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notesMasterIdLst>
    <p:notesMasterId r:id="rId45"/>
  </p:notesMasterIdLst>
  <p:sldIdLst>
    <p:sldId id="256" r:id="rId3"/>
    <p:sldId id="281" r:id="rId4"/>
    <p:sldId id="261" r:id="rId5"/>
    <p:sldId id="262" r:id="rId6"/>
    <p:sldId id="263" r:id="rId7"/>
    <p:sldId id="264" r:id="rId8"/>
    <p:sldId id="265" r:id="rId9"/>
    <p:sldId id="266" r:id="rId10"/>
    <p:sldId id="289" r:id="rId11"/>
    <p:sldId id="267" r:id="rId12"/>
    <p:sldId id="295" r:id="rId13"/>
    <p:sldId id="296" r:id="rId14"/>
    <p:sldId id="268" r:id="rId15"/>
    <p:sldId id="269" r:id="rId16"/>
    <p:sldId id="270" r:id="rId17"/>
    <p:sldId id="293" r:id="rId18"/>
    <p:sldId id="271" r:id="rId19"/>
    <p:sldId id="272" r:id="rId20"/>
    <p:sldId id="294" r:id="rId21"/>
    <p:sldId id="273" r:id="rId22"/>
    <p:sldId id="274" r:id="rId23"/>
    <p:sldId id="297" r:id="rId24"/>
    <p:sldId id="275" r:id="rId25"/>
    <p:sldId id="300" r:id="rId26"/>
    <p:sldId id="301" r:id="rId27"/>
    <p:sldId id="276" r:id="rId28"/>
    <p:sldId id="280" r:id="rId29"/>
    <p:sldId id="277" r:id="rId30"/>
    <p:sldId id="299" r:id="rId31"/>
    <p:sldId id="278" r:id="rId32"/>
    <p:sldId id="284" r:id="rId33"/>
    <p:sldId id="285" r:id="rId34"/>
    <p:sldId id="286" r:id="rId35"/>
    <p:sldId id="287" r:id="rId36"/>
    <p:sldId id="288" r:id="rId37"/>
    <p:sldId id="282" r:id="rId38"/>
    <p:sldId id="283" r:id="rId39"/>
    <p:sldId id="302" r:id="rId40"/>
    <p:sldId id="303" r:id="rId41"/>
    <p:sldId id="279" r:id="rId42"/>
    <p:sldId id="290" r:id="rId43"/>
    <p:sldId id="291" r:id="rId44"/>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E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52" autoAdjust="0"/>
    <p:restoredTop sz="94674"/>
  </p:normalViewPr>
  <p:slideViewPr>
    <p:cSldViewPr snapToGrid="0" snapToObjects="1">
      <p:cViewPr>
        <p:scale>
          <a:sx n="100" d="100"/>
          <a:sy n="100" d="100"/>
        </p:scale>
        <p:origin x="-486"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rafft\Desktop\Broken2014LCLSIIThumb\LCLSII\Cooling%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600" dirty="0">
                <a:latin typeface="Arial" panose="020B0604020202020204" pitchFamily="34" charset="0"/>
                <a:cs typeface="Arial" panose="020B0604020202020204" pitchFamily="34" charset="0"/>
              </a:rPr>
              <a:t>Relative</a:t>
            </a:r>
            <a:r>
              <a:rPr lang="en-US" sz="1600" baseline="0" dirty="0">
                <a:latin typeface="Arial" panose="020B0604020202020204" pitchFamily="34" charset="0"/>
                <a:cs typeface="Arial" panose="020B0604020202020204" pitchFamily="34" charset="0"/>
              </a:rPr>
              <a:t> Cooling Rate </a:t>
            </a:r>
            <a:r>
              <a:rPr lang="en-US" sz="1600" baseline="0" dirty="0" err="1">
                <a:latin typeface="Arial" panose="020B0604020202020204" pitchFamily="34" charset="0"/>
                <a:cs typeface="Arial" panose="020B0604020202020204" pitchFamily="34" charset="0"/>
              </a:rPr>
              <a:t>t</a:t>
            </a:r>
            <a:r>
              <a:rPr lang="en-US" sz="1600" baseline="-25000" dirty="0" err="1">
                <a:latin typeface="Arial" panose="020B0604020202020204" pitchFamily="34" charset="0"/>
                <a:cs typeface="Arial" panose="020B0604020202020204" pitchFamily="34" charset="0"/>
              </a:rPr>
              <a:t>cooling</a:t>
            </a:r>
            <a:r>
              <a:rPr lang="en-US" sz="1600" baseline="0" dirty="0">
                <a:latin typeface="Arial" panose="020B0604020202020204" pitchFamily="34" charset="0"/>
                <a:cs typeface="Arial" panose="020B0604020202020204" pitchFamily="34" charset="0"/>
              </a:rPr>
              <a:t>/</a:t>
            </a:r>
            <a:r>
              <a:rPr lang="en-US" sz="1600" baseline="0" dirty="0" err="1">
                <a:latin typeface="Arial" panose="020B0604020202020204" pitchFamily="34" charset="0"/>
                <a:cs typeface="Arial" panose="020B0604020202020204" pitchFamily="34" charset="0"/>
              </a:rPr>
              <a:t>t</a:t>
            </a:r>
            <a:r>
              <a:rPr lang="en-US" sz="1600" baseline="-25000" dirty="0" err="1">
                <a:latin typeface="Arial" panose="020B0604020202020204" pitchFamily="34" charset="0"/>
                <a:cs typeface="Arial" panose="020B0604020202020204" pitchFamily="34" charset="0"/>
              </a:rPr>
              <a:t>eq</a:t>
            </a:r>
            <a:r>
              <a:rPr lang="en-US" sz="1600" baseline="0" dirty="0">
                <a:latin typeface="Arial" panose="020B0604020202020204" pitchFamily="34" charset="0"/>
                <a:cs typeface="Arial" panose="020B0604020202020204" pitchFamily="34" charset="0"/>
              </a:rPr>
              <a:t> vs. </a:t>
            </a:r>
            <a:r>
              <a:rPr lang="en-US" sz="1600" baseline="0" dirty="0" err="1">
                <a:latin typeface="Arial" panose="020B0604020202020204" pitchFamily="34" charset="0"/>
                <a:cs typeface="Arial" panose="020B0604020202020204" pitchFamily="34" charset="0"/>
              </a:rPr>
              <a:t>t</a:t>
            </a:r>
            <a:r>
              <a:rPr lang="en-US" sz="1600" baseline="-25000" dirty="0" err="1">
                <a:latin typeface="Arial" panose="020B0604020202020204" pitchFamily="34" charset="0"/>
                <a:cs typeface="Arial" panose="020B0604020202020204" pitchFamily="34" charset="0"/>
              </a:rPr>
              <a:t>rad</a:t>
            </a:r>
            <a:r>
              <a:rPr lang="en-US" sz="1600" baseline="0" dirty="0">
                <a:latin typeface="Arial" panose="020B0604020202020204" pitchFamily="34" charset="0"/>
                <a:cs typeface="Arial" panose="020B0604020202020204" pitchFamily="34" charset="0"/>
              </a:rPr>
              <a:t>/</a:t>
            </a:r>
            <a:r>
              <a:rPr lang="en-US" sz="1600" baseline="0" dirty="0" err="1">
                <a:latin typeface="Arial" panose="020B0604020202020204" pitchFamily="34" charset="0"/>
                <a:cs typeface="Arial" panose="020B0604020202020204" pitchFamily="34" charset="0"/>
              </a:rPr>
              <a:t>t</a:t>
            </a:r>
            <a:r>
              <a:rPr lang="en-US" sz="1600" baseline="-25000" dirty="0" err="1">
                <a:latin typeface="Arial" panose="020B0604020202020204" pitchFamily="34" charset="0"/>
                <a:cs typeface="Arial" panose="020B0604020202020204" pitchFamily="34" charset="0"/>
              </a:rPr>
              <a:t>eq</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c:rich>
      </c:tx>
      <c:layout/>
      <c:overlay val="0"/>
    </c:title>
    <c:autoTitleDeleted val="0"/>
    <c:plotArea>
      <c:layout>
        <c:manualLayout>
          <c:layoutTarget val="inner"/>
          <c:xMode val="edge"/>
          <c:yMode val="edge"/>
          <c:x val="0.15171916010498687"/>
          <c:y val="1.4132035578885973E-2"/>
          <c:w val="0.81753083989501307"/>
          <c:h val="0.87602653834937294"/>
        </c:manualLayout>
      </c:layout>
      <c:scatterChart>
        <c:scatterStyle val="lineMarker"/>
        <c:varyColors val="0"/>
        <c:ser>
          <c:idx val="0"/>
          <c:order val="0"/>
          <c:tx>
            <c:v>0.1</c:v>
          </c:tx>
          <c:spPr>
            <a:ln w="28575">
              <a:noFill/>
            </a:ln>
          </c:spPr>
          <c:xVal>
            <c:numRef>
              <c:f>Sheet1!$B$1:$B$101</c:f>
              <c:numCache>
                <c:formatCode>General</c:formatCode>
                <c:ptCount val="1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numCache>
            </c:numRef>
          </c:xVal>
          <c:yVal>
            <c:numRef>
              <c:f>Sheet1!$G$1:$G$101</c:f>
              <c:numCache>
                <c:formatCode>General</c:formatCode>
                <c:ptCount val="101"/>
                <c:pt idx="0">
                  <c:v>1.2</c:v>
                </c:pt>
                <c:pt idx="1">
                  <c:v>1.2033801479658672</c:v>
                </c:pt>
                <c:pt idx="2">
                  <c:v>1.2068560300448499</c:v>
                </c:pt>
                <c:pt idx="3">
                  <c:v>1.2104308744372583</c:v>
                </c:pt>
                <c:pt idx="4">
                  <c:v>1.2141080037762937</c:v>
                </c:pt>
                <c:pt idx="5">
                  <c:v>1.2178908345800263</c:v>
                </c:pt>
                <c:pt idx="6">
                  <c:v>1.2217828762075247</c:v>
                </c:pt>
                <c:pt idx="7">
                  <c:v>1.2257877292636106</c:v>
                </c:pt>
                <c:pt idx="8">
                  <c:v>1.2299090833947004</c:v>
                </c:pt>
                <c:pt idx="9">
                  <c:v>1.2341507144165111</c:v>
                </c:pt>
                <c:pt idx="10">
                  <c:v>1.2385164807134506</c:v>
                </c:pt>
                <c:pt idx="11">
                  <c:v>1.2430103188494572</c:v>
                </c:pt>
                <c:pt idx="12">
                  <c:v>1.247636238330917</c:v>
                </c:pt>
                <c:pt idx="13">
                  <c:v>1.2523983154643588</c:v>
                </c:pt>
                <c:pt idx="14">
                  <c:v>1.2573006862551026</c:v>
                </c:pt>
                <c:pt idx="15">
                  <c:v>1.2623475382979801</c:v>
                </c:pt>
                <c:pt idx="16">
                  <c:v>1.2675431016179806</c:v>
                </c:pt>
                <c:pt idx="17">
                  <c:v>1.2728916384272062</c:v>
                </c:pt>
                <c:pt idx="18">
                  <c:v>1.2783974317750846</c:v>
                </c:pt>
                <c:pt idx="19">
                  <c:v>1.2840647730814252</c:v>
                </c:pt>
                <c:pt idx="20">
                  <c:v>1.289897948556636</c:v>
                </c:pt>
                <c:pt idx="21">
                  <c:v>1.2959012245302535</c:v>
                </c:pt>
                <c:pt idx="22">
                  <c:v>1.3020788317277576</c:v>
                </c:pt>
                <c:pt idx="23">
                  <c:v>1.3084349485562274</c:v>
                </c:pt>
                <c:pt idx="24">
                  <c:v>1.3149736834815164</c:v>
                </c:pt>
                <c:pt idx="25">
                  <c:v>1.3216990566028299</c:v>
                </c:pt>
                <c:pt idx="26">
                  <c:v>1.328614980554399</c:v>
                </c:pt>
                <c:pt idx="27">
                  <c:v>1.3357252408878009</c:v>
                </c:pt>
                <c:pt idx="28">
                  <c:v>1.3430334761116089</c:v>
                </c:pt>
                <c:pt idx="29">
                  <c:v>1.3505431575867779</c:v>
                </c:pt>
                <c:pt idx="30">
                  <c:v>1.3582575694955836</c:v>
                </c:pt>
                <c:pt idx="31">
                  <c:v>1.3661797891182814</c:v>
                </c:pt>
                <c:pt idx="32">
                  <c:v>1.3743126676640216</c:v>
                </c:pt>
                <c:pt idx="33">
                  <c:v>1.3826588119102508</c:v>
                </c:pt>
                <c:pt idx="34">
                  <c:v>1.3912205669071389</c:v>
                </c:pt>
                <c:pt idx="35">
                  <c:v>1.4000000000000001</c:v>
                </c:pt>
                <c:pt idx="36">
                  <c:v>1.4089988864128729</c:v>
                </c:pt>
                <c:pt idx="37">
                  <c:v>1.4182186966202996</c:v>
                </c:pt>
                <c:pt idx="38">
                  <c:v>1.4276605857119877</c:v>
                </c:pt>
                <c:pt idx="39">
                  <c:v>1.4373253849269008</c:v>
                </c:pt>
                <c:pt idx="40">
                  <c:v>1.4472135954999579</c:v>
                </c:pt>
                <c:pt idx="41">
                  <c:v>1.4573253849269008</c:v>
                </c:pt>
                <c:pt idx="42">
                  <c:v>1.4676605857119878</c:v>
                </c:pt>
                <c:pt idx="43">
                  <c:v>1.4782186966202995</c:v>
                </c:pt>
                <c:pt idx="44">
                  <c:v>1.4889988864128731</c:v>
                </c:pt>
                <c:pt idx="45">
                  <c:v>1.4999999999999998</c:v>
                </c:pt>
                <c:pt idx="46">
                  <c:v>1.5112205669071392</c:v>
                </c:pt>
                <c:pt idx="47">
                  <c:v>1.5226588119102511</c:v>
                </c:pt>
                <c:pt idx="48">
                  <c:v>1.5343126676640222</c:v>
                </c:pt>
                <c:pt idx="49">
                  <c:v>1.5461797891182816</c:v>
                </c:pt>
                <c:pt idx="50">
                  <c:v>1.5582575694955842</c:v>
                </c:pt>
                <c:pt idx="51">
                  <c:v>1.5705431575867779</c:v>
                </c:pt>
                <c:pt idx="52">
                  <c:v>1.5830334761116092</c:v>
                </c:pt>
                <c:pt idx="53">
                  <c:v>1.5957252408878002</c:v>
                </c:pt>
                <c:pt idx="54">
                  <c:v>1.6086149805543997</c:v>
                </c:pt>
                <c:pt idx="55">
                  <c:v>1.6216990566028298</c:v>
                </c:pt>
                <c:pt idx="56">
                  <c:v>1.6349736834815174</c:v>
                </c:pt>
                <c:pt idx="57">
                  <c:v>1.6484349485562271</c:v>
                </c:pt>
                <c:pt idx="58">
                  <c:v>1.6620788317277582</c:v>
                </c:pt>
                <c:pt idx="59">
                  <c:v>1.6759012245302536</c:v>
                </c:pt>
                <c:pt idx="60">
                  <c:v>1.6898979485566357</c:v>
                </c:pt>
                <c:pt idx="61">
                  <c:v>1.7040647730814249</c:v>
                </c:pt>
                <c:pt idx="62">
                  <c:v>1.7183974317750845</c:v>
                </c:pt>
                <c:pt idx="63">
                  <c:v>1.7328916384272062</c:v>
                </c:pt>
                <c:pt idx="64">
                  <c:v>1.747543101617981</c:v>
                </c:pt>
                <c:pt idx="65">
                  <c:v>1.7623475382979799</c:v>
                </c:pt>
                <c:pt idx="66">
                  <c:v>1.7773006862551028</c:v>
                </c:pt>
                <c:pt idx="67">
                  <c:v>1.792398315464359</c:v>
                </c:pt>
                <c:pt idx="68">
                  <c:v>1.8076362383309168</c:v>
                </c:pt>
                <c:pt idx="69">
                  <c:v>1.8230103188494573</c:v>
                </c:pt>
                <c:pt idx="70">
                  <c:v>1.8385164807134506</c:v>
                </c:pt>
                <c:pt idx="71">
                  <c:v>1.8541507144165119</c:v>
                </c:pt>
                <c:pt idx="72">
                  <c:v>1.8699090833947001</c:v>
                </c:pt>
                <c:pt idx="73">
                  <c:v>1.8857877292636103</c:v>
                </c:pt>
                <c:pt idx="74">
                  <c:v>1.9017828762075253</c:v>
                </c:pt>
                <c:pt idx="75">
                  <c:v>1.9178908345800276</c:v>
                </c:pt>
                <c:pt idx="76">
                  <c:v>1.9341080037762926</c:v>
                </c:pt>
                <c:pt idx="77">
                  <c:v>1.950430874437258</c:v>
                </c:pt>
                <c:pt idx="78">
                  <c:v>1.9668560300448481</c:v>
                </c:pt>
                <c:pt idx="79">
                  <c:v>1.9833801479658724</c:v>
                </c:pt>
                <c:pt idx="80">
                  <c:v>1.9999999999999998</c:v>
                </c:pt>
                <c:pt idx="81">
                  <c:v>2.0167124524847009</c:v>
                </c:pt>
                <c:pt idx="82">
                  <c:v>2.0335144660071185</c:v>
                </c:pt>
                <c:pt idx="83">
                  <c:v>2.0504030947698446</c:v>
                </c:pt>
                <c:pt idx="84">
                  <c:v>2.0673754856543249</c:v>
                </c:pt>
                <c:pt idx="85">
                  <c:v>2.0844288770224764</c:v>
                </c:pt>
                <c:pt idx="86">
                  <c:v>2.1015605972938172</c:v>
                </c:pt>
                <c:pt idx="87">
                  <c:v>2.1187680633323436</c:v>
                </c:pt>
                <c:pt idx="88">
                  <c:v>2.1360487786742688</c:v>
                </c:pt>
                <c:pt idx="89">
                  <c:v>2.1534003316248791</c:v>
                </c:pt>
                <c:pt idx="90">
                  <c:v>2.170820393249937</c:v>
                </c:pt>
                <c:pt idx="91">
                  <c:v>2.1883067152844649</c:v>
                </c:pt>
                <c:pt idx="92">
                  <c:v>2.2058571279792898</c:v>
                </c:pt>
                <c:pt idx="93">
                  <c:v>2.2234695379034322</c:v>
                </c:pt>
                <c:pt idx="94">
                  <c:v>2.2411419257183236</c:v>
                </c:pt>
                <c:pt idx="95">
                  <c:v>2.2588723439378917</c:v>
                </c:pt>
                <c:pt idx="96">
                  <c:v>2.2766589146867569</c:v>
                </c:pt>
                <c:pt idx="97">
                  <c:v>2.2944998274671979</c:v>
                </c:pt>
                <c:pt idx="98">
                  <c:v>2.3123933369440226</c:v>
                </c:pt>
                <c:pt idx="99">
                  <c:v>2.3303377607551834</c:v>
                </c:pt>
                <c:pt idx="100">
                  <c:v>2.348331477354789</c:v>
                </c:pt>
              </c:numCache>
            </c:numRef>
          </c:yVal>
          <c:smooth val="0"/>
        </c:ser>
        <c:ser>
          <c:idx val="1"/>
          <c:order val="1"/>
          <c:tx>
            <c:v>0.5</c:v>
          </c:tx>
          <c:spPr>
            <a:ln w="28575">
              <a:noFill/>
            </a:ln>
          </c:spPr>
          <c:xVal>
            <c:numRef>
              <c:f>Sheet1!$B$1:$B$101</c:f>
              <c:numCache>
                <c:formatCode>General</c:formatCode>
                <c:ptCount val="1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numCache>
            </c:numRef>
          </c:xVal>
          <c:yVal>
            <c:numRef>
              <c:f>Sheet1!$H$1:$H$101</c:f>
              <c:numCache>
                <c:formatCode>General</c:formatCode>
                <c:ptCount val="101"/>
                <c:pt idx="0">
                  <c:v>1.5</c:v>
                </c:pt>
                <c:pt idx="1">
                  <c:v>1.5067261881037781</c:v>
                </c:pt>
                <c:pt idx="2">
                  <c:v>1.5135724578008518</c:v>
                </c:pt>
                <c:pt idx="3">
                  <c:v>1.5205403432629432</c:v>
                </c:pt>
                <c:pt idx="4">
                  <c:v>1.527631344236404</c:v>
                </c:pt>
                <c:pt idx="5">
                  <c:v>1.5348469228349557</c:v>
                </c:pt>
                <c:pt idx="6">
                  <c:v>1.5421885003194193</c:v>
                </c:pt>
                <c:pt idx="7">
                  <c:v>1.5496574538781882</c:v>
                </c:pt>
                <c:pt idx="8">
                  <c:v>1.5572551134230677</c:v>
                </c:pt>
                <c:pt idx="9">
                  <c:v>1.5649827584156726</c:v>
                </c:pt>
                <c:pt idx="10">
                  <c:v>1.5728416147400488</c:v>
                </c:pt>
                <c:pt idx="11">
                  <c:v>1.5808328516376033</c:v>
                </c:pt>
                <c:pt idx="12">
                  <c:v>1.5889575787207477</c:v>
                </c:pt>
                <c:pt idx="13">
                  <c:v>1.5972168430816436</c:v>
                </c:pt>
                <c:pt idx="14">
                  <c:v>1.6056116265125941</c:v>
                </c:pt>
                <c:pt idx="15">
                  <c:v>1.6141428428542846</c:v>
                </c:pt>
                <c:pt idx="16">
                  <c:v>1.622811335487869</c:v>
                </c:pt>
                <c:pt idx="17">
                  <c:v>1.6316178749862873</c:v>
                </c:pt>
                <c:pt idx="18">
                  <c:v>1.6405631569396204</c:v>
                </c:pt>
                <c:pt idx="19">
                  <c:v>1.6496477999684065</c:v>
                </c:pt>
                <c:pt idx="20">
                  <c:v>1.6588723439378914</c:v>
                </c:pt>
                <c:pt idx="21">
                  <c:v>1.6682372483850314</c:v>
                </c:pt>
                <c:pt idx="22">
                  <c:v>1.6777428911688199</c:v>
                </c:pt>
                <c:pt idx="23">
                  <c:v>1.6873895673530961</c:v>
                </c:pt>
                <c:pt idx="24">
                  <c:v>1.6971774883294859</c:v>
                </c:pt>
                <c:pt idx="25">
                  <c:v>1.7071067811865479</c:v>
                </c:pt>
                <c:pt idx="26">
                  <c:v>1.7171774883294859</c:v>
                </c:pt>
                <c:pt idx="27">
                  <c:v>1.7273895673530959</c:v>
                </c:pt>
                <c:pt idx="28">
                  <c:v>1.7377428911688197</c:v>
                </c:pt>
                <c:pt idx="29">
                  <c:v>1.748237248385031</c:v>
                </c:pt>
                <c:pt idx="30">
                  <c:v>1.7588723439378913</c:v>
                </c:pt>
                <c:pt idx="31">
                  <c:v>1.7696477999684073</c:v>
                </c:pt>
                <c:pt idx="32">
                  <c:v>1.7805631569396205</c:v>
                </c:pt>
                <c:pt idx="33">
                  <c:v>1.7916178749862879</c:v>
                </c:pt>
                <c:pt idx="34">
                  <c:v>1.8028113354878696</c:v>
                </c:pt>
                <c:pt idx="35">
                  <c:v>1.8141428428542852</c:v>
                </c:pt>
                <c:pt idx="36">
                  <c:v>1.8256116265125935</c:v>
                </c:pt>
                <c:pt idx="37">
                  <c:v>1.8372168430816445</c:v>
                </c:pt>
                <c:pt idx="38">
                  <c:v>1.8489575787207471</c:v>
                </c:pt>
                <c:pt idx="39">
                  <c:v>1.8608328516376043</c:v>
                </c:pt>
                <c:pt idx="40">
                  <c:v>1.8728416147400477</c:v>
                </c:pt>
                <c:pt idx="41">
                  <c:v>1.8849827584156746</c:v>
                </c:pt>
                <c:pt idx="42">
                  <c:v>1.8972551134230682</c:v>
                </c:pt>
                <c:pt idx="43">
                  <c:v>1.9096574538781881</c:v>
                </c:pt>
                <c:pt idx="44">
                  <c:v>1.9221885003194192</c:v>
                </c:pt>
                <c:pt idx="45">
                  <c:v>1.9348469228349534</c:v>
                </c:pt>
                <c:pt idx="46">
                  <c:v>1.9476313442364011</c:v>
                </c:pt>
                <c:pt idx="47">
                  <c:v>1.9605403432629445</c:v>
                </c:pt>
                <c:pt idx="48">
                  <c:v>1.9735724578008522</c:v>
                </c:pt>
                <c:pt idx="49">
                  <c:v>1.9867261881037792</c:v>
                </c:pt>
                <c:pt idx="50">
                  <c:v>2</c:v>
                </c:pt>
                <c:pt idx="51">
                  <c:v>2.0133923280734947</c:v>
                </c:pt>
                <c:pt idx="52">
                  <c:v>2.0269015788066502</c:v>
                </c:pt>
                <c:pt idx="53">
                  <c:v>2.0405261336732616</c:v>
                </c:pt>
                <c:pt idx="54">
                  <c:v>2.0542643521714199</c:v>
                </c:pt>
                <c:pt idx="55">
                  <c:v>2.0681145747868608</c:v>
                </c:pt>
                <c:pt idx="56">
                  <c:v>2.0820751258783048</c:v>
                </c:pt>
                <c:pt idx="57">
                  <c:v>2.0961443164772904</c:v>
                </c:pt>
                <c:pt idx="58">
                  <c:v>2.110320446995976</c:v>
                </c:pt>
                <c:pt idx="59">
                  <c:v>2.1246018098373209</c:v>
                </c:pt>
                <c:pt idx="60">
                  <c:v>2.1389866919029754</c:v>
                </c:pt>
                <c:pt idx="61">
                  <c:v>2.1534733769950947</c:v>
                </c:pt>
                <c:pt idx="62">
                  <c:v>2.1680601481091513</c:v>
                </c:pt>
                <c:pt idx="63">
                  <c:v>2.1827452896155788</c:v>
                </c:pt>
                <c:pt idx="64">
                  <c:v>2.1975270893288972</c:v>
                </c:pt>
                <c:pt idx="65">
                  <c:v>2.2124038404635957</c:v>
                </c:pt>
                <c:pt idx="66">
                  <c:v>2.2273738434767782</c:v>
                </c:pt>
                <c:pt idx="67">
                  <c:v>2.2424354077980837</c:v>
                </c:pt>
                <c:pt idx="68">
                  <c:v>2.2575868534480241</c:v>
                </c:pt>
                <c:pt idx="69">
                  <c:v>2.2728265125462803</c:v>
                </c:pt>
                <c:pt idx="70">
                  <c:v>2.2881527307120106</c:v>
                </c:pt>
                <c:pt idx="71">
                  <c:v>2.3035638683585251</c:v>
                </c:pt>
                <c:pt idx="72">
                  <c:v>2.3190583018850939</c:v>
                </c:pt>
                <c:pt idx="73">
                  <c:v>2.33463442476886</c:v>
                </c:pt>
                <c:pt idx="74">
                  <c:v>2.3502906485601249</c:v>
                </c:pt>
                <c:pt idx="75">
                  <c:v>2.3660254037844384</c:v>
                </c:pt>
                <c:pt idx="76">
                  <c:v>2.381837140755084</c:v>
                </c:pt>
                <c:pt idx="77">
                  <c:v>2.3977243302996674</c:v>
                </c:pt>
                <c:pt idx="78">
                  <c:v>2.4136854644046148</c:v>
                </c:pt>
                <c:pt idx="79">
                  <c:v>2.4297190567814084</c:v>
                </c:pt>
                <c:pt idx="80">
                  <c:v>2.4458236433584464</c:v>
                </c:pt>
                <c:pt idx="81">
                  <c:v>2.4619977827023747</c:v>
                </c:pt>
                <c:pt idx="82">
                  <c:v>2.4782400563727633</c:v>
                </c:pt>
                <c:pt idx="83">
                  <c:v>2.4945490692138947</c:v>
                </c:pt>
                <c:pt idx="84">
                  <c:v>2.5109234495874229</c:v>
                </c:pt>
                <c:pt idx="85">
                  <c:v>2.5273618495495711</c:v>
                </c:pt>
                <c:pt idx="86">
                  <c:v>2.5438629449764023</c:v>
                </c:pt>
                <c:pt idx="87">
                  <c:v>2.5604254356407004</c:v>
                </c:pt>
                <c:pt idx="88">
                  <c:v>2.5770480452437461</c:v>
                </c:pt>
                <c:pt idx="89">
                  <c:v>2.5937295214053093</c:v>
                </c:pt>
                <c:pt idx="90">
                  <c:v>2.6104686356149269</c:v>
                </c:pt>
                <c:pt idx="91">
                  <c:v>2.6272641831474997</c:v>
                </c:pt>
                <c:pt idx="92">
                  <c:v>2.6441149829460584</c:v>
                </c:pt>
                <c:pt idx="93">
                  <c:v>2.661019877474458</c:v>
                </c:pt>
                <c:pt idx="94">
                  <c:v>2.6779777325425909</c:v>
                </c:pt>
                <c:pt idx="95">
                  <c:v>2.6949874371066205</c:v>
                </c:pt>
                <c:pt idx="96">
                  <c:v>2.7120479030465559</c:v>
                </c:pt>
                <c:pt idx="97">
                  <c:v>2.7291580649234288</c:v>
                </c:pt>
                <c:pt idx="98">
                  <c:v>2.7463168797181323</c:v>
                </c:pt>
                <c:pt idx="99">
                  <c:v>2.7635233265539192</c:v>
                </c:pt>
                <c:pt idx="100">
                  <c:v>2.7807764064044154</c:v>
                </c:pt>
              </c:numCache>
            </c:numRef>
          </c:yVal>
          <c:smooth val="0"/>
        </c:ser>
        <c:ser>
          <c:idx val="2"/>
          <c:order val="2"/>
          <c:tx>
            <c:v>0.02</c:v>
          </c:tx>
          <c:spPr>
            <a:ln w="28575">
              <a:noFill/>
            </a:ln>
          </c:spPr>
          <c:xVal>
            <c:numRef>
              <c:f>Sheet1!$B$1:$B$101</c:f>
              <c:numCache>
                <c:formatCode>General</c:formatCode>
                <c:ptCount val="1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numCache>
            </c:numRef>
          </c:xVal>
          <c:yVal>
            <c:numRef>
              <c:f>Sheet1!$K$1:$K$101</c:f>
              <c:numCache>
                <c:formatCode>General</c:formatCode>
                <c:ptCount val="101"/>
                <c:pt idx="0">
                  <c:v>1.08</c:v>
                </c:pt>
                <c:pt idx="1">
                  <c:v>1.0815072906367329</c:v>
                </c:pt>
                <c:pt idx="2">
                  <c:v>1.0830678732248817</c:v>
                </c:pt>
                <c:pt idx="3">
                  <c:v>1.0846843692983101</c:v>
                </c:pt>
                <c:pt idx="4">
                  <c:v>1.0863595560468859</c:v>
                </c:pt>
                <c:pt idx="5">
                  <c:v>1.088096376216491</c:v>
                </c:pt>
                <c:pt idx="6">
                  <c:v>1.0898979485566356</c:v>
                </c:pt>
                <c:pt idx="7">
                  <c:v>1.0917675788178363</c:v>
                </c:pt>
                <c:pt idx="8">
                  <c:v>1.0937087712930806</c:v>
                </c:pt>
                <c:pt idx="9">
                  <c:v>1.0957252408878009</c:v>
                </c:pt>
                <c:pt idx="10">
                  <c:v>1.0978209256903839</c:v>
                </c:pt>
                <c:pt idx="11">
                  <c:v>1.1000000000000003</c:v>
                </c:pt>
                <c:pt idx="12">
                  <c:v>1.1022668877499198</c:v>
                </c:pt>
                <c:pt idx="13">
                  <c:v>1.1046262762420149</c:v>
                </c:pt>
                <c:pt idx="14">
                  <c:v>1.1070831300812527</c:v>
                </c:pt>
                <c:pt idx="15">
                  <c:v>1.109642705167146</c:v>
                </c:pt>
                <c:pt idx="16">
                  <c:v>1.1123105625617664</c:v>
                </c:pt>
                <c:pt idx="17">
                  <c:v>1.1150925820105819</c:v>
                </c:pt>
                <c:pt idx="18">
                  <c:v>1.1179949748426479</c:v>
                </c:pt>
                <c:pt idx="19">
                  <c:v>1.1210242959203427</c:v>
                </c:pt>
                <c:pt idx="20">
                  <c:v>1.1241874542459707</c:v>
                </c:pt>
                <c:pt idx="21">
                  <c:v>1.1274917217635376</c:v>
                </c:pt>
                <c:pt idx="22">
                  <c:v>1.1309447398198282</c:v>
                </c:pt>
                <c:pt idx="23">
                  <c:v>1.1345545226711635</c:v>
                </c:pt>
                <c:pt idx="24">
                  <c:v>1.1383294573433784</c:v>
                </c:pt>
                <c:pt idx="25">
                  <c:v>1.1422782990761711</c:v>
                </c:pt>
                <c:pt idx="26">
                  <c:v>1.1464101615137758</c:v>
                </c:pt>
                <c:pt idx="27">
                  <c:v>1.1507345007480168</c:v>
                </c:pt>
                <c:pt idx="28">
                  <c:v>1.1552610922848043</c:v>
                </c:pt>
                <c:pt idx="29">
                  <c:v>1.1600000000000001</c:v>
                </c:pt>
                <c:pt idx="30">
                  <c:v>1.1649615361854384</c:v>
                </c:pt>
                <c:pt idx="31">
                  <c:v>1.1701562118716426</c:v>
                </c:pt>
                <c:pt idx="32">
                  <c:v>1.17559467676119</c:v>
                </c:pt>
                <c:pt idx="33">
                  <c:v>1.1812876483254682</c:v>
                </c:pt>
                <c:pt idx="34">
                  <c:v>1.1872458299147448</c:v>
                </c:pt>
                <c:pt idx="35">
                  <c:v>1.1934798181098709</c:v>
                </c:pt>
                <c:pt idx="36">
                  <c:v>1.2000000000000002</c:v>
                </c:pt>
                <c:pt idx="37">
                  <c:v>1.2068164415931166</c:v>
                </c:pt>
                <c:pt idx="38">
                  <c:v>1.2139387691339814</c:v>
                </c:pt>
                <c:pt idx="39">
                  <c:v>1.2213760456866696</c:v>
                </c:pt>
                <c:pt idx="40">
                  <c:v>1.2291366458960196</c:v>
                </c:pt>
                <c:pt idx="41">
                  <c:v>1.2372281323269014</c:v>
                </c:pt>
                <c:pt idx="42">
                  <c:v>1.245657137141714</c:v>
                </c:pt>
                <c:pt idx="43">
                  <c:v>1.2544292530665577</c:v>
                </c:pt>
                <c:pt idx="44">
                  <c:v>1.2635489375751563</c:v>
                </c:pt>
                <c:pt idx="45">
                  <c:v>1.273019433961698</c:v>
                </c:pt>
                <c:pt idx="46">
                  <c:v>1.2828427124746189</c:v>
                </c:pt>
                <c:pt idx="47">
                  <c:v>1.2930194339616981</c:v>
                </c:pt>
                <c:pt idx="48">
                  <c:v>1.3035489375751566</c:v>
                </c:pt>
                <c:pt idx="49">
                  <c:v>1.3144292530665576</c:v>
                </c:pt>
                <c:pt idx="50">
                  <c:v>1.3256571371417143</c:v>
                </c:pt>
                <c:pt idx="51">
                  <c:v>1.3372281323269015</c:v>
                </c:pt>
                <c:pt idx="52">
                  <c:v>1.3491366458960194</c:v>
                </c:pt>
                <c:pt idx="53">
                  <c:v>1.361376045686669</c:v>
                </c:pt>
                <c:pt idx="54">
                  <c:v>1.3739387691339815</c:v>
                </c:pt>
                <c:pt idx="55">
                  <c:v>1.3868164415931168</c:v>
                </c:pt>
                <c:pt idx="56">
                  <c:v>1.4000000000000004</c:v>
                </c:pt>
                <c:pt idx="57">
                  <c:v>1.4134798181098704</c:v>
                </c:pt>
                <c:pt idx="58">
                  <c:v>1.4272458299147446</c:v>
                </c:pt>
                <c:pt idx="59">
                  <c:v>1.4412876483254671</c:v>
                </c:pt>
                <c:pt idx="60">
                  <c:v>1.4555946767611907</c:v>
                </c:pt>
                <c:pt idx="61">
                  <c:v>1.470156211871642</c:v>
                </c:pt>
                <c:pt idx="62">
                  <c:v>1.4849615361854391</c:v>
                </c:pt>
                <c:pt idx="63">
                  <c:v>1.4999999999999996</c:v>
                </c:pt>
                <c:pt idx="64">
                  <c:v>1.5152610922848047</c:v>
                </c:pt>
                <c:pt idx="65">
                  <c:v>1.5307345007480162</c:v>
                </c:pt>
                <c:pt idx="66">
                  <c:v>1.5464101615137762</c:v>
                </c:pt>
                <c:pt idx="67">
                  <c:v>1.5622782990761706</c:v>
                </c:pt>
                <c:pt idx="68">
                  <c:v>1.5783294573433788</c:v>
                </c:pt>
                <c:pt idx="69">
                  <c:v>1.5945545226711633</c:v>
                </c:pt>
                <c:pt idx="70">
                  <c:v>1.6109447398198289</c:v>
                </c:pt>
                <c:pt idx="71">
                  <c:v>1.6274917217635376</c:v>
                </c:pt>
                <c:pt idx="72">
                  <c:v>1.6441874542459711</c:v>
                </c:pt>
                <c:pt idx="73">
                  <c:v>1.6610242959203432</c:v>
                </c:pt>
                <c:pt idx="74">
                  <c:v>1.6779949748426481</c:v>
                </c:pt>
                <c:pt idx="75">
                  <c:v>1.695092582010582</c:v>
                </c:pt>
                <c:pt idx="76">
                  <c:v>1.7123105625617663</c:v>
                </c:pt>
                <c:pt idx="77">
                  <c:v>1.7296427051671459</c:v>
                </c:pt>
                <c:pt idx="78">
                  <c:v>1.7470831300812526</c:v>
                </c:pt>
                <c:pt idx="79">
                  <c:v>1.7646262762420148</c:v>
                </c:pt>
                <c:pt idx="80">
                  <c:v>1.7822668877499199</c:v>
                </c:pt>
                <c:pt idx="81">
                  <c:v>1.8000000000000003</c:v>
                </c:pt>
                <c:pt idx="82">
                  <c:v>1.8178209256903843</c:v>
                </c:pt>
                <c:pt idx="83">
                  <c:v>1.8357252408878006</c:v>
                </c:pt>
                <c:pt idx="84">
                  <c:v>1.8537087712930798</c:v>
                </c:pt>
                <c:pt idx="85">
                  <c:v>1.8717675788178367</c:v>
                </c:pt>
                <c:pt idx="86">
                  <c:v>1.8898979485566352</c:v>
                </c:pt>
                <c:pt idx="87">
                  <c:v>1.9080963762164915</c:v>
                </c:pt>
                <c:pt idx="88">
                  <c:v>1.9263595560468865</c:v>
                </c:pt>
                <c:pt idx="89">
                  <c:v>1.9446843692983118</c:v>
                </c:pt>
                <c:pt idx="90">
                  <c:v>1.9630678732248807</c:v>
                </c:pt>
                <c:pt idx="91">
                  <c:v>1.981507290636733</c:v>
                </c:pt>
                <c:pt idx="92">
                  <c:v>1.9999999999999996</c:v>
                </c:pt>
                <c:pt idx="93">
                  <c:v>2.0185435260761002</c:v>
                </c:pt>
                <c:pt idx="94">
                  <c:v>2.0371355310873644</c:v>
                </c:pt>
                <c:pt idx="95">
                  <c:v>2.0557738063926267</c:v>
                </c:pt>
                <c:pt idx="96">
                  <c:v>2.074456264653803</c:v>
                </c:pt>
                <c:pt idx="97">
                  <c:v>2.0931809324729334</c:v>
                </c:pt>
                <c:pt idx="98">
                  <c:v>2.1119459434779495</c:v>
                </c:pt>
                <c:pt idx="99">
                  <c:v>2.1307495318350234</c:v>
                </c:pt>
                <c:pt idx="100">
                  <c:v>2.1495900261651268</c:v>
                </c:pt>
              </c:numCache>
            </c:numRef>
          </c:yVal>
          <c:smooth val="0"/>
        </c:ser>
        <c:ser>
          <c:idx val="3"/>
          <c:order val="3"/>
          <c:spPr>
            <a:ln w="28575">
              <a:noFill/>
            </a:ln>
          </c:spPr>
          <c:xVal>
            <c:numRef>
              <c:f>Sheet1!$B$1:$B$101</c:f>
              <c:numCache>
                <c:formatCode>General</c:formatCode>
                <c:ptCount val="1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0.70000000000000007</c:v>
                </c:pt>
                <c:pt idx="36">
                  <c:v>0.72</c:v>
                </c:pt>
                <c:pt idx="37">
                  <c:v>0.74</c:v>
                </c:pt>
                <c:pt idx="38">
                  <c:v>0.76</c:v>
                </c:pt>
                <c:pt idx="39">
                  <c:v>0.78</c:v>
                </c:pt>
                <c:pt idx="40">
                  <c:v>0.8</c:v>
                </c:pt>
                <c:pt idx="41">
                  <c:v>0.82000000000000006</c:v>
                </c:pt>
                <c:pt idx="42">
                  <c:v>0.84</c:v>
                </c:pt>
                <c:pt idx="43">
                  <c:v>0.86</c:v>
                </c:pt>
                <c:pt idx="44">
                  <c:v>0.88</c:v>
                </c:pt>
                <c:pt idx="45">
                  <c:v>0.9</c:v>
                </c:pt>
                <c:pt idx="46">
                  <c:v>0.92</c:v>
                </c:pt>
                <c:pt idx="47">
                  <c:v>0.94000000000000006</c:v>
                </c:pt>
                <c:pt idx="48">
                  <c:v>0.96</c:v>
                </c:pt>
                <c:pt idx="49">
                  <c:v>0.98</c:v>
                </c:pt>
                <c:pt idx="50">
                  <c:v>1</c:v>
                </c:pt>
                <c:pt idx="51">
                  <c:v>1.02</c:v>
                </c:pt>
                <c:pt idx="52">
                  <c:v>1.04</c:v>
                </c:pt>
                <c:pt idx="53">
                  <c:v>1.06</c:v>
                </c:pt>
                <c:pt idx="54">
                  <c:v>1.08</c:v>
                </c:pt>
                <c:pt idx="55">
                  <c:v>1.1000000000000001</c:v>
                </c:pt>
                <c:pt idx="56">
                  <c:v>1.1200000000000001</c:v>
                </c:pt>
                <c:pt idx="57">
                  <c:v>1.1400000000000001</c:v>
                </c:pt>
                <c:pt idx="58">
                  <c:v>1.1599999999999999</c:v>
                </c:pt>
                <c:pt idx="59">
                  <c:v>1.18</c:v>
                </c:pt>
                <c:pt idx="60">
                  <c:v>1.2</c:v>
                </c:pt>
                <c:pt idx="61">
                  <c:v>1.22</c:v>
                </c:pt>
                <c:pt idx="62">
                  <c:v>1.24</c:v>
                </c:pt>
                <c:pt idx="63">
                  <c:v>1.26</c:v>
                </c:pt>
                <c:pt idx="64">
                  <c:v>1.28</c:v>
                </c:pt>
                <c:pt idx="65">
                  <c:v>1.3</c:v>
                </c:pt>
                <c:pt idx="66">
                  <c:v>1.32</c:v>
                </c:pt>
                <c:pt idx="67">
                  <c:v>1.34</c:v>
                </c:pt>
                <c:pt idx="68">
                  <c:v>1.36</c:v>
                </c:pt>
                <c:pt idx="69">
                  <c:v>1.3800000000000001</c:v>
                </c:pt>
                <c:pt idx="70">
                  <c:v>1.4000000000000001</c:v>
                </c:pt>
                <c:pt idx="71">
                  <c:v>1.42</c:v>
                </c:pt>
                <c:pt idx="72">
                  <c:v>1.44</c:v>
                </c:pt>
                <c:pt idx="73">
                  <c:v>1.46</c:v>
                </c:pt>
                <c:pt idx="74">
                  <c:v>1.48</c:v>
                </c:pt>
                <c:pt idx="75">
                  <c:v>1.5</c:v>
                </c:pt>
                <c:pt idx="76">
                  <c:v>1.52</c:v>
                </c:pt>
                <c:pt idx="77">
                  <c:v>1.54</c:v>
                </c:pt>
                <c:pt idx="78">
                  <c:v>1.56</c:v>
                </c:pt>
                <c:pt idx="79">
                  <c:v>1.58</c:v>
                </c:pt>
                <c:pt idx="80">
                  <c:v>1.6</c:v>
                </c:pt>
                <c:pt idx="81">
                  <c:v>1.62</c:v>
                </c:pt>
                <c:pt idx="82">
                  <c:v>1.6400000000000001</c:v>
                </c:pt>
                <c:pt idx="83">
                  <c:v>1.6600000000000001</c:v>
                </c:pt>
                <c:pt idx="84">
                  <c:v>1.68</c:v>
                </c:pt>
                <c:pt idx="85">
                  <c:v>1.7</c:v>
                </c:pt>
                <c:pt idx="86">
                  <c:v>1.72</c:v>
                </c:pt>
                <c:pt idx="87">
                  <c:v>1.74</c:v>
                </c:pt>
                <c:pt idx="88">
                  <c:v>1.76</c:v>
                </c:pt>
                <c:pt idx="89">
                  <c:v>1.78</c:v>
                </c:pt>
                <c:pt idx="90">
                  <c:v>1.8</c:v>
                </c:pt>
                <c:pt idx="91">
                  <c:v>1.82</c:v>
                </c:pt>
                <c:pt idx="92">
                  <c:v>1.84</c:v>
                </c:pt>
                <c:pt idx="93">
                  <c:v>1.86</c:v>
                </c:pt>
                <c:pt idx="94">
                  <c:v>1.8800000000000001</c:v>
                </c:pt>
                <c:pt idx="95">
                  <c:v>1.9000000000000001</c:v>
                </c:pt>
                <c:pt idx="96">
                  <c:v>1.92</c:v>
                </c:pt>
                <c:pt idx="97">
                  <c:v>1.94</c:v>
                </c:pt>
                <c:pt idx="98">
                  <c:v>1.96</c:v>
                </c:pt>
                <c:pt idx="99">
                  <c:v>1.98</c:v>
                </c:pt>
                <c:pt idx="100">
                  <c:v>2</c:v>
                </c:pt>
              </c:numCache>
            </c:numRef>
          </c:xVal>
          <c:yVal>
            <c:numRef>
              <c:f>Sheet1!$O$1:$O$103</c:f>
              <c:numCache>
                <c:formatCode>General</c:formatCode>
                <c:ptCount val="103"/>
                <c:pt idx="0">
                  <c:v>1</c:v>
                </c:pt>
                <c:pt idx="1">
                  <c:v>0.99999999999999911</c:v>
                </c:pt>
                <c:pt idx="2">
                  <c:v>1.0000000000000004</c:v>
                </c:pt>
                <c:pt idx="3">
                  <c:v>1</c:v>
                </c:pt>
                <c:pt idx="4">
                  <c:v>0.99999999999999978</c:v>
                </c:pt>
                <c:pt idx="5">
                  <c:v>1.0000000000000002</c:v>
                </c:pt>
                <c:pt idx="6">
                  <c:v>1</c:v>
                </c:pt>
                <c:pt idx="7">
                  <c:v>1</c:v>
                </c:pt>
                <c:pt idx="8">
                  <c:v>1.0000000000000002</c:v>
                </c:pt>
                <c:pt idx="9">
                  <c:v>1</c:v>
                </c:pt>
                <c:pt idx="10">
                  <c:v>1</c:v>
                </c:pt>
                <c:pt idx="11">
                  <c:v>0.99999999999999989</c:v>
                </c:pt>
                <c:pt idx="12">
                  <c:v>1.0000000000000002</c:v>
                </c:pt>
                <c:pt idx="13">
                  <c:v>1.0000000000000002</c:v>
                </c:pt>
                <c:pt idx="14">
                  <c:v>1</c:v>
                </c:pt>
                <c:pt idx="15">
                  <c:v>1.0000000000000002</c:v>
                </c:pt>
                <c:pt idx="16">
                  <c:v>1.0000000000000002</c:v>
                </c:pt>
                <c:pt idx="17">
                  <c:v>1.0000000000000002</c:v>
                </c:pt>
                <c:pt idx="18">
                  <c:v>0.99999999999999989</c:v>
                </c:pt>
                <c:pt idx="19">
                  <c:v>0.99999999999999967</c:v>
                </c:pt>
                <c:pt idx="20">
                  <c:v>0.99999999999999989</c:v>
                </c:pt>
                <c:pt idx="21">
                  <c:v>1.0000000000000002</c:v>
                </c:pt>
                <c:pt idx="22">
                  <c:v>1</c:v>
                </c:pt>
                <c:pt idx="23">
                  <c:v>0.99999999999999978</c:v>
                </c:pt>
                <c:pt idx="24">
                  <c:v>1</c:v>
                </c:pt>
                <c:pt idx="25">
                  <c:v>1</c:v>
                </c:pt>
                <c:pt idx="26">
                  <c:v>1</c:v>
                </c:pt>
                <c:pt idx="27">
                  <c:v>0.99999999999999978</c:v>
                </c:pt>
                <c:pt idx="28">
                  <c:v>1</c:v>
                </c:pt>
                <c:pt idx="29">
                  <c:v>1.0000000000000004</c:v>
                </c:pt>
                <c:pt idx="30">
                  <c:v>1.0000000000000004</c:v>
                </c:pt>
                <c:pt idx="31">
                  <c:v>1.0000000000000004</c:v>
                </c:pt>
                <c:pt idx="32">
                  <c:v>1.0000000000000004</c:v>
                </c:pt>
                <c:pt idx="33">
                  <c:v>1.0000000000000002</c:v>
                </c:pt>
                <c:pt idx="34">
                  <c:v>1.0000000000000002</c:v>
                </c:pt>
                <c:pt idx="35">
                  <c:v>1.0000000000000002</c:v>
                </c:pt>
                <c:pt idx="36">
                  <c:v>0.99999999999999967</c:v>
                </c:pt>
                <c:pt idx="37">
                  <c:v>1.0000000000000002</c:v>
                </c:pt>
                <c:pt idx="38">
                  <c:v>0.99999999999999989</c:v>
                </c:pt>
                <c:pt idx="39">
                  <c:v>1</c:v>
                </c:pt>
                <c:pt idx="40">
                  <c:v>1.0000000000000002</c:v>
                </c:pt>
                <c:pt idx="41">
                  <c:v>1</c:v>
                </c:pt>
                <c:pt idx="42">
                  <c:v>0.99999999999999889</c:v>
                </c:pt>
                <c:pt idx="43">
                  <c:v>0.99999999999999922</c:v>
                </c:pt>
                <c:pt idx="44">
                  <c:v>0.99999999999999944</c:v>
                </c:pt>
                <c:pt idx="45">
                  <c:v>0.99999999999999956</c:v>
                </c:pt>
                <c:pt idx="46">
                  <c:v>0.99999999999999911</c:v>
                </c:pt>
                <c:pt idx="47">
                  <c:v>0.99999999999999833</c:v>
                </c:pt>
                <c:pt idx="48">
                  <c:v>0.99999999999999889</c:v>
                </c:pt>
                <c:pt idx="49">
                  <c:v>0.99999999999999944</c:v>
                </c:pt>
                <c:pt idx="50">
                  <c:v>1</c:v>
                </c:pt>
                <c:pt idx="51">
                  <c:v>1.0199999999999994</c:v>
                </c:pt>
                <c:pt idx="52">
                  <c:v>1.0399999999999989</c:v>
                </c:pt>
                <c:pt idx="53">
                  <c:v>1.0599999999999983</c:v>
                </c:pt>
                <c:pt idx="54">
                  <c:v>1.0800000000000007</c:v>
                </c:pt>
                <c:pt idx="55">
                  <c:v>1.0999999999999994</c:v>
                </c:pt>
                <c:pt idx="56">
                  <c:v>1.1200000000000006</c:v>
                </c:pt>
                <c:pt idx="57">
                  <c:v>1.1399999999999995</c:v>
                </c:pt>
                <c:pt idx="58">
                  <c:v>1.1600000000000013</c:v>
                </c:pt>
                <c:pt idx="59">
                  <c:v>1.1799999999999986</c:v>
                </c:pt>
                <c:pt idx="60">
                  <c:v>1.2000000000000013</c:v>
                </c:pt>
                <c:pt idx="61">
                  <c:v>1.2199999999999989</c:v>
                </c:pt>
                <c:pt idx="62">
                  <c:v>1.2400000000000009</c:v>
                </c:pt>
                <c:pt idx="63">
                  <c:v>1.2599999999999987</c:v>
                </c:pt>
                <c:pt idx="64">
                  <c:v>1.2800000000000011</c:v>
                </c:pt>
                <c:pt idx="65">
                  <c:v>1.2999999999999989</c:v>
                </c:pt>
                <c:pt idx="66">
                  <c:v>1.3200000000000012</c:v>
                </c:pt>
                <c:pt idx="67">
                  <c:v>1.339999999999999</c:v>
                </c:pt>
                <c:pt idx="68">
                  <c:v>1.3600000000000008</c:v>
                </c:pt>
                <c:pt idx="69">
                  <c:v>1.3799999999999994</c:v>
                </c:pt>
                <c:pt idx="70">
                  <c:v>1.4000000000000008</c:v>
                </c:pt>
                <c:pt idx="71">
                  <c:v>1.4200000000000002</c:v>
                </c:pt>
                <c:pt idx="72">
                  <c:v>1.44</c:v>
                </c:pt>
                <c:pt idx="73">
                  <c:v>1.46</c:v>
                </c:pt>
                <c:pt idx="74">
                  <c:v>1.4800000000000002</c:v>
                </c:pt>
                <c:pt idx="75">
                  <c:v>1.5</c:v>
                </c:pt>
                <c:pt idx="76">
                  <c:v>1.5200000000000005</c:v>
                </c:pt>
                <c:pt idx="77">
                  <c:v>1.54</c:v>
                </c:pt>
                <c:pt idx="78">
                  <c:v>1.56</c:v>
                </c:pt>
                <c:pt idx="79">
                  <c:v>1.58</c:v>
                </c:pt>
                <c:pt idx="80">
                  <c:v>1.6000000000000003</c:v>
                </c:pt>
                <c:pt idx="81">
                  <c:v>1.62</c:v>
                </c:pt>
                <c:pt idx="82">
                  <c:v>1.6400000000000001</c:v>
                </c:pt>
                <c:pt idx="83">
                  <c:v>1.6600000000000001</c:v>
                </c:pt>
                <c:pt idx="84">
                  <c:v>1.6799999999999995</c:v>
                </c:pt>
                <c:pt idx="85">
                  <c:v>1.7000000000000004</c:v>
                </c:pt>
                <c:pt idx="86">
                  <c:v>1.7199999999999995</c:v>
                </c:pt>
                <c:pt idx="87">
                  <c:v>1.7400000000000004</c:v>
                </c:pt>
                <c:pt idx="88">
                  <c:v>1.7599999999999991</c:v>
                </c:pt>
                <c:pt idx="89">
                  <c:v>1.7800000000000007</c:v>
                </c:pt>
                <c:pt idx="90">
                  <c:v>1.7999999999999996</c:v>
                </c:pt>
                <c:pt idx="91">
                  <c:v>1.8200000000000005</c:v>
                </c:pt>
                <c:pt idx="92">
                  <c:v>1.84</c:v>
                </c:pt>
                <c:pt idx="93">
                  <c:v>1.860000000000001</c:v>
                </c:pt>
                <c:pt idx="94">
                  <c:v>1.8799999999999997</c:v>
                </c:pt>
                <c:pt idx="95">
                  <c:v>1.9000000000000006</c:v>
                </c:pt>
                <c:pt idx="96">
                  <c:v>1.9199999999999995</c:v>
                </c:pt>
                <c:pt idx="97">
                  <c:v>1.94</c:v>
                </c:pt>
                <c:pt idx="98">
                  <c:v>1.96</c:v>
                </c:pt>
                <c:pt idx="99">
                  <c:v>1.98</c:v>
                </c:pt>
                <c:pt idx="100">
                  <c:v>2</c:v>
                </c:pt>
                <c:pt idx="101">
                  <c:v>2.02</c:v>
                </c:pt>
                <c:pt idx="102">
                  <c:v>2.04</c:v>
                </c:pt>
              </c:numCache>
            </c:numRef>
          </c:yVal>
          <c:smooth val="0"/>
        </c:ser>
        <c:dLbls>
          <c:showLegendKey val="0"/>
          <c:showVal val="0"/>
          <c:showCatName val="0"/>
          <c:showSerName val="0"/>
          <c:showPercent val="0"/>
          <c:showBubbleSize val="0"/>
        </c:dLbls>
        <c:axId val="129992576"/>
        <c:axId val="158799744"/>
      </c:scatterChart>
      <c:valAx>
        <c:axId val="129992576"/>
        <c:scaling>
          <c:orientation val="minMax"/>
        </c:scaling>
        <c:delete val="0"/>
        <c:axPos val="b"/>
        <c:numFmt formatCode="General" sourceLinked="1"/>
        <c:majorTickMark val="out"/>
        <c:minorTickMark val="none"/>
        <c:tickLblPos val="nextTo"/>
        <c:txPr>
          <a:bodyPr/>
          <a:lstStyle/>
          <a:p>
            <a:pPr>
              <a:defRPr sz="1600" i="0">
                <a:latin typeface="Arial" panose="020B0604020202020204" pitchFamily="34" charset="0"/>
                <a:cs typeface="Arial" panose="020B0604020202020204" pitchFamily="34" charset="0"/>
              </a:defRPr>
            </a:pPr>
            <a:endParaRPr lang="en-US"/>
          </a:p>
        </c:txPr>
        <c:crossAx val="158799744"/>
        <c:crosses val="autoZero"/>
        <c:crossBetween val="midCat"/>
      </c:valAx>
      <c:valAx>
        <c:axId val="158799744"/>
        <c:scaling>
          <c:orientation val="minMax"/>
        </c:scaling>
        <c:delete val="0"/>
        <c:axPos val="l"/>
        <c:majorGridlines/>
        <c:numFmt formatCode="General" sourceLinked="1"/>
        <c:majorTickMark val="out"/>
        <c:minorTickMark val="none"/>
        <c:tickLblPos val="nextTo"/>
        <c:txPr>
          <a:bodyPr/>
          <a:lstStyle/>
          <a:p>
            <a:pPr>
              <a:defRPr sz="1600">
                <a:latin typeface="Arial" panose="020B0604020202020204" pitchFamily="34" charset="0"/>
                <a:cs typeface="Arial" panose="020B0604020202020204" pitchFamily="34" charset="0"/>
              </a:defRPr>
            </a:pPr>
            <a:endParaRPr lang="en-US"/>
          </a:p>
        </c:txPr>
        <c:crossAx val="129992576"/>
        <c:crosses val="autoZero"/>
        <c:crossBetween val="midCat"/>
      </c:valAx>
    </c:plotArea>
    <c:plotVisOnly val="1"/>
    <c:dispBlanksAs val="gap"/>
    <c:showDLblsOverMax val="0"/>
  </c:chart>
  <c:txPr>
    <a:bodyPr/>
    <a:lstStyle/>
    <a:p>
      <a:pPr>
        <a:defRPr sz="500" baseline="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E0B7DA-C401-42C3-B277-C997BBE5DEE2}" type="datetimeFigureOut">
              <a:rPr lang="en-US" smtClean="0"/>
              <a:t>4/4/2017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B01595-EC54-4C4E-B64C-B9CBA8504DDF}" type="slidenum">
              <a:rPr lang="en-US" smtClean="0"/>
              <a:t>‹#›</a:t>
            </a:fld>
            <a:endParaRPr lang="en-US"/>
          </a:p>
        </p:txBody>
      </p:sp>
    </p:spTree>
    <p:extLst>
      <p:ext uri="{BB962C8B-B14F-4D97-AF65-F5344CB8AC3E}">
        <p14:creationId xmlns:p14="http://schemas.microsoft.com/office/powerpoint/2010/main" val="332003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charset="0"/>
              <a:ea typeface="ＭＳ Ｐゴシック" charset="-128"/>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B3346E16-4E9B-4158-B1B5-ABCCC99B1B1D}" type="slidenum">
              <a:rPr lang="en-US" smtClean="0"/>
              <a:pPr>
                <a:defRPr/>
              </a:pPr>
              <a:t>11</a:t>
            </a:fld>
            <a:endParaRPr lang="en-US"/>
          </a:p>
        </p:txBody>
      </p:sp>
    </p:spTree>
    <p:extLst>
      <p:ext uri="{BB962C8B-B14F-4D97-AF65-F5344CB8AC3E}">
        <p14:creationId xmlns:p14="http://schemas.microsoft.com/office/powerpoint/2010/main" val="329195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i="0" dirty="0" smtClean="0">
                    <a:latin typeface="Arial" panose="020B0604020202020204" pitchFamily="34" charset="0"/>
                    <a:cs typeface="Arial" panose="020B0604020202020204" pitchFamily="34" charset="0"/>
                  </a:rPr>
                  <a:t>Pros:</a:t>
                </a:r>
                <a:endParaRPr lang="en-US" b="1" i="0" dirty="0">
                  <a:latin typeface="Arial" panose="020B0604020202020204" pitchFamily="34" charset="0"/>
                  <a:cs typeface="Arial" panose="020B0604020202020204" pitchFamily="34" charset="0"/>
                </a:endParaRPr>
              </a:p>
            </p:txBody>
          </p:sp>
        </mc:Choice>
        <mc:Fallback xmlns="">
          <p:sp>
            <p:nvSpPr>
              <p:cNvPr id="3" name="Notes Placeholder 2"/>
              <p:cNvSpPr>
                <a:spLocks noGrp="1"/>
              </p:cNvSpPr>
              <p:nvPr>
                <p:ph type="body" idx="1"/>
              </p:nvPr>
            </p:nvSpPr>
            <p:spPr/>
            <p:txBody>
              <a:bodyPr/>
              <a:lstStyle/>
              <a:p>
                <a:r>
                  <a:rPr lang="en-US" b="1" i="0" smtClean="0">
                    <a:latin typeface="Cambria Math"/>
                    <a:cs typeface="Arial" panose="020B0604020202020204" pitchFamily="34" charset="0"/>
                  </a:rPr>
                  <a:t>𝐕_𝟎</a:t>
                </a:r>
                <a:endParaRPr lang="en-US" b="1" i="0" dirty="0">
                  <a:latin typeface="Arial" panose="020B0604020202020204" pitchFamily="34" charset="0"/>
                  <a:cs typeface="Arial" panose="020B0604020202020204" pitchFamily="34" charset="0"/>
                </a:endParaRPr>
              </a:p>
            </p:txBody>
          </p:sp>
        </mc:Fallback>
      </mc:AlternateContent>
      <p:sp>
        <p:nvSpPr>
          <p:cNvPr id="4" name="Slide Number Placeholder 3"/>
          <p:cNvSpPr>
            <a:spLocks noGrp="1"/>
          </p:cNvSpPr>
          <p:nvPr>
            <p:ph type="sldNum" sz="quarter" idx="10"/>
          </p:nvPr>
        </p:nvSpPr>
        <p:spPr/>
        <p:txBody>
          <a:bodyPr/>
          <a:lstStyle/>
          <a:p>
            <a:pPr>
              <a:defRPr/>
            </a:pPr>
            <a:fld id="{6E6A8F75-AEBC-4578-9F46-5B1D3ADC1C71}" type="slidenum">
              <a:rPr lang="en-US" smtClean="0"/>
              <a:pPr>
                <a:defRPr/>
              </a:pPr>
              <a:t>38</a:t>
            </a:fld>
            <a:endParaRPr lang="en-US"/>
          </a:p>
        </p:txBody>
      </p:sp>
    </p:spTree>
    <p:extLst>
      <p:ext uri="{BB962C8B-B14F-4D97-AF65-F5344CB8AC3E}">
        <p14:creationId xmlns:p14="http://schemas.microsoft.com/office/powerpoint/2010/main" val="43141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Short</a:t>
            </a:r>
            <a:r>
              <a:rPr lang="en-US" baseline="0" dirty="0" smtClean="0"/>
              <a:t> period strong wigglers for radiative damping, minimum dispersion</a:t>
            </a:r>
          </a:p>
          <a:p>
            <a:r>
              <a:rPr lang="en-US" baseline="0" dirty="0" err="1" smtClean="0"/>
              <a:t>EmEx</a:t>
            </a:r>
            <a:r>
              <a:rPr lang="en-US" baseline="0" dirty="0" smtClean="0"/>
              <a:t> to transplant energy spread to large horizontal transverse </a:t>
            </a:r>
            <a:r>
              <a:rPr lang="en-US" baseline="0" dirty="0" err="1" smtClean="0"/>
              <a:t>emittance</a:t>
            </a:r>
            <a:endParaRPr lang="en-US" baseline="0" dirty="0" smtClean="0"/>
          </a:p>
          <a:p>
            <a:r>
              <a:rPr lang="en-US" baseline="0" dirty="0" smtClean="0"/>
              <a:t>Flat to round beam transformers to match solenoid</a:t>
            </a:r>
            <a:endParaRPr lang="en-US" dirty="0"/>
          </a:p>
        </p:txBody>
      </p:sp>
      <p:sp>
        <p:nvSpPr>
          <p:cNvPr id="4" name="Slide Number Placeholder 3"/>
          <p:cNvSpPr>
            <a:spLocks noGrp="1"/>
          </p:cNvSpPr>
          <p:nvPr>
            <p:ph type="sldNum" sz="quarter" idx="10"/>
          </p:nvPr>
        </p:nvSpPr>
        <p:spPr/>
        <p:txBody>
          <a:bodyPr/>
          <a:lstStyle/>
          <a:p>
            <a:pPr>
              <a:defRPr/>
            </a:pPr>
            <a:fld id="{6E6A8F75-AEBC-4578-9F46-5B1D3ADC1C71}" type="slidenum">
              <a:rPr lang="en-US" smtClean="0"/>
              <a:pPr>
                <a:defRPr/>
              </a:pPr>
              <a:t>39</a:t>
            </a:fld>
            <a:endParaRPr lang="en-US"/>
          </a:p>
        </p:txBody>
      </p:sp>
    </p:spTree>
    <p:extLst>
      <p:ext uri="{BB962C8B-B14F-4D97-AF65-F5344CB8AC3E}">
        <p14:creationId xmlns:p14="http://schemas.microsoft.com/office/powerpoint/2010/main" val="259410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Rectangle 5"/>
          <p:cNvSpPr/>
          <p:nvPr userDrawn="1"/>
        </p:nvSpPr>
        <p:spPr>
          <a:xfrm>
            <a:off x="5143787" y="6516362"/>
            <a:ext cx="356188"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1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1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8" name="TextBox 5"/>
          <p:cNvSpPr txBox="1"/>
          <p:nvPr userDrawn="1"/>
        </p:nvSpPr>
        <p:spPr>
          <a:xfrm>
            <a:off x="2215274" y="6518928"/>
            <a:ext cx="2531462"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solidFill>
                  <a:schemeClr val="bg1"/>
                </a:solidFill>
                <a:latin typeface="Arial" panose="020B0604020202020204" pitchFamily="34" charset="0"/>
                <a:cs typeface="Arial" panose="020B0604020202020204" pitchFamily="34" charset="0"/>
              </a:rPr>
              <a:t>Cooling</a:t>
            </a:r>
            <a:r>
              <a:rPr lang="en-US" sz="1100" baseline="0" dirty="0" smtClean="0">
                <a:solidFill>
                  <a:schemeClr val="bg1"/>
                </a:solidFill>
                <a:latin typeface="Arial" panose="020B0604020202020204" pitchFamily="34" charset="0"/>
                <a:cs typeface="Arial" panose="020B0604020202020204" pitchFamily="34" charset="0"/>
              </a:rPr>
              <a:t> </a:t>
            </a:r>
            <a:r>
              <a:rPr lang="en-US" sz="1100" dirty="0" smtClean="0">
                <a:solidFill>
                  <a:schemeClr val="bg1"/>
                </a:solidFill>
                <a:latin typeface="Arial" panose="020B0604020202020204" pitchFamily="34" charset="0"/>
                <a:cs typeface="Arial" panose="020B0604020202020204" pitchFamily="34" charset="0"/>
              </a:rPr>
              <a:t>R&amp;D Summary 04-April-2017</a:t>
            </a:r>
            <a:endParaRPr lang="en-US" sz="11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628650" y="914400"/>
            <a:ext cx="7886700" cy="5262563"/>
          </a:xfrm>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Rectangle 9"/>
          <p:cNvSpPr/>
          <p:nvPr userDrawn="1"/>
        </p:nvSpPr>
        <p:spPr>
          <a:xfrm>
            <a:off x="5143787" y="6516362"/>
            <a:ext cx="356188"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1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1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 name="TextBox 5"/>
          <p:cNvSpPr txBox="1"/>
          <p:nvPr userDrawn="1"/>
        </p:nvSpPr>
        <p:spPr>
          <a:xfrm>
            <a:off x="2215274" y="6515428"/>
            <a:ext cx="2531462"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solidFill>
                  <a:schemeClr val="bg1"/>
                </a:solidFill>
                <a:latin typeface="Arial" panose="020B0604020202020204" pitchFamily="34" charset="0"/>
                <a:cs typeface="Arial" panose="020B0604020202020204" pitchFamily="34" charset="0"/>
              </a:rPr>
              <a:t>Cooling</a:t>
            </a:r>
            <a:r>
              <a:rPr lang="en-US" sz="1100" baseline="0" dirty="0" smtClean="0">
                <a:solidFill>
                  <a:schemeClr val="bg1"/>
                </a:solidFill>
                <a:latin typeface="Arial" panose="020B0604020202020204" pitchFamily="34" charset="0"/>
                <a:cs typeface="Arial" panose="020B0604020202020204" pitchFamily="34" charset="0"/>
              </a:rPr>
              <a:t> </a:t>
            </a:r>
            <a:r>
              <a:rPr lang="en-US" sz="1100" dirty="0" smtClean="0">
                <a:solidFill>
                  <a:schemeClr val="bg1"/>
                </a:solidFill>
                <a:latin typeface="Arial" panose="020B0604020202020204" pitchFamily="34" charset="0"/>
                <a:cs typeface="Arial" panose="020B0604020202020204" pitchFamily="34" charset="0"/>
              </a:rPr>
              <a:t>R&amp;D Summary 04-April-2017</a:t>
            </a:r>
            <a:endParaRPr lang="en-US" sz="11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7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5143787" y="6516362"/>
            <a:ext cx="356188"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1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1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8" name="TextBox 5"/>
          <p:cNvSpPr txBox="1"/>
          <p:nvPr userDrawn="1"/>
        </p:nvSpPr>
        <p:spPr>
          <a:xfrm>
            <a:off x="2215274" y="6518928"/>
            <a:ext cx="2531462"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solidFill>
                  <a:schemeClr val="bg1"/>
                </a:solidFill>
                <a:latin typeface="Arial" panose="020B0604020202020204" pitchFamily="34" charset="0"/>
                <a:cs typeface="Arial" panose="020B0604020202020204" pitchFamily="34" charset="0"/>
              </a:rPr>
              <a:t>Cooling</a:t>
            </a:r>
            <a:r>
              <a:rPr lang="en-US" sz="1100" baseline="0" dirty="0" smtClean="0">
                <a:solidFill>
                  <a:schemeClr val="bg1"/>
                </a:solidFill>
                <a:latin typeface="Arial" panose="020B0604020202020204" pitchFamily="34" charset="0"/>
                <a:cs typeface="Arial" panose="020B0604020202020204" pitchFamily="34" charset="0"/>
              </a:rPr>
              <a:t> </a:t>
            </a:r>
            <a:r>
              <a:rPr lang="en-US" sz="1100" dirty="0" smtClean="0">
                <a:solidFill>
                  <a:schemeClr val="bg1"/>
                </a:solidFill>
                <a:latin typeface="Arial" panose="020B0604020202020204" pitchFamily="34" charset="0"/>
                <a:cs typeface="Arial" panose="020B0604020202020204" pitchFamily="34" charset="0"/>
              </a:rPr>
              <a:t>R&amp;D Summary 04-April-2017</a:t>
            </a:r>
            <a:endParaRPr lang="en-US" sz="11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34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Rectangle 3"/>
          <p:cNvSpPr/>
          <p:nvPr userDrawn="1"/>
        </p:nvSpPr>
        <p:spPr>
          <a:xfrm>
            <a:off x="5143787" y="6516362"/>
            <a:ext cx="356188"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1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1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7" name="TextBox 5"/>
          <p:cNvSpPr txBox="1"/>
          <p:nvPr userDrawn="1"/>
        </p:nvSpPr>
        <p:spPr>
          <a:xfrm>
            <a:off x="2215274" y="6518928"/>
            <a:ext cx="2569934"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solidFill>
                  <a:schemeClr val="bg1"/>
                </a:solidFill>
                <a:latin typeface="Arial" panose="020B0604020202020204" pitchFamily="34" charset="0"/>
                <a:cs typeface="Arial" panose="020B0604020202020204" pitchFamily="34" charset="0"/>
              </a:rPr>
              <a:t>Cooling R&amp;D Summary</a:t>
            </a:r>
            <a:r>
              <a:rPr lang="en-US" sz="1100" baseline="0" dirty="0" smtClean="0">
                <a:solidFill>
                  <a:schemeClr val="bg1"/>
                </a:solidFill>
                <a:latin typeface="Arial" panose="020B0604020202020204" pitchFamily="34" charset="0"/>
                <a:cs typeface="Arial" panose="020B0604020202020204" pitchFamily="34" charset="0"/>
              </a:rPr>
              <a:t> </a:t>
            </a:r>
            <a:r>
              <a:rPr lang="en-US" sz="1100" dirty="0" smtClean="0">
                <a:solidFill>
                  <a:schemeClr val="bg1"/>
                </a:solidFill>
                <a:latin typeface="Arial" panose="020B0604020202020204" pitchFamily="34" charset="0"/>
                <a:cs typeface="Arial" panose="020B0604020202020204" pitchFamily="34" charset="0"/>
              </a:rPr>
              <a:t>04-April-2017</a:t>
            </a:r>
            <a:endParaRPr lang="en-US" sz="11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45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05200" y="6394375"/>
            <a:ext cx="2133600" cy="365125"/>
          </a:xfrm>
          <a:prstGeom prst="rect">
            <a:avLst/>
          </a:prstGeom>
        </p:spPr>
        <p:txBody>
          <a:bodyPr/>
          <a:lstStyle/>
          <a:p>
            <a:pPr defTabSz="457200"/>
            <a:endParaRPr lang="en-US">
              <a:solidFill>
                <a:srgbClr val="000000"/>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73E1DE0D-4D77-4509-A3FB-CFDB4AD4A44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5519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099" name="Rectangle 3"/>
          <p:cNvSpPr>
            <a:spLocks noGrp="1" noChangeArrowheads="1"/>
          </p:cNvSpPr>
          <p:nvPr>
            <p:ph type="body" idx="1"/>
          </p:nvPr>
        </p:nvSpPr>
        <p:spPr bwMode="auto">
          <a:xfrm>
            <a:off x="141906" y="922323"/>
            <a:ext cx="8897440" cy="5173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defTabSz="457200"/>
            <a:r>
              <a:rPr lang="en-US" dirty="0" smtClean="0">
                <a:solidFill>
                  <a:srgbClr val="000000">
                    <a:tint val="75000"/>
                  </a:srgbClr>
                </a:solidFill>
              </a:rPr>
              <a:t>Slide </a:t>
            </a:r>
            <a:fld id="{2170E7E5-D759-E44D-99F5-2114FE40D280}" type="slidenum">
              <a:rPr lang="en-US" smtClean="0">
                <a:solidFill>
                  <a:srgbClr val="000000">
                    <a:tint val="75000"/>
                  </a:srgbClr>
                </a:solidFill>
              </a:rPr>
              <a:pPr algn="ctr" defTabSz="457200"/>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30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0.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9992"/>
            <a:ext cx="9144000" cy="476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70757" y="6211669"/>
            <a:ext cx="5096586" cy="646331"/>
          </a:xfrm>
          <a:prstGeom prst="rect">
            <a:avLst/>
          </a:prstGeom>
          <a:noFill/>
        </p:spPr>
        <p:txBody>
          <a:bodyPr wrap="square" rtlCol="0">
            <a:spAutoFit/>
          </a:bodyPr>
          <a:lstStyle/>
          <a:p>
            <a:pPr algn="ctr" defTabSz="457200"/>
            <a:r>
              <a:rPr lang="en-US" dirty="0" smtClean="0">
                <a:solidFill>
                  <a:prstClr val="white"/>
                </a:solidFill>
                <a:latin typeface="Arial" panose="020B0604020202020204" pitchFamily="34" charset="0"/>
                <a:cs typeface="Arial" panose="020B0604020202020204" pitchFamily="34" charset="0"/>
              </a:rPr>
              <a:t>NP Community Panel Review of the EIC </a:t>
            </a:r>
          </a:p>
          <a:p>
            <a:pPr algn="ctr" defTabSz="457200"/>
            <a:r>
              <a:rPr lang="en-US" dirty="0" smtClean="0">
                <a:solidFill>
                  <a:prstClr val="white"/>
                </a:solidFill>
                <a:latin typeface="Arial" panose="020B0604020202020204" pitchFamily="34" charset="0"/>
                <a:cs typeface="Arial" panose="020B0604020202020204" pitchFamily="34" charset="0"/>
              </a:rPr>
              <a:t>Rockville,  November 29 – December 2 2016 </a:t>
            </a:r>
            <a:endParaRPr lang="en-US" dirty="0">
              <a:solidFill>
                <a:prstClr val="white"/>
              </a:solidFill>
              <a:latin typeface="Arial" panose="020B0604020202020204" pitchFamily="34" charset="0"/>
              <a:cs typeface="Arial" panose="020B0604020202020204" pitchFamily="34" charset="0"/>
            </a:endParaRPr>
          </a:p>
        </p:txBody>
      </p:sp>
      <p:pic>
        <p:nvPicPr>
          <p:cNvPr id="6" name="Picture 5" descr="Screen Shot 2015-09-30 at 3.18.27 PM.png"/>
          <p:cNvPicPr>
            <a:picLocks noChangeAspect="1"/>
          </p:cNvPicPr>
          <p:nvPr/>
        </p:nvPicPr>
        <p:blipFill>
          <a:blip r:embed="rId4"/>
          <a:stretch>
            <a:fillRect/>
          </a:stretch>
        </p:blipFill>
        <p:spPr>
          <a:xfrm>
            <a:off x="0" y="669925"/>
            <a:ext cx="1417320" cy="1854200"/>
          </a:xfrm>
          <a:prstGeom prst="rect">
            <a:avLst/>
          </a:prstGeom>
        </p:spPr>
      </p:pic>
      <p:sp>
        <p:nvSpPr>
          <p:cNvPr id="7" name="Title 1"/>
          <p:cNvSpPr>
            <a:spLocks noGrp="1"/>
          </p:cNvSpPr>
          <p:nvPr>
            <p:ph type="ctrTitle"/>
          </p:nvPr>
        </p:nvSpPr>
        <p:spPr>
          <a:xfrm>
            <a:off x="685800" y="660400"/>
            <a:ext cx="7772400" cy="1195063"/>
          </a:xfrm>
        </p:spPr>
        <p:txBody>
          <a:bodyPr/>
          <a:lstStyle/>
          <a:p>
            <a:r>
              <a:rPr lang="en-US" sz="3200" dirty="0" smtClean="0"/>
              <a:t>Electron Cooling R&amp;D</a:t>
            </a:r>
            <a:br>
              <a:rPr lang="en-US" sz="3200" dirty="0" smtClean="0"/>
            </a:br>
            <a:endParaRPr lang="en-US" sz="3200" dirty="0"/>
          </a:p>
        </p:txBody>
      </p:sp>
      <p:sp>
        <p:nvSpPr>
          <p:cNvPr id="8" name="Subtitle 2"/>
          <p:cNvSpPr>
            <a:spLocks noGrp="1"/>
          </p:cNvSpPr>
          <p:nvPr>
            <p:ph type="subTitle" idx="1"/>
          </p:nvPr>
        </p:nvSpPr>
        <p:spPr>
          <a:xfrm>
            <a:off x="1371600" y="1317267"/>
            <a:ext cx="6400800" cy="500941"/>
          </a:xfrm>
        </p:spPr>
        <p:txBody>
          <a:bodyPr>
            <a:normAutofit/>
          </a:bodyPr>
          <a:lstStyle/>
          <a:p>
            <a:r>
              <a:rPr lang="en-US" sz="2000" dirty="0" smtClean="0"/>
              <a:t>Geoffrey </a:t>
            </a:r>
            <a:r>
              <a:rPr lang="en-US" sz="2000" dirty="0" err="1" smtClean="0"/>
              <a:t>Krafft</a:t>
            </a:r>
            <a:endParaRPr lang="en-US" sz="2000" dirty="0" smtClean="0"/>
          </a:p>
          <a:p>
            <a:endParaRPr lang="en-US" sz="2000" dirty="0">
              <a:latin typeface="Minion Pro"/>
            </a:endParaRPr>
          </a:p>
        </p:txBody>
      </p:sp>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
            <a:ext cx="9144000" cy="607162"/>
          </a:xfrm>
        </p:spPr>
        <p:txBody>
          <a:bodyPr>
            <a:normAutofit fontScale="90000"/>
          </a:bodyPr>
          <a:lstStyle/>
          <a:p>
            <a:r>
              <a:rPr lang="en-US" sz="4000" b="1" i="1" dirty="0">
                <a:solidFill>
                  <a:srgbClr val="7030A0"/>
                </a:solidFill>
              </a:rPr>
              <a:t>ECL1</a:t>
            </a:r>
            <a:r>
              <a:rPr lang="en-US" sz="4000" dirty="0"/>
              <a:t>: </a:t>
            </a:r>
            <a:r>
              <a:rPr lang="en-US" sz="4000" dirty="0" smtClean="0"/>
              <a:t>Electron Cooling Simulation </a:t>
            </a:r>
            <a:endParaRPr lang="en-US" sz="4000" dirty="0"/>
          </a:p>
        </p:txBody>
      </p:sp>
      <p:sp>
        <p:nvSpPr>
          <p:cNvPr id="8" name="Content Placeholder 2"/>
          <p:cNvSpPr txBox="1">
            <a:spLocks/>
          </p:cNvSpPr>
          <p:nvPr/>
        </p:nvSpPr>
        <p:spPr>
          <a:xfrm>
            <a:off x="182880" y="877824"/>
            <a:ext cx="8803076" cy="524833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Electron cooling simulation is essential for a deep </a:t>
            </a:r>
            <a:r>
              <a:rPr kumimoji="0" lang="en-US" sz="2600" b="0" i="1"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understanding of the electron cooling physics</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both qualitatively and quantitatively. Simulation study is also needed to </a:t>
            </a:r>
            <a:r>
              <a:rPr kumimoji="0" lang="en-US" sz="2600" b="0" i="1"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optimize the parameters of the colliding ion beam and the cooling electron</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600" b="0" i="1"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beam</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for better cooling. A new element to be understood is cooling with a pulsed (short duration) electron beam.</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0.5 FTE for the first year, and 0.75 FTE for each year following. 2.0 FTE total. All the labor is Scientist labor. The total burdened cost of this project is 489k$, all of which is  labor. This work previously supported by EIC R&amp;D FOA.</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TRL7</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8815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477000" y="6459205"/>
            <a:ext cx="1066800" cy="365125"/>
          </a:xfrm>
          <a:prstGeom prst="rect">
            <a:avLst/>
          </a:prstGeom>
        </p:spPr>
        <p:txBody>
          <a:bodyPr/>
          <a:lstStyle/>
          <a:p>
            <a:pPr>
              <a:defRPr/>
            </a:pPr>
            <a:r>
              <a:rPr lang="en-US" dirty="0" smtClean="0"/>
              <a:t>---</a:t>
            </a:r>
            <a:fld id="{85521F2B-DDB1-4D52-AD09-DEE4A6FD7102}" type="slidenum">
              <a:rPr lang="en-US" smtClean="0"/>
              <a:pPr>
                <a:defRPr/>
              </a:pPr>
              <a:t>11</a:t>
            </a:fld>
            <a:r>
              <a:rPr lang="en-US" dirty="0" smtClean="0"/>
              <a:t>---</a:t>
            </a:r>
            <a:endParaRPr lang="en-US" dirty="0"/>
          </a:p>
        </p:txBody>
      </p:sp>
      <p:sp>
        <p:nvSpPr>
          <p:cNvPr id="8" name="Rectangle 2"/>
          <p:cNvSpPr txBox="1">
            <a:spLocks noChangeArrowheads="1"/>
          </p:cNvSpPr>
          <p:nvPr/>
        </p:nvSpPr>
        <p:spPr bwMode="auto">
          <a:xfrm>
            <a:off x="0" y="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sz="3200" b="1" dirty="0" smtClean="0">
                <a:solidFill>
                  <a:schemeClr val="accent5"/>
                </a:solidFill>
                <a:latin typeface="Arial" panose="020B0604020202020204" pitchFamily="34" charset="0"/>
                <a:cs typeface="Arial" panose="020B0604020202020204" pitchFamily="34" charset="0"/>
              </a:rPr>
              <a:t>Simulation for the Strong Cooling Scheme</a:t>
            </a:r>
            <a:endParaRPr lang="ru-RU" sz="3200" b="1" dirty="0">
              <a:solidFill>
                <a:schemeClr val="accent5"/>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98941479"/>
              </p:ext>
            </p:extLst>
          </p:nvPr>
        </p:nvGraphicFramePr>
        <p:xfrm>
          <a:off x="97536" y="1533144"/>
          <a:ext cx="5007864" cy="1112520"/>
        </p:xfrm>
        <a:graphic>
          <a:graphicData uri="http://schemas.openxmlformats.org/drawingml/2006/table">
            <a:tbl>
              <a:tblPr firstRow="1" bandRow="1">
                <a:tableStyleId>{5DA37D80-6434-44D0-A028-1B22A696006F}</a:tableStyleId>
              </a:tblPr>
              <a:tblGrid>
                <a:gridCol w="1426464">
                  <a:extLst>
                    <a:ext uri="{9D8B030D-6E8A-4147-A177-3AD203B41FA5}">
                      <a16:colId xmlns="" xmlns:a16="http://schemas.microsoft.com/office/drawing/2014/main" val="2467795453"/>
                    </a:ext>
                  </a:extLst>
                </a:gridCol>
                <a:gridCol w="895350">
                  <a:extLst>
                    <a:ext uri="{9D8B030D-6E8A-4147-A177-3AD203B41FA5}">
                      <a16:colId xmlns="" xmlns:a16="http://schemas.microsoft.com/office/drawing/2014/main" val="428415550"/>
                    </a:ext>
                  </a:extLst>
                </a:gridCol>
                <a:gridCol w="895350">
                  <a:extLst>
                    <a:ext uri="{9D8B030D-6E8A-4147-A177-3AD203B41FA5}">
                      <a16:colId xmlns="" xmlns:a16="http://schemas.microsoft.com/office/drawing/2014/main" val="3728262748"/>
                    </a:ext>
                  </a:extLst>
                </a:gridCol>
                <a:gridCol w="895350">
                  <a:extLst>
                    <a:ext uri="{9D8B030D-6E8A-4147-A177-3AD203B41FA5}">
                      <a16:colId xmlns="" xmlns:a16="http://schemas.microsoft.com/office/drawing/2014/main" val="3855259412"/>
                    </a:ext>
                  </a:extLst>
                </a:gridCol>
                <a:gridCol w="895350">
                  <a:extLst>
                    <a:ext uri="{9D8B030D-6E8A-4147-A177-3AD203B41FA5}">
                      <a16:colId xmlns="" xmlns:a16="http://schemas.microsoft.com/office/drawing/2014/main" val="237066868"/>
                    </a:ext>
                  </a:extLst>
                </a:gridCol>
              </a:tblGrid>
              <a:tr h="370840">
                <a:tc>
                  <a:txBody>
                    <a:bodyPr/>
                    <a:lstStyle/>
                    <a:p>
                      <a:r>
                        <a:rPr lang="en-US" b="0" dirty="0" smtClean="0">
                          <a:latin typeface="Candara" panose="020E0502030303020204" pitchFamily="34" charset="0"/>
                        </a:rPr>
                        <a:t>Cooling rate</a:t>
                      </a:r>
                      <a:endParaRPr lang="en-US" b="0" dirty="0">
                        <a:latin typeface="Candara" panose="020E0502030303020204" pitchFamily="34" charset="0"/>
                      </a:endParaRPr>
                    </a:p>
                  </a:txBody>
                  <a:tcPr/>
                </a:tc>
                <a:tc>
                  <a:txBody>
                    <a:bodyPr/>
                    <a:lstStyle/>
                    <a:p>
                      <a:r>
                        <a:rPr lang="en-US" b="0" baseline="0" dirty="0" smtClean="0">
                          <a:latin typeface="Candara" panose="020E0502030303020204" pitchFamily="34" charset="0"/>
                        </a:rPr>
                        <a:t>10</a:t>
                      </a:r>
                      <a:r>
                        <a:rPr lang="en-US" b="0" baseline="30000" dirty="0" smtClean="0">
                          <a:latin typeface="Candara" panose="020E0502030303020204" pitchFamily="34" charset="0"/>
                        </a:rPr>
                        <a:t>-3</a:t>
                      </a:r>
                      <a:r>
                        <a:rPr lang="en-US" b="0" baseline="0" dirty="0" smtClean="0">
                          <a:latin typeface="Candara" panose="020E0502030303020204" pitchFamily="34" charset="0"/>
                        </a:rPr>
                        <a:t> 1/s</a:t>
                      </a:r>
                      <a:endParaRPr lang="en-US" b="0" baseline="0" dirty="0">
                        <a:latin typeface="Candara" panose="020E0502030303020204" pitchFamily="34" charset="0"/>
                      </a:endParaRPr>
                    </a:p>
                  </a:txBody>
                  <a:tcPr/>
                </a:tc>
                <a:tc>
                  <a:txBody>
                    <a:bodyPr/>
                    <a:lstStyle/>
                    <a:p>
                      <a:pPr algn="r"/>
                      <a:r>
                        <a:rPr lang="en-US" b="0" dirty="0" smtClean="0">
                          <a:latin typeface="Candara" panose="020E0502030303020204" pitchFamily="34" charset="0"/>
                        </a:rPr>
                        <a:t>-4.708</a:t>
                      </a:r>
                      <a:endParaRPr lang="en-US" b="0" dirty="0">
                        <a:latin typeface="Candara" panose="020E0502030303020204" pitchFamily="34" charset="0"/>
                      </a:endParaRPr>
                    </a:p>
                  </a:txBody>
                  <a:tcPr/>
                </a:tc>
                <a:tc>
                  <a:txBody>
                    <a:bodyPr/>
                    <a:lstStyle/>
                    <a:p>
                      <a:pPr algn="r"/>
                      <a:r>
                        <a:rPr lang="en-US" b="0" dirty="0" smtClean="0">
                          <a:latin typeface="Candara" panose="020E0502030303020204" pitchFamily="34" charset="0"/>
                        </a:rPr>
                        <a:t>-11.787</a:t>
                      </a:r>
                      <a:endParaRPr lang="en-US" b="0" dirty="0">
                        <a:latin typeface="Candara" panose="020E0502030303020204" pitchFamily="34" charset="0"/>
                      </a:endParaRPr>
                    </a:p>
                  </a:txBody>
                  <a:tcPr/>
                </a:tc>
                <a:tc>
                  <a:txBody>
                    <a:bodyPr/>
                    <a:lstStyle/>
                    <a:p>
                      <a:pPr algn="r"/>
                      <a:r>
                        <a:rPr lang="en-US" b="0" dirty="0" smtClean="0">
                          <a:latin typeface="Candara" panose="020E0502030303020204" pitchFamily="34" charset="0"/>
                        </a:rPr>
                        <a:t>-0.554</a:t>
                      </a:r>
                      <a:endParaRPr lang="en-US" b="0" dirty="0">
                        <a:latin typeface="Candara" panose="020E0502030303020204" pitchFamily="34" charset="0"/>
                      </a:endParaRPr>
                    </a:p>
                  </a:txBody>
                  <a:tcPr/>
                </a:tc>
                <a:extLst>
                  <a:ext uri="{0D108BD9-81ED-4DB2-BD59-A6C34878D82A}">
                    <a16:rowId xmlns="" xmlns:a16="http://schemas.microsoft.com/office/drawing/2014/main" val="3594803628"/>
                  </a:ext>
                </a:extLst>
              </a:tr>
              <a:tr h="370840">
                <a:tc>
                  <a:txBody>
                    <a:bodyPr/>
                    <a:lstStyle/>
                    <a:p>
                      <a:r>
                        <a:rPr lang="en-US" dirty="0" smtClean="0">
                          <a:latin typeface="Candara" panose="020E0502030303020204" pitchFamily="34" charset="0"/>
                        </a:rPr>
                        <a:t>IBS rate</a:t>
                      </a:r>
                      <a:endParaRPr lang="en-US" dirty="0">
                        <a:latin typeface="Candara" panose="020E05020303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Candara" panose="020E0502030303020204" pitchFamily="34" charset="0"/>
                        </a:rPr>
                        <a:t>10</a:t>
                      </a:r>
                      <a:r>
                        <a:rPr lang="en-US" b="0" baseline="30000" dirty="0" smtClean="0">
                          <a:latin typeface="Candara" panose="020E0502030303020204" pitchFamily="34" charset="0"/>
                        </a:rPr>
                        <a:t>-3</a:t>
                      </a:r>
                      <a:r>
                        <a:rPr lang="en-US" b="0" baseline="0" dirty="0" smtClean="0">
                          <a:latin typeface="Candara" panose="020E0502030303020204" pitchFamily="34" charset="0"/>
                        </a:rPr>
                        <a:t> 1/s</a:t>
                      </a:r>
                    </a:p>
                  </a:txBody>
                  <a:tcPr/>
                </a:tc>
                <a:tc>
                  <a:txBody>
                    <a:bodyPr/>
                    <a:lstStyle/>
                    <a:p>
                      <a:pPr algn="r"/>
                      <a:r>
                        <a:rPr lang="en-US" dirty="0" smtClean="0">
                          <a:latin typeface="Candara" panose="020E0502030303020204" pitchFamily="34" charset="0"/>
                        </a:rPr>
                        <a:t>12.894</a:t>
                      </a:r>
                      <a:endParaRPr lang="en-US" dirty="0">
                        <a:latin typeface="Candara" panose="020E0502030303020204" pitchFamily="34" charset="0"/>
                      </a:endParaRPr>
                    </a:p>
                  </a:txBody>
                  <a:tcPr/>
                </a:tc>
                <a:tc>
                  <a:txBody>
                    <a:bodyPr/>
                    <a:lstStyle/>
                    <a:p>
                      <a:pPr algn="r"/>
                      <a:r>
                        <a:rPr lang="en-US" dirty="0" smtClean="0">
                          <a:latin typeface="Candara" panose="020E0502030303020204" pitchFamily="34" charset="0"/>
                        </a:rPr>
                        <a:t>0.669</a:t>
                      </a:r>
                      <a:endParaRPr lang="en-US" dirty="0">
                        <a:latin typeface="Candara" panose="020E0502030303020204" pitchFamily="34" charset="0"/>
                      </a:endParaRPr>
                    </a:p>
                  </a:txBody>
                  <a:tcPr/>
                </a:tc>
                <a:tc>
                  <a:txBody>
                    <a:bodyPr/>
                    <a:lstStyle/>
                    <a:p>
                      <a:pPr algn="r"/>
                      <a:r>
                        <a:rPr lang="en-US" dirty="0" smtClean="0">
                          <a:latin typeface="Candara" panose="020E0502030303020204" pitchFamily="34" charset="0"/>
                        </a:rPr>
                        <a:t>0.992</a:t>
                      </a:r>
                      <a:endParaRPr lang="en-US" dirty="0">
                        <a:latin typeface="Candara" panose="020E0502030303020204" pitchFamily="34" charset="0"/>
                      </a:endParaRPr>
                    </a:p>
                  </a:txBody>
                  <a:tcPr/>
                </a:tc>
                <a:extLst>
                  <a:ext uri="{0D108BD9-81ED-4DB2-BD59-A6C34878D82A}">
                    <a16:rowId xmlns="" xmlns:a16="http://schemas.microsoft.com/office/drawing/2014/main" val="3078245973"/>
                  </a:ext>
                </a:extLst>
              </a:tr>
              <a:tr h="370840">
                <a:tc>
                  <a:txBody>
                    <a:bodyPr/>
                    <a:lstStyle/>
                    <a:p>
                      <a:r>
                        <a:rPr lang="en-US" dirty="0" smtClean="0">
                          <a:latin typeface="Candara" panose="020E0502030303020204" pitchFamily="34" charset="0"/>
                        </a:rPr>
                        <a:t>Total rate</a:t>
                      </a:r>
                      <a:endParaRPr lang="en-US" dirty="0">
                        <a:latin typeface="Candara" panose="020E05020303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Candara" panose="020E0502030303020204" pitchFamily="34" charset="0"/>
                        </a:rPr>
                        <a:t>10</a:t>
                      </a:r>
                      <a:r>
                        <a:rPr lang="en-US" b="0" baseline="30000" dirty="0" smtClean="0">
                          <a:latin typeface="Candara" panose="020E0502030303020204" pitchFamily="34" charset="0"/>
                        </a:rPr>
                        <a:t>-3</a:t>
                      </a:r>
                      <a:r>
                        <a:rPr lang="en-US" b="0" baseline="0" dirty="0" smtClean="0">
                          <a:latin typeface="Candara" panose="020E0502030303020204" pitchFamily="34" charset="0"/>
                        </a:rPr>
                        <a:t> 1/s</a:t>
                      </a:r>
                    </a:p>
                  </a:txBody>
                  <a:tcPr/>
                </a:tc>
                <a:tc>
                  <a:txBody>
                    <a:bodyPr/>
                    <a:lstStyle/>
                    <a:p>
                      <a:pPr algn="r"/>
                      <a:r>
                        <a:rPr lang="en-US" dirty="0" smtClean="0">
                          <a:latin typeface="Candara" panose="020E0502030303020204" pitchFamily="34" charset="0"/>
                        </a:rPr>
                        <a:t>8.186</a:t>
                      </a:r>
                      <a:endParaRPr lang="en-US" dirty="0">
                        <a:latin typeface="Candara" panose="020E0502030303020204" pitchFamily="34" charset="0"/>
                      </a:endParaRPr>
                    </a:p>
                  </a:txBody>
                  <a:tcPr/>
                </a:tc>
                <a:tc>
                  <a:txBody>
                    <a:bodyPr/>
                    <a:lstStyle/>
                    <a:p>
                      <a:pPr algn="r"/>
                      <a:r>
                        <a:rPr lang="en-US" dirty="0" smtClean="0">
                          <a:latin typeface="Candara" panose="020E0502030303020204" pitchFamily="34" charset="0"/>
                        </a:rPr>
                        <a:t>-11.118</a:t>
                      </a:r>
                      <a:endParaRPr lang="en-US" dirty="0">
                        <a:latin typeface="Candara" panose="020E0502030303020204" pitchFamily="34" charset="0"/>
                      </a:endParaRPr>
                    </a:p>
                  </a:txBody>
                  <a:tcPr/>
                </a:tc>
                <a:tc>
                  <a:txBody>
                    <a:bodyPr/>
                    <a:lstStyle/>
                    <a:p>
                      <a:pPr algn="r"/>
                      <a:r>
                        <a:rPr lang="en-US" dirty="0" smtClean="0">
                          <a:latin typeface="Candara" panose="020E0502030303020204" pitchFamily="34" charset="0"/>
                        </a:rPr>
                        <a:t>-0.455</a:t>
                      </a:r>
                      <a:endParaRPr lang="en-US" dirty="0">
                        <a:latin typeface="Candara" panose="020E0502030303020204" pitchFamily="34" charset="0"/>
                      </a:endParaRPr>
                    </a:p>
                  </a:txBody>
                  <a:tcPr/>
                </a:tc>
                <a:extLst>
                  <a:ext uri="{0D108BD9-81ED-4DB2-BD59-A6C34878D82A}">
                    <a16:rowId xmlns="" xmlns:a16="http://schemas.microsoft.com/office/drawing/2014/main" val="1095439960"/>
                  </a:ext>
                </a:extLst>
              </a:tr>
            </a:tbl>
          </a:graphicData>
        </a:graphic>
      </p:graphicFrame>
      <p:sp>
        <p:nvSpPr>
          <p:cNvPr id="7" name="Rectangle 6"/>
          <p:cNvSpPr/>
          <p:nvPr/>
        </p:nvSpPr>
        <p:spPr>
          <a:xfrm>
            <a:off x="76200" y="771435"/>
            <a:ext cx="8763000" cy="400110"/>
          </a:xfrm>
          <a:prstGeom prst="rect">
            <a:avLst/>
          </a:prstGeom>
        </p:spPr>
        <p:txBody>
          <a:bodyPr wrap="square">
            <a:spAutoFit/>
          </a:bodyPr>
          <a:lstStyle/>
          <a:p>
            <a:pPr>
              <a:buClr>
                <a:srgbClr val="0070C0"/>
              </a:buClr>
              <a:buSzPct val="160000"/>
            </a:pPr>
            <a:r>
              <a:rPr lang="en-US" sz="2000" dirty="0" smtClean="0">
                <a:latin typeface="Candara" panose="020E0502030303020204" pitchFamily="34" charset="0"/>
              </a:rPr>
              <a:t>Strong cooling with electron current up to 3.2 </a:t>
            </a:r>
            <a:r>
              <a:rPr lang="en-US" sz="2000" dirty="0" err="1" smtClean="0">
                <a:latin typeface="Candara" panose="020E0502030303020204" pitchFamily="34" charset="0"/>
              </a:rPr>
              <a:t>nC</a:t>
            </a:r>
            <a:r>
              <a:rPr lang="en-US" sz="2000" dirty="0" smtClean="0">
                <a:latin typeface="Candara" panose="020E0502030303020204" pitchFamily="34" charset="0"/>
              </a:rPr>
              <a:t>/bunch</a:t>
            </a:r>
            <a:endParaRPr lang="en-US" sz="2000" dirty="0">
              <a:latin typeface="Candara" panose="020E0502030303020204" pitchFamily="34" charset="0"/>
            </a:endParaRPr>
          </a:p>
        </p:txBody>
      </p:sp>
      <p:sp>
        <p:nvSpPr>
          <p:cNvPr id="9" name="Rectangle 8"/>
          <p:cNvSpPr/>
          <p:nvPr/>
        </p:nvSpPr>
        <p:spPr bwMode="auto">
          <a:xfrm>
            <a:off x="2396490" y="1536749"/>
            <a:ext cx="922021" cy="1112520"/>
          </a:xfrm>
          <a:prstGeom prst="rect">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0" name="Rectangle 9"/>
          <p:cNvSpPr/>
          <p:nvPr/>
        </p:nvSpPr>
        <p:spPr>
          <a:xfrm>
            <a:off x="1751076" y="1147954"/>
            <a:ext cx="2746248" cy="400110"/>
          </a:xfrm>
          <a:prstGeom prst="rect">
            <a:avLst/>
          </a:prstGeom>
        </p:spPr>
        <p:txBody>
          <a:bodyPr wrap="square">
            <a:spAutoFit/>
          </a:bodyPr>
          <a:lstStyle/>
          <a:p>
            <a:pPr>
              <a:buClr>
                <a:srgbClr val="0070C0"/>
              </a:buClr>
              <a:buSzPct val="160000"/>
            </a:pPr>
            <a:r>
              <a:rPr lang="en-US" sz="2000" dirty="0" smtClean="0">
                <a:latin typeface="Candara" panose="020E0502030303020204" pitchFamily="34" charset="0"/>
              </a:rPr>
              <a:t>CM Energy 44.7 GeV</a:t>
            </a:r>
            <a:endParaRPr lang="en-US" sz="2000" dirty="0">
              <a:latin typeface="Candara" panose="020E0502030303020204" pitchFamily="34" charset="0"/>
            </a:endParaRPr>
          </a:p>
        </p:txBody>
      </p:sp>
      <p:sp>
        <p:nvSpPr>
          <p:cNvPr id="12" name="Rectangle 11"/>
          <p:cNvSpPr/>
          <p:nvPr/>
        </p:nvSpPr>
        <p:spPr>
          <a:xfrm>
            <a:off x="5142738" y="1427684"/>
            <a:ext cx="3992118" cy="1323439"/>
          </a:xfrm>
          <a:prstGeom prst="rect">
            <a:avLst/>
          </a:prstGeom>
        </p:spPr>
        <p:txBody>
          <a:bodyPr wrap="square">
            <a:spAutoFit/>
          </a:bodyPr>
          <a:lstStyle/>
          <a:p>
            <a:pPr marL="342900" indent="-342900">
              <a:buFont typeface="Wingdings" panose="05000000000000000000" pitchFamily="2" charset="2"/>
              <a:buChar char="q"/>
            </a:pPr>
            <a:r>
              <a:rPr lang="en-US" sz="2000" dirty="0" smtClean="0"/>
              <a:t>Cooling rate and IBS rate with design parameters. The horizontal IBS rate is much higher than the cooling rate. </a:t>
            </a:r>
          </a:p>
        </p:txBody>
      </p:sp>
      <mc:AlternateContent xmlns:mc="http://schemas.openxmlformats.org/markup-compatibility/2006" xmlns:a14="http://schemas.microsoft.com/office/drawing/2010/main">
        <mc:Choice Requires="a14">
          <p:sp>
            <p:nvSpPr>
              <p:cNvPr id="14" name="Rectangle 13"/>
              <p:cNvSpPr/>
              <p:nvPr/>
            </p:nvSpPr>
            <p:spPr>
              <a:xfrm>
                <a:off x="4497324" y="2824545"/>
                <a:ext cx="4577549" cy="3170099"/>
              </a:xfrm>
              <a:prstGeom prst="rect">
                <a:avLst/>
              </a:prstGeom>
            </p:spPr>
            <p:txBody>
              <a:bodyPr wrap="square">
                <a:spAutoFit/>
              </a:bodyPr>
              <a:lstStyle/>
              <a:p>
                <a:pPr marL="342900" indent="-342900">
                  <a:buFont typeface="Wingdings" panose="05000000000000000000" pitchFamily="2" charset="2"/>
                  <a:buChar char="q"/>
                </a:pPr>
                <a:r>
                  <a:rPr lang="en-US" sz="2000" dirty="0" smtClean="0"/>
                  <a:t>Revise the proton beam parameters to reduce IBS:</a:t>
                </a:r>
              </a:p>
              <a:p>
                <a:r>
                  <a:rPr lang="en-US" sz="2000" dirty="0"/>
                  <a:t> </a:t>
                </a:r>
                <a:r>
                  <a:rPr lang="en-US" sz="2000" dirty="0" smtClean="0"/>
                  <a:t>    current reduced to 82%</a:t>
                </a:r>
              </a:p>
              <a:p>
                <a:r>
                  <a:rPr lang="en-US" sz="2000" dirty="0" smtClean="0"/>
                  <a:t>     emittance 0.5/0.1 </a:t>
                </a:r>
                <a14:m>
                  <m:oMath xmlns:m="http://schemas.openxmlformats.org/officeDocument/2006/math">
                    <m:r>
                      <a:rPr lang="en-US" sz="2000" i="1">
                        <a:latin typeface="Cambria Math" panose="02040503050406030204" pitchFamily="18" charset="0"/>
                      </a:rPr>
                      <m:t>𝜇</m:t>
                    </m:r>
                  </m:oMath>
                </a14:m>
                <a:r>
                  <a:rPr lang="en-US" sz="2000" dirty="0" smtClean="0"/>
                  <a:t>m </a:t>
                </a:r>
                <a14:m>
                  <m:oMath xmlns:m="http://schemas.openxmlformats.org/officeDocument/2006/math">
                    <m:r>
                      <a:rPr lang="en-US" sz="2000" b="0" i="1" smtClean="0">
                        <a:latin typeface="Cambria Math" panose="02040503050406030204" pitchFamily="18" charset="0"/>
                      </a:rPr>
                      <m:t>→</m:t>
                    </m:r>
                  </m:oMath>
                </a14:m>
                <a:r>
                  <a:rPr lang="en-US" sz="2000" dirty="0" smtClean="0"/>
                  <a:t> 0.5/0.15 </a:t>
                </a:r>
                <a14:m>
                  <m:oMath xmlns:m="http://schemas.openxmlformats.org/officeDocument/2006/math">
                    <m:r>
                      <a:rPr lang="en-US" sz="2000" b="0" i="1" smtClean="0">
                        <a:latin typeface="Cambria Math" panose="02040503050406030204" pitchFamily="18" charset="0"/>
                      </a:rPr>
                      <m:t>𝜇</m:t>
                    </m:r>
                  </m:oMath>
                </a14:m>
                <a:r>
                  <a:rPr lang="en-US" sz="2000" dirty="0" smtClean="0"/>
                  <a:t>m</a:t>
                </a:r>
              </a:p>
              <a:p>
                <a:r>
                  <a:rPr lang="en-US" sz="2000" dirty="0"/>
                  <a:t> </a:t>
                </a:r>
                <a:r>
                  <a:rPr lang="en-US" sz="2000" dirty="0" smtClean="0"/>
                  <a:t>    bunch length 1.0 cm to 1.5 cm</a:t>
                </a:r>
              </a:p>
              <a:p>
                <a:r>
                  <a:rPr lang="en-US" sz="2000" dirty="0"/>
                  <a:t> </a:t>
                </a:r>
                <a:r>
                  <a:rPr lang="en-US" sz="2000" dirty="0" smtClean="0"/>
                  <a:t>    transverse coupling 40%</a:t>
                </a:r>
              </a:p>
              <a:p>
                <a:pPr marL="342900" indent="-342900">
                  <a:buFont typeface="Wingdings" panose="05000000000000000000" pitchFamily="2" charset="2"/>
                  <a:buChar char="q"/>
                </a:pPr>
                <a:r>
                  <a:rPr lang="en-US" sz="2000" dirty="0" smtClean="0"/>
                  <a:t>Introduce dispersion at the cooler</a:t>
                </a:r>
              </a:p>
              <a:p>
                <a:pPr marL="342900" indent="-342900">
                  <a:buFont typeface="Wingdings" panose="05000000000000000000" pitchFamily="2" charset="2"/>
                  <a:buChar char="q"/>
                </a:pPr>
                <a:r>
                  <a:rPr lang="en-US" sz="2000" dirty="0" smtClean="0"/>
                  <a:t>We can maintain the emittance for about two hours, but the longitudinal overcooling will break the equilibrium..  </a:t>
                </a:r>
              </a:p>
            </p:txBody>
          </p:sp>
        </mc:Choice>
        <mc:Fallback xmlns="">
          <p:sp>
            <p:nvSpPr>
              <p:cNvPr id="14" name="Rectangle 13"/>
              <p:cNvSpPr>
                <a:spLocks noRot="1" noChangeAspect="1" noMove="1" noResize="1" noEditPoints="1" noAdjustHandles="1" noChangeArrowheads="1" noChangeShapeType="1" noTextEdit="1"/>
              </p:cNvSpPr>
              <p:nvPr/>
            </p:nvSpPr>
            <p:spPr>
              <a:xfrm>
                <a:off x="4497324" y="2824545"/>
                <a:ext cx="4577549" cy="3170099"/>
              </a:xfrm>
              <a:prstGeom prst="rect">
                <a:avLst/>
              </a:prstGeom>
              <a:blipFill>
                <a:blip r:embed="rId3"/>
                <a:stretch>
                  <a:fillRect l="-1198" t="-962" r="-3728" b="-2500"/>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45720" y="2739828"/>
            <a:ext cx="4297680" cy="3599014"/>
          </a:xfrm>
          <a:prstGeom prst="rect">
            <a:avLst/>
          </a:prstGeom>
        </p:spPr>
      </p:pic>
      <p:sp>
        <p:nvSpPr>
          <p:cNvPr id="13" name="TextBox 12"/>
          <p:cNvSpPr txBox="1"/>
          <p:nvPr/>
        </p:nvSpPr>
        <p:spPr>
          <a:xfrm>
            <a:off x="7138797" y="6151428"/>
            <a:ext cx="1736373"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H. Zhang</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722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77000" y="6460976"/>
            <a:ext cx="1066800" cy="365125"/>
          </a:xfrm>
          <a:prstGeom prst="rect">
            <a:avLst/>
          </a:prstGeom>
        </p:spPr>
        <p:txBody>
          <a:bodyPr/>
          <a:lstStyle/>
          <a:p>
            <a:pPr>
              <a:defRPr/>
            </a:pPr>
            <a:r>
              <a:rPr lang="en-US" smtClean="0"/>
              <a:t>--</a:t>
            </a:r>
            <a:fld id="{045D7771-C512-4210-A2E7-C9FC1305859F}" type="slidenum">
              <a:rPr lang="en-US" smtClean="0"/>
              <a:pPr>
                <a:defRPr/>
              </a:pPr>
              <a:t>12</a:t>
            </a:fld>
            <a:r>
              <a:rPr lang="en-US" smtClean="0"/>
              <a:t>--</a:t>
            </a: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07883792"/>
              </p:ext>
            </p:extLst>
          </p:nvPr>
        </p:nvGraphicFramePr>
        <p:xfrm>
          <a:off x="152400" y="2869184"/>
          <a:ext cx="4090416" cy="1483360"/>
        </p:xfrm>
        <a:graphic>
          <a:graphicData uri="http://schemas.openxmlformats.org/drawingml/2006/table">
            <a:tbl>
              <a:tblPr firstRow="1" bandRow="1">
                <a:tableStyleId>{21E4AEA4-8DFA-4A89-87EB-49C32662AFE0}</a:tableStyleId>
              </a:tblPr>
              <a:tblGrid>
                <a:gridCol w="1363472">
                  <a:extLst>
                    <a:ext uri="{9D8B030D-6E8A-4147-A177-3AD203B41FA5}">
                      <a16:colId xmlns="" xmlns:a16="http://schemas.microsoft.com/office/drawing/2014/main" val="1599784951"/>
                    </a:ext>
                  </a:extLst>
                </a:gridCol>
                <a:gridCol w="1363472">
                  <a:extLst>
                    <a:ext uri="{9D8B030D-6E8A-4147-A177-3AD203B41FA5}">
                      <a16:colId xmlns="" xmlns:a16="http://schemas.microsoft.com/office/drawing/2014/main" val="2062162899"/>
                    </a:ext>
                  </a:extLst>
                </a:gridCol>
                <a:gridCol w="1363472">
                  <a:extLst>
                    <a:ext uri="{9D8B030D-6E8A-4147-A177-3AD203B41FA5}">
                      <a16:colId xmlns="" xmlns:a16="http://schemas.microsoft.com/office/drawing/2014/main" val="3803248026"/>
                    </a:ext>
                  </a:extLst>
                </a:gridCol>
              </a:tblGrid>
              <a:tr h="370840">
                <a:tc gridSpan="3">
                  <a:txBody>
                    <a:bodyPr/>
                    <a:lstStyle/>
                    <a:p>
                      <a:pPr algn="ctr"/>
                      <a:r>
                        <a:rPr lang="en-US" dirty="0" smtClean="0"/>
                        <a:t>Max Error of Emit. For One Step Size</a:t>
                      </a: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 xmlns:a16="http://schemas.microsoft.com/office/drawing/2014/main" val="2858610852"/>
                  </a:ext>
                </a:extLst>
              </a:tr>
              <a:tr h="370840">
                <a:tc>
                  <a:txBody>
                    <a:bodyPr/>
                    <a:lstStyle/>
                    <a:p>
                      <a:pPr algn="ctr"/>
                      <a:endParaRPr lang="en-US" dirty="0"/>
                    </a:p>
                  </a:txBody>
                  <a:tcPr/>
                </a:tc>
                <a:tc>
                  <a:txBody>
                    <a:bodyPr/>
                    <a:lstStyle/>
                    <a:p>
                      <a:pPr algn="ctr"/>
                      <a:r>
                        <a:rPr lang="en-US" dirty="0" smtClean="0"/>
                        <a:t>N=10,000</a:t>
                      </a:r>
                      <a:endParaRPr lang="en-US" dirty="0"/>
                    </a:p>
                  </a:txBody>
                  <a:tcPr/>
                </a:tc>
                <a:tc>
                  <a:txBody>
                    <a:bodyPr/>
                    <a:lstStyle/>
                    <a:p>
                      <a:pPr algn="ctr"/>
                      <a:r>
                        <a:rPr lang="en-US" dirty="0" smtClean="0"/>
                        <a:t>N=100,000</a:t>
                      </a:r>
                      <a:endParaRPr lang="en-US" dirty="0"/>
                    </a:p>
                  </a:txBody>
                  <a:tcPr/>
                </a:tc>
                <a:extLst>
                  <a:ext uri="{0D108BD9-81ED-4DB2-BD59-A6C34878D82A}">
                    <a16:rowId xmlns="" xmlns:a16="http://schemas.microsoft.com/office/drawing/2014/main" val="3110799537"/>
                  </a:ext>
                </a:extLst>
              </a:tr>
              <a:tr h="370840">
                <a:tc>
                  <a:txBody>
                    <a:bodyPr/>
                    <a:lstStyle/>
                    <a:p>
                      <a:pPr algn="l"/>
                      <a:r>
                        <a:rPr lang="en-US" dirty="0" smtClean="0"/>
                        <a:t>     </a:t>
                      </a:r>
                      <a:r>
                        <a:rPr lang="el-GR" dirty="0" smtClean="0"/>
                        <a:t>Δ</a:t>
                      </a:r>
                      <a:r>
                        <a:rPr lang="en-US" dirty="0" smtClean="0"/>
                        <a:t>t=1s</a:t>
                      </a:r>
                      <a:endParaRPr lang="en-US" dirty="0"/>
                    </a:p>
                  </a:txBody>
                  <a:tcPr/>
                </a:tc>
                <a:tc>
                  <a:txBody>
                    <a:bodyPr/>
                    <a:lstStyle/>
                    <a:p>
                      <a:pPr algn="ctr"/>
                      <a:r>
                        <a:rPr lang="en-US" sz="1800" kern="1200" dirty="0" smtClean="0">
                          <a:solidFill>
                            <a:schemeClr val="dk1"/>
                          </a:solidFill>
                          <a:latin typeface="+mn-lt"/>
                          <a:ea typeface="+mn-ea"/>
                          <a:cs typeface="+mn-cs"/>
                        </a:rPr>
                        <a:t>1.54×10</a:t>
                      </a:r>
                      <a:r>
                        <a:rPr lang="en-US" sz="1800" kern="1200" baseline="30000" dirty="0" smtClean="0">
                          <a:solidFill>
                            <a:schemeClr val="dk1"/>
                          </a:solidFill>
                          <a:latin typeface="+mn-lt"/>
                          <a:ea typeface="+mn-ea"/>
                          <a:cs typeface="+mn-cs"/>
                        </a:rPr>
                        <a:t>-5</a:t>
                      </a:r>
                      <a:endParaRPr lang="en-US" dirty="0"/>
                    </a:p>
                  </a:txBody>
                  <a:tcPr/>
                </a:tc>
                <a:tc>
                  <a:txBody>
                    <a:bodyPr/>
                    <a:lstStyle/>
                    <a:p>
                      <a:pPr algn="ctr"/>
                      <a:r>
                        <a:rPr lang="en-US" sz="1800" dirty="0" smtClean="0">
                          <a:latin typeface="Candara" panose="020E0502030303020204" pitchFamily="34" charset="0"/>
                        </a:rPr>
                        <a:t>2.42×10</a:t>
                      </a:r>
                      <a:r>
                        <a:rPr lang="en-US" sz="1800" baseline="30000" dirty="0" smtClean="0">
                          <a:latin typeface="Candara" panose="020E0502030303020204" pitchFamily="34" charset="0"/>
                        </a:rPr>
                        <a:t>-6</a:t>
                      </a:r>
                      <a:endParaRPr lang="en-US" dirty="0"/>
                    </a:p>
                  </a:txBody>
                  <a:tcPr/>
                </a:tc>
                <a:extLst>
                  <a:ext uri="{0D108BD9-81ED-4DB2-BD59-A6C34878D82A}">
                    <a16:rowId xmlns="" xmlns:a16="http://schemas.microsoft.com/office/drawing/2014/main" val="4102297101"/>
                  </a:ext>
                </a:extLst>
              </a:tr>
              <a:tr h="370840">
                <a:tc>
                  <a:txBody>
                    <a:bodyPr/>
                    <a:lstStyle/>
                    <a:p>
                      <a:pPr algn="l"/>
                      <a:r>
                        <a:rPr lang="en-US" dirty="0" smtClean="0"/>
                        <a:t>     </a:t>
                      </a:r>
                      <a:r>
                        <a:rPr lang="el-GR" dirty="0" smtClean="0"/>
                        <a:t>Δ</a:t>
                      </a:r>
                      <a:r>
                        <a:rPr lang="en-US" dirty="0" smtClean="0"/>
                        <a:t>t=10s</a:t>
                      </a:r>
                      <a:endParaRPr lang="en-US" dirty="0"/>
                    </a:p>
                  </a:txBody>
                  <a:tcPr/>
                </a:tc>
                <a:tc>
                  <a:txBody>
                    <a:bodyPr/>
                    <a:lstStyle/>
                    <a:p>
                      <a:pPr algn="ctr"/>
                      <a:r>
                        <a:rPr lang="en-US" sz="1800" dirty="0" smtClean="0"/>
                        <a:t>3.06</a:t>
                      </a:r>
                      <a:r>
                        <a:rPr lang="en-US" sz="1800" kern="1200" dirty="0" smtClean="0">
                          <a:solidFill>
                            <a:schemeClr val="dk1"/>
                          </a:solidFill>
                          <a:latin typeface="+mn-lt"/>
                          <a:ea typeface="+mn-ea"/>
                          <a:cs typeface="+mn-cs"/>
                        </a:rPr>
                        <a:t>×10</a:t>
                      </a:r>
                      <a:r>
                        <a:rPr lang="en-US" sz="1800" kern="1200" baseline="30000" dirty="0" smtClean="0">
                          <a:solidFill>
                            <a:schemeClr val="dk1"/>
                          </a:solidFill>
                          <a:latin typeface="+mn-lt"/>
                          <a:ea typeface="+mn-ea"/>
                          <a:cs typeface="+mn-cs"/>
                        </a:rPr>
                        <a:t>-4</a:t>
                      </a:r>
                      <a:endParaRPr lang="en-US" dirty="0"/>
                    </a:p>
                  </a:txBody>
                  <a:tcPr/>
                </a:tc>
                <a:tc>
                  <a:txBody>
                    <a:bodyPr/>
                    <a:lstStyle/>
                    <a:p>
                      <a:pPr algn="ctr"/>
                      <a:r>
                        <a:rPr lang="en-US" sz="1800" dirty="0" smtClean="0"/>
                        <a:t>1.04</a:t>
                      </a:r>
                      <a:r>
                        <a:rPr lang="en-US" sz="1800" dirty="0" smtClean="0">
                          <a:latin typeface="Candara" panose="020E0502030303020204" pitchFamily="34" charset="0"/>
                        </a:rPr>
                        <a:t>×10</a:t>
                      </a:r>
                      <a:r>
                        <a:rPr lang="en-US" sz="1800" baseline="30000" dirty="0" smtClean="0">
                          <a:latin typeface="Candara" panose="020E0502030303020204" pitchFamily="34" charset="0"/>
                        </a:rPr>
                        <a:t>-4</a:t>
                      </a:r>
                      <a:endParaRPr lang="en-US" dirty="0"/>
                    </a:p>
                  </a:txBody>
                  <a:tcPr/>
                </a:tc>
                <a:extLst>
                  <a:ext uri="{0D108BD9-81ED-4DB2-BD59-A6C34878D82A}">
                    <a16:rowId xmlns="" xmlns:a16="http://schemas.microsoft.com/office/drawing/2014/main" val="100900739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060627904"/>
              </p:ext>
            </p:extLst>
          </p:nvPr>
        </p:nvGraphicFramePr>
        <p:xfrm>
          <a:off x="152400" y="4800600"/>
          <a:ext cx="4090416" cy="1483360"/>
        </p:xfrm>
        <a:graphic>
          <a:graphicData uri="http://schemas.openxmlformats.org/drawingml/2006/table">
            <a:tbl>
              <a:tblPr firstRow="1" bandRow="1">
                <a:tableStyleId>{21E4AEA4-8DFA-4A89-87EB-49C32662AFE0}</a:tableStyleId>
              </a:tblPr>
              <a:tblGrid>
                <a:gridCol w="1363472">
                  <a:extLst>
                    <a:ext uri="{9D8B030D-6E8A-4147-A177-3AD203B41FA5}">
                      <a16:colId xmlns="" xmlns:a16="http://schemas.microsoft.com/office/drawing/2014/main" val="1599784951"/>
                    </a:ext>
                  </a:extLst>
                </a:gridCol>
                <a:gridCol w="1363472">
                  <a:extLst>
                    <a:ext uri="{9D8B030D-6E8A-4147-A177-3AD203B41FA5}">
                      <a16:colId xmlns="" xmlns:a16="http://schemas.microsoft.com/office/drawing/2014/main" val="2062162899"/>
                    </a:ext>
                  </a:extLst>
                </a:gridCol>
                <a:gridCol w="1363472">
                  <a:extLst>
                    <a:ext uri="{9D8B030D-6E8A-4147-A177-3AD203B41FA5}">
                      <a16:colId xmlns="" xmlns:a16="http://schemas.microsoft.com/office/drawing/2014/main" val="3803248026"/>
                    </a:ext>
                  </a:extLst>
                </a:gridCol>
              </a:tblGrid>
              <a:tr h="370840">
                <a:tc gridSpan="3">
                  <a:txBody>
                    <a:bodyPr/>
                    <a:lstStyle/>
                    <a:p>
                      <a:pPr algn="ctr"/>
                      <a:r>
                        <a:rPr lang="en-US" dirty="0" smtClean="0"/>
                        <a:t>Max </a:t>
                      </a:r>
                      <a:r>
                        <a:rPr lang="en-US" dirty="0" err="1" smtClean="0"/>
                        <a:t>Accu</a:t>
                      </a:r>
                      <a:r>
                        <a:rPr lang="en-US" dirty="0" smtClean="0"/>
                        <a:t>. Error of Emit. in One Hour</a:t>
                      </a: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 xmlns:a16="http://schemas.microsoft.com/office/drawing/2014/main" val="2858610852"/>
                  </a:ext>
                </a:extLst>
              </a:tr>
              <a:tr h="370840">
                <a:tc>
                  <a:txBody>
                    <a:bodyPr/>
                    <a:lstStyle/>
                    <a:p>
                      <a:pPr algn="ctr"/>
                      <a:endParaRPr lang="en-US" dirty="0"/>
                    </a:p>
                  </a:txBody>
                  <a:tcPr/>
                </a:tc>
                <a:tc>
                  <a:txBody>
                    <a:bodyPr/>
                    <a:lstStyle/>
                    <a:p>
                      <a:pPr algn="ctr"/>
                      <a:r>
                        <a:rPr lang="en-US" dirty="0" smtClean="0"/>
                        <a:t>N=10,000</a:t>
                      </a:r>
                      <a:endParaRPr lang="en-US" dirty="0"/>
                    </a:p>
                  </a:txBody>
                  <a:tcPr/>
                </a:tc>
                <a:tc>
                  <a:txBody>
                    <a:bodyPr/>
                    <a:lstStyle/>
                    <a:p>
                      <a:pPr algn="ctr"/>
                      <a:r>
                        <a:rPr lang="en-US" dirty="0" smtClean="0"/>
                        <a:t>N=100,000</a:t>
                      </a:r>
                      <a:endParaRPr lang="en-US" dirty="0"/>
                    </a:p>
                  </a:txBody>
                  <a:tcPr/>
                </a:tc>
                <a:extLst>
                  <a:ext uri="{0D108BD9-81ED-4DB2-BD59-A6C34878D82A}">
                    <a16:rowId xmlns="" xmlns:a16="http://schemas.microsoft.com/office/drawing/2014/main" val="3110799537"/>
                  </a:ext>
                </a:extLst>
              </a:tr>
              <a:tr h="370840">
                <a:tc>
                  <a:txBody>
                    <a:bodyPr/>
                    <a:lstStyle/>
                    <a:p>
                      <a:pPr algn="l"/>
                      <a:r>
                        <a:rPr lang="en-US" dirty="0" smtClean="0"/>
                        <a:t>     </a:t>
                      </a:r>
                      <a:r>
                        <a:rPr lang="el-GR" dirty="0" smtClean="0"/>
                        <a:t>Δ</a:t>
                      </a:r>
                      <a:r>
                        <a:rPr lang="en-US" dirty="0" smtClean="0"/>
                        <a:t>t=1s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5.70%</a:t>
                      </a:r>
                      <a:endParaRPr lang="en-US" sz="1800" kern="1200" baseline="30000" dirty="0" smtClean="0">
                        <a:solidFill>
                          <a:schemeClr val="dk1"/>
                        </a:solidFill>
                        <a:latin typeface="+mn-lt"/>
                        <a:ea typeface="+mn-ea"/>
                        <a:cs typeface="+mn-cs"/>
                      </a:endParaRPr>
                    </a:p>
                  </a:txBody>
                  <a:tcPr/>
                </a:tc>
                <a:tc>
                  <a:txBody>
                    <a:bodyPr/>
                    <a:lstStyle/>
                    <a:p>
                      <a:pPr algn="ctr"/>
                      <a:r>
                        <a:rPr lang="en-US" dirty="0" smtClean="0"/>
                        <a:t>0.88%</a:t>
                      </a:r>
                      <a:endParaRPr lang="en-US" dirty="0"/>
                    </a:p>
                  </a:txBody>
                  <a:tcPr/>
                </a:tc>
                <a:extLst>
                  <a:ext uri="{0D108BD9-81ED-4DB2-BD59-A6C34878D82A}">
                    <a16:rowId xmlns="" xmlns:a16="http://schemas.microsoft.com/office/drawing/2014/main" val="4102297101"/>
                  </a:ext>
                </a:extLst>
              </a:tr>
              <a:tr h="370840">
                <a:tc>
                  <a:txBody>
                    <a:bodyPr/>
                    <a:lstStyle/>
                    <a:p>
                      <a:pPr algn="l"/>
                      <a:r>
                        <a:rPr lang="en-US" dirty="0" smtClean="0"/>
                        <a:t>     </a:t>
                      </a:r>
                      <a:r>
                        <a:rPr lang="el-GR" dirty="0" smtClean="0"/>
                        <a:t>Δ</a:t>
                      </a:r>
                      <a:r>
                        <a:rPr lang="en-US" dirty="0" smtClean="0"/>
                        <a:t>t=10s</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11.65%</a:t>
                      </a:r>
                    </a:p>
                  </a:txBody>
                  <a:tcPr/>
                </a:tc>
                <a:tc>
                  <a:txBody>
                    <a:bodyPr/>
                    <a:lstStyle/>
                    <a:p>
                      <a:pPr algn="ctr"/>
                      <a:r>
                        <a:rPr lang="en-US" dirty="0" smtClean="0"/>
                        <a:t>3.81%</a:t>
                      </a:r>
                      <a:endParaRPr lang="en-US" dirty="0"/>
                    </a:p>
                  </a:txBody>
                  <a:tcPr/>
                </a:tc>
                <a:extLst>
                  <a:ext uri="{0D108BD9-81ED-4DB2-BD59-A6C34878D82A}">
                    <a16:rowId xmlns="" xmlns:a16="http://schemas.microsoft.com/office/drawing/2014/main" val="1009007392"/>
                  </a:ext>
                </a:extLst>
              </a:tr>
            </a:tbl>
          </a:graphicData>
        </a:graphic>
      </p:graphicFrame>
      <p:sp>
        <p:nvSpPr>
          <p:cNvPr id="9" name="Rectangle 2"/>
          <p:cNvSpPr txBox="1">
            <a:spLocks noChangeArrowheads="1"/>
          </p:cNvSpPr>
          <p:nvPr/>
        </p:nvSpPr>
        <p:spPr bwMode="auto">
          <a:xfrm>
            <a:off x="0" y="9144"/>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sz="3200" b="1" dirty="0">
                <a:solidFill>
                  <a:schemeClr val="accent5"/>
                </a:solidFill>
                <a:latin typeface="Arial" panose="020B0604020202020204" pitchFamily="34" charset="0"/>
                <a:cs typeface="Arial" panose="020B0604020202020204" pitchFamily="34" charset="0"/>
              </a:rPr>
              <a:t>Turn-by-turn Tracking for Electron Cooling</a:t>
            </a:r>
            <a:endParaRPr lang="ru-RU" sz="3200" b="1" dirty="0">
              <a:solidFill>
                <a:schemeClr val="accent5"/>
              </a:solidFill>
              <a:latin typeface="Arial" panose="020B0604020202020204" pitchFamily="34" charset="0"/>
              <a:cs typeface="Arial" panose="020B0604020202020204" pitchFamily="34" charset="0"/>
            </a:endParaRPr>
          </a:p>
        </p:txBody>
      </p:sp>
      <p:sp>
        <p:nvSpPr>
          <p:cNvPr id="5" name="Oval 4"/>
          <p:cNvSpPr/>
          <p:nvPr/>
        </p:nvSpPr>
        <p:spPr bwMode="auto">
          <a:xfrm>
            <a:off x="3124200" y="5542280"/>
            <a:ext cx="838200" cy="381000"/>
          </a:xfrm>
          <a:prstGeom prst="ellipse">
            <a:avLst/>
          </a:prstGeom>
          <a:noFill/>
          <a:ln w="222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6" name="Rectangle 5"/>
          <p:cNvSpPr/>
          <p:nvPr/>
        </p:nvSpPr>
        <p:spPr>
          <a:xfrm>
            <a:off x="4434840" y="2803376"/>
            <a:ext cx="4419600" cy="3477875"/>
          </a:xfrm>
          <a:prstGeom prst="rect">
            <a:avLst/>
          </a:prstGeom>
        </p:spPr>
        <p:txBody>
          <a:bodyPr wrap="square">
            <a:spAutoFit/>
          </a:bodyPr>
          <a:lstStyle/>
          <a:p>
            <a:pPr marL="342900" indent="-342900">
              <a:buFont typeface="Wingdings" panose="05000000000000000000" pitchFamily="2" charset="2"/>
              <a:buChar char="q"/>
            </a:pPr>
            <a:r>
              <a:rPr lang="en-US" sz="2000" dirty="0" smtClean="0"/>
              <a:t>The smaller the time step is, the smaller the error we get.</a:t>
            </a:r>
          </a:p>
          <a:p>
            <a:pPr marL="342900" indent="-342900">
              <a:buFont typeface="Wingdings" panose="05000000000000000000" pitchFamily="2" charset="2"/>
              <a:buChar char="q"/>
            </a:pPr>
            <a:r>
              <a:rPr lang="en-US" sz="2000" dirty="0" smtClean="0"/>
              <a:t>The larger the number of particles is, the smaller the error we get.</a:t>
            </a:r>
          </a:p>
          <a:p>
            <a:pPr marL="342900" indent="-342900">
              <a:buFont typeface="Wingdings" panose="05000000000000000000" pitchFamily="2" charset="2"/>
              <a:buChar char="q"/>
            </a:pPr>
            <a:r>
              <a:rPr lang="en-US" sz="2000" dirty="0" smtClean="0"/>
              <a:t>If we use step size no more than one second, and number of particles no less than 100,000, the simulation results should be accurate enough (at least for now). </a:t>
            </a:r>
          </a:p>
          <a:p>
            <a:pPr marL="342900" indent="-342900">
              <a:buFont typeface="Wingdings" panose="05000000000000000000" pitchFamily="2" charset="2"/>
              <a:buChar char="q"/>
            </a:pPr>
            <a:r>
              <a:rPr lang="en-US" sz="2000" dirty="0" smtClean="0"/>
              <a:t>Up to 10 seconds, the proton beam maintains  the Gaussian distribution.  </a:t>
            </a:r>
            <a:endParaRPr lang="en-US" sz="2000" dirty="0"/>
          </a:p>
        </p:txBody>
      </p:sp>
      <p:sp>
        <p:nvSpPr>
          <p:cNvPr id="10" name="Rectangle 9"/>
          <p:cNvSpPr/>
          <p:nvPr/>
        </p:nvSpPr>
        <p:spPr>
          <a:xfrm>
            <a:off x="45720" y="825864"/>
            <a:ext cx="8808720" cy="1938992"/>
          </a:xfrm>
          <a:prstGeom prst="rect">
            <a:avLst/>
          </a:prstGeom>
        </p:spPr>
        <p:txBody>
          <a:bodyPr wrap="square">
            <a:spAutoFit/>
          </a:bodyPr>
          <a:lstStyle/>
          <a:p>
            <a:r>
              <a:rPr lang="en-US" sz="2000" dirty="0" smtClean="0"/>
              <a:t>Turn-by-turn tracking to check the accuracy of the RMS dynamic simulation</a:t>
            </a:r>
          </a:p>
          <a:p>
            <a:pPr marL="342900" indent="-342900">
              <a:buFont typeface="Arial" panose="020B0604020202020204" pitchFamily="34" charset="0"/>
              <a:buChar char="•"/>
            </a:pPr>
            <a:r>
              <a:rPr lang="en-US" sz="2000" dirty="0" smtClean="0"/>
              <a:t>Cooler is modeled as a thin lens, which gives a momentum kick on each proton</a:t>
            </a:r>
          </a:p>
          <a:p>
            <a:pPr marL="342900" indent="-342900">
              <a:buFont typeface="Arial" panose="020B0604020202020204" pitchFamily="34" charset="0"/>
              <a:buChar char="•"/>
            </a:pPr>
            <a:r>
              <a:rPr lang="en-US" sz="2000" dirty="0" smtClean="0"/>
              <a:t>Linear one-turn transfer map is used for proton transition. </a:t>
            </a:r>
          </a:p>
          <a:p>
            <a:pPr marL="342900" indent="-342900">
              <a:buFont typeface="Arial" panose="020B0604020202020204" pitchFamily="34" charset="0"/>
              <a:buChar char="•"/>
            </a:pPr>
            <a:r>
              <a:rPr lang="en-US" sz="2000" dirty="0" smtClean="0"/>
              <a:t>Initially the protons have Gaussian distribution. </a:t>
            </a:r>
          </a:p>
          <a:p>
            <a:pPr marL="342900" indent="-342900">
              <a:buFont typeface="Arial" panose="020B0604020202020204" pitchFamily="34" charset="0"/>
              <a:buChar char="•"/>
            </a:pPr>
            <a:r>
              <a:rPr lang="en-US" sz="2000" dirty="0" smtClean="0"/>
              <a:t>Calculate the relative errors of emittance in one second and 10 sends, and estimated the accumulated error for one hour. </a:t>
            </a:r>
            <a:endParaRPr lang="en-US" sz="2000" dirty="0"/>
          </a:p>
        </p:txBody>
      </p:sp>
      <p:sp>
        <p:nvSpPr>
          <p:cNvPr id="11" name="TextBox 10"/>
          <p:cNvSpPr txBox="1"/>
          <p:nvPr/>
        </p:nvSpPr>
        <p:spPr>
          <a:xfrm>
            <a:off x="7068374" y="6127362"/>
            <a:ext cx="1786066"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H. Zhang</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694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206"/>
            <a:ext cx="9144000" cy="607162"/>
          </a:xfrm>
        </p:spPr>
        <p:txBody>
          <a:bodyPr>
            <a:normAutofit fontScale="90000"/>
          </a:bodyPr>
          <a:lstStyle/>
          <a:p>
            <a:r>
              <a:rPr lang="en-US" sz="4400" dirty="0" smtClean="0"/>
              <a:t>Hardware Development</a:t>
            </a:r>
            <a:endParaRPr lang="en-US" sz="4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22" y="2631341"/>
            <a:ext cx="4398515" cy="3285310"/>
          </a:xfrm>
          <a:prstGeom prst="rect">
            <a:avLst/>
          </a:prstGeom>
        </p:spPr>
      </p:pic>
      <p:sp>
        <p:nvSpPr>
          <p:cNvPr id="12" name="Content Placeholder 5"/>
          <p:cNvSpPr txBox="1">
            <a:spLocks/>
          </p:cNvSpPr>
          <p:nvPr/>
        </p:nvSpPr>
        <p:spPr>
          <a:xfrm>
            <a:off x="182880" y="877824"/>
            <a:ext cx="8705088" cy="55784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1" i="1" u="none" strike="noStrike" kern="1200" cap="none" spc="0" normalizeH="0" baseline="0" noProof="0" smtClean="0">
                <a:ln>
                  <a:noFill/>
                </a:ln>
                <a:solidFill>
                  <a:srgbClr val="7030A0"/>
                </a:solidFill>
                <a:effectLst/>
                <a:uLnTx/>
                <a:uFillTx/>
                <a:latin typeface="Arial" panose="020B0604020202020204" pitchFamily="34" charset="0"/>
                <a:ea typeface="+mn-ea"/>
                <a:cs typeface="Arial" panose="020B0604020202020204" pitchFamily="34" charset="0"/>
              </a:rPr>
              <a:t>ECL4</a:t>
            </a:r>
            <a:r>
              <a:rPr kumimoji="0" lang="en-US" sz="2600" b="0" i="0" u="none" strike="noStrike" kern="1200" cap="none" spc="0" normalizeH="0" baseline="0" noProof="0" smtClean="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Magnetized Source for e-cooler at 32 mA</a:t>
            </a: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 A high charge (420 pC) magnetized source is funded by the Jefferson Lab LDRD program that should operate up to 32 mA average current. This project concludes in 2018.</a:t>
            </a: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TRL5 </a:t>
            </a: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5192888" y="2957689"/>
                <a:ext cx="3849512" cy="2339102"/>
              </a:xfrm>
              <a:prstGeom prst="rect">
                <a:avLst/>
              </a:prstGeom>
              <a:solidFill>
                <a:srgbClr val="C0504D">
                  <a:lumMod val="20000"/>
                  <a:lumOff val="80000"/>
                </a:srgbClr>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agnetized beam parameters: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0</m:t>
                        </m:r>
                      </m:sub>
                    </m:sSub>
                  </m:oMath>
                </a14:m>
                <a:r>
                  <a:rPr kumimoji="0" lang="en-US"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mm,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B</a:t>
                </a:r>
                <a:r>
                  <a:rPr kumimoji="0" lang="en-US" sz="1800" b="0" i="0" u="none" strike="noStrike" kern="1200" cap="none" spc="0" normalizeH="0" baseline="-25000" noProof="0" dirty="0" err="1" smtClean="0">
                    <a:ln>
                      <a:noFill/>
                    </a:ln>
                    <a:solidFill>
                      <a:prstClr val="black"/>
                    </a:solidFill>
                    <a:effectLst/>
                    <a:uLnTx/>
                    <a:uFillTx/>
                    <a:latin typeface="Calibri"/>
                    <a:ea typeface="+mn-ea"/>
                    <a:cs typeface="+mn-cs"/>
                  </a:rPr>
                  <a:t>z</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0 – 2 kG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Bunch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charge</a:t>
                </a:r>
                <a:r>
                  <a:rPr kumimoji="0" lang="en-US" sz="1800" b="0" i="0" u="none" strike="noStrike" kern="1200" cap="none" spc="0" normalizeH="0" baseline="0" noProof="0" dirty="0">
                    <a:ln>
                      <a:noFill/>
                    </a:ln>
                    <a:solidFill>
                      <a:prstClr val="black"/>
                    </a:solidFill>
                    <a:effectLst/>
                    <a:uLnTx/>
                    <a:uFillTx/>
                    <a:latin typeface="Calibri"/>
                    <a:ea typeface="+mn-ea"/>
                    <a:cs typeface="+mn-cs"/>
                  </a:rPr>
                  <a:t>: 1 – 500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pC</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Frequency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15 Hz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476.3 MHz</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Bunch length: </a:t>
                </a:r>
                <a:r>
                  <a:rPr kumimoji="0" lang="en-US" sz="1800" b="0" i="0" u="none" strike="noStrike" kern="1200" cap="none" spc="0" normalizeH="0" baseline="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0 – 100 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Average beam </a:t>
                </a:r>
                <a:r>
                  <a:rPr kumimoji="0" lang="en-US" sz="1800" b="0" i="0" u="none" strike="noStrike" kern="1200" cap="none" spc="0" normalizeH="0" baseline="0" noProof="0" dirty="0">
                    <a:ln>
                      <a:noFill/>
                    </a:ln>
                    <a:solidFill>
                      <a:prstClr val="black"/>
                    </a:solidFill>
                    <a:effectLst/>
                    <a:uLnTx/>
                    <a:uFillTx/>
                    <a:latin typeface="Calibri"/>
                    <a:ea typeface="+mn-ea"/>
                    <a:cs typeface="+mn-cs"/>
                  </a:rPr>
                  <a:t>c</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urrents up </a:t>
                </a:r>
                <a:r>
                  <a:rPr kumimoji="0" lang="en-US" sz="1800" b="0" i="0" u="none" strike="noStrike" kern="1200" cap="none" spc="0" normalizeH="0" baseline="0" noProof="0" dirty="0">
                    <a:ln>
                      <a:noFill/>
                    </a:ln>
                    <a:solidFill>
                      <a:prstClr val="black"/>
                    </a:solidFill>
                    <a:effectLst/>
                    <a:uLnTx/>
                    <a:uFillTx/>
                    <a:latin typeface="Calibri"/>
                    <a:ea typeface="+mn-ea"/>
                    <a:cs typeface="+mn-cs"/>
                  </a:rPr>
                  <a:t>to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32 mA</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Gun </a:t>
                </a: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igh voltage: 200 </a:t>
                </a:r>
                <a:r>
                  <a:rPr kumimoji="0" lang="en-US" sz="1800" b="0" i="0" u="none" strike="noStrike" kern="1200" cap="none" spc="0" normalizeH="0" baseline="0" noProof="0" dirty="0">
                    <a:ln>
                      <a:noFill/>
                    </a:ln>
                    <a:solidFill>
                      <a:prstClr val="black"/>
                    </a:solidFill>
                    <a:effectLst/>
                    <a:uLnTx/>
                    <a:uFillTx/>
                    <a:latin typeface="Calibri"/>
                    <a:ea typeface="+mn-ea"/>
                    <a:cs typeface="+mn-cs"/>
                  </a:rPr>
                  <a:t>– 350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kV</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5192888" y="2957689"/>
                <a:ext cx="3849512" cy="2339102"/>
              </a:xfrm>
              <a:prstGeom prst="rect">
                <a:avLst/>
              </a:prstGeom>
              <a:blipFill rotWithShape="1">
                <a:blip r:embed="rId3"/>
                <a:stretch>
                  <a:fillRect l="-1743" t="-1302" b="-31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053284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
            <a:ext cx="9144000" cy="607162"/>
          </a:xfrm>
        </p:spPr>
        <p:txBody>
          <a:bodyPr>
            <a:normAutofit fontScale="90000"/>
          </a:bodyPr>
          <a:lstStyle/>
          <a:p>
            <a:r>
              <a:rPr lang="en-US" sz="4000" b="1" i="1" dirty="0" smtClean="0">
                <a:solidFill>
                  <a:srgbClr val="7030A0"/>
                </a:solidFill>
              </a:rPr>
              <a:t>ECL8</a:t>
            </a:r>
            <a:r>
              <a:rPr lang="en-US" sz="4000" dirty="0" smtClean="0"/>
              <a:t>:  Magnetized Source at 200 mA</a:t>
            </a:r>
            <a:endParaRPr lang="en-US" sz="4000" dirty="0"/>
          </a:p>
        </p:txBody>
      </p:sp>
      <p:sp>
        <p:nvSpPr>
          <p:cNvPr id="8" name="Content Placeholder 2"/>
          <p:cNvSpPr txBox="1">
            <a:spLocks/>
          </p:cNvSpPr>
          <p:nvPr/>
        </p:nvSpPr>
        <p:spPr>
          <a:xfrm>
            <a:off x="182880" y="877824"/>
            <a:ext cx="8803076" cy="5248339"/>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This R&amp;D effort aims to demonstrate the full CW electron beam current (200 mA) required for a magnetized bunched electron beam weak cooler. This project required if the “backup” single turn ERL cooler is needed to build the JLEIC, or if the LDRD cooler cannot be upgraded to 75 mA.</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The two main results to be demonstrated in this project are: </a:t>
            </a:r>
            <a:r>
              <a:rPr lang="en-US" dirty="0">
                <a:solidFill>
                  <a:sysClr val="windowText" lastClr="000000"/>
                </a:solidFill>
              </a:rPr>
              <a:t>(</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1) produce and control a suitable low emittance high average current electron beam and (2</a:t>
            </a:r>
            <a:r>
              <a:rPr lang="en-US" dirty="0">
                <a:solidFill>
                  <a:sysClr val="windowText" lastClr="000000"/>
                </a:solidFill>
              </a:rPr>
              <a:t>)</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demonstrate suitable photocathode lifetime in the magnetized source in case the photocathode gun is chosen. Work towards achieving 3.2 </a:t>
            </a:r>
            <a:r>
              <a:rPr kumimoji="0" lang="en-US" sz="2600" b="0" i="0" u="none" strike="noStrike" kern="1200" cap="none" spc="0" normalizeH="0" baseline="0" noProof="0" dirty="0" err="1" smtClean="0">
                <a:ln>
                  <a:noFill/>
                </a:ln>
                <a:solidFill>
                  <a:sysClr val="windowText" lastClr="000000"/>
                </a:solidFill>
                <a:effectLst/>
                <a:uLnTx/>
                <a:uFillTx/>
                <a:latin typeface="Arial" panose="020B0604020202020204" pitchFamily="34" charset="0"/>
                <a:ea typeface="+mn-ea"/>
                <a:cs typeface="Arial" panose="020B0604020202020204" pitchFamily="34" charset="0"/>
              </a:rPr>
              <a:t>nC</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(strong cooling) performed.</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Natural follow-on to </a:t>
            </a: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ECL4</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work.</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Initial: TRL5</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0298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
            <a:ext cx="9144000" cy="607162"/>
          </a:xfrm>
        </p:spPr>
        <p:txBody>
          <a:bodyPr>
            <a:normAutofit fontScale="90000"/>
          </a:bodyPr>
          <a:lstStyle/>
          <a:p>
            <a:r>
              <a:rPr lang="en-US" sz="4400" b="1" i="1" dirty="0" smtClean="0">
                <a:solidFill>
                  <a:srgbClr val="7030A0"/>
                </a:solidFill>
              </a:rPr>
              <a:t>ECL8</a:t>
            </a:r>
            <a:r>
              <a:rPr lang="en-US" sz="4400" b="1" dirty="0" smtClean="0"/>
              <a:t>:</a:t>
            </a:r>
            <a:r>
              <a:rPr lang="en-US" sz="4400" b="1" i="1" dirty="0" smtClean="0">
                <a:solidFill>
                  <a:srgbClr val="7030A0"/>
                </a:solidFill>
              </a:rPr>
              <a:t> </a:t>
            </a:r>
            <a:r>
              <a:rPr lang="en-US" sz="4000" dirty="0" smtClean="0"/>
              <a:t>Magnetized </a:t>
            </a:r>
            <a:r>
              <a:rPr lang="en-US" sz="4000" dirty="0"/>
              <a:t>Source at 200 mA </a:t>
            </a:r>
          </a:p>
        </p:txBody>
      </p:sp>
      <p:sp>
        <p:nvSpPr>
          <p:cNvPr id="8" name="Content Placeholder 2"/>
          <p:cNvSpPr txBox="1">
            <a:spLocks/>
          </p:cNvSpPr>
          <p:nvPr/>
        </p:nvSpPr>
        <p:spPr>
          <a:xfrm>
            <a:off x="182880" y="877824"/>
            <a:ext cx="8803076" cy="55784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Addressing concerns and solving problems associated with gun reliability will be a major focus of </a:t>
            </a: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ECL4</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and </a:t>
            </a: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ECL8</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preparing for the eventuality that a highly reliable magnetized electron source will be needed for any collider cooler.</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8.5 FTE over the three years of the project, including 1 FTE of engineering. Over one half of the procurement budget is needed for a full current power supply. The total burdened cost of this project is 4,025k$, 2,077k$ for labor and 1,949k$ for non-labor items.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TRL7</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2799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3E1DE0D-4D77-4509-A3FB-CFDB4AD4A443}" type="slidenum">
              <a:rPr lang="en-US" smtClean="0">
                <a:solidFill>
                  <a:srgbClr val="000000">
                    <a:tint val="75000"/>
                  </a:srgbClr>
                </a:solidFill>
              </a:rPr>
              <a:pPr/>
              <a:t>16</a:t>
            </a:fld>
            <a:endParaRPr lang="en-US">
              <a:solidFill>
                <a:srgbClr val="000000">
                  <a:tint val="75000"/>
                </a:srgbClr>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758" t="12965" r="27272" b="36238"/>
          <a:stretch/>
        </p:blipFill>
        <p:spPr>
          <a:xfrm>
            <a:off x="180121" y="110842"/>
            <a:ext cx="3088889" cy="204423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26" t="12494" r="27719" b="35425"/>
          <a:stretch/>
        </p:blipFill>
        <p:spPr>
          <a:xfrm>
            <a:off x="180121" y="2331948"/>
            <a:ext cx="3076110" cy="209590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351" t="12235" r="27720" b="35166"/>
          <a:stretch/>
        </p:blipFill>
        <p:spPr>
          <a:xfrm>
            <a:off x="180127" y="4604726"/>
            <a:ext cx="3086452" cy="211674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0174" t="12494" r="27895" b="36461"/>
          <a:stretch/>
        </p:blipFill>
        <p:spPr>
          <a:xfrm>
            <a:off x="5600229" y="110842"/>
            <a:ext cx="3086571" cy="2054211"/>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0175" t="12753" r="27720" b="36461"/>
          <a:stretch/>
        </p:blipFill>
        <p:spPr>
          <a:xfrm>
            <a:off x="5600229" y="2331948"/>
            <a:ext cx="3096913" cy="204378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0350" t="12494" r="28071" b="35166"/>
          <a:stretch/>
        </p:blipFill>
        <p:spPr>
          <a:xfrm>
            <a:off x="5631492" y="4604726"/>
            <a:ext cx="3065650" cy="2106325"/>
          </a:xfrm>
          <a:prstGeom prst="rect">
            <a:avLst/>
          </a:prstGeom>
        </p:spPr>
      </p:pic>
      <p:sp>
        <p:nvSpPr>
          <p:cNvPr id="9" name="Rounded Rectangular Callout 8"/>
          <p:cNvSpPr/>
          <p:nvPr/>
        </p:nvSpPr>
        <p:spPr bwMode="auto">
          <a:xfrm>
            <a:off x="3513288" y="260403"/>
            <a:ext cx="767762" cy="612648"/>
          </a:xfrm>
          <a:prstGeom prst="wedgeRoundRectCallout">
            <a:avLst>
              <a:gd name="adj1" fmla="val -69943"/>
              <a:gd name="adj2" fmla="val -23434"/>
              <a:gd name="adj3" fmla="val 16667"/>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dirty="0" smtClean="0">
                <a:solidFill>
                  <a:srgbClr val="000000"/>
                </a:solidFill>
                <a:latin typeface="Times" pitchFamily="18" charset="0"/>
              </a:rPr>
              <a:t>0 A</a:t>
            </a:r>
          </a:p>
        </p:txBody>
      </p:sp>
      <p:sp>
        <p:nvSpPr>
          <p:cNvPr id="10" name="Rounded Rectangular Callout 9"/>
          <p:cNvSpPr/>
          <p:nvPr/>
        </p:nvSpPr>
        <p:spPr bwMode="auto">
          <a:xfrm>
            <a:off x="4366509" y="260403"/>
            <a:ext cx="1036761" cy="612648"/>
          </a:xfrm>
          <a:prstGeom prst="wedgeRoundRectCallout">
            <a:avLst>
              <a:gd name="adj1" fmla="val 66204"/>
              <a:gd name="adj2" fmla="val -23299"/>
              <a:gd name="adj3" fmla="val 16667"/>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dirty="0" smtClean="0">
                <a:solidFill>
                  <a:srgbClr val="000000"/>
                </a:solidFill>
                <a:latin typeface="Times" pitchFamily="18" charset="0"/>
              </a:rPr>
              <a:t>400 A</a:t>
            </a:r>
          </a:p>
        </p:txBody>
      </p:sp>
      <p:sp>
        <p:nvSpPr>
          <p:cNvPr id="11" name="Rounded Rectangular Callout 10"/>
          <p:cNvSpPr/>
          <p:nvPr/>
        </p:nvSpPr>
        <p:spPr bwMode="auto">
          <a:xfrm>
            <a:off x="3681664" y="1280170"/>
            <a:ext cx="1820086" cy="612648"/>
          </a:xfrm>
          <a:prstGeom prst="wedgeRoundRectCallout">
            <a:avLst>
              <a:gd name="adj1" fmla="val 55321"/>
              <a:gd name="adj2" fmla="val -19506"/>
              <a:gd name="adj3" fmla="val 16667"/>
            </a:avLst>
          </a:prstGeom>
          <a:solidFill>
            <a:schemeClr val="accent5">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2400" dirty="0" smtClean="0">
                <a:solidFill>
                  <a:srgbClr val="000000"/>
                </a:solidFill>
                <a:latin typeface="Times" pitchFamily="18" charset="0"/>
              </a:rPr>
              <a:t>σ</a:t>
            </a:r>
            <a:r>
              <a:rPr lang="el-GR" sz="2400" baseline="-25000" dirty="0" smtClean="0">
                <a:solidFill>
                  <a:srgbClr val="000000"/>
                </a:solidFill>
                <a:latin typeface="Times" pitchFamily="18" charset="0"/>
              </a:rPr>
              <a:t>1</a:t>
            </a:r>
            <a:r>
              <a:rPr lang="en-US" sz="2400" dirty="0" smtClean="0">
                <a:solidFill>
                  <a:srgbClr val="000000"/>
                </a:solidFill>
                <a:latin typeface="Times" pitchFamily="18" charset="0"/>
              </a:rPr>
              <a:t> = 3.7 mm </a:t>
            </a:r>
          </a:p>
        </p:txBody>
      </p:sp>
      <p:sp>
        <p:nvSpPr>
          <p:cNvPr id="12" name="Rounded Rectangular Callout 11"/>
          <p:cNvSpPr/>
          <p:nvPr/>
        </p:nvSpPr>
        <p:spPr bwMode="auto">
          <a:xfrm>
            <a:off x="3681664" y="2533875"/>
            <a:ext cx="1820086" cy="612648"/>
          </a:xfrm>
          <a:prstGeom prst="wedgeRoundRectCallout">
            <a:avLst>
              <a:gd name="adj1" fmla="val 55321"/>
              <a:gd name="adj2" fmla="val -19506"/>
              <a:gd name="adj3" fmla="val 16667"/>
            </a:avLst>
          </a:prstGeom>
          <a:solidFill>
            <a:schemeClr val="accent5">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2400" dirty="0" smtClean="0">
                <a:solidFill>
                  <a:srgbClr val="000000"/>
                </a:solidFill>
                <a:latin typeface="Times" pitchFamily="18" charset="0"/>
              </a:rPr>
              <a:t>σ</a:t>
            </a:r>
            <a:r>
              <a:rPr lang="en-US" sz="2400" baseline="-25000" dirty="0" smtClean="0">
                <a:solidFill>
                  <a:srgbClr val="000000"/>
                </a:solidFill>
                <a:latin typeface="Times" pitchFamily="18" charset="0"/>
              </a:rPr>
              <a:t>2</a:t>
            </a:r>
            <a:r>
              <a:rPr lang="en-US" sz="2400" dirty="0" smtClean="0">
                <a:solidFill>
                  <a:srgbClr val="000000"/>
                </a:solidFill>
                <a:latin typeface="Times" pitchFamily="18" charset="0"/>
              </a:rPr>
              <a:t> = 4.9 mm </a:t>
            </a:r>
          </a:p>
        </p:txBody>
      </p:sp>
      <p:sp>
        <p:nvSpPr>
          <p:cNvPr id="13" name="Rounded Rectangular Callout 12"/>
          <p:cNvSpPr/>
          <p:nvPr/>
        </p:nvSpPr>
        <p:spPr bwMode="auto">
          <a:xfrm>
            <a:off x="3681664" y="4566461"/>
            <a:ext cx="1820086" cy="612648"/>
          </a:xfrm>
          <a:prstGeom prst="wedgeRoundRectCallout">
            <a:avLst>
              <a:gd name="adj1" fmla="val 55321"/>
              <a:gd name="adj2" fmla="val -19506"/>
              <a:gd name="adj3" fmla="val 16667"/>
            </a:avLst>
          </a:prstGeom>
          <a:solidFill>
            <a:schemeClr val="accent5">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2400" dirty="0">
                <a:solidFill>
                  <a:srgbClr val="000000"/>
                </a:solidFill>
                <a:latin typeface="Times" pitchFamily="18" charset="0"/>
              </a:rPr>
              <a:t>φ</a:t>
            </a:r>
            <a:r>
              <a:rPr lang="en-US" sz="2400" dirty="0" smtClean="0">
                <a:solidFill>
                  <a:srgbClr val="000000"/>
                </a:solidFill>
                <a:latin typeface="Times" pitchFamily="18" charset="0"/>
              </a:rPr>
              <a:t> = 15°  </a:t>
            </a:r>
          </a:p>
        </p:txBody>
      </p:sp>
      <mc:AlternateContent xmlns:mc="http://schemas.openxmlformats.org/markup-compatibility/2006" xmlns:a14="http://schemas.microsoft.com/office/drawing/2010/main">
        <mc:Choice Requires="a14">
          <p:sp>
            <p:nvSpPr>
              <p:cNvPr id="16" name="TextBox 15"/>
              <p:cNvSpPr txBox="1"/>
              <p:nvPr/>
            </p:nvSpPr>
            <p:spPr>
              <a:xfrm>
                <a:off x="3625585" y="5473222"/>
                <a:ext cx="1652184" cy="369332"/>
              </a:xfrm>
              <a:prstGeom prst="rect">
                <a:avLst/>
              </a:prstGeom>
              <a:noFill/>
            </p:spPr>
            <p:txBody>
              <a:bodyPr wrap="none" rtlCol="0">
                <a:spAutoFit/>
              </a:bodyPr>
              <a:lstStyle/>
              <a:p>
                <a:pPr defTabSz="457200"/>
                <a14:m>
                  <m:oMath xmlns:m="http://schemas.openxmlformats.org/officeDocument/2006/math">
                    <m:d>
                      <m:dPr>
                        <m:begChr m:val="⟨"/>
                        <m:endChr m:val="⟩"/>
                        <m:ctrlPr>
                          <a:rPr lang="en-US" i="1" smtClean="0">
                            <a:solidFill>
                              <a:srgbClr val="000000"/>
                            </a:solidFill>
                            <a:latin typeface="Cambria Math"/>
                          </a:rPr>
                        </m:ctrlPr>
                      </m:dPr>
                      <m:e>
                        <m:r>
                          <a:rPr lang="en-US" i="1" smtClean="0">
                            <a:solidFill>
                              <a:srgbClr val="000000"/>
                            </a:solidFill>
                            <a:latin typeface="Cambria Math" panose="02040503050406030204" pitchFamily="18" charset="0"/>
                          </a:rPr>
                          <m:t>𝐿</m:t>
                        </m:r>
                      </m:e>
                    </m:d>
                  </m:oMath>
                </a14:m>
                <a:r>
                  <a:rPr lang="en-US" dirty="0" smtClean="0">
                    <a:solidFill>
                      <a:srgbClr val="000000"/>
                    </a:solidFill>
                  </a:rPr>
                  <a:t> = 38 </a:t>
                </a:r>
                <a:r>
                  <a:rPr lang="en-US" dirty="0" err="1" smtClean="0">
                    <a:solidFill>
                      <a:srgbClr val="000000"/>
                    </a:solidFill>
                  </a:rPr>
                  <a:t>neV</a:t>
                </a:r>
                <a:r>
                  <a:rPr lang="en-US" dirty="0" smtClean="0">
                    <a:solidFill>
                      <a:srgbClr val="000000"/>
                    </a:solidFill>
                  </a:rPr>
                  <a:t> s</a:t>
                </a:r>
                <a:endParaRPr lang="en-US" dirty="0">
                  <a:solidFill>
                    <a:srgbClr val="00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625585" y="5473222"/>
                <a:ext cx="1652184" cy="369332"/>
              </a:xfrm>
              <a:prstGeom prst="rect">
                <a:avLst/>
              </a:prstGeom>
              <a:blipFill>
                <a:blip r:embed="rId8"/>
                <a:stretch>
                  <a:fillRect t="-10000" r="-221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625585" y="5990150"/>
                <a:ext cx="1953227" cy="374783"/>
              </a:xfrm>
              <a:prstGeom prst="rect">
                <a:avLst/>
              </a:prstGeom>
              <a:noFill/>
            </p:spPr>
            <p:txBody>
              <a:bodyPr wrap="none" rtlCol="0">
                <a:spAutoFit/>
              </a:bodyPr>
              <a:lstStyle/>
              <a:p>
                <a:pPr defTabSz="457200"/>
                <a14:m>
                  <m:oMath xmlns:m="http://schemas.openxmlformats.org/officeDocument/2006/math">
                    <m:r>
                      <a:rPr lang="en-US" i="1" smtClean="0">
                        <a:solidFill>
                          <a:srgbClr val="000000"/>
                        </a:solidFill>
                        <a:latin typeface="Cambria Math" panose="02040503050406030204" pitchFamily="18" charset="0"/>
                      </a:rPr>
                      <m:t>𝑒</m:t>
                    </m:r>
                    <m:sSub>
                      <m:sSubPr>
                        <m:ctrlPr>
                          <a:rPr lang="en-US" i="1" smtClean="0">
                            <a:solidFill>
                              <a:srgbClr val="000000"/>
                            </a:solidFill>
                            <a:latin typeface="Cambria Math"/>
                          </a:rPr>
                        </m:ctrlPr>
                      </m:sSubPr>
                      <m:e>
                        <m:r>
                          <a:rPr lang="en-US" i="1" smtClean="0">
                            <a:solidFill>
                              <a:srgbClr val="000000"/>
                            </a:solidFill>
                            <a:latin typeface="Cambria Math" panose="02040503050406030204" pitchFamily="18" charset="0"/>
                          </a:rPr>
                          <m:t>𝐵</m:t>
                        </m:r>
                      </m:e>
                      <m:sub>
                        <m:r>
                          <a:rPr lang="en-US" i="1" smtClean="0">
                            <a:solidFill>
                              <a:srgbClr val="000000"/>
                            </a:solidFill>
                            <a:latin typeface="Cambria Math" panose="02040503050406030204" pitchFamily="18" charset="0"/>
                          </a:rPr>
                          <m:t>𝑧</m:t>
                        </m:r>
                      </m:sub>
                    </m:sSub>
                    <m:sSubSup>
                      <m:sSubSupPr>
                        <m:ctrlPr>
                          <a:rPr lang="en-US" i="1" smtClean="0">
                            <a:solidFill>
                              <a:srgbClr val="000000"/>
                            </a:solidFill>
                            <a:latin typeface="Cambria Math"/>
                          </a:rPr>
                        </m:ctrlPr>
                      </m:sSubSupPr>
                      <m:e>
                        <m:r>
                          <a:rPr lang="en-US" i="1" smtClean="0">
                            <a:solidFill>
                              <a:srgbClr val="000000"/>
                            </a:solidFill>
                            <a:latin typeface="Cambria Math" panose="02040503050406030204" pitchFamily="18" charset="0"/>
                          </a:rPr>
                          <m:t>𝑎</m:t>
                        </m:r>
                      </m:e>
                      <m:sub>
                        <m:r>
                          <a:rPr lang="en-US" i="1" smtClean="0">
                            <a:solidFill>
                              <a:srgbClr val="000000"/>
                            </a:solidFill>
                            <a:latin typeface="Cambria Math" panose="02040503050406030204" pitchFamily="18" charset="0"/>
                          </a:rPr>
                          <m:t>0</m:t>
                        </m:r>
                      </m:sub>
                      <m:sup>
                        <m:r>
                          <a:rPr lang="en-US" i="1" smtClean="0">
                            <a:solidFill>
                              <a:srgbClr val="000000"/>
                            </a:solidFill>
                            <a:latin typeface="Cambria Math" panose="02040503050406030204" pitchFamily="18" charset="0"/>
                          </a:rPr>
                          <m:t>2</m:t>
                        </m:r>
                      </m:sup>
                    </m:sSubSup>
                  </m:oMath>
                </a14:m>
                <a:r>
                  <a:rPr lang="en-US" dirty="0" smtClean="0">
                    <a:solidFill>
                      <a:srgbClr val="000000"/>
                    </a:solidFill>
                  </a:rPr>
                  <a:t> = 38 </a:t>
                </a:r>
                <a:r>
                  <a:rPr lang="en-US" dirty="0" err="1" smtClean="0">
                    <a:solidFill>
                      <a:srgbClr val="000000"/>
                    </a:solidFill>
                  </a:rPr>
                  <a:t>neV</a:t>
                </a:r>
                <a:r>
                  <a:rPr lang="en-US" dirty="0" smtClean="0">
                    <a:solidFill>
                      <a:srgbClr val="000000"/>
                    </a:solidFill>
                  </a:rPr>
                  <a:t> s</a:t>
                </a:r>
                <a:endParaRPr lang="en-US" dirty="0">
                  <a:solidFill>
                    <a:srgbClr val="0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625585" y="5990150"/>
                <a:ext cx="1953227" cy="374783"/>
              </a:xfrm>
              <a:prstGeom prst="rect">
                <a:avLst/>
              </a:prstGeom>
              <a:blipFill>
                <a:blip r:embed="rId9"/>
                <a:stretch>
                  <a:fillRect t="-8197" r="-1875" b="-26230"/>
                </a:stretch>
              </a:blipFill>
            </p:spPr>
            <p:txBody>
              <a:bodyPr/>
              <a:lstStyle/>
              <a:p>
                <a:r>
                  <a:rPr lang="en-US">
                    <a:noFill/>
                  </a:rPr>
                  <a:t> </a:t>
                </a:r>
              </a:p>
            </p:txBody>
          </p:sp>
        </mc:Fallback>
      </mc:AlternateContent>
    </p:spTree>
    <p:extLst>
      <p:ext uri="{BB962C8B-B14F-4D97-AF65-F5344CB8AC3E}">
        <p14:creationId xmlns:p14="http://schemas.microsoft.com/office/powerpoint/2010/main" val="141059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206"/>
            <a:ext cx="9144000" cy="607162"/>
          </a:xfrm>
        </p:spPr>
        <p:txBody>
          <a:bodyPr>
            <a:noAutofit/>
          </a:bodyPr>
          <a:lstStyle/>
          <a:p>
            <a:r>
              <a:rPr lang="en-US" sz="4000" b="1" i="1" dirty="0" smtClean="0">
                <a:solidFill>
                  <a:srgbClr val="7030A0"/>
                </a:solidFill>
              </a:rPr>
              <a:t>ECL5</a:t>
            </a:r>
            <a:r>
              <a:rPr lang="en-US" sz="4000" dirty="0" smtClean="0"/>
              <a:t>: Fast Kicker</a:t>
            </a:r>
            <a:endParaRPr lang="en-US" sz="40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39125"/>
          <a:stretch/>
        </p:blipFill>
        <p:spPr>
          <a:xfrm>
            <a:off x="480530" y="2779366"/>
            <a:ext cx="4843716" cy="28876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947" y="2431022"/>
            <a:ext cx="3244021" cy="270208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269" y="5199775"/>
            <a:ext cx="2889954" cy="1138822"/>
          </a:xfrm>
          <a:prstGeom prst="rect">
            <a:avLst/>
          </a:prstGeom>
        </p:spPr>
      </p:pic>
      <p:sp>
        <p:nvSpPr>
          <p:cNvPr id="14" name="Content Placeholder 5"/>
          <p:cNvSpPr txBox="1">
            <a:spLocks/>
          </p:cNvSpPr>
          <p:nvPr/>
        </p:nvSpPr>
        <p:spPr>
          <a:xfrm>
            <a:off x="182880" y="877824"/>
            <a:ext cx="8705088" cy="557847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1" i="1" u="none" strike="noStrike" kern="1200" cap="none" spc="0" normalizeH="0" baseline="0" noProof="0" smtClean="0">
                <a:ln>
                  <a:noFill/>
                </a:ln>
                <a:solidFill>
                  <a:srgbClr val="7030A0"/>
                </a:solidFill>
                <a:effectLst/>
                <a:uLnTx/>
                <a:uFillTx/>
                <a:latin typeface="Arial" panose="020B0604020202020204" pitchFamily="34" charset="0"/>
                <a:ea typeface="+mn-ea"/>
                <a:cs typeface="Arial" panose="020B0604020202020204" pitchFamily="34" charset="0"/>
              </a:rPr>
              <a:t>ECL5</a:t>
            </a: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 Fast Harmonic Beam Kicker. A first half-scale 476.3 MHz copper cavity has been prototyped, bench measured, and satisfies beam dynamic requirements for a Circular Cooler Ring design for the bunched electron cooler. </a:t>
            </a: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Initial: TRL4  </a:t>
            </a: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0149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solidFill>
                  <a:srgbClr val="7030A0"/>
                </a:solidFill>
              </a:rPr>
              <a:t>ECL5</a:t>
            </a:r>
            <a:r>
              <a:rPr lang="en-US" sz="4000" dirty="0" smtClean="0"/>
              <a:t>: </a:t>
            </a:r>
            <a:r>
              <a:rPr lang="en-US" sz="4000" dirty="0"/>
              <a:t>Fast Kicker </a:t>
            </a:r>
          </a:p>
        </p:txBody>
      </p:sp>
      <p:sp>
        <p:nvSpPr>
          <p:cNvPr id="11" name="Content Placeholder 2"/>
          <p:cNvSpPr txBox="1">
            <a:spLocks/>
          </p:cNvSpPr>
          <p:nvPr/>
        </p:nvSpPr>
        <p:spPr>
          <a:xfrm>
            <a:off x="182880" y="877824"/>
            <a:ext cx="8803076" cy="524833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The main task in this proposal is to build a full size prototype which can be installed and tested with beam. The project will have a complete a set of three harmonic cavities with engineered vacuum attachments and beam line compatible with a high vacuum pump station and beam pipe gate valves. </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This concept for the fast kicker and results of R&amp;D work based on the half scale prototype have been published in two PRST-AB papers and documented in Ms. Y. Huang’s PhD thesis. </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The total burdened cost of this project is 911k$, 611k$ for labor and </a:t>
            </a:r>
            <a:r>
              <a:rPr lang="en-US" dirty="0" smtClean="0">
                <a:solidFill>
                  <a:sysClr val="windowText" lastClr="000000"/>
                </a:solidFill>
              </a:rPr>
              <a:t>300k$</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for non-labor items.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TRL6</a:t>
            </a:r>
          </a:p>
          <a:p>
            <a:pPr marL="0" marR="0" lvl="0" indent="0" algn="l" defTabSz="457200" rtl="0" eaLnBrk="1" fontAlgn="auto" latinLnBrk="0" hangingPunct="1">
              <a:lnSpc>
                <a:spcPct val="100000"/>
              </a:lnSpc>
              <a:spcBef>
                <a:spcPct val="20000"/>
              </a:spcBef>
              <a:spcAft>
                <a:spcPts val="0"/>
              </a:spcAft>
              <a:buClr>
                <a:srgbClr val="F79646"/>
              </a:buClr>
              <a:buSzTx/>
              <a:buNone/>
              <a:tabLst/>
              <a:defRPr/>
            </a:pPr>
            <a:endPar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2275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432538" y="3448539"/>
            <a:ext cx="4269155" cy="2989384"/>
          </a:xfrm>
          <a:prstGeom prst="rect">
            <a:avLst/>
          </a:prstGeom>
          <a:noFill/>
          <a:ln>
            <a:noFill/>
          </a:ln>
        </p:spPr>
      </p:pic>
      <p:sp>
        <p:nvSpPr>
          <p:cNvPr id="2" name="Title 1"/>
          <p:cNvSpPr>
            <a:spLocks noGrp="1"/>
          </p:cNvSpPr>
          <p:nvPr>
            <p:ph type="title"/>
          </p:nvPr>
        </p:nvSpPr>
        <p:spPr>
          <a:xfrm>
            <a:off x="0" y="1"/>
            <a:ext cx="9144000" cy="704850"/>
          </a:xfrm>
        </p:spPr>
        <p:txBody>
          <a:bodyPr>
            <a:normAutofit/>
          </a:bodyPr>
          <a:lstStyle/>
          <a:p>
            <a:r>
              <a:rPr lang="en-US" sz="4000" dirty="0" smtClean="0">
                <a:solidFill>
                  <a:schemeClr val="accent5"/>
                </a:solidFill>
              </a:rPr>
              <a:t>High-power Model</a:t>
            </a:r>
            <a:endParaRPr lang="en-US" sz="4000" dirty="0">
              <a:solidFill>
                <a:schemeClr val="accent5"/>
              </a:solidFill>
            </a:endParaRPr>
          </a:p>
        </p:txBody>
      </p:sp>
      <p:sp>
        <p:nvSpPr>
          <p:cNvPr id="3" name="Content Placeholder 2"/>
          <p:cNvSpPr>
            <a:spLocks noGrp="1"/>
          </p:cNvSpPr>
          <p:nvPr>
            <p:ph idx="1"/>
          </p:nvPr>
        </p:nvSpPr>
        <p:spPr>
          <a:xfrm>
            <a:off x="457200" y="965200"/>
            <a:ext cx="8229600" cy="4525963"/>
          </a:xfrm>
        </p:spPr>
        <p:txBody>
          <a:bodyPr/>
          <a:lstStyle/>
          <a:p>
            <a:r>
              <a:rPr lang="en-US" sz="2400" dirty="0" smtClean="0"/>
              <a:t>Vacuum model concept in progress</a:t>
            </a:r>
          </a:p>
          <a:p>
            <a:r>
              <a:rPr lang="en-US" sz="2400" dirty="0"/>
              <a:t>Can test in UITF, LERF or ???</a:t>
            </a:r>
          </a:p>
          <a:p>
            <a:r>
              <a:rPr lang="en-US" sz="2400" dirty="0" smtClean="0"/>
              <a:t>Need to settle on a baseline kicking scheme (angle, frequency) to go to the next step.</a:t>
            </a:r>
          </a:p>
          <a:p>
            <a:r>
              <a:rPr lang="en-US" sz="2400" dirty="0" smtClean="0"/>
              <a:t>Eagerly anticipating new postdoc position</a:t>
            </a:r>
          </a:p>
          <a:p>
            <a:r>
              <a:rPr lang="en-US" sz="2400" dirty="0" smtClean="0"/>
              <a:t>Need to study multi-turn effects with magnetized beams</a:t>
            </a:r>
            <a:endParaRPr lang="en-US" sz="2400" dirty="0"/>
          </a:p>
        </p:txBody>
      </p:sp>
      <p:sp>
        <p:nvSpPr>
          <p:cNvPr id="5" name="TextBox 4"/>
          <p:cNvSpPr txBox="1"/>
          <p:nvPr/>
        </p:nvSpPr>
        <p:spPr>
          <a:xfrm>
            <a:off x="5991224" y="6088618"/>
            <a:ext cx="2944781"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R. </a:t>
            </a:r>
            <a:r>
              <a:rPr lang="en-US" sz="1400" dirty="0" err="1" smtClean="0">
                <a:latin typeface="Arial" panose="020B0604020202020204" pitchFamily="34" charset="0"/>
                <a:cs typeface="Arial" panose="020B0604020202020204" pitchFamily="34" charset="0"/>
              </a:rPr>
              <a:t>Rimmer</a:t>
            </a:r>
            <a:r>
              <a:rPr lang="en-US" sz="1400" dirty="0" smtClean="0">
                <a:latin typeface="Arial" panose="020B0604020202020204" pitchFamily="34" charset="0"/>
                <a:cs typeface="Arial" panose="020B0604020202020204" pitchFamily="34" charset="0"/>
              </a:rPr>
              <a:t> and H. Wang</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796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JLEIC </a:t>
            </a:r>
            <a:r>
              <a:rPr lang="en-US" dirty="0" smtClean="0"/>
              <a:t>Electron Cooling CTEs</a:t>
            </a:r>
            <a:endParaRPr lang="en-US" dirty="0"/>
          </a:p>
        </p:txBody>
      </p:sp>
      <p:graphicFrame>
        <p:nvGraphicFramePr>
          <p:cNvPr id="12" name="Content Placeholder 7"/>
          <p:cNvGraphicFramePr>
            <a:graphicFrameLocks/>
          </p:cNvGraphicFramePr>
          <p:nvPr>
            <p:extLst>
              <p:ext uri="{D42A27DB-BD31-4B8C-83A1-F6EECF244321}">
                <p14:modId xmlns:p14="http://schemas.microsoft.com/office/powerpoint/2010/main" val="2781769694"/>
              </p:ext>
            </p:extLst>
          </p:nvPr>
        </p:nvGraphicFramePr>
        <p:xfrm>
          <a:off x="2" y="1259523"/>
          <a:ext cx="9143998" cy="4462661"/>
        </p:xfrm>
        <a:graphic>
          <a:graphicData uri="http://schemas.openxmlformats.org/drawingml/2006/table">
            <a:tbl>
              <a:tblPr firstRow="1" bandRow="1"/>
              <a:tblGrid>
                <a:gridCol w="4376056"/>
                <a:gridCol w="863140"/>
                <a:gridCol w="731749"/>
                <a:gridCol w="685772"/>
                <a:gridCol w="1383703"/>
                <a:gridCol w="1103578"/>
              </a:tblGrid>
              <a:tr h="9861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R&amp;D Item</a:t>
                      </a:r>
                      <a:endParaRPr lang="en-US" sz="16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Priority</a:t>
                      </a:r>
                      <a:endParaRPr lang="en-US" sz="16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Initial TRL</a:t>
                      </a:r>
                      <a:endParaRPr lang="en-US" sz="16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Final TRL</a:t>
                      </a:r>
                      <a:endParaRPr lang="en-US" sz="16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Performance Period</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Burdened Cost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65000"/>
                      </a:sysClr>
                    </a:solidFill>
                  </a:tcPr>
                </a:tc>
              </a:tr>
              <a:tr h="3927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en-US" sz="1600" kern="1200" dirty="0" smtClean="0">
                          <a:effectLst/>
                        </a:rPr>
                        <a:t>ECL1 – Electron</a:t>
                      </a:r>
                      <a:r>
                        <a:rPr lang="en-US" sz="1600" kern="1200" baseline="0" dirty="0" smtClean="0">
                          <a:effectLst/>
                        </a:rPr>
                        <a:t> Cooling Simulations</a:t>
                      </a:r>
                      <a:endParaRPr lang="en-US" sz="1600" kern="1200" dirty="0" smtClean="0">
                        <a:effectLs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First</a:t>
                      </a:r>
                      <a:endParaRPr lang="en-US" sz="1600" b="1"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Low</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High</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2017-2019</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t>488k$</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r>
              <a:tr h="360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2950" indent="-742950" algn="l"/>
                      <a:r>
                        <a:rPr lang="en-US" sz="1600" u="none" strike="noStrike" kern="1200" baseline="0" dirty="0" smtClean="0"/>
                        <a:t>ECL2 – Bunched Beam Cooling Experiment at IMP </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dirty="0" smtClean="0"/>
                        <a:t>First</a:t>
                      </a:r>
                      <a:endParaRPr lang="en-US" sz="1600" b="1" i="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Med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High</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2017-2018</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t>248k$</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r>
              <a:tr h="6939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2950" indent="-742950" algn="l"/>
                      <a:r>
                        <a:rPr lang="en-US" sz="1600" u="none" strike="noStrike" kern="1200" baseline="0" dirty="0" smtClean="0"/>
                        <a:t>ECL3 – ERL Cooler Design for Single and Multi-turn Operations </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dirty="0" smtClean="0"/>
                        <a:t>First</a:t>
                      </a:r>
                      <a:endParaRPr lang="en-US" sz="1600" b="1" i="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Low</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Med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2017-2018</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t>1710k$</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r>
              <a:tr h="4443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2950" indent="-742950" algn="l"/>
                      <a:r>
                        <a:rPr lang="en-US" sz="1600" u="none" strike="noStrike" kern="1200" baseline="0" dirty="0" smtClean="0">
                          <a:latin typeface="Calibri" panose="020F0502020204030204" pitchFamily="34" charset="0"/>
                        </a:rPr>
                        <a:t>ECL4</a:t>
                      </a:r>
                      <a:r>
                        <a:rPr lang="en-US" sz="1600" u="none" strike="noStrike" kern="1200" baseline="0" dirty="0" smtClean="0"/>
                        <a:t> – </a:t>
                      </a:r>
                      <a:r>
                        <a:rPr lang="en-US" sz="1600" u="none" strike="noStrike" kern="1200" baseline="0" dirty="0" smtClean="0">
                          <a:latin typeface="Calibri" panose="020F0502020204030204" pitchFamily="34" charset="0"/>
                        </a:rPr>
                        <a:t>Magnetized Source for the e-cooler 32mA</a:t>
                      </a:r>
                      <a:endParaRPr lang="en-US" sz="1600" dirty="0">
                        <a:latin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First</a:t>
                      </a:r>
                      <a:endParaRPr lang="en-US" sz="16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Low</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Med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2016-2018</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t>0</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da-DK" sz="1600" u="none" strike="noStrike" kern="1200" baseline="0" dirty="0" smtClean="0"/>
                        <a:t>ECL5 – Fast Kicker Prototype for Multi-turn Cooler</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First</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Med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Med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2017-2018</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t>911k$</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2950" indent="-742950" algn="l"/>
                      <a:r>
                        <a:rPr lang="en-US" sz="1600" u="none" strike="noStrike" kern="1200" baseline="0" dirty="0" smtClean="0"/>
                        <a:t>ECL6 – Fast Kicker Test with Beam </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Second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Med</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High</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t>2019-2019</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t>473k$</a:t>
                      </a:r>
                      <a:endParaRPr lang="en-US"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r>
              <a:tr h="0">
                <a:tc>
                  <a:txBody>
                    <a:bodyPr/>
                    <a:lstStyle/>
                    <a:p>
                      <a:pPr marL="742950" indent="-742950" algn="l"/>
                      <a:r>
                        <a:rPr lang="en-US" sz="1600" dirty="0" smtClean="0">
                          <a:latin typeface="Calibri" panose="020F0502020204030204" pitchFamily="34" charset="0"/>
                        </a:rPr>
                        <a:t>ECL7</a:t>
                      </a:r>
                      <a:r>
                        <a:rPr lang="en-US" sz="1600" u="none" strike="noStrike" kern="1200" baseline="0" dirty="0" smtClean="0"/>
                        <a:t> – </a:t>
                      </a:r>
                      <a:r>
                        <a:rPr lang="en-US" sz="1600" u="none" strike="noStrike" kern="1200" baseline="0" dirty="0" smtClean="0">
                          <a:latin typeface="Calibri" panose="020F0502020204030204" pitchFamily="34" charset="0"/>
                        </a:rPr>
                        <a:t>Integrated Test of Multi-turn Circulator Ring</a:t>
                      </a:r>
                      <a:endParaRPr lang="en-US" sz="1600" dirty="0">
                        <a:latin typeface="Calibri" panose="020F050202020403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Second</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Med</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High</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2019-2021</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r"/>
                      <a:r>
                        <a:rPr lang="en-US" sz="1600" dirty="0" smtClean="0">
                          <a:latin typeface="Calibri" panose="020F0502020204030204" pitchFamily="34" charset="0"/>
                        </a:rPr>
                        <a:t>19899k$</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r>
              <a:tr h="0">
                <a:tc>
                  <a:txBody>
                    <a:bodyPr/>
                    <a:lstStyle/>
                    <a:p>
                      <a:pPr marL="742950" indent="-742950" algn="l"/>
                      <a:r>
                        <a:rPr lang="en-US" sz="1600" dirty="0" smtClean="0">
                          <a:latin typeface="Calibri" panose="020F0502020204030204" pitchFamily="34" charset="0"/>
                        </a:rPr>
                        <a:t>ECL8</a:t>
                      </a:r>
                      <a:r>
                        <a:rPr lang="en-US" sz="1600" u="none" strike="noStrike" kern="1200" baseline="0" dirty="0" smtClean="0"/>
                        <a:t> – </a:t>
                      </a:r>
                      <a:r>
                        <a:rPr lang="en-US" sz="1600" u="none" strike="noStrike" kern="1200" baseline="0" dirty="0" smtClean="0">
                          <a:latin typeface="Calibri" panose="020F0502020204030204" pitchFamily="34" charset="0"/>
                        </a:rPr>
                        <a:t>Magnetized Source for the e-cooler 200mA</a:t>
                      </a:r>
                      <a:endParaRPr lang="en-US" sz="1600" dirty="0">
                        <a:latin typeface="Calibri" panose="020F050202020403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Second</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Med</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High</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alpha val="25000"/>
                      </a:srgbClr>
                    </a:solidFill>
                  </a:tcPr>
                </a:tc>
                <a:tc>
                  <a:txBody>
                    <a:bodyPr/>
                    <a:lstStyle/>
                    <a:p>
                      <a:pPr algn="ctr"/>
                      <a:r>
                        <a:rPr lang="en-US" sz="1600" dirty="0" smtClean="0">
                          <a:latin typeface="Calibri" panose="020F0502020204030204" pitchFamily="34" charset="0"/>
                        </a:rPr>
                        <a:t>2019-2021</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alpha val="25000"/>
                      </a:srgbClr>
                    </a:solidFill>
                  </a:tcPr>
                </a:tc>
                <a:tc>
                  <a:txBody>
                    <a:bodyPr/>
                    <a:lstStyle/>
                    <a:p>
                      <a:pPr algn="r"/>
                      <a:r>
                        <a:rPr lang="en-US" sz="1600" dirty="0" smtClean="0">
                          <a:latin typeface="Calibri" panose="020F0502020204030204" pitchFamily="34" charset="0"/>
                        </a:rPr>
                        <a:t>4026k$</a:t>
                      </a:r>
                      <a:endParaRPr lang="en-US" sz="1600" dirty="0">
                        <a:latin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alpha val="25000"/>
                      </a:srgbClr>
                    </a:solidFill>
                  </a:tcPr>
                </a:tc>
              </a:tr>
            </a:tbl>
          </a:graphicData>
        </a:graphic>
      </p:graphicFrame>
    </p:spTree>
    <p:extLst>
      <p:ext uri="{BB962C8B-B14F-4D97-AF65-F5344CB8AC3E}">
        <p14:creationId xmlns:p14="http://schemas.microsoft.com/office/powerpoint/2010/main" val="4011564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
            <a:ext cx="9144000" cy="607162"/>
          </a:xfrm>
        </p:spPr>
        <p:txBody>
          <a:bodyPr>
            <a:normAutofit fontScale="90000"/>
          </a:bodyPr>
          <a:lstStyle/>
          <a:p>
            <a:r>
              <a:rPr lang="en-US" sz="4000" b="1" i="1" dirty="0" smtClean="0">
                <a:solidFill>
                  <a:srgbClr val="7030A0"/>
                </a:solidFill>
              </a:rPr>
              <a:t>ECL6</a:t>
            </a:r>
            <a:r>
              <a:rPr lang="en-US" sz="4000" dirty="0" smtClean="0"/>
              <a:t>: Fast Kicker Test with Beam</a:t>
            </a:r>
            <a:endParaRPr lang="en-US" sz="4000" dirty="0"/>
          </a:p>
        </p:txBody>
      </p:sp>
      <p:sp>
        <p:nvSpPr>
          <p:cNvPr id="8" name="Content Placeholder 2"/>
          <p:cNvSpPr txBox="1">
            <a:spLocks/>
          </p:cNvSpPr>
          <p:nvPr/>
        </p:nvSpPr>
        <p:spPr>
          <a:xfrm>
            <a:off x="182880" y="877824"/>
            <a:ext cx="8803076" cy="524833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This proposal covers a beam test of the kicker supported by </a:t>
            </a: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ECL5</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at Jefferson Lab’s Upgraded Injector Test Facility. Demonstrate fast beam kicking by altering the trajectory of one of every six bunches and measuring the deflected and un-deflected beam properties.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0.6 FTE for installation, operations, and scientific labor for performing tests. Procurements mainly related to beam-line modifications to install kicker and proper diagnostics. A new wide-band RF amplifier is needed to drive the kicker. The total burdened cost of this project is 472k$, 147k$ for labor and 326k$ for non-labor items.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TRL7</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4334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GTS Beamline 11-8-16 Front View.jpg"/>
          <p:cNvPicPr>
            <a:picLocks noChangeAspect="1" noChangeArrowheads="1"/>
          </p:cNvPicPr>
          <p:nvPr/>
        </p:nvPicPr>
        <p:blipFill rotWithShape="1">
          <a:blip r:embed="rId2">
            <a:extLst>
              <a:ext uri="{28A0092B-C50C-407E-A947-70E740481C1C}">
                <a14:useLocalDpi xmlns:a14="http://schemas.microsoft.com/office/drawing/2010/main" val="0"/>
              </a:ext>
            </a:extLst>
          </a:blip>
          <a:srcRect t="4027" b="22371"/>
          <a:stretch/>
        </p:blipFill>
        <p:spPr bwMode="auto">
          <a:xfrm>
            <a:off x="1202867" y="1097026"/>
            <a:ext cx="6721933" cy="2764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9" t="-3454" r="-1069" b="14309"/>
          <a:stretch/>
        </p:blipFill>
        <p:spPr bwMode="auto">
          <a:xfrm>
            <a:off x="3353473" y="4382218"/>
            <a:ext cx="2895600" cy="86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990600" y="3978604"/>
            <a:ext cx="2074414" cy="2432205"/>
            <a:chOff x="506973" y="3429000"/>
            <a:chExt cx="3004556" cy="3307334"/>
          </a:xfrm>
        </p:grpSpPr>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 y="3429000"/>
              <a:ext cx="2115884" cy="28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6973" y="6234113"/>
              <a:ext cx="3004556" cy="502221"/>
            </a:xfrm>
            <a:prstGeom prst="rect">
              <a:avLst/>
            </a:prstGeom>
            <a:noFill/>
          </p:spPr>
          <p:txBody>
            <a:bodyPr wrap="none" rtlCol="0">
              <a:spAutoFit/>
            </a:bodyPr>
            <a:lstStyle/>
            <a:p>
              <a:r>
                <a:rPr lang="en-US" dirty="0" smtClean="0">
                  <a:latin typeface="Calibri" panose="020F0502020204030204" pitchFamily="34" charset="0"/>
                </a:rPr>
                <a:t>8-channel RF source</a:t>
              </a:r>
              <a:endParaRPr lang="en-US" dirty="0">
                <a:latin typeface="Calibri" panose="020F0502020204030204" pitchFamily="34" charset="0"/>
              </a:endParaRPr>
            </a:p>
          </p:txBody>
        </p:sp>
      </p:grpSp>
      <p:grpSp>
        <p:nvGrpSpPr>
          <p:cNvPr id="4" name="Group 3"/>
          <p:cNvGrpSpPr/>
          <p:nvPr/>
        </p:nvGrpSpPr>
        <p:grpSpPr>
          <a:xfrm>
            <a:off x="6629398" y="3691918"/>
            <a:ext cx="2190751" cy="2636243"/>
            <a:chOff x="6629400" y="3773487"/>
            <a:chExt cx="2190751" cy="2636243"/>
          </a:xfrm>
        </p:grpSpPr>
        <p:pic>
          <p:nvPicPr>
            <p:cNvPr id="2055" name="Picture 7" descr="https://logbooks.jlab.org/files/2016/03/3393549/16031001.2.png"/>
            <p:cNvPicPr>
              <a:picLocks noChangeAspect="1" noChangeArrowheads="1"/>
            </p:cNvPicPr>
            <p:nvPr/>
          </p:nvPicPr>
          <p:blipFill rotWithShape="1">
            <a:blip r:embed="rId5">
              <a:extLst>
                <a:ext uri="{28A0092B-C50C-407E-A947-70E740481C1C}">
                  <a14:useLocalDpi xmlns:a14="http://schemas.microsoft.com/office/drawing/2010/main" val="0"/>
                </a:ext>
              </a:extLst>
            </a:blip>
            <a:srcRect l="12852" t="32470" r="16768" b="9154"/>
            <a:stretch/>
          </p:blipFill>
          <p:spPr bwMode="auto">
            <a:xfrm>
              <a:off x="6629400" y="3773487"/>
              <a:ext cx="2190750" cy="1609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87569" y="5486400"/>
              <a:ext cx="2132582" cy="923330"/>
            </a:xfrm>
            <a:prstGeom prst="rect">
              <a:avLst/>
            </a:prstGeom>
            <a:noFill/>
          </p:spPr>
          <p:txBody>
            <a:bodyPr wrap="square" rtlCol="0">
              <a:spAutoFit/>
            </a:bodyPr>
            <a:lstStyle/>
            <a:p>
              <a:pPr algn="ctr"/>
              <a:r>
                <a:rPr lang="en-US" dirty="0" smtClean="0">
                  <a:latin typeface="Calibri" panose="020F0502020204030204" pitchFamily="34" charset="0"/>
                </a:rPr>
                <a:t>Expected kicked beam on viewer, one out of six bunches</a:t>
              </a:r>
              <a:endParaRPr lang="en-US" dirty="0">
                <a:latin typeface="Calibri" panose="020F0502020204030204" pitchFamily="34" charset="0"/>
              </a:endParaRPr>
            </a:p>
          </p:txBody>
        </p:sp>
      </p:grpSp>
      <p:cxnSp>
        <p:nvCxnSpPr>
          <p:cNvPr id="6" name="Straight Arrow Connector 5"/>
          <p:cNvCxnSpPr/>
          <p:nvPr/>
        </p:nvCxnSpPr>
        <p:spPr>
          <a:xfrm flipH="1" flipV="1">
            <a:off x="4801272" y="3012322"/>
            <a:ext cx="1" cy="9334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01272" y="3739431"/>
            <a:ext cx="1224631" cy="369332"/>
          </a:xfrm>
          <a:prstGeom prst="rect">
            <a:avLst/>
          </a:prstGeom>
          <a:noFill/>
        </p:spPr>
        <p:txBody>
          <a:bodyPr wrap="none" rtlCol="0">
            <a:spAutoFit/>
          </a:bodyPr>
          <a:lstStyle/>
          <a:p>
            <a:r>
              <a:rPr lang="en-US" dirty="0" smtClean="0">
                <a:latin typeface="Calibri" panose="020F0502020204030204" pitchFamily="34" charset="0"/>
              </a:rPr>
              <a:t>Install here</a:t>
            </a:r>
            <a:endParaRPr lang="en-US" dirty="0">
              <a:latin typeface="Calibri" panose="020F0502020204030204" pitchFamily="34" charset="0"/>
            </a:endParaRPr>
          </a:p>
        </p:txBody>
      </p:sp>
      <p:sp>
        <p:nvSpPr>
          <p:cNvPr id="18" name="TextBox 17"/>
          <p:cNvSpPr txBox="1"/>
          <p:nvPr/>
        </p:nvSpPr>
        <p:spPr>
          <a:xfrm>
            <a:off x="537189" y="3632884"/>
            <a:ext cx="2864374" cy="369332"/>
          </a:xfrm>
          <a:prstGeom prst="rect">
            <a:avLst/>
          </a:prstGeom>
          <a:noFill/>
        </p:spPr>
        <p:txBody>
          <a:bodyPr wrap="none" rtlCol="0">
            <a:spAutoFit/>
          </a:bodyPr>
          <a:lstStyle/>
          <a:p>
            <a:r>
              <a:rPr lang="en-US" dirty="0" smtClean="0">
                <a:latin typeface="Calibri" panose="020F0502020204030204" pitchFamily="34" charset="0"/>
              </a:rPr>
              <a:t>Electrodynamic, Phase II </a:t>
            </a:r>
            <a:r>
              <a:rPr lang="en-US" dirty="0" err="1" smtClean="0">
                <a:latin typeface="Calibri" panose="020F0502020204030204" pitchFamily="34" charset="0"/>
              </a:rPr>
              <a:t>sbir</a:t>
            </a:r>
            <a:endParaRPr lang="en-US" dirty="0">
              <a:latin typeface="Calibri" panose="020F0502020204030204" pitchFamily="34" charset="0"/>
            </a:endParaRPr>
          </a:p>
        </p:txBody>
      </p:sp>
      <p:cxnSp>
        <p:nvCxnSpPr>
          <p:cNvPr id="20" name="Straight Arrow Connector 19"/>
          <p:cNvCxnSpPr/>
          <p:nvPr/>
        </p:nvCxnSpPr>
        <p:spPr>
          <a:xfrm flipV="1">
            <a:off x="7391401" y="2689611"/>
            <a:ext cx="0" cy="10023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0" y="51206"/>
            <a:ext cx="9144000" cy="607162"/>
          </a:xfrm>
          <a:prstGeom prst="rect">
            <a:avLst/>
          </a:prstGeom>
        </p:spPr>
        <p:txBody>
          <a:bodyPr>
            <a:normAutofit fontScale="97500" lnSpcReduction="100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i="1" smtClean="0">
                <a:solidFill>
                  <a:srgbClr val="7030A0"/>
                </a:solidFill>
              </a:rPr>
              <a:t>ECL6</a:t>
            </a:r>
            <a:r>
              <a:rPr lang="en-US" sz="4000" smtClean="0"/>
              <a:t>: Fast Kicker Test with Beam</a:t>
            </a:r>
            <a:endParaRPr lang="en-US" sz="4000" dirty="0"/>
          </a:p>
        </p:txBody>
      </p:sp>
    </p:spTree>
    <p:extLst>
      <p:ext uri="{BB962C8B-B14F-4D97-AF65-F5344CB8AC3E}">
        <p14:creationId xmlns:p14="http://schemas.microsoft.com/office/powerpoint/2010/main" val="2800599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6565" y="3658821"/>
            <a:ext cx="3138487" cy="2663841"/>
            <a:chOff x="3232029" y="4203700"/>
            <a:chExt cx="3138487" cy="2663841"/>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2029" y="4203700"/>
              <a:ext cx="3138487" cy="235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52800" y="6498209"/>
              <a:ext cx="2896947" cy="369332"/>
            </a:xfrm>
            <a:prstGeom prst="rect">
              <a:avLst/>
            </a:prstGeom>
            <a:noFill/>
          </p:spPr>
          <p:txBody>
            <a:bodyPr wrap="none" rtlCol="0">
              <a:spAutoFit/>
            </a:bodyPr>
            <a:lstStyle/>
            <a:p>
              <a:r>
                <a:rPr lang="en-US" dirty="0" smtClean="0"/>
                <a:t>Harmonically resonant cavity</a:t>
              </a:r>
              <a:endParaRPr lang="en-US" dirty="0"/>
            </a:p>
          </p:txBody>
        </p:sp>
      </p:grpSp>
      <p:sp>
        <p:nvSpPr>
          <p:cNvPr id="11" name="TextBox 10"/>
          <p:cNvSpPr txBox="1"/>
          <p:nvPr/>
        </p:nvSpPr>
        <p:spPr>
          <a:xfrm>
            <a:off x="1" y="62401"/>
            <a:ext cx="9144000" cy="461665"/>
          </a:xfrm>
          <a:prstGeom prst="rect">
            <a:avLst/>
          </a:prstGeom>
          <a:noFill/>
        </p:spPr>
        <p:txBody>
          <a:bodyPr wrap="square" rtlCol="0">
            <a:spAutoFit/>
          </a:bodyPr>
          <a:lstStyle/>
          <a:p>
            <a:r>
              <a:rPr lang="en-US" sz="2400" dirty="0" smtClean="0">
                <a:solidFill>
                  <a:schemeClr val="accent5"/>
                </a:solidFill>
                <a:latin typeface="Arial" panose="020B0604020202020204" pitchFamily="34" charset="0"/>
                <a:cs typeface="Arial" panose="020B0604020202020204" pitchFamily="34" charset="0"/>
              </a:rPr>
              <a:t>Harmonically resonant cavity as selective energy booster/kicker</a:t>
            </a:r>
            <a:endParaRPr lang="en-US" sz="2400" dirty="0">
              <a:solidFill>
                <a:schemeClr val="accent5"/>
              </a:solidFill>
              <a:latin typeface="Arial" panose="020B0604020202020204" pitchFamily="34" charset="0"/>
              <a:cs typeface="Arial" panose="020B0604020202020204" pitchFamily="34" charset="0"/>
            </a:endParaRPr>
          </a:p>
        </p:txBody>
      </p:sp>
      <p:grpSp>
        <p:nvGrpSpPr>
          <p:cNvPr id="25" name="Group 24"/>
          <p:cNvGrpSpPr/>
          <p:nvPr/>
        </p:nvGrpSpPr>
        <p:grpSpPr>
          <a:xfrm>
            <a:off x="104775" y="440544"/>
            <a:ext cx="8958506" cy="2382092"/>
            <a:chOff x="-487393" y="2171071"/>
            <a:chExt cx="9463331" cy="2382092"/>
          </a:xfrm>
        </p:grpSpPr>
        <p:grpSp>
          <p:nvGrpSpPr>
            <p:cNvPr id="13" name="Group 12"/>
            <p:cNvGrpSpPr/>
            <p:nvPr/>
          </p:nvGrpSpPr>
          <p:grpSpPr>
            <a:xfrm>
              <a:off x="-487393" y="2171071"/>
              <a:ext cx="9463331" cy="2382092"/>
              <a:chOff x="-487393" y="2209800"/>
              <a:chExt cx="9463331" cy="238209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31"/>
              <a:stretch/>
            </p:blipFill>
            <p:spPr bwMode="auto">
              <a:xfrm>
                <a:off x="-487393" y="2676946"/>
                <a:ext cx="9463331" cy="191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610600" y="2209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2831468" y="3922634"/>
              <a:ext cx="172843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644933" y="2643162"/>
            <a:ext cx="7971669" cy="923330"/>
          </a:xfrm>
          <a:prstGeom prst="rect">
            <a:avLst/>
          </a:prstGeom>
          <a:noFill/>
        </p:spPr>
        <p:txBody>
          <a:bodyPr wrap="none" rtlCol="0">
            <a:spAutoFit/>
          </a:bodyPr>
          <a:lstStyle/>
          <a:p>
            <a:pPr marL="176213" indent="-176213">
              <a:buFont typeface="Arial" panose="020B0604020202020204" pitchFamily="34" charset="0"/>
              <a:buChar char="•"/>
            </a:pPr>
            <a:r>
              <a:rPr lang="en-US" dirty="0" smtClean="0"/>
              <a:t>Drive </a:t>
            </a:r>
            <a:r>
              <a:rPr lang="en-US" b="1" dirty="0" smtClean="0">
                <a:solidFill>
                  <a:srgbClr val="FF0000"/>
                </a:solidFill>
              </a:rPr>
              <a:t>harmonically resonant cavity</a:t>
            </a:r>
            <a:r>
              <a:rPr lang="en-US" dirty="0" smtClean="0"/>
              <a:t> with RF to create powerful, short-lived E-field</a:t>
            </a:r>
          </a:p>
          <a:p>
            <a:pPr marL="176213" indent="-176213">
              <a:buFont typeface="Arial" panose="020B0604020202020204" pitchFamily="34" charset="0"/>
              <a:buChar char="•"/>
            </a:pPr>
            <a:r>
              <a:rPr lang="en-US" dirty="0" smtClean="0"/>
              <a:t>Set laser </a:t>
            </a:r>
            <a:r>
              <a:rPr lang="en-US" dirty="0"/>
              <a:t>rep rate </a:t>
            </a:r>
            <a:r>
              <a:rPr lang="en-US" dirty="0" smtClean="0"/>
              <a:t>to 1247.5 </a:t>
            </a:r>
            <a:r>
              <a:rPr lang="en-US" dirty="0"/>
              <a:t>MHz, kicker driven at 1497 MHz plus </a:t>
            </a:r>
            <a:r>
              <a:rPr lang="en-US" dirty="0" smtClean="0"/>
              <a:t>harmonics</a:t>
            </a:r>
          </a:p>
          <a:p>
            <a:pPr marL="176213" indent="-176213">
              <a:buFont typeface="Arial" panose="020B0604020202020204" pitchFamily="34" charset="0"/>
              <a:buChar char="•"/>
            </a:pPr>
            <a:r>
              <a:rPr lang="en-US" dirty="0"/>
              <a:t>Use, Wien filter, chopper and/or 1D spectrometer to measure energy </a:t>
            </a:r>
            <a:r>
              <a:rPr lang="en-US" dirty="0" smtClean="0"/>
              <a:t>boost</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946" y="3658821"/>
            <a:ext cx="235267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5410348" y="4163684"/>
            <a:ext cx="1235870" cy="135661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989922" y="3727383"/>
            <a:ext cx="2019464" cy="461665"/>
          </a:xfrm>
          <a:prstGeom prst="rect">
            <a:avLst/>
          </a:prstGeom>
          <a:noFill/>
        </p:spPr>
        <p:txBody>
          <a:bodyPr wrap="none" rtlCol="0">
            <a:spAutoFit/>
          </a:bodyPr>
          <a:lstStyle/>
          <a:p>
            <a:r>
              <a:rPr lang="en-US" sz="1200" dirty="0" smtClean="0">
                <a:solidFill>
                  <a:schemeClr val="bg1"/>
                </a:solidFill>
              </a:rPr>
              <a:t>Bunched beam on this circle, </a:t>
            </a:r>
          </a:p>
          <a:p>
            <a:r>
              <a:rPr lang="en-US" sz="1200" dirty="0" smtClean="0">
                <a:solidFill>
                  <a:schemeClr val="bg1"/>
                </a:solidFill>
              </a:rPr>
              <a:t>No energy boost</a:t>
            </a:r>
            <a:endParaRPr lang="en-US" sz="1200" dirty="0">
              <a:solidFill>
                <a:schemeClr val="bg1"/>
              </a:solidFill>
            </a:endParaRPr>
          </a:p>
        </p:txBody>
      </p:sp>
      <p:sp>
        <p:nvSpPr>
          <p:cNvPr id="34" name="TextBox 33"/>
          <p:cNvSpPr txBox="1"/>
          <p:nvPr/>
        </p:nvSpPr>
        <p:spPr>
          <a:xfrm>
            <a:off x="5493842" y="4599788"/>
            <a:ext cx="1068882" cy="461665"/>
          </a:xfrm>
          <a:prstGeom prst="rect">
            <a:avLst/>
          </a:prstGeom>
          <a:noFill/>
        </p:spPr>
        <p:txBody>
          <a:bodyPr wrap="none" rtlCol="0">
            <a:spAutoFit/>
          </a:bodyPr>
          <a:lstStyle/>
          <a:p>
            <a:r>
              <a:rPr lang="en-US" sz="1200" dirty="0" smtClean="0">
                <a:solidFill>
                  <a:schemeClr val="bg1"/>
                </a:solidFill>
              </a:rPr>
              <a:t>On this circle, </a:t>
            </a:r>
          </a:p>
          <a:p>
            <a:r>
              <a:rPr lang="en-US" sz="1200" dirty="0" smtClean="0">
                <a:solidFill>
                  <a:schemeClr val="bg1"/>
                </a:solidFill>
              </a:rPr>
              <a:t>energy boost</a:t>
            </a:r>
            <a:endParaRPr lang="en-US" sz="1200" dirty="0">
              <a:solidFill>
                <a:schemeClr val="bg1"/>
              </a:solidFill>
            </a:endParaRPr>
          </a:p>
        </p:txBody>
      </p:sp>
      <p:cxnSp>
        <p:nvCxnSpPr>
          <p:cNvPr id="28" name="Straight Arrow Connector 27"/>
          <p:cNvCxnSpPr/>
          <p:nvPr/>
        </p:nvCxnSpPr>
        <p:spPr>
          <a:xfrm>
            <a:off x="7175992" y="3999522"/>
            <a:ext cx="143605" cy="1641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17278" y="6076445"/>
            <a:ext cx="371742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M. </a:t>
            </a:r>
            <a:r>
              <a:rPr lang="en-US" sz="1400" dirty="0" err="1" smtClean="0">
                <a:latin typeface="Arial" panose="020B0604020202020204" pitchFamily="34" charset="0"/>
                <a:cs typeface="Arial" panose="020B0604020202020204" pitchFamily="34" charset="0"/>
              </a:rPr>
              <a:t>Poelker</a:t>
            </a:r>
            <a:r>
              <a:rPr lang="en-US" sz="1400" dirty="0" smtClean="0">
                <a:latin typeface="Arial" panose="020B0604020202020204" pitchFamily="34" charset="0"/>
                <a:cs typeface="Arial" panose="020B0604020202020204" pitchFamily="34" charset="0"/>
              </a:rPr>
              <a:t>, B. Roberts, J. </a:t>
            </a:r>
            <a:r>
              <a:rPr lang="en-US" sz="1400" dirty="0" err="1" smtClean="0">
                <a:latin typeface="Arial" panose="020B0604020202020204" pitchFamily="34" charset="0"/>
                <a:cs typeface="Arial" panose="020B0604020202020204" pitchFamily="34" charset="0"/>
              </a:rPr>
              <a:t>Grames</a:t>
            </a:r>
            <a:endParaRPr lang="en-US" sz="1400" dirty="0">
              <a:latin typeface="Arial" panose="020B0604020202020204" pitchFamily="34" charset="0"/>
              <a:cs typeface="Arial" panose="020B0604020202020204" pitchFamily="34" charset="0"/>
            </a:endParaRPr>
          </a:p>
        </p:txBody>
      </p:sp>
      <p:cxnSp>
        <p:nvCxnSpPr>
          <p:cNvPr id="27" name="Straight Arrow Connector 26"/>
          <p:cNvCxnSpPr/>
          <p:nvPr/>
        </p:nvCxnSpPr>
        <p:spPr>
          <a:xfrm>
            <a:off x="6201041" y="5046332"/>
            <a:ext cx="209284" cy="1641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400823" y="4158088"/>
            <a:ext cx="209284" cy="1641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342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206"/>
            <a:ext cx="9144000" cy="607162"/>
          </a:xfrm>
        </p:spPr>
        <p:txBody>
          <a:bodyPr>
            <a:normAutofit fontScale="90000"/>
          </a:bodyPr>
          <a:lstStyle/>
          <a:p>
            <a:r>
              <a:rPr lang="en-US" sz="4400" i="1" dirty="0" smtClean="0">
                <a:solidFill>
                  <a:srgbClr val="7030A0"/>
                </a:solidFill>
              </a:rPr>
              <a:t>ECL3</a:t>
            </a:r>
            <a:r>
              <a:rPr lang="en-US" sz="4400" dirty="0" smtClean="0"/>
              <a:t>: Circulator Cooling Ring</a:t>
            </a:r>
            <a:endParaRPr lang="en-US" sz="4400" dirty="0"/>
          </a:p>
        </p:txBody>
      </p:sp>
      <p:sp>
        <p:nvSpPr>
          <p:cNvPr id="8" name="Content Placeholder 5"/>
          <p:cNvSpPr txBox="1">
            <a:spLocks/>
          </p:cNvSpPr>
          <p:nvPr/>
        </p:nvSpPr>
        <p:spPr>
          <a:xfrm>
            <a:off x="182880" y="877824"/>
            <a:ext cx="8705088" cy="524833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ECL3</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ERL Cooler Design for Single and Multi-turn Operation. This proposal offers developing software and methods, in the context of completing a full (front-to-end) cooler design for the JLEIC collider. Design elements including: (1) simulating magnetized beam formation and injection, (2) preserving the magnetized beam quality during acceleration, and (3</a:t>
            </a:r>
            <a:r>
              <a:rPr lang="en-US" dirty="0">
                <a:solidFill>
                  <a:sysClr val="windowText" lastClr="000000"/>
                </a:solidFill>
              </a:rPr>
              <a:t>)</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utilizing and simulating high repetition rate beam exchange between the driver ERL and the CCR will be investigated.</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7.0 FTE Scientific and Engineering Design Labor. The total burdened cost of this project is 1,710k$, all of which is labor.</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TRL5</a:t>
            </a:r>
          </a:p>
          <a:p>
            <a:pPr marL="0" marR="0" lvl="0" indent="0" algn="l" defTabSz="457200" rtl="0" eaLnBrk="1" fontAlgn="auto" latinLnBrk="0" hangingPunct="1">
              <a:lnSpc>
                <a:spcPct val="100000"/>
              </a:lnSpc>
              <a:spcBef>
                <a:spcPct val="20000"/>
              </a:spcBef>
              <a:spcAft>
                <a:spcPts val="0"/>
              </a:spcAft>
              <a:buClr>
                <a:srgbClr val="F79646"/>
              </a:buClr>
              <a:buSzTx/>
              <a:buNone/>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4533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5"/>
                </a:solidFill>
              </a:rPr>
              <a:t>Longitudinal Behavior</a:t>
            </a:r>
            <a:endParaRPr lang="en-US" sz="4000" dirty="0">
              <a:solidFill>
                <a:schemeClr val="accent5"/>
              </a:solidFill>
            </a:endParaRPr>
          </a:p>
        </p:txBody>
      </p:sp>
      <p:sp>
        <p:nvSpPr>
          <p:cNvPr id="4" name="Slide Number Placeholder 3"/>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24</a:t>
            </a:fld>
            <a:endParaRPr lang="en-US"/>
          </a:p>
        </p:txBody>
      </p:sp>
      <p:pic>
        <p:nvPicPr>
          <p:cNvPr id="6" name="Picture 5" descr="C:\Users\tennant\Desktop\Tennant Projects\OTHER MACHINES\JLEIC\ELECTRON COOLER\MAGNETIZED BEAMS\S2E\SCRATCH\420pC_IDE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976" y="890031"/>
            <a:ext cx="2747149" cy="2615170"/>
          </a:xfrm>
          <a:prstGeom prst="rect">
            <a:avLst/>
          </a:prstGeom>
          <a:noFill/>
          <a:ln>
            <a:noFill/>
          </a:ln>
        </p:spPr>
      </p:pic>
      <p:pic>
        <p:nvPicPr>
          <p:cNvPr id="7" name="Picture 6" descr="C:\Users\tennant\Desktop\Tennant Projects\OTHER MACHINES\JLEIC\ELECTRON COOLER\MAGNETIZED BEAMS\S2E\SCRATCH\420pC_IDEAL_CS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500" y="859610"/>
            <a:ext cx="2684475" cy="2512240"/>
          </a:xfrm>
          <a:prstGeom prst="rect">
            <a:avLst/>
          </a:prstGeom>
          <a:noFill/>
          <a:ln>
            <a:noFill/>
          </a:ln>
        </p:spPr>
      </p:pic>
      <p:pic>
        <p:nvPicPr>
          <p:cNvPr id="8" name="Picture 7" descr="C:\Users\tennant\Desktop\Tennant Projects\OTHER MACHINES\JLEIC\ELECTRON COOLER\MAGNETIZED BEAMS\S2E\SCRATCH\420pC_REAL.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5251" y="3786109"/>
            <a:ext cx="2832874" cy="2305049"/>
          </a:xfrm>
          <a:prstGeom prst="rect">
            <a:avLst/>
          </a:prstGeom>
          <a:noFill/>
          <a:ln>
            <a:noFill/>
          </a:ln>
        </p:spPr>
      </p:pic>
      <p:pic>
        <p:nvPicPr>
          <p:cNvPr id="9" name="Picture 8" descr="C:\Users\tennant\Desktop\Tennant Projects\OTHER MACHINES\JLEIC\ELECTRON COOLER\MAGNETIZED BEAMS\S2E\SCRATCH\2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8501" y="3581399"/>
            <a:ext cx="2617800" cy="2459907"/>
          </a:xfrm>
          <a:prstGeom prst="rect">
            <a:avLst/>
          </a:prstGeom>
          <a:noFill/>
          <a:ln>
            <a:noFill/>
          </a:ln>
        </p:spPr>
      </p:pic>
      <p:sp>
        <p:nvSpPr>
          <p:cNvPr id="10" name="TextBox 9"/>
          <p:cNvSpPr txBox="1"/>
          <p:nvPr/>
        </p:nvSpPr>
        <p:spPr>
          <a:xfrm>
            <a:off x="270625" y="1941659"/>
            <a:ext cx="1006467" cy="707886"/>
          </a:xfrm>
          <a:prstGeom prst="rect">
            <a:avLst/>
          </a:prstGeom>
          <a:noFill/>
        </p:spPr>
        <p:txBody>
          <a:bodyPr wrap="square" rtlCol="0">
            <a:spAutoFit/>
          </a:bodyPr>
          <a:lstStyle/>
          <a:p>
            <a:r>
              <a:rPr lang="en-US" sz="2000" dirty="0" smtClean="0"/>
              <a:t>420 </a:t>
            </a:r>
            <a:r>
              <a:rPr lang="en-US" sz="2000" dirty="0" err="1" smtClean="0"/>
              <a:t>pC</a:t>
            </a:r>
            <a:r>
              <a:rPr lang="en-US" sz="2000" dirty="0" smtClean="0"/>
              <a:t> ideal</a:t>
            </a:r>
            <a:endParaRPr lang="en-US" sz="2000" dirty="0"/>
          </a:p>
        </p:txBody>
      </p:sp>
      <p:sp>
        <p:nvSpPr>
          <p:cNvPr id="11" name="TextBox 10"/>
          <p:cNvSpPr txBox="1"/>
          <p:nvPr/>
        </p:nvSpPr>
        <p:spPr>
          <a:xfrm>
            <a:off x="267213" y="4572000"/>
            <a:ext cx="1006467" cy="707886"/>
          </a:xfrm>
          <a:prstGeom prst="rect">
            <a:avLst/>
          </a:prstGeom>
          <a:noFill/>
        </p:spPr>
        <p:txBody>
          <a:bodyPr wrap="square" rtlCol="0">
            <a:spAutoFit/>
          </a:bodyPr>
          <a:lstStyle/>
          <a:p>
            <a:r>
              <a:rPr lang="en-US" sz="2000" dirty="0" smtClean="0"/>
              <a:t>420 </a:t>
            </a:r>
            <a:r>
              <a:rPr lang="en-US" sz="2000" dirty="0" err="1" smtClean="0"/>
              <a:t>pC</a:t>
            </a:r>
            <a:r>
              <a:rPr lang="en-US" sz="2000" dirty="0" smtClean="0"/>
              <a:t>  S2E</a:t>
            </a:r>
            <a:endParaRPr lang="en-US" sz="2000" dirty="0"/>
          </a:p>
        </p:txBody>
      </p:sp>
      <p:sp>
        <p:nvSpPr>
          <p:cNvPr id="12" name="TextBox 11"/>
          <p:cNvSpPr txBox="1"/>
          <p:nvPr/>
        </p:nvSpPr>
        <p:spPr>
          <a:xfrm>
            <a:off x="4648200" y="1975156"/>
            <a:ext cx="1263767" cy="1015663"/>
          </a:xfrm>
          <a:prstGeom prst="rect">
            <a:avLst/>
          </a:prstGeom>
          <a:noFill/>
        </p:spPr>
        <p:txBody>
          <a:bodyPr wrap="square" rtlCol="0">
            <a:spAutoFit/>
          </a:bodyPr>
          <a:lstStyle/>
          <a:p>
            <a:r>
              <a:rPr lang="en-US" sz="2000" dirty="0" smtClean="0"/>
              <a:t>420 </a:t>
            </a:r>
            <a:r>
              <a:rPr lang="en-US" sz="2000" dirty="0" err="1" smtClean="0"/>
              <a:t>pC</a:t>
            </a:r>
            <a:r>
              <a:rPr lang="en-US" sz="2000" dirty="0" smtClean="0"/>
              <a:t> ideal w/CSR</a:t>
            </a:r>
            <a:endParaRPr lang="en-US" sz="2000" dirty="0"/>
          </a:p>
        </p:txBody>
      </p:sp>
      <p:sp>
        <p:nvSpPr>
          <p:cNvPr id="13" name="TextBox 12"/>
          <p:cNvSpPr txBox="1"/>
          <p:nvPr/>
        </p:nvSpPr>
        <p:spPr>
          <a:xfrm>
            <a:off x="4776849" y="4622042"/>
            <a:ext cx="1006467" cy="707886"/>
          </a:xfrm>
          <a:prstGeom prst="rect">
            <a:avLst/>
          </a:prstGeom>
          <a:noFill/>
        </p:spPr>
        <p:txBody>
          <a:bodyPr wrap="square" rtlCol="0">
            <a:spAutoFit/>
          </a:bodyPr>
          <a:lstStyle/>
          <a:p>
            <a:r>
              <a:rPr lang="en-US" sz="2000" dirty="0" smtClean="0"/>
              <a:t>2 </a:t>
            </a:r>
            <a:r>
              <a:rPr lang="en-US" sz="2000" dirty="0" err="1" smtClean="0"/>
              <a:t>nC</a:t>
            </a:r>
            <a:r>
              <a:rPr lang="en-US" sz="2000" dirty="0" smtClean="0"/>
              <a:t> ideal</a:t>
            </a:r>
            <a:endParaRPr lang="en-US" sz="2000" dirty="0"/>
          </a:p>
        </p:txBody>
      </p:sp>
      <p:sp>
        <p:nvSpPr>
          <p:cNvPr id="14" name="TextBox 13"/>
          <p:cNvSpPr txBox="1"/>
          <p:nvPr/>
        </p:nvSpPr>
        <p:spPr>
          <a:xfrm>
            <a:off x="5991224" y="6088618"/>
            <a:ext cx="3111749"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S. Benson and D. Douglas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319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Where Are We and Where </a:t>
            </a:r>
            <a:r>
              <a:rPr lang="en-US" dirty="0">
                <a:solidFill>
                  <a:schemeClr val="accent5"/>
                </a:solidFill>
              </a:rPr>
              <a:t>D</a:t>
            </a:r>
            <a:r>
              <a:rPr lang="en-US" dirty="0" smtClean="0">
                <a:solidFill>
                  <a:schemeClr val="accent5"/>
                </a:solidFill>
              </a:rPr>
              <a:t>o </a:t>
            </a:r>
            <a:r>
              <a:rPr lang="en-US" dirty="0">
                <a:solidFill>
                  <a:schemeClr val="accent5"/>
                </a:solidFill>
              </a:rPr>
              <a:t>W</a:t>
            </a:r>
            <a:r>
              <a:rPr lang="en-US" dirty="0" smtClean="0">
                <a:solidFill>
                  <a:schemeClr val="accent5"/>
                </a:solidFill>
              </a:rPr>
              <a:t>e </a:t>
            </a:r>
            <a:r>
              <a:rPr lang="en-US" dirty="0">
                <a:solidFill>
                  <a:schemeClr val="accent5"/>
                </a:solidFill>
              </a:rPr>
              <a:t>G</a:t>
            </a:r>
            <a:r>
              <a:rPr lang="en-US" dirty="0" smtClean="0">
                <a:solidFill>
                  <a:schemeClr val="accent5"/>
                </a:solidFill>
              </a:rPr>
              <a:t>o?</a:t>
            </a:r>
            <a:endParaRPr lang="en-US" dirty="0">
              <a:solidFill>
                <a:schemeClr val="accent5"/>
              </a:solidFill>
            </a:endParaRPr>
          </a:p>
        </p:txBody>
      </p:sp>
      <p:sp>
        <p:nvSpPr>
          <p:cNvPr id="3" name="Content Placeholder 2"/>
          <p:cNvSpPr>
            <a:spLocks noGrp="1"/>
          </p:cNvSpPr>
          <p:nvPr>
            <p:ph idx="1"/>
          </p:nvPr>
        </p:nvSpPr>
        <p:spPr/>
        <p:txBody>
          <a:bodyPr>
            <a:normAutofit/>
          </a:bodyPr>
          <a:lstStyle/>
          <a:p>
            <a:pPr>
              <a:lnSpc>
                <a:spcPct val="120000"/>
              </a:lnSpc>
            </a:pPr>
            <a:r>
              <a:rPr lang="en-US" sz="2000" dirty="0" smtClean="0"/>
              <a:t>Have to partition the cooling to match IBS.</a:t>
            </a:r>
          </a:p>
          <a:p>
            <a:pPr>
              <a:lnSpc>
                <a:spcPct val="120000"/>
              </a:lnSpc>
            </a:pPr>
            <a:r>
              <a:rPr lang="en-US" sz="2000" dirty="0" smtClean="0"/>
              <a:t>Can use globally symmetric transport.</a:t>
            </a:r>
          </a:p>
          <a:p>
            <a:pPr>
              <a:lnSpc>
                <a:spcPct val="120000"/>
              </a:lnSpc>
            </a:pPr>
            <a:r>
              <a:rPr lang="en-US" sz="2000" dirty="0" smtClean="0"/>
              <a:t>Need to simulate CCR with CSR shielding</a:t>
            </a:r>
          </a:p>
          <a:p>
            <a:pPr>
              <a:lnSpc>
                <a:spcPct val="120000"/>
              </a:lnSpc>
            </a:pPr>
            <a:r>
              <a:rPr lang="en-US" sz="2000" dirty="0" smtClean="0"/>
              <a:t>Need to add space charge to CCR simulations</a:t>
            </a:r>
          </a:p>
          <a:p>
            <a:pPr>
              <a:lnSpc>
                <a:spcPct val="120000"/>
              </a:lnSpc>
            </a:pPr>
            <a:r>
              <a:rPr lang="en-US" sz="2000" dirty="0" smtClean="0"/>
              <a:t>Need injector design (subharmonic)</a:t>
            </a:r>
          </a:p>
          <a:p>
            <a:pPr>
              <a:lnSpc>
                <a:spcPct val="120000"/>
              </a:lnSpc>
            </a:pPr>
            <a:r>
              <a:rPr lang="en-US" sz="2000" dirty="0" smtClean="0"/>
              <a:t>Might want to use emittance exchange for either the ion ring or the cooler </a:t>
            </a:r>
            <a:r>
              <a:rPr lang="en-US" sz="2000" dirty="0" err="1" smtClean="0"/>
              <a:t>linac</a:t>
            </a:r>
            <a:r>
              <a:rPr lang="en-US" sz="2000" dirty="0" smtClean="0"/>
              <a:t>.</a:t>
            </a:r>
          </a:p>
          <a:p>
            <a:pPr>
              <a:lnSpc>
                <a:spcPct val="120000"/>
              </a:lnSpc>
            </a:pPr>
            <a:r>
              <a:rPr lang="en-US" sz="2000" dirty="0" smtClean="0"/>
              <a:t>Need to look at ion trapping and HOM damping in </a:t>
            </a:r>
            <a:r>
              <a:rPr lang="en-US" sz="2000" dirty="0" err="1" smtClean="0"/>
              <a:t>linac</a:t>
            </a:r>
            <a:r>
              <a:rPr lang="en-US" sz="2000" dirty="0" smtClean="0"/>
              <a:t>.</a:t>
            </a:r>
          </a:p>
          <a:p>
            <a:pPr>
              <a:lnSpc>
                <a:spcPct val="120000"/>
              </a:lnSpc>
            </a:pPr>
            <a:r>
              <a:rPr lang="en-US" sz="2000" dirty="0" smtClean="0"/>
              <a:t>Have to study BBU</a:t>
            </a:r>
          </a:p>
          <a:p>
            <a:pPr>
              <a:lnSpc>
                <a:spcPct val="120000"/>
              </a:lnSpc>
            </a:pPr>
            <a:r>
              <a:rPr lang="en-US" sz="2000" dirty="0" smtClean="0"/>
              <a:t>Need to look at Injection/extraction details (e.g. energy slew, </a:t>
            </a:r>
            <a:r>
              <a:rPr lang="en-US" sz="2000" smtClean="0"/>
              <a:t>apeture)</a:t>
            </a:r>
            <a:endParaRPr lang="en-US" sz="2000" dirty="0" smtClean="0"/>
          </a:p>
          <a:p>
            <a:pPr>
              <a:lnSpc>
                <a:spcPct val="120000"/>
              </a:lnSpc>
            </a:pPr>
            <a:endParaRPr lang="en-US" sz="2000" dirty="0" smtClean="0"/>
          </a:p>
          <a:p>
            <a:pPr>
              <a:lnSpc>
                <a:spcPct val="120000"/>
              </a:lnSpc>
            </a:pPr>
            <a:endParaRPr lang="en-US" sz="2000" dirty="0" smtClean="0"/>
          </a:p>
        </p:txBody>
      </p:sp>
      <p:sp>
        <p:nvSpPr>
          <p:cNvPr id="5" name="Slide Number Placeholder 4"/>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25</a:t>
            </a:fld>
            <a:endParaRPr lang="en-US"/>
          </a:p>
        </p:txBody>
      </p:sp>
      <p:sp>
        <p:nvSpPr>
          <p:cNvPr id="6" name="TextBox 5"/>
          <p:cNvSpPr txBox="1"/>
          <p:nvPr/>
        </p:nvSpPr>
        <p:spPr>
          <a:xfrm>
            <a:off x="5991224" y="6088618"/>
            <a:ext cx="3111749"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S. Benson and D. Douglas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316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a:xfrm>
            <a:off x="182880" y="784025"/>
            <a:ext cx="8803076" cy="57713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This proposed R&amp;D covers a full beam test of the CCR </a:t>
            </a:r>
            <a:r>
              <a:rPr lang="en-US" dirty="0" smtClean="0">
                <a:solidFill>
                  <a:sysClr val="windowText" lastClr="000000"/>
                </a:solidFill>
              </a:rPr>
              <a:t>concept</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in a ring constructed adjacent to the Jefferson Lab LERF.</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R&amp;D funding is required to construct the CCR, the transfer lines into and out of the ERL, install and integrate the magnetized source and fast beam kickers, and perform beam tests of the complete systems.</a:t>
            </a: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51206"/>
            <a:ext cx="9144000" cy="607162"/>
          </a:xfrm>
        </p:spPr>
        <p:txBody>
          <a:bodyPr>
            <a:normAutofit/>
          </a:bodyPr>
          <a:lstStyle/>
          <a:p>
            <a:r>
              <a:rPr lang="en-US" sz="3600" b="1" i="1" dirty="0" smtClean="0">
                <a:solidFill>
                  <a:srgbClr val="7030A0"/>
                </a:solidFill>
              </a:rPr>
              <a:t>ECL7</a:t>
            </a:r>
            <a:r>
              <a:rPr lang="en-US" sz="3600" dirty="0" smtClean="0"/>
              <a:t>: Integrated Circulator Ring Test </a:t>
            </a:r>
            <a:endParaRPr lang="en-US" sz="3600" dirty="0"/>
          </a:p>
        </p:txBody>
      </p:sp>
    </p:spTree>
    <p:extLst>
      <p:ext uri="{BB962C8B-B14F-4D97-AF65-F5344CB8AC3E}">
        <p14:creationId xmlns:p14="http://schemas.microsoft.com/office/powerpoint/2010/main" val="1071807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1242568" y="1103958"/>
            <a:ext cx="7336069" cy="5123869"/>
            <a:chOff x="1219879" y="381000"/>
            <a:chExt cx="7913483" cy="6466371"/>
          </a:xfrm>
        </p:grpSpPr>
        <p:pic>
          <p:nvPicPr>
            <p:cNvPr id="2" name="Picture 1" descr="UV_clear.png"/>
            <p:cNvPicPr>
              <a:picLocks noChangeAspect="1"/>
            </p:cNvPicPr>
            <p:nvPr/>
          </p:nvPicPr>
          <p:blipFill>
            <a:blip r:embed="rId2" cstate="print"/>
            <a:stretch>
              <a:fillRect/>
            </a:stretch>
          </p:blipFill>
          <p:spPr>
            <a:xfrm>
              <a:off x="2336076" y="1220195"/>
              <a:ext cx="4846320" cy="4359057"/>
            </a:xfrm>
            <a:prstGeom prst="rect">
              <a:avLst/>
            </a:prstGeom>
          </p:spPr>
        </p:pic>
        <p:pic>
          <p:nvPicPr>
            <p:cNvPr id="3" name="Picture 2" descr="IR_clear.png"/>
            <p:cNvPicPr>
              <a:picLocks noChangeAspect="1"/>
            </p:cNvPicPr>
            <p:nvPr/>
          </p:nvPicPr>
          <p:blipFill>
            <a:blip r:embed="rId3" cstate="print"/>
            <a:stretch>
              <a:fillRect/>
            </a:stretch>
          </p:blipFill>
          <p:spPr>
            <a:xfrm>
              <a:off x="1219879" y="395630"/>
              <a:ext cx="6217920" cy="5485474"/>
            </a:xfrm>
            <a:prstGeom prst="rect">
              <a:avLst/>
            </a:prstGeom>
          </p:spPr>
        </p:pic>
        <p:sp>
          <p:nvSpPr>
            <p:cNvPr id="4" name="TextBox 3"/>
            <p:cNvSpPr txBox="1"/>
            <p:nvPr/>
          </p:nvSpPr>
          <p:spPr>
            <a:xfrm>
              <a:off x="5410200" y="381000"/>
              <a:ext cx="800925" cy="307777"/>
            </a:xfrm>
            <a:prstGeom prst="rect">
              <a:avLst/>
            </a:prstGeom>
            <a:noFill/>
          </p:spPr>
          <p:txBody>
            <a:bodyPr wrap="none" rtlCol="0">
              <a:spAutoFit/>
            </a:bodyPr>
            <a:lstStyle/>
            <a:p>
              <a:pPr eaLnBrk="0" fontAlgn="base" hangingPunct="0">
                <a:spcBef>
                  <a:spcPct val="0"/>
                </a:spcBef>
                <a:spcAft>
                  <a:spcPct val="0"/>
                </a:spcAft>
              </a:pPr>
              <a:r>
                <a:rPr lang="en-US" sz="1400" dirty="0">
                  <a:solidFill>
                    <a:srgbClr val="000000"/>
                  </a:solidFill>
                  <a:latin typeface="Tahoma" pitchFamily="34" charset="0"/>
                  <a:ea typeface="Tahoma" pitchFamily="34" charset="0"/>
                  <a:cs typeface="Tahoma" pitchFamily="34" charset="0"/>
                </a:rPr>
                <a:t>I</a:t>
              </a:r>
              <a:r>
                <a:rPr lang="en-US" sz="1400" dirty="0" smtClean="0">
                  <a:solidFill>
                    <a:srgbClr val="000000"/>
                  </a:solidFill>
                  <a:latin typeface="Tahoma" pitchFamily="34" charset="0"/>
                  <a:ea typeface="Tahoma" pitchFamily="34" charset="0"/>
                  <a:cs typeface="Tahoma" pitchFamily="34" charset="0"/>
                </a:rPr>
                <a:t>njector</a:t>
              </a:r>
              <a:endParaRPr lang="en-US" sz="1400" dirty="0">
                <a:solidFill>
                  <a:srgbClr val="000000"/>
                </a:solidFill>
                <a:latin typeface="Tahoma" pitchFamily="34" charset="0"/>
                <a:ea typeface="Tahoma" pitchFamily="34" charset="0"/>
                <a:cs typeface="Tahoma" pitchFamily="34" charset="0"/>
              </a:endParaRPr>
            </a:p>
          </p:txBody>
        </p:sp>
        <p:sp>
          <p:nvSpPr>
            <p:cNvPr id="8" name="TextBox 7"/>
            <p:cNvSpPr txBox="1"/>
            <p:nvPr/>
          </p:nvSpPr>
          <p:spPr>
            <a:xfrm rot="19059494">
              <a:off x="5162911" y="2067336"/>
              <a:ext cx="1021433"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IR Wiggler</a:t>
              </a:r>
              <a:endParaRPr lang="en-US" sz="1400" dirty="0">
                <a:solidFill>
                  <a:srgbClr val="000000"/>
                </a:solidFill>
                <a:latin typeface="Tahoma" pitchFamily="34" charset="0"/>
                <a:ea typeface="Tahoma" pitchFamily="34" charset="0"/>
                <a:cs typeface="Tahoma" pitchFamily="34" charset="0"/>
              </a:endParaRPr>
            </a:p>
          </p:txBody>
        </p:sp>
        <p:sp>
          <p:nvSpPr>
            <p:cNvPr id="9" name="TextBox 8"/>
            <p:cNvSpPr txBox="1"/>
            <p:nvPr/>
          </p:nvSpPr>
          <p:spPr>
            <a:xfrm rot="19059494">
              <a:off x="3569303" y="3132042"/>
              <a:ext cx="1638590" cy="307777"/>
            </a:xfrm>
            <a:prstGeom prst="rect">
              <a:avLst/>
            </a:prstGeom>
            <a:solidFill>
              <a:schemeClr val="bg1"/>
            </a:solid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Bunching Chicane</a:t>
              </a:r>
              <a:endParaRPr lang="en-US" sz="1400" dirty="0">
                <a:solidFill>
                  <a:srgbClr val="000000"/>
                </a:solidFill>
                <a:latin typeface="Tahoma" pitchFamily="34" charset="0"/>
                <a:ea typeface="Tahoma" pitchFamily="34" charset="0"/>
                <a:cs typeface="Tahoma" pitchFamily="34" charset="0"/>
              </a:endParaRPr>
            </a:p>
          </p:txBody>
        </p:sp>
        <p:sp>
          <p:nvSpPr>
            <p:cNvPr id="10" name="Freeform 9"/>
            <p:cNvSpPr/>
            <p:nvPr/>
          </p:nvSpPr>
          <p:spPr>
            <a:xfrm>
              <a:off x="2446351" y="982385"/>
              <a:ext cx="4635611" cy="4412974"/>
            </a:xfrm>
            <a:custGeom>
              <a:avLst/>
              <a:gdLst>
                <a:gd name="connsiteX0" fmla="*/ 0 w 4635611"/>
                <a:gd name="connsiteY0" fmla="*/ 4253948 h 4412974"/>
                <a:gd name="connsiteX1" fmla="*/ 0 w 4635611"/>
                <a:gd name="connsiteY1" fmla="*/ 4412974 h 4412974"/>
                <a:gd name="connsiteX2" fmla="*/ 238539 w 4635611"/>
                <a:gd name="connsiteY2" fmla="*/ 4381169 h 4412974"/>
                <a:gd name="connsiteX3" fmla="*/ 4635611 w 4635611"/>
                <a:gd name="connsiteY3" fmla="*/ 326004 h 4412974"/>
                <a:gd name="connsiteX4" fmla="*/ 4500439 w 4635611"/>
                <a:gd name="connsiteY4" fmla="*/ 0 h 4412974"/>
                <a:gd name="connsiteX5" fmla="*/ 842839 w 4635611"/>
                <a:gd name="connsiteY5" fmla="*/ 3077155 h 4412974"/>
                <a:gd name="connsiteX6" fmla="*/ 866692 w 4635611"/>
                <a:gd name="connsiteY6" fmla="*/ 3506526 h 4412974"/>
                <a:gd name="connsiteX7" fmla="*/ 818985 w 4635611"/>
                <a:gd name="connsiteY7" fmla="*/ 3633746 h 4412974"/>
                <a:gd name="connsiteX8" fmla="*/ 0 w 4635611"/>
                <a:gd name="connsiteY8" fmla="*/ 4253948 h 4412974"/>
                <a:gd name="connsiteX0" fmla="*/ 0 w 4635611"/>
                <a:gd name="connsiteY0" fmla="*/ 4253948 h 4412974"/>
                <a:gd name="connsiteX1" fmla="*/ 0 w 4635611"/>
                <a:gd name="connsiteY1" fmla="*/ 4412974 h 4412974"/>
                <a:gd name="connsiteX2" fmla="*/ 238539 w 4635611"/>
                <a:gd name="connsiteY2" fmla="*/ 4381169 h 4412974"/>
                <a:gd name="connsiteX3" fmla="*/ 3649649 w 4635611"/>
                <a:gd name="connsiteY3" fmla="*/ 1378889 h 4412974"/>
                <a:gd name="connsiteX4" fmla="*/ 4635611 w 4635611"/>
                <a:gd name="connsiteY4" fmla="*/ 326004 h 4412974"/>
                <a:gd name="connsiteX5" fmla="*/ 4500439 w 4635611"/>
                <a:gd name="connsiteY5" fmla="*/ 0 h 4412974"/>
                <a:gd name="connsiteX6" fmla="*/ 842839 w 4635611"/>
                <a:gd name="connsiteY6" fmla="*/ 3077155 h 4412974"/>
                <a:gd name="connsiteX7" fmla="*/ 866692 w 4635611"/>
                <a:gd name="connsiteY7" fmla="*/ 3506526 h 4412974"/>
                <a:gd name="connsiteX8" fmla="*/ 818985 w 4635611"/>
                <a:gd name="connsiteY8" fmla="*/ 3633746 h 4412974"/>
                <a:gd name="connsiteX9" fmla="*/ 0 w 4635611"/>
                <a:gd name="connsiteY9" fmla="*/ 4253948 h 4412974"/>
                <a:gd name="connsiteX0" fmla="*/ 0 w 4635611"/>
                <a:gd name="connsiteY0" fmla="*/ 4253948 h 4412974"/>
                <a:gd name="connsiteX1" fmla="*/ 0 w 4635611"/>
                <a:gd name="connsiteY1" fmla="*/ 4412974 h 4412974"/>
                <a:gd name="connsiteX2" fmla="*/ 238539 w 4635611"/>
                <a:gd name="connsiteY2" fmla="*/ 4381169 h 4412974"/>
                <a:gd name="connsiteX3" fmla="*/ 3649649 w 4635611"/>
                <a:gd name="connsiteY3" fmla="*/ 1378889 h 4412974"/>
                <a:gd name="connsiteX4" fmla="*/ 4335449 w 4635611"/>
                <a:gd name="connsiteY4" fmla="*/ 769289 h 4412974"/>
                <a:gd name="connsiteX5" fmla="*/ 4635611 w 4635611"/>
                <a:gd name="connsiteY5" fmla="*/ 326004 h 4412974"/>
                <a:gd name="connsiteX6" fmla="*/ 4500439 w 4635611"/>
                <a:gd name="connsiteY6" fmla="*/ 0 h 4412974"/>
                <a:gd name="connsiteX7" fmla="*/ 842839 w 4635611"/>
                <a:gd name="connsiteY7" fmla="*/ 3077155 h 4412974"/>
                <a:gd name="connsiteX8" fmla="*/ 866692 w 4635611"/>
                <a:gd name="connsiteY8" fmla="*/ 3506526 h 4412974"/>
                <a:gd name="connsiteX9" fmla="*/ 818985 w 4635611"/>
                <a:gd name="connsiteY9" fmla="*/ 3633746 h 4412974"/>
                <a:gd name="connsiteX10" fmla="*/ 0 w 4635611"/>
                <a:gd name="connsiteY10" fmla="*/ 4253948 h 441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35611" h="4412974">
                  <a:moveTo>
                    <a:pt x="0" y="4253948"/>
                  </a:moveTo>
                  <a:lnTo>
                    <a:pt x="0" y="4412974"/>
                  </a:lnTo>
                  <a:lnTo>
                    <a:pt x="238539" y="4381169"/>
                  </a:lnTo>
                  <a:lnTo>
                    <a:pt x="3649649" y="1378889"/>
                  </a:lnTo>
                  <a:lnTo>
                    <a:pt x="4335449" y="769289"/>
                  </a:lnTo>
                  <a:lnTo>
                    <a:pt x="4635611" y="326004"/>
                  </a:lnTo>
                  <a:lnTo>
                    <a:pt x="4500439" y="0"/>
                  </a:lnTo>
                  <a:lnTo>
                    <a:pt x="842839" y="3077155"/>
                  </a:lnTo>
                  <a:lnTo>
                    <a:pt x="866692" y="3506526"/>
                  </a:lnTo>
                  <a:lnTo>
                    <a:pt x="818985" y="3633746"/>
                  </a:lnTo>
                  <a:lnTo>
                    <a:pt x="0" y="42539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020000">
              <a:off x="3939194" y="2913414"/>
              <a:ext cx="954107"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SRF </a:t>
              </a:r>
              <a:r>
                <a:rPr lang="en-US" sz="1400" dirty="0" err="1" smtClean="0">
                  <a:solidFill>
                    <a:srgbClr val="000000"/>
                  </a:solidFill>
                  <a:latin typeface="Tahoma" pitchFamily="34" charset="0"/>
                  <a:ea typeface="Tahoma" pitchFamily="34" charset="0"/>
                  <a:cs typeface="Tahoma" pitchFamily="34" charset="0"/>
                </a:rPr>
                <a:t>Linac</a:t>
              </a:r>
              <a:endParaRPr lang="en-US" sz="1400" dirty="0">
                <a:solidFill>
                  <a:srgbClr val="000000"/>
                </a:solidFill>
                <a:latin typeface="Tahoma" pitchFamily="34" charset="0"/>
                <a:ea typeface="Tahoma" pitchFamily="34" charset="0"/>
                <a:cs typeface="Tahoma" pitchFamily="34" charset="0"/>
              </a:endParaRPr>
            </a:p>
          </p:txBody>
        </p:sp>
        <p:sp>
          <p:nvSpPr>
            <p:cNvPr id="37" name="Rectangle 36"/>
            <p:cNvSpPr/>
            <p:nvPr/>
          </p:nvSpPr>
          <p:spPr>
            <a:xfrm rot="19010857">
              <a:off x="4125426" y="3381130"/>
              <a:ext cx="2541182"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895381" y="948281"/>
              <a:ext cx="5295712" cy="4492888"/>
              <a:chOff x="1937913" y="990813"/>
              <a:chExt cx="5295712" cy="4492888"/>
            </a:xfrm>
          </p:grpSpPr>
          <p:grpSp>
            <p:nvGrpSpPr>
              <p:cNvPr id="29" name="Group 28"/>
              <p:cNvGrpSpPr/>
              <p:nvPr/>
            </p:nvGrpSpPr>
            <p:grpSpPr>
              <a:xfrm>
                <a:off x="1937913" y="990813"/>
                <a:ext cx="5295712" cy="4492888"/>
                <a:chOff x="2001711" y="863217"/>
                <a:chExt cx="5295712" cy="4492888"/>
              </a:xfrm>
            </p:grpSpPr>
            <p:sp>
              <p:nvSpPr>
                <p:cNvPr id="12" name="Arc 11"/>
                <p:cNvSpPr>
                  <a:spLocks noChangeAspect="1"/>
                </p:cNvSpPr>
                <p:nvPr/>
              </p:nvSpPr>
              <p:spPr>
                <a:xfrm flipH="1" flipV="1">
                  <a:off x="2001711" y="4179921"/>
                  <a:ext cx="1623061" cy="1176184"/>
                </a:xfrm>
                <a:prstGeom prst="arc">
                  <a:avLst>
                    <a:gd name="adj1" fmla="val 12985414"/>
                    <a:gd name="adj2" fmla="val 193189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a:spLocks noChangeAspect="1"/>
                </p:cNvSpPr>
                <p:nvPr/>
              </p:nvSpPr>
              <p:spPr>
                <a:xfrm>
                  <a:off x="5756964" y="863217"/>
                  <a:ext cx="1540459" cy="1116326"/>
                </a:xfrm>
                <a:prstGeom prst="arc">
                  <a:avLst>
                    <a:gd name="adj1" fmla="val 12612276"/>
                    <a:gd name="adj2" fmla="val 1980553"/>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cxnSpLocks noChangeAspect="1"/>
                </p:cNvCxnSpPr>
                <p:nvPr/>
              </p:nvCxnSpPr>
              <p:spPr>
                <a:xfrm flipV="1">
                  <a:off x="3365421" y="1800872"/>
                  <a:ext cx="3723723" cy="341076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ChangeAspect="1"/>
                </p:cNvCxnSpPr>
                <p:nvPr/>
              </p:nvCxnSpPr>
              <p:spPr>
                <a:xfrm rot="60000" flipV="1">
                  <a:off x="2231282" y="999664"/>
                  <a:ext cx="3723723" cy="341076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a:cxnSpLocks noChangeAspect="1"/>
              </p:cNvCxnSpPr>
              <p:nvPr/>
            </p:nvCxnSpPr>
            <p:spPr>
              <a:xfrm rot="480000" flipV="1">
                <a:off x="5340424" y="2741292"/>
                <a:ext cx="948388" cy="86868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noChangeAspect="1"/>
              </p:cNvCxnSpPr>
              <p:nvPr/>
            </p:nvCxnSpPr>
            <p:spPr>
              <a:xfrm rot="21120000" flipH="1">
                <a:off x="4442393" y="3583392"/>
                <a:ext cx="948388" cy="86868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rot="19020000">
              <a:off x="4214082" y="3608082"/>
              <a:ext cx="2580450"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Beam Exchange Test Insertion</a:t>
              </a:r>
              <a:endParaRPr lang="en-US" sz="1400" dirty="0">
                <a:solidFill>
                  <a:srgbClr val="000000"/>
                </a:solidFill>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183" y="5431489"/>
              <a:ext cx="6096762" cy="125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Oval Callout 70"/>
            <p:cNvSpPr/>
            <p:nvPr/>
          </p:nvSpPr>
          <p:spPr>
            <a:xfrm>
              <a:off x="2838888" y="4954776"/>
              <a:ext cx="6294474" cy="1892595"/>
            </a:xfrm>
            <a:prstGeom prst="wedgeEllipseCallout">
              <a:avLst>
                <a:gd name="adj1" fmla="val -4786"/>
                <a:gd name="adj2" fmla="val -101545"/>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0" y="4721423"/>
              <a:ext cx="662361"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Dump</a:t>
              </a:r>
              <a:endParaRPr lang="en-US" sz="1400" dirty="0">
                <a:solidFill>
                  <a:srgbClr val="000000"/>
                </a:solidFill>
                <a:latin typeface="Tahoma" pitchFamily="34" charset="0"/>
                <a:ea typeface="Tahoma" pitchFamily="34" charset="0"/>
                <a:cs typeface="Tahoma" pitchFamily="34" charset="0"/>
              </a:endParaRPr>
            </a:p>
          </p:txBody>
        </p:sp>
      </p:grpSp>
      <p:sp>
        <p:nvSpPr>
          <p:cNvPr id="24" name="TextBox 23"/>
          <p:cNvSpPr txBox="1"/>
          <p:nvPr/>
        </p:nvSpPr>
        <p:spPr>
          <a:xfrm rot="19140000">
            <a:off x="3314375" y="2427865"/>
            <a:ext cx="1296445"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CCR Test Ring</a:t>
            </a:r>
            <a:endParaRPr lang="en-US" sz="1400" dirty="0">
              <a:solidFill>
                <a:srgbClr val="000000"/>
              </a:solidFill>
              <a:latin typeface="Tahoma" pitchFamily="34" charset="0"/>
              <a:ea typeface="Tahoma" pitchFamily="34" charset="0"/>
              <a:cs typeface="Tahoma" pitchFamily="34" charset="0"/>
            </a:endParaRPr>
          </a:p>
        </p:txBody>
      </p:sp>
      <p:sp>
        <p:nvSpPr>
          <p:cNvPr id="26" name="TextBox 25"/>
          <p:cNvSpPr txBox="1"/>
          <p:nvPr/>
        </p:nvSpPr>
        <p:spPr>
          <a:xfrm>
            <a:off x="1174897" y="5502926"/>
            <a:ext cx="797719"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ERL Arc</a:t>
            </a:r>
            <a:endParaRPr lang="en-US" sz="1400" dirty="0">
              <a:solidFill>
                <a:srgbClr val="000000"/>
              </a:solidFill>
              <a:latin typeface="Tahoma" pitchFamily="34" charset="0"/>
              <a:ea typeface="Tahoma" pitchFamily="34" charset="0"/>
              <a:cs typeface="Tahoma" pitchFamily="34" charset="0"/>
            </a:endParaRPr>
          </a:p>
        </p:txBody>
      </p:sp>
      <p:sp>
        <p:nvSpPr>
          <p:cNvPr id="28" name="TextBox 27"/>
          <p:cNvSpPr txBox="1"/>
          <p:nvPr/>
        </p:nvSpPr>
        <p:spPr>
          <a:xfrm>
            <a:off x="6770025" y="1040060"/>
            <a:ext cx="797719"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ERL Arc</a:t>
            </a:r>
            <a:endParaRPr lang="en-US" sz="1400" dirty="0">
              <a:solidFill>
                <a:srgbClr val="000000"/>
              </a:solidFill>
              <a:latin typeface="Tahoma" pitchFamily="34" charset="0"/>
              <a:ea typeface="Tahoma" pitchFamily="34" charset="0"/>
              <a:cs typeface="Tahoma" pitchFamily="34" charset="0"/>
            </a:endParaRPr>
          </a:p>
        </p:txBody>
      </p:sp>
      <p:sp>
        <p:nvSpPr>
          <p:cNvPr id="31" name="TextBox 30"/>
          <p:cNvSpPr txBox="1"/>
          <p:nvPr/>
        </p:nvSpPr>
        <p:spPr>
          <a:xfrm>
            <a:off x="4442244" y="4805794"/>
            <a:ext cx="2564548" cy="307777"/>
          </a:xfrm>
          <a:prstGeom prst="rect">
            <a:avLst/>
          </a:prstGeom>
          <a:noFill/>
        </p:spPr>
        <p:txBody>
          <a:bodyPr wrap="none" rtlCol="0">
            <a:spAutoFit/>
          </a:bodyPr>
          <a:lstStyle/>
          <a:p>
            <a:pPr eaLnBrk="0" fontAlgn="base" hangingPunct="0">
              <a:spcBef>
                <a:spcPct val="0"/>
              </a:spcBef>
              <a:spcAft>
                <a:spcPct val="0"/>
              </a:spcAft>
            </a:pPr>
            <a:r>
              <a:rPr lang="en-US" sz="1400" dirty="0" smtClean="0">
                <a:solidFill>
                  <a:srgbClr val="000000"/>
                </a:solidFill>
                <a:latin typeface="Tahoma" pitchFamily="34" charset="0"/>
                <a:ea typeface="Tahoma" pitchFamily="34" charset="0"/>
                <a:cs typeface="Tahoma" pitchFamily="34" charset="0"/>
              </a:rPr>
              <a:t>Exchange Insertion Schematic</a:t>
            </a:r>
            <a:endParaRPr lang="en-US" sz="1400" dirty="0">
              <a:solidFill>
                <a:srgbClr val="000000"/>
              </a:solidFill>
              <a:latin typeface="Tahoma" pitchFamily="34" charset="0"/>
              <a:ea typeface="Tahoma" pitchFamily="34" charset="0"/>
              <a:cs typeface="Tahoma" pitchFamily="34" charset="0"/>
            </a:endParaRPr>
          </a:p>
        </p:txBody>
      </p:sp>
      <p:sp>
        <p:nvSpPr>
          <p:cNvPr id="32" name="Title 1"/>
          <p:cNvSpPr txBox="1">
            <a:spLocks/>
          </p:cNvSpPr>
          <p:nvPr/>
        </p:nvSpPr>
        <p:spPr>
          <a:xfrm>
            <a:off x="0" y="51206"/>
            <a:ext cx="9144000" cy="607162"/>
          </a:xfrm>
          <a:prstGeom prst="rect">
            <a:avLst/>
          </a:prstGeom>
        </p:spPr>
        <p:txBody>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i="1" dirty="0" smtClean="0">
                <a:solidFill>
                  <a:srgbClr val="7030A0"/>
                </a:solidFill>
              </a:rPr>
              <a:t>ECL7</a:t>
            </a:r>
            <a:r>
              <a:rPr lang="en-US" sz="3600" dirty="0" smtClean="0"/>
              <a:t>: CCR Ring Driven by LERF </a:t>
            </a:r>
            <a:endParaRPr lang="en-US" sz="3600" dirty="0"/>
          </a:p>
        </p:txBody>
      </p:sp>
    </p:spTree>
    <p:extLst>
      <p:ext uri="{BB962C8B-B14F-4D97-AF65-F5344CB8AC3E}">
        <p14:creationId xmlns:p14="http://schemas.microsoft.com/office/powerpoint/2010/main" val="2565769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
            <a:ext cx="9144000" cy="607162"/>
          </a:xfrm>
        </p:spPr>
        <p:txBody>
          <a:bodyPr>
            <a:normAutofit fontScale="90000"/>
          </a:bodyPr>
          <a:lstStyle/>
          <a:p>
            <a:r>
              <a:rPr lang="en-US" sz="4000" b="1" i="1" dirty="0" smtClean="0">
                <a:solidFill>
                  <a:srgbClr val="7030A0"/>
                </a:solidFill>
              </a:rPr>
              <a:t>ECL7</a:t>
            </a:r>
            <a:r>
              <a:rPr lang="en-US" sz="4000" dirty="0" smtClean="0"/>
              <a:t>: CCR </a:t>
            </a:r>
            <a:r>
              <a:rPr lang="en-US" sz="4000" dirty="0"/>
              <a:t>Ring Driven by LERF </a:t>
            </a:r>
          </a:p>
        </p:txBody>
      </p:sp>
      <p:sp>
        <p:nvSpPr>
          <p:cNvPr id="8" name="Content Placeholder 2"/>
          <p:cNvSpPr txBox="1">
            <a:spLocks/>
          </p:cNvSpPr>
          <p:nvPr/>
        </p:nvSpPr>
        <p:spPr>
          <a:xfrm>
            <a:off x="182880" y="877824"/>
            <a:ext cx="8803076" cy="5248339"/>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Significant First Demonstrations:</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Acceleration and transport of a magnetized beam through an ERL.</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Successful launch and stacking of bunches in the cooler ring.</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Preserving beam brightness over multiple turns in a cooler ring.</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In our present judgement a CCR test</a:t>
            </a:r>
            <a:r>
              <a:rPr lang="en-US" dirty="0">
                <a:solidFill>
                  <a:sysClr val="windowText" lastClr="000000"/>
                </a:solidFill>
              </a:rPr>
              <a:t> </a:t>
            </a:r>
            <a:r>
              <a:rPr lang="en-US" dirty="0" smtClean="0">
                <a:solidFill>
                  <a:sysClr val="windowText" lastClr="000000"/>
                </a:solidFill>
              </a:rPr>
              <a:t>will take the readiness of the cooling ring to TRL8.</a:t>
            </a:r>
            <a:endParaRPr kumimoji="0" lang="en-US" sz="26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10.0 FTE for the first year, 12.5 FTE for the second, and 16.0 FTE the third, mainly technical/installation labor. Costs include LERF Operations. The total burdened cost of this project is 19,900k$, 9,407k$ for labor and 10,493k$ for non-labor items.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TRL8 (for Circulator Ring)</a:t>
            </a: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7716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810"/>
            <a:ext cx="6858000" cy="915010"/>
          </a:xfrm>
        </p:spPr>
        <p:txBody>
          <a:bodyPr>
            <a:normAutofit/>
          </a:bodyPr>
          <a:lstStyle/>
          <a:p>
            <a:r>
              <a:rPr lang="en-US" sz="4000" dirty="0" smtClean="0">
                <a:solidFill>
                  <a:schemeClr val="accent5"/>
                </a:solidFill>
              </a:rPr>
              <a:t>Statement of Work</a:t>
            </a:r>
            <a:endParaRPr lang="en-US" sz="4000" dirty="0">
              <a:solidFill>
                <a:schemeClr val="accent5"/>
              </a:solidFill>
            </a:endParaRPr>
          </a:p>
        </p:txBody>
      </p:sp>
      <p:sp>
        <p:nvSpPr>
          <p:cNvPr id="3" name="Content Placeholder 2"/>
          <p:cNvSpPr>
            <a:spLocks noGrp="1"/>
          </p:cNvSpPr>
          <p:nvPr>
            <p:ph idx="1"/>
          </p:nvPr>
        </p:nvSpPr>
        <p:spPr>
          <a:xfrm>
            <a:off x="104775" y="828675"/>
            <a:ext cx="8963025" cy="4876800"/>
          </a:xfrm>
        </p:spPr>
        <p:txBody>
          <a:bodyPr>
            <a:noAutofit/>
          </a:bodyPr>
          <a:lstStyle/>
          <a:p>
            <a:pPr lvl="0"/>
            <a:r>
              <a:rPr lang="en-US" sz="2400" dirty="0"/>
              <a:t>Graft a magnetized source onto the existing LERF injector.</a:t>
            </a:r>
          </a:p>
          <a:p>
            <a:pPr lvl="0"/>
            <a:r>
              <a:rPr lang="en-US" sz="2400" dirty="0"/>
              <a:t>Graft a </a:t>
            </a:r>
            <a:r>
              <a:rPr lang="en-US" sz="2400" dirty="0" smtClean="0"/>
              <a:t>magnetized-beam-appropriate merger </a:t>
            </a:r>
            <a:r>
              <a:rPr lang="en-US" sz="2400" dirty="0"/>
              <a:t>into the existing LERF ERL.</a:t>
            </a:r>
          </a:p>
          <a:p>
            <a:pPr lvl="0"/>
            <a:r>
              <a:rPr lang="en-US" sz="2400" dirty="0"/>
              <a:t>Reconfigure the UV Driver ERL for operation as a CCR driver/recuperator (ERL will operate at ~55 MeV)</a:t>
            </a:r>
          </a:p>
          <a:p>
            <a:pPr lvl="0"/>
            <a:r>
              <a:rPr lang="en-US" sz="2400" dirty="0"/>
              <a:t>Modify the FEL back leg beam transport to serve as an ERL/CCR beam exchange region. The CCR will be vertically displaced, with a straight-line insertion lying directly above the FEL axis.</a:t>
            </a:r>
          </a:p>
          <a:p>
            <a:pPr lvl="0"/>
            <a:r>
              <a:rPr lang="en-US" sz="2400" dirty="0"/>
              <a:t>Rearrange existing components and </a:t>
            </a:r>
            <a:r>
              <a:rPr lang="en-US" sz="2400" dirty="0" smtClean="0"/>
              <a:t>install beam </a:t>
            </a:r>
            <a:r>
              <a:rPr lang="en-US" sz="2400" dirty="0"/>
              <a:t>transfer elements (RF kickers, a septum, and a limited number of conventional beamline elements) along the FEL axis.</a:t>
            </a:r>
          </a:p>
          <a:p>
            <a:pPr lvl="0"/>
            <a:r>
              <a:rPr lang="en-US" sz="2400" dirty="0"/>
              <a:t>Fabricate and install CCR components.</a:t>
            </a:r>
          </a:p>
          <a:p>
            <a:pPr lvl="0"/>
            <a:r>
              <a:rPr lang="en-US" sz="2400" dirty="0"/>
              <a:t>Commission CCR.</a:t>
            </a:r>
          </a:p>
        </p:txBody>
      </p:sp>
      <p:sp>
        <p:nvSpPr>
          <p:cNvPr id="6" name="TextBox 5"/>
          <p:cNvSpPr txBox="1"/>
          <p:nvPr/>
        </p:nvSpPr>
        <p:spPr>
          <a:xfrm>
            <a:off x="7087128" y="6088618"/>
            <a:ext cx="1827744"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S. Benson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894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Talk Organization</a:t>
            </a:r>
            <a:endParaRPr lang="en-US" dirty="0"/>
          </a:p>
        </p:txBody>
      </p:sp>
      <p:sp>
        <p:nvSpPr>
          <p:cNvPr id="7" name="Slide Number Placeholder 6"/>
          <p:cNvSpPr>
            <a:spLocks noGrp="1"/>
          </p:cNvSpPr>
          <p:nvPr>
            <p:ph type="sldNum" sz="quarter" idx="4294967295"/>
          </p:nvPr>
        </p:nvSpPr>
        <p:spPr>
          <a:xfrm>
            <a:off x="5324246" y="6456300"/>
            <a:ext cx="2133600" cy="365125"/>
          </a:xfrm>
          <a:prstGeom prst="rect">
            <a:avLst/>
          </a:prstGeom>
        </p:spPr>
        <p:txBody>
          <a:bodyPr/>
          <a:lstStyle/>
          <a:p>
            <a:fld id="{B58F48A6-A3E1-4848-9AC3-B43F560BE4FE}" type="slidenum">
              <a:rPr lang="en-US" smtClean="0"/>
              <a:pPr/>
              <a:t>3</a:t>
            </a:fld>
            <a:endParaRPr lang="en-US" dirty="0"/>
          </a:p>
        </p:txBody>
      </p:sp>
      <p:sp>
        <p:nvSpPr>
          <p:cNvPr id="9" name="Content Placeholder 4"/>
          <p:cNvSpPr txBox="1">
            <a:spLocks/>
          </p:cNvSpPr>
          <p:nvPr/>
        </p:nvSpPr>
        <p:spPr>
          <a:xfrm>
            <a:off x="182880" y="877824"/>
            <a:ext cx="8705088" cy="538750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JLEIC High Energy Collider Cooler</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Development Plan</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CTEs</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ECL2</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Bunched Beam Cooling Experiment at IMP</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ECL1</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Electron Cooling Simulation</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ECL4</a:t>
            </a:r>
            <a:r>
              <a:rPr kumimoji="0" lang="en-US" sz="24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Magnetized Source for e-cooler at 32mA (LDRD)</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ECL8</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Magnetized Source for e-cooler at 200mA</a:t>
            </a:r>
            <a:endParaRPr kumimoji="0" lang="en-US"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ECL5</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Fast Kicker Prototype for Multi-turn Cooler</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ECL6</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Fast Kicker Test with Beam</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ECL3</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ELR Cooler Design for Single and Multi-turn Operation</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ECL7</a:t>
            </a:r>
            <a:r>
              <a:rPr kumimoji="0" lang="en-US" sz="24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Integrated Test of Multi-turn ERL Cooler</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Schedule and Funding Profile (</a:t>
            </a:r>
            <a:r>
              <a:rPr kumimoji="0" lang="en-US" sz="26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w</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/wo </a:t>
            </a: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ECL7</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7100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and Funding</a:t>
            </a:r>
            <a:endParaRPr lang="en-US" dirty="0"/>
          </a:p>
        </p:txBody>
      </p:sp>
      <p:graphicFrame>
        <p:nvGraphicFramePr>
          <p:cNvPr id="79" name="Table 78"/>
          <p:cNvGraphicFramePr>
            <a:graphicFrameLocks noGrp="1"/>
          </p:cNvGraphicFramePr>
          <p:nvPr>
            <p:extLst>
              <p:ext uri="{D42A27DB-BD31-4B8C-83A1-F6EECF244321}">
                <p14:modId xmlns:p14="http://schemas.microsoft.com/office/powerpoint/2010/main" val="3543346690"/>
              </p:ext>
            </p:extLst>
          </p:nvPr>
        </p:nvGraphicFramePr>
        <p:xfrm>
          <a:off x="710623" y="1181382"/>
          <a:ext cx="7891387" cy="2938709"/>
        </p:xfrm>
        <a:graphic>
          <a:graphicData uri="http://schemas.openxmlformats.org/drawingml/2006/table">
            <a:tbl>
              <a:tblPr firstRow="1" firstCol="1" bandRow="1"/>
              <a:tblGrid>
                <a:gridCol w="2111599"/>
                <a:gridCol w="229551"/>
                <a:gridCol w="285505"/>
                <a:gridCol w="285505"/>
                <a:gridCol w="285505"/>
                <a:gridCol w="285505"/>
                <a:gridCol w="285505"/>
                <a:gridCol w="285505"/>
                <a:gridCol w="285505"/>
                <a:gridCol w="285505"/>
                <a:gridCol w="296927"/>
                <a:gridCol w="296927"/>
                <a:gridCol w="296927"/>
                <a:gridCol w="296927"/>
                <a:gridCol w="296927"/>
                <a:gridCol w="296927"/>
                <a:gridCol w="296927"/>
                <a:gridCol w="296927"/>
                <a:gridCol w="296927"/>
                <a:gridCol w="296927"/>
                <a:gridCol w="296927"/>
              </a:tblGrid>
              <a:tr h="19550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smtClean="0">
                          <a:effectLst/>
                          <a:latin typeface="Calibri" panose="020F0502020204030204" pitchFamily="34" charset="0"/>
                          <a:ea typeface="+mn-ea"/>
                        </a:rPr>
                        <a:t>Simulations</a:t>
                      </a:r>
                      <a:r>
                        <a:rPr lang="en-US" sz="1200" baseline="0" dirty="0" smtClean="0">
                          <a:effectLst/>
                          <a:latin typeface="Calibri" panose="020F0502020204030204" pitchFamily="34" charset="0"/>
                          <a:ea typeface="+mn-ea"/>
                        </a:rPr>
                        <a:t> and Benchmarking</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ECL2</a:t>
                      </a:r>
                      <a:r>
                        <a:rPr lang="en-US" sz="1200" dirty="0" smtClean="0">
                          <a:effectLst/>
                          <a:latin typeface="Calibri" panose="020F0502020204030204" pitchFamily="34" charset="0"/>
                          <a:ea typeface="+mn-ea"/>
                        </a:rPr>
                        <a:t>:</a:t>
                      </a:r>
                      <a:r>
                        <a:rPr lang="en-US" sz="1200" baseline="0" dirty="0" smtClean="0">
                          <a:effectLst/>
                          <a:latin typeface="Calibri" panose="020F0502020204030204" pitchFamily="34" charset="0"/>
                          <a:ea typeface="+mn-ea"/>
                        </a:rPr>
                        <a:t>  IMP Measurements</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ECL1</a:t>
                      </a:r>
                      <a:r>
                        <a:rPr lang="en-US" sz="1200" dirty="0" smtClean="0">
                          <a:effectLst/>
                          <a:latin typeface="Calibri" panose="020F0502020204030204" pitchFamily="34" charset="0"/>
                          <a:ea typeface="+mn-ea"/>
                        </a:rPr>
                        <a:t>:</a:t>
                      </a:r>
                      <a:r>
                        <a:rPr lang="en-US" sz="1200" baseline="0" dirty="0" smtClean="0">
                          <a:effectLst/>
                          <a:latin typeface="Calibri" panose="020F0502020204030204" pitchFamily="34" charset="0"/>
                          <a:ea typeface="+mn-ea"/>
                        </a:rPr>
                        <a:t>  Cooling Simulations</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a:effectLst/>
                          <a:latin typeface="Calibri" panose="020F0502020204030204" pitchFamily="34" charset="0"/>
                        </a:rPr>
                        <a:t> </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smtClean="0">
                          <a:effectLst/>
                          <a:latin typeface="Calibri" panose="020F0502020204030204" pitchFamily="34" charset="0"/>
                          <a:ea typeface="+mn-ea"/>
                        </a:rPr>
                        <a:t>Hardware</a:t>
                      </a:r>
                      <a:r>
                        <a:rPr lang="en-US" sz="1200" baseline="0" dirty="0" smtClean="0">
                          <a:effectLst/>
                          <a:latin typeface="Calibri" panose="020F0502020204030204" pitchFamily="34" charset="0"/>
                          <a:ea typeface="+mn-ea"/>
                        </a:rPr>
                        <a:t> Development</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rPr>
                        <a:t>ECL4</a:t>
                      </a:r>
                      <a:r>
                        <a:rPr lang="en-US" sz="1200" dirty="0" smtClean="0">
                          <a:effectLst/>
                          <a:latin typeface="Calibri" panose="020F0502020204030204" pitchFamily="34" charset="0"/>
                        </a:rPr>
                        <a:t>:LDRL </a:t>
                      </a:r>
                      <a:r>
                        <a:rPr lang="en-US" sz="1200" dirty="0">
                          <a:effectLst/>
                          <a:latin typeface="Calibri" panose="020F0502020204030204" pitchFamily="34" charset="0"/>
                        </a:rPr>
                        <a:t>Magnetized Gun</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rPr>
                        <a:t>ECL8</a:t>
                      </a:r>
                      <a:r>
                        <a:rPr lang="en-US" sz="1200" dirty="0" smtClean="0">
                          <a:effectLst/>
                          <a:latin typeface="Calibri" panose="020F0502020204030204" pitchFamily="34" charset="0"/>
                        </a:rPr>
                        <a:t>: Extend</a:t>
                      </a:r>
                      <a:r>
                        <a:rPr lang="en-US" sz="1200" baseline="0" dirty="0" smtClean="0">
                          <a:effectLst/>
                          <a:latin typeface="Calibri" panose="020F0502020204030204" pitchFamily="34" charset="0"/>
                        </a:rPr>
                        <a:t> to 200mA</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rPr>
                        <a:t>ECL5</a:t>
                      </a:r>
                      <a:r>
                        <a:rPr lang="en-US" sz="1200" dirty="0" smtClean="0">
                          <a:effectLst/>
                          <a:latin typeface="Calibri" panose="020F0502020204030204" pitchFamily="34" charset="0"/>
                        </a:rPr>
                        <a:t>: Kicker</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rPr>
                        <a:t>ECL6</a:t>
                      </a:r>
                      <a:r>
                        <a:rPr lang="en-US" sz="1200" dirty="0" smtClean="0">
                          <a:effectLst/>
                          <a:latin typeface="Calibri" panose="020F0502020204030204" pitchFamily="34" charset="0"/>
                        </a:rPr>
                        <a:t>: Kicker Test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a:effectLst/>
                          <a:latin typeface="Calibri" panose="020F0502020204030204" pitchFamily="34" charset="0"/>
                        </a:rPr>
                        <a:t> </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smtClean="0">
                          <a:effectLst/>
                          <a:latin typeface="Calibri" panose="020F0502020204030204" pitchFamily="34" charset="0"/>
                          <a:ea typeface="+mn-ea"/>
                        </a:rPr>
                        <a:t>Circulator</a:t>
                      </a:r>
                      <a:r>
                        <a:rPr lang="en-US" sz="1200" baseline="0" dirty="0" smtClean="0">
                          <a:effectLst/>
                          <a:latin typeface="Calibri" panose="020F0502020204030204" pitchFamily="34" charset="0"/>
                          <a:ea typeface="+mn-ea"/>
                        </a:rPr>
                        <a:t> Cooler Ring</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ECL3</a:t>
                      </a:r>
                      <a:r>
                        <a:rPr lang="en-US" sz="1200" dirty="0" smtClean="0">
                          <a:effectLst/>
                          <a:latin typeface="Calibri" panose="020F0502020204030204" pitchFamily="34" charset="0"/>
                          <a:ea typeface="+mn-ea"/>
                        </a:rPr>
                        <a:t>:</a:t>
                      </a:r>
                      <a:r>
                        <a:rPr lang="en-US" sz="1200" baseline="0" dirty="0" smtClean="0">
                          <a:effectLst/>
                          <a:latin typeface="Calibri" panose="020F0502020204030204" pitchFamily="34" charset="0"/>
                          <a:ea typeface="+mn-ea"/>
                        </a:rPr>
                        <a:t> Cooler Design</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ECL7</a:t>
                      </a:r>
                      <a:r>
                        <a:rPr lang="en-US" sz="1200" dirty="0" smtClean="0">
                          <a:effectLst/>
                          <a:latin typeface="Calibri" panose="020F0502020204030204" pitchFamily="34" charset="0"/>
                          <a:ea typeface="+mn-ea"/>
                        </a:rPr>
                        <a:t>:</a:t>
                      </a:r>
                      <a:r>
                        <a:rPr lang="en-US" sz="1200" baseline="0" dirty="0" smtClean="0">
                          <a:effectLst/>
                          <a:latin typeface="Calibri" panose="020F0502020204030204" pitchFamily="34" charset="0"/>
                          <a:ea typeface="+mn-ea"/>
                        </a:rPr>
                        <a:t> CCR Test</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80" name="Rectangle 3"/>
          <p:cNvSpPr>
            <a:spLocks noChangeArrowheads="1"/>
          </p:cNvSpPr>
          <p:nvPr/>
        </p:nvSpPr>
        <p:spPr bwMode="auto">
          <a:xfrm>
            <a:off x="5493485" y="3810706"/>
            <a:ext cx="3259389" cy="85725"/>
          </a:xfrm>
          <a:prstGeom prst="rect">
            <a:avLst/>
          </a:prstGeom>
          <a:solidFill>
            <a:srgbClr val="FF000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81" name="Rectangle 16"/>
          <p:cNvSpPr>
            <a:spLocks noChangeArrowheads="1"/>
          </p:cNvSpPr>
          <p:nvPr/>
        </p:nvSpPr>
        <p:spPr bwMode="auto">
          <a:xfrm>
            <a:off x="5493485" y="3080314"/>
            <a:ext cx="613804" cy="85725"/>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82" name="Rectangle 19"/>
          <p:cNvSpPr>
            <a:spLocks noChangeArrowheads="1"/>
          </p:cNvSpPr>
          <p:nvPr/>
        </p:nvSpPr>
        <p:spPr bwMode="auto">
          <a:xfrm>
            <a:off x="3209550" y="1812749"/>
            <a:ext cx="2283935" cy="9048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83" name="TextBox 82"/>
          <p:cNvSpPr txBox="1"/>
          <p:nvPr/>
        </p:nvSpPr>
        <p:spPr>
          <a:xfrm>
            <a:off x="2950507" y="842623"/>
            <a:ext cx="652743" cy="369332"/>
          </a:xfrm>
          <a:prstGeom prst="rect">
            <a:avLst/>
          </a:prstGeom>
          <a:noFill/>
        </p:spPr>
        <p:txBody>
          <a:bodyPr wrap="none" rtlCol="0">
            <a:spAutoFit/>
          </a:bodyPr>
          <a:lstStyle/>
          <a:p>
            <a:pPr defTabSz="457200"/>
            <a:r>
              <a:rPr lang="en-US" dirty="0" smtClean="0">
                <a:solidFill>
                  <a:prstClr val="black"/>
                </a:solidFill>
                <a:latin typeface="Calibri"/>
              </a:rPr>
              <a:t>2017</a:t>
            </a:r>
            <a:endParaRPr lang="en-US" dirty="0">
              <a:solidFill>
                <a:prstClr val="black"/>
              </a:solidFill>
              <a:latin typeface="Calibri"/>
            </a:endParaRPr>
          </a:p>
        </p:txBody>
      </p:sp>
      <p:sp>
        <p:nvSpPr>
          <p:cNvPr id="84" name="TextBox 83"/>
          <p:cNvSpPr txBox="1"/>
          <p:nvPr/>
        </p:nvSpPr>
        <p:spPr>
          <a:xfrm>
            <a:off x="4084710" y="821647"/>
            <a:ext cx="652743" cy="369332"/>
          </a:xfrm>
          <a:prstGeom prst="rect">
            <a:avLst/>
          </a:prstGeom>
          <a:noFill/>
        </p:spPr>
        <p:txBody>
          <a:bodyPr wrap="none" rtlCol="0">
            <a:spAutoFit/>
          </a:bodyPr>
          <a:lstStyle/>
          <a:p>
            <a:pPr defTabSz="457200"/>
            <a:r>
              <a:rPr lang="en-US" dirty="0" smtClean="0">
                <a:solidFill>
                  <a:prstClr val="black"/>
                </a:solidFill>
                <a:latin typeface="Calibri"/>
              </a:rPr>
              <a:t>2018</a:t>
            </a:r>
            <a:endParaRPr lang="en-US" dirty="0">
              <a:solidFill>
                <a:prstClr val="black"/>
              </a:solidFill>
              <a:latin typeface="Calibri"/>
            </a:endParaRPr>
          </a:p>
        </p:txBody>
      </p:sp>
      <p:sp>
        <p:nvSpPr>
          <p:cNvPr id="85" name="TextBox 84"/>
          <p:cNvSpPr txBox="1"/>
          <p:nvPr/>
        </p:nvSpPr>
        <p:spPr>
          <a:xfrm>
            <a:off x="5270954" y="830492"/>
            <a:ext cx="652743" cy="369332"/>
          </a:xfrm>
          <a:prstGeom prst="rect">
            <a:avLst/>
          </a:prstGeom>
          <a:noFill/>
        </p:spPr>
        <p:txBody>
          <a:bodyPr wrap="none" rtlCol="0">
            <a:spAutoFit/>
          </a:bodyPr>
          <a:lstStyle/>
          <a:p>
            <a:pPr defTabSz="457200"/>
            <a:r>
              <a:rPr lang="en-US" dirty="0" smtClean="0">
                <a:solidFill>
                  <a:prstClr val="black"/>
                </a:solidFill>
                <a:latin typeface="Calibri"/>
              </a:rPr>
              <a:t>2019</a:t>
            </a:r>
            <a:endParaRPr lang="en-US" dirty="0">
              <a:solidFill>
                <a:prstClr val="black"/>
              </a:solidFill>
              <a:latin typeface="Calibri"/>
            </a:endParaRPr>
          </a:p>
        </p:txBody>
      </p:sp>
      <p:sp>
        <p:nvSpPr>
          <p:cNvPr id="86" name="TextBox 85"/>
          <p:cNvSpPr txBox="1"/>
          <p:nvPr/>
        </p:nvSpPr>
        <p:spPr>
          <a:xfrm>
            <a:off x="6416196" y="821647"/>
            <a:ext cx="652743" cy="369332"/>
          </a:xfrm>
          <a:prstGeom prst="rect">
            <a:avLst/>
          </a:prstGeom>
          <a:noFill/>
        </p:spPr>
        <p:txBody>
          <a:bodyPr wrap="none" rtlCol="0">
            <a:spAutoFit/>
          </a:bodyPr>
          <a:lstStyle/>
          <a:p>
            <a:pPr defTabSz="457200"/>
            <a:r>
              <a:rPr lang="en-US" dirty="0" smtClean="0">
                <a:solidFill>
                  <a:prstClr val="black"/>
                </a:solidFill>
                <a:latin typeface="Calibri"/>
              </a:rPr>
              <a:t>2020</a:t>
            </a:r>
            <a:endParaRPr lang="en-US" dirty="0">
              <a:solidFill>
                <a:prstClr val="black"/>
              </a:solidFill>
              <a:latin typeface="Calibri"/>
            </a:endParaRPr>
          </a:p>
        </p:txBody>
      </p:sp>
      <p:sp>
        <p:nvSpPr>
          <p:cNvPr id="87" name="TextBox 86"/>
          <p:cNvSpPr txBox="1"/>
          <p:nvPr/>
        </p:nvSpPr>
        <p:spPr>
          <a:xfrm>
            <a:off x="7618462" y="827291"/>
            <a:ext cx="652743" cy="369332"/>
          </a:xfrm>
          <a:prstGeom prst="rect">
            <a:avLst/>
          </a:prstGeom>
          <a:noFill/>
        </p:spPr>
        <p:txBody>
          <a:bodyPr wrap="none" rtlCol="0">
            <a:spAutoFit/>
          </a:bodyPr>
          <a:lstStyle/>
          <a:p>
            <a:pPr defTabSz="457200"/>
            <a:r>
              <a:rPr lang="en-US" dirty="0" smtClean="0">
                <a:solidFill>
                  <a:prstClr val="black"/>
                </a:solidFill>
                <a:latin typeface="Calibri"/>
              </a:rPr>
              <a:t>2021</a:t>
            </a:r>
            <a:endParaRPr lang="en-US" dirty="0">
              <a:solidFill>
                <a:prstClr val="black"/>
              </a:solidFill>
              <a:latin typeface="Calibri"/>
            </a:endParaRPr>
          </a:p>
        </p:txBody>
      </p:sp>
      <p:cxnSp>
        <p:nvCxnSpPr>
          <p:cNvPr id="88" name="Straight Connector 87"/>
          <p:cNvCxnSpPr/>
          <p:nvPr/>
        </p:nvCxnSpPr>
        <p:spPr>
          <a:xfrm>
            <a:off x="3917244" y="1349023"/>
            <a:ext cx="0" cy="277106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89" name="Straight Connector 88"/>
          <p:cNvCxnSpPr/>
          <p:nvPr/>
        </p:nvCxnSpPr>
        <p:spPr>
          <a:xfrm>
            <a:off x="7394221" y="1349023"/>
            <a:ext cx="0" cy="277106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90" name="Straight Connector 89"/>
          <p:cNvCxnSpPr/>
          <p:nvPr/>
        </p:nvCxnSpPr>
        <p:spPr>
          <a:xfrm flipH="1">
            <a:off x="6231467" y="1349023"/>
            <a:ext cx="1" cy="277106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91" name="Straight Connector 90"/>
          <p:cNvCxnSpPr/>
          <p:nvPr/>
        </p:nvCxnSpPr>
        <p:spPr>
          <a:xfrm>
            <a:off x="5058194" y="1331648"/>
            <a:ext cx="0" cy="27376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2" name="Rectangle 19"/>
          <p:cNvSpPr>
            <a:spLocks noChangeArrowheads="1"/>
          </p:cNvSpPr>
          <p:nvPr/>
        </p:nvSpPr>
        <p:spPr bwMode="auto">
          <a:xfrm>
            <a:off x="3209550" y="2010392"/>
            <a:ext cx="3425902" cy="9048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93" name="Rectangle 19"/>
          <p:cNvSpPr>
            <a:spLocks noChangeArrowheads="1"/>
          </p:cNvSpPr>
          <p:nvPr/>
        </p:nvSpPr>
        <p:spPr bwMode="auto">
          <a:xfrm>
            <a:off x="2844800" y="2535326"/>
            <a:ext cx="2644575" cy="9048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94" name="Rectangle 19"/>
          <p:cNvSpPr>
            <a:spLocks noChangeArrowheads="1"/>
          </p:cNvSpPr>
          <p:nvPr/>
        </p:nvSpPr>
        <p:spPr bwMode="auto">
          <a:xfrm>
            <a:off x="5493485" y="2722738"/>
            <a:ext cx="2283935" cy="9048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95" name="Rectangle 19"/>
          <p:cNvSpPr>
            <a:spLocks noChangeArrowheads="1"/>
          </p:cNvSpPr>
          <p:nvPr/>
        </p:nvSpPr>
        <p:spPr bwMode="auto">
          <a:xfrm>
            <a:off x="3205439" y="2902215"/>
            <a:ext cx="2283935" cy="9048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96" name="Rectangle 19"/>
          <p:cNvSpPr>
            <a:spLocks noChangeArrowheads="1"/>
          </p:cNvSpPr>
          <p:nvPr/>
        </p:nvSpPr>
        <p:spPr bwMode="auto">
          <a:xfrm>
            <a:off x="3209550" y="3630348"/>
            <a:ext cx="2283935" cy="9048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cxnSp>
        <p:nvCxnSpPr>
          <p:cNvPr id="97" name="Straight Connector 96"/>
          <p:cNvCxnSpPr/>
          <p:nvPr/>
        </p:nvCxnSpPr>
        <p:spPr>
          <a:xfrm>
            <a:off x="2664243" y="6175022"/>
            <a:ext cx="6088696" cy="2257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98" name="Straight Connector 97"/>
          <p:cNvCxnSpPr/>
          <p:nvPr/>
        </p:nvCxnSpPr>
        <p:spPr>
          <a:xfrm>
            <a:off x="2664243" y="4368800"/>
            <a:ext cx="6088631" cy="1128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9" name="TextBox 98"/>
          <p:cNvSpPr txBox="1"/>
          <p:nvPr/>
        </p:nvSpPr>
        <p:spPr>
          <a:xfrm>
            <a:off x="1580444" y="4195423"/>
            <a:ext cx="785793" cy="369332"/>
          </a:xfrm>
          <a:prstGeom prst="rect">
            <a:avLst/>
          </a:prstGeom>
          <a:noFill/>
        </p:spPr>
        <p:txBody>
          <a:bodyPr wrap="none" rtlCol="0">
            <a:spAutoFit/>
          </a:bodyPr>
          <a:lstStyle/>
          <a:p>
            <a:pPr defTabSz="457200"/>
            <a:r>
              <a:rPr lang="en-US" dirty="0" smtClean="0">
                <a:solidFill>
                  <a:prstClr val="black"/>
                </a:solidFill>
                <a:latin typeface="Calibri"/>
              </a:rPr>
              <a:t>10 M$</a:t>
            </a:r>
            <a:endParaRPr lang="en-US" dirty="0">
              <a:solidFill>
                <a:prstClr val="black"/>
              </a:solidFill>
              <a:latin typeface="Calibri"/>
            </a:endParaRPr>
          </a:p>
        </p:txBody>
      </p:sp>
      <p:sp>
        <p:nvSpPr>
          <p:cNvPr id="100" name="Rectangle 99"/>
          <p:cNvSpPr/>
          <p:nvPr/>
        </p:nvSpPr>
        <p:spPr>
          <a:xfrm>
            <a:off x="2950507" y="5991224"/>
            <a:ext cx="549049" cy="18379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1" name="Rectangle 100"/>
          <p:cNvSpPr/>
          <p:nvPr/>
        </p:nvSpPr>
        <p:spPr>
          <a:xfrm>
            <a:off x="4190456" y="5905575"/>
            <a:ext cx="549049" cy="26944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2" name="Rectangle 101"/>
          <p:cNvSpPr/>
          <p:nvPr/>
        </p:nvSpPr>
        <p:spPr>
          <a:xfrm>
            <a:off x="5374649" y="5753176"/>
            <a:ext cx="549049" cy="421845"/>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3" name="Rectangle 102"/>
          <p:cNvSpPr/>
          <p:nvPr/>
        </p:nvSpPr>
        <p:spPr>
          <a:xfrm>
            <a:off x="6581060" y="6025972"/>
            <a:ext cx="549049" cy="149049"/>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4" name="Rectangle 103"/>
          <p:cNvSpPr/>
          <p:nvPr/>
        </p:nvSpPr>
        <p:spPr>
          <a:xfrm>
            <a:off x="7777420" y="6025972"/>
            <a:ext cx="549049" cy="149049"/>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5" name="Rectangle 104"/>
          <p:cNvSpPr/>
          <p:nvPr/>
        </p:nvSpPr>
        <p:spPr>
          <a:xfrm>
            <a:off x="5374647" y="4718643"/>
            <a:ext cx="549049" cy="1037355"/>
          </a:xfrm>
          <a:prstGeom prst="rect">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106" name="Rectangle 105"/>
          <p:cNvSpPr/>
          <p:nvPr/>
        </p:nvSpPr>
        <p:spPr>
          <a:xfrm>
            <a:off x="6585411" y="4823882"/>
            <a:ext cx="549049" cy="1198740"/>
          </a:xfrm>
          <a:prstGeom prst="rect">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7" name="Rectangle 106"/>
          <p:cNvSpPr/>
          <p:nvPr/>
        </p:nvSpPr>
        <p:spPr>
          <a:xfrm>
            <a:off x="7777419" y="4516105"/>
            <a:ext cx="549049" cy="1506518"/>
          </a:xfrm>
          <a:prstGeom prst="rect">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3" name="TextBox 2"/>
          <p:cNvSpPr txBox="1"/>
          <p:nvPr/>
        </p:nvSpPr>
        <p:spPr>
          <a:xfrm>
            <a:off x="2863393" y="5683447"/>
            <a:ext cx="723275" cy="307777"/>
          </a:xfrm>
          <a:prstGeom prst="rect">
            <a:avLst/>
          </a:prstGeom>
          <a:noFill/>
        </p:spPr>
        <p:txBody>
          <a:bodyPr wrap="none" rtlCol="0">
            <a:spAutoFit/>
          </a:bodyPr>
          <a:lstStyle/>
          <a:p>
            <a:r>
              <a:rPr lang="en-US" sz="1400" dirty="0" smtClean="0">
                <a:latin typeface="Calibri" panose="020F0502020204030204" pitchFamily="34" charset="0"/>
              </a:rPr>
              <a:t>1521k$</a:t>
            </a:r>
            <a:endParaRPr lang="en-US" sz="1400" dirty="0">
              <a:latin typeface="Calibri" panose="020F0502020204030204" pitchFamily="34" charset="0"/>
            </a:endParaRPr>
          </a:p>
        </p:txBody>
      </p:sp>
      <p:sp>
        <p:nvSpPr>
          <p:cNvPr id="33" name="TextBox 32"/>
          <p:cNvSpPr txBox="1"/>
          <p:nvPr/>
        </p:nvSpPr>
        <p:spPr>
          <a:xfrm>
            <a:off x="4109028" y="5599288"/>
            <a:ext cx="723275" cy="307777"/>
          </a:xfrm>
          <a:prstGeom prst="rect">
            <a:avLst/>
          </a:prstGeom>
          <a:noFill/>
        </p:spPr>
        <p:txBody>
          <a:bodyPr wrap="none" rtlCol="0">
            <a:spAutoFit/>
          </a:bodyPr>
          <a:lstStyle/>
          <a:p>
            <a:r>
              <a:rPr lang="en-US" sz="1400" dirty="0" smtClean="0">
                <a:latin typeface="Calibri" panose="020F0502020204030204" pitchFamily="34" charset="0"/>
              </a:rPr>
              <a:t>1654k$</a:t>
            </a:r>
            <a:endParaRPr lang="en-US" sz="1400" dirty="0">
              <a:latin typeface="Calibri" panose="020F0502020204030204" pitchFamily="34" charset="0"/>
            </a:endParaRPr>
          </a:p>
        </p:txBody>
      </p:sp>
      <p:sp>
        <p:nvSpPr>
          <p:cNvPr id="34" name="TextBox 33"/>
          <p:cNvSpPr txBox="1"/>
          <p:nvPr/>
        </p:nvSpPr>
        <p:spPr>
          <a:xfrm>
            <a:off x="5287535" y="5454767"/>
            <a:ext cx="723275" cy="307777"/>
          </a:xfrm>
          <a:prstGeom prst="rect">
            <a:avLst/>
          </a:prstGeom>
          <a:noFill/>
        </p:spPr>
        <p:txBody>
          <a:bodyPr wrap="none" rtlCol="0">
            <a:spAutoFit/>
          </a:bodyPr>
          <a:lstStyle/>
          <a:p>
            <a:r>
              <a:rPr lang="en-US" sz="1400" dirty="0" smtClean="0">
                <a:latin typeface="Calibri" panose="020F0502020204030204" pitchFamily="34" charset="0"/>
              </a:rPr>
              <a:t>2615k$</a:t>
            </a:r>
            <a:endParaRPr lang="en-US" sz="1400" dirty="0">
              <a:latin typeface="Calibri" panose="020F0502020204030204" pitchFamily="34" charset="0"/>
            </a:endParaRPr>
          </a:p>
        </p:txBody>
      </p:sp>
      <p:sp>
        <p:nvSpPr>
          <p:cNvPr id="35" name="TextBox 34"/>
          <p:cNvSpPr txBox="1"/>
          <p:nvPr/>
        </p:nvSpPr>
        <p:spPr>
          <a:xfrm>
            <a:off x="8326469" y="4410942"/>
            <a:ext cx="723275" cy="307777"/>
          </a:xfrm>
          <a:prstGeom prst="rect">
            <a:avLst/>
          </a:prstGeom>
          <a:noFill/>
        </p:spPr>
        <p:txBody>
          <a:bodyPr wrap="none" rtlCol="0">
            <a:spAutoFit/>
          </a:bodyPr>
          <a:lstStyle/>
          <a:p>
            <a:r>
              <a:rPr lang="en-US" sz="1400" dirty="0" smtClean="0">
                <a:latin typeface="Calibri" panose="020F0502020204030204" pitchFamily="34" charset="0"/>
              </a:rPr>
              <a:t>9439k$</a:t>
            </a:r>
            <a:endParaRPr lang="en-US" sz="1400" dirty="0">
              <a:latin typeface="Calibri" panose="020F0502020204030204" pitchFamily="34" charset="0"/>
            </a:endParaRPr>
          </a:p>
        </p:txBody>
      </p:sp>
      <p:sp>
        <p:nvSpPr>
          <p:cNvPr id="36" name="TextBox 35"/>
          <p:cNvSpPr txBox="1"/>
          <p:nvPr/>
        </p:nvSpPr>
        <p:spPr>
          <a:xfrm>
            <a:off x="5287535" y="4440696"/>
            <a:ext cx="723275" cy="307777"/>
          </a:xfrm>
          <a:prstGeom prst="rect">
            <a:avLst/>
          </a:prstGeom>
          <a:noFill/>
        </p:spPr>
        <p:txBody>
          <a:bodyPr wrap="none" rtlCol="0">
            <a:spAutoFit/>
          </a:bodyPr>
          <a:lstStyle/>
          <a:p>
            <a:r>
              <a:rPr lang="en-US" sz="1400" dirty="0" smtClean="0">
                <a:latin typeface="Calibri" panose="020F0502020204030204" pitchFamily="34" charset="0"/>
              </a:rPr>
              <a:t>8057k$</a:t>
            </a:r>
            <a:endParaRPr lang="en-US" sz="1400" dirty="0">
              <a:latin typeface="Calibri" panose="020F0502020204030204" pitchFamily="34" charset="0"/>
            </a:endParaRPr>
          </a:p>
        </p:txBody>
      </p:sp>
      <p:sp>
        <p:nvSpPr>
          <p:cNvPr id="37" name="TextBox 36"/>
          <p:cNvSpPr txBox="1"/>
          <p:nvPr/>
        </p:nvSpPr>
        <p:spPr>
          <a:xfrm>
            <a:off x="6498297" y="4564755"/>
            <a:ext cx="723275" cy="307777"/>
          </a:xfrm>
          <a:prstGeom prst="rect">
            <a:avLst/>
          </a:prstGeom>
          <a:noFill/>
        </p:spPr>
        <p:txBody>
          <a:bodyPr wrap="none" rtlCol="0">
            <a:spAutoFit/>
          </a:bodyPr>
          <a:lstStyle/>
          <a:p>
            <a:r>
              <a:rPr lang="en-US" sz="1400" dirty="0" smtClean="0">
                <a:latin typeface="Calibri" panose="020F0502020204030204" pitchFamily="34" charset="0"/>
              </a:rPr>
              <a:t>7085k$</a:t>
            </a:r>
            <a:endParaRPr lang="en-US" sz="1400" dirty="0">
              <a:latin typeface="Calibri" panose="020F0502020204030204" pitchFamily="34" charset="0"/>
            </a:endParaRPr>
          </a:p>
        </p:txBody>
      </p:sp>
      <p:sp>
        <p:nvSpPr>
          <p:cNvPr id="38" name="TextBox 37"/>
          <p:cNvSpPr txBox="1"/>
          <p:nvPr/>
        </p:nvSpPr>
        <p:spPr>
          <a:xfrm>
            <a:off x="7690305" y="5740634"/>
            <a:ext cx="723275" cy="307777"/>
          </a:xfrm>
          <a:prstGeom prst="rect">
            <a:avLst/>
          </a:prstGeom>
          <a:noFill/>
        </p:spPr>
        <p:txBody>
          <a:bodyPr wrap="none" rtlCol="0">
            <a:spAutoFit/>
          </a:bodyPr>
          <a:lstStyle/>
          <a:p>
            <a:r>
              <a:rPr lang="en-US" sz="1400" dirty="0" smtClean="0">
                <a:latin typeface="Calibri" panose="020F0502020204030204" pitchFamily="34" charset="0"/>
              </a:rPr>
              <a:t>1032k$</a:t>
            </a:r>
            <a:endParaRPr lang="en-US" sz="1400" dirty="0">
              <a:latin typeface="Calibri" panose="020F0502020204030204" pitchFamily="34" charset="0"/>
            </a:endParaRPr>
          </a:p>
        </p:txBody>
      </p:sp>
      <p:sp>
        <p:nvSpPr>
          <p:cNvPr id="39" name="TextBox 38"/>
          <p:cNvSpPr txBox="1"/>
          <p:nvPr/>
        </p:nvSpPr>
        <p:spPr>
          <a:xfrm>
            <a:off x="6493945" y="5751686"/>
            <a:ext cx="723275" cy="307777"/>
          </a:xfrm>
          <a:prstGeom prst="rect">
            <a:avLst/>
          </a:prstGeom>
          <a:noFill/>
        </p:spPr>
        <p:txBody>
          <a:bodyPr wrap="none" rtlCol="0">
            <a:spAutoFit/>
          </a:bodyPr>
          <a:lstStyle/>
          <a:p>
            <a:r>
              <a:rPr lang="en-US" sz="1400" dirty="0" smtClean="0">
                <a:latin typeface="Calibri" panose="020F0502020204030204" pitchFamily="34" charset="0"/>
              </a:rPr>
              <a:t>1032k$</a:t>
            </a:r>
            <a:endParaRPr lang="en-US" sz="1400" dirty="0">
              <a:latin typeface="Calibri" panose="020F0502020204030204" pitchFamily="34" charset="0"/>
            </a:endParaRPr>
          </a:p>
        </p:txBody>
      </p:sp>
    </p:spTree>
    <p:extLst>
      <p:ext uri="{BB962C8B-B14F-4D97-AF65-F5344CB8AC3E}">
        <p14:creationId xmlns:p14="http://schemas.microsoft.com/office/powerpoint/2010/main" val="25504392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Cooler Design Priorities (Reviewers)</a:t>
            </a:r>
            <a:endParaRPr lang="en-US" dirty="0">
              <a:solidFill>
                <a:schemeClr val="accent5"/>
              </a:solidFill>
            </a:endParaRPr>
          </a:p>
        </p:txBody>
      </p:sp>
      <p:sp>
        <p:nvSpPr>
          <p:cNvPr id="3" name="Content Placeholder 2"/>
          <p:cNvSpPr>
            <a:spLocks noGrp="1"/>
          </p:cNvSpPr>
          <p:nvPr>
            <p:ph idx="1"/>
          </p:nvPr>
        </p:nvSpPr>
        <p:spPr>
          <a:xfrm>
            <a:off x="628650" y="1219201"/>
            <a:ext cx="7886700" cy="4996543"/>
          </a:xfrm>
        </p:spPr>
        <p:txBody>
          <a:bodyPr>
            <a:normAutofit/>
          </a:bodyPr>
          <a:lstStyle/>
          <a:p>
            <a:r>
              <a:rPr lang="en-US" dirty="0" smtClean="0"/>
              <a:t>Risk items:</a:t>
            </a:r>
          </a:p>
          <a:p>
            <a:pPr lvl="1"/>
            <a:r>
              <a:rPr lang="en-US" dirty="0" smtClean="0"/>
              <a:t>The JLAB design requires a high-average-current magnetized beam source. They are proposing a novel multi-turn accumulator ring to “recycle” the ERL beam, which to date has not been tested. The alternate </a:t>
            </a:r>
            <a:r>
              <a:rPr lang="en-US" dirty="0" smtClean="0">
                <a:solidFill>
                  <a:schemeClr val="accent5"/>
                </a:solidFill>
              </a:rPr>
              <a:t>(Note added: single pass ERL) </a:t>
            </a:r>
            <a:r>
              <a:rPr lang="en-US" dirty="0" smtClean="0"/>
              <a:t>approach requires a much higher average current magnetized source.</a:t>
            </a:r>
          </a:p>
          <a:p>
            <a:r>
              <a:rPr lang="en-US" dirty="0" smtClean="0"/>
              <a:t>To demonstrate technical feasibility need:</a:t>
            </a:r>
          </a:p>
          <a:p>
            <a:pPr lvl="1"/>
            <a:r>
              <a:rPr lang="en-US" dirty="0" smtClean="0"/>
              <a:t>High current single-pass ERL for hadron cooling.</a:t>
            </a:r>
          </a:p>
          <a:p>
            <a:pPr lvl="1"/>
            <a:r>
              <a:rPr lang="en-US" dirty="0" smtClean="0"/>
              <a:t>Benchmarking of realistic EIC simulation tools against available data</a:t>
            </a:r>
          </a:p>
          <a:p>
            <a:pPr lvl="1"/>
            <a:r>
              <a:rPr lang="en-US" dirty="0" smtClean="0"/>
              <a:t>A high current magnetized electron injector</a:t>
            </a:r>
          </a:p>
          <a:p>
            <a:pPr lvl="1"/>
            <a:r>
              <a:rPr lang="en-US" dirty="0" smtClean="0"/>
              <a:t>High power fast kickers for high bandwidth (2 ns bunch spacing) feedback</a:t>
            </a:r>
          </a:p>
          <a:p>
            <a:pPr lvl="1"/>
            <a:r>
              <a:rPr lang="en-US" dirty="0" smtClean="0"/>
              <a:t>Integrated magnetized beam/kicker circulation test using the existing ERL infrastructure.</a:t>
            </a:r>
            <a:endParaRPr lang="en-US" dirty="0"/>
          </a:p>
        </p:txBody>
      </p:sp>
    </p:spTree>
    <p:extLst>
      <p:ext uri="{BB962C8B-B14F-4D97-AF65-F5344CB8AC3E}">
        <p14:creationId xmlns:p14="http://schemas.microsoft.com/office/powerpoint/2010/main" val="715699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04850"/>
          </a:xfrm>
        </p:spPr>
        <p:txBody>
          <a:bodyPr>
            <a:normAutofit fontScale="90000"/>
          </a:bodyPr>
          <a:lstStyle/>
          <a:p>
            <a:r>
              <a:rPr lang="en-US" dirty="0">
                <a:solidFill>
                  <a:schemeClr val="accent5"/>
                </a:solidFill>
              </a:rPr>
              <a:t>R&amp;D High Priority List - (A) and (B) (Reviewers)</a:t>
            </a:r>
          </a:p>
        </p:txBody>
      </p:sp>
      <p:sp>
        <p:nvSpPr>
          <p:cNvPr id="3" name="Content Placeholder 2"/>
          <p:cNvSpPr>
            <a:spLocks noGrp="1"/>
          </p:cNvSpPr>
          <p:nvPr>
            <p:ph idx="1"/>
          </p:nvPr>
        </p:nvSpPr>
        <p:spPr>
          <a:xfrm>
            <a:off x="628650" y="1349829"/>
            <a:ext cx="7886700" cy="5148942"/>
          </a:xfrm>
        </p:spPr>
        <p:txBody>
          <a:bodyPr>
            <a:normAutofit/>
          </a:bodyPr>
          <a:lstStyle/>
          <a:p>
            <a:pPr marL="0" indent="0">
              <a:buNone/>
            </a:pPr>
            <a:r>
              <a:rPr lang="en-US" dirty="0" smtClean="0"/>
              <a:t>Items in </a:t>
            </a:r>
            <a:r>
              <a:rPr lang="en-US" dirty="0" smtClean="0">
                <a:solidFill>
                  <a:srgbClr val="FF0000"/>
                </a:solidFill>
              </a:rPr>
              <a:t>Red</a:t>
            </a:r>
            <a:r>
              <a:rPr lang="en-US" dirty="0" smtClean="0"/>
              <a:t> are highest priority (A) because they are required for all projects.  All others are rated High (B).</a:t>
            </a:r>
          </a:p>
          <a:p>
            <a:r>
              <a:rPr lang="en-US" dirty="0" smtClean="0">
                <a:solidFill>
                  <a:srgbClr val="FF0000"/>
                </a:solidFill>
              </a:rPr>
              <a:t>High current single-pass ERL for hadron cooling</a:t>
            </a:r>
          </a:p>
          <a:p>
            <a:r>
              <a:rPr lang="en-US" dirty="0" smtClean="0">
                <a:solidFill>
                  <a:srgbClr val="FF0000"/>
                </a:solidFill>
              </a:rPr>
              <a:t>Strong hadron cooling</a:t>
            </a:r>
          </a:p>
          <a:p>
            <a:pPr marL="0" indent="0">
              <a:buNone/>
            </a:pPr>
            <a:r>
              <a:rPr lang="en-US" dirty="0" smtClean="0">
                <a:solidFill>
                  <a:srgbClr val="FF0000"/>
                </a:solidFill>
              </a:rPr>
              <a:t>Note that neither of these corresponds to a specific proposal and demonstrate the reviewers appreciate the need in EIC for the best cooling</a:t>
            </a:r>
          </a:p>
          <a:p>
            <a:pPr marL="0" indent="0">
              <a:buNone/>
            </a:pPr>
            <a:r>
              <a:rPr lang="en-US" dirty="0" smtClean="0"/>
              <a:t>For Jefferson Lab Cooler</a:t>
            </a:r>
          </a:p>
          <a:p>
            <a:r>
              <a:rPr lang="en-US" dirty="0" smtClean="0"/>
              <a:t>High power fast kickers for high bandwidth (2 ns bunch spacing) feedback</a:t>
            </a:r>
          </a:p>
          <a:p>
            <a:r>
              <a:rPr lang="en-US" dirty="0" smtClean="0"/>
              <a:t>Develop a high current magnetized electron injector</a:t>
            </a:r>
            <a:br>
              <a:rPr lang="en-US" dirty="0" smtClean="0"/>
            </a:br>
            <a:r>
              <a:rPr lang="en-US" dirty="0" smtClean="0"/>
              <a:t> (thermionic gun?)</a:t>
            </a:r>
          </a:p>
          <a:p>
            <a:r>
              <a:rPr lang="en-US" dirty="0" smtClean="0"/>
              <a:t>Integrated magnetized beam/kicker circulation test using the existing ERL infrastructure</a:t>
            </a:r>
          </a:p>
          <a:p>
            <a:endParaRPr lang="en-US" dirty="0"/>
          </a:p>
        </p:txBody>
      </p:sp>
    </p:spTree>
    <p:extLst>
      <p:ext uri="{BB962C8B-B14F-4D97-AF65-F5344CB8AC3E}">
        <p14:creationId xmlns:p14="http://schemas.microsoft.com/office/powerpoint/2010/main" val="1571274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23900"/>
          </a:xfrm>
        </p:spPr>
        <p:txBody>
          <a:bodyPr/>
          <a:lstStyle/>
          <a:p>
            <a:r>
              <a:rPr lang="en-US" b="1" dirty="0" smtClean="0">
                <a:solidFill>
                  <a:schemeClr val="accent5"/>
                </a:solidFill>
              </a:rPr>
              <a:t>Cooler: R&amp;D </a:t>
            </a:r>
            <a:r>
              <a:rPr lang="en-US" dirty="0">
                <a:solidFill>
                  <a:schemeClr val="accent5"/>
                </a:solidFill>
              </a:rPr>
              <a:t>P</a:t>
            </a:r>
            <a:r>
              <a:rPr lang="en-US" b="1" dirty="0" smtClean="0">
                <a:solidFill>
                  <a:schemeClr val="accent5"/>
                </a:solidFill>
              </a:rPr>
              <a:t>riority (</a:t>
            </a:r>
            <a:r>
              <a:rPr lang="en-US" dirty="0" smtClean="0">
                <a:solidFill>
                  <a:schemeClr val="accent5"/>
                </a:solidFill>
              </a:rPr>
              <a:t>Reviewers</a:t>
            </a:r>
            <a:r>
              <a:rPr lang="en-US" b="1" dirty="0" smtClean="0">
                <a:solidFill>
                  <a:schemeClr val="accent5"/>
                </a:solidFill>
              </a:rPr>
              <a:t>)</a:t>
            </a:r>
            <a:endParaRPr lang="en-US" b="1" dirty="0">
              <a:solidFill>
                <a:schemeClr val="accent5"/>
              </a:solidFill>
            </a:endParaRPr>
          </a:p>
        </p:txBody>
      </p:sp>
      <p:sp>
        <p:nvSpPr>
          <p:cNvPr id="3" name="Content Placeholder 2"/>
          <p:cNvSpPr>
            <a:spLocks noGrp="1"/>
          </p:cNvSpPr>
          <p:nvPr>
            <p:ph idx="1"/>
          </p:nvPr>
        </p:nvSpPr>
        <p:spPr>
          <a:xfrm>
            <a:off x="628649" y="870403"/>
            <a:ext cx="8239125" cy="5195661"/>
          </a:xfrm>
        </p:spPr>
        <p:txBody>
          <a:bodyPr>
            <a:normAutofit/>
          </a:bodyPr>
          <a:lstStyle/>
          <a:p>
            <a:pPr marL="0" indent="0">
              <a:buNone/>
            </a:pPr>
            <a:r>
              <a:rPr lang="en-US" sz="2400" b="1" dirty="0" smtClean="0"/>
              <a:t>The following are High (C) priorities </a:t>
            </a:r>
            <a:r>
              <a:rPr lang="en-US" sz="2400" b="1" dirty="0" smtClean="0">
                <a:solidFill>
                  <a:schemeClr val="accent1"/>
                </a:solidFill>
              </a:rPr>
              <a:t>(JLAB specific)</a:t>
            </a:r>
            <a:r>
              <a:rPr lang="en-US" sz="2400" dirty="0" smtClean="0">
                <a:solidFill>
                  <a:schemeClr val="accent1"/>
                </a:solidFill>
              </a:rPr>
              <a:t>:</a:t>
            </a:r>
          </a:p>
          <a:p>
            <a:r>
              <a:rPr lang="en-US" sz="2400" dirty="0" smtClean="0"/>
              <a:t>Electron cooling simulations</a:t>
            </a:r>
          </a:p>
          <a:p>
            <a:r>
              <a:rPr lang="en-US" sz="2400" dirty="0" smtClean="0"/>
              <a:t>ERL Cooler design for single and multi turn operations</a:t>
            </a:r>
          </a:p>
          <a:p>
            <a:r>
              <a:rPr lang="en-US" sz="2400" dirty="0" smtClean="0"/>
              <a:t>Magnetized source for the e-cooler 36 mA</a:t>
            </a:r>
          </a:p>
          <a:p>
            <a:r>
              <a:rPr lang="en-US" sz="2400" dirty="0" smtClean="0"/>
              <a:t>Fast kicker prototype for multi turn cooler</a:t>
            </a:r>
          </a:p>
          <a:p>
            <a:pPr marL="0" indent="0">
              <a:buNone/>
            </a:pPr>
            <a:r>
              <a:rPr lang="en-US" sz="2400" b="1" dirty="0" smtClean="0"/>
              <a:t>The following are Medium priority</a:t>
            </a:r>
            <a:r>
              <a:rPr lang="en-US" sz="2400" dirty="0" smtClean="0"/>
              <a:t>:</a:t>
            </a:r>
          </a:p>
          <a:p>
            <a:r>
              <a:rPr lang="en-US" sz="2400" dirty="0" smtClean="0"/>
              <a:t>Bunched beam cooling experiment at IMP</a:t>
            </a:r>
          </a:p>
          <a:p>
            <a:r>
              <a:rPr lang="en-US" sz="2400" dirty="0" smtClean="0"/>
              <a:t>Fast kicker test with beam</a:t>
            </a:r>
          </a:p>
          <a:p>
            <a:r>
              <a:rPr lang="en-US" sz="2400" dirty="0" smtClean="0"/>
              <a:t>Integrated test of multi-turn circulator ring</a:t>
            </a:r>
          </a:p>
          <a:p>
            <a:r>
              <a:rPr lang="en-US" sz="2400" dirty="0" smtClean="0"/>
              <a:t>Magnetized source for the e-cooler 200 mA</a:t>
            </a:r>
            <a:endParaRPr lang="en-US" sz="2400" dirty="0"/>
          </a:p>
        </p:txBody>
      </p:sp>
    </p:spTree>
    <p:extLst>
      <p:ext uri="{BB962C8B-B14F-4D97-AF65-F5344CB8AC3E}">
        <p14:creationId xmlns:p14="http://schemas.microsoft.com/office/powerpoint/2010/main" val="17844419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2561"/>
          </a:xfrm>
        </p:spPr>
        <p:txBody>
          <a:bodyPr>
            <a:normAutofit/>
          </a:bodyPr>
          <a:lstStyle/>
          <a:p>
            <a:r>
              <a:rPr lang="en-US" dirty="0" smtClean="0">
                <a:solidFill>
                  <a:schemeClr val="accent5"/>
                </a:solidFill>
              </a:rPr>
              <a:t>Cooler Plans– Notes and Recommendations</a:t>
            </a:r>
            <a:endParaRPr lang="en-US" dirty="0">
              <a:solidFill>
                <a:schemeClr val="accent5"/>
              </a:solidFill>
            </a:endParaRPr>
          </a:p>
        </p:txBody>
      </p:sp>
      <p:sp>
        <p:nvSpPr>
          <p:cNvPr id="3" name="Content Placeholder 2"/>
          <p:cNvSpPr>
            <a:spLocks noGrp="1"/>
          </p:cNvSpPr>
          <p:nvPr>
            <p:ph idx="1"/>
          </p:nvPr>
        </p:nvSpPr>
        <p:spPr>
          <a:xfrm>
            <a:off x="628650" y="1230087"/>
            <a:ext cx="7886700" cy="5301343"/>
          </a:xfrm>
        </p:spPr>
        <p:txBody>
          <a:bodyPr>
            <a:normAutofit/>
          </a:bodyPr>
          <a:lstStyle/>
          <a:p>
            <a:r>
              <a:rPr lang="en-US" dirty="0" smtClean="0"/>
              <a:t>Integrate approaches with the CCR proposal at JLAB, for understanding of recirculating and ERL concepts.</a:t>
            </a:r>
          </a:p>
          <a:p>
            <a:r>
              <a:rPr lang="en-US" dirty="0" smtClean="0"/>
              <a:t>Define and perform a demonstration of adequate hadron cooling with clear, pre-defined demonstration goals</a:t>
            </a:r>
          </a:p>
          <a:p>
            <a:r>
              <a:rPr lang="en-US" dirty="0" smtClean="0"/>
              <a:t>Continue to pursue development of the CCR proposal and other recirculating and high average current ERL demonstrations, </a:t>
            </a:r>
            <a:r>
              <a:rPr lang="en-US" dirty="0" smtClean="0">
                <a:solidFill>
                  <a:srgbClr val="FF0000"/>
                </a:solidFill>
              </a:rPr>
              <a:t>for example at CBETA (N.B., not at LERF!)</a:t>
            </a:r>
          </a:p>
          <a:p>
            <a:r>
              <a:rPr lang="en-US" dirty="0" smtClean="0"/>
              <a:t>Continue the development of fast cooling with bunched magnetized electron beams, while studying alternate approaches such as </a:t>
            </a:r>
            <a:r>
              <a:rPr lang="en-US" dirty="0" err="1" smtClean="0"/>
              <a:t>CeC</a:t>
            </a:r>
            <a:endParaRPr lang="en-US" dirty="0" smtClean="0"/>
          </a:p>
          <a:p>
            <a:r>
              <a:rPr lang="en-US" dirty="0" smtClean="0"/>
              <a:t>Ensure that ongoing tests of pulsed beam cooling are relevant to the goal of hadron cooling for JLEIC</a:t>
            </a:r>
            <a:endParaRPr lang="en-US" dirty="0"/>
          </a:p>
        </p:txBody>
      </p:sp>
    </p:spTree>
    <p:extLst>
      <p:ext uri="{BB962C8B-B14F-4D97-AF65-F5344CB8AC3E}">
        <p14:creationId xmlns:p14="http://schemas.microsoft.com/office/powerpoint/2010/main" val="230839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9646"/>
          </a:xfrm>
        </p:spPr>
        <p:txBody>
          <a:bodyPr/>
          <a:lstStyle/>
          <a:p>
            <a:r>
              <a:rPr lang="en-US" dirty="0" smtClean="0">
                <a:solidFill>
                  <a:schemeClr val="accent5"/>
                </a:solidFill>
              </a:rPr>
              <a:t>Our Comments: Benson and </a:t>
            </a:r>
            <a:r>
              <a:rPr lang="en-US" dirty="0" err="1" smtClean="0">
                <a:solidFill>
                  <a:schemeClr val="accent5"/>
                </a:solidFill>
              </a:rPr>
              <a:t>Krafft</a:t>
            </a:r>
            <a:endParaRPr lang="en-US" dirty="0">
              <a:solidFill>
                <a:schemeClr val="accent5"/>
              </a:solidFill>
            </a:endParaRPr>
          </a:p>
        </p:txBody>
      </p:sp>
      <p:sp>
        <p:nvSpPr>
          <p:cNvPr id="3" name="Content Placeholder 2"/>
          <p:cNvSpPr>
            <a:spLocks noGrp="1"/>
          </p:cNvSpPr>
          <p:nvPr>
            <p:ph idx="1"/>
          </p:nvPr>
        </p:nvSpPr>
        <p:spPr>
          <a:xfrm>
            <a:off x="0" y="903516"/>
            <a:ext cx="9144000" cy="5544909"/>
          </a:xfrm>
        </p:spPr>
        <p:txBody>
          <a:bodyPr>
            <a:normAutofit lnSpcReduction="10000"/>
          </a:bodyPr>
          <a:lstStyle/>
          <a:p>
            <a:r>
              <a:rPr lang="en-US" dirty="0" smtClean="0"/>
              <a:t>They recommend development of simulation tools but do not mention cooling simulations</a:t>
            </a:r>
            <a:r>
              <a:rPr lang="en-US" dirty="0"/>
              <a:t> </a:t>
            </a:r>
            <a:r>
              <a:rPr lang="en-US" dirty="0" smtClean="0"/>
              <a:t>directly (taking broader view?)</a:t>
            </a:r>
          </a:p>
          <a:p>
            <a:r>
              <a:rPr lang="en-US" dirty="0" smtClean="0"/>
              <a:t>The reviewers strongly stress the need to develop high current ERLs.  This applies to JLAB and BNL and is significant common overlap.  Cornell has the advantage for sources. </a:t>
            </a:r>
            <a:r>
              <a:rPr lang="en-US" dirty="0" smtClean="0"/>
              <a:t>JLAB </a:t>
            </a:r>
            <a:r>
              <a:rPr lang="en-US" dirty="0" smtClean="0"/>
              <a:t>has the advantage in ERL operation.</a:t>
            </a:r>
          </a:p>
          <a:p>
            <a:r>
              <a:rPr lang="en-US" dirty="0" smtClean="0"/>
              <a:t>Can angular momentum affect BBU threshold?  Probably not but we should think about it.</a:t>
            </a:r>
          </a:p>
          <a:p>
            <a:r>
              <a:rPr lang="en-US" dirty="0" smtClean="0"/>
              <a:t>“</a:t>
            </a:r>
            <a:r>
              <a:rPr lang="en-US" sz="2400" i="1" dirty="0" smtClean="0"/>
              <a:t>The </a:t>
            </a:r>
            <a:r>
              <a:rPr lang="en-US" sz="2400" i="1" dirty="0"/>
              <a:t>panel notes that an ex-parte communication obtained by a panel member following the panel’s meeting indicates that there could be significant challenges in achieving the required transverse cooling rates for one or more of the proposed </a:t>
            </a:r>
            <a:r>
              <a:rPr lang="en-US" sz="2400" i="1" dirty="0" smtClean="0"/>
              <a:t>designs</a:t>
            </a:r>
            <a:r>
              <a:rPr lang="en-US" dirty="0" smtClean="0"/>
              <a:t>” </a:t>
            </a:r>
            <a:r>
              <a:rPr lang="en-US" dirty="0" smtClean="0">
                <a:solidFill>
                  <a:srgbClr val="FF0000"/>
                </a:solidFill>
              </a:rPr>
              <a:t>Clarification needed.</a:t>
            </a:r>
          </a:p>
          <a:p>
            <a:r>
              <a:rPr lang="en-US" dirty="0" smtClean="0"/>
              <a:t>The panel </a:t>
            </a:r>
            <a:r>
              <a:rPr lang="en-US" dirty="0" smtClean="0"/>
              <a:t>mentions </a:t>
            </a:r>
            <a:r>
              <a:rPr lang="en-US" dirty="0" smtClean="0"/>
              <a:t>the use of emittance exchange in the </a:t>
            </a:r>
            <a:r>
              <a:rPr lang="en-US" dirty="0" err="1" smtClean="0"/>
              <a:t>CeC</a:t>
            </a:r>
            <a:r>
              <a:rPr lang="en-US" dirty="0" smtClean="0"/>
              <a:t> design.  We might be using it as well.</a:t>
            </a:r>
          </a:p>
          <a:p>
            <a:r>
              <a:rPr lang="en-US" dirty="0" smtClean="0"/>
              <a:t>Matching, injection, and extraction are considered risks.  I would not place these high on the list of issues.</a:t>
            </a:r>
          </a:p>
          <a:p>
            <a:r>
              <a:rPr lang="en-US" dirty="0" smtClean="0"/>
              <a:t>They want us to pursue CCR tests at LERF.  How do we do this?</a:t>
            </a:r>
          </a:p>
          <a:p>
            <a:r>
              <a:rPr lang="en-US" dirty="0" smtClean="0"/>
              <a:t>Can </a:t>
            </a:r>
            <a:r>
              <a:rPr lang="en-US" dirty="0" err="1" smtClean="0"/>
              <a:t>CeC</a:t>
            </a:r>
            <a:r>
              <a:rPr lang="en-US" dirty="0" smtClean="0"/>
              <a:t> work for JLEIC?  (probably not but need to look at it)</a:t>
            </a:r>
          </a:p>
          <a:p>
            <a:endParaRPr lang="en-US" dirty="0"/>
          </a:p>
        </p:txBody>
      </p:sp>
    </p:spTree>
    <p:extLst>
      <p:ext uri="{BB962C8B-B14F-4D97-AF65-F5344CB8AC3E}">
        <p14:creationId xmlns:p14="http://schemas.microsoft.com/office/powerpoint/2010/main" val="10420639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Energy Recovered Loop Accelerator</a:t>
            </a:r>
            <a:endParaRPr lang="en-US" dirty="0">
              <a:solidFill>
                <a:srgbClr val="FF0000"/>
              </a:solidFill>
            </a:endParaRPr>
          </a:p>
        </p:txBody>
      </p:sp>
      <p:grpSp>
        <p:nvGrpSpPr>
          <p:cNvPr id="4" name="Group 3"/>
          <p:cNvGrpSpPr/>
          <p:nvPr/>
        </p:nvGrpSpPr>
        <p:grpSpPr>
          <a:xfrm>
            <a:off x="1265602" y="1099510"/>
            <a:ext cx="6849698" cy="4012034"/>
            <a:chOff x="1265602" y="457200"/>
            <a:chExt cx="5867626" cy="2714358"/>
          </a:xfrm>
        </p:grpSpPr>
        <p:sp>
          <p:nvSpPr>
            <p:cNvPr id="5" name="Rectangle 4"/>
            <p:cNvSpPr/>
            <p:nvPr/>
          </p:nvSpPr>
          <p:spPr>
            <a:xfrm>
              <a:off x="2184008" y="2593076"/>
              <a:ext cx="4064391" cy="578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95600" y="2221468"/>
              <a:ext cx="2201471" cy="249873"/>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Energy Recovery </a:t>
              </a:r>
              <a:r>
                <a:rPr lang="en-US" dirty="0" err="1" smtClean="0">
                  <a:latin typeface="Arial" panose="020B0604020202020204" pitchFamily="34" charset="0"/>
                  <a:cs typeface="Arial" panose="020B0604020202020204" pitchFamily="34" charset="0"/>
                </a:rPr>
                <a:t>Linac</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3244577" y="1403946"/>
              <a:ext cx="1696143" cy="249873"/>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Low Energy Loop</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3200400" y="457200"/>
              <a:ext cx="1740085" cy="249873"/>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High Energy Loop</a:t>
              </a:r>
              <a:endParaRPr lang="en-US" dirty="0">
                <a:latin typeface="Arial" panose="020B0604020202020204" pitchFamily="34" charset="0"/>
                <a:cs typeface="Arial" panose="020B0604020202020204" pitchFamily="34" charset="0"/>
              </a:endParaRPr>
            </a:p>
          </p:txBody>
        </p:sp>
        <p:sp>
          <p:nvSpPr>
            <p:cNvPr id="9" name="Arc 8"/>
            <p:cNvSpPr/>
            <p:nvPr/>
          </p:nvSpPr>
          <p:spPr>
            <a:xfrm rot="5400000">
              <a:off x="5729074" y="1849083"/>
              <a:ext cx="1040218" cy="888609"/>
            </a:xfrm>
            <a:prstGeom prst="arc">
              <a:avLst>
                <a:gd name="adj1" fmla="val 10681924"/>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p:nvPr/>
          </p:nvCxnSpPr>
          <p:spPr>
            <a:xfrm>
              <a:off x="2173739" y="2812939"/>
              <a:ext cx="4074661" cy="5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185717" y="3006942"/>
              <a:ext cx="4062683" cy="73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16200000">
              <a:off x="1578050" y="1954183"/>
              <a:ext cx="1216906" cy="888609"/>
            </a:xfrm>
            <a:prstGeom prst="arc">
              <a:avLst>
                <a:gd name="adj1" fmla="val 10681924"/>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p:cNvCxnSpPr/>
            <p:nvPr/>
          </p:nvCxnSpPr>
          <p:spPr>
            <a:xfrm flipV="1">
              <a:off x="2186502" y="1782590"/>
              <a:ext cx="4062683" cy="73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16200000">
              <a:off x="1205713" y="868675"/>
              <a:ext cx="2004710" cy="1884931"/>
            </a:xfrm>
            <a:prstGeom prst="arc">
              <a:avLst>
                <a:gd name="adj1" fmla="val 10681924"/>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5400000">
              <a:off x="5117173" y="990888"/>
              <a:ext cx="2205602" cy="1826508"/>
            </a:xfrm>
            <a:prstGeom prst="arc">
              <a:avLst>
                <a:gd name="adj1" fmla="val 10681924"/>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V="1">
              <a:off x="2208068" y="805063"/>
              <a:ext cx="4062683" cy="73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833849" y="5326618"/>
            <a:ext cx="5463932" cy="923330"/>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Expansion Cooling: Temperature ratio between</a:t>
            </a:r>
          </a:p>
          <a:p>
            <a:r>
              <a:rPr lang="en-US" dirty="0" smtClean="0">
                <a:latin typeface="Arial" panose="020B0604020202020204" pitchFamily="34" charset="0"/>
                <a:cs typeface="Arial" panose="020B0604020202020204" pitchFamily="34" charset="0"/>
              </a:rPr>
              <a:t>beams is equal to the ratio of the </a:t>
            </a:r>
            <a:r>
              <a:rPr lang="el-GR" i="1" dirty="0" smtClean="0">
                <a:latin typeface="Arial" panose="020B0604020202020204" pitchFamily="34" charset="0"/>
                <a:cs typeface="Arial" panose="020B0604020202020204" pitchFamily="34" charset="0"/>
              </a:rPr>
              <a:t>β</a:t>
            </a:r>
            <a:r>
              <a:rPr lang="en-US" dirty="0" smtClean="0">
                <a:latin typeface="Arial" panose="020B0604020202020204" pitchFamily="34" charset="0"/>
                <a:cs typeface="Arial" panose="020B0604020202020204" pitchFamily="34" charset="0"/>
              </a:rPr>
              <a:t>-functions! Can</a:t>
            </a:r>
          </a:p>
          <a:p>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asily be large by design. See F. Lin, et al., IPAC’16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882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Cooling Rates</a:t>
            </a:r>
            <a:endParaRPr lang="en-US" dirty="0">
              <a:solidFill>
                <a:srgbClr val="FF0000"/>
              </a:solidFill>
            </a:endParaRPr>
          </a:p>
        </p:txBody>
      </p:sp>
      <p:graphicFrame>
        <p:nvGraphicFramePr>
          <p:cNvPr id="3" name="Chart 2"/>
          <p:cNvGraphicFramePr/>
          <p:nvPr>
            <p:extLst>
              <p:ext uri="{D42A27DB-BD31-4B8C-83A1-F6EECF244321}">
                <p14:modId xmlns:p14="http://schemas.microsoft.com/office/powerpoint/2010/main" val="57999606"/>
              </p:ext>
            </p:extLst>
          </p:nvPr>
        </p:nvGraphicFramePr>
        <p:xfrm>
          <a:off x="409575" y="982424"/>
          <a:ext cx="8258175" cy="47304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247900" y="5613321"/>
            <a:ext cx="512445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Relative cooling time for </a:t>
            </a:r>
            <a:r>
              <a:rPr lang="en-US" i="1" dirty="0" smtClean="0">
                <a:latin typeface="Arial" panose="020B0604020202020204" pitchFamily="34" charset="0"/>
                <a:cs typeface="Arial" panose="020B0604020202020204" pitchFamily="34" charset="0"/>
              </a:rPr>
              <a:t>N</a:t>
            </a:r>
            <a:r>
              <a:rPr lang="en-US" i="1" baseline="-25000" dirty="0" smtClean="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N</a:t>
            </a:r>
            <a:r>
              <a:rPr lang="en-US" i="1" baseline="-25000" dirty="0" smtClean="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 = 0 (tan, </a:t>
            </a:r>
            <a:r>
              <a:rPr lang="en-US" dirty="0">
                <a:latin typeface="Arial" panose="020B0604020202020204" pitchFamily="34" charset="0"/>
                <a:cs typeface="Arial" panose="020B0604020202020204" pitchFamily="34" charset="0"/>
              </a:rPr>
              <a:t>exact above), 0.08 (</a:t>
            </a:r>
            <a:r>
              <a:rPr lang="en-US" dirty="0" smtClean="0">
                <a:latin typeface="Arial" panose="020B0604020202020204" pitchFamily="34" charset="0"/>
                <a:cs typeface="Arial" panose="020B0604020202020204" pitchFamily="34" charset="0"/>
              </a:rPr>
              <a:t>grey), </a:t>
            </a:r>
            <a:r>
              <a:rPr lang="en-US" dirty="0">
                <a:latin typeface="Arial" panose="020B0604020202020204" pitchFamily="34" charset="0"/>
                <a:cs typeface="Arial" panose="020B0604020202020204" pitchFamily="34" charset="0"/>
              </a:rPr>
              <a:t>0.2 (blue), 0.5 (brown)</a:t>
            </a:r>
          </a:p>
        </p:txBody>
      </p:sp>
    </p:spTree>
    <p:extLst>
      <p:ext uri="{BB962C8B-B14F-4D97-AF65-F5344CB8AC3E}">
        <p14:creationId xmlns:p14="http://schemas.microsoft.com/office/powerpoint/2010/main" val="11904106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a:spLocks noChangeAspect="1"/>
          </p:cNvSpPr>
          <p:nvPr/>
        </p:nvSpPr>
        <p:spPr>
          <a:xfrm>
            <a:off x="2844604" y="1295400"/>
            <a:ext cx="3173508" cy="3173508"/>
          </a:xfrm>
          <a:prstGeom prst="arc">
            <a:avLst>
              <a:gd name="adj1" fmla="val 13218422"/>
              <a:gd name="adj2" fmla="val 19398608"/>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a:spLocks noChangeAspect="1"/>
          </p:cNvSpPr>
          <p:nvPr/>
        </p:nvSpPr>
        <p:spPr>
          <a:xfrm rot="10800000">
            <a:off x="5777539" y="-14415"/>
            <a:ext cx="3173508" cy="3173508"/>
          </a:xfrm>
          <a:prstGeom prst="arc">
            <a:avLst>
              <a:gd name="adj1" fmla="val 16200404"/>
              <a:gd name="adj2" fmla="val 19398608"/>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a:spLocks noChangeAspect="1"/>
          </p:cNvSpPr>
          <p:nvPr/>
        </p:nvSpPr>
        <p:spPr>
          <a:xfrm rot="10800000" flipH="1">
            <a:off x="-106612" y="-76201"/>
            <a:ext cx="3173509" cy="3173509"/>
          </a:xfrm>
          <a:prstGeom prst="arc">
            <a:avLst>
              <a:gd name="adj1" fmla="val 16200404"/>
              <a:gd name="adj2" fmla="val 19398608"/>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rot="18258415">
            <a:off x="2597909" y="1885523"/>
            <a:ext cx="787400" cy="540604"/>
          </a:xfrm>
          <a:prstGeom prst="rect">
            <a:avLst/>
          </a:prstGeom>
          <a:gradFill flip="none" rotWithShape="1">
            <a:gsLst>
              <a:gs pos="50000">
                <a:schemeClr val="bg1"/>
              </a:gs>
              <a:gs pos="27000">
                <a:srgbClr val="FF3300"/>
              </a:gs>
              <a:gs pos="73000">
                <a:srgbClr val="0000FF"/>
              </a:gs>
            </a:gsLst>
            <a:lin ang="0" scaled="1"/>
            <a:tileRect/>
          </a:gra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3203123" flipV="1">
            <a:off x="5514042" y="1959523"/>
            <a:ext cx="787400" cy="540604"/>
          </a:xfrm>
          <a:prstGeom prst="rect">
            <a:avLst/>
          </a:prstGeom>
          <a:gradFill>
            <a:gsLst>
              <a:gs pos="50000">
                <a:schemeClr val="bg1"/>
              </a:gs>
              <a:gs pos="27000">
                <a:srgbClr val="FF3300"/>
              </a:gs>
              <a:gs pos="73000">
                <a:srgbClr val="0000FF"/>
              </a:gs>
            </a:gsLst>
            <a:lin ang="0" scaled="1"/>
          </a:gra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55026" y="3097309"/>
            <a:ext cx="298480" cy="584775"/>
          </a:xfrm>
          <a:prstGeom prst="rect">
            <a:avLst/>
          </a:prstGeom>
          <a:noFill/>
        </p:spPr>
        <p:txBody>
          <a:bodyPr wrap="none" rtlCol="0">
            <a:spAutoFit/>
          </a:bodyPr>
          <a:lstStyle/>
          <a:p>
            <a:pPr algn="ctr"/>
            <a:r>
              <a:rPr lang="en-US" sz="3200" dirty="0">
                <a:latin typeface="Arial" panose="020B0604020202020204" pitchFamily="34" charset="0"/>
                <a:cs typeface="Arial" panose="020B0604020202020204" pitchFamily="34" charset="0"/>
              </a:rPr>
              <a:t>f</a:t>
            </a:r>
          </a:p>
        </p:txBody>
      </p:sp>
      <p:sp>
        <p:nvSpPr>
          <p:cNvPr id="11" name="TextBox 10"/>
          <p:cNvSpPr txBox="1"/>
          <p:nvPr/>
        </p:nvSpPr>
        <p:spPr>
          <a:xfrm>
            <a:off x="5878358" y="2548212"/>
            <a:ext cx="412292" cy="584775"/>
          </a:xfrm>
          <a:prstGeom prst="rect">
            <a:avLst/>
          </a:prstGeom>
          <a:noFill/>
        </p:spPr>
        <p:txBody>
          <a:bodyPr wrap="none" rtlCol="0">
            <a:spAutoFit/>
          </a:bodyPr>
          <a:lstStyle/>
          <a:p>
            <a:pPr algn="ctr"/>
            <a:r>
              <a:rPr lang="en-US" sz="3200" dirty="0">
                <a:latin typeface="Arial" panose="020B0604020202020204" pitchFamily="34" charset="0"/>
                <a:cs typeface="Arial" panose="020B0604020202020204" pitchFamily="34" charset="0"/>
              </a:rPr>
              <a:t>2</a:t>
            </a:r>
          </a:p>
        </p:txBody>
      </p:sp>
      <p:sp>
        <p:nvSpPr>
          <p:cNvPr id="16" name="Title 1"/>
          <p:cNvSpPr txBox="1">
            <a:spLocks/>
          </p:cNvSpPr>
          <p:nvPr/>
        </p:nvSpPr>
        <p:spPr>
          <a:xfrm>
            <a:off x="0" y="0"/>
            <a:ext cx="9144000" cy="723900"/>
          </a:xfrm>
          <a:prstGeom prst="rect">
            <a:avLst/>
          </a:prstGeom>
        </p:spPr>
        <p:txBody>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a:defRPr>
            </a:lvl2pPr>
            <a:lvl3pPr algn="ctr" rtl="0" eaLnBrk="1" fontAlgn="base" hangingPunct="1">
              <a:spcBef>
                <a:spcPct val="0"/>
              </a:spcBef>
              <a:spcAft>
                <a:spcPct val="0"/>
              </a:spcAft>
              <a:defRPr sz="3600" b="1">
                <a:solidFill>
                  <a:schemeClr val="tx2"/>
                </a:solidFill>
                <a:latin typeface="Times"/>
              </a:defRPr>
            </a:lvl3pPr>
            <a:lvl4pPr algn="ctr" rtl="0" eaLnBrk="1" fontAlgn="base" hangingPunct="1">
              <a:spcBef>
                <a:spcPct val="0"/>
              </a:spcBef>
              <a:spcAft>
                <a:spcPct val="0"/>
              </a:spcAft>
              <a:defRPr sz="3600" b="1">
                <a:solidFill>
                  <a:schemeClr val="tx2"/>
                </a:solidFill>
                <a:latin typeface="Times"/>
              </a:defRPr>
            </a:lvl4pPr>
            <a:lvl5pPr algn="ctr" rtl="0" eaLnBrk="1" fontAlgn="base" hangingPunct="1">
              <a:spcBef>
                <a:spcPct val="0"/>
              </a:spcBef>
              <a:spcAft>
                <a:spcPct val="0"/>
              </a:spcAft>
              <a:defRPr sz="3600" b="1">
                <a:solidFill>
                  <a:schemeClr val="tx2"/>
                </a:solidFill>
                <a:latin typeface="Times"/>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a:lstStyle>
          <a:p>
            <a:r>
              <a:rPr lang="en-US" sz="3200" kern="0" dirty="0" err="1" smtClean="0">
                <a:solidFill>
                  <a:srgbClr val="C00000"/>
                </a:solidFill>
                <a:latin typeface="Arial" panose="020B0604020202020204" pitchFamily="34" charset="0"/>
                <a:cs typeface="Arial" panose="020B0604020202020204" pitchFamily="34" charset="0"/>
              </a:rPr>
              <a:t>Emitance</a:t>
            </a:r>
            <a:r>
              <a:rPr lang="en-US" sz="3200" kern="0" dirty="0" smtClean="0">
                <a:solidFill>
                  <a:srgbClr val="C00000"/>
                </a:solidFill>
                <a:latin typeface="Arial" panose="020B0604020202020204" pitchFamily="34" charset="0"/>
                <a:cs typeface="Arial" panose="020B0604020202020204" pitchFamily="34" charset="0"/>
              </a:rPr>
              <a:t> Exchange Using </a:t>
            </a:r>
            <a:r>
              <a:rPr lang="en-US" sz="3200" i="1" u="sng" kern="0" dirty="0">
                <a:solidFill>
                  <a:srgbClr val="C00000"/>
                </a:solidFill>
                <a:latin typeface="Arial" panose="020B0604020202020204" pitchFamily="34" charset="0"/>
                <a:cs typeface="Arial" panose="020B0604020202020204" pitchFamily="34" charset="0"/>
              </a:rPr>
              <a:t>SRF B</a:t>
            </a:r>
            <a:r>
              <a:rPr lang="en-US" sz="3200" i="1" u="sng" kern="0" dirty="0" smtClean="0">
                <a:solidFill>
                  <a:srgbClr val="C00000"/>
                </a:solidFill>
                <a:latin typeface="Arial" panose="020B0604020202020204" pitchFamily="34" charset="0"/>
                <a:cs typeface="Arial" panose="020B0604020202020204" pitchFamily="34" charset="0"/>
              </a:rPr>
              <a:t>unching</a:t>
            </a:r>
            <a:endParaRPr lang="en-US" sz="3200" i="1" u="sng" kern="0" dirty="0">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1267676" y="3035753"/>
            <a:ext cx="424929"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i</a:t>
            </a:r>
          </a:p>
        </p:txBody>
      </p:sp>
      <mc:AlternateContent xmlns:mc="http://schemas.openxmlformats.org/markup-compatibility/2006" xmlns:a14="http://schemas.microsoft.com/office/drawing/2010/main">
        <mc:Choice Requires="a14">
          <p:sp>
            <p:nvSpPr>
              <p:cNvPr id="22" name="TextBox 21"/>
              <p:cNvSpPr txBox="1"/>
              <p:nvPr/>
            </p:nvSpPr>
            <p:spPr>
              <a:xfrm>
                <a:off x="2183863" y="1510554"/>
                <a:ext cx="725135"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3200" b="1" i="1" smtClean="0">
                              <a:latin typeface="Cambria Math"/>
                              <a:cs typeface="Arial" panose="020B0604020202020204" pitchFamily="34" charset="0"/>
                            </a:rPr>
                          </m:ctrlPr>
                        </m:sSubPr>
                        <m:e>
                          <m:r>
                            <a:rPr lang="en-US" sz="3200" b="1" i="0" smtClean="0">
                              <a:latin typeface="Cambria Math"/>
                              <a:cs typeface="Arial" panose="020B0604020202020204" pitchFamily="34" charset="0"/>
                            </a:rPr>
                            <m:t>𝐕</m:t>
                          </m:r>
                        </m:e>
                        <m:sub>
                          <m:r>
                            <a:rPr lang="en-US" sz="3200" b="1" i="0" smtClean="0">
                              <a:latin typeface="Cambria Math"/>
                              <a:cs typeface="Arial" panose="020B0604020202020204" pitchFamily="34" charset="0"/>
                            </a:rPr>
                            <m:t>𝟏</m:t>
                          </m:r>
                        </m:sub>
                      </m:sSub>
                    </m:oMath>
                  </m:oMathPara>
                </a14:m>
                <a:endParaRPr lang="en-US" sz="3200" b="1"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183863" y="1510554"/>
                <a:ext cx="725135" cy="58477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038824" y="1644591"/>
                <a:ext cx="725135"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3200" b="1" i="1" smtClean="0">
                              <a:latin typeface="Cambria Math"/>
                              <a:cs typeface="Arial" panose="020B0604020202020204" pitchFamily="34" charset="0"/>
                            </a:rPr>
                          </m:ctrlPr>
                        </m:sSubPr>
                        <m:e>
                          <m:r>
                            <a:rPr lang="en-US" sz="3200" b="1" i="0" smtClean="0">
                              <a:latin typeface="Cambria Math"/>
                              <a:cs typeface="Arial" panose="020B0604020202020204" pitchFamily="34" charset="0"/>
                            </a:rPr>
                            <m:t>𝐕</m:t>
                          </m:r>
                        </m:e>
                        <m:sub>
                          <m:r>
                            <a:rPr lang="en-US" sz="3200" b="1" i="0" smtClean="0">
                              <a:latin typeface="Cambria Math"/>
                              <a:cs typeface="Arial" panose="020B0604020202020204" pitchFamily="34" charset="0"/>
                            </a:rPr>
                            <m:t>𝟐</m:t>
                          </m:r>
                        </m:sub>
                      </m:sSub>
                    </m:oMath>
                  </m:oMathPara>
                </a14:m>
                <a:endParaRPr lang="en-US" sz="3200" b="1"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38824" y="1644591"/>
                <a:ext cx="725135" cy="584775"/>
              </a:xfrm>
              <a:prstGeom prst="rect">
                <a:avLst/>
              </a:prstGeom>
              <a:blipFill rotWithShape="1">
                <a:blip r:embed="rId6"/>
                <a:stretch>
                  <a:fillRect/>
                </a:stretch>
              </a:blipFill>
            </p:spPr>
            <p:txBody>
              <a:bodyPr/>
              <a:lstStyle/>
              <a:p>
                <a:r>
                  <a:rPr lang="en-US">
                    <a:noFill/>
                  </a:rPr>
                  <a:t> </a:t>
                </a:r>
              </a:p>
            </p:txBody>
          </p:sp>
        </mc:Fallback>
      </mc:AlternateContent>
      <p:sp>
        <p:nvSpPr>
          <p:cNvPr id="24" name="TextBox 23"/>
          <p:cNvSpPr txBox="1"/>
          <p:nvPr/>
        </p:nvSpPr>
        <p:spPr>
          <a:xfrm>
            <a:off x="3352800" y="1562494"/>
            <a:ext cx="412292" cy="584775"/>
          </a:xfrm>
          <a:prstGeom prst="rect">
            <a:avLst/>
          </a:prstGeom>
          <a:noFill/>
        </p:spPr>
        <p:txBody>
          <a:bodyPr wrap="none" rtlCol="0">
            <a:spAutoFit/>
          </a:bodyPr>
          <a:lstStyle/>
          <a:p>
            <a:pPr algn="ctr"/>
            <a:r>
              <a:rPr lang="en-US" sz="3200"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2" name="TextBox 1"/>
              <p:cNvSpPr txBox="1"/>
              <p:nvPr/>
            </p:nvSpPr>
            <p:spPr>
              <a:xfrm>
                <a:off x="704054" y="2872232"/>
                <a:ext cx="6238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ea typeface="Cambria Math"/>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04054" y="2872232"/>
                <a:ext cx="623889" cy="46166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404265" y="2902155"/>
                <a:ext cx="6238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ea typeface="Cambria Math"/>
                        </a:rPr>
                        <m:t>⟶</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404265" y="2902155"/>
                <a:ext cx="623889"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97725" y="3560967"/>
                <a:ext cx="7218484" cy="2554545"/>
              </a:xfrm>
              <a:prstGeom prst="rect">
                <a:avLst/>
              </a:prstGeom>
            </p:spPr>
            <p:txBody>
              <a:bodyPr wrap="square">
                <a:spAutoFit/>
              </a:bodyPr>
              <a:lstStyle/>
              <a:p>
                <a:r>
                  <a:rPr lang="en-US" sz="2000" b="1" u="sng" dirty="0" smtClean="0">
                    <a:solidFill>
                      <a:srgbClr val="C00000"/>
                    </a:solidFill>
                    <a:latin typeface="Arial" panose="020B0604020202020204" pitchFamily="34" charset="0"/>
                    <a:cs typeface="Arial" panose="020B0604020202020204" pitchFamily="34" charset="0"/>
                  </a:rPr>
                  <a:t>Pros</a:t>
                </a:r>
                <a:r>
                  <a:rPr lang="en-US" sz="2000" b="1" dirty="0" smtClean="0">
                    <a:solidFill>
                      <a:srgbClr val="C00000"/>
                    </a:solidFill>
                    <a:latin typeface="Arial" panose="020B0604020202020204" pitchFamily="34" charset="0"/>
                    <a:cs typeface="Arial" panose="020B0604020202020204" pitchFamily="34" charset="0"/>
                  </a:rPr>
                  <a:t>:</a:t>
                </a:r>
              </a:p>
              <a:p>
                <a:pPr marL="342900" indent="-342900">
                  <a:buFontTx/>
                  <a:buChar char="-"/>
                </a:pPr>
                <a:r>
                  <a:rPr lang="en-US" sz="2000" dirty="0" smtClean="0">
                    <a:latin typeface="Arial" panose="020B0604020202020204" pitchFamily="34" charset="0"/>
                    <a:cs typeface="Arial" panose="020B0604020202020204" pitchFamily="34" charset="0"/>
                  </a:rPr>
                  <a:t>Well established SRF technology</a:t>
                </a:r>
              </a:p>
              <a:p>
                <a:pPr marL="342900" indent="-342900">
                  <a:buFontTx/>
                  <a:buChar char="-"/>
                </a:pPr>
                <a:r>
                  <a:rPr lang="en-US" sz="2000" dirty="0" smtClean="0">
                    <a:latin typeface="Arial" panose="020B0604020202020204" pitchFamily="34" charset="0"/>
                    <a:cs typeface="Arial" panose="020B0604020202020204" pitchFamily="34" charset="0"/>
                  </a:rPr>
                  <a:t>No need for magnetized injector</a:t>
                </a:r>
              </a:p>
              <a:p>
                <a:pPr marL="342900" indent="-342900">
                  <a:buFontTx/>
                  <a:buChar char="-"/>
                </a:pPr>
                <a:r>
                  <a:rPr lang="en-US" sz="2000" dirty="0" smtClean="0">
                    <a:latin typeface="Arial" panose="020B0604020202020204" pitchFamily="34" charset="0"/>
                    <a:cs typeface="Arial" panose="020B0604020202020204" pitchFamily="34" charset="0"/>
                  </a:rPr>
                  <a:t>Simple and stable in operation and control</a:t>
                </a:r>
              </a:p>
              <a:p>
                <a:pPr marL="342900" indent="-342900">
                  <a:buFontTx/>
                  <a:buChar char="-"/>
                </a:pPr>
                <a:r>
                  <a:rPr lang="en-US" sz="2000" dirty="0" smtClean="0">
                    <a:latin typeface="Arial" panose="020B0604020202020204" pitchFamily="34" charset="0"/>
                    <a:cs typeface="Arial" panose="020B0604020202020204" pitchFamily="34" charset="0"/>
                  </a:rPr>
                  <a:t>Minimum impedance</a:t>
                </a:r>
              </a:p>
              <a:p>
                <a:pPr marL="342900" indent="-342900">
                  <a:buFontTx/>
                  <a:buChar char="-"/>
                </a:pPr>
                <a:r>
                  <a:rPr lang="en-US" sz="2000" b="1" i="1" u="sng" dirty="0" smtClean="0">
                    <a:solidFill>
                      <a:srgbClr val="FF0000"/>
                    </a:solidFill>
                    <a:latin typeface="Arial" panose="020B0604020202020204" pitchFamily="34" charset="0"/>
                    <a:cs typeface="Arial" panose="020B0604020202020204" pitchFamily="34" charset="0"/>
                  </a:rPr>
                  <a:t>Free of radial aberration</a:t>
                </a:r>
                <a:r>
                  <a:rPr lang="en-US" sz="2000" b="1" dirty="0" smtClean="0">
                    <a:solidFill>
                      <a:srgbClr val="0000FF"/>
                    </a:solidFill>
                    <a:latin typeface="Arial" panose="020B0604020202020204" pitchFamily="34" charset="0"/>
                    <a:cs typeface="Arial" panose="020B0604020202020204" pitchFamily="34" charset="0"/>
                  </a:rPr>
                  <a:t>  to beam (at large </a:t>
                </a:r>
                <a14:m>
                  <m:oMath xmlns:m="http://schemas.openxmlformats.org/officeDocument/2006/math">
                    <m:r>
                      <a:rPr lang="en-US" sz="2000" b="1" i="1" smtClean="0">
                        <a:solidFill>
                          <a:srgbClr val="0000FF"/>
                        </a:solidFill>
                        <a:latin typeface="Cambria Math"/>
                        <a:ea typeface="Cambria Math"/>
                        <a:cs typeface="Arial" panose="020B0604020202020204" pitchFamily="34" charset="0"/>
                      </a:rPr>
                      <m:t>𝜸</m:t>
                    </m:r>
                    <m:r>
                      <a:rPr lang="en-US" sz="2000" b="1" i="1" smtClean="0">
                        <a:solidFill>
                          <a:srgbClr val="0000FF"/>
                        </a:solidFill>
                        <a:latin typeface="Cambria Math"/>
                        <a:ea typeface="Cambria Math"/>
                        <a:cs typeface="Arial" panose="020B0604020202020204" pitchFamily="34" charset="0"/>
                      </a:rPr>
                      <m:t>)</m:t>
                    </m:r>
                  </m:oMath>
                </a14:m>
                <a:endParaRPr lang="en-US" sz="2000" b="1" dirty="0" smtClean="0">
                  <a:solidFill>
                    <a:srgbClr val="0000FF"/>
                  </a:solidFill>
                  <a:latin typeface="Arial" panose="020B0604020202020204" pitchFamily="34" charset="0"/>
                  <a:cs typeface="Arial" panose="020B0604020202020204" pitchFamily="34" charset="0"/>
                </a:endParaRPr>
              </a:p>
              <a:p>
                <a:r>
                  <a:rPr lang="en-US" sz="2000" b="1" u="sng" dirty="0" smtClean="0">
                    <a:solidFill>
                      <a:srgbClr val="C00000"/>
                    </a:solidFill>
                    <a:latin typeface="Arial" panose="020B0604020202020204" pitchFamily="34" charset="0"/>
                    <a:cs typeface="Arial" panose="020B0604020202020204" pitchFamily="34" charset="0"/>
                  </a:rPr>
                  <a:t>Cons</a:t>
                </a:r>
                <a:r>
                  <a:rPr lang="en-US" sz="2000" b="1" dirty="0" smtClean="0">
                    <a:solidFill>
                      <a:srgbClr val="C00000"/>
                    </a:solidFill>
                    <a:latin typeface="Arial" panose="020B0604020202020204" pitchFamily="34" charset="0"/>
                    <a:cs typeface="Arial" panose="020B0604020202020204" pitchFamily="34" charset="0"/>
                  </a:rPr>
                  <a:t> (if any?...)</a:t>
                </a:r>
              </a:p>
              <a:p>
                <a:pPr marL="342900" indent="-342900">
                  <a:buFont typeface="Arial" panose="020B0604020202020204" pitchFamily="34" charset="0"/>
                  <a:buChar char="-"/>
                </a:pPr>
                <a:r>
                  <a:rPr lang="en-US" sz="2000" dirty="0" smtClean="0">
                    <a:solidFill>
                      <a:srgbClr val="C00000"/>
                    </a:solidFill>
                    <a:latin typeface="Arial" panose="020B0604020202020204" pitchFamily="34" charset="0"/>
                    <a:cs typeface="Arial" panose="020B0604020202020204" pitchFamily="34" charset="0"/>
                  </a:rPr>
                  <a:t>Instabilities in small emittance directions</a:t>
                </a:r>
                <a:endParaRPr lang="en-US" sz="2000" dirty="0">
                  <a:solidFill>
                    <a:srgbClr val="C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97725" y="3560967"/>
                <a:ext cx="7218484" cy="2554545"/>
              </a:xfrm>
              <a:prstGeom prst="rect">
                <a:avLst/>
              </a:prstGeom>
              <a:blipFill rotWithShape="1">
                <a:blip r:embed="rId9"/>
                <a:stretch>
                  <a:fillRect l="-929" t="-955" b="-3103"/>
                </a:stretch>
              </a:blipFill>
            </p:spPr>
            <p:txBody>
              <a:bodyPr/>
              <a:lstStyle/>
              <a:p>
                <a:r>
                  <a:rPr lang="en-US">
                    <a:noFill/>
                  </a:rPr>
                  <a:t> </a:t>
                </a:r>
              </a:p>
            </p:txBody>
          </p:sp>
        </mc:Fallback>
      </mc:AlternateContent>
      <p:cxnSp>
        <p:nvCxnSpPr>
          <p:cNvPr id="17" name="Straight Arrow Connector 16"/>
          <p:cNvCxnSpPr/>
          <p:nvPr/>
        </p:nvCxnSpPr>
        <p:spPr bwMode="auto">
          <a:xfrm flipV="1">
            <a:off x="3013360" y="1887769"/>
            <a:ext cx="171572" cy="232558"/>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2803145" y="2193645"/>
            <a:ext cx="154367" cy="230467"/>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5962650" y="2293620"/>
            <a:ext cx="150056" cy="195122"/>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flipV="1">
            <a:off x="5729288" y="1966912"/>
            <a:ext cx="152400" cy="215629"/>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7087128" y="6088618"/>
            <a:ext cx="1996059"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S. </a:t>
            </a:r>
            <a:r>
              <a:rPr lang="en-US" sz="1400" dirty="0" err="1" smtClean="0">
                <a:latin typeface="Arial" panose="020B0604020202020204" pitchFamily="34" charset="0"/>
                <a:cs typeface="Arial" panose="020B0604020202020204" pitchFamily="34" charset="0"/>
              </a:rPr>
              <a:t>Derbenev</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371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a:bodyPr>
          <a:lstStyle/>
          <a:p>
            <a:r>
              <a:rPr lang="en-US" sz="2400" dirty="0" smtClean="0"/>
              <a:t>  </a:t>
            </a:r>
            <a:r>
              <a:rPr lang="en-US" dirty="0">
                <a:solidFill>
                  <a:srgbClr val="C00000"/>
                </a:solidFill>
              </a:rPr>
              <a:t>Storage R</a:t>
            </a:r>
            <a:r>
              <a:rPr lang="en-US" dirty="0" smtClean="0">
                <a:solidFill>
                  <a:srgbClr val="C00000"/>
                </a:solidFill>
              </a:rPr>
              <a:t>ings With </a:t>
            </a:r>
            <a:r>
              <a:rPr lang="en-US" dirty="0" err="1" smtClean="0">
                <a:solidFill>
                  <a:srgbClr val="C00000"/>
                </a:solidFill>
              </a:rPr>
              <a:t>Emitance</a:t>
            </a:r>
            <a:r>
              <a:rPr lang="en-US" dirty="0" smtClean="0">
                <a:solidFill>
                  <a:srgbClr val="C00000"/>
                </a:solidFill>
              </a:rPr>
              <a:t> Exchange</a:t>
            </a:r>
            <a:r>
              <a:rPr lang="en-US" b="0" dirty="0" smtClean="0"/>
              <a:t>  </a:t>
            </a:r>
            <a:endParaRPr lang="en-US" b="0"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466" y="1207532"/>
            <a:ext cx="5029200" cy="1682634"/>
          </a:xfrm>
          <a:prstGeom prst="rect">
            <a:avLst/>
          </a:prstGeom>
        </p:spPr>
      </p:pic>
      <p:pic>
        <p:nvPicPr>
          <p:cNvPr id="6"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228599" y="3733800"/>
            <a:ext cx="5977467" cy="260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31800" y="838200"/>
            <a:ext cx="3518912" cy="369332"/>
          </a:xfrm>
          <a:prstGeom prst="rect">
            <a:avLst/>
          </a:prstGeom>
        </p:spPr>
        <p:txBody>
          <a:bodyPr wrap="none">
            <a:spAutoFit/>
          </a:bodyPr>
          <a:lstStyle/>
          <a:p>
            <a:r>
              <a:rPr lang="en-US" sz="1800" b="1" dirty="0">
                <a:solidFill>
                  <a:srgbClr val="C00000"/>
                </a:solidFill>
              </a:rPr>
              <a:t> Storage ring – high energy cooler</a:t>
            </a:r>
          </a:p>
        </p:txBody>
      </p:sp>
      <p:sp>
        <p:nvSpPr>
          <p:cNvPr id="10" name="Rectangle 9"/>
          <p:cNvSpPr/>
          <p:nvPr/>
        </p:nvSpPr>
        <p:spPr>
          <a:xfrm>
            <a:off x="114298" y="3089072"/>
            <a:ext cx="6206067" cy="646331"/>
          </a:xfrm>
          <a:prstGeom prst="rect">
            <a:avLst/>
          </a:prstGeom>
        </p:spPr>
        <p:txBody>
          <a:bodyPr wrap="square">
            <a:spAutoFit/>
          </a:bodyPr>
          <a:lstStyle/>
          <a:p>
            <a:r>
              <a:rPr lang="en-US" sz="1800" b="1" dirty="0">
                <a:solidFill>
                  <a:srgbClr val="C00000"/>
                </a:solidFill>
              </a:rPr>
              <a:t> </a:t>
            </a:r>
            <a:r>
              <a:rPr lang="en-US" sz="1800" b="1" dirty="0" smtClean="0">
                <a:solidFill>
                  <a:srgbClr val="C00000"/>
                </a:solidFill>
              </a:rPr>
              <a:t>Two-energies storage </a:t>
            </a:r>
            <a:r>
              <a:rPr lang="en-US" sz="1800" b="1" dirty="0">
                <a:solidFill>
                  <a:srgbClr val="C00000"/>
                </a:solidFill>
              </a:rPr>
              <a:t>ring </a:t>
            </a:r>
            <a:r>
              <a:rPr lang="en-US" sz="1800" b="1" dirty="0" smtClean="0">
                <a:solidFill>
                  <a:srgbClr val="C00000"/>
                </a:solidFill>
              </a:rPr>
              <a:t>–</a:t>
            </a:r>
          </a:p>
          <a:p>
            <a:r>
              <a:rPr lang="en-US" sz="1800" b="1" dirty="0" smtClean="0">
                <a:solidFill>
                  <a:srgbClr val="C00000"/>
                </a:solidFill>
              </a:rPr>
              <a:t> </a:t>
            </a:r>
            <a:r>
              <a:rPr lang="en-US" sz="1800" b="1" dirty="0">
                <a:solidFill>
                  <a:srgbClr val="C00000"/>
                </a:solidFill>
              </a:rPr>
              <a:t>high </a:t>
            </a:r>
            <a:r>
              <a:rPr lang="en-US" sz="1800" b="1" dirty="0" smtClean="0">
                <a:solidFill>
                  <a:srgbClr val="C00000"/>
                </a:solidFill>
              </a:rPr>
              <a:t>and medium energy </a:t>
            </a:r>
            <a:r>
              <a:rPr lang="en-US" sz="1800" b="1" dirty="0">
                <a:solidFill>
                  <a:srgbClr val="C00000"/>
                </a:solidFill>
              </a:rPr>
              <a:t>cooler</a:t>
            </a:r>
          </a:p>
        </p:txBody>
      </p:sp>
      <p:sp>
        <p:nvSpPr>
          <p:cNvPr id="11" name="Rectangle 10"/>
          <p:cNvSpPr/>
          <p:nvPr/>
        </p:nvSpPr>
        <p:spPr>
          <a:xfrm>
            <a:off x="5427133" y="1934910"/>
            <a:ext cx="3716867" cy="2554545"/>
          </a:xfrm>
          <a:prstGeom prst="rect">
            <a:avLst/>
          </a:prstGeom>
        </p:spPr>
        <p:txBody>
          <a:bodyPr wrap="square">
            <a:spAutoFit/>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Short period strong wigglers for radiative damping, minimum dispersion</a:t>
            </a:r>
          </a:p>
          <a:p>
            <a:pPr marL="285750" indent="-285750">
              <a:buFont typeface="Arial" panose="020B0604020202020204" pitchFamily="34" charset="0"/>
              <a:buChar char="•"/>
            </a:pPr>
            <a:r>
              <a:rPr lang="en-US" sz="1600" dirty="0" err="1" smtClean="0">
                <a:latin typeface="Arial" panose="020B0604020202020204" pitchFamily="34" charset="0"/>
                <a:cs typeface="Arial" panose="020B0604020202020204" pitchFamily="34" charset="0"/>
              </a:rPr>
              <a:t>EmEx</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transplant energy spread to large horizontal transverse emittance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Flat to round beam transformers to match </a:t>
            </a:r>
            <a:r>
              <a:rPr lang="en-US" sz="1600" dirty="0" smtClean="0">
                <a:latin typeface="Arial" panose="020B0604020202020204" pitchFamily="34" charset="0"/>
                <a:cs typeface="Arial" panose="020B0604020202020204" pitchFamily="34" charset="0"/>
              </a:rPr>
              <a:t>solenoid</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Potential show-stopper (for both):</a:t>
            </a:r>
          </a:p>
          <a:p>
            <a:r>
              <a:rPr lang="en-US" sz="1600" b="1" dirty="0" smtClean="0">
                <a:latin typeface="Arial" panose="020B0604020202020204" pitchFamily="34" charset="0"/>
                <a:cs typeface="Arial" panose="020B0604020202020204" pitchFamily="34" charset="0"/>
              </a:rPr>
              <a:t>      -intra-and inter-beam scattering</a:t>
            </a:r>
            <a:endParaRPr lang="en-US" sz="1600" b="1" dirty="0">
              <a:latin typeface="Arial" panose="020B0604020202020204" pitchFamily="34" charset="0"/>
              <a:cs typeface="Arial" panose="020B0604020202020204" pitchFamily="34" charset="0"/>
            </a:endParaRPr>
          </a:p>
        </p:txBody>
      </p:sp>
      <p:sp>
        <p:nvSpPr>
          <p:cNvPr id="9" name="TextBox 8"/>
          <p:cNvSpPr txBox="1"/>
          <p:nvPr/>
        </p:nvSpPr>
        <p:spPr>
          <a:xfrm>
            <a:off x="7087128" y="6088618"/>
            <a:ext cx="1996059"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S. </a:t>
            </a:r>
            <a:r>
              <a:rPr lang="en-US" sz="1400" dirty="0" err="1" smtClean="0">
                <a:latin typeface="Arial" panose="020B0604020202020204" pitchFamily="34" charset="0"/>
                <a:cs typeface="Arial" panose="020B0604020202020204" pitchFamily="34" charset="0"/>
              </a:rPr>
              <a:t>Derbenev</a:t>
            </a:r>
            <a:endParaRPr lang="en-US" sz="1400" dirty="0">
              <a:latin typeface="Arial" panose="020B0604020202020204" pitchFamily="34" charset="0"/>
              <a:cs typeface="Arial" panose="020B0604020202020204" pitchFamily="34" charset="0"/>
            </a:endParaRPr>
          </a:p>
        </p:txBody>
      </p:sp>
      <p:sp>
        <p:nvSpPr>
          <p:cNvPr id="5" name="TextBox 4"/>
          <p:cNvSpPr txBox="1"/>
          <p:nvPr/>
        </p:nvSpPr>
        <p:spPr>
          <a:xfrm>
            <a:off x="5832810" y="5734194"/>
            <a:ext cx="3250377"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Abstracts submitted to IPAC 2017</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978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JLEIC Collider Electron Cooler</a:t>
            </a:r>
            <a:endParaRPr lang="en-US" dirty="0"/>
          </a:p>
        </p:txBody>
      </p:sp>
      <p:grpSp>
        <p:nvGrpSpPr>
          <p:cNvPr id="139" name="Group 138"/>
          <p:cNvGrpSpPr/>
          <p:nvPr/>
        </p:nvGrpSpPr>
        <p:grpSpPr>
          <a:xfrm>
            <a:off x="232718" y="1046623"/>
            <a:ext cx="8526584" cy="4315597"/>
            <a:chOff x="141166" y="1248965"/>
            <a:chExt cx="8526584" cy="3554114"/>
          </a:xfrm>
        </p:grpSpPr>
        <p:sp>
          <p:nvSpPr>
            <p:cNvPr id="140" name="Can 139"/>
            <p:cNvSpPr/>
            <p:nvPr/>
          </p:nvSpPr>
          <p:spPr>
            <a:xfrm rot="16200000" flipH="1">
              <a:off x="6122126" y="863451"/>
              <a:ext cx="233368" cy="2926080"/>
            </a:xfrm>
            <a:prstGeom prst="can">
              <a:avLst>
                <a:gd name="adj" fmla="val 3500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1" name="Can 140"/>
            <p:cNvSpPr/>
            <p:nvPr/>
          </p:nvSpPr>
          <p:spPr>
            <a:xfrm rot="16200000" flipH="1">
              <a:off x="5520774" y="2779956"/>
              <a:ext cx="233366" cy="288437"/>
            </a:xfrm>
            <a:prstGeom prst="can">
              <a:avLst>
                <a:gd name="adj" fmla="val 35000"/>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2" name="Freeform 141"/>
            <p:cNvSpPr>
              <a:spLocks noChangeAspect="1"/>
            </p:cNvSpPr>
            <p:nvPr/>
          </p:nvSpPr>
          <p:spPr>
            <a:xfrm flipH="1">
              <a:off x="7337525" y="2767664"/>
              <a:ext cx="791310" cy="82296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54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43" name="Straight Connector 142"/>
            <p:cNvCxnSpPr/>
            <p:nvPr/>
          </p:nvCxnSpPr>
          <p:spPr>
            <a:xfrm>
              <a:off x="3426400" y="2326492"/>
              <a:ext cx="1390988" cy="0"/>
            </a:xfrm>
            <a:prstGeom prst="line">
              <a:avLst/>
            </a:prstGeom>
            <a:noFill/>
            <a:ln w="25400" cap="flat" cmpd="sng" algn="ctr">
              <a:solidFill>
                <a:srgbClr val="C00000"/>
              </a:solidFill>
              <a:prstDash val="solid"/>
            </a:ln>
            <a:effectLst/>
          </p:spPr>
        </p:cxnSp>
        <p:sp>
          <p:nvSpPr>
            <p:cNvPr id="144" name="Freeform 143"/>
            <p:cNvSpPr>
              <a:spLocks noChangeAspect="1"/>
            </p:cNvSpPr>
            <p:nvPr/>
          </p:nvSpPr>
          <p:spPr>
            <a:xfrm>
              <a:off x="641229" y="2767664"/>
              <a:ext cx="791310" cy="82296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54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5" name="Rectangle 144"/>
            <p:cNvSpPr/>
            <p:nvPr/>
          </p:nvSpPr>
          <p:spPr>
            <a:xfrm>
              <a:off x="593523" y="3112608"/>
              <a:ext cx="92077" cy="942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6" name="Can 145"/>
            <p:cNvSpPr/>
            <p:nvPr/>
          </p:nvSpPr>
          <p:spPr>
            <a:xfrm rot="16200000">
              <a:off x="3980328" y="2287777"/>
              <a:ext cx="140021" cy="91440"/>
            </a:xfrm>
            <a:prstGeom prst="can">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7" name="Can 146"/>
            <p:cNvSpPr/>
            <p:nvPr/>
          </p:nvSpPr>
          <p:spPr>
            <a:xfrm rot="16200000" flipH="1">
              <a:off x="2311936" y="812265"/>
              <a:ext cx="233366" cy="3028437"/>
            </a:xfrm>
            <a:prstGeom prst="can">
              <a:avLst>
                <a:gd name="adj" fmla="val 3500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8" name="Rectangle 147"/>
            <p:cNvSpPr/>
            <p:nvPr/>
          </p:nvSpPr>
          <p:spPr>
            <a:xfrm>
              <a:off x="8066790" y="3105894"/>
              <a:ext cx="92077" cy="94266"/>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9" name="Can 148"/>
            <p:cNvSpPr/>
            <p:nvPr/>
          </p:nvSpPr>
          <p:spPr>
            <a:xfrm rot="16200000">
              <a:off x="4132728" y="2287777"/>
              <a:ext cx="140021" cy="91440"/>
            </a:xfrm>
            <a:prstGeom prst="can">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0" name="Can 149"/>
            <p:cNvSpPr/>
            <p:nvPr/>
          </p:nvSpPr>
          <p:spPr>
            <a:xfrm rot="16200000">
              <a:off x="4285128" y="2287777"/>
              <a:ext cx="140021" cy="91440"/>
            </a:xfrm>
            <a:prstGeom prst="can">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1" name="Can 150"/>
            <p:cNvSpPr/>
            <p:nvPr/>
          </p:nvSpPr>
          <p:spPr>
            <a:xfrm rot="16200000">
              <a:off x="4437528" y="2287777"/>
              <a:ext cx="140021" cy="91440"/>
            </a:xfrm>
            <a:prstGeom prst="can">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2" name="Can 151"/>
            <p:cNvSpPr/>
            <p:nvPr/>
          </p:nvSpPr>
          <p:spPr>
            <a:xfrm rot="16200000">
              <a:off x="4589928" y="2287777"/>
              <a:ext cx="140021" cy="91440"/>
            </a:xfrm>
            <a:prstGeom prst="can">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3" name="Can 152"/>
            <p:cNvSpPr/>
            <p:nvPr/>
          </p:nvSpPr>
          <p:spPr>
            <a:xfrm rot="16200000" flipH="1">
              <a:off x="4278244" y="2323932"/>
              <a:ext cx="233366" cy="908531"/>
            </a:xfrm>
            <a:prstGeom prst="can">
              <a:avLst>
                <a:gd name="adj" fmla="val 35000"/>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54" name="Straight Connector 153"/>
            <p:cNvCxnSpPr/>
            <p:nvPr/>
          </p:nvCxnSpPr>
          <p:spPr>
            <a:xfrm>
              <a:off x="1033850" y="2768099"/>
              <a:ext cx="2957108" cy="5267"/>
            </a:xfrm>
            <a:prstGeom prst="line">
              <a:avLst/>
            </a:prstGeom>
            <a:noFill/>
            <a:ln w="25400" cap="flat" cmpd="sng" algn="ctr">
              <a:solidFill>
                <a:srgbClr val="1F497D"/>
              </a:solidFill>
              <a:prstDash val="solid"/>
            </a:ln>
            <a:effectLst/>
          </p:spPr>
        </p:cxnSp>
        <p:cxnSp>
          <p:nvCxnSpPr>
            <p:cNvPr id="155" name="Straight Connector 154"/>
            <p:cNvCxnSpPr/>
            <p:nvPr/>
          </p:nvCxnSpPr>
          <p:spPr>
            <a:xfrm>
              <a:off x="4853726" y="2760200"/>
              <a:ext cx="2879672" cy="7464"/>
            </a:xfrm>
            <a:prstGeom prst="line">
              <a:avLst/>
            </a:prstGeom>
            <a:noFill/>
            <a:ln w="25400" cap="flat" cmpd="sng" algn="ctr">
              <a:solidFill>
                <a:srgbClr val="1F497D"/>
              </a:solidFill>
              <a:prstDash val="solid"/>
            </a:ln>
            <a:effectLst/>
          </p:spPr>
        </p:cxnSp>
        <p:sp>
          <p:nvSpPr>
            <p:cNvPr id="156" name="Freeform 155"/>
            <p:cNvSpPr/>
            <p:nvPr/>
          </p:nvSpPr>
          <p:spPr>
            <a:xfrm>
              <a:off x="4953000" y="2762250"/>
              <a:ext cx="590550" cy="161925"/>
            </a:xfrm>
            <a:custGeom>
              <a:avLst/>
              <a:gdLst>
                <a:gd name="connsiteX0" fmla="*/ 0 w 590550"/>
                <a:gd name="connsiteY0" fmla="*/ 0 h 161925"/>
                <a:gd name="connsiteX1" fmla="*/ 371475 w 590550"/>
                <a:gd name="connsiteY1" fmla="*/ 152400 h 161925"/>
                <a:gd name="connsiteX2" fmla="*/ 590550 w 590550"/>
                <a:gd name="connsiteY2" fmla="*/ 161925 h 161925"/>
              </a:gdLst>
              <a:ahLst/>
              <a:cxnLst>
                <a:cxn ang="0">
                  <a:pos x="connsiteX0" y="connsiteY0"/>
                </a:cxn>
                <a:cxn ang="0">
                  <a:pos x="connsiteX1" y="connsiteY1"/>
                </a:cxn>
                <a:cxn ang="0">
                  <a:pos x="connsiteX2" y="connsiteY2"/>
                </a:cxn>
              </a:cxnLst>
              <a:rect l="l" t="t" r="r" b="b"/>
              <a:pathLst>
                <a:path w="590550" h="161925">
                  <a:moveTo>
                    <a:pt x="0" y="0"/>
                  </a:moveTo>
                  <a:lnTo>
                    <a:pt x="371475" y="152400"/>
                  </a:lnTo>
                  <a:lnTo>
                    <a:pt x="590550" y="161925"/>
                  </a:lnTo>
                </a:path>
              </a:pathLst>
            </a:custGeom>
            <a:noFill/>
            <a:ln w="25400" cap="flat" cmpd="sng" algn="ctr">
              <a:solidFill>
                <a:srgbClr val="1F497D"/>
              </a:solidFill>
              <a:prstDash val="solid"/>
              <a:headEnd type="stealth" w="lg" len="lg"/>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57" name="Straight Connector 156"/>
            <p:cNvCxnSpPr/>
            <p:nvPr/>
          </p:nvCxnSpPr>
          <p:spPr>
            <a:xfrm flipH="1">
              <a:off x="3445450" y="2778197"/>
              <a:ext cx="355026" cy="145978"/>
            </a:xfrm>
            <a:prstGeom prst="line">
              <a:avLst/>
            </a:prstGeom>
            <a:noFill/>
            <a:ln w="25400" cap="flat" cmpd="sng" algn="ctr">
              <a:solidFill>
                <a:srgbClr val="1F497D"/>
              </a:solidFill>
              <a:prstDash val="solid"/>
              <a:tailEnd type="stealth" w="lg" len="lg"/>
            </a:ln>
            <a:effectLst/>
          </p:spPr>
        </p:cxnSp>
        <p:sp>
          <p:nvSpPr>
            <p:cNvPr id="158" name="Bevel 157"/>
            <p:cNvSpPr/>
            <p:nvPr/>
          </p:nvSpPr>
          <p:spPr>
            <a:xfrm rot="20220000">
              <a:off x="3216275" y="2863131"/>
              <a:ext cx="247650" cy="211013"/>
            </a:xfrm>
            <a:prstGeom prst="bevel">
              <a:avLst/>
            </a:prstGeom>
            <a:solidFill>
              <a:srgbClr val="E43528"/>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59" name="Straight Arrow Connector 158"/>
            <p:cNvCxnSpPr/>
            <p:nvPr/>
          </p:nvCxnSpPr>
          <p:spPr>
            <a:xfrm flipH="1">
              <a:off x="7714365" y="2339686"/>
              <a:ext cx="820035" cy="0"/>
            </a:xfrm>
            <a:prstGeom prst="straightConnector1">
              <a:avLst/>
            </a:prstGeom>
            <a:noFill/>
            <a:ln w="50800" cap="flat" cmpd="sng" algn="ctr">
              <a:solidFill>
                <a:srgbClr val="FF0000"/>
              </a:solidFill>
              <a:prstDash val="solid"/>
              <a:tailEnd type="arrow"/>
            </a:ln>
            <a:effectLst/>
          </p:spPr>
        </p:cxnSp>
        <p:cxnSp>
          <p:nvCxnSpPr>
            <p:cNvPr id="160" name="Straight Arrow Connector 159"/>
            <p:cNvCxnSpPr/>
            <p:nvPr/>
          </p:nvCxnSpPr>
          <p:spPr>
            <a:xfrm flipH="1">
              <a:off x="141790" y="2346197"/>
              <a:ext cx="820035" cy="0"/>
            </a:xfrm>
            <a:prstGeom prst="straightConnector1">
              <a:avLst/>
            </a:prstGeom>
            <a:noFill/>
            <a:ln w="50800" cap="flat" cmpd="sng" algn="ctr">
              <a:solidFill>
                <a:srgbClr val="FF0000"/>
              </a:solidFill>
              <a:prstDash val="solid"/>
              <a:tailEnd type="arrow"/>
            </a:ln>
            <a:effectLst/>
          </p:spPr>
        </p:cxnSp>
        <p:sp>
          <p:nvSpPr>
            <p:cNvPr id="161" name="TextBox 160"/>
            <p:cNvSpPr txBox="1"/>
            <p:nvPr/>
          </p:nvSpPr>
          <p:spPr>
            <a:xfrm>
              <a:off x="7572375" y="1847850"/>
              <a:ext cx="1095375"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ion beam</a:t>
              </a:r>
            </a:p>
          </p:txBody>
        </p:sp>
        <p:sp>
          <p:nvSpPr>
            <p:cNvPr id="162" name="TextBox 161"/>
            <p:cNvSpPr txBox="1"/>
            <p:nvPr/>
          </p:nvSpPr>
          <p:spPr>
            <a:xfrm>
              <a:off x="141166" y="1885950"/>
              <a:ext cx="1095375"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ion beam</a:t>
              </a:r>
            </a:p>
          </p:txBody>
        </p:sp>
        <p:sp>
          <p:nvSpPr>
            <p:cNvPr id="163" name="TextBox 162"/>
            <p:cNvSpPr txBox="1"/>
            <p:nvPr/>
          </p:nvSpPr>
          <p:spPr>
            <a:xfrm>
              <a:off x="5095876" y="1844159"/>
              <a:ext cx="2295524"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cooling solenoid (B&gt;0)</a:t>
              </a:r>
            </a:p>
          </p:txBody>
        </p:sp>
        <p:sp>
          <p:nvSpPr>
            <p:cNvPr id="164" name="TextBox 163"/>
            <p:cNvSpPr txBox="1"/>
            <p:nvPr/>
          </p:nvSpPr>
          <p:spPr>
            <a:xfrm>
              <a:off x="3342729" y="1646277"/>
              <a:ext cx="2078160"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magnetization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flip</a:t>
              </a:r>
            </a:p>
          </p:txBody>
        </p:sp>
        <p:sp>
          <p:nvSpPr>
            <p:cNvPr id="165" name="TextBox 164"/>
            <p:cNvSpPr txBox="1"/>
            <p:nvPr/>
          </p:nvSpPr>
          <p:spPr>
            <a:xfrm>
              <a:off x="1290382" y="1832401"/>
              <a:ext cx="2295524"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cooling solenoid (B&lt;0)</a:t>
              </a:r>
            </a:p>
          </p:txBody>
        </p:sp>
        <p:sp>
          <p:nvSpPr>
            <p:cNvPr id="166" name="TextBox 165"/>
            <p:cNvSpPr txBox="1"/>
            <p:nvPr/>
          </p:nvSpPr>
          <p:spPr>
            <a:xfrm>
              <a:off x="256531" y="1248965"/>
              <a:ext cx="5380926" cy="38020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a:rPr>
                <a:t>top ring: </a:t>
              </a:r>
              <a:r>
                <a:rPr kumimoji="0" lang="en-US" sz="2400" b="0" i="0" u="none" strike="noStrike" kern="0" cap="none" spc="0" normalizeH="0" baseline="0" noProof="0" dirty="0" smtClean="0">
                  <a:ln>
                    <a:noFill/>
                  </a:ln>
                  <a:solidFill>
                    <a:srgbClr val="00B0F0"/>
                  </a:solidFill>
                  <a:effectLst/>
                  <a:uLnTx/>
                  <a:uFillTx/>
                  <a:latin typeface="Calibri"/>
                </a:rPr>
                <a:t>Circulating Cooler Ring (CCR)</a:t>
              </a:r>
            </a:p>
          </p:txBody>
        </p:sp>
        <p:sp>
          <p:nvSpPr>
            <p:cNvPr id="167" name="TextBox 166"/>
            <p:cNvSpPr txBox="1"/>
            <p:nvPr/>
          </p:nvSpPr>
          <p:spPr>
            <a:xfrm>
              <a:off x="5938537" y="4341414"/>
              <a:ext cx="2382960"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a:rPr>
                <a:t>bottom ring: ERL</a:t>
              </a:r>
            </a:p>
          </p:txBody>
        </p:sp>
        <p:cxnSp>
          <p:nvCxnSpPr>
            <p:cNvPr id="168" name="Straight Connector 167"/>
            <p:cNvCxnSpPr/>
            <p:nvPr/>
          </p:nvCxnSpPr>
          <p:spPr>
            <a:xfrm>
              <a:off x="1432539" y="3333705"/>
              <a:ext cx="5904478" cy="0"/>
            </a:xfrm>
            <a:prstGeom prst="line">
              <a:avLst/>
            </a:prstGeom>
            <a:noFill/>
            <a:ln w="25400" cap="flat" cmpd="sng" algn="ctr">
              <a:solidFill>
                <a:srgbClr val="C00000"/>
              </a:solidFill>
              <a:prstDash val="solid"/>
              <a:tailEnd type="stealth" w="lg" len="lg"/>
            </a:ln>
            <a:effectLst/>
          </p:spPr>
        </p:cxnSp>
        <p:sp>
          <p:nvSpPr>
            <p:cNvPr id="169" name="TextBox 168"/>
            <p:cNvSpPr txBox="1"/>
            <p:nvPr/>
          </p:nvSpPr>
          <p:spPr>
            <a:xfrm>
              <a:off x="5657850" y="2736886"/>
              <a:ext cx="1095375"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injector</a:t>
              </a:r>
            </a:p>
          </p:txBody>
        </p:sp>
        <p:sp>
          <p:nvSpPr>
            <p:cNvPr id="170" name="TextBox 169"/>
            <p:cNvSpPr txBox="1"/>
            <p:nvPr/>
          </p:nvSpPr>
          <p:spPr>
            <a:xfrm>
              <a:off x="1924051" y="2731604"/>
              <a:ext cx="1359268"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beam dump</a:t>
              </a:r>
            </a:p>
          </p:txBody>
        </p:sp>
        <p:sp>
          <p:nvSpPr>
            <p:cNvPr id="171" name="TextBox 170"/>
            <p:cNvSpPr txBox="1"/>
            <p:nvPr/>
          </p:nvSpPr>
          <p:spPr>
            <a:xfrm>
              <a:off x="3829033" y="2602984"/>
              <a:ext cx="1095375"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linac</a:t>
              </a:r>
            </a:p>
          </p:txBody>
        </p:sp>
        <p:sp>
          <p:nvSpPr>
            <p:cNvPr id="172" name="Flowchart: Summing Junction 171"/>
            <p:cNvSpPr/>
            <p:nvPr/>
          </p:nvSpPr>
          <p:spPr>
            <a:xfrm>
              <a:off x="1425005" y="3206874"/>
              <a:ext cx="213295" cy="222126"/>
            </a:xfrm>
            <a:prstGeom prst="flowChartSummingJunction">
              <a:avLst/>
            </a:prstGeom>
            <a:solidFill>
              <a:srgbClr val="7030A0">
                <a:alpha val="50000"/>
              </a:srgbClr>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3" name="TextBox 172"/>
            <p:cNvSpPr txBox="1"/>
            <p:nvPr/>
          </p:nvSpPr>
          <p:spPr>
            <a:xfrm>
              <a:off x="669925" y="2983192"/>
              <a:ext cx="1724272"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fast extraction kicker</a:t>
              </a:r>
            </a:p>
          </p:txBody>
        </p:sp>
        <p:sp>
          <p:nvSpPr>
            <p:cNvPr id="174" name="TextBox 173"/>
            <p:cNvSpPr txBox="1"/>
            <p:nvPr/>
          </p:nvSpPr>
          <p:spPr>
            <a:xfrm>
              <a:off x="6470852" y="2998511"/>
              <a:ext cx="1460297"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fast injection kicker</a:t>
              </a:r>
            </a:p>
          </p:txBody>
        </p:sp>
        <p:sp>
          <p:nvSpPr>
            <p:cNvPr id="175" name="Flowchart: Summing Junction 174"/>
            <p:cNvSpPr/>
            <p:nvPr/>
          </p:nvSpPr>
          <p:spPr>
            <a:xfrm>
              <a:off x="6973989" y="3216399"/>
              <a:ext cx="213295" cy="222126"/>
            </a:xfrm>
            <a:prstGeom prst="flowChartSummingJunction">
              <a:avLst/>
            </a:prstGeom>
            <a:solidFill>
              <a:srgbClr val="7030A0">
                <a:alpha val="50000"/>
              </a:srgbClr>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6" name="Flowchart: Summing Junction 175"/>
            <p:cNvSpPr/>
            <p:nvPr/>
          </p:nvSpPr>
          <p:spPr>
            <a:xfrm>
              <a:off x="7254305" y="3479862"/>
              <a:ext cx="213295" cy="222126"/>
            </a:xfrm>
            <a:prstGeom prst="flowChartSummingJunction">
              <a:avLst/>
            </a:prstGeom>
            <a:solidFill>
              <a:srgbClr val="C808AD">
                <a:alpha val="49804"/>
              </a:srgbClr>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7" name="Flowchart: Summing Junction 176"/>
            <p:cNvSpPr/>
            <p:nvPr/>
          </p:nvSpPr>
          <p:spPr>
            <a:xfrm>
              <a:off x="1318357" y="3473574"/>
              <a:ext cx="213295" cy="222126"/>
            </a:xfrm>
            <a:prstGeom prst="flowChartSummingJunction">
              <a:avLst/>
            </a:prstGeom>
            <a:solidFill>
              <a:srgbClr val="C808AD">
                <a:alpha val="49804"/>
              </a:srgbClr>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8" name="TextBox 177"/>
            <p:cNvSpPr txBox="1"/>
            <p:nvPr/>
          </p:nvSpPr>
          <p:spPr>
            <a:xfrm>
              <a:off x="746003" y="3629025"/>
              <a:ext cx="1359268"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prstClr val="black"/>
                  </a:solidFill>
                  <a:effectLst/>
                  <a:uLnTx/>
                  <a:uFillTx/>
                  <a:latin typeface="Calibri"/>
                </a:rPr>
                <a:t>dechirper</a:t>
              </a:r>
              <a:endParaRPr kumimoji="0" lang="en-US" sz="1200" b="0" i="0" u="none" strike="noStrike" kern="0" cap="none" spc="0" normalizeH="0" baseline="0" noProof="0" dirty="0" smtClean="0">
                <a:ln>
                  <a:noFill/>
                </a:ln>
                <a:solidFill>
                  <a:prstClr val="black"/>
                </a:solidFill>
                <a:effectLst/>
                <a:uLnTx/>
                <a:uFillTx/>
                <a:latin typeface="Calibri"/>
              </a:endParaRPr>
            </a:p>
          </p:txBody>
        </p:sp>
        <p:sp>
          <p:nvSpPr>
            <p:cNvPr id="179" name="TextBox 178"/>
            <p:cNvSpPr txBox="1"/>
            <p:nvPr/>
          </p:nvSpPr>
          <p:spPr>
            <a:xfrm>
              <a:off x="6711766" y="3655098"/>
              <a:ext cx="1359268"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prstClr val="black"/>
                  </a:solidFill>
                  <a:effectLst/>
                  <a:uLnTx/>
                  <a:uFillTx/>
                  <a:latin typeface="Calibri"/>
                </a:rPr>
                <a:t>rechirper</a:t>
              </a:r>
              <a:endParaRPr kumimoji="0" lang="en-US" sz="1200" b="0" i="0" u="none" strike="noStrike" kern="0" cap="none" spc="0" normalizeH="0" baseline="0" noProof="0" dirty="0" smtClean="0">
                <a:ln>
                  <a:noFill/>
                </a:ln>
                <a:solidFill>
                  <a:prstClr val="black"/>
                </a:solidFill>
                <a:effectLst/>
                <a:uLnTx/>
                <a:uFillTx/>
                <a:latin typeface="Calibri"/>
              </a:endParaRPr>
            </a:p>
          </p:txBody>
        </p:sp>
        <p:sp>
          <p:nvSpPr>
            <p:cNvPr id="180" name="Rectangle 179"/>
            <p:cNvSpPr/>
            <p:nvPr/>
          </p:nvSpPr>
          <p:spPr>
            <a:xfrm>
              <a:off x="4191309" y="3390900"/>
              <a:ext cx="411479" cy="45719"/>
            </a:xfrm>
            <a:prstGeom prst="rect">
              <a:avLst/>
            </a:prstGeom>
            <a:solidFill>
              <a:srgbClr val="FFFF00"/>
            </a:solidFill>
            <a:ln w="25400" cap="flat" cmpd="sng" algn="ctr">
              <a:solidFill>
                <a:srgbClr val="FFC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1" name="Freeform 180"/>
            <p:cNvSpPr/>
            <p:nvPr/>
          </p:nvSpPr>
          <p:spPr>
            <a:xfrm>
              <a:off x="1409700" y="3333750"/>
              <a:ext cx="5772150" cy="257175"/>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w="25400" cap="flat" cmpd="sng" algn="ctr">
              <a:solidFill>
                <a:srgbClr val="4F81BD">
                  <a:shade val="50000"/>
                </a:srgbClr>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2" name="Freeform 181"/>
            <p:cNvSpPr/>
            <p:nvPr/>
          </p:nvSpPr>
          <p:spPr>
            <a:xfrm flipH="1">
              <a:off x="1552575" y="3333750"/>
              <a:ext cx="5772150" cy="257175"/>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w="25400" cap="flat" cmpd="sng" algn="ctr">
              <a:solidFill>
                <a:srgbClr val="C00000"/>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3" name="TextBox 182"/>
            <p:cNvSpPr txBox="1"/>
            <p:nvPr/>
          </p:nvSpPr>
          <p:spPr>
            <a:xfrm>
              <a:off x="4533581" y="3101455"/>
              <a:ext cx="2324419"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circulating bunches</a:t>
              </a:r>
            </a:p>
          </p:txBody>
        </p:sp>
        <p:sp>
          <p:nvSpPr>
            <p:cNvPr id="184" name="TextBox 183"/>
            <p:cNvSpPr txBox="1"/>
            <p:nvPr/>
          </p:nvSpPr>
          <p:spPr>
            <a:xfrm rot="180000">
              <a:off x="4562624" y="3499715"/>
              <a:ext cx="2324419"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extracted bunches</a:t>
              </a:r>
            </a:p>
          </p:txBody>
        </p:sp>
        <p:sp>
          <p:nvSpPr>
            <p:cNvPr id="185" name="Oval 184"/>
            <p:cNvSpPr/>
            <p:nvPr/>
          </p:nvSpPr>
          <p:spPr>
            <a:xfrm>
              <a:off x="4013183" y="3114927"/>
              <a:ext cx="111628" cy="437898"/>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6" name="Oval 185"/>
            <p:cNvSpPr/>
            <p:nvPr/>
          </p:nvSpPr>
          <p:spPr>
            <a:xfrm>
              <a:off x="4677151" y="3100936"/>
              <a:ext cx="111628" cy="437898"/>
            </a:xfrm>
            <a:prstGeom prst="ellipse">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7" name="TextBox 186"/>
            <p:cNvSpPr txBox="1"/>
            <p:nvPr/>
          </p:nvSpPr>
          <p:spPr>
            <a:xfrm rot="21420000">
              <a:off x="1898063" y="3504697"/>
              <a:ext cx="2324419" cy="276999"/>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injected bunches</a:t>
              </a:r>
            </a:p>
          </p:txBody>
        </p:sp>
        <p:sp>
          <p:nvSpPr>
            <p:cNvPr id="188" name="TextBox 187"/>
            <p:cNvSpPr txBox="1"/>
            <p:nvPr/>
          </p:nvSpPr>
          <p:spPr>
            <a:xfrm>
              <a:off x="3724276" y="3444875"/>
              <a:ext cx="135926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exchange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septum</a:t>
              </a:r>
            </a:p>
          </p:txBody>
        </p:sp>
        <p:sp>
          <p:nvSpPr>
            <p:cNvPr id="189" name="Isosceles Triangle 188"/>
            <p:cNvSpPr/>
            <p:nvPr/>
          </p:nvSpPr>
          <p:spPr>
            <a:xfrm>
              <a:off x="1974850" y="3486212"/>
              <a:ext cx="158750" cy="213336"/>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0" name="Isosceles Triangle 189"/>
            <p:cNvSpPr/>
            <p:nvPr/>
          </p:nvSpPr>
          <p:spPr>
            <a:xfrm>
              <a:off x="6667500" y="3486489"/>
              <a:ext cx="158750" cy="213336"/>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1" name="TextBox 190"/>
            <p:cNvSpPr txBox="1"/>
            <p:nvPr/>
          </p:nvSpPr>
          <p:spPr>
            <a:xfrm>
              <a:off x="6082932" y="3664669"/>
              <a:ext cx="1359268"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vertical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bend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into ERL</a:t>
              </a:r>
            </a:p>
          </p:txBody>
        </p:sp>
        <p:sp>
          <p:nvSpPr>
            <p:cNvPr id="192" name="TextBox 191"/>
            <p:cNvSpPr txBox="1"/>
            <p:nvPr/>
          </p:nvSpPr>
          <p:spPr>
            <a:xfrm>
              <a:off x="1368487" y="3634174"/>
              <a:ext cx="1359268"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vertical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bend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to CCR</a:t>
              </a:r>
            </a:p>
          </p:txBody>
        </p:sp>
        <p:sp>
          <p:nvSpPr>
            <p:cNvPr id="193" name="Freeform 192"/>
            <p:cNvSpPr>
              <a:spLocks noChangeAspect="1"/>
            </p:cNvSpPr>
            <p:nvPr/>
          </p:nvSpPr>
          <p:spPr>
            <a:xfrm flipH="1">
              <a:off x="7337017" y="2327865"/>
              <a:ext cx="967157" cy="100584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5400" cap="flat" cmpd="sng" algn="ctr">
              <a:solidFill>
                <a:srgbClr val="C00000"/>
              </a:solidFill>
              <a:prstDash val="solid"/>
              <a:headEnd type="stealth" w="lg" len="lg"/>
              <a:tailEnd type="none"/>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4" name="Freeform 193"/>
            <p:cNvSpPr>
              <a:spLocks noChangeAspect="1"/>
            </p:cNvSpPr>
            <p:nvPr/>
          </p:nvSpPr>
          <p:spPr>
            <a:xfrm>
              <a:off x="457848" y="2327865"/>
              <a:ext cx="967157" cy="100584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5400" cap="flat" cmpd="sng" algn="ctr">
              <a:solidFill>
                <a:srgbClr val="C00000"/>
              </a:solidFill>
              <a:prstDash val="solid"/>
              <a:tailEnd type="stealth" w="lg" len="lg"/>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196" name="TextBox 195"/>
          <p:cNvSpPr txBox="1"/>
          <p:nvPr/>
        </p:nvSpPr>
        <p:spPr>
          <a:xfrm>
            <a:off x="2556594" y="5362221"/>
            <a:ext cx="4668522" cy="461665"/>
          </a:xfrm>
          <a:prstGeom prst="rect">
            <a:avLst/>
          </a:prstGeom>
          <a:noFill/>
        </p:spPr>
        <p:txBody>
          <a:bodyPr wrap="none" rtlCol="0">
            <a:spAutoFit/>
          </a:bodyPr>
          <a:lstStyle/>
          <a:p>
            <a:pPr defTabSz="457200"/>
            <a:r>
              <a:rPr lang="en-US" sz="2400" dirty="0" smtClean="0">
                <a:solidFill>
                  <a:prstClr val="black"/>
                </a:solidFill>
                <a:latin typeface="Calibri"/>
              </a:rPr>
              <a:t>Baseline Concept: Multi-turn Cooler</a:t>
            </a:r>
            <a:endParaRPr lang="en-US" sz="2400" dirty="0">
              <a:solidFill>
                <a:prstClr val="black"/>
              </a:solidFill>
              <a:latin typeface="Calibri"/>
            </a:endParaRPr>
          </a:p>
        </p:txBody>
      </p:sp>
    </p:spTree>
    <p:extLst>
      <p:ext uri="{BB962C8B-B14F-4D97-AF65-F5344CB8AC3E}">
        <p14:creationId xmlns:p14="http://schemas.microsoft.com/office/powerpoint/2010/main" val="75194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8" name="Content Placeholder 2"/>
          <p:cNvSpPr txBox="1">
            <a:spLocks/>
          </p:cNvSpPr>
          <p:nvPr/>
        </p:nvSpPr>
        <p:spPr>
          <a:xfrm>
            <a:off x="182880" y="877824"/>
            <a:ext cx="8705088" cy="524833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High quality </a:t>
            </a:r>
            <a:r>
              <a:rPr lang="en-US" dirty="0" smtClean="0">
                <a:solidFill>
                  <a:srgbClr val="00B050"/>
                </a:solidFill>
              </a:rPr>
              <a:t>bunch</a:t>
            </a:r>
            <a:r>
              <a:rPr kumimoji="0" lang="en-US" sz="2600" b="0" i="0" u="none" strike="noStrike" kern="1200" cap="none" spc="0" normalizeH="0" baseline="0" noProof="0" dirty="0" err="1" smtClean="0">
                <a:ln>
                  <a:noFill/>
                </a:ln>
                <a:solidFill>
                  <a:srgbClr val="00B050"/>
                </a:solidFill>
                <a:effectLst/>
                <a:uLnTx/>
                <a:uFillTx/>
                <a:latin typeface="Arial" panose="020B0604020202020204" pitchFamily="34" charset="0"/>
                <a:ea typeface="+mn-ea"/>
                <a:cs typeface="Arial" panose="020B0604020202020204" pitchFamily="34" charset="0"/>
              </a:rPr>
              <a:t>ed</a:t>
            </a: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beam electron cooling is fundamental</a:t>
            </a:r>
            <a:r>
              <a:rPr kumimoji="0" lang="en-US" sz="2600" b="0" i="0" u="none" strike="noStrike" kern="1200" cap="none" spc="0" normalizeH="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lang="en-US" dirty="0" smtClean="0">
                <a:solidFill>
                  <a:srgbClr val="00B050"/>
                </a:solidFill>
              </a:rPr>
              <a:t>for</a:t>
            </a: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JLEIC to</a:t>
            </a:r>
            <a:r>
              <a:rPr kumimoji="0" lang="en-US" sz="2600" b="0" i="0" u="none" strike="noStrike" kern="1200" cap="none" spc="0" normalizeH="0" noProof="0" dirty="0" smtClean="0">
                <a:ln>
                  <a:noFill/>
                </a:ln>
                <a:solidFill>
                  <a:srgbClr val="00B050"/>
                </a:solidFill>
                <a:effectLst/>
                <a:uLnTx/>
                <a:uFillTx/>
                <a:latin typeface="Arial" panose="020B0604020202020204" pitchFamily="34" charset="0"/>
                <a:ea typeface="+mn-ea"/>
                <a:cs typeface="Arial" panose="020B0604020202020204" pitchFamily="34" charset="0"/>
              </a:rPr>
              <a:t> achieve high luminosity</a:t>
            </a: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Jefferson Lab scientists are well positioned and thoroughly conversant with the technology and issues regarding electron coolers.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Jefferson Lab</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has begun developing</a:t>
            </a: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some of the required technology through LDRD and the kicker work. With support, this work should be rapidly built on to yield significant tests and prototypes.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The CTEs </a:t>
            </a:r>
            <a:r>
              <a:rPr kumimoji="0" lang="en-US" sz="26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ECL1-5</a:t>
            </a:r>
            <a:r>
              <a:rPr kumimoji="0" lang="en-US" sz="26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with highest priority, are needed to continue and extend collider cooler development.</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We are all ready and itching* to advance.</a:t>
            </a: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*“strongly desiring or craving” (Urban Dictionary)</a:t>
            </a: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65382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49"/>
            <a:ext cx="9144000" cy="602751"/>
          </a:xfrm>
        </p:spPr>
        <p:txBody>
          <a:bodyPr>
            <a:noAutofit/>
          </a:bodyPr>
          <a:lstStyle/>
          <a:p>
            <a:r>
              <a:rPr lang="en-US" sz="3200" b="1" dirty="0" smtClean="0"/>
              <a:t>2</a:t>
            </a:r>
            <a:r>
              <a:rPr lang="en-US" sz="3200" b="1" baseline="30000" dirty="0" smtClean="0"/>
              <a:t>nd</a:t>
            </a:r>
            <a:r>
              <a:rPr lang="en-US" sz="3200" b="1" dirty="0" smtClean="0"/>
              <a:t> Cooling </a:t>
            </a:r>
            <a:r>
              <a:rPr lang="en-US" sz="3200" b="1" dirty="0"/>
              <a:t>Experiment: </a:t>
            </a:r>
            <a:r>
              <a:rPr lang="en-US" sz="3200" b="1" dirty="0" smtClean="0"/>
              <a:t>Technical Preparations</a:t>
            </a:r>
            <a:r>
              <a:rPr lang="en-US" sz="3200" dirty="0" smtClean="0"/>
              <a:t> </a:t>
            </a:r>
            <a:endParaRPr lang="en-US" sz="3200" dirty="0"/>
          </a:p>
        </p:txBody>
      </p:sp>
      <p:sp>
        <p:nvSpPr>
          <p:cNvPr id="3" name="Content Placeholder 2"/>
          <p:cNvSpPr>
            <a:spLocks noGrp="1"/>
          </p:cNvSpPr>
          <p:nvPr>
            <p:ph idx="1"/>
          </p:nvPr>
        </p:nvSpPr>
        <p:spPr>
          <a:xfrm>
            <a:off x="0" y="609600"/>
            <a:ext cx="9144000" cy="6172200"/>
          </a:xfrm>
        </p:spPr>
        <p:txBody>
          <a:bodyPr>
            <a:noAutofit/>
          </a:bodyPr>
          <a:lstStyle/>
          <a:p>
            <a:pPr marL="225425" indent="-225425">
              <a:spcBef>
                <a:spcPts val="1800"/>
              </a:spcBef>
            </a:pPr>
            <a:r>
              <a:rPr lang="en-US" sz="2000" dirty="0" smtClean="0"/>
              <a:t>Completed software </a:t>
            </a:r>
            <a:r>
              <a:rPr lang="en-US" sz="2000" dirty="0"/>
              <a:t>and hardware preparations for the beam diagnostic systems both on the electron cooler and on the </a:t>
            </a:r>
            <a:r>
              <a:rPr lang="en-US" sz="2000" dirty="0" err="1"/>
              <a:t>CSRm</a:t>
            </a:r>
            <a:r>
              <a:rPr lang="en-US" sz="2000" dirty="0"/>
              <a:t> ion ring. </a:t>
            </a:r>
            <a:endParaRPr lang="en-US" sz="2000" dirty="0" smtClean="0"/>
          </a:p>
          <a:p>
            <a:pPr marL="225425" indent="-225425">
              <a:spcBef>
                <a:spcPts val="1800"/>
              </a:spcBef>
            </a:pPr>
            <a:r>
              <a:rPr lang="en-US" sz="2000" dirty="0" smtClean="0"/>
              <a:t>Upgraded control of the </a:t>
            </a:r>
            <a:r>
              <a:rPr lang="en-US" sz="2000" dirty="0"/>
              <a:t>DC gun by grid voltage in both DC and pulsed modes (as short as </a:t>
            </a:r>
            <a:r>
              <a:rPr lang="en-US" sz="2000" dirty="0" smtClean="0"/>
              <a:t>100 ns</a:t>
            </a:r>
            <a:r>
              <a:rPr lang="en-US" sz="2000" dirty="0"/>
              <a:t>) with the electron peak current ~</a:t>
            </a:r>
            <a:r>
              <a:rPr lang="en-US" sz="2000" dirty="0" smtClean="0"/>
              <a:t>70 mA</a:t>
            </a:r>
            <a:r>
              <a:rPr lang="en-US" sz="2000" dirty="0"/>
              <a:t>. All control hardware are </a:t>
            </a:r>
            <a:r>
              <a:rPr lang="en-US" sz="2000" dirty="0" err="1"/>
              <a:t>JLab</a:t>
            </a:r>
            <a:r>
              <a:rPr lang="en-US" sz="2000" dirty="0"/>
              <a:t> made with PLC and </a:t>
            </a:r>
            <a:r>
              <a:rPr lang="en-US" sz="2000" dirty="0" err="1"/>
              <a:t>Labview</a:t>
            </a:r>
            <a:r>
              <a:rPr lang="en-US" sz="2000" dirty="0"/>
              <a:t> remote controls. </a:t>
            </a:r>
          </a:p>
          <a:p>
            <a:pPr marL="225425" indent="-225425">
              <a:spcBef>
                <a:spcPts val="1800"/>
              </a:spcBef>
            </a:pPr>
            <a:r>
              <a:rPr lang="en-US" sz="2000" dirty="0" smtClean="0"/>
              <a:t>Developed a method to </a:t>
            </a:r>
            <a:r>
              <a:rPr lang="en-US" sz="2000" dirty="0"/>
              <a:t>use multiple trigger signals provided by CSR control center to do </a:t>
            </a:r>
            <a:r>
              <a:rPr lang="en-US" sz="2000" dirty="0" smtClean="0"/>
              <a:t>ion</a:t>
            </a:r>
            <a:r>
              <a:rPr lang="en-US" sz="2000" dirty="0"/>
              <a:t> </a:t>
            </a:r>
            <a:r>
              <a:rPr lang="en-US" sz="2000" dirty="0" smtClean="0"/>
              <a:t>beam </a:t>
            </a:r>
            <a:r>
              <a:rPr lang="en-US" sz="2000" dirty="0"/>
              <a:t>injection, acceleration and </a:t>
            </a:r>
            <a:r>
              <a:rPr lang="en-US" sz="2000" dirty="0" smtClean="0"/>
              <a:t>cooling during </a:t>
            </a:r>
            <a:r>
              <a:rPr lang="en-US" sz="2000" dirty="0"/>
              <a:t>synchronization. </a:t>
            </a:r>
            <a:r>
              <a:rPr lang="en-US" sz="2000" dirty="0" err="1"/>
              <a:t>Labview</a:t>
            </a:r>
            <a:r>
              <a:rPr lang="en-US" sz="2000" dirty="0"/>
              <a:t> software </a:t>
            </a:r>
            <a:r>
              <a:rPr lang="en-US" sz="2000" dirty="0" smtClean="0"/>
              <a:t>have been developed </a:t>
            </a:r>
            <a:r>
              <a:rPr lang="en-US" sz="2000" dirty="0"/>
              <a:t>for the data acquisition triggering, signal delay, and data recording, on-line analysis, and post data processing. </a:t>
            </a:r>
            <a:r>
              <a:rPr lang="en-US" sz="2000" dirty="0" smtClean="0"/>
              <a:t> </a:t>
            </a:r>
          </a:p>
          <a:p>
            <a:pPr marL="225425" indent="-225425">
              <a:spcBef>
                <a:spcPts val="1800"/>
              </a:spcBef>
            </a:pPr>
            <a:r>
              <a:rPr lang="en-US" sz="2000" dirty="0" smtClean="0"/>
              <a:t>Developed a method to </a:t>
            </a:r>
            <a:r>
              <a:rPr lang="en-US" sz="2000" dirty="0"/>
              <a:t>measure the electron, </a:t>
            </a:r>
            <a:r>
              <a:rPr lang="en-US" sz="2000" dirty="0" smtClean="0"/>
              <a:t>ion </a:t>
            </a:r>
            <a:r>
              <a:rPr lang="en-US" sz="2000" dirty="0"/>
              <a:t>bunch length by four-electrode BPMs </a:t>
            </a:r>
            <a:r>
              <a:rPr lang="en-US" sz="2000" dirty="0" smtClean="0"/>
              <a:t>installed in the </a:t>
            </a:r>
            <a:r>
              <a:rPr lang="en-US" sz="2000" dirty="0" err="1" smtClean="0"/>
              <a:t>CSRm</a:t>
            </a:r>
            <a:r>
              <a:rPr lang="en-US" sz="2000" dirty="0" smtClean="0"/>
              <a:t> ring and in cooler. </a:t>
            </a:r>
            <a:r>
              <a:rPr lang="en-US" sz="2000" dirty="0"/>
              <a:t>BPM signal filtering and amplification for the fast oscilloscope data recording, FFT and bench length, charge and peak current measurement by the BPM signals. </a:t>
            </a:r>
            <a:r>
              <a:rPr lang="en-US" sz="2000" dirty="0" smtClean="0"/>
              <a:t> </a:t>
            </a:r>
          </a:p>
          <a:p>
            <a:pPr marL="225425" indent="-225425">
              <a:spcBef>
                <a:spcPts val="1800"/>
              </a:spcBef>
            </a:pPr>
            <a:r>
              <a:rPr lang="en-US" sz="2000" dirty="0" smtClean="0"/>
              <a:t>Developed a method to measure </a:t>
            </a:r>
            <a:r>
              <a:rPr lang="en-US" sz="2000" dirty="0"/>
              <a:t>the ion beam DC current by the IMP DCCT in the </a:t>
            </a:r>
            <a:r>
              <a:rPr lang="en-US" sz="2000" dirty="0" err="1"/>
              <a:t>CSRm</a:t>
            </a:r>
            <a:r>
              <a:rPr lang="en-US" sz="2000" dirty="0"/>
              <a:t> ring and to integrate this signal to the BPM signals by the </a:t>
            </a:r>
            <a:r>
              <a:rPr lang="en-US" sz="2000" dirty="0" err="1"/>
              <a:t>Labview</a:t>
            </a:r>
            <a:r>
              <a:rPr lang="en-US" sz="2000" dirty="0"/>
              <a:t> program in order to confirm the bunched beam rep rate and bunch charges. </a:t>
            </a:r>
            <a:endParaRPr lang="en-US" sz="2000" dirty="0" smtClean="0"/>
          </a:p>
        </p:txBody>
      </p:sp>
    </p:spTree>
    <p:extLst>
      <p:ext uri="{BB962C8B-B14F-4D97-AF65-F5344CB8AC3E}">
        <p14:creationId xmlns:p14="http://schemas.microsoft.com/office/powerpoint/2010/main" val="49715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49"/>
            <a:ext cx="9144000" cy="678951"/>
          </a:xfrm>
        </p:spPr>
        <p:txBody>
          <a:bodyPr>
            <a:noAutofit/>
          </a:bodyPr>
          <a:lstStyle/>
          <a:p>
            <a:r>
              <a:rPr lang="en-US" sz="3200" b="1" dirty="0" smtClean="0"/>
              <a:t>2</a:t>
            </a:r>
            <a:r>
              <a:rPr lang="en-US" sz="3200" b="1" baseline="30000" dirty="0" smtClean="0"/>
              <a:t>nd</a:t>
            </a:r>
            <a:r>
              <a:rPr lang="en-US" sz="3200" b="1" dirty="0" smtClean="0"/>
              <a:t> Cooling </a:t>
            </a:r>
            <a:r>
              <a:rPr lang="en-US" sz="3200" b="1" dirty="0"/>
              <a:t>Experiment: </a:t>
            </a:r>
            <a:r>
              <a:rPr lang="en-US" sz="3200" b="1" dirty="0" smtClean="0"/>
              <a:t>Technical Preparations</a:t>
            </a:r>
            <a:r>
              <a:rPr lang="en-US" sz="3200" dirty="0" smtClean="0"/>
              <a:t> </a:t>
            </a:r>
            <a:endParaRPr lang="en-US" sz="3200" dirty="0"/>
          </a:p>
        </p:txBody>
      </p:sp>
      <p:sp>
        <p:nvSpPr>
          <p:cNvPr id="3" name="Content Placeholder 2"/>
          <p:cNvSpPr>
            <a:spLocks noGrp="1"/>
          </p:cNvSpPr>
          <p:nvPr>
            <p:ph idx="1"/>
          </p:nvPr>
        </p:nvSpPr>
        <p:spPr>
          <a:xfrm>
            <a:off x="0" y="762000"/>
            <a:ext cx="9144000" cy="5867400"/>
          </a:xfrm>
        </p:spPr>
        <p:txBody>
          <a:bodyPr>
            <a:noAutofit/>
          </a:bodyPr>
          <a:lstStyle/>
          <a:p>
            <a:pPr marL="225425" indent="-225425">
              <a:spcBef>
                <a:spcPts val="1800"/>
              </a:spcBef>
            </a:pPr>
            <a:r>
              <a:rPr lang="en-US" sz="2000" dirty="0" smtClean="0"/>
              <a:t>To </a:t>
            </a:r>
            <a:r>
              <a:rPr lang="en-US" sz="2000" dirty="0"/>
              <a:t>measure the ion beam DC current by the IMP DCCT in the </a:t>
            </a:r>
            <a:r>
              <a:rPr lang="en-US" sz="2000" dirty="0" err="1"/>
              <a:t>CSRm</a:t>
            </a:r>
            <a:r>
              <a:rPr lang="en-US" sz="2000" dirty="0"/>
              <a:t> ring and to integrate this signal to the BPM signals by the </a:t>
            </a:r>
            <a:r>
              <a:rPr lang="en-US" sz="2000" dirty="0" err="1"/>
              <a:t>Labview</a:t>
            </a:r>
            <a:r>
              <a:rPr lang="en-US" sz="2000" dirty="0"/>
              <a:t> program in order to confirm the bunched beam rep rate and bunch charges. </a:t>
            </a:r>
            <a:endParaRPr lang="en-US" sz="2000" dirty="0" smtClean="0"/>
          </a:p>
          <a:p>
            <a:pPr marL="225425" indent="-225425">
              <a:spcBef>
                <a:spcPts val="1800"/>
              </a:spcBef>
            </a:pPr>
            <a:r>
              <a:rPr lang="en-US" sz="2000" dirty="0" smtClean="0"/>
              <a:t>To </a:t>
            </a:r>
            <a:r>
              <a:rPr lang="en-US" sz="2000" dirty="0"/>
              <a:t>measure the ion beam bunch energy spread as the function of the time by the </a:t>
            </a:r>
            <a:r>
              <a:rPr lang="en-US" sz="2000" dirty="0" err="1"/>
              <a:t>CSRm's</a:t>
            </a:r>
            <a:r>
              <a:rPr lang="en-US" sz="2000" dirty="0"/>
              <a:t> longitudinal </a:t>
            </a:r>
            <a:r>
              <a:rPr lang="en-US" sz="2000" dirty="0" err="1"/>
              <a:t>Schottcky</a:t>
            </a:r>
            <a:r>
              <a:rPr lang="en-US" sz="2000" dirty="0"/>
              <a:t> spectrum, using </a:t>
            </a:r>
            <a:r>
              <a:rPr lang="en-US" sz="2000" dirty="0" err="1"/>
              <a:t>Labview</a:t>
            </a:r>
            <a:r>
              <a:rPr lang="en-US" sz="2000" dirty="0"/>
              <a:t>/EPICs program to capture the fast data scans during one fill of beam cycle (~ 1sec time frame). So the beam cooling rate can be measured by fitting this triggered spectrum record data. </a:t>
            </a:r>
          </a:p>
          <a:p>
            <a:pPr marL="225425" indent="-225425">
              <a:spcBef>
                <a:spcPts val="1800"/>
              </a:spcBef>
            </a:pPr>
            <a:r>
              <a:rPr lang="en-US" sz="2000" dirty="0" smtClean="0"/>
              <a:t>To </a:t>
            </a:r>
            <a:r>
              <a:rPr lang="en-US" sz="2000" dirty="0"/>
              <a:t>measure the ion beam transverse size as the function of cooling time to capture the ion chamber's beam profile image by the local video camera. The fast CCD and its driver software and data image capture will be done at IMP. </a:t>
            </a:r>
            <a:r>
              <a:rPr lang="en-US" sz="2000" dirty="0" smtClean="0"/>
              <a:t> </a:t>
            </a:r>
          </a:p>
          <a:p>
            <a:pPr marL="225425" indent="-225425">
              <a:spcBef>
                <a:spcPts val="1800"/>
              </a:spcBef>
            </a:pPr>
            <a:r>
              <a:rPr lang="en-US" sz="2000" dirty="0" smtClean="0"/>
              <a:t>To </a:t>
            </a:r>
            <a:r>
              <a:rPr lang="en-US" sz="2000" dirty="0"/>
              <a:t>measure the RF cavity voltage and phase during the ion beam capture, acceleration and cooling times. </a:t>
            </a:r>
          </a:p>
        </p:txBody>
      </p:sp>
    </p:spTree>
    <p:extLst>
      <p:ext uri="{BB962C8B-B14F-4D97-AF65-F5344CB8AC3E}">
        <p14:creationId xmlns:p14="http://schemas.microsoft.com/office/powerpoint/2010/main" val="691527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Cooler Development Focus Areas</a:t>
            </a:r>
            <a:endParaRPr lang="en-US" dirty="0"/>
          </a:p>
        </p:txBody>
      </p:sp>
      <p:sp>
        <p:nvSpPr>
          <p:cNvPr id="5" name="Slide Number Placeholder 4"/>
          <p:cNvSpPr>
            <a:spLocks noGrp="1"/>
          </p:cNvSpPr>
          <p:nvPr>
            <p:ph type="sldNum" sz="quarter" idx="4294967295"/>
          </p:nvPr>
        </p:nvSpPr>
        <p:spPr>
          <a:xfrm>
            <a:off x="5324246" y="6456300"/>
            <a:ext cx="2133600" cy="365125"/>
          </a:xfrm>
          <a:prstGeom prst="rect">
            <a:avLst/>
          </a:prstGeom>
        </p:spPr>
        <p:txBody>
          <a:bodyPr/>
          <a:lstStyle/>
          <a:p>
            <a:fld id="{B58F48A6-A3E1-4848-9AC3-B43F560BE4FE}" type="slidenum">
              <a:rPr lang="en-US" smtClean="0"/>
              <a:pPr/>
              <a:t>5</a:t>
            </a:fld>
            <a:endParaRPr lang="en-US" dirty="0"/>
          </a:p>
        </p:txBody>
      </p:sp>
      <p:sp>
        <p:nvSpPr>
          <p:cNvPr id="8" name="Content Placeholder 2"/>
          <p:cNvSpPr txBox="1">
            <a:spLocks/>
          </p:cNvSpPr>
          <p:nvPr/>
        </p:nvSpPr>
        <p:spPr>
          <a:xfrm>
            <a:off x="182879" y="877824"/>
            <a:ext cx="8825653" cy="557847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Beam Cooling Simulations and Benchmarking</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Key Issue: Short Electron Pulse Cooling Rate</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ECL2</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Bunch Beam Cooling Experiment at IMP</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ECL1</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Electron Cooling Simulation</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Hardware Development</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Key Issue: Test Needed Hardware Elements</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ECL4</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32 mA Magnetized Source/</a:t>
            </a: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ECL8</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200 mA Magnetized Source</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ELC5</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and </a:t>
            </a: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ECL6</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Fast Kicker and Kicker Beam Test</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Circulator Cooling Ring</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ECL3</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ELR Cooler Design for Single and Multi-turn Operation </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ECL7</a:t>
            </a:r>
            <a:r>
              <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Integrated Test of Multi-turn ERL Cooler at LERF (Former JLAB FEL)</a:t>
            </a:r>
          </a:p>
          <a:p>
            <a:pPr marL="742950" marR="0" lvl="1" indent="-285750" algn="l" defTabSz="457200" rtl="0" eaLnBrk="1" fontAlgn="auto" latinLnBrk="0" hangingPunct="1">
              <a:lnSpc>
                <a:spcPct val="100000"/>
              </a:lnSpc>
              <a:spcBef>
                <a:spcPct val="20000"/>
              </a:spcBef>
              <a:spcAft>
                <a:spcPts val="0"/>
              </a:spcAft>
              <a:buClr>
                <a:srgbClr val="4343CA"/>
              </a:buClr>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1495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Process 26"/>
          <p:cNvSpPr/>
          <p:nvPr/>
        </p:nvSpPr>
        <p:spPr>
          <a:xfrm>
            <a:off x="733775" y="2567939"/>
            <a:ext cx="1591733" cy="612648"/>
          </a:xfrm>
          <a:prstGeom prst="flowChartProcess">
            <a:avLst/>
          </a:prstGeom>
          <a:gradFill rotWithShape="1">
            <a:gsLst>
              <a:gs pos="0">
                <a:srgbClr val="4F81BD">
                  <a:tint val="100000"/>
                  <a:shade val="100000"/>
                  <a:satMod val="130000"/>
                  <a:lumMod val="0"/>
                  <a:lumOff val="10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0" y="51206"/>
            <a:ext cx="9144000" cy="607162"/>
          </a:xfrm>
        </p:spPr>
        <p:txBody>
          <a:bodyPr/>
          <a:lstStyle/>
          <a:p>
            <a:r>
              <a:rPr lang="en-US" sz="3600" dirty="0" smtClean="0"/>
              <a:t>Hardware Development Plan</a:t>
            </a:r>
            <a:endParaRPr lang="en-US" sz="3600" dirty="0"/>
          </a:p>
        </p:txBody>
      </p:sp>
      <p:sp>
        <p:nvSpPr>
          <p:cNvPr id="4" name="Slide Number Placeholder 3"/>
          <p:cNvSpPr>
            <a:spLocks noGrp="1"/>
          </p:cNvSpPr>
          <p:nvPr>
            <p:ph type="sldNum" sz="quarter" idx="4294967295"/>
          </p:nvPr>
        </p:nvSpPr>
        <p:spPr>
          <a:xfrm>
            <a:off x="5324246" y="6456300"/>
            <a:ext cx="2133600" cy="365125"/>
          </a:xfrm>
          <a:prstGeom prst="rect">
            <a:avLst/>
          </a:prstGeom>
        </p:spPr>
        <p:txBody>
          <a:bodyPr/>
          <a:lstStyle/>
          <a:p>
            <a:fld id="{B58F48A6-A3E1-4848-9AC3-B43F560BE4FE}" type="slidenum">
              <a:rPr lang="en-US" smtClean="0"/>
              <a:pPr/>
              <a:t>6</a:t>
            </a:fld>
            <a:endParaRPr lang="en-US" dirty="0"/>
          </a:p>
        </p:txBody>
      </p:sp>
      <p:sp>
        <p:nvSpPr>
          <p:cNvPr id="54" name="Flowchart: Process 53"/>
          <p:cNvSpPr/>
          <p:nvPr/>
        </p:nvSpPr>
        <p:spPr>
          <a:xfrm>
            <a:off x="4411494" y="2044530"/>
            <a:ext cx="1591733" cy="612648"/>
          </a:xfrm>
          <a:prstGeom prst="flowChartProcess">
            <a:avLst/>
          </a:prstGeom>
          <a:gradFill rotWithShape="1">
            <a:gsLst>
              <a:gs pos="0">
                <a:srgbClr val="4F81BD">
                  <a:tint val="100000"/>
                  <a:shade val="100000"/>
                  <a:satMod val="130000"/>
                  <a:lumMod val="0"/>
                  <a:lumOff val="10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5" name="Flowchart: Process 54"/>
          <p:cNvSpPr/>
          <p:nvPr/>
        </p:nvSpPr>
        <p:spPr>
          <a:xfrm>
            <a:off x="733776" y="1613268"/>
            <a:ext cx="1591733" cy="612648"/>
          </a:xfrm>
          <a:prstGeom prst="flowChartProcess">
            <a:avLst/>
          </a:prstGeom>
          <a:gradFill rotWithShape="1">
            <a:gsLst>
              <a:gs pos="0">
                <a:srgbClr val="4F81BD">
                  <a:tint val="100000"/>
                  <a:shade val="100000"/>
                  <a:satMod val="130000"/>
                  <a:lumMod val="0"/>
                  <a:lumOff val="10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6" name="TextBox 55"/>
          <p:cNvSpPr txBox="1"/>
          <p:nvPr/>
        </p:nvSpPr>
        <p:spPr>
          <a:xfrm>
            <a:off x="4313943" y="2044530"/>
            <a:ext cx="1786836" cy="646331"/>
          </a:xfrm>
          <a:prstGeom prst="rect">
            <a:avLst/>
          </a:prstGeom>
          <a:noFill/>
        </p:spPr>
        <p:txBody>
          <a:bodyPr wrap="none" rtlCol="0">
            <a:spAutoFit/>
          </a:bodyPr>
          <a:lstStyle/>
          <a:p>
            <a:pPr algn="ctr" defTabSz="457200"/>
            <a:r>
              <a:rPr lang="en-US" dirty="0" smtClean="0">
                <a:solidFill>
                  <a:prstClr val="black"/>
                </a:solidFill>
                <a:latin typeface="Calibri"/>
              </a:rPr>
              <a:t>Develop and Test</a:t>
            </a:r>
          </a:p>
          <a:p>
            <a:pPr algn="ctr" defTabSz="457200"/>
            <a:r>
              <a:rPr lang="en-US" dirty="0" smtClean="0">
                <a:solidFill>
                  <a:prstClr val="black"/>
                </a:solidFill>
                <a:latin typeface="Calibri"/>
              </a:rPr>
              <a:t>CCR- </a:t>
            </a:r>
            <a:r>
              <a:rPr lang="en-US" b="1" i="1" dirty="0" smtClean="0">
                <a:solidFill>
                  <a:srgbClr val="7030A0"/>
                </a:solidFill>
                <a:latin typeface="Calibri"/>
              </a:rPr>
              <a:t>ECL7</a:t>
            </a:r>
            <a:endParaRPr lang="en-US" b="1" i="1" dirty="0">
              <a:solidFill>
                <a:srgbClr val="7030A0"/>
              </a:solidFill>
              <a:latin typeface="Calibri"/>
            </a:endParaRPr>
          </a:p>
        </p:txBody>
      </p:sp>
      <p:sp>
        <p:nvSpPr>
          <p:cNvPr id="57" name="TextBox 56"/>
          <p:cNvSpPr txBox="1"/>
          <p:nvPr/>
        </p:nvSpPr>
        <p:spPr>
          <a:xfrm>
            <a:off x="945303" y="1579585"/>
            <a:ext cx="1290738" cy="646331"/>
          </a:xfrm>
          <a:prstGeom prst="rect">
            <a:avLst/>
          </a:prstGeom>
          <a:noFill/>
        </p:spPr>
        <p:txBody>
          <a:bodyPr wrap="none" rtlCol="0">
            <a:spAutoFit/>
          </a:bodyPr>
          <a:lstStyle/>
          <a:p>
            <a:pPr algn="ctr" defTabSz="457200"/>
            <a:r>
              <a:rPr lang="en-US" dirty="0" smtClean="0">
                <a:solidFill>
                  <a:prstClr val="black"/>
                </a:solidFill>
                <a:latin typeface="Calibri"/>
              </a:rPr>
              <a:t>Magnetized</a:t>
            </a:r>
          </a:p>
          <a:p>
            <a:pPr algn="ctr" defTabSz="457200"/>
            <a:r>
              <a:rPr lang="en-US" dirty="0" smtClean="0">
                <a:solidFill>
                  <a:prstClr val="black"/>
                </a:solidFill>
                <a:latin typeface="Calibri"/>
              </a:rPr>
              <a:t>Gun-</a:t>
            </a:r>
            <a:r>
              <a:rPr lang="en-US" b="1" i="1" dirty="0" smtClean="0">
                <a:solidFill>
                  <a:srgbClr val="7030A0"/>
                </a:solidFill>
                <a:latin typeface="Calibri"/>
              </a:rPr>
              <a:t>ECL4</a:t>
            </a:r>
            <a:endParaRPr lang="en-US" b="1" i="1" dirty="0">
              <a:solidFill>
                <a:srgbClr val="7030A0"/>
              </a:solidFill>
              <a:latin typeface="Calibri"/>
            </a:endParaRPr>
          </a:p>
        </p:txBody>
      </p:sp>
      <p:sp>
        <p:nvSpPr>
          <p:cNvPr id="58" name="Flowchart: Process 57"/>
          <p:cNvSpPr/>
          <p:nvPr/>
        </p:nvSpPr>
        <p:spPr>
          <a:xfrm>
            <a:off x="2325508" y="3929344"/>
            <a:ext cx="2833515" cy="612648"/>
          </a:xfrm>
          <a:prstGeom prst="flowChartProcess">
            <a:avLst/>
          </a:prstGeom>
          <a:gradFill rotWithShape="1">
            <a:gsLst>
              <a:gs pos="0">
                <a:srgbClr val="4F81BD">
                  <a:tint val="100000"/>
                  <a:shade val="100000"/>
                  <a:satMod val="130000"/>
                  <a:lumMod val="0"/>
                  <a:lumOff val="10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9" name="TextBox 58"/>
          <p:cNvSpPr txBox="1"/>
          <p:nvPr/>
        </p:nvSpPr>
        <p:spPr>
          <a:xfrm>
            <a:off x="2472686" y="3937668"/>
            <a:ext cx="2539157" cy="646331"/>
          </a:xfrm>
          <a:prstGeom prst="rect">
            <a:avLst/>
          </a:prstGeom>
          <a:noFill/>
        </p:spPr>
        <p:txBody>
          <a:bodyPr wrap="none" rtlCol="0">
            <a:spAutoFit/>
          </a:bodyPr>
          <a:lstStyle/>
          <a:p>
            <a:pPr algn="ctr" defTabSz="457200"/>
            <a:r>
              <a:rPr lang="en-US" dirty="0" smtClean="0">
                <a:solidFill>
                  <a:prstClr val="black"/>
                </a:solidFill>
                <a:latin typeface="Calibri"/>
              </a:rPr>
              <a:t>High Current Magnetized</a:t>
            </a:r>
          </a:p>
          <a:p>
            <a:pPr algn="ctr" defTabSz="457200"/>
            <a:r>
              <a:rPr lang="en-US" dirty="0" smtClean="0">
                <a:solidFill>
                  <a:prstClr val="black"/>
                </a:solidFill>
                <a:latin typeface="Calibri"/>
              </a:rPr>
              <a:t>Gun-</a:t>
            </a:r>
            <a:r>
              <a:rPr lang="en-US" b="1" i="1" dirty="0" smtClean="0">
                <a:solidFill>
                  <a:srgbClr val="7030A0"/>
                </a:solidFill>
                <a:latin typeface="Calibri"/>
              </a:rPr>
              <a:t>ECL8</a:t>
            </a:r>
            <a:endParaRPr lang="en-US" b="1" i="1" dirty="0">
              <a:solidFill>
                <a:srgbClr val="7030A0"/>
              </a:solidFill>
              <a:latin typeface="Calibri"/>
            </a:endParaRPr>
          </a:p>
        </p:txBody>
      </p:sp>
      <p:sp>
        <p:nvSpPr>
          <p:cNvPr id="60" name="Flowchart: Process 59"/>
          <p:cNvSpPr/>
          <p:nvPr/>
        </p:nvSpPr>
        <p:spPr>
          <a:xfrm>
            <a:off x="6094384" y="3937668"/>
            <a:ext cx="1591733" cy="612648"/>
          </a:xfrm>
          <a:prstGeom prst="flowChartProcess">
            <a:avLst/>
          </a:prstGeom>
          <a:gradFill rotWithShape="1">
            <a:gsLst>
              <a:gs pos="0">
                <a:srgbClr val="4F81BD">
                  <a:tint val="100000"/>
                  <a:shade val="100000"/>
                  <a:satMod val="130000"/>
                  <a:lumMod val="0"/>
                  <a:lumOff val="10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1" name="TextBox 60"/>
          <p:cNvSpPr txBox="1"/>
          <p:nvPr/>
        </p:nvSpPr>
        <p:spPr>
          <a:xfrm>
            <a:off x="6087722" y="3929344"/>
            <a:ext cx="1605056" cy="646331"/>
          </a:xfrm>
          <a:prstGeom prst="rect">
            <a:avLst/>
          </a:prstGeom>
          <a:noFill/>
        </p:spPr>
        <p:txBody>
          <a:bodyPr wrap="none" rtlCol="0">
            <a:spAutoFit/>
          </a:bodyPr>
          <a:lstStyle/>
          <a:p>
            <a:pPr algn="ctr" defTabSz="457200"/>
            <a:r>
              <a:rPr lang="en-US" dirty="0" smtClean="0">
                <a:solidFill>
                  <a:srgbClr val="FF0000"/>
                </a:solidFill>
                <a:latin typeface="Calibri"/>
              </a:rPr>
              <a:t>Single Turn ERL</a:t>
            </a:r>
          </a:p>
          <a:p>
            <a:pPr algn="ctr" defTabSz="457200"/>
            <a:r>
              <a:rPr lang="en-US" dirty="0" smtClean="0">
                <a:solidFill>
                  <a:srgbClr val="FF0000"/>
                </a:solidFill>
                <a:latin typeface="Calibri"/>
              </a:rPr>
              <a:t>Cooler</a:t>
            </a:r>
            <a:endParaRPr lang="en-US" dirty="0">
              <a:solidFill>
                <a:srgbClr val="FF0000"/>
              </a:solidFill>
              <a:latin typeface="Calibri"/>
            </a:endParaRPr>
          </a:p>
        </p:txBody>
      </p:sp>
      <p:sp>
        <p:nvSpPr>
          <p:cNvPr id="62" name="Flowchart: Process 61"/>
          <p:cNvSpPr/>
          <p:nvPr/>
        </p:nvSpPr>
        <p:spPr>
          <a:xfrm>
            <a:off x="6600851" y="2061371"/>
            <a:ext cx="1591733" cy="612648"/>
          </a:xfrm>
          <a:prstGeom prst="flowChartProcess">
            <a:avLst/>
          </a:prstGeom>
          <a:gradFill rotWithShape="1">
            <a:gsLst>
              <a:gs pos="0">
                <a:srgbClr val="4F81BD">
                  <a:tint val="100000"/>
                  <a:shade val="100000"/>
                  <a:satMod val="130000"/>
                  <a:lumMod val="0"/>
                  <a:lumOff val="10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3" name="TextBox 62"/>
          <p:cNvSpPr txBox="1"/>
          <p:nvPr/>
        </p:nvSpPr>
        <p:spPr>
          <a:xfrm>
            <a:off x="6589132" y="2090695"/>
            <a:ext cx="1603452" cy="646331"/>
          </a:xfrm>
          <a:prstGeom prst="rect">
            <a:avLst/>
          </a:prstGeom>
          <a:noFill/>
        </p:spPr>
        <p:txBody>
          <a:bodyPr wrap="none" rtlCol="0">
            <a:spAutoFit/>
          </a:bodyPr>
          <a:lstStyle/>
          <a:p>
            <a:pPr algn="ctr" defTabSz="457200"/>
            <a:r>
              <a:rPr lang="en-US" dirty="0" smtClean="0">
                <a:solidFill>
                  <a:srgbClr val="FF0000"/>
                </a:solidFill>
                <a:latin typeface="Calibri"/>
              </a:rPr>
              <a:t>Multi-Turn CCR</a:t>
            </a:r>
          </a:p>
          <a:p>
            <a:pPr algn="ctr" defTabSz="457200"/>
            <a:r>
              <a:rPr lang="en-US" dirty="0" smtClean="0">
                <a:solidFill>
                  <a:srgbClr val="FF0000"/>
                </a:solidFill>
                <a:latin typeface="Calibri"/>
              </a:rPr>
              <a:t>Cooler</a:t>
            </a:r>
            <a:endParaRPr lang="en-US" dirty="0">
              <a:solidFill>
                <a:srgbClr val="FF0000"/>
              </a:solidFill>
              <a:latin typeface="Calibri"/>
            </a:endParaRPr>
          </a:p>
        </p:txBody>
      </p:sp>
      <p:sp>
        <p:nvSpPr>
          <p:cNvPr id="64" name="TextBox 63"/>
          <p:cNvSpPr txBox="1"/>
          <p:nvPr/>
        </p:nvSpPr>
        <p:spPr>
          <a:xfrm>
            <a:off x="6600851" y="1675198"/>
            <a:ext cx="1636987" cy="369332"/>
          </a:xfrm>
          <a:prstGeom prst="rect">
            <a:avLst/>
          </a:prstGeom>
          <a:noFill/>
        </p:spPr>
        <p:txBody>
          <a:bodyPr wrap="none" rtlCol="0">
            <a:spAutoFit/>
          </a:bodyPr>
          <a:lstStyle/>
          <a:p>
            <a:pPr defTabSz="457200"/>
            <a:r>
              <a:rPr lang="en-US" dirty="0" smtClean="0">
                <a:solidFill>
                  <a:prstClr val="black"/>
                </a:solidFill>
                <a:latin typeface="Calibri"/>
              </a:rPr>
              <a:t>Baseline Cooler</a:t>
            </a:r>
            <a:endParaRPr lang="en-US" dirty="0">
              <a:solidFill>
                <a:prstClr val="black"/>
              </a:solidFill>
              <a:latin typeface="Calibri"/>
            </a:endParaRPr>
          </a:p>
        </p:txBody>
      </p:sp>
      <p:sp>
        <p:nvSpPr>
          <p:cNvPr id="65" name="TextBox 64"/>
          <p:cNvSpPr txBox="1"/>
          <p:nvPr/>
        </p:nvSpPr>
        <p:spPr>
          <a:xfrm>
            <a:off x="6100779" y="3560012"/>
            <a:ext cx="1585338" cy="369332"/>
          </a:xfrm>
          <a:prstGeom prst="rect">
            <a:avLst/>
          </a:prstGeom>
          <a:noFill/>
        </p:spPr>
        <p:txBody>
          <a:bodyPr wrap="square" rtlCol="0">
            <a:spAutoFit/>
          </a:bodyPr>
          <a:lstStyle/>
          <a:p>
            <a:pPr defTabSz="457200"/>
            <a:r>
              <a:rPr lang="en-US" dirty="0" smtClean="0">
                <a:solidFill>
                  <a:prstClr val="black"/>
                </a:solidFill>
                <a:latin typeface="Calibri"/>
              </a:rPr>
              <a:t>Backup Cooler</a:t>
            </a:r>
            <a:endParaRPr lang="en-US" dirty="0">
              <a:solidFill>
                <a:prstClr val="black"/>
              </a:solidFill>
              <a:latin typeface="Calibri"/>
            </a:endParaRPr>
          </a:p>
        </p:txBody>
      </p:sp>
      <p:sp>
        <p:nvSpPr>
          <p:cNvPr id="66" name="TextBox 65"/>
          <p:cNvSpPr txBox="1"/>
          <p:nvPr/>
        </p:nvSpPr>
        <p:spPr>
          <a:xfrm>
            <a:off x="611440" y="2567939"/>
            <a:ext cx="1958464" cy="646331"/>
          </a:xfrm>
          <a:prstGeom prst="rect">
            <a:avLst/>
          </a:prstGeom>
          <a:noFill/>
        </p:spPr>
        <p:txBody>
          <a:bodyPr wrap="square" rtlCol="0">
            <a:spAutoFit/>
          </a:bodyPr>
          <a:lstStyle/>
          <a:p>
            <a:pPr algn="ctr" defTabSz="457200"/>
            <a:r>
              <a:rPr lang="en-US" dirty="0" smtClean="0">
                <a:solidFill>
                  <a:prstClr val="black"/>
                </a:solidFill>
                <a:latin typeface="Calibri"/>
              </a:rPr>
              <a:t>Fast Kicker</a:t>
            </a:r>
          </a:p>
          <a:p>
            <a:pPr algn="ctr" defTabSz="457200"/>
            <a:r>
              <a:rPr lang="en-US" b="1" i="1" dirty="0" smtClean="0">
                <a:solidFill>
                  <a:srgbClr val="7030A0"/>
                </a:solidFill>
                <a:latin typeface="Calibri"/>
              </a:rPr>
              <a:t>ECL5</a:t>
            </a:r>
            <a:r>
              <a:rPr lang="en-US" dirty="0" smtClean="0">
                <a:solidFill>
                  <a:prstClr val="black"/>
                </a:solidFill>
                <a:latin typeface="Calibri"/>
              </a:rPr>
              <a:t> and </a:t>
            </a:r>
            <a:r>
              <a:rPr lang="en-US" b="1" i="1" dirty="0" smtClean="0">
                <a:solidFill>
                  <a:srgbClr val="7030A0"/>
                </a:solidFill>
                <a:latin typeface="Calibri"/>
              </a:rPr>
              <a:t>ECL6</a:t>
            </a:r>
            <a:endParaRPr lang="en-US" b="1" i="1" dirty="0">
              <a:solidFill>
                <a:srgbClr val="7030A0"/>
              </a:solidFill>
              <a:latin typeface="Calibri"/>
            </a:endParaRPr>
          </a:p>
        </p:txBody>
      </p:sp>
      <p:cxnSp>
        <p:nvCxnSpPr>
          <p:cNvPr id="69" name="Straight Arrow Connector 68"/>
          <p:cNvCxnSpPr/>
          <p:nvPr/>
        </p:nvCxnSpPr>
        <p:spPr>
          <a:xfrm>
            <a:off x="2325509" y="1921935"/>
            <a:ext cx="2085985" cy="44576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70" name="Straight Arrow Connector 69"/>
          <p:cNvCxnSpPr/>
          <p:nvPr/>
        </p:nvCxnSpPr>
        <p:spPr>
          <a:xfrm flipV="1">
            <a:off x="2325508" y="2367695"/>
            <a:ext cx="2085986" cy="506568"/>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71" name="Straight Arrow Connector 70"/>
          <p:cNvCxnSpPr/>
          <p:nvPr/>
        </p:nvCxnSpPr>
        <p:spPr>
          <a:xfrm flipV="1">
            <a:off x="6017199" y="2335790"/>
            <a:ext cx="571933" cy="15064"/>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72" name="Straight Arrow Connector 71"/>
          <p:cNvCxnSpPr>
            <a:endCxn id="61" idx="1"/>
          </p:cNvCxnSpPr>
          <p:nvPr/>
        </p:nvCxnSpPr>
        <p:spPr>
          <a:xfrm>
            <a:off x="5160920" y="4252509"/>
            <a:ext cx="926802" cy="1"/>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286729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206"/>
            <a:ext cx="9144000" cy="607162"/>
          </a:xfrm>
        </p:spPr>
        <p:txBody>
          <a:bodyPr>
            <a:normAutofit fontScale="90000"/>
          </a:bodyPr>
          <a:lstStyle/>
          <a:p>
            <a:r>
              <a:rPr lang="en-US" sz="4000" dirty="0" smtClean="0"/>
              <a:t>Cooling Simulations and Benchmarking</a:t>
            </a:r>
            <a:endParaRPr lang="en-US" sz="4000" dirty="0"/>
          </a:p>
        </p:txBody>
      </p:sp>
      <p:pic>
        <p:nvPicPr>
          <p:cNvPr id="7" name="Picture 6" descr="Screen Shot 2016-10-28 at 12.38.23 PM.png"/>
          <p:cNvPicPr/>
          <p:nvPr/>
        </p:nvPicPr>
        <p:blipFill>
          <a:blip r:embed="rId2"/>
          <a:stretch>
            <a:fillRect/>
          </a:stretch>
        </p:blipFill>
        <p:spPr>
          <a:xfrm>
            <a:off x="2067241" y="2585156"/>
            <a:ext cx="5089915" cy="2878949"/>
          </a:xfrm>
          <a:prstGeom prst="rect">
            <a:avLst/>
          </a:prstGeom>
        </p:spPr>
      </p:pic>
      <p:sp>
        <p:nvSpPr>
          <p:cNvPr id="9" name="Content Placeholder 5"/>
          <p:cNvSpPr txBox="1">
            <a:spLocks/>
          </p:cNvSpPr>
          <p:nvPr/>
        </p:nvSpPr>
        <p:spPr>
          <a:xfrm>
            <a:off x="182880" y="877824"/>
            <a:ext cx="8705088" cy="52483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1" i="1" u="none" strike="noStrike" kern="1200" cap="none" spc="0" normalizeH="0" baseline="0" noProof="0" smtClean="0">
                <a:ln>
                  <a:noFill/>
                </a:ln>
                <a:solidFill>
                  <a:srgbClr val="7030A0"/>
                </a:solidFill>
                <a:effectLst/>
                <a:uLnTx/>
                <a:uFillTx/>
                <a:latin typeface="Arial" panose="020B0604020202020204" pitchFamily="34" charset="0"/>
                <a:ea typeface="+mn-ea"/>
                <a:cs typeface="Arial" panose="020B0604020202020204" pitchFamily="34" charset="0"/>
              </a:rPr>
              <a:t>ECL2</a:t>
            </a: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 Bunched Beam Cooling Experiment at IMP: the first non-DC electron cooling experiment cooling a </a:t>
            </a:r>
            <a:r>
              <a:rPr kumimoji="0" lang="en-US" sz="2600" b="0" i="0" u="none" strike="noStrike" kern="1200" cap="none" spc="0" normalizeH="0" baseline="3000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12</a:t>
            </a: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C</a:t>
            </a:r>
            <a:r>
              <a:rPr kumimoji="0" lang="en-US" sz="2600" b="0" i="0" u="none" strike="noStrike" kern="1200" cap="none" spc="0" normalizeH="0" baseline="3000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+6</a:t>
            </a: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 ion beam at 7 MeV/u was performed in May 2016 at the IMP’s CSRm ring.</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Initial: TRL4  </a:t>
            </a: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2905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7030A0"/>
                </a:solidFill>
              </a:rPr>
              <a:t>ECL2</a:t>
            </a:r>
            <a:r>
              <a:rPr lang="en-US" dirty="0" smtClean="0"/>
              <a:t>: Bunched Beam Cooling Experiment </a:t>
            </a:r>
            <a:endParaRPr lang="en-US" dirty="0"/>
          </a:p>
        </p:txBody>
      </p:sp>
      <p:sp>
        <p:nvSpPr>
          <p:cNvPr id="8" name="Content Placeholder 2"/>
          <p:cNvSpPr txBox="1">
            <a:spLocks/>
          </p:cNvSpPr>
          <p:nvPr/>
        </p:nvSpPr>
        <p:spPr>
          <a:xfrm>
            <a:off x="182880" y="877824"/>
            <a:ext cx="8803076" cy="52483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For the expected short electron pulses performing cooling in JLEIC cooler, the cooling rate will be reduced from that expected from a DC cooler (ions not in contact with cooling electrons at all times). Measurements with more control over the electron distribution, and with better diagnostics for the cooled ion beam will be supported through this proposal.</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The total burdened cost of this project is 248k$, 195k$ for labor and 52k$ for non-labor items.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Final: TRL7 (Assuming Simulation Benchmark Success)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2158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14375"/>
          </a:xfrm>
        </p:spPr>
        <p:txBody>
          <a:bodyPr>
            <a:normAutofit/>
          </a:bodyPr>
          <a:lstStyle/>
          <a:p>
            <a:r>
              <a:rPr lang="en-US" sz="3600" b="1" dirty="0" smtClean="0">
                <a:solidFill>
                  <a:schemeClr val="accent5"/>
                </a:solidFill>
              </a:rPr>
              <a:t>2</a:t>
            </a:r>
            <a:r>
              <a:rPr lang="en-US" sz="3600" b="1" baseline="30000" dirty="0" smtClean="0">
                <a:solidFill>
                  <a:schemeClr val="accent5"/>
                </a:solidFill>
              </a:rPr>
              <a:t>nd</a:t>
            </a:r>
            <a:r>
              <a:rPr lang="en-US" sz="3600" b="1" dirty="0" smtClean="0">
                <a:solidFill>
                  <a:schemeClr val="accent5"/>
                </a:solidFill>
              </a:rPr>
              <a:t> Bunched Beam Cooling Experiment</a:t>
            </a:r>
            <a:endParaRPr lang="en-US" sz="3600" b="1" dirty="0">
              <a:solidFill>
                <a:schemeClr val="accent5"/>
              </a:solidFill>
            </a:endParaRPr>
          </a:p>
        </p:txBody>
      </p:sp>
      <p:sp>
        <p:nvSpPr>
          <p:cNvPr id="3" name="Content Placeholder 2"/>
          <p:cNvSpPr>
            <a:spLocks noGrp="1"/>
          </p:cNvSpPr>
          <p:nvPr>
            <p:ph idx="1"/>
          </p:nvPr>
        </p:nvSpPr>
        <p:spPr>
          <a:xfrm>
            <a:off x="0" y="800100"/>
            <a:ext cx="9144000" cy="5400675"/>
          </a:xfrm>
        </p:spPr>
        <p:txBody>
          <a:bodyPr>
            <a:noAutofit/>
          </a:bodyPr>
          <a:lstStyle/>
          <a:p>
            <a:pPr marL="225425" indent="-225425">
              <a:spcBef>
                <a:spcPts val="1200"/>
              </a:spcBef>
            </a:pPr>
            <a:r>
              <a:rPr lang="en-US" sz="2000" b="1" dirty="0" smtClean="0">
                <a:latin typeface="Arial" panose="020B0604020202020204" pitchFamily="34" charset="0"/>
                <a:cs typeface="Arial" panose="020B0604020202020204" pitchFamily="34" charset="0"/>
              </a:rPr>
              <a:t>Schedule:</a:t>
            </a:r>
            <a:r>
              <a:rPr lang="en-US" sz="2000" dirty="0" smtClean="0">
                <a:latin typeface="Arial" panose="020B0604020202020204" pitchFamily="34" charset="0"/>
                <a:cs typeface="Arial" panose="020B0604020202020204" pitchFamily="34" charset="0"/>
              </a:rPr>
              <a:t> April 16 to 30, 2017, at Institute of Modern Physics (IMP) at China.  </a:t>
            </a:r>
          </a:p>
          <a:p>
            <a:pPr marL="225425" indent="-225425">
              <a:spcBef>
                <a:spcPts val="1800"/>
              </a:spcBef>
            </a:pPr>
            <a:r>
              <a:rPr lang="en-US" sz="2000" b="1" dirty="0" err="1" smtClean="0">
                <a:latin typeface="Arial" panose="020B0604020202020204" pitchFamily="34" charset="0"/>
                <a:cs typeface="Arial" panose="020B0604020202020204" pitchFamily="34" charset="0"/>
              </a:rPr>
              <a:t>JLab</a:t>
            </a:r>
            <a:r>
              <a:rPr lang="en-US" sz="2000" b="1" dirty="0" smtClean="0">
                <a:latin typeface="Arial" panose="020B0604020202020204" pitchFamily="34" charset="0"/>
                <a:cs typeface="Arial" panose="020B0604020202020204" pitchFamily="34" charset="0"/>
              </a:rPr>
              <a:t> Participating</a:t>
            </a:r>
            <a:r>
              <a:rPr lang="en-US" sz="2000" dirty="0" smtClean="0">
                <a:latin typeface="Arial" panose="020B0604020202020204" pitchFamily="34" charset="0"/>
                <a:cs typeface="Arial" panose="020B0604020202020204" pitchFamily="34" charset="0"/>
              </a:rPr>
              <a:t>:   </a:t>
            </a:r>
          </a:p>
          <a:p>
            <a:pPr marL="625475" lvl="1" indent="-225425">
              <a:spcBef>
                <a:spcPts val="0"/>
              </a:spcBef>
            </a:pPr>
            <a:r>
              <a:rPr lang="en-US" sz="1800" dirty="0" smtClean="0">
                <a:latin typeface="Arial" panose="020B0604020202020204" pitchFamily="34" charset="0"/>
                <a:cs typeface="Arial" panose="020B0604020202020204" pitchFamily="34" charset="0"/>
              </a:rPr>
              <a:t>4 </a:t>
            </a:r>
            <a:r>
              <a:rPr lang="en-US" sz="1800" dirty="0" err="1" smtClean="0">
                <a:latin typeface="Arial" panose="020B0604020202020204" pitchFamily="34" charset="0"/>
                <a:cs typeface="Arial" panose="020B0604020202020204" pitchFamily="34" charset="0"/>
              </a:rPr>
              <a:t>JLab</a:t>
            </a:r>
            <a:r>
              <a:rPr lang="en-US" sz="1800" dirty="0" smtClean="0">
                <a:latin typeface="Arial" panose="020B0604020202020204" pitchFamily="34" charset="0"/>
                <a:cs typeface="Arial" panose="020B0604020202020204" pitchFamily="34" charset="0"/>
              </a:rPr>
              <a:t> staff will travel to IMP to participate this experiment, sharing the tasks of hardware improvement and software development, and data taking and analysis; </a:t>
            </a:r>
          </a:p>
          <a:p>
            <a:pPr marL="625475" lvl="1" indent="-225425">
              <a:spcBef>
                <a:spcPts val="0"/>
              </a:spcBef>
            </a:pPr>
            <a:r>
              <a:rPr lang="en-US" sz="1800" dirty="0">
                <a:latin typeface="Arial" panose="020B0604020202020204" pitchFamily="34" charset="0"/>
                <a:cs typeface="Arial" panose="020B0604020202020204" pitchFamily="34" charset="0"/>
              </a:rPr>
              <a:t>4</a:t>
            </a:r>
            <a:r>
              <a:rPr lang="en-US" sz="1800" dirty="0" smtClean="0">
                <a:latin typeface="Arial" panose="020B0604020202020204" pitchFamily="34" charset="0"/>
                <a:cs typeface="Arial" panose="020B0604020202020204" pitchFamily="34" charset="0"/>
              </a:rPr>
              <a:t> more staff have participated in studies and provided technical support</a:t>
            </a:r>
          </a:p>
          <a:p>
            <a:pPr marL="225425" indent="-225425">
              <a:spcBef>
                <a:spcPts val="1800"/>
              </a:spcBef>
            </a:pPr>
            <a:r>
              <a:rPr lang="en-US" sz="2000" b="1" dirty="0" smtClean="0">
                <a:latin typeface="Arial" panose="020B0604020202020204" pitchFamily="34" charset="0"/>
                <a:cs typeface="Arial" panose="020B0604020202020204" pitchFamily="34" charset="0"/>
              </a:rPr>
              <a:t>Experiment Scope</a:t>
            </a:r>
            <a:r>
              <a:rPr lang="en-US" sz="2000" dirty="0" smtClean="0">
                <a:latin typeface="Arial" panose="020B0604020202020204" pitchFamily="34" charset="0"/>
                <a:cs typeface="Arial" panose="020B0604020202020204" pitchFamily="34" charset="0"/>
              </a:rPr>
              <a:t>:   Bunched </a:t>
            </a:r>
            <a:r>
              <a:rPr lang="en-US" sz="2000" dirty="0">
                <a:latin typeface="Arial" panose="020B0604020202020204" pitchFamily="34" charset="0"/>
                <a:cs typeface="Arial" panose="020B0604020202020204" pitchFamily="34" charset="0"/>
              </a:rPr>
              <a:t>electron beam </a:t>
            </a:r>
            <a:r>
              <a:rPr lang="en-US" sz="2000" dirty="0" smtClean="0">
                <a:latin typeface="Arial" panose="020B0604020202020204" pitchFamily="34" charset="0"/>
                <a:cs typeface="Arial" panose="020B0604020202020204" pitchFamily="34" charset="0"/>
              </a:rPr>
              <a:t>from 80 m to 3.4 m bunch length </a:t>
            </a:r>
            <a:r>
              <a:rPr lang="en-US" sz="2000" dirty="0" smtClean="0"/>
              <a:t>will</a:t>
            </a:r>
            <a:r>
              <a:rPr lang="en-US" sz="2000" dirty="0" smtClean="0">
                <a:latin typeface="Arial" panose="020B0604020202020204" pitchFamily="34" charset="0"/>
                <a:cs typeface="Arial" panose="020B0604020202020204" pitchFamily="34" charset="0"/>
              </a:rPr>
              <a:t> cool a </a:t>
            </a:r>
            <a:r>
              <a:rPr lang="en-US" sz="2000" baseline="30000"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C</a:t>
            </a:r>
            <a:r>
              <a:rPr lang="en-US" sz="2000" baseline="30000" dirty="0">
                <a:latin typeface="Arial" panose="020B0604020202020204" pitchFamily="34" charset="0"/>
                <a:cs typeface="Arial" panose="020B0604020202020204" pitchFamily="34" charset="0"/>
              </a:rPr>
              <a:t>+6</a:t>
            </a:r>
            <a:r>
              <a:rPr lang="en-US" sz="2000" dirty="0">
                <a:latin typeface="Arial" panose="020B0604020202020204" pitchFamily="34" charset="0"/>
                <a:cs typeface="Arial" panose="020B0604020202020204" pitchFamily="34" charset="0"/>
              </a:rPr>
              <a:t> beam at </a:t>
            </a:r>
            <a:r>
              <a:rPr lang="en-US" sz="2000" dirty="0" smtClean="0">
                <a:latin typeface="Arial" panose="020B0604020202020204" pitchFamily="34" charset="0"/>
                <a:cs typeface="Arial" panose="020B0604020202020204" pitchFamily="34" charset="0"/>
              </a:rPr>
              <a:t>7 MeV/u and 30 MeV/u with a bunch </a:t>
            </a:r>
            <a:r>
              <a:rPr lang="en-US" sz="2000" dirty="0">
                <a:latin typeface="Arial" panose="020B0604020202020204" pitchFamily="34" charset="0"/>
                <a:cs typeface="Arial" panose="020B0604020202020204" pitchFamily="34" charset="0"/>
              </a:rPr>
              <a:t>length from coasting to </a:t>
            </a:r>
            <a:r>
              <a:rPr lang="en-US" sz="2000" dirty="0" smtClean="0">
                <a:latin typeface="Arial" panose="020B0604020202020204" pitchFamily="34" charset="0"/>
                <a:cs typeface="Arial" panose="020B0604020202020204" pitchFamily="34" charset="0"/>
              </a:rPr>
              <a:t>3.4 m</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p>
          <a:p>
            <a:pPr marL="225425" indent="-225425">
              <a:spcBef>
                <a:spcPts val="1800"/>
              </a:spcBef>
            </a:pPr>
            <a:r>
              <a:rPr lang="en-US" sz="2000" b="1" dirty="0" smtClean="0">
                <a:latin typeface="Arial" panose="020B0604020202020204" pitchFamily="34" charset="0"/>
                <a:cs typeface="Arial" panose="020B0604020202020204" pitchFamily="34" charset="0"/>
              </a:rPr>
              <a:t>Anticipated Improvements </a:t>
            </a:r>
            <a:r>
              <a:rPr lang="en-US" sz="2000" dirty="0" smtClean="0">
                <a:latin typeface="Arial" panose="020B0604020202020204" pitchFamily="34" charset="0"/>
                <a:cs typeface="Arial" panose="020B0604020202020204" pitchFamily="34" charset="0"/>
              </a:rPr>
              <a:t>(over the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experiment):  </a:t>
            </a:r>
          </a:p>
          <a:p>
            <a:pPr marL="625475" lvl="1" indent="-225425">
              <a:spcBef>
                <a:spcPts val="0"/>
              </a:spcBef>
            </a:pPr>
            <a:r>
              <a:rPr lang="en-US" sz="1800" dirty="0" smtClean="0">
                <a:latin typeface="Arial" panose="020B0604020202020204" pitchFamily="34" charset="0"/>
                <a:cs typeface="Arial" panose="020B0604020202020204" pitchFamily="34" charset="0"/>
              </a:rPr>
              <a:t>Better beam diagnostics</a:t>
            </a:r>
          </a:p>
          <a:p>
            <a:pPr marL="625475" lvl="1" indent="-225425">
              <a:spcBef>
                <a:spcPts val="0"/>
              </a:spcBef>
            </a:pPr>
            <a:r>
              <a:rPr lang="en-US" sz="1800" dirty="0" smtClean="0">
                <a:latin typeface="Arial" panose="020B0604020202020204" pitchFamily="34" charset="0"/>
                <a:cs typeface="Arial" panose="020B0604020202020204" pitchFamily="34" charset="0"/>
              </a:rPr>
              <a:t>More software support</a:t>
            </a:r>
          </a:p>
          <a:p>
            <a:pPr marL="625475" lvl="1" indent="-225425">
              <a:spcBef>
                <a:spcPts val="0"/>
              </a:spcBef>
            </a:pPr>
            <a:r>
              <a:rPr lang="en-US" sz="1800" dirty="0" smtClean="0">
                <a:latin typeface="Arial" panose="020B0604020202020204" pitchFamily="34" charset="0"/>
                <a:cs typeface="Arial" panose="020B0604020202020204" pitchFamily="34" charset="0"/>
              </a:rPr>
              <a:t>Higher ion current (scheme to accumulate ions using DC electron cooling) </a:t>
            </a:r>
            <a:endParaRPr lang="en-US" sz="1600" dirty="0" smtClean="0">
              <a:latin typeface="Arial" panose="020B0604020202020204" pitchFamily="34" charset="0"/>
              <a:cs typeface="Arial" panose="020B0604020202020204" pitchFamily="34" charset="0"/>
            </a:endParaRPr>
          </a:p>
          <a:p>
            <a:pPr marL="225425" indent="-225425">
              <a:spcBef>
                <a:spcPts val="1800"/>
              </a:spcBef>
            </a:pPr>
            <a:r>
              <a:rPr lang="en-US" sz="2000" b="1" dirty="0" smtClean="0">
                <a:latin typeface="Arial" panose="020B0604020202020204" pitchFamily="34" charset="0"/>
                <a:cs typeface="Arial" panose="020B0604020202020204" pitchFamily="34" charset="0"/>
              </a:rPr>
              <a:t>Planed Measurements </a:t>
            </a:r>
          </a:p>
          <a:p>
            <a:pPr marL="625475" lvl="1" indent="-225425">
              <a:spcBef>
                <a:spcPts val="0"/>
              </a:spcBef>
            </a:pPr>
            <a:r>
              <a:rPr lang="en-US" sz="1800" dirty="0" smtClean="0">
                <a:latin typeface="Arial" panose="020B0604020202020204" pitchFamily="34" charset="0"/>
                <a:cs typeface="Arial" panose="020B0604020202020204" pitchFamily="34" charset="0"/>
              </a:rPr>
              <a:t>Momentum spread evolution over time, and longitudinal cooling rate </a:t>
            </a:r>
          </a:p>
          <a:p>
            <a:pPr marL="625475" lvl="1" indent="-225425">
              <a:spcBef>
                <a:spcPts val="0"/>
              </a:spcBef>
            </a:pPr>
            <a:r>
              <a:rPr lang="en-US" sz="1800" dirty="0" smtClean="0">
                <a:latin typeface="Arial" panose="020B0604020202020204" pitchFamily="34" charset="0"/>
                <a:cs typeface="Arial" panose="020B0604020202020204" pitchFamily="34" charset="0"/>
              </a:rPr>
              <a:t>Transverse emittance evolution over time, and transverse cooling time</a:t>
            </a:r>
          </a:p>
          <a:p>
            <a:pPr marL="625475" lvl="1" indent="-225425">
              <a:spcBef>
                <a:spcPts val="0"/>
              </a:spcBef>
            </a:pPr>
            <a:r>
              <a:rPr lang="en-US" sz="1800" dirty="0" smtClean="0">
                <a:latin typeface="Arial" panose="020B0604020202020204" pitchFamily="34" charset="0"/>
                <a:cs typeface="Arial" panose="020B0604020202020204" pitchFamily="34" charset="0"/>
              </a:rPr>
              <a:t>Cooling rate as a function of electron bunch length with fixed bunch current</a:t>
            </a:r>
          </a:p>
          <a:p>
            <a:pPr marL="625475" lvl="1" indent="-225425">
              <a:spcBef>
                <a:spcPts val="0"/>
              </a:spcBef>
            </a:pPr>
            <a:r>
              <a:rPr lang="en-US" sz="1800" dirty="0" smtClean="0">
                <a:latin typeface="Arial" panose="020B0604020202020204" pitchFamily="34" charset="0"/>
                <a:cs typeface="Arial" panose="020B0604020202020204" pitchFamily="34" charset="0"/>
              </a:rPr>
              <a:t>Cooling rate as a function of electron bunch length with a fixed average current</a:t>
            </a:r>
          </a:p>
          <a:p>
            <a:pPr marL="400050" lvl="1" indent="0">
              <a:spcBef>
                <a:spcPts val="0"/>
              </a:spcBef>
              <a:buNone/>
            </a:pPr>
            <a:endParaRPr lang="en-US" sz="1800" dirty="0" smtClean="0">
              <a:latin typeface="Arial" panose="020B0604020202020204" pitchFamily="34" charset="0"/>
              <a:cs typeface="Arial" panose="020B0604020202020204" pitchFamily="34" charset="0"/>
            </a:endParaRPr>
          </a:p>
        </p:txBody>
      </p:sp>
      <p:sp>
        <p:nvSpPr>
          <p:cNvPr id="4" name="TextBox 3"/>
          <p:cNvSpPr txBox="1"/>
          <p:nvPr/>
        </p:nvSpPr>
        <p:spPr>
          <a:xfrm>
            <a:off x="5991224" y="6088618"/>
            <a:ext cx="2788520"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Courtesy: Y. Zhang and H. Wang</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70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5" id="{26C26031-065E-FD4A-A754-D25CB1B4CED2}" vid="{3EBB1A7F-D3DD-604E-8741-1884666B38C8}"/>
    </a:ext>
  </a:extLst>
</a:theme>
</file>

<file path=ppt/theme/theme2.xml><?xml version="1.0" encoding="utf-8"?>
<a:theme xmlns:a="http://schemas.openxmlformats.org/drawingml/2006/main" name="Ops Review 2010">
  <a:themeElements>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4169</TotalTime>
  <Words>3850</Words>
  <Application>Microsoft Office PowerPoint</Application>
  <PresentationFormat>Overhead</PresentationFormat>
  <Paragraphs>636</Paragraphs>
  <Slides>42</Slides>
  <Notes>3</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JLab_presentation</vt:lpstr>
      <vt:lpstr>Ops Review 2010</vt:lpstr>
      <vt:lpstr>Electron Cooling R&amp;D </vt:lpstr>
      <vt:lpstr>JLEIC Electron Cooling CTEs</vt:lpstr>
      <vt:lpstr>Talk Organization</vt:lpstr>
      <vt:lpstr>JLEIC Collider Electron Cooler</vt:lpstr>
      <vt:lpstr>Cooler Development Focus Areas</vt:lpstr>
      <vt:lpstr>Hardware Development Plan</vt:lpstr>
      <vt:lpstr>Cooling Simulations and Benchmarking</vt:lpstr>
      <vt:lpstr>ECL2: Bunched Beam Cooling Experiment </vt:lpstr>
      <vt:lpstr>2nd Bunched Beam Cooling Experiment</vt:lpstr>
      <vt:lpstr>ECL1: Electron Cooling Simulation </vt:lpstr>
      <vt:lpstr>PowerPoint Presentation</vt:lpstr>
      <vt:lpstr>PowerPoint Presentation</vt:lpstr>
      <vt:lpstr>Hardware Development</vt:lpstr>
      <vt:lpstr>ECL8:  Magnetized Source at 200 mA</vt:lpstr>
      <vt:lpstr>ECL8: Magnetized Source at 200 mA </vt:lpstr>
      <vt:lpstr>PowerPoint Presentation</vt:lpstr>
      <vt:lpstr>ECL5: Fast Kicker</vt:lpstr>
      <vt:lpstr>ECL5: Fast Kicker </vt:lpstr>
      <vt:lpstr>High-power Model</vt:lpstr>
      <vt:lpstr>ECL6: Fast Kicker Test with Beam</vt:lpstr>
      <vt:lpstr>PowerPoint Presentation</vt:lpstr>
      <vt:lpstr>PowerPoint Presentation</vt:lpstr>
      <vt:lpstr>ECL3: Circulator Cooling Ring</vt:lpstr>
      <vt:lpstr>Longitudinal Behavior</vt:lpstr>
      <vt:lpstr>Where Are We and Where Do We Go?</vt:lpstr>
      <vt:lpstr>ECL7: Integrated Circulator Ring Test </vt:lpstr>
      <vt:lpstr>PowerPoint Presentation</vt:lpstr>
      <vt:lpstr>ECL7: CCR Ring Driven by LERF </vt:lpstr>
      <vt:lpstr>Statement of Work</vt:lpstr>
      <vt:lpstr>Schedule and Funding</vt:lpstr>
      <vt:lpstr>Cooler Design Priorities (Reviewers)</vt:lpstr>
      <vt:lpstr>R&amp;D High Priority List - (A) and (B) (Reviewers)</vt:lpstr>
      <vt:lpstr>Cooler: R&amp;D Priority (Reviewers)</vt:lpstr>
      <vt:lpstr>Cooler Plans– Notes and Recommendations</vt:lpstr>
      <vt:lpstr>Our Comments: Benson and Krafft</vt:lpstr>
      <vt:lpstr>Energy Recovered Loop Accelerator</vt:lpstr>
      <vt:lpstr>Cooling Rates</vt:lpstr>
      <vt:lpstr>PowerPoint Presentation</vt:lpstr>
      <vt:lpstr>  Storage Rings With Emitance Exchange  </vt:lpstr>
      <vt:lpstr>Summary</vt:lpstr>
      <vt:lpstr>2nd Cooling Experiment: Technical Preparations </vt:lpstr>
      <vt:lpstr>2nd Cooling Experiment: Technical Preparations </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Geoffrey A. Krafft</cp:lastModifiedBy>
  <cp:revision>69</cp:revision>
  <dcterms:created xsi:type="dcterms:W3CDTF">2016-10-03T15:46:18Z</dcterms:created>
  <dcterms:modified xsi:type="dcterms:W3CDTF">2017-04-04T13:35:27Z</dcterms:modified>
</cp:coreProperties>
</file>