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69" r:id="rId5"/>
    <p:sldId id="275" r:id="rId6"/>
    <p:sldId id="295" r:id="rId7"/>
    <p:sldId id="290" r:id="rId8"/>
    <p:sldId id="293" r:id="rId9"/>
    <p:sldId id="297" r:id="rId10"/>
    <p:sldId id="299" r:id="rId11"/>
    <p:sldId id="320" r:id="rId12"/>
    <p:sldId id="300" r:id="rId13"/>
    <p:sldId id="312" r:id="rId14"/>
    <p:sldId id="313" r:id="rId15"/>
    <p:sldId id="315" r:id="rId16"/>
    <p:sldId id="314" r:id="rId17"/>
    <p:sldId id="310" r:id="rId18"/>
    <p:sldId id="311" r:id="rId19"/>
    <p:sldId id="316" r:id="rId20"/>
    <p:sldId id="317" r:id="rId21"/>
    <p:sldId id="319" r:id="rId22"/>
    <p:sldId id="321" r:id="rId23"/>
    <p:sldId id="318" r:id="rId24"/>
    <p:sldId id="322" r:id="rId25"/>
    <p:sldId id="309" r:id="rId26"/>
    <p:sldId id="323" r:id="rId27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E32"/>
    <a:srgbClr val="FFFFFF"/>
    <a:srgbClr val="C75B12"/>
    <a:srgbClr val="E17000"/>
    <a:srgbClr val="5B8F22"/>
    <a:srgbClr val="D2C295"/>
    <a:srgbClr val="A79E70"/>
    <a:srgbClr val="4D4F53"/>
    <a:srgbClr val="0099CC"/>
    <a:srgbClr val="69B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38" autoAdjust="0"/>
    <p:restoredTop sz="94660"/>
  </p:normalViewPr>
  <p:slideViewPr>
    <p:cSldViewPr snapToObjects="1" showGuides="1">
      <p:cViewPr varScale="1">
        <p:scale>
          <a:sx n="74" d="100"/>
          <a:sy n="74" d="100"/>
        </p:scale>
        <p:origin x="-1320" y="-90"/>
      </p:cViewPr>
      <p:guideLst>
        <p:guide orient="horz" pos="326"/>
        <p:guide orient="horz" pos="1294"/>
        <p:guide orient="horz" pos="3745"/>
        <p:guide orient="horz" pos="3980"/>
        <p:guide orient="horz" pos="1052"/>
        <p:guide orient="horz" pos="1741"/>
        <p:guide orient="horz" pos="4183"/>
        <p:guide orient="horz" pos="566"/>
        <p:guide orient="horz" pos="2808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3/31/17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6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3/31/17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34" y="6196867"/>
            <a:ext cx="2275566" cy="661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019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500"/>
            <a:ext cx="9158400" cy="68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 sz="3200" b="1">
                <a:solidFill>
                  <a:srgbClr val="0070C0"/>
                </a:solidFill>
              </a:defRPr>
            </a:lvl1pPr>
            <a:lvl2pPr>
              <a:buClr>
                <a:srgbClr val="981E32"/>
              </a:buClr>
              <a:buSzPct val="120000"/>
              <a:defRPr sz="2400" b="1">
                <a:solidFill>
                  <a:srgbClr val="00B050"/>
                </a:solidFill>
              </a:defRPr>
            </a:lvl2pPr>
            <a:lvl3pPr>
              <a:buClr>
                <a:srgbClr val="981E32"/>
              </a:buClr>
              <a:buSzPct val="120000"/>
              <a:defRPr b="1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***INSTRUCTIONS ON HOW TO APPLY IMAGE MASKING TO SLIDE LAYOUT***</a:t>
            </a:r>
            <a:br>
              <a:rPr lang="en-CA" dirty="0" smtClean="0"/>
            </a:br>
            <a:r>
              <a:rPr lang="en-CA" dirty="0" smtClean="0"/>
              <a:t>STEP 1: Click icon to insert image</a:t>
            </a:r>
            <a:br>
              <a:rPr lang="en-CA" dirty="0" smtClean="0"/>
            </a:br>
            <a:r>
              <a:rPr lang="en-CA" dirty="0" smtClean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4" r:id="rId3"/>
    <p:sldLayoutId id="2147483671" r:id="rId4"/>
    <p:sldLayoutId id="2147483672" r:id="rId5"/>
    <p:sldLayoutId id="2147483673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70C0"/>
                </a:solidFill>
              </a:rPr>
              <a:t>JLEIC </a:t>
            </a:r>
            <a:r>
              <a:rPr lang="en-CA" dirty="0" smtClean="0">
                <a:solidFill>
                  <a:srgbClr val="0070C0"/>
                </a:solidFill>
              </a:rPr>
              <a:t>MDI Update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Michael </a:t>
            </a:r>
            <a:r>
              <a:rPr lang="en-CA" dirty="0" smtClean="0"/>
              <a:t>Sullivan</a:t>
            </a:r>
            <a:endParaRPr lang="en-CA" dirty="0" smtClean="0"/>
          </a:p>
          <a:p>
            <a:r>
              <a:rPr lang="en-CA" dirty="0" smtClean="0"/>
              <a:t>Apr</a:t>
            </a:r>
            <a:r>
              <a:rPr lang="en-CA" dirty="0" smtClean="0"/>
              <a:t> </a:t>
            </a:r>
            <a:r>
              <a:rPr lang="en-CA" dirty="0"/>
              <a:t>4</a:t>
            </a:r>
            <a:r>
              <a:rPr lang="en-CA" dirty="0" smtClean="0"/>
              <a:t>, 2017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3724102" y="6658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37881"/>
            <a:ext cx="1981200" cy="49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rearranged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733198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6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 calculations general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228600" y="1243584"/>
            <a:ext cx="8656482" cy="546201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For all  of the following studies we use a SR mask located 1 m upstream of the IP on the e- beam line with a radius of 12 mm</a:t>
            </a:r>
          </a:p>
          <a:p>
            <a:pPr marL="914400" lvl="1" indent="-457200"/>
            <a:r>
              <a:rPr lang="en-US" dirty="0" smtClean="0"/>
              <a:t>This aperture is about 50 </a:t>
            </a:r>
            <a:r>
              <a:rPr lang="en-US" dirty="0" smtClean="0">
                <a:sym typeface="Symbol"/>
              </a:rPr>
              <a:t></a:t>
            </a:r>
            <a:r>
              <a:rPr lang="en-US" baseline="-25000" dirty="0" smtClean="0"/>
              <a:t>x</a:t>
            </a:r>
            <a:r>
              <a:rPr lang="en-US" dirty="0" smtClean="0"/>
              <a:t> in X and 50 </a:t>
            </a:r>
            <a:r>
              <a:rPr lang="en-US" dirty="0" smtClean="0">
                <a:sym typeface="Symbol"/>
              </a:rPr>
              <a:t></a:t>
            </a:r>
            <a:r>
              <a:rPr lang="en-US" baseline="-25000" dirty="0" smtClean="0"/>
              <a:t>y</a:t>
            </a:r>
            <a:r>
              <a:rPr lang="en-US" dirty="0" smtClean="0"/>
              <a:t> in Y</a:t>
            </a:r>
          </a:p>
          <a:p>
            <a:pPr marL="914400" lvl="1" indent="-457200"/>
            <a:r>
              <a:rPr lang="en-US" dirty="0" smtClean="0"/>
              <a:t>The mask picks up significant power and must be cooled</a:t>
            </a:r>
          </a:p>
          <a:p>
            <a:pPr marL="914400" lvl="1" indent="-457200"/>
            <a:r>
              <a:rPr lang="en-US" dirty="0" smtClean="0"/>
              <a:t>We trace beam particles out to 15</a:t>
            </a:r>
            <a:r>
              <a:rPr lang="en-US" dirty="0" smtClean="0">
                <a:sym typeface="Symbol"/>
              </a:rPr>
              <a:t></a:t>
            </a:r>
            <a:r>
              <a:rPr lang="en-US" dirty="0" smtClean="0"/>
              <a:t> in X and 25</a:t>
            </a:r>
            <a:r>
              <a:rPr lang="en-US" dirty="0" smtClean="0">
                <a:sym typeface="Symbol"/>
              </a:rPr>
              <a:t></a:t>
            </a:r>
            <a:r>
              <a:rPr lang="en-US" dirty="0" smtClean="0"/>
              <a:t> in Y for the 5 GeV beam, fewer for the 10 GeV case</a:t>
            </a:r>
          </a:p>
          <a:p>
            <a:pPr marL="914400" lvl="1" indent="-457200"/>
            <a:r>
              <a:rPr lang="en-US" dirty="0" smtClean="0"/>
              <a:t>There is a non-</a:t>
            </a:r>
            <a:r>
              <a:rPr lang="en-US" dirty="0" err="1" smtClean="0"/>
              <a:t>gaussian</a:t>
            </a:r>
            <a:r>
              <a:rPr lang="en-US" dirty="0" smtClean="0"/>
              <a:t> beam tail distribution </a:t>
            </a:r>
          </a:p>
          <a:p>
            <a:pPr marL="914400" lvl="1" indent="-457200"/>
            <a:r>
              <a:rPr lang="en-US" dirty="0" smtClean="0"/>
              <a:t>We use a 3 cm radius for the central beam pipe</a:t>
            </a:r>
          </a:p>
        </p:txBody>
      </p:sp>
    </p:spTree>
    <p:extLst>
      <p:ext uri="{BB962C8B-B14F-4D97-AF65-F5344CB8AC3E}">
        <p14:creationId xmlns:p14="http://schemas.microsoft.com/office/powerpoint/2010/main" val="1176050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 calculations (cont.)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305800" cy="506552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For the initial design proposal:</a:t>
            </a:r>
          </a:p>
          <a:p>
            <a:pPr marL="914400" lvl="1" indent="-457200"/>
            <a:r>
              <a:rPr lang="en-US" dirty="0" smtClean="0"/>
              <a:t>We have the central beam pipe going from +/-33 cm in Z</a:t>
            </a:r>
          </a:p>
          <a:p>
            <a:pPr marL="914400" lvl="1" indent="-457200"/>
            <a:r>
              <a:rPr lang="en-US" dirty="0" smtClean="0"/>
              <a:t>The central pipe axis is between the two beams and hence is tilted 25 mrad </a:t>
            </a:r>
            <a:r>
              <a:rPr lang="en-US" dirty="0" err="1" smtClean="0"/>
              <a:t>wrt</a:t>
            </a:r>
            <a:r>
              <a:rPr lang="en-US" dirty="0" smtClean="0"/>
              <a:t> the electron beam</a:t>
            </a:r>
          </a:p>
          <a:p>
            <a:pPr marL="914400" lvl="1" indent="-457200"/>
            <a:r>
              <a:rPr lang="en-US" dirty="0" smtClean="0"/>
              <a:t>This places the downstream part of the central beam pipe about 23 mm from the electron beam</a:t>
            </a:r>
          </a:p>
          <a:p>
            <a:pPr marL="914400" lvl="1" indent="-457200"/>
            <a:r>
              <a:rPr lang="en-US" dirty="0" smtClean="0"/>
              <a:t>The mask taper on the upstream side is too shallow. The surface can scatter incident photons directly to the central chamber </a:t>
            </a:r>
          </a:p>
        </p:txBody>
      </p:sp>
    </p:spTree>
    <p:extLst>
      <p:ext uri="{BB962C8B-B14F-4D97-AF65-F5344CB8AC3E}">
        <p14:creationId xmlns:p14="http://schemas.microsoft.com/office/powerpoint/2010/main" val="696414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 calculations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04800" y="1243584"/>
            <a:ext cx="8580282" cy="506552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We find that the SR rates on the central beam pipe can be tolerated for the 5 GeV beam</a:t>
            </a:r>
          </a:p>
          <a:p>
            <a:pPr marL="914400" lvl="1" indent="-457200"/>
            <a:r>
              <a:rPr lang="en-US" dirty="0" smtClean="0"/>
              <a:t>We have a total of 4200 x-rays per beam bunch incident on the central chamber and only 64 of these </a:t>
            </a:r>
            <a:r>
              <a:rPr lang="en-US" dirty="0" smtClean="0">
                <a:sym typeface="Symbol"/>
              </a:rPr>
              <a:t></a:t>
            </a:r>
            <a:r>
              <a:rPr lang="en-US" dirty="0" smtClean="0"/>
              <a:t>s/</a:t>
            </a:r>
            <a:r>
              <a:rPr lang="en-US" dirty="0" err="1"/>
              <a:t>x</a:t>
            </a:r>
            <a:r>
              <a:rPr lang="en-US" dirty="0" err="1" smtClean="0"/>
              <a:t>ing</a:t>
            </a:r>
            <a:r>
              <a:rPr lang="en-US" dirty="0" smtClean="0"/>
              <a:t> are &gt;10 keV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However at 10 GeV the numbers increase</a:t>
            </a:r>
          </a:p>
          <a:p>
            <a:pPr marL="914400" lvl="1" indent="-457200"/>
            <a:r>
              <a:rPr lang="en-US" dirty="0" smtClean="0"/>
              <a:t>Total incident is now 1.1x10</a:t>
            </a:r>
            <a:r>
              <a:rPr lang="en-US" baseline="30000" dirty="0" smtClean="0"/>
              <a:t>5</a:t>
            </a:r>
            <a:r>
              <a:rPr lang="en-US" dirty="0" smtClean="0"/>
              <a:t> and 3.3x10</a:t>
            </a:r>
            <a:r>
              <a:rPr lang="en-US" baseline="30000" dirty="0" smtClean="0"/>
              <a:t>3</a:t>
            </a:r>
            <a:r>
              <a:rPr lang="en-US" dirty="0" smtClean="0"/>
              <a:t> are &gt;10 keV</a:t>
            </a:r>
          </a:p>
          <a:p>
            <a:pPr marL="914400" lvl="1" indent="-457200"/>
            <a:r>
              <a:rPr lang="en-US" dirty="0" smtClean="0"/>
              <a:t>Probably not acceptable </a:t>
            </a:r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867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new beam pipe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Have included as much of the Hyde design as possible</a:t>
            </a:r>
          </a:p>
          <a:p>
            <a:pPr marL="914400" lvl="1" indent="-457200"/>
            <a:r>
              <a:rPr lang="en-US" dirty="0" smtClean="0"/>
              <a:t>Some changes in reduce HOM issues</a:t>
            </a:r>
          </a:p>
          <a:p>
            <a:pPr marL="1147763" lvl="2" indent="-457200"/>
            <a:r>
              <a:rPr lang="en-US" dirty="0" smtClean="0"/>
              <a:t>Will no doubt need to iterate the design with detector needs</a:t>
            </a:r>
          </a:p>
          <a:p>
            <a:pPr marL="914400" lvl="1" indent="-457200"/>
            <a:r>
              <a:rPr lang="en-US" dirty="0" smtClean="0"/>
              <a:t>Steepened upstream part of the 1m mask</a:t>
            </a:r>
          </a:p>
          <a:p>
            <a:pPr marL="914400" lvl="1" indent="-457200"/>
            <a:r>
              <a:rPr lang="en-US" dirty="0" smtClean="0"/>
              <a:t>Also need cooling to reach upstream e- mask</a:t>
            </a:r>
          </a:p>
          <a:p>
            <a:pPr marL="914400" lvl="1" indent="-457200"/>
            <a:r>
              <a:rPr lang="en-US" dirty="0" smtClean="0"/>
              <a:t>Lengthened central chamber to +/-45 cm</a:t>
            </a:r>
          </a:p>
          <a:p>
            <a:pPr marL="914400" lvl="1" indent="-457200"/>
            <a:r>
              <a:rPr lang="en-US" dirty="0" smtClean="0"/>
              <a:t>Central chamber is on axis with the e- beam</a:t>
            </a:r>
          </a:p>
        </p:txBody>
      </p:sp>
    </p:spTree>
    <p:extLst>
      <p:ext uri="{BB962C8B-B14F-4D97-AF65-F5344CB8AC3E}">
        <p14:creationId xmlns:p14="http://schemas.microsoft.com/office/powerpoint/2010/main" val="2035103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new beam pipe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27" y="1064634"/>
            <a:ext cx="7284599" cy="550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16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beam  pipe with detector angles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35" y="1143000"/>
            <a:ext cx="7315200" cy="552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35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rates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305800" cy="506552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The new central chamber is easier to shield</a:t>
            </a:r>
          </a:p>
          <a:p>
            <a:pPr marL="914400" lvl="1" indent="-457200"/>
            <a:r>
              <a:rPr lang="en-US" dirty="0" smtClean="0"/>
              <a:t>At 5 GeV we get ZERO hits on the central chamber</a:t>
            </a:r>
          </a:p>
          <a:p>
            <a:pPr marL="914400" lvl="1" indent="-457200"/>
            <a:r>
              <a:rPr lang="en-US" dirty="0" smtClean="0"/>
              <a:t>We have to go down to a 25 mm radius before the hit rate becomes significant (58 hits/</a:t>
            </a:r>
            <a:r>
              <a:rPr lang="en-US" dirty="0" err="1" smtClean="0"/>
              <a:t>xing</a:t>
            </a:r>
            <a:r>
              <a:rPr lang="en-US" dirty="0"/>
              <a:t> </a:t>
            </a:r>
            <a:r>
              <a:rPr lang="en-US" dirty="0" smtClean="0"/>
              <a:t>&gt;10 keV)</a:t>
            </a:r>
          </a:p>
          <a:p>
            <a:pPr marL="914400" lvl="1" indent="-457200"/>
            <a:r>
              <a:rPr lang="en-US" dirty="0" smtClean="0"/>
              <a:t>At 10 GeV we get 3400 hits on the central BP with 1200 hits &gt; 10 keV</a:t>
            </a:r>
          </a:p>
          <a:p>
            <a:pPr marL="1147763" lvl="2" indent="-457200"/>
            <a:r>
              <a:rPr lang="en-US" dirty="0" smtClean="0"/>
              <a:t>Rates low enough? Perhaps not at 10 GeV?</a:t>
            </a:r>
          </a:p>
          <a:p>
            <a:pPr marL="1147763" lvl="2" indent="-457200"/>
            <a:r>
              <a:rPr lang="en-US" dirty="0" smtClean="0"/>
              <a:t>These hits are at the far end of the 90 cm BP similar to the place where the initial proposed beam pipe is hit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138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smtClean="0">
                <a:sym typeface="Symbol"/>
              </a:rPr>
              <a:t></a:t>
            </a:r>
            <a:r>
              <a:rPr lang="en-US" dirty="0" smtClean="0"/>
              <a:t>* values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30961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We have taken a quick look at the new (Jan 2017) </a:t>
            </a:r>
            <a:r>
              <a:rPr lang="en-US" sz="2800" dirty="0" smtClean="0">
                <a:sym typeface="Symbol"/>
              </a:rPr>
              <a:t></a:t>
            </a:r>
            <a:r>
              <a:rPr lang="en-US" sz="2800" dirty="0" smtClean="0"/>
              <a:t>* values</a:t>
            </a:r>
          </a:p>
          <a:p>
            <a:pPr marL="914400" lvl="1" indent="-457200"/>
            <a:r>
              <a:rPr lang="en-US" dirty="0" smtClean="0"/>
              <a:t>Lattice is not fully matched</a:t>
            </a:r>
          </a:p>
          <a:p>
            <a:pPr marL="1147763" lvl="2" indent="-457200"/>
            <a:r>
              <a:rPr lang="en-US" dirty="0" smtClean="0"/>
              <a:t>Used a local lattice optimizer</a:t>
            </a:r>
          </a:p>
          <a:p>
            <a:pPr marL="914400" lvl="1" indent="-457200"/>
            <a:r>
              <a:rPr lang="en-US" dirty="0"/>
              <a:t>For 5 GeV the new </a:t>
            </a:r>
            <a:r>
              <a:rPr lang="en-US" dirty="0">
                <a:sym typeface="Symbol"/>
              </a:rPr>
              <a:t></a:t>
            </a:r>
            <a:r>
              <a:rPr lang="en-US" dirty="0"/>
              <a:t>s are (x/y)	5/1.0 cm</a:t>
            </a:r>
          </a:p>
          <a:p>
            <a:pPr marL="1147763" lvl="2" indent="-457200"/>
            <a:r>
              <a:rPr lang="en-US" dirty="0"/>
              <a:t>Max BSC </a:t>
            </a:r>
            <a:r>
              <a:rPr lang="en-US" dirty="0" smtClean="0"/>
              <a:t>(17</a:t>
            </a:r>
            <a:r>
              <a:rPr lang="en-US" dirty="0" smtClean="0">
                <a:sym typeface="Symbol"/>
              </a:rPr>
              <a:t></a:t>
            </a:r>
            <a:r>
              <a:rPr lang="en-US" baseline="-25000" dirty="0" smtClean="0"/>
              <a:t>x</a:t>
            </a:r>
            <a:r>
              <a:rPr lang="en-US" dirty="0" smtClean="0"/>
              <a:t>/44</a:t>
            </a:r>
            <a:r>
              <a:rPr lang="en-US" dirty="0" smtClean="0">
                <a:sym typeface="Symbol"/>
              </a:rPr>
              <a:t></a:t>
            </a:r>
            <a:r>
              <a:rPr lang="en-US" baseline="-25000" dirty="0" smtClean="0"/>
              <a:t>y</a:t>
            </a:r>
            <a:r>
              <a:rPr lang="en-US" dirty="0" smtClean="0"/>
              <a:t>) =33.3/39.7 </a:t>
            </a:r>
            <a:r>
              <a:rPr lang="en-US" dirty="0"/>
              <a:t>mm at     3.85/2.775 m</a:t>
            </a:r>
          </a:p>
          <a:p>
            <a:pPr marL="914400" lvl="1" indent="-457200"/>
            <a:r>
              <a:rPr lang="en-US" dirty="0"/>
              <a:t>For 10 GeV we have		4/0.8 cm</a:t>
            </a:r>
          </a:p>
          <a:p>
            <a:pPr marL="1147763" lvl="2" indent="-457200"/>
            <a:r>
              <a:rPr lang="en-US" dirty="0"/>
              <a:t>Max BSC </a:t>
            </a:r>
            <a:r>
              <a:rPr lang="en-US" dirty="0" smtClean="0"/>
              <a:t>(11</a:t>
            </a:r>
            <a:r>
              <a:rPr lang="en-US" dirty="0" smtClean="0">
                <a:sym typeface="Symbol"/>
              </a:rPr>
              <a:t></a:t>
            </a:r>
            <a:r>
              <a:rPr lang="en-US" baseline="-25000" dirty="0" smtClean="0"/>
              <a:t>x</a:t>
            </a:r>
            <a:r>
              <a:rPr lang="en-US" dirty="0" smtClean="0"/>
              <a:t>/18</a:t>
            </a:r>
            <a:r>
              <a:rPr lang="en-US" dirty="0" smtClean="0">
                <a:sym typeface="Symbol"/>
              </a:rPr>
              <a:t></a:t>
            </a:r>
            <a:r>
              <a:rPr lang="en-US" baseline="-25000" dirty="0" smtClean="0"/>
              <a:t>y</a:t>
            </a:r>
            <a:r>
              <a:rPr lang="en-US" dirty="0"/>
              <a:t>) </a:t>
            </a:r>
            <a:r>
              <a:rPr lang="en-US" dirty="0" smtClean="0"/>
              <a:t>=50.1/36.0 </a:t>
            </a:r>
            <a:r>
              <a:rPr lang="en-US" dirty="0"/>
              <a:t>mm at     3.85/2.775 m</a:t>
            </a:r>
          </a:p>
          <a:p>
            <a:pPr marL="914400" lvl="1" indent="-457200"/>
            <a:r>
              <a:rPr lang="en-US" dirty="0" smtClean="0"/>
              <a:t>First order check</a:t>
            </a:r>
          </a:p>
          <a:p>
            <a:pPr marL="1147763" lvl="2" indent="-457200"/>
            <a:r>
              <a:rPr lang="en-US" dirty="0" smtClean="0"/>
              <a:t>Beam-stay-clear size significantly increases in the final focus quads even after decreasing number of sigmas</a:t>
            </a:r>
          </a:p>
          <a:p>
            <a:pPr marL="1147763" lvl="2" indent="-457200"/>
            <a:r>
              <a:rPr lang="en-US" dirty="0" smtClean="0">
                <a:solidFill>
                  <a:srgbClr val="FF0000"/>
                </a:solidFill>
              </a:rPr>
              <a:t>Can we still make these magnets?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94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backgrounds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229600" cy="523341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5</a:t>
            </a:r>
            <a:r>
              <a:rPr lang="en-US" dirty="0" smtClean="0"/>
              <a:t> GeV beam</a:t>
            </a:r>
          </a:p>
          <a:p>
            <a:pPr marL="914400" lvl="1" indent="-457200"/>
            <a:r>
              <a:rPr lang="en-US" dirty="0" smtClean="0"/>
              <a:t>OK on central chamber with hits just starting at 45 cm (&lt;.01 hits/</a:t>
            </a:r>
            <a:r>
              <a:rPr lang="en-US" dirty="0" err="1" smtClean="0"/>
              <a:t>xing</a:t>
            </a:r>
            <a:r>
              <a:rPr lang="en-US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10 GeV beam</a:t>
            </a:r>
          </a:p>
          <a:p>
            <a:pPr marL="914400" lvl="1" indent="-457200"/>
            <a:r>
              <a:rPr lang="en-US" dirty="0" smtClean="0"/>
              <a:t>Hits on the central chamber starting at the IP (Z=0). 3.9x10</a:t>
            </a:r>
            <a:r>
              <a:rPr lang="en-US" baseline="30000" dirty="0" smtClean="0"/>
              <a:t>4</a:t>
            </a:r>
            <a:r>
              <a:rPr lang="en-US" dirty="0" smtClean="0"/>
              <a:t> hits/</a:t>
            </a:r>
            <a:r>
              <a:rPr lang="en-US" dirty="0" err="1" smtClean="0"/>
              <a:t>xing</a:t>
            </a:r>
            <a:r>
              <a:rPr lang="en-US" dirty="0" smtClean="0"/>
              <a:t> on downstream half of the central chamber. Most likely </a:t>
            </a:r>
            <a:r>
              <a:rPr lang="en-US" dirty="0" smtClean="0">
                <a:solidFill>
                  <a:srgbClr val="FF0000"/>
                </a:solidFill>
              </a:rPr>
              <a:t>unacceptable</a:t>
            </a:r>
            <a:r>
              <a:rPr lang="en-US" dirty="0" smtClean="0"/>
              <a:t>.</a:t>
            </a:r>
          </a:p>
          <a:p>
            <a:pPr marL="914400" lvl="1" indent="-457200"/>
            <a:r>
              <a:rPr lang="en-US" dirty="0" smtClean="0"/>
              <a:t>Would have to squeeze down mask aperture</a:t>
            </a:r>
          </a:p>
          <a:p>
            <a:pPr marL="1147763" lvl="2" indent="-457200"/>
            <a:r>
              <a:rPr lang="en-US" dirty="0" smtClean="0"/>
              <a:t>12 mm down to 10 mm radius lowers above rate to 7474    hits /</a:t>
            </a:r>
            <a:r>
              <a:rPr lang="en-US" dirty="0" err="1" smtClean="0"/>
              <a:t>xing</a:t>
            </a:r>
            <a:endParaRPr lang="en-US" dirty="0" smtClean="0"/>
          </a:p>
          <a:p>
            <a:pPr marL="914400" lvl="1" indent="-457200"/>
            <a:r>
              <a:rPr lang="en-US" dirty="0" smtClean="0"/>
              <a:t>Or perhaps the central chamber is too long?</a:t>
            </a:r>
          </a:p>
          <a:p>
            <a:pPr marL="1147763" lvl="2" indent="-457200"/>
            <a:r>
              <a:rPr lang="en-US" dirty="0" smtClean="0"/>
              <a:t>A </a:t>
            </a:r>
            <a:r>
              <a:rPr lang="en-US" dirty="0" smtClean="0">
                <a:sym typeface="Symbol"/>
              </a:rPr>
              <a:t></a:t>
            </a:r>
            <a:r>
              <a:rPr lang="en-US" dirty="0" smtClean="0"/>
              <a:t>30 cm central chamber with a 10 mm radius mask drops the hit rate to 1299 hits/</a:t>
            </a:r>
            <a:r>
              <a:rPr lang="en-US" dirty="0" err="1" smtClean="0"/>
              <a:t>xing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4508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1252729"/>
            <a:ext cx="8108950" cy="506552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Introduction</a:t>
            </a:r>
          </a:p>
          <a:p>
            <a:endParaRPr lang="en-US" dirty="0"/>
          </a:p>
          <a:p>
            <a:r>
              <a:rPr lang="en-US" dirty="0" smtClean="0"/>
              <a:t>Last SR calculations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Beam pipe proposal of Charles Hyde</a:t>
            </a:r>
          </a:p>
          <a:p>
            <a:endParaRPr lang="en-US" dirty="0"/>
          </a:p>
          <a:p>
            <a:r>
              <a:rPr lang="en-US" dirty="0" smtClean="0"/>
              <a:t>Suggested new beam pipe</a:t>
            </a:r>
          </a:p>
          <a:p>
            <a:endParaRPr lang="en-US" dirty="0"/>
          </a:p>
          <a:p>
            <a:r>
              <a:rPr lang="en-US" dirty="0" smtClean="0"/>
              <a:t>SR calculations with new pipe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Summary and conclusions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69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discussion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The detector background rates are coming from the non-</a:t>
            </a:r>
            <a:r>
              <a:rPr lang="en-US" dirty="0" err="1" smtClean="0"/>
              <a:t>gaussian</a:t>
            </a:r>
            <a:r>
              <a:rPr lang="en-US" dirty="0" smtClean="0"/>
              <a:t> tail distribution of the beam profile</a:t>
            </a:r>
          </a:p>
          <a:p>
            <a:pPr marL="914400" lvl="1" indent="-457200"/>
            <a:r>
              <a:rPr lang="en-US" dirty="0" smtClean="0"/>
              <a:t>We do not know exactly what the tail distribution looks like</a:t>
            </a:r>
          </a:p>
          <a:p>
            <a:pPr marL="914400" lvl="1" indent="-457200"/>
            <a:r>
              <a:rPr lang="en-US" dirty="0" smtClean="0"/>
              <a:t>We have chosen a somewhat conservative distribution that sets a beam lifetime of about 1 hour for a 15</a:t>
            </a:r>
            <a:r>
              <a:rPr lang="en-US" dirty="0" smtClean="0">
                <a:sym typeface="Symbol"/>
              </a:rPr>
              <a:t></a:t>
            </a:r>
            <a:r>
              <a:rPr lang="en-US" dirty="0" smtClean="0"/>
              <a:t> mask in X</a:t>
            </a:r>
          </a:p>
          <a:p>
            <a:pPr marL="914400" lvl="1" indent="-457200"/>
            <a:r>
              <a:rPr lang="en-US" dirty="0" smtClean="0"/>
              <a:t>If we can move the mask in farther then the high sigma particle distribution must be lower in order to maintain the 1 hour lifetime</a:t>
            </a:r>
          </a:p>
          <a:p>
            <a:pPr marL="914400" lvl="1" indent="-457200"/>
            <a:r>
              <a:rPr lang="en-US" dirty="0" smtClean="0"/>
              <a:t>Factors of 10 can happen either 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914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background discussion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We should try to keep the IP design from being the luminosity limiter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This means trying to make as much room in the </a:t>
            </a:r>
            <a:r>
              <a:rPr lang="en-US" sz="2800" dirty="0" err="1" smtClean="0"/>
              <a:t>ff</a:t>
            </a:r>
            <a:r>
              <a:rPr lang="en-US" sz="2800" dirty="0" smtClean="0"/>
              <a:t> quads as we can so we can lower </a:t>
            </a:r>
            <a:r>
              <a:rPr lang="en-US" sz="2800" dirty="0" smtClean="0">
                <a:sym typeface="Symbol"/>
              </a:rPr>
              <a:t></a:t>
            </a:r>
            <a:r>
              <a:rPr lang="en-US" sz="2800" dirty="0" smtClean="0"/>
              <a:t>*s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Both B-factories went beyond design </a:t>
            </a:r>
            <a:r>
              <a:rPr lang="en-US" sz="2800" dirty="0" err="1" smtClean="0"/>
              <a:t>lumi</a:t>
            </a:r>
            <a:endParaRPr lang="en-US" sz="2800" dirty="0" smtClean="0"/>
          </a:p>
          <a:p>
            <a:pPr marL="914400" lvl="1" indent="-457200"/>
            <a:r>
              <a:rPr lang="en-US" dirty="0" smtClean="0"/>
              <a:t>KEKB by x2</a:t>
            </a:r>
          </a:p>
          <a:p>
            <a:pPr marL="914400" lvl="1" indent="-457200"/>
            <a:r>
              <a:rPr lang="en-US" dirty="0" smtClean="0"/>
              <a:t>PEP-II by x4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PEP-II beam pipe cooling was designed for 3A beams</a:t>
            </a:r>
          </a:p>
          <a:p>
            <a:pPr marL="914400" lvl="1" indent="-457200"/>
            <a:r>
              <a:rPr lang="en-US" dirty="0" smtClean="0"/>
              <a:t>Allowed us to go to 10 GeV in the HER with 1.5A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865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427882" cy="5385816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More iterations </a:t>
            </a:r>
            <a:r>
              <a:rPr lang="en-US" dirty="0" smtClean="0"/>
              <a:t>are needed between masking designs, vacuum design issues and detector requirements before a feasible IR design can be </a:t>
            </a:r>
            <a:r>
              <a:rPr lang="en-US" dirty="0" smtClean="0"/>
              <a:t>completed</a:t>
            </a:r>
          </a:p>
          <a:p>
            <a:pPr marL="1147763" lvl="2" indent="-457200"/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Also need to look at </a:t>
            </a:r>
            <a:r>
              <a:rPr lang="en-US" dirty="0" smtClean="0">
                <a:solidFill>
                  <a:srgbClr val="FF0000"/>
                </a:solidFill>
              </a:rPr>
              <a:t>scattered photon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rate from the tip</a:t>
            </a:r>
            <a:r>
              <a:rPr lang="en-US" dirty="0" smtClean="0"/>
              <a:t> of the SR mask at 1m</a:t>
            </a:r>
          </a:p>
          <a:p>
            <a:pPr marL="1147763" lvl="2" indent="-457200"/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High order </a:t>
            </a:r>
            <a:r>
              <a:rPr lang="en-US" dirty="0" smtClean="0"/>
              <a:t>mode RF </a:t>
            </a:r>
            <a:r>
              <a:rPr lang="en-US" dirty="0" smtClean="0"/>
              <a:t>(HOM) power </a:t>
            </a:r>
            <a:r>
              <a:rPr lang="en-US" dirty="0" smtClean="0"/>
              <a:t>calculations</a:t>
            </a:r>
            <a:r>
              <a:rPr lang="en-US" dirty="0" smtClean="0"/>
              <a:t> </a:t>
            </a:r>
            <a:r>
              <a:rPr lang="en-US" dirty="0" smtClean="0"/>
              <a:t>also need to be included in the design </a:t>
            </a:r>
            <a:r>
              <a:rPr lang="en-US" dirty="0" smtClean="0"/>
              <a:t>iterations</a:t>
            </a:r>
          </a:p>
          <a:p>
            <a:pPr marL="1147763" lvl="2" indent="-457200"/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Also need to find what beam pipe thicknesses can be tolerated by the detector</a:t>
            </a:r>
            <a:r>
              <a:rPr lang="en-US" dirty="0"/>
              <a:t> (</a:t>
            </a:r>
            <a:r>
              <a:rPr lang="en-US" dirty="0" err="1"/>
              <a:t>writeup</a:t>
            </a:r>
            <a:r>
              <a:rPr lang="en-US" dirty="0"/>
              <a:t> by Charles)</a:t>
            </a:r>
            <a:r>
              <a:rPr lang="en-US" dirty="0" smtClean="0"/>
              <a:t> – smaller beam pipes can be thinner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139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427882" cy="506552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Some progress – more to do</a:t>
            </a:r>
          </a:p>
          <a:p>
            <a:pPr marL="1147763" lvl="2" indent="-457200"/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Try to keep IR design as flexible as possible</a:t>
            </a:r>
          </a:p>
          <a:p>
            <a:pPr marL="1147763" lvl="2" indent="-457200"/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If anything, IR designers (detector, backgrounds, magnets) would probably be happier with a larger crossing angle rather than a smaller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320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Layout</a:t>
            </a:r>
            <a:endParaRPr lang="en-US" dirty="0"/>
          </a:p>
        </p:txBody>
      </p:sp>
      <p:grpSp>
        <p:nvGrpSpPr>
          <p:cNvPr id="5" name="Group 80"/>
          <p:cNvGrpSpPr>
            <a:grpSpLocks/>
          </p:cNvGrpSpPr>
          <p:nvPr/>
        </p:nvGrpSpPr>
        <p:grpSpPr bwMode="auto">
          <a:xfrm>
            <a:off x="163803" y="1964999"/>
            <a:ext cx="8751888" cy="2636838"/>
            <a:chOff x="98" y="570"/>
            <a:chExt cx="5513" cy="1661"/>
          </a:xfrm>
        </p:grpSpPr>
        <p:sp>
          <p:nvSpPr>
            <p:cNvPr id="6" name="AutoShape 2"/>
            <p:cNvSpPr>
              <a:spLocks noChangeArrowheads="1"/>
            </p:cNvSpPr>
            <p:nvPr/>
          </p:nvSpPr>
          <p:spPr bwMode="auto">
            <a:xfrm>
              <a:off x="3026" y="1085"/>
              <a:ext cx="381" cy="749"/>
            </a:xfrm>
            <a:prstGeom prst="roundRect">
              <a:avLst>
                <a:gd name="adj" fmla="val 231"/>
              </a:avLst>
            </a:prstGeom>
            <a:solidFill>
              <a:srgbClr val="CC6633">
                <a:alpha val="29803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pPr defTabSz="457200"/>
              <a:endParaRPr lang="en-US" sz="1800">
                <a:latin typeface="Arial" charset="0"/>
              </a:endParaRPr>
            </a:p>
          </p:txBody>
        </p:sp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2201" y="1148"/>
              <a:ext cx="791" cy="629"/>
            </a:xfrm>
            <a:prstGeom prst="roundRect">
              <a:avLst>
                <a:gd name="adj" fmla="val 116"/>
              </a:avLst>
            </a:prstGeom>
            <a:solidFill>
              <a:srgbClr val="47B8B8">
                <a:alpha val="79999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pPr defTabSz="457200"/>
              <a:endParaRPr lang="en-US" sz="1800">
                <a:latin typeface="Arial" charset="0"/>
              </a:endParaRPr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200" y="1448"/>
              <a:ext cx="3142" cy="1"/>
            </a:xfrm>
            <a:prstGeom prst="line">
              <a:avLst/>
            </a:prstGeom>
            <a:noFill/>
            <a:ln w="18360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 rot="-180000">
              <a:off x="3440" y="1250"/>
              <a:ext cx="374" cy="171"/>
            </a:xfrm>
            <a:prstGeom prst="roundRect">
              <a:avLst>
                <a:gd name="adj" fmla="val 579"/>
              </a:avLst>
            </a:prstGeom>
            <a:solidFill>
              <a:srgbClr val="FFFF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pPr defTabSz="457200"/>
              <a:endParaRPr lang="en-US" sz="1800">
                <a:latin typeface="Arial" charset="0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V="1">
              <a:off x="1431" y="1299"/>
              <a:ext cx="3314" cy="234"/>
            </a:xfrm>
            <a:prstGeom prst="line">
              <a:avLst/>
            </a:prstGeom>
            <a:noFill/>
            <a:ln w="18360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1" name="AutoShape 7"/>
            <p:cNvSpPr>
              <a:spLocks noChangeArrowheads="1"/>
            </p:cNvSpPr>
            <p:nvPr/>
          </p:nvSpPr>
          <p:spPr bwMode="auto">
            <a:xfrm>
              <a:off x="3141" y="1429"/>
              <a:ext cx="78" cy="37"/>
            </a:xfrm>
            <a:prstGeom prst="roundRect">
              <a:avLst>
                <a:gd name="adj" fmla="val 579"/>
              </a:avLst>
            </a:prstGeom>
            <a:solidFill>
              <a:srgbClr val="00AE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pPr defTabSz="457200"/>
              <a:endParaRPr lang="en-US" sz="1800">
                <a:latin typeface="Arial" charset="0"/>
              </a:endParaRPr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 rot="-180000">
              <a:off x="3879" y="1299"/>
              <a:ext cx="155" cy="96"/>
            </a:xfrm>
            <a:prstGeom prst="roundRect">
              <a:avLst>
                <a:gd name="adj" fmla="val 579"/>
              </a:avLst>
            </a:prstGeom>
            <a:solidFill>
              <a:srgbClr val="00AE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pPr defTabSz="457200"/>
              <a:endParaRPr lang="en-US" sz="1800">
                <a:latin typeface="Arial" charset="0"/>
              </a:endParaRPr>
            </a:p>
          </p:txBody>
        </p:sp>
        <p:sp>
          <p:nvSpPr>
            <p:cNvPr id="13" name="AutoShape 9"/>
            <p:cNvSpPr>
              <a:spLocks noChangeArrowheads="1"/>
            </p:cNvSpPr>
            <p:nvPr/>
          </p:nvSpPr>
          <p:spPr bwMode="auto">
            <a:xfrm rot="-180000">
              <a:off x="4059" y="1282"/>
              <a:ext cx="221" cy="97"/>
            </a:xfrm>
            <a:prstGeom prst="roundRect">
              <a:avLst>
                <a:gd name="adj" fmla="val 579"/>
              </a:avLst>
            </a:prstGeom>
            <a:solidFill>
              <a:srgbClr val="00AE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pPr defTabSz="457200"/>
              <a:endParaRPr lang="en-US" sz="1800">
                <a:latin typeface="Arial" charset="0"/>
              </a:endParaRPr>
            </a:p>
          </p:txBody>
        </p:sp>
        <p:sp>
          <p:nvSpPr>
            <p:cNvPr id="14" name="AutoShape 10"/>
            <p:cNvSpPr>
              <a:spLocks noChangeArrowheads="1"/>
            </p:cNvSpPr>
            <p:nvPr/>
          </p:nvSpPr>
          <p:spPr bwMode="auto">
            <a:xfrm rot="-180000">
              <a:off x="4306" y="1266"/>
              <a:ext cx="194" cy="97"/>
            </a:xfrm>
            <a:prstGeom prst="roundRect">
              <a:avLst>
                <a:gd name="adj" fmla="val 579"/>
              </a:avLst>
            </a:prstGeom>
            <a:solidFill>
              <a:srgbClr val="00AE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pPr defTabSz="457200"/>
              <a:endParaRPr lang="en-US" sz="1800">
                <a:latin typeface="Arial" charset="0"/>
              </a:endParaRPr>
            </a:p>
          </p:txBody>
        </p:sp>
        <p:sp>
          <p:nvSpPr>
            <p:cNvPr id="15" name="AutoShape 11"/>
            <p:cNvSpPr>
              <a:spLocks noChangeArrowheads="1"/>
            </p:cNvSpPr>
            <p:nvPr/>
          </p:nvSpPr>
          <p:spPr bwMode="auto">
            <a:xfrm rot="-60000">
              <a:off x="3278" y="1431"/>
              <a:ext cx="158" cy="35"/>
            </a:xfrm>
            <a:prstGeom prst="roundRect">
              <a:avLst>
                <a:gd name="adj" fmla="val 579"/>
              </a:avLst>
            </a:prstGeom>
            <a:solidFill>
              <a:srgbClr val="00AE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pPr defTabSz="457200"/>
              <a:endParaRPr lang="en-US" sz="1800">
                <a:latin typeface="Arial" charset="0"/>
              </a:endParaRP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2530" y="1186"/>
              <a:ext cx="14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4128" tIns="45718" rIns="74128" bIns="36901"/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eaLnBrk="1" hangingPunct="1"/>
              <a:r>
                <a:rPr lang="en-US" sz="1300">
                  <a:solidFill>
                    <a:srgbClr val="000000"/>
                  </a:solidFill>
                  <a:latin typeface="Arial" charset="0"/>
                  <a:cs typeface="Arial" charset="0"/>
                </a:rPr>
                <a:t>IP</a:t>
              </a:r>
            </a:p>
          </p:txBody>
        </p:sp>
        <p:sp>
          <p:nvSpPr>
            <p:cNvPr id="17" name="AutoShape 13"/>
            <p:cNvSpPr>
              <a:spLocks noChangeArrowheads="1"/>
            </p:cNvSpPr>
            <p:nvPr/>
          </p:nvSpPr>
          <p:spPr bwMode="auto">
            <a:xfrm rot="-180000">
              <a:off x="4977" y="1064"/>
              <a:ext cx="438" cy="382"/>
            </a:xfrm>
            <a:prstGeom prst="roundRect">
              <a:avLst>
                <a:gd name="adj" fmla="val 231"/>
              </a:avLst>
            </a:prstGeom>
            <a:solidFill>
              <a:srgbClr val="FFFF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pPr defTabSz="457200"/>
              <a:endParaRPr lang="en-US" sz="1800">
                <a:latin typeface="Arial" charset="0"/>
              </a:endParaRPr>
            </a:p>
          </p:txBody>
        </p:sp>
        <p:sp>
          <p:nvSpPr>
            <p:cNvPr id="18" name="AutoShape 14"/>
            <p:cNvSpPr>
              <a:spLocks noChangeArrowheads="1"/>
            </p:cNvSpPr>
            <p:nvPr/>
          </p:nvSpPr>
          <p:spPr bwMode="auto">
            <a:xfrm>
              <a:off x="1917" y="1087"/>
              <a:ext cx="254" cy="749"/>
            </a:xfrm>
            <a:prstGeom prst="roundRect">
              <a:avLst>
                <a:gd name="adj" fmla="val 231"/>
              </a:avLst>
            </a:prstGeom>
            <a:solidFill>
              <a:srgbClr val="CC6633">
                <a:alpha val="29803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pPr defTabSz="457200"/>
              <a:endParaRPr lang="en-US" sz="1800">
                <a:latin typeface="Arial" charset="0"/>
              </a:endParaRPr>
            </a:p>
          </p:txBody>
        </p:sp>
        <p:sp>
          <p:nvSpPr>
            <p:cNvPr id="19" name="AutoShape 15"/>
            <p:cNvSpPr>
              <a:spLocks noChangeArrowheads="1"/>
            </p:cNvSpPr>
            <p:nvPr/>
          </p:nvSpPr>
          <p:spPr bwMode="auto">
            <a:xfrm>
              <a:off x="549" y="1344"/>
              <a:ext cx="439" cy="191"/>
            </a:xfrm>
            <a:prstGeom prst="roundRect">
              <a:avLst>
                <a:gd name="adj" fmla="val 231"/>
              </a:avLst>
            </a:prstGeom>
            <a:solidFill>
              <a:srgbClr val="FFFF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pPr defTabSz="457200"/>
              <a:endParaRPr lang="en-US" sz="1800">
                <a:latin typeface="Arial" charset="0"/>
              </a:endParaRPr>
            </a:p>
          </p:txBody>
        </p:sp>
        <p:sp>
          <p:nvSpPr>
            <p:cNvPr id="20" name="AutoShape 16"/>
            <p:cNvSpPr>
              <a:spLocks noChangeArrowheads="1"/>
            </p:cNvSpPr>
            <p:nvPr/>
          </p:nvSpPr>
          <p:spPr bwMode="auto">
            <a:xfrm rot="-60000">
              <a:off x="1558" y="1431"/>
              <a:ext cx="157" cy="35"/>
            </a:xfrm>
            <a:prstGeom prst="roundRect">
              <a:avLst>
                <a:gd name="adj" fmla="val 579"/>
              </a:avLst>
            </a:prstGeom>
            <a:solidFill>
              <a:srgbClr val="00AE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pPr defTabSz="457200"/>
              <a:endParaRPr lang="en-US" sz="1800">
                <a:latin typeface="Arial" charset="0"/>
              </a:endParaRPr>
            </a:p>
          </p:txBody>
        </p:sp>
        <p:sp>
          <p:nvSpPr>
            <p:cNvPr id="21" name="AutoShape 17"/>
            <p:cNvSpPr>
              <a:spLocks noChangeArrowheads="1"/>
            </p:cNvSpPr>
            <p:nvPr/>
          </p:nvSpPr>
          <p:spPr bwMode="auto">
            <a:xfrm>
              <a:off x="1783" y="1429"/>
              <a:ext cx="78" cy="37"/>
            </a:xfrm>
            <a:prstGeom prst="roundRect">
              <a:avLst>
                <a:gd name="adj" fmla="val 579"/>
              </a:avLst>
            </a:prstGeom>
            <a:solidFill>
              <a:srgbClr val="00AE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pPr defTabSz="457200"/>
              <a:endParaRPr lang="en-US" sz="1800">
                <a:latin typeface="Arial" charset="0"/>
              </a:endParaRPr>
            </a:p>
          </p:txBody>
        </p:sp>
        <p:sp>
          <p:nvSpPr>
            <p:cNvPr id="22" name="AutoShape 18"/>
            <p:cNvSpPr>
              <a:spLocks noChangeArrowheads="1"/>
            </p:cNvSpPr>
            <p:nvPr/>
          </p:nvSpPr>
          <p:spPr bwMode="auto">
            <a:xfrm rot="-60000">
              <a:off x="1354" y="1432"/>
              <a:ext cx="103" cy="34"/>
            </a:xfrm>
            <a:prstGeom prst="roundRect">
              <a:avLst>
                <a:gd name="adj" fmla="val 579"/>
              </a:avLst>
            </a:prstGeom>
            <a:solidFill>
              <a:srgbClr val="00AE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pPr defTabSz="457200"/>
              <a:endParaRPr lang="en-US" sz="1800">
                <a:latin typeface="Arial" charset="0"/>
              </a:endParaRPr>
            </a:p>
          </p:txBody>
        </p:sp>
        <p:sp>
          <p:nvSpPr>
            <p:cNvPr id="23" name="AutoShape 19"/>
            <p:cNvSpPr>
              <a:spLocks noChangeArrowheads="1"/>
            </p:cNvSpPr>
            <p:nvPr/>
          </p:nvSpPr>
          <p:spPr bwMode="auto">
            <a:xfrm rot="-60000">
              <a:off x="3595" y="1432"/>
              <a:ext cx="103" cy="34"/>
            </a:xfrm>
            <a:prstGeom prst="roundRect">
              <a:avLst>
                <a:gd name="adj" fmla="val 579"/>
              </a:avLst>
            </a:prstGeom>
            <a:solidFill>
              <a:srgbClr val="00AE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pPr defTabSz="457200"/>
              <a:endParaRPr lang="en-US" sz="1800">
                <a:latin typeface="Arial" charset="0"/>
              </a:endParaRPr>
            </a:p>
          </p:txBody>
        </p:sp>
        <p:sp>
          <p:nvSpPr>
            <p:cNvPr id="24" name="Line 61"/>
            <p:cNvSpPr>
              <a:spLocks noChangeShapeType="1"/>
            </p:cNvSpPr>
            <p:nvPr/>
          </p:nvSpPr>
          <p:spPr bwMode="auto">
            <a:xfrm flipH="1">
              <a:off x="1829" y="1918"/>
              <a:ext cx="83" cy="3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25" name="Line 62"/>
            <p:cNvSpPr>
              <a:spLocks noChangeShapeType="1"/>
            </p:cNvSpPr>
            <p:nvPr/>
          </p:nvSpPr>
          <p:spPr bwMode="auto">
            <a:xfrm>
              <a:off x="3361" y="1915"/>
              <a:ext cx="114" cy="2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26" name="Text Box 63"/>
            <p:cNvSpPr txBox="1">
              <a:spLocks noChangeArrowheads="1"/>
            </p:cNvSpPr>
            <p:nvPr/>
          </p:nvSpPr>
          <p:spPr bwMode="auto">
            <a:xfrm>
              <a:off x="4829" y="570"/>
              <a:ext cx="782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4128" tIns="45718" rIns="74128" bIns="36901"/>
            <a:lstStyle>
              <a:lvl1pPr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 eaLnBrk="1" hangingPunct="1"/>
              <a:r>
                <a:rPr 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Ultra forward</a:t>
              </a:r>
            </a:p>
            <a:p>
              <a:pPr algn="ctr" eaLnBrk="1" hangingPunct="1"/>
              <a:r>
                <a:rPr lang="en-US" sz="1200" b="1">
                  <a:solidFill>
                    <a:srgbClr val="B80047"/>
                  </a:solidFill>
                  <a:latin typeface="Arial" charset="0"/>
                  <a:cs typeface="Arial" charset="0"/>
                </a:rPr>
                <a:t>hadron detection</a:t>
              </a:r>
            </a:p>
          </p:txBody>
        </p:sp>
        <p:sp>
          <p:nvSpPr>
            <p:cNvPr id="27" name="Text Box 64"/>
            <p:cNvSpPr txBox="1">
              <a:spLocks noChangeArrowheads="1"/>
            </p:cNvSpPr>
            <p:nvPr/>
          </p:nvSpPr>
          <p:spPr bwMode="auto">
            <a:xfrm>
              <a:off x="4963" y="1186"/>
              <a:ext cx="487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4128" tIns="45718" rIns="74128" bIns="36901"/>
            <a:lstStyle>
              <a:lvl1pPr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 eaLnBrk="1" hangingPunct="1"/>
              <a:r>
                <a:rPr lang="en-US" sz="1000">
                  <a:solidFill>
                    <a:srgbClr val="000000"/>
                  </a:solidFill>
                  <a:latin typeface="Arial" charset="0"/>
                  <a:cs typeface="Arial" charset="0"/>
                </a:rPr>
                <a:t>dipole</a:t>
              </a:r>
            </a:p>
          </p:txBody>
        </p:sp>
        <p:sp>
          <p:nvSpPr>
            <p:cNvPr id="28" name="Text Box 65"/>
            <p:cNvSpPr txBox="1">
              <a:spLocks noChangeArrowheads="1"/>
            </p:cNvSpPr>
            <p:nvPr/>
          </p:nvSpPr>
          <p:spPr bwMode="auto">
            <a:xfrm>
              <a:off x="505" y="1352"/>
              <a:ext cx="488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4128" tIns="45718" rIns="74128" bIns="36901"/>
            <a:lstStyle>
              <a:lvl1pPr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 eaLnBrk="1" hangingPunct="1"/>
              <a:r>
                <a:rPr lang="en-US" sz="1000">
                  <a:solidFill>
                    <a:srgbClr val="000000"/>
                  </a:solidFill>
                  <a:latin typeface="Arial" charset="0"/>
                  <a:cs typeface="Arial" charset="0"/>
                </a:rPr>
                <a:t>dipole</a:t>
              </a:r>
            </a:p>
          </p:txBody>
        </p:sp>
        <p:sp>
          <p:nvSpPr>
            <p:cNvPr id="29" name="Text Box 66"/>
            <p:cNvSpPr txBox="1">
              <a:spLocks noChangeArrowheads="1"/>
            </p:cNvSpPr>
            <p:nvPr/>
          </p:nvSpPr>
          <p:spPr bwMode="auto">
            <a:xfrm>
              <a:off x="98" y="810"/>
              <a:ext cx="78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4128" tIns="45718" rIns="74128" bIns="36901"/>
            <a:lstStyle>
              <a:lvl1pPr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 eaLnBrk="1" hangingPunct="1"/>
              <a:r>
                <a:rPr 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Low-Q</a:t>
              </a:r>
              <a:r>
                <a:rPr lang="en-US" sz="1200" b="1" baseline="3300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</a:p>
            <a:p>
              <a:pPr algn="ctr" eaLnBrk="1" hangingPunct="1"/>
              <a:r>
                <a:rPr lang="en-US" sz="1200" b="1">
                  <a:solidFill>
                    <a:srgbClr val="B80047"/>
                  </a:solidFill>
                  <a:latin typeface="Arial" charset="0"/>
                  <a:cs typeface="Arial" charset="0"/>
                </a:rPr>
                <a:t>electron detection</a:t>
              </a:r>
            </a:p>
          </p:txBody>
        </p:sp>
        <p:sp>
          <p:nvSpPr>
            <p:cNvPr id="30" name="Text Box 67"/>
            <p:cNvSpPr txBox="1">
              <a:spLocks noChangeArrowheads="1"/>
            </p:cNvSpPr>
            <p:nvPr/>
          </p:nvSpPr>
          <p:spPr bwMode="auto">
            <a:xfrm>
              <a:off x="1338" y="1160"/>
              <a:ext cx="487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4128" tIns="45718" rIns="74128" bIns="36901"/>
            <a:lstStyle>
              <a:lvl1pPr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 eaLnBrk="1" hangingPunct="1"/>
              <a:r>
                <a:rPr lang="en-US" sz="1000">
                  <a:solidFill>
                    <a:srgbClr val="000000"/>
                  </a:solidFill>
                  <a:latin typeface="Arial" charset="0"/>
                  <a:cs typeface="Arial" charset="0"/>
                </a:rPr>
                <a:t>Large aperture</a:t>
              </a:r>
            </a:p>
            <a:p>
              <a:pPr algn="ctr" eaLnBrk="1" hangingPunct="1"/>
              <a:r>
                <a:rPr lang="en-US" sz="1000">
                  <a:solidFill>
                    <a:srgbClr val="000000"/>
                  </a:solidFill>
                  <a:latin typeface="Arial" charset="0"/>
                  <a:cs typeface="Arial" charset="0"/>
                </a:rPr>
                <a:t>electron quads</a:t>
              </a:r>
            </a:p>
          </p:txBody>
        </p:sp>
        <p:sp>
          <p:nvSpPr>
            <p:cNvPr id="31" name="Text Box 68"/>
            <p:cNvSpPr txBox="1">
              <a:spLocks noChangeArrowheads="1"/>
            </p:cNvSpPr>
            <p:nvPr/>
          </p:nvSpPr>
          <p:spPr bwMode="auto">
            <a:xfrm>
              <a:off x="3516" y="1473"/>
              <a:ext cx="488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4128" tIns="45718" rIns="74128" bIns="36901"/>
            <a:lstStyle>
              <a:lvl1pPr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 eaLnBrk="1" hangingPunct="1"/>
              <a:r>
                <a:rPr lang="en-US" sz="1000">
                  <a:solidFill>
                    <a:srgbClr val="000000"/>
                  </a:solidFill>
                  <a:latin typeface="Arial" charset="0"/>
                  <a:cs typeface="Arial" charset="0"/>
                </a:rPr>
                <a:t>Small diameter</a:t>
              </a:r>
            </a:p>
            <a:p>
              <a:pPr algn="ctr" eaLnBrk="1" hangingPunct="1"/>
              <a:r>
                <a:rPr lang="en-US" sz="1000">
                  <a:solidFill>
                    <a:srgbClr val="000000"/>
                  </a:solidFill>
                  <a:latin typeface="Arial" charset="0"/>
                  <a:cs typeface="Arial" charset="0"/>
                </a:rPr>
                <a:t>electron quads</a:t>
              </a:r>
            </a:p>
          </p:txBody>
        </p:sp>
        <p:sp>
          <p:nvSpPr>
            <p:cNvPr id="32" name="Text Box 69"/>
            <p:cNvSpPr txBox="1">
              <a:spLocks noChangeArrowheads="1"/>
            </p:cNvSpPr>
            <p:nvPr/>
          </p:nvSpPr>
          <p:spPr bwMode="auto">
            <a:xfrm>
              <a:off x="4023" y="1022"/>
              <a:ext cx="592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4128" tIns="45718" rIns="74128" bIns="36901"/>
            <a:lstStyle>
              <a:lvl1pPr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 eaLnBrk="1" hangingPunct="1"/>
              <a:r>
                <a:rPr lang="en-US" sz="1000">
                  <a:solidFill>
                    <a:srgbClr val="000000"/>
                  </a:solidFill>
                  <a:latin typeface="Arial" charset="0"/>
                  <a:cs typeface="Arial" charset="0"/>
                </a:rPr>
                <a:t>ion quads</a:t>
              </a:r>
            </a:p>
          </p:txBody>
        </p:sp>
        <p:sp>
          <p:nvSpPr>
            <p:cNvPr id="33" name="Text Box 70"/>
            <p:cNvSpPr txBox="1">
              <a:spLocks noChangeArrowheads="1"/>
            </p:cNvSpPr>
            <p:nvPr/>
          </p:nvSpPr>
          <p:spPr bwMode="auto">
            <a:xfrm>
              <a:off x="3471" y="691"/>
              <a:ext cx="782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4128" tIns="45718" rIns="74128" bIns="36901"/>
            <a:lstStyle>
              <a:lvl1pPr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 eaLnBrk="1" hangingPunct="1"/>
              <a:r>
                <a:rPr lang="en-US" sz="12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Small angle</a:t>
              </a:r>
            </a:p>
            <a:p>
              <a:pPr algn="ctr" eaLnBrk="1" hangingPunct="1"/>
              <a:r>
                <a:rPr lang="en-US" sz="1200" b="1" dirty="0">
                  <a:solidFill>
                    <a:srgbClr val="B80047"/>
                  </a:solidFill>
                  <a:latin typeface="Arial" charset="0"/>
                  <a:cs typeface="Arial" charset="0"/>
                </a:rPr>
                <a:t>hadron detection</a:t>
              </a:r>
            </a:p>
          </p:txBody>
        </p:sp>
        <p:sp>
          <p:nvSpPr>
            <p:cNvPr id="34" name="Text Box 71"/>
            <p:cNvSpPr txBox="1">
              <a:spLocks noChangeArrowheads="1"/>
            </p:cNvSpPr>
            <p:nvPr/>
          </p:nvSpPr>
          <p:spPr bwMode="auto">
            <a:xfrm>
              <a:off x="3426" y="1101"/>
              <a:ext cx="487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4128" tIns="45718" rIns="74128" bIns="36901"/>
            <a:lstStyle>
              <a:lvl1pPr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 defTabSz="4572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 eaLnBrk="1" hangingPunct="1"/>
              <a:r>
                <a:rPr lang="en-US" sz="1000">
                  <a:solidFill>
                    <a:srgbClr val="000000"/>
                  </a:solidFill>
                  <a:latin typeface="Arial" charset="0"/>
                  <a:cs typeface="Arial" charset="0"/>
                </a:rPr>
                <a:t>dipole</a:t>
              </a:r>
            </a:p>
          </p:txBody>
        </p:sp>
        <p:sp>
          <p:nvSpPr>
            <p:cNvPr id="35" name="Text Box 72"/>
            <p:cNvSpPr txBox="1">
              <a:spLocks noChangeArrowheads="1"/>
            </p:cNvSpPr>
            <p:nvPr/>
          </p:nvSpPr>
          <p:spPr bwMode="auto">
            <a:xfrm>
              <a:off x="2000" y="801"/>
              <a:ext cx="1236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4128" tIns="45718" rIns="74128" bIns="36901"/>
            <a:lstStyle>
              <a:lvl1pPr defTabSz="45720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 defTabSz="45720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 defTabSz="45720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 defTabSz="45720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 defTabSz="45720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 eaLnBrk="1" hangingPunct="1"/>
              <a:r>
                <a:rPr lang="en-US" sz="1000">
                  <a:solidFill>
                    <a:srgbClr val="000000"/>
                  </a:solidFill>
                  <a:latin typeface="Arial" charset="0"/>
                  <a:cs typeface="Arial" charset="0"/>
                </a:rPr>
                <a:t>Central detector with endcaps</a:t>
              </a:r>
            </a:p>
          </p:txBody>
        </p:sp>
        <p:sp>
          <p:nvSpPr>
            <p:cNvPr id="36" name="Text Box 72"/>
            <p:cNvSpPr txBox="1">
              <a:spLocks noChangeArrowheads="1"/>
            </p:cNvSpPr>
            <p:nvPr/>
          </p:nvSpPr>
          <p:spPr bwMode="auto">
            <a:xfrm>
              <a:off x="1998" y="1878"/>
              <a:ext cx="1236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4128" tIns="45718" rIns="74128" bIns="36901"/>
            <a:lstStyle>
              <a:lvl1pPr defTabSz="45720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 defTabSz="45720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 defTabSz="45720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 defTabSz="45720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 defTabSz="45720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 eaLnBrk="1" hangingPunct="1"/>
              <a:r>
                <a:rPr lang="en-US" sz="1000">
                  <a:solidFill>
                    <a:srgbClr val="000000"/>
                  </a:solidFill>
                  <a:latin typeface="Arial" charset="0"/>
                  <a:cs typeface="Arial" charset="0"/>
                </a:rPr>
                <a:t>~50  mrad crossing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766090" y="4500822"/>
            <a:ext cx="2542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Ion dipoles with high beta functions mentioned previously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7540916" y="3493762"/>
            <a:ext cx="460084" cy="10070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31" idx="0"/>
          </p:cNvCxnSpPr>
          <p:nvPr/>
        </p:nvCxnSpPr>
        <p:spPr>
          <a:xfrm flipH="1" flipV="1">
            <a:off x="5977228" y="3398512"/>
            <a:ext cx="470873" cy="110231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47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 layout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717192" cy="4038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09022" y="1292008"/>
            <a:ext cx="4716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Chromaticity correction blocks</a:t>
            </a:r>
            <a:endParaRPr lang="en-US" sz="2400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81600" y="1753673"/>
            <a:ext cx="994012" cy="53232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743200" y="1753673"/>
            <a:ext cx="1524000" cy="342792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665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Synchrotron radiation backgrounds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The JLEIC design calls for a high-current (3-0.75 A) electron beam over a wide energy range (3-10 GeV)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This is unique and makes designing a single IR challenging</a:t>
            </a:r>
          </a:p>
          <a:p>
            <a:pPr marL="914400" lvl="1" indent="-457200"/>
            <a:r>
              <a:rPr lang="en-US" dirty="0" smtClean="0"/>
              <a:t>The B-factories were fixed energy machines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Background masking designs have to work with different beam conditions</a:t>
            </a:r>
            <a:endParaRPr lang="en-US" dirty="0"/>
          </a:p>
          <a:p>
            <a:pPr marL="914400" lvl="1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273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82" y="990600"/>
            <a:ext cx="9144000" cy="5291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SR masking design for 5 GeV (3 A)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7115" y="1610772"/>
            <a:ext cx="2598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Photons/crossing &gt;10 keV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5562600"/>
            <a:ext cx="2667000" cy="92333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1.3x10</a:t>
            </a:r>
            <a:r>
              <a:rPr lang="en-US" baseline="30000" dirty="0" smtClean="0"/>
              <a:t>10</a:t>
            </a:r>
            <a:r>
              <a:rPr lang="en-US" dirty="0" smtClean="0"/>
              <a:t> photons/bunch</a:t>
            </a:r>
          </a:p>
          <a:p>
            <a:r>
              <a:rPr lang="en-US" dirty="0" smtClean="0"/>
              <a:t>3x10</a:t>
            </a:r>
            <a:r>
              <a:rPr lang="en-US" baseline="30000" dirty="0" smtClean="0"/>
              <a:t>9</a:t>
            </a:r>
            <a:r>
              <a:rPr lang="en-US" dirty="0" smtClean="0"/>
              <a:t> keV/bunch</a:t>
            </a:r>
          </a:p>
          <a:p>
            <a:r>
              <a:rPr lang="en-US" dirty="0" smtClean="0"/>
              <a:t>90% &lt;10 keV</a:t>
            </a:r>
            <a:endParaRPr lang="en-US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66150" y="6318251"/>
            <a:ext cx="318932" cy="539750"/>
          </a:xfrm>
        </p:spPr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4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10 GeV (0.7 A) needs a tighter mask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512332"/>
            <a:ext cx="2586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Photons &gt;10 keV/crossing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53200" y="2775466"/>
            <a:ext cx="1998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Numbers are Watts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291543"/>
          </a:xfrm>
          <a:prstGeom prst="rect">
            <a:avLst/>
          </a:prstGeom>
        </p:spPr>
      </p:pic>
      <p:sp>
        <p:nvSpPr>
          <p:cNvPr id="9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66150" y="6318251"/>
            <a:ext cx="318932" cy="539750"/>
          </a:xfrm>
        </p:spPr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447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eam parameters used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30961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5 GeV beam</a:t>
            </a:r>
          </a:p>
          <a:p>
            <a:pPr marL="914400" lvl="1" indent="-457200"/>
            <a:r>
              <a:rPr lang="en-US" dirty="0" smtClean="0">
                <a:sym typeface="Symbol"/>
              </a:rPr>
              <a:t></a:t>
            </a:r>
            <a:r>
              <a:rPr lang="en-US" baseline="-25000" dirty="0" smtClean="0"/>
              <a:t>x</a:t>
            </a:r>
            <a:r>
              <a:rPr lang="en-US" dirty="0" smtClean="0"/>
              <a:t>/</a:t>
            </a:r>
            <a:r>
              <a:rPr lang="en-US" dirty="0" smtClean="0">
                <a:sym typeface="Symbol"/>
              </a:rPr>
              <a:t></a:t>
            </a:r>
            <a:r>
              <a:rPr lang="en-US" baseline="-25000" dirty="0" smtClean="0"/>
              <a:t>y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10/2</a:t>
            </a:r>
            <a:r>
              <a:rPr lang="en-US" dirty="0" smtClean="0"/>
              <a:t>		cm</a:t>
            </a:r>
          </a:p>
          <a:p>
            <a:pPr marL="914400" lvl="1" indent="-457200"/>
            <a:r>
              <a:rPr lang="en-US" dirty="0" smtClean="0">
                <a:sym typeface="Symbol"/>
              </a:rPr>
              <a:t></a:t>
            </a:r>
            <a:r>
              <a:rPr lang="en-US" baseline="-25000" dirty="0" smtClean="0"/>
              <a:t>x</a:t>
            </a:r>
            <a:r>
              <a:rPr lang="en-US" dirty="0" smtClean="0"/>
              <a:t>/</a:t>
            </a:r>
            <a:r>
              <a:rPr lang="en-US" dirty="0" smtClean="0">
                <a:sym typeface="Symbol"/>
              </a:rPr>
              <a:t></a:t>
            </a:r>
            <a:r>
              <a:rPr lang="en-US" baseline="-25000" dirty="0" smtClean="0"/>
              <a:t>y</a:t>
            </a:r>
            <a:r>
              <a:rPr lang="en-US" dirty="0" smtClean="0"/>
              <a:t>		5.5/1.1		nm-rad </a:t>
            </a:r>
          </a:p>
          <a:p>
            <a:pPr marL="914400" lvl="1" indent="-457200"/>
            <a:r>
              <a:rPr lang="en-US" dirty="0" smtClean="0"/>
              <a:t>I		2.8		A</a:t>
            </a:r>
          </a:p>
          <a:p>
            <a:pPr marL="914400" lvl="1" indent="-457200"/>
            <a:r>
              <a:rPr lang="en-US" dirty="0" smtClean="0"/>
              <a:t>BSC envelope is about 17</a:t>
            </a:r>
            <a:r>
              <a:rPr lang="en-US" dirty="0" smtClean="0">
                <a:sym typeface="Symbol"/>
              </a:rPr>
              <a:t></a:t>
            </a:r>
            <a:r>
              <a:rPr lang="en-US" baseline="-25000" dirty="0" smtClean="0"/>
              <a:t>x</a:t>
            </a:r>
            <a:r>
              <a:rPr lang="en-US" dirty="0" smtClean="0"/>
              <a:t> and 45</a:t>
            </a:r>
            <a:r>
              <a:rPr lang="en-US" dirty="0" smtClean="0">
                <a:sym typeface="Symbol"/>
              </a:rPr>
              <a:t></a:t>
            </a:r>
            <a:r>
              <a:rPr lang="en-US" baseline="-25000" dirty="0" smtClean="0"/>
              <a:t>y</a:t>
            </a:r>
            <a:r>
              <a:rPr lang="en-US" dirty="0" smtClean="0"/>
              <a:t> </a:t>
            </a:r>
          </a:p>
          <a:p>
            <a:pPr marL="914400" lvl="1" indent="-457200"/>
            <a:r>
              <a:rPr lang="en-US" dirty="0" smtClean="0"/>
              <a:t>Maximum X BSC is </a:t>
            </a:r>
            <a:r>
              <a:rPr lang="en-US" dirty="0" smtClean="0">
                <a:sym typeface="Symbol"/>
              </a:rPr>
              <a:t></a:t>
            </a:r>
            <a:r>
              <a:rPr lang="en-US" dirty="0" smtClean="0"/>
              <a:t>22.3 mm at 4.075 m</a:t>
            </a:r>
          </a:p>
          <a:p>
            <a:pPr marL="914400" lvl="1" indent="-457200"/>
            <a:r>
              <a:rPr lang="en-US" dirty="0" smtClean="0"/>
              <a:t>Maximum Y BSC is </a:t>
            </a:r>
            <a:r>
              <a:rPr lang="en-US" dirty="0" smtClean="0">
                <a:sym typeface="Symbol"/>
              </a:rPr>
              <a:t></a:t>
            </a:r>
            <a:r>
              <a:rPr lang="en-US" dirty="0" smtClean="0"/>
              <a:t>28.5 mm at 2.95 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10 GeV beam</a:t>
            </a:r>
          </a:p>
          <a:p>
            <a:pPr marL="914400" lvl="1" indent="-457200"/>
            <a:r>
              <a:rPr lang="en-US" dirty="0">
                <a:sym typeface="Symbol"/>
              </a:rPr>
              <a:t></a:t>
            </a:r>
            <a:r>
              <a:rPr lang="en-US" baseline="-25000" dirty="0"/>
              <a:t>x</a:t>
            </a:r>
            <a:r>
              <a:rPr lang="en-US" dirty="0"/>
              <a:t>/</a:t>
            </a:r>
            <a:r>
              <a:rPr lang="en-US" dirty="0">
                <a:sym typeface="Symbol"/>
              </a:rPr>
              <a:t></a:t>
            </a:r>
            <a:r>
              <a:rPr lang="en-US" baseline="-25000" dirty="0"/>
              <a:t>y</a:t>
            </a:r>
            <a:r>
              <a:rPr lang="en-US" dirty="0"/>
              <a:t>		</a:t>
            </a:r>
            <a:r>
              <a:rPr lang="en-US" dirty="0">
                <a:solidFill>
                  <a:srgbClr val="FF0000"/>
                </a:solidFill>
              </a:rPr>
              <a:t>10/2</a:t>
            </a:r>
            <a:r>
              <a:rPr lang="en-US" dirty="0"/>
              <a:t>		cm</a:t>
            </a:r>
          </a:p>
          <a:p>
            <a:pPr marL="914400" lvl="1" indent="-457200"/>
            <a:r>
              <a:rPr lang="en-US" dirty="0">
                <a:sym typeface="Symbol"/>
              </a:rPr>
              <a:t></a:t>
            </a:r>
            <a:r>
              <a:rPr lang="en-US" baseline="-25000" dirty="0"/>
              <a:t>x</a:t>
            </a:r>
            <a:r>
              <a:rPr lang="en-US" dirty="0"/>
              <a:t>/</a:t>
            </a:r>
            <a:r>
              <a:rPr lang="en-US" dirty="0">
                <a:sym typeface="Symbol"/>
              </a:rPr>
              <a:t></a:t>
            </a:r>
            <a:r>
              <a:rPr lang="en-US" baseline="-25000" dirty="0"/>
              <a:t>y</a:t>
            </a:r>
            <a:r>
              <a:rPr lang="en-US" dirty="0"/>
              <a:t>		</a:t>
            </a:r>
            <a:r>
              <a:rPr lang="en-US" dirty="0" smtClean="0"/>
              <a:t>22/4.4	</a:t>
            </a:r>
            <a:r>
              <a:rPr lang="en-US" dirty="0"/>
              <a:t>	nm-rad </a:t>
            </a:r>
          </a:p>
          <a:p>
            <a:pPr marL="914400" lvl="1" indent="-457200"/>
            <a:r>
              <a:rPr lang="en-US" dirty="0"/>
              <a:t>I		</a:t>
            </a:r>
            <a:r>
              <a:rPr lang="en-US" dirty="0" smtClean="0"/>
              <a:t>0.71</a:t>
            </a:r>
            <a:r>
              <a:rPr lang="en-US" dirty="0"/>
              <a:t>		</a:t>
            </a:r>
            <a:r>
              <a:rPr lang="en-US" dirty="0" smtClean="0"/>
              <a:t>A</a:t>
            </a:r>
          </a:p>
          <a:p>
            <a:pPr marL="914400" lvl="1" indent="-457200"/>
            <a:r>
              <a:rPr lang="en-US" dirty="0" smtClean="0"/>
              <a:t>BSC envelope is about 14</a:t>
            </a:r>
            <a:r>
              <a:rPr lang="en-US" dirty="0" smtClean="0">
                <a:sym typeface="Symbol"/>
              </a:rPr>
              <a:t></a:t>
            </a:r>
            <a:r>
              <a:rPr lang="en-US" baseline="-25000" dirty="0" smtClean="0"/>
              <a:t>x</a:t>
            </a:r>
            <a:r>
              <a:rPr lang="en-US" dirty="0" smtClean="0"/>
              <a:t> and 22</a:t>
            </a:r>
            <a:r>
              <a:rPr lang="en-US" dirty="0" smtClean="0">
                <a:sym typeface="Symbol"/>
              </a:rPr>
              <a:t></a:t>
            </a:r>
            <a:r>
              <a:rPr lang="en-US" baseline="-25000" dirty="0" smtClean="0"/>
              <a:t>y </a:t>
            </a:r>
            <a:endParaRPr lang="en-US" dirty="0" smtClean="0"/>
          </a:p>
          <a:p>
            <a:pPr marL="914400" lvl="1" indent="-457200"/>
            <a:r>
              <a:rPr lang="en-US" dirty="0"/>
              <a:t>Maximum X BSC is </a:t>
            </a:r>
            <a:r>
              <a:rPr lang="en-US" dirty="0" smtClean="0">
                <a:sym typeface="Symbol"/>
              </a:rPr>
              <a:t>36.9</a:t>
            </a:r>
            <a:r>
              <a:rPr lang="en-US" dirty="0" smtClean="0"/>
              <a:t> </a:t>
            </a:r>
            <a:r>
              <a:rPr lang="en-US" dirty="0"/>
              <a:t>mm at 4.075 m</a:t>
            </a:r>
          </a:p>
          <a:p>
            <a:pPr marL="914400" lvl="1" indent="-457200"/>
            <a:r>
              <a:rPr lang="en-US" dirty="0"/>
              <a:t>Maximum Y BSC is </a:t>
            </a:r>
            <a:r>
              <a:rPr lang="en-US" dirty="0">
                <a:sym typeface="Symbol"/>
              </a:rPr>
              <a:t></a:t>
            </a:r>
            <a:r>
              <a:rPr lang="en-US" dirty="0" smtClean="0"/>
              <a:t>27.8 </a:t>
            </a:r>
            <a:r>
              <a:rPr lang="en-US" dirty="0"/>
              <a:t>mm at 2.95 </a:t>
            </a:r>
            <a:r>
              <a:rPr lang="en-US" dirty="0" smtClean="0"/>
              <a:t>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836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pipe design with masking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-6439" y="1580501"/>
            <a:ext cx="9144000" cy="4758232"/>
            <a:chOff x="0" y="1049884"/>
            <a:chExt cx="9144000" cy="47582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49884"/>
              <a:ext cx="9144000" cy="475823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787170" y="4724400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</a:t>
              </a:r>
              <a:r>
                <a:rPr lang="en-US" dirty="0" smtClean="0"/>
                <a:t>on beam 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5105400" y="4343400"/>
              <a:ext cx="1447800" cy="56566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7315200" y="4626233"/>
              <a:ext cx="990600" cy="2828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7315200" y="3429000"/>
              <a:ext cx="124019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400800" y="1828800"/>
              <a:ext cx="1736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Electron beam </a:t>
              </a:r>
              <a:endParaRPr lang="en-US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7315200" y="2198132"/>
              <a:ext cx="228600" cy="114883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990600" y="6318251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of C. Hyde (ODU)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4227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easOfScience xmlns="be4c3ea6-cad5-4867-91d9-7216788d6e80"/>
    <ContentCategory1 xmlns="be4c3ea6-cad5-4867-91d9-7216788d6e80">Talks</ContentCategory1>
    <PublishingExpirationDate xmlns="http://schemas.microsoft.com/sharepoint/v3" xsi:nil="true"/>
    <Instruments xmlns="be4c3ea6-cad5-4867-91d9-7216788d6e80">
      <Value>7</Value>
    </Instruments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09C022A5BACE4D8A86646BFE6F373A" ma:contentTypeVersion="6" ma:contentTypeDescription="Create a new document." ma:contentTypeScope="" ma:versionID="fa09eca8e9885d653412965b564ef40e">
  <xsd:schema xmlns:xsd="http://www.w3.org/2001/XMLSchema" xmlns:xs="http://www.w3.org/2001/XMLSchema" xmlns:p="http://schemas.microsoft.com/office/2006/metadata/properties" xmlns:ns1="http://schemas.microsoft.com/sharepoint/v3" xmlns:ns2="be4c3ea6-cad5-4867-91d9-7216788d6e80" targetNamespace="http://schemas.microsoft.com/office/2006/metadata/properties" ma:root="true" ma:fieldsID="5e650a32204f281424193f6b0635a9f5" ns1:_="" ns2:_="">
    <xsd:import namespace="http://schemas.microsoft.com/sharepoint/v3"/>
    <xsd:import namespace="be4c3ea6-cad5-4867-91d9-7216788d6e8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AreasOfScience" minOccurs="0"/>
                <xsd:element ref="ns2:Instruments" minOccurs="0"/>
                <xsd:element ref="ns2:ContentCategory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c3ea6-cad5-4867-91d9-7216788d6e80" elementFormDefault="qualified">
    <xsd:import namespace="http://schemas.microsoft.com/office/2006/documentManagement/types"/>
    <xsd:import namespace="http://schemas.microsoft.com/office/infopath/2007/PartnerControls"/>
    <xsd:element name="AreasOfScience" ma:index="10" nillable="true" ma:displayName="AreasOfScience" ma:list="{e1f02b6c-c9b2-4349-9939-471bf3a1aa7d}" ma:internalName="AreasOfScience" ma:showField="Title" ma:web="be4c3ea6-cad5-4867-91d9-7216788d6e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nstruments" ma:index="11" nillable="true" ma:displayName="Instruments" ma:list="{b890da74-bd63-4911-b17a-af6e8f3c956b}" ma:internalName="Instruments" ma:showField="Title" ma:web="be4c3ea6-cad5-4867-91d9-7216788d6e80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ntentCategory1" ma:index="12" nillable="true" ma:displayName="ContentCategory" ma:format="Dropdown" ma:internalName="ContentCategory1">
      <xsd:simpleType>
        <xsd:restriction base="dms:Choice">
          <xsd:enumeration value="Articles"/>
          <xsd:enumeration value="Design Documents"/>
          <xsd:enumeration value="Posters"/>
          <xsd:enumeration value="Talks"/>
          <xsd:enumeration value="XFEL Facilities"/>
          <xsd:enumeration value="X-Ray Interes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DC465C-0AFA-4B02-8D00-CB14DF55DD98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be4c3ea6-cad5-4867-91d9-7216788d6e80"/>
    <ds:schemaRef ds:uri="http://schemas.microsoft.com/sharepoint/v3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20C2239-B20E-4DE6-814B-AECCA40A80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e4c3ea6-cad5-4867-91d9-7216788d6e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38D205-A273-4ABA-A83A-77DB3B1F88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SLAC_PPT_052412</Template>
  <TotalTime>0</TotalTime>
  <Words>1064</Words>
  <Application>Microsoft Office PowerPoint</Application>
  <PresentationFormat>On-screen Show (4:3)</PresentationFormat>
  <Paragraphs>176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Blank</vt:lpstr>
      <vt:lpstr>JLEIC MDI Update</vt:lpstr>
      <vt:lpstr>Outline</vt:lpstr>
      <vt:lpstr>Detector Layout</vt:lpstr>
      <vt:lpstr>Ring layout</vt:lpstr>
      <vt:lpstr>Synchrotron radiation backgrounds</vt:lpstr>
      <vt:lpstr>SR masking design for 5 GeV (3 A)</vt:lpstr>
      <vt:lpstr>10 GeV (0.7 A) needs a tighter mask</vt:lpstr>
      <vt:lpstr>Beam parameters used</vt:lpstr>
      <vt:lpstr>Initial pipe design with masking</vt:lpstr>
      <vt:lpstr>Geometry rearranged</vt:lpstr>
      <vt:lpstr>SR calculations general</vt:lpstr>
      <vt:lpstr>SR calculations (cont.)</vt:lpstr>
      <vt:lpstr>SR calculations</vt:lpstr>
      <vt:lpstr>Suggested new beam pipe</vt:lpstr>
      <vt:lpstr>Suggested new beam pipe</vt:lpstr>
      <vt:lpstr>New beam  pipe with detector angles</vt:lpstr>
      <vt:lpstr>Background rates</vt:lpstr>
      <vt:lpstr>New * values</vt:lpstr>
      <vt:lpstr>Preliminary backgrounds</vt:lpstr>
      <vt:lpstr>Background discussion</vt:lpstr>
      <vt:lpstr>More background discussion</vt:lpstr>
      <vt:lpstr> Summary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SLAC Presentation Template - White</dc:title>
  <dc:creator/>
  <cp:lastModifiedBy/>
  <cp:revision>1</cp:revision>
  <dcterms:created xsi:type="dcterms:W3CDTF">2012-06-11T23:50:00Z</dcterms:created>
  <dcterms:modified xsi:type="dcterms:W3CDTF">2017-04-05T14:54:20Z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0x0101003309C022A5BACE4D8A86646BFE6F373A</vt:lpwstr>
  </property>
</Properties>
</file>