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8.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14" r:id="rId1"/>
    <p:sldMasterId id="2147484002" r:id="rId2"/>
    <p:sldMasterId id="2147484026" r:id="rId3"/>
    <p:sldMasterId id="2147484038" r:id="rId4"/>
    <p:sldMasterId id="2147483710" r:id="rId5"/>
    <p:sldMasterId id="2147483698" r:id="rId6"/>
    <p:sldMasterId id="2147484050" r:id="rId7"/>
    <p:sldMasterId id="2147484064" r:id="rId8"/>
    <p:sldMasterId id="2147484076" r:id="rId9"/>
    <p:sldMasterId id="2147484088" r:id="rId10"/>
    <p:sldMasterId id="2147484100" r:id="rId11"/>
    <p:sldMasterId id="2147484112" r:id="rId12"/>
    <p:sldMasterId id="2147484124" r:id="rId13"/>
    <p:sldMasterId id="2147484136" r:id="rId14"/>
    <p:sldMasterId id="2147484148" r:id="rId15"/>
    <p:sldMasterId id="2147484160" r:id="rId16"/>
    <p:sldMasterId id="2147484172" r:id="rId17"/>
    <p:sldMasterId id="2147484184" r:id="rId18"/>
    <p:sldMasterId id="2147484196" r:id="rId19"/>
  </p:sldMasterIdLst>
  <p:notesMasterIdLst>
    <p:notesMasterId r:id="rId45"/>
  </p:notesMasterIdLst>
  <p:handoutMasterIdLst>
    <p:handoutMasterId r:id="rId46"/>
  </p:handoutMasterIdLst>
  <p:sldIdLst>
    <p:sldId id="456" r:id="rId20"/>
    <p:sldId id="457" r:id="rId21"/>
    <p:sldId id="458" r:id="rId22"/>
    <p:sldId id="476" r:id="rId23"/>
    <p:sldId id="459" r:id="rId24"/>
    <p:sldId id="468" r:id="rId25"/>
    <p:sldId id="460" r:id="rId26"/>
    <p:sldId id="461" r:id="rId27"/>
    <p:sldId id="462" r:id="rId28"/>
    <p:sldId id="463" r:id="rId29"/>
    <p:sldId id="464" r:id="rId30"/>
    <p:sldId id="465" r:id="rId31"/>
    <p:sldId id="466" r:id="rId32"/>
    <p:sldId id="467" r:id="rId33"/>
    <p:sldId id="477" r:id="rId34"/>
    <p:sldId id="469" r:id="rId35"/>
    <p:sldId id="470" r:id="rId36"/>
    <p:sldId id="478" r:id="rId37"/>
    <p:sldId id="471" r:id="rId38"/>
    <p:sldId id="472" r:id="rId39"/>
    <p:sldId id="473" r:id="rId40"/>
    <p:sldId id="474" r:id="rId41"/>
    <p:sldId id="475" r:id="rId42"/>
    <p:sldId id="453" r:id="rId43"/>
    <p:sldId id="454" r:id="rId44"/>
  </p:sldIdLst>
  <p:sldSz cx="9144000" cy="6858000" type="screen4x3"/>
  <p:notesSz cx="6934200" cy="92329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CCCCFF"/>
    <a:srgbClr val="FFCCFF"/>
    <a:srgbClr val="CC99FF"/>
    <a:srgbClr val="CCFFCC"/>
    <a:srgbClr val="0000CC"/>
    <a:srgbClr val="C1E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957" autoAdjust="0"/>
  </p:normalViewPr>
  <p:slideViewPr>
    <p:cSldViewPr>
      <p:cViewPr varScale="1">
        <p:scale>
          <a:sx n="68" d="100"/>
          <a:sy n="68" d="100"/>
        </p:scale>
        <p:origin x="14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2232" y="-8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atin typeface="Times" charset="0"/>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atin typeface="Times" charset="0"/>
              </a:defRPr>
            </a:lvl1pPr>
          </a:lstStyle>
          <a:p>
            <a:pPr>
              <a:defRPr/>
            </a:pPr>
            <a:fld id="{DD773638-1F7A-47E9-B362-9C259B599A23}" type="datetimeFigureOut">
              <a:rPr lang="en-US"/>
              <a:pPr>
                <a:defRPr/>
              </a:pPr>
              <a:t>4/3/2017</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atin typeface="Times" charset="0"/>
              </a:defRPr>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atin typeface="Times" charset="0"/>
              </a:defRPr>
            </a:lvl1pPr>
          </a:lstStyle>
          <a:p>
            <a:pPr>
              <a:defRPr/>
            </a:pPr>
            <a:fld id="{AB41853B-1ACF-434F-A6B8-FAF00BD781C4}" type="slidenum">
              <a:rPr lang="en-US"/>
              <a:pPr>
                <a:defRPr/>
              </a:pPr>
              <a:t>‹#›</a:t>
            </a:fld>
            <a:endParaRPr lang="en-US"/>
          </a:p>
        </p:txBody>
      </p:sp>
    </p:spTree>
    <p:extLst>
      <p:ext uri="{BB962C8B-B14F-4D97-AF65-F5344CB8AC3E}">
        <p14:creationId xmlns:p14="http://schemas.microsoft.com/office/powerpoint/2010/main" val="20093535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lvl1pPr>
              <a:defRPr sz="1200">
                <a:latin typeface="Times" charset="0"/>
              </a:defRPr>
            </a:lvl1pPr>
          </a:lstStyle>
          <a:p>
            <a:pPr>
              <a:defRPr/>
            </a:pPr>
            <a:endParaRPr lang="ru-RU"/>
          </a:p>
        </p:txBody>
      </p:sp>
      <p:sp>
        <p:nvSpPr>
          <p:cNvPr id="36867"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lvl1pPr algn="r">
              <a:defRPr sz="1200">
                <a:latin typeface="Times" charset="0"/>
              </a:defRPr>
            </a:lvl1pPr>
          </a:lstStyle>
          <a:p>
            <a:pPr>
              <a:defRPr/>
            </a:pPr>
            <a:endParaRPr lang="ru-RU"/>
          </a:p>
        </p:txBody>
      </p:sp>
      <p:sp>
        <p:nvSpPr>
          <p:cNvPr id="32772"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93738" y="4386263"/>
            <a:ext cx="554672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36870" name="Rectangle 6"/>
          <p:cNvSpPr>
            <a:spLocks noGrp="1" noChangeArrowheads="1"/>
          </p:cNvSpPr>
          <p:nvPr>
            <p:ph type="ftr" sz="quarter" idx="4"/>
          </p:nvPr>
        </p:nvSpPr>
        <p:spPr bwMode="auto">
          <a:xfrm>
            <a:off x="0"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b" anchorCtr="0" compatLnSpc="1">
            <a:prstTxWarp prst="textNoShape">
              <a:avLst/>
            </a:prstTxWarp>
          </a:bodyPr>
          <a:lstStyle>
            <a:lvl1pPr>
              <a:defRPr sz="1200">
                <a:latin typeface="Times" charset="0"/>
              </a:defRPr>
            </a:lvl1pPr>
          </a:lstStyle>
          <a:p>
            <a:pPr>
              <a:defRPr/>
            </a:pPr>
            <a:endParaRPr lang="ru-RU"/>
          </a:p>
        </p:txBody>
      </p:sp>
      <p:sp>
        <p:nvSpPr>
          <p:cNvPr id="36871" name="Rectangle 7"/>
          <p:cNvSpPr>
            <a:spLocks noGrp="1" noChangeArrowheads="1"/>
          </p:cNvSpPr>
          <p:nvPr>
            <p:ph type="sldNum" sz="quarter" idx="5"/>
          </p:nvPr>
        </p:nvSpPr>
        <p:spPr bwMode="auto">
          <a:xfrm>
            <a:off x="3927475"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b" anchorCtr="0" compatLnSpc="1">
            <a:prstTxWarp prst="textNoShape">
              <a:avLst/>
            </a:prstTxWarp>
          </a:bodyPr>
          <a:lstStyle>
            <a:lvl1pPr algn="r">
              <a:defRPr sz="1200">
                <a:latin typeface="Times" charset="0"/>
              </a:defRPr>
            </a:lvl1pPr>
          </a:lstStyle>
          <a:p>
            <a:pPr>
              <a:defRPr/>
            </a:pPr>
            <a:fld id="{451A5439-5556-4392-9631-155E20E6CC54}" type="slidenum">
              <a:rPr lang="ru-RU"/>
              <a:pPr>
                <a:defRPr/>
              </a:pPr>
              <a:t>‹#›</a:t>
            </a:fld>
            <a:endParaRPr lang="ru-RU"/>
          </a:p>
        </p:txBody>
      </p:sp>
    </p:spTree>
    <p:extLst>
      <p:ext uri="{BB962C8B-B14F-4D97-AF65-F5344CB8AC3E}">
        <p14:creationId xmlns:p14="http://schemas.microsoft.com/office/powerpoint/2010/main" val="355494036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2</a:t>
            </a:fld>
            <a:endParaRPr lang="en-US"/>
          </a:p>
        </p:txBody>
      </p:sp>
    </p:spTree>
    <p:extLst>
      <p:ext uri="{BB962C8B-B14F-4D97-AF65-F5344CB8AC3E}">
        <p14:creationId xmlns:p14="http://schemas.microsoft.com/office/powerpoint/2010/main" val="415024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12</a:t>
            </a:fld>
            <a:endParaRPr lang="en-US"/>
          </a:p>
        </p:txBody>
      </p:sp>
    </p:spTree>
    <p:extLst>
      <p:ext uri="{BB962C8B-B14F-4D97-AF65-F5344CB8AC3E}">
        <p14:creationId xmlns:p14="http://schemas.microsoft.com/office/powerpoint/2010/main" val="346281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13</a:t>
            </a:fld>
            <a:endParaRPr lang="en-US"/>
          </a:p>
        </p:txBody>
      </p:sp>
    </p:spTree>
    <p:extLst>
      <p:ext uri="{BB962C8B-B14F-4D97-AF65-F5344CB8AC3E}">
        <p14:creationId xmlns:p14="http://schemas.microsoft.com/office/powerpoint/2010/main" val="250202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14</a:t>
            </a:fld>
            <a:endParaRPr lang="en-US"/>
          </a:p>
        </p:txBody>
      </p:sp>
    </p:spTree>
    <p:extLst>
      <p:ext uri="{BB962C8B-B14F-4D97-AF65-F5344CB8AC3E}">
        <p14:creationId xmlns:p14="http://schemas.microsoft.com/office/powerpoint/2010/main" val="162184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15</a:t>
            </a:fld>
            <a:endParaRPr lang="en-US"/>
          </a:p>
        </p:txBody>
      </p:sp>
    </p:spTree>
    <p:extLst>
      <p:ext uri="{BB962C8B-B14F-4D97-AF65-F5344CB8AC3E}">
        <p14:creationId xmlns:p14="http://schemas.microsoft.com/office/powerpoint/2010/main" val="215024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17</a:t>
            </a:fld>
            <a:endParaRPr lang="en-US"/>
          </a:p>
        </p:txBody>
      </p:sp>
    </p:spTree>
    <p:extLst>
      <p:ext uri="{BB962C8B-B14F-4D97-AF65-F5344CB8AC3E}">
        <p14:creationId xmlns:p14="http://schemas.microsoft.com/office/powerpoint/2010/main" val="266471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22</a:t>
            </a:fld>
            <a:endParaRPr lang="en-US"/>
          </a:p>
        </p:txBody>
      </p:sp>
    </p:spTree>
    <p:extLst>
      <p:ext uri="{BB962C8B-B14F-4D97-AF65-F5344CB8AC3E}">
        <p14:creationId xmlns:p14="http://schemas.microsoft.com/office/powerpoint/2010/main" val="239794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23</a:t>
            </a:fld>
            <a:endParaRPr lang="en-US"/>
          </a:p>
        </p:txBody>
      </p:sp>
    </p:spTree>
    <p:extLst>
      <p:ext uri="{BB962C8B-B14F-4D97-AF65-F5344CB8AC3E}">
        <p14:creationId xmlns:p14="http://schemas.microsoft.com/office/powerpoint/2010/main" val="248768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24</a:t>
            </a:fld>
            <a:endParaRPr lang="en-US"/>
          </a:p>
        </p:txBody>
      </p:sp>
    </p:spTree>
    <p:extLst>
      <p:ext uri="{BB962C8B-B14F-4D97-AF65-F5344CB8AC3E}">
        <p14:creationId xmlns:p14="http://schemas.microsoft.com/office/powerpoint/2010/main" val="329195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3</a:t>
            </a:fld>
            <a:endParaRPr lang="en-US"/>
          </a:p>
        </p:txBody>
      </p:sp>
    </p:spTree>
    <p:extLst>
      <p:ext uri="{BB962C8B-B14F-4D97-AF65-F5344CB8AC3E}">
        <p14:creationId xmlns:p14="http://schemas.microsoft.com/office/powerpoint/2010/main" val="302207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4</a:t>
            </a:fld>
            <a:endParaRPr lang="en-US"/>
          </a:p>
        </p:txBody>
      </p:sp>
    </p:spTree>
    <p:extLst>
      <p:ext uri="{BB962C8B-B14F-4D97-AF65-F5344CB8AC3E}">
        <p14:creationId xmlns:p14="http://schemas.microsoft.com/office/powerpoint/2010/main" val="428503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5</a:t>
            </a:fld>
            <a:endParaRPr lang="en-US"/>
          </a:p>
        </p:txBody>
      </p:sp>
    </p:spTree>
    <p:extLst>
      <p:ext uri="{BB962C8B-B14F-4D97-AF65-F5344CB8AC3E}">
        <p14:creationId xmlns:p14="http://schemas.microsoft.com/office/powerpoint/2010/main" val="56621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7</a:t>
            </a:fld>
            <a:endParaRPr lang="en-US"/>
          </a:p>
        </p:txBody>
      </p:sp>
    </p:spTree>
    <p:extLst>
      <p:ext uri="{BB962C8B-B14F-4D97-AF65-F5344CB8AC3E}">
        <p14:creationId xmlns:p14="http://schemas.microsoft.com/office/powerpoint/2010/main" val="346959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8</a:t>
            </a:fld>
            <a:endParaRPr lang="en-US"/>
          </a:p>
        </p:txBody>
      </p:sp>
    </p:spTree>
    <p:extLst>
      <p:ext uri="{BB962C8B-B14F-4D97-AF65-F5344CB8AC3E}">
        <p14:creationId xmlns:p14="http://schemas.microsoft.com/office/powerpoint/2010/main" val="247341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9</a:t>
            </a:fld>
            <a:endParaRPr lang="en-US"/>
          </a:p>
        </p:txBody>
      </p:sp>
    </p:spTree>
    <p:extLst>
      <p:ext uri="{BB962C8B-B14F-4D97-AF65-F5344CB8AC3E}">
        <p14:creationId xmlns:p14="http://schemas.microsoft.com/office/powerpoint/2010/main" val="420830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10</a:t>
            </a:fld>
            <a:endParaRPr lang="en-US"/>
          </a:p>
        </p:txBody>
      </p:sp>
    </p:spTree>
    <p:extLst>
      <p:ext uri="{BB962C8B-B14F-4D97-AF65-F5344CB8AC3E}">
        <p14:creationId xmlns:p14="http://schemas.microsoft.com/office/powerpoint/2010/main" val="334533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Times" charset="0"/>
              <a:ea typeface="ＭＳ Ｐゴシック" charset="-128"/>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11</a:t>
            </a:fld>
            <a:endParaRPr lang="en-US"/>
          </a:p>
        </p:txBody>
      </p:sp>
    </p:spTree>
    <p:extLst>
      <p:ext uri="{BB962C8B-B14F-4D97-AF65-F5344CB8AC3E}">
        <p14:creationId xmlns:p14="http://schemas.microsoft.com/office/powerpoint/2010/main" val="116987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91014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3358250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627164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0436048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8964676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42477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17958210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3732898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41227499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1419595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F5794-CD2A-463E-8639-018325D133EB}"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9517341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F5794-CD2A-463E-8639-018325D133EB}"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71241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8364748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F5794-CD2A-463E-8639-018325D133EB}"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8332762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37894229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5452705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0269106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4004842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8923572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752682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32621385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6795335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5D4401-CD3A-4B59-961C-BF51E4088DAF}"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63648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3211269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5D4401-CD3A-4B59-961C-BF51E4088DAF}"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5459294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D4401-CD3A-4B59-961C-BF51E4088DAF}"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197656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315228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393588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2804581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2945993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01A463EA-19BE-428F-930D-7015CA763C07}" type="slidenum">
              <a:rPr lang="en-US"/>
              <a:pPr>
                <a:defRPr/>
              </a:pPr>
              <a:t>‹#›</a:t>
            </a:fld>
            <a:endParaRPr lang="en-US"/>
          </a:p>
        </p:txBody>
      </p:sp>
    </p:spTree>
    <p:extLst>
      <p:ext uri="{BB962C8B-B14F-4D97-AF65-F5344CB8AC3E}">
        <p14:creationId xmlns:p14="http://schemas.microsoft.com/office/powerpoint/2010/main" val="19896546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9D0B20A7-526A-4083-A6F9-D1534CD5886A}" type="slidenum">
              <a:rPr lang="en-US"/>
              <a:pPr>
                <a:defRPr/>
              </a:pPr>
              <a:t>‹#›</a:t>
            </a:fld>
            <a:endParaRPr lang="en-US"/>
          </a:p>
        </p:txBody>
      </p:sp>
    </p:spTree>
    <p:extLst>
      <p:ext uri="{BB962C8B-B14F-4D97-AF65-F5344CB8AC3E}">
        <p14:creationId xmlns:p14="http://schemas.microsoft.com/office/powerpoint/2010/main" val="26146362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CD70D39E-B169-41A0-BA20-670F209E5365}" type="slidenum">
              <a:rPr lang="en-US"/>
              <a:pPr>
                <a:defRPr/>
              </a:pPr>
              <a:t>‹#›</a:t>
            </a:fld>
            <a:endParaRPr lang="en-US"/>
          </a:p>
        </p:txBody>
      </p:sp>
    </p:spTree>
    <p:extLst>
      <p:ext uri="{BB962C8B-B14F-4D97-AF65-F5344CB8AC3E}">
        <p14:creationId xmlns:p14="http://schemas.microsoft.com/office/powerpoint/2010/main" val="4662872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D95D8CBC-E697-4F47-8CCA-F4DCC8C4AAD0}" type="slidenum">
              <a:rPr lang="en-US"/>
              <a:pPr>
                <a:defRPr/>
              </a:pPr>
              <a:t>‹#›</a:t>
            </a:fld>
            <a:endParaRPr lang="en-US"/>
          </a:p>
        </p:txBody>
      </p:sp>
    </p:spTree>
    <p:extLst>
      <p:ext uri="{BB962C8B-B14F-4D97-AF65-F5344CB8AC3E}">
        <p14:creationId xmlns:p14="http://schemas.microsoft.com/office/powerpoint/2010/main" val="728926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7465441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F.Lin</a:t>
            </a:r>
          </a:p>
        </p:txBody>
      </p:sp>
      <p:sp>
        <p:nvSpPr>
          <p:cNvPr id="9" name="Slide Number Placeholder 5"/>
          <p:cNvSpPr>
            <a:spLocks noGrp="1"/>
          </p:cNvSpPr>
          <p:nvPr>
            <p:ph type="sldNum" sz="quarter" idx="12"/>
          </p:nvPr>
        </p:nvSpPr>
        <p:spPr/>
        <p:txBody>
          <a:bodyPr/>
          <a:lstStyle>
            <a:lvl1pPr>
              <a:defRPr/>
            </a:lvl1pPr>
          </a:lstStyle>
          <a:p>
            <a:pPr>
              <a:defRPr/>
            </a:pPr>
            <a:fld id="{E32B1FE6-ED2D-47BA-81B9-F5B24E201325}" type="slidenum">
              <a:rPr lang="en-US"/>
              <a:pPr>
                <a:defRPr/>
              </a:pPr>
              <a:t>‹#›</a:t>
            </a:fld>
            <a:endParaRPr lang="en-US"/>
          </a:p>
        </p:txBody>
      </p:sp>
    </p:spTree>
    <p:extLst>
      <p:ext uri="{BB962C8B-B14F-4D97-AF65-F5344CB8AC3E}">
        <p14:creationId xmlns:p14="http://schemas.microsoft.com/office/powerpoint/2010/main" val="7158484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F.Lin</a:t>
            </a:r>
          </a:p>
        </p:txBody>
      </p:sp>
      <p:sp>
        <p:nvSpPr>
          <p:cNvPr id="5" name="Slide Number Placeholder 5"/>
          <p:cNvSpPr>
            <a:spLocks noGrp="1"/>
          </p:cNvSpPr>
          <p:nvPr>
            <p:ph type="sldNum" sz="quarter" idx="12"/>
          </p:nvPr>
        </p:nvSpPr>
        <p:spPr/>
        <p:txBody>
          <a:bodyPr/>
          <a:lstStyle>
            <a:lvl1pPr>
              <a:defRPr/>
            </a:lvl1pPr>
          </a:lstStyle>
          <a:p>
            <a:pPr>
              <a:defRPr/>
            </a:pPr>
            <a:fld id="{D5D7F042-561B-4295-BE1C-6B95F6988C28}" type="slidenum">
              <a:rPr lang="en-US"/>
              <a:pPr>
                <a:defRPr/>
              </a:pPr>
              <a:t>‹#›</a:t>
            </a:fld>
            <a:endParaRPr lang="en-US"/>
          </a:p>
        </p:txBody>
      </p:sp>
    </p:spTree>
    <p:extLst>
      <p:ext uri="{BB962C8B-B14F-4D97-AF65-F5344CB8AC3E}">
        <p14:creationId xmlns:p14="http://schemas.microsoft.com/office/powerpoint/2010/main" val="7218167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F.Lin</a:t>
            </a:r>
          </a:p>
        </p:txBody>
      </p:sp>
      <p:sp>
        <p:nvSpPr>
          <p:cNvPr id="4" name="Slide Number Placeholder 5"/>
          <p:cNvSpPr>
            <a:spLocks noGrp="1"/>
          </p:cNvSpPr>
          <p:nvPr>
            <p:ph type="sldNum" sz="quarter" idx="12"/>
          </p:nvPr>
        </p:nvSpPr>
        <p:spPr/>
        <p:txBody>
          <a:bodyPr/>
          <a:lstStyle>
            <a:lvl1pPr>
              <a:defRPr/>
            </a:lvl1pPr>
          </a:lstStyle>
          <a:p>
            <a:pPr>
              <a:defRPr/>
            </a:pPr>
            <a:fld id="{2C31768B-B12D-4923-B8F3-B328376C15C6}" type="slidenum">
              <a:rPr lang="en-US"/>
              <a:pPr>
                <a:defRPr/>
              </a:pPr>
              <a:t>‹#›</a:t>
            </a:fld>
            <a:endParaRPr lang="en-US"/>
          </a:p>
        </p:txBody>
      </p:sp>
    </p:spTree>
    <p:extLst>
      <p:ext uri="{BB962C8B-B14F-4D97-AF65-F5344CB8AC3E}">
        <p14:creationId xmlns:p14="http://schemas.microsoft.com/office/powerpoint/2010/main" val="37251000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8186BA10-013F-42CC-B784-53929107047F}" type="slidenum">
              <a:rPr lang="en-US"/>
              <a:pPr>
                <a:defRPr/>
              </a:pPr>
              <a:t>‹#›</a:t>
            </a:fld>
            <a:endParaRPr lang="en-US"/>
          </a:p>
        </p:txBody>
      </p:sp>
    </p:spTree>
    <p:extLst>
      <p:ext uri="{BB962C8B-B14F-4D97-AF65-F5344CB8AC3E}">
        <p14:creationId xmlns:p14="http://schemas.microsoft.com/office/powerpoint/2010/main" val="5428438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5259A313-F698-4C72-AF05-94C29204EDFF}" type="slidenum">
              <a:rPr lang="en-US"/>
              <a:pPr>
                <a:defRPr/>
              </a:pPr>
              <a:t>‹#›</a:t>
            </a:fld>
            <a:endParaRPr lang="en-US"/>
          </a:p>
        </p:txBody>
      </p:sp>
    </p:spTree>
    <p:extLst>
      <p:ext uri="{BB962C8B-B14F-4D97-AF65-F5344CB8AC3E}">
        <p14:creationId xmlns:p14="http://schemas.microsoft.com/office/powerpoint/2010/main" val="29981783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3B7DEEC8-801F-4197-85CD-C82A8B6E5E0D}" type="slidenum">
              <a:rPr lang="en-US"/>
              <a:pPr>
                <a:defRPr/>
              </a:pPr>
              <a:t>‹#›</a:t>
            </a:fld>
            <a:endParaRPr lang="en-US"/>
          </a:p>
        </p:txBody>
      </p:sp>
    </p:spTree>
    <p:extLst>
      <p:ext uri="{BB962C8B-B14F-4D97-AF65-F5344CB8AC3E}">
        <p14:creationId xmlns:p14="http://schemas.microsoft.com/office/powerpoint/2010/main" val="32724339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2F50B1A5-4993-4BAF-9AB2-B166100FE145}" type="slidenum">
              <a:rPr lang="en-US"/>
              <a:pPr>
                <a:defRPr/>
              </a:pPr>
              <a:t>‹#›</a:t>
            </a:fld>
            <a:endParaRPr lang="en-US"/>
          </a:p>
        </p:txBody>
      </p:sp>
    </p:spTree>
    <p:extLst>
      <p:ext uri="{BB962C8B-B14F-4D97-AF65-F5344CB8AC3E}">
        <p14:creationId xmlns:p14="http://schemas.microsoft.com/office/powerpoint/2010/main" val="6724630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8E3EE258-1D24-4CA3-A869-85054414F9B1}" type="slidenum">
              <a:rPr lang="en-US"/>
              <a:pPr>
                <a:defRPr/>
              </a:pPr>
              <a:t>‹#›</a:t>
            </a:fld>
            <a:endParaRPr lang="en-US"/>
          </a:p>
        </p:txBody>
      </p:sp>
    </p:spTree>
    <p:extLst>
      <p:ext uri="{BB962C8B-B14F-4D97-AF65-F5344CB8AC3E}">
        <p14:creationId xmlns:p14="http://schemas.microsoft.com/office/powerpoint/2010/main" val="18309544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57E19AA9-AC6D-48B2-B55D-3E560C281B2A}" type="slidenum">
              <a:rPr lang="en-US"/>
              <a:pPr>
                <a:defRPr/>
              </a:pPr>
              <a:t>‹#›</a:t>
            </a:fld>
            <a:endParaRPr lang="en-US"/>
          </a:p>
        </p:txBody>
      </p:sp>
    </p:spTree>
    <p:extLst>
      <p:ext uri="{BB962C8B-B14F-4D97-AF65-F5344CB8AC3E}">
        <p14:creationId xmlns:p14="http://schemas.microsoft.com/office/powerpoint/2010/main" val="21804930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6080A87C-36F8-4D2F-B15E-A29E15FCDC9D}" type="slidenum">
              <a:rPr lang="en-US"/>
              <a:pPr>
                <a:defRPr/>
              </a:pPr>
              <a:t>‹#›</a:t>
            </a:fld>
            <a:endParaRPr lang="en-US"/>
          </a:p>
        </p:txBody>
      </p:sp>
    </p:spTree>
    <p:extLst>
      <p:ext uri="{BB962C8B-B14F-4D97-AF65-F5344CB8AC3E}">
        <p14:creationId xmlns:p14="http://schemas.microsoft.com/office/powerpoint/2010/main" val="2520251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976135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17CAD185-4923-44A8-8C60-C7F16FA3EE44}" type="slidenum">
              <a:rPr lang="en-US"/>
              <a:pPr>
                <a:defRPr/>
              </a:pPr>
              <a:t>‹#›</a:t>
            </a:fld>
            <a:endParaRPr lang="en-US"/>
          </a:p>
        </p:txBody>
      </p:sp>
    </p:spTree>
    <p:extLst>
      <p:ext uri="{BB962C8B-B14F-4D97-AF65-F5344CB8AC3E}">
        <p14:creationId xmlns:p14="http://schemas.microsoft.com/office/powerpoint/2010/main" val="10623838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F.Lin</a:t>
            </a:r>
          </a:p>
        </p:txBody>
      </p:sp>
      <p:sp>
        <p:nvSpPr>
          <p:cNvPr id="9" name="Slide Number Placeholder 5"/>
          <p:cNvSpPr>
            <a:spLocks noGrp="1"/>
          </p:cNvSpPr>
          <p:nvPr>
            <p:ph type="sldNum" sz="quarter" idx="12"/>
          </p:nvPr>
        </p:nvSpPr>
        <p:spPr/>
        <p:txBody>
          <a:bodyPr/>
          <a:lstStyle>
            <a:lvl1pPr>
              <a:defRPr/>
            </a:lvl1pPr>
          </a:lstStyle>
          <a:p>
            <a:pPr>
              <a:defRPr/>
            </a:pPr>
            <a:fld id="{C30C6907-E93B-4A5A-8E40-E5CAD92CB522}" type="slidenum">
              <a:rPr lang="en-US"/>
              <a:pPr>
                <a:defRPr/>
              </a:pPr>
              <a:t>‹#›</a:t>
            </a:fld>
            <a:endParaRPr lang="en-US"/>
          </a:p>
        </p:txBody>
      </p:sp>
    </p:spTree>
    <p:extLst>
      <p:ext uri="{BB962C8B-B14F-4D97-AF65-F5344CB8AC3E}">
        <p14:creationId xmlns:p14="http://schemas.microsoft.com/office/powerpoint/2010/main" val="6095373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F.Lin</a:t>
            </a:r>
          </a:p>
        </p:txBody>
      </p:sp>
      <p:sp>
        <p:nvSpPr>
          <p:cNvPr id="5" name="Slide Number Placeholder 5"/>
          <p:cNvSpPr>
            <a:spLocks noGrp="1"/>
          </p:cNvSpPr>
          <p:nvPr>
            <p:ph type="sldNum" sz="quarter" idx="12"/>
          </p:nvPr>
        </p:nvSpPr>
        <p:spPr/>
        <p:txBody>
          <a:bodyPr/>
          <a:lstStyle>
            <a:lvl1pPr>
              <a:defRPr/>
            </a:lvl1pPr>
          </a:lstStyle>
          <a:p>
            <a:pPr>
              <a:defRPr/>
            </a:pPr>
            <a:fld id="{A02C2C44-84F5-4290-8C32-6631D500133B}" type="slidenum">
              <a:rPr lang="en-US"/>
              <a:pPr>
                <a:defRPr/>
              </a:pPr>
              <a:t>‹#›</a:t>
            </a:fld>
            <a:endParaRPr lang="en-US"/>
          </a:p>
        </p:txBody>
      </p:sp>
    </p:spTree>
    <p:extLst>
      <p:ext uri="{BB962C8B-B14F-4D97-AF65-F5344CB8AC3E}">
        <p14:creationId xmlns:p14="http://schemas.microsoft.com/office/powerpoint/2010/main" val="302383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F.Lin</a:t>
            </a:r>
          </a:p>
        </p:txBody>
      </p:sp>
      <p:sp>
        <p:nvSpPr>
          <p:cNvPr id="4" name="Slide Number Placeholder 5"/>
          <p:cNvSpPr>
            <a:spLocks noGrp="1"/>
          </p:cNvSpPr>
          <p:nvPr>
            <p:ph type="sldNum" sz="quarter" idx="12"/>
          </p:nvPr>
        </p:nvSpPr>
        <p:spPr/>
        <p:txBody>
          <a:bodyPr/>
          <a:lstStyle>
            <a:lvl1pPr>
              <a:defRPr/>
            </a:lvl1pPr>
          </a:lstStyle>
          <a:p>
            <a:pPr>
              <a:defRPr/>
            </a:pPr>
            <a:fld id="{B2A6D214-C4D0-4116-9773-B69ED1D660F5}" type="slidenum">
              <a:rPr lang="en-US"/>
              <a:pPr>
                <a:defRPr/>
              </a:pPr>
              <a:t>‹#›</a:t>
            </a:fld>
            <a:endParaRPr lang="en-US"/>
          </a:p>
        </p:txBody>
      </p:sp>
    </p:spTree>
    <p:extLst>
      <p:ext uri="{BB962C8B-B14F-4D97-AF65-F5344CB8AC3E}">
        <p14:creationId xmlns:p14="http://schemas.microsoft.com/office/powerpoint/2010/main" val="29193499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740BE7D3-7BC3-45FD-A1FF-F795D08BE102}" type="slidenum">
              <a:rPr lang="en-US"/>
              <a:pPr>
                <a:defRPr/>
              </a:pPr>
              <a:t>‹#›</a:t>
            </a:fld>
            <a:endParaRPr lang="en-US"/>
          </a:p>
        </p:txBody>
      </p:sp>
    </p:spTree>
    <p:extLst>
      <p:ext uri="{BB962C8B-B14F-4D97-AF65-F5344CB8AC3E}">
        <p14:creationId xmlns:p14="http://schemas.microsoft.com/office/powerpoint/2010/main" val="18203914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72EBA6F6-C698-423B-9043-355CA60AD7EE}" type="slidenum">
              <a:rPr lang="en-US"/>
              <a:pPr>
                <a:defRPr/>
              </a:pPr>
              <a:t>‹#›</a:t>
            </a:fld>
            <a:endParaRPr lang="en-US"/>
          </a:p>
        </p:txBody>
      </p:sp>
    </p:spTree>
    <p:extLst>
      <p:ext uri="{BB962C8B-B14F-4D97-AF65-F5344CB8AC3E}">
        <p14:creationId xmlns:p14="http://schemas.microsoft.com/office/powerpoint/2010/main" val="31416781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5A140CAC-88C3-4A47-81A4-A04E462367B9}" type="slidenum">
              <a:rPr lang="en-US"/>
              <a:pPr>
                <a:defRPr/>
              </a:pPr>
              <a:t>‹#›</a:t>
            </a:fld>
            <a:endParaRPr lang="en-US"/>
          </a:p>
        </p:txBody>
      </p:sp>
    </p:spTree>
    <p:extLst>
      <p:ext uri="{BB962C8B-B14F-4D97-AF65-F5344CB8AC3E}">
        <p14:creationId xmlns:p14="http://schemas.microsoft.com/office/powerpoint/2010/main" val="8296211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2F8B1FFE-3A28-4A52-ACB6-17B6FCC1E5D7}" type="slidenum">
              <a:rPr lang="en-US"/>
              <a:pPr>
                <a:defRPr/>
              </a:pPr>
              <a:t>‹#›</a:t>
            </a:fld>
            <a:endParaRPr lang="en-US"/>
          </a:p>
        </p:txBody>
      </p:sp>
    </p:spTree>
    <p:extLst>
      <p:ext uri="{BB962C8B-B14F-4D97-AF65-F5344CB8AC3E}">
        <p14:creationId xmlns:p14="http://schemas.microsoft.com/office/powerpoint/2010/main" val="477814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9101457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06463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7477764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1490185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37862578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C5F87-E8AF-44E6-AD4D-612B1CF24538}"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9269926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C5F87-E8AF-44E6-AD4D-612B1CF24538}"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7104313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C5F87-E8AF-44E6-AD4D-612B1CF24538}"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1556696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30942037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314924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3358250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8364748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32112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ADD39-72CF-470F-B74E-1CB6ADD5ABA1}"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037759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7465441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976135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7477764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ADD39-72CF-470F-B74E-1CB6ADD5ABA1}"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0377599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ADD39-72CF-470F-B74E-1CB6ADD5ABA1}"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27854227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ADD39-72CF-470F-B74E-1CB6ADD5ABA1}"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23671539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627164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0436048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8964676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42477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ADD39-72CF-470F-B74E-1CB6ADD5ABA1}"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278542274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17958210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37328983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41227499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14195957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F5794-CD2A-463E-8639-018325D133EB}"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9517341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F5794-CD2A-463E-8639-018325D133EB}"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7124129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F5794-CD2A-463E-8639-018325D133EB}"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8332762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378942292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5452705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02691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ADD39-72CF-470F-B74E-1CB6ADD5ABA1}"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23671539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40048420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8923572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7526828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32621385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6795335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5D4401-CD3A-4B59-961C-BF51E4088DAF}"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6364803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5D4401-CD3A-4B59-961C-BF51E4088DAF}"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54592944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D4401-CD3A-4B59-961C-BF51E4088DAF}"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19765665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3152280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39358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627164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28045815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2945993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01A463EA-19BE-428F-930D-7015CA763C07}" type="slidenum">
              <a:rPr lang="en-US"/>
              <a:pPr>
                <a:defRPr/>
              </a:pPr>
              <a:t>‹#›</a:t>
            </a:fld>
            <a:endParaRPr lang="en-US"/>
          </a:p>
        </p:txBody>
      </p:sp>
    </p:spTree>
    <p:extLst>
      <p:ext uri="{BB962C8B-B14F-4D97-AF65-F5344CB8AC3E}">
        <p14:creationId xmlns:p14="http://schemas.microsoft.com/office/powerpoint/2010/main" val="19896546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9D0B20A7-526A-4083-A6F9-D1534CD5886A}" type="slidenum">
              <a:rPr lang="en-US"/>
              <a:pPr>
                <a:defRPr/>
              </a:pPr>
              <a:t>‹#›</a:t>
            </a:fld>
            <a:endParaRPr lang="en-US"/>
          </a:p>
        </p:txBody>
      </p:sp>
    </p:spTree>
    <p:extLst>
      <p:ext uri="{BB962C8B-B14F-4D97-AF65-F5344CB8AC3E}">
        <p14:creationId xmlns:p14="http://schemas.microsoft.com/office/powerpoint/2010/main" val="261463624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CD70D39E-B169-41A0-BA20-670F209E5365}" type="slidenum">
              <a:rPr lang="en-US"/>
              <a:pPr>
                <a:defRPr/>
              </a:pPr>
              <a:t>‹#›</a:t>
            </a:fld>
            <a:endParaRPr lang="en-US"/>
          </a:p>
        </p:txBody>
      </p:sp>
    </p:spTree>
    <p:extLst>
      <p:ext uri="{BB962C8B-B14F-4D97-AF65-F5344CB8AC3E}">
        <p14:creationId xmlns:p14="http://schemas.microsoft.com/office/powerpoint/2010/main" val="4662872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D95D8CBC-E697-4F47-8CCA-F4DCC8C4AAD0}" type="slidenum">
              <a:rPr lang="en-US"/>
              <a:pPr>
                <a:defRPr/>
              </a:pPr>
              <a:t>‹#›</a:t>
            </a:fld>
            <a:endParaRPr lang="en-US"/>
          </a:p>
        </p:txBody>
      </p:sp>
    </p:spTree>
    <p:extLst>
      <p:ext uri="{BB962C8B-B14F-4D97-AF65-F5344CB8AC3E}">
        <p14:creationId xmlns:p14="http://schemas.microsoft.com/office/powerpoint/2010/main" val="7289261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F.Lin</a:t>
            </a:r>
          </a:p>
        </p:txBody>
      </p:sp>
      <p:sp>
        <p:nvSpPr>
          <p:cNvPr id="9" name="Slide Number Placeholder 5"/>
          <p:cNvSpPr>
            <a:spLocks noGrp="1"/>
          </p:cNvSpPr>
          <p:nvPr>
            <p:ph type="sldNum" sz="quarter" idx="12"/>
          </p:nvPr>
        </p:nvSpPr>
        <p:spPr/>
        <p:txBody>
          <a:bodyPr/>
          <a:lstStyle>
            <a:lvl1pPr>
              <a:defRPr/>
            </a:lvl1pPr>
          </a:lstStyle>
          <a:p>
            <a:pPr>
              <a:defRPr/>
            </a:pPr>
            <a:fld id="{E32B1FE6-ED2D-47BA-81B9-F5B24E201325}" type="slidenum">
              <a:rPr lang="en-US"/>
              <a:pPr>
                <a:defRPr/>
              </a:pPr>
              <a:t>‹#›</a:t>
            </a:fld>
            <a:endParaRPr lang="en-US"/>
          </a:p>
        </p:txBody>
      </p:sp>
    </p:spTree>
    <p:extLst>
      <p:ext uri="{BB962C8B-B14F-4D97-AF65-F5344CB8AC3E}">
        <p14:creationId xmlns:p14="http://schemas.microsoft.com/office/powerpoint/2010/main" val="71584848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F.Lin</a:t>
            </a:r>
          </a:p>
        </p:txBody>
      </p:sp>
      <p:sp>
        <p:nvSpPr>
          <p:cNvPr id="5" name="Slide Number Placeholder 5"/>
          <p:cNvSpPr>
            <a:spLocks noGrp="1"/>
          </p:cNvSpPr>
          <p:nvPr>
            <p:ph type="sldNum" sz="quarter" idx="12"/>
          </p:nvPr>
        </p:nvSpPr>
        <p:spPr/>
        <p:txBody>
          <a:bodyPr/>
          <a:lstStyle>
            <a:lvl1pPr>
              <a:defRPr/>
            </a:lvl1pPr>
          </a:lstStyle>
          <a:p>
            <a:pPr>
              <a:defRPr/>
            </a:pPr>
            <a:fld id="{D5D7F042-561B-4295-BE1C-6B95F6988C28}" type="slidenum">
              <a:rPr lang="en-US"/>
              <a:pPr>
                <a:defRPr/>
              </a:pPr>
              <a:t>‹#›</a:t>
            </a:fld>
            <a:endParaRPr lang="en-US"/>
          </a:p>
        </p:txBody>
      </p:sp>
    </p:spTree>
    <p:extLst>
      <p:ext uri="{BB962C8B-B14F-4D97-AF65-F5344CB8AC3E}">
        <p14:creationId xmlns:p14="http://schemas.microsoft.com/office/powerpoint/2010/main" val="7218167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F.Lin</a:t>
            </a:r>
          </a:p>
        </p:txBody>
      </p:sp>
      <p:sp>
        <p:nvSpPr>
          <p:cNvPr id="4" name="Slide Number Placeholder 5"/>
          <p:cNvSpPr>
            <a:spLocks noGrp="1"/>
          </p:cNvSpPr>
          <p:nvPr>
            <p:ph type="sldNum" sz="quarter" idx="12"/>
          </p:nvPr>
        </p:nvSpPr>
        <p:spPr/>
        <p:txBody>
          <a:bodyPr/>
          <a:lstStyle>
            <a:lvl1pPr>
              <a:defRPr/>
            </a:lvl1pPr>
          </a:lstStyle>
          <a:p>
            <a:pPr>
              <a:defRPr/>
            </a:pPr>
            <a:fld id="{2C31768B-B12D-4923-B8F3-B328376C15C6}" type="slidenum">
              <a:rPr lang="en-US"/>
              <a:pPr>
                <a:defRPr/>
              </a:pPr>
              <a:t>‹#›</a:t>
            </a:fld>
            <a:endParaRPr lang="en-US"/>
          </a:p>
        </p:txBody>
      </p:sp>
    </p:spTree>
    <p:extLst>
      <p:ext uri="{BB962C8B-B14F-4D97-AF65-F5344CB8AC3E}">
        <p14:creationId xmlns:p14="http://schemas.microsoft.com/office/powerpoint/2010/main" val="372510003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8186BA10-013F-42CC-B784-53929107047F}" type="slidenum">
              <a:rPr lang="en-US"/>
              <a:pPr>
                <a:defRPr/>
              </a:pPr>
              <a:t>‹#›</a:t>
            </a:fld>
            <a:endParaRPr lang="en-US"/>
          </a:p>
        </p:txBody>
      </p:sp>
    </p:spTree>
    <p:extLst>
      <p:ext uri="{BB962C8B-B14F-4D97-AF65-F5344CB8AC3E}">
        <p14:creationId xmlns:p14="http://schemas.microsoft.com/office/powerpoint/2010/main" val="54284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06463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0436048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5259A313-F698-4C72-AF05-94C29204EDFF}" type="slidenum">
              <a:rPr lang="en-US"/>
              <a:pPr>
                <a:defRPr/>
              </a:pPr>
              <a:t>‹#›</a:t>
            </a:fld>
            <a:endParaRPr lang="en-US"/>
          </a:p>
        </p:txBody>
      </p:sp>
    </p:spTree>
    <p:extLst>
      <p:ext uri="{BB962C8B-B14F-4D97-AF65-F5344CB8AC3E}">
        <p14:creationId xmlns:p14="http://schemas.microsoft.com/office/powerpoint/2010/main" val="29981783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3B7DEEC8-801F-4197-85CD-C82A8B6E5E0D}" type="slidenum">
              <a:rPr lang="en-US"/>
              <a:pPr>
                <a:defRPr/>
              </a:pPr>
              <a:t>‹#›</a:t>
            </a:fld>
            <a:endParaRPr lang="en-US"/>
          </a:p>
        </p:txBody>
      </p:sp>
    </p:spTree>
    <p:extLst>
      <p:ext uri="{BB962C8B-B14F-4D97-AF65-F5344CB8AC3E}">
        <p14:creationId xmlns:p14="http://schemas.microsoft.com/office/powerpoint/2010/main" val="32724339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2F50B1A5-4993-4BAF-9AB2-B166100FE145}" type="slidenum">
              <a:rPr lang="en-US"/>
              <a:pPr>
                <a:defRPr/>
              </a:pPr>
              <a:t>‹#›</a:t>
            </a:fld>
            <a:endParaRPr lang="en-US"/>
          </a:p>
        </p:txBody>
      </p:sp>
    </p:spTree>
    <p:extLst>
      <p:ext uri="{BB962C8B-B14F-4D97-AF65-F5344CB8AC3E}">
        <p14:creationId xmlns:p14="http://schemas.microsoft.com/office/powerpoint/2010/main" val="6724630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8E3EE258-1D24-4CA3-A869-85054414F9B1}" type="slidenum">
              <a:rPr lang="en-US"/>
              <a:pPr>
                <a:defRPr/>
              </a:pPr>
              <a:t>‹#›</a:t>
            </a:fld>
            <a:endParaRPr lang="en-US"/>
          </a:p>
        </p:txBody>
      </p:sp>
    </p:spTree>
    <p:extLst>
      <p:ext uri="{BB962C8B-B14F-4D97-AF65-F5344CB8AC3E}">
        <p14:creationId xmlns:p14="http://schemas.microsoft.com/office/powerpoint/2010/main" val="18309544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57E19AA9-AC6D-48B2-B55D-3E560C281B2A}" type="slidenum">
              <a:rPr lang="en-US"/>
              <a:pPr>
                <a:defRPr/>
              </a:pPr>
              <a:t>‹#›</a:t>
            </a:fld>
            <a:endParaRPr lang="en-US"/>
          </a:p>
        </p:txBody>
      </p:sp>
    </p:spTree>
    <p:extLst>
      <p:ext uri="{BB962C8B-B14F-4D97-AF65-F5344CB8AC3E}">
        <p14:creationId xmlns:p14="http://schemas.microsoft.com/office/powerpoint/2010/main" val="21804930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6080A87C-36F8-4D2F-B15E-A29E15FCDC9D}" type="slidenum">
              <a:rPr lang="en-US"/>
              <a:pPr>
                <a:defRPr/>
              </a:pPr>
              <a:t>‹#›</a:t>
            </a:fld>
            <a:endParaRPr lang="en-US"/>
          </a:p>
        </p:txBody>
      </p:sp>
    </p:spTree>
    <p:extLst>
      <p:ext uri="{BB962C8B-B14F-4D97-AF65-F5344CB8AC3E}">
        <p14:creationId xmlns:p14="http://schemas.microsoft.com/office/powerpoint/2010/main" val="252025156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17CAD185-4923-44A8-8C60-C7F16FA3EE44}" type="slidenum">
              <a:rPr lang="en-US"/>
              <a:pPr>
                <a:defRPr/>
              </a:pPr>
              <a:t>‹#›</a:t>
            </a:fld>
            <a:endParaRPr lang="en-US"/>
          </a:p>
        </p:txBody>
      </p:sp>
    </p:spTree>
    <p:extLst>
      <p:ext uri="{BB962C8B-B14F-4D97-AF65-F5344CB8AC3E}">
        <p14:creationId xmlns:p14="http://schemas.microsoft.com/office/powerpoint/2010/main" val="10623838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F.Lin</a:t>
            </a:r>
          </a:p>
        </p:txBody>
      </p:sp>
      <p:sp>
        <p:nvSpPr>
          <p:cNvPr id="9" name="Slide Number Placeholder 5"/>
          <p:cNvSpPr>
            <a:spLocks noGrp="1"/>
          </p:cNvSpPr>
          <p:nvPr>
            <p:ph type="sldNum" sz="quarter" idx="12"/>
          </p:nvPr>
        </p:nvSpPr>
        <p:spPr/>
        <p:txBody>
          <a:bodyPr/>
          <a:lstStyle>
            <a:lvl1pPr>
              <a:defRPr/>
            </a:lvl1pPr>
          </a:lstStyle>
          <a:p>
            <a:pPr>
              <a:defRPr/>
            </a:pPr>
            <a:fld id="{C30C6907-E93B-4A5A-8E40-E5CAD92CB522}" type="slidenum">
              <a:rPr lang="en-US"/>
              <a:pPr>
                <a:defRPr/>
              </a:pPr>
              <a:t>‹#›</a:t>
            </a:fld>
            <a:endParaRPr lang="en-US"/>
          </a:p>
        </p:txBody>
      </p:sp>
    </p:spTree>
    <p:extLst>
      <p:ext uri="{BB962C8B-B14F-4D97-AF65-F5344CB8AC3E}">
        <p14:creationId xmlns:p14="http://schemas.microsoft.com/office/powerpoint/2010/main" val="6095373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F.Lin</a:t>
            </a:r>
          </a:p>
        </p:txBody>
      </p:sp>
      <p:sp>
        <p:nvSpPr>
          <p:cNvPr id="5" name="Slide Number Placeholder 5"/>
          <p:cNvSpPr>
            <a:spLocks noGrp="1"/>
          </p:cNvSpPr>
          <p:nvPr>
            <p:ph type="sldNum" sz="quarter" idx="12"/>
          </p:nvPr>
        </p:nvSpPr>
        <p:spPr/>
        <p:txBody>
          <a:bodyPr/>
          <a:lstStyle>
            <a:lvl1pPr>
              <a:defRPr/>
            </a:lvl1pPr>
          </a:lstStyle>
          <a:p>
            <a:pPr>
              <a:defRPr/>
            </a:pPr>
            <a:fld id="{A02C2C44-84F5-4290-8C32-6631D500133B}" type="slidenum">
              <a:rPr lang="en-US"/>
              <a:pPr>
                <a:defRPr/>
              </a:pPr>
              <a:t>‹#›</a:t>
            </a:fld>
            <a:endParaRPr lang="en-US"/>
          </a:p>
        </p:txBody>
      </p:sp>
    </p:spTree>
    <p:extLst>
      <p:ext uri="{BB962C8B-B14F-4D97-AF65-F5344CB8AC3E}">
        <p14:creationId xmlns:p14="http://schemas.microsoft.com/office/powerpoint/2010/main" val="30238362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F.Lin</a:t>
            </a:r>
          </a:p>
        </p:txBody>
      </p:sp>
      <p:sp>
        <p:nvSpPr>
          <p:cNvPr id="4" name="Slide Number Placeholder 5"/>
          <p:cNvSpPr>
            <a:spLocks noGrp="1"/>
          </p:cNvSpPr>
          <p:nvPr>
            <p:ph type="sldNum" sz="quarter" idx="12"/>
          </p:nvPr>
        </p:nvSpPr>
        <p:spPr/>
        <p:txBody>
          <a:bodyPr/>
          <a:lstStyle>
            <a:lvl1pPr>
              <a:defRPr/>
            </a:lvl1pPr>
          </a:lstStyle>
          <a:p>
            <a:pPr>
              <a:defRPr/>
            </a:pPr>
            <a:fld id="{B2A6D214-C4D0-4116-9773-B69ED1D660F5}" type="slidenum">
              <a:rPr lang="en-US"/>
              <a:pPr>
                <a:defRPr/>
              </a:pPr>
              <a:t>‹#›</a:t>
            </a:fld>
            <a:endParaRPr lang="en-US"/>
          </a:p>
        </p:txBody>
      </p:sp>
    </p:spTree>
    <p:extLst>
      <p:ext uri="{BB962C8B-B14F-4D97-AF65-F5344CB8AC3E}">
        <p14:creationId xmlns:p14="http://schemas.microsoft.com/office/powerpoint/2010/main" val="2919349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89646762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740BE7D3-7BC3-45FD-A1FF-F795D08BE102}" type="slidenum">
              <a:rPr lang="en-US"/>
              <a:pPr>
                <a:defRPr/>
              </a:pPr>
              <a:t>‹#›</a:t>
            </a:fld>
            <a:endParaRPr lang="en-US"/>
          </a:p>
        </p:txBody>
      </p:sp>
    </p:spTree>
    <p:extLst>
      <p:ext uri="{BB962C8B-B14F-4D97-AF65-F5344CB8AC3E}">
        <p14:creationId xmlns:p14="http://schemas.microsoft.com/office/powerpoint/2010/main" val="18203914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72EBA6F6-C698-423B-9043-355CA60AD7EE}" type="slidenum">
              <a:rPr lang="en-US"/>
              <a:pPr>
                <a:defRPr/>
              </a:pPr>
              <a:t>‹#›</a:t>
            </a:fld>
            <a:endParaRPr lang="en-US"/>
          </a:p>
        </p:txBody>
      </p:sp>
    </p:spTree>
    <p:extLst>
      <p:ext uri="{BB962C8B-B14F-4D97-AF65-F5344CB8AC3E}">
        <p14:creationId xmlns:p14="http://schemas.microsoft.com/office/powerpoint/2010/main" val="31416781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5A140CAC-88C3-4A47-81A4-A04E462367B9}" type="slidenum">
              <a:rPr lang="en-US"/>
              <a:pPr>
                <a:defRPr/>
              </a:pPr>
              <a:t>‹#›</a:t>
            </a:fld>
            <a:endParaRPr lang="en-US"/>
          </a:p>
        </p:txBody>
      </p:sp>
    </p:spTree>
    <p:extLst>
      <p:ext uri="{BB962C8B-B14F-4D97-AF65-F5344CB8AC3E}">
        <p14:creationId xmlns:p14="http://schemas.microsoft.com/office/powerpoint/2010/main" val="8296211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2F8B1FFE-3A28-4A52-ACB6-17B6FCC1E5D7}" type="slidenum">
              <a:rPr lang="en-US"/>
              <a:pPr>
                <a:defRPr/>
              </a:pPr>
              <a:t>‹#›</a:t>
            </a:fld>
            <a:endParaRPr lang="en-US"/>
          </a:p>
        </p:txBody>
      </p:sp>
    </p:spTree>
    <p:extLst>
      <p:ext uri="{BB962C8B-B14F-4D97-AF65-F5344CB8AC3E}">
        <p14:creationId xmlns:p14="http://schemas.microsoft.com/office/powerpoint/2010/main" val="47781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42477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1795821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3732898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4122749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1419595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F5794-CD2A-463E-8639-018325D133EB}"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95173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F5794-CD2A-463E-8639-018325D133EB}"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71241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F5794-CD2A-463E-8639-018325D133EB}"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83327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14901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3789422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F5794-CD2A-463E-8639-018325D133EB}"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545270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2026910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F5794-CD2A-463E-8639-018325D133EB}"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95EE-6B8E-4A2A-B223-49013EA8DA4D}" type="slidenum">
              <a:rPr lang="en-US" smtClean="0"/>
              <a:t>‹#›</a:t>
            </a:fld>
            <a:endParaRPr lang="en-US"/>
          </a:p>
        </p:txBody>
      </p:sp>
    </p:spTree>
    <p:extLst>
      <p:ext uri="{BB962C8B-B14F-4D97-AF65-F5344CB8AC3E}">
        <p14:creationId xmlns:p14="http://schemas.microsoft.com/office/powerpoint/2010/main" val="4004842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892357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75268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3262138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679533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5D4401-CD3A-4B59-961C-BF51E4088DAF}"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636480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5D4401-CD3A-4B59-961C-BF51E4088DAF}"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54592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3786257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D4401-CD3A-4B59-961C-BF51E4088DAF}"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197656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315228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D4401-CD3A-4B59-961C-BF51E4088DAF}"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393588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1280458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D4401-CD3A-4B59-961C-BF51E4088DAF}"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0E28-ACC9-454B-8DA7-881E6B567A78}" type="slidenum">
              <a:rPr lang="en-US" smtClean="0"/>
              <a:t>‹#›</a:t>
            </a:fld>
            <a:endParaRPr lang="en-US"/>
          </a:p>
        </p:txBody>
      </p:sp>
    </p:spTree>
    <p:extLst>
      <p:ext uri="{BB962C8B-B14F-4D97-AF65-F5344CB8AC3E}">
        <p14:creationId xmlns:p14="http://schemas.microsoft.com/office/powerpoint/2010/main" val="2294599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01A463EA-19BE-428F-930D-7015CA763C07}" type="slidenum">
              <a:rPr lang="en-US"/>
              <a:pPr>
                <a:defRPr/>
              </a:pPr>
              <a:t>‹#›</a:t>
            </a:fld>
            <a:endParaRPr lang="en-US"/>
          </a:p>
        </p:txBody>
      </p:sp>
    </p:spTree>
    <p:extLst>
      <p:ext uri="{BB962C8B-B14F-4D97-AF65-F5344CB8AC3E}">
        <p14:creationId xmlns:p14="http://schemas.microsoft.com/office/powerpoint/2010/main" val="1989654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9D0B20A7-526A-4083-A6F9-D1534CD5886A}" type="slidenum">
              <a:rPr lang="en-US"/>
              <a:pPr>
                <a:defRPr/>
              </a:pPr>
              <a:t>‹#›</a:t>
            </a:fld>
            <a:endParaRPr lang="en-US"/>
          </a:p>
        </p:txBody>
      </p:sp>
    </p:spTree>
    <p:extLst>
      <p:ext uri="{BB962C8B-B14F-4D97-AF65-F5344CB8AC3E}">
        <p14:creationId xmlns:p14="http://schemas.microsoft.com/office/powerpoint/2010/main" val="2614636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CD70D39E-B169-41A0-BA20-670F209E5365}" type="slidenum">
              <a:rPr lang="en-US"/>
              <a:pPr>
                <a:defRPr/>
              </a:pPr>
              <a:t>‹#›</a:t>
            </a:fld>
            <a:endParaRPr lang="en-US"/>
          </a:p>
        </p:txBody>
      </p:sp>
    </p:spTree>
    <p:extLst>
      <p:ext uri="{BB962C8B-B14F-4D97-AF65-F5344CB8AC3E}">
        <p14:creationId xmlns:p14="http://schemas.microsoft.com/office/powerpoint/2010/main" val="466287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D95D8CBC-E697-4F47-8CCA-F4DCC8C4AAD0}" type="slidenum">
              <a:rPr lang="en-US"/>
              <a:pPr>
                <a:defRPr/>
              </a:pPr>
              <a:t>‹#›</a:t>
            </a:fld>
            <a:endParaRPr lang="en-US"/>
          </a:p>
        </p:txBody>
      </p:sp>
    </p:spTree>
    <p:extLst>
      <p:ext uri="{BB962C8B-B14F-4D97-AF65-F5344CB8AC3E}">
        <p14:creationId xmlns:p14="http://schemas.microsoft.com/office/powerpoint/2010/main" val="728926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F.Lin</a:t>
            </a:r>
          </a:p>
        </p:txBody>
      </p:sp>
      <p:sp>
        <p:nvSpPr>
          <p:cNvPr id="9" name="Slide Number Placeholder 5"/>
          <p:cNvSpPr>
            <a:spLocks noGrp="1"/>
          </p:cNvSpPr>
          <p:nvPr>
            <p:ph type="sldNum" sz="quarter" idx="12"/>
          </p:nvPr>
        </p:nvSpPr>
        <p:spPr/>
        <p:txBody>
          <a:bodyPr/>
          <a:lstStyle>
            <a:lvl1pPr>
              <a:defRPr/>
            </a:lvl1pPr>
          </a:lstStyle>
          <a:p>
            <a:pPr>
              <a:defRPr/>
            </a:pPr>
            <a:fld id="{E32B1FE6-ED2D-47BA-81B9-F5B24E201325}" type="slidenum">
              <a:rPr lang="en-US"/>
              <a:pPr>
                <a:defRPr/>
              </a:pPr>
              <a:t>‹#›</a:t>
            </a:fld>
            <a:endParaRPr lang="en-US"/>
          </a:p>
        </p:txBody>
      </p:sp>
    </p:spTree>
    <p:extLst>
      <p:ext uri="{BB962C8B-B14F-4D97-AF65-F5344CB8AC3E}">
        <p14:creationId xmlns:p14="http://schemas.microsoft.com/office/powerpoint/2010/main" val="7158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C5F87-E8AF-44E6-AD4D-612B1CF24538}"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926992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F.Lin</a:t>
            </a:r>
          </a:p>
        </p:txBody>
      </p:sp>
      <p:sp>
        <p:nvSpPr>
          <p:cNvPr id="5" name="Slide Number Placeholder 5"/>
          <p:cNvSpPr>
            <a:spLocks noGrp="1"/>
          </p:cNvSpPr>
          <p:nvPr>
            <p:ph type="sldNum" sz="quarter" idx="12"/>
          </p:nvPr>
        </p:nvSpPr>
        <p:spPr/>
        <p:txBody>
          <a:bodyPr/>
          <a:lstStyle>
            <a:lvl1pPr>
              <a:defRPr/>
            </a:lvl1pPr>
          </a:lstStyle>
          <a:p>
            <a:pPr>
              <a:defRPr/>
            </a:pPr>
            <a:fld id="{D5D7F042-561B-4295-BE1C-6B95F6988C28}" type="slidenum">
              <a:rPr lang="en-US"/>
              <a:pPr>
                <a:defRPr/>
              </a:pPr>
              <a:t>‹#›</a:t>
            </a:fld>
            <a:endParaRPr lang="en-US"/>
          </a:p>
        </p:txBody>
      </p:sp>
    </p:spTree>
    <p:extLst>
      <p:ext uri="{BB962C8B-B14F-4D97-AF65-F5344CB8AC3E}">
        <p14:creationId xmlns:p14="http://schemas.microsoft.com/office/powerpoint/2010/main" val="721816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F.Lin</a:t>
            </a:r>
          </a:p>
        </p:txBody>
      </p:sp>
      <p:sp>
        <p:nvSpPr>
          <p:cNvPr id="4" name="Slide Number Placeholder 5"/>
          <p:cNvSpPr>
            <a:spLocks noGrp="1"/>
          </p:cNvSpPr>
          <p:nvPr>
            <p:ph type="sldNum" sz="quarter" idx="12"/>
          </p:nvPr>
        </p:nvSpPr>
        <p:spPr/>
        <p:txBody>
          <a:bodyPr/>
          <a:lstStyle>
            <a:lvl1pPr>
              <a:defRPr/>
            </a:lvl1pPr>
          </a:lstStyle>
          <a:p>
            <a:pPr>
              <a:defRPr/>
            </a:pPr>
            <a:fld id="{2C31768B-B12D-4923-B8F3-B328376C15C6}" type="slidenum">
              <a:rPr lang="en-US"/>
              <a:pPr>
                <a:defRPr/>
              </a:pPr>
              <a:t>‹#›</a:t>
            </a:fld>
            <a:endParaRPr lang="en-US"/>
          </a:p>
        </p:txBody>
      </p:sp>
    </p:spTree>
    <p:extLst>
      <p:ext uri="{BB962C8B-B14F-4D97-AF65-F5344CB8AC3E}">
        <p14:creationId xmlns:p14="http://schemas.microsoft.com/office/powerpoint/2010/main" val="3725100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8186BA10-013F-42CC-B784-53929107047F}" type="slidenum">
              <a:rPr lang="en-US"/>
              <a:pPr>
                <a:defRPr/>
              </a:pPr>
              <a:t>‹#›</a:t>
            </a:fld>
            <a:endParaRPr lang="en-US"/>
          </a:p>
        </p:txBody>
      </p:sp>
    </p:spTree>
    <p:extLst>
      <p:ext uri="{BB962C8B-B14F-4D97-AF65-F5344CB8AC3E}">
        <p14:creationId xmlns:p14="http://schemas.microsoft.com/office/powerpoint/2010/main" val="542843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5259A313-F698-4C72-AF05-94C29204EDFF}" type="slidenum">
              <a:rPr lang="en-US"/>
              <a:pPr>
                <a:defRPr/>
              </a:pPr>
              <a:t>‹#›</a:t>
            </a:fld>
            <a:endParaRPr lang="en-US"/>
          </a:p>
        </p:txBody>
      </p:sp>
    </p:spTree>
    <p:extLst>
      <p:ext uri="{BB962C8B-B14F-4D97-AF65-F5344CB8AC3E}">
        <p14:creationId xmlns:p14="http://schemas.microsoft.com/office/powerpoint/2010/main" val="2998178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3B7DEEC8-801F-4197-85CD-C82A8B6E5E0D}" type="slidenum">
              <a:rPr lang="en-US"/>
              <a:pPr>
                <a:defRPr/>
              </a:pPr>
              <a:t>‹#›</a:t>
            </a:fld>
            <a:endParaRPr lang="en-US"/>
          </a:p>
        </p:txBody>
      </p:sp>
    </p:spTree>
    <p:extLst>
      <p:ext uri="{BB962C8B-B14F-4D97-AF65-F5344CB8AC3E}">
        <p14:creationId xmlns:p14="http://schemas.microsoft.com/office/powerpoint/2010/main" val="3272433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2F50B1A5-4993-4BAF-9AB2-B166100FE145}" type="slidenum">
              <a:rPr lang="en-US"/>
              <a:pPr>
                <a:defRPr/>
              </a:pPr>
              <a:t>‹#›</a:t>
            </a:fld>
            <a:endParaRPr lang="en-US"/>
          </a:p>
        </p:txBody>
      </p:sp>
    </p:spTree>
    <p:extLst>
      <p:ext uri="{BB962C8B-B14F-4D97-AF65-F5344CB8AC3E}">
        <p14:creationId xmlns:p14="http://schemas.microsoft.com/office/powerpoint/2010/main" val="672463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8E3EE258-1D24-4CA3-A869-85054414F9B1}" type="slidenum">
              <a:rPr lang="en-US"/>
              <a:pPr>
                <a:defRPr/>
              </a:pPr>
              <a:t>‹#›</a:t>
            </a:fld>
            <a:endParaRPr lang="en-US"/>
          </a:p>
        </p:txBody>
      </p:sp>
    </p:spTree>
    <p:extLst>
      <p:ext uri="{BB962C8B-B14F-4D97-AF65-F5344CB8AC3E}">
        <p14:creationId xmlns:p14="http://schemas.microsoft.com/office/powerpoint/2010/main" val="1830954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57E19AA9-AC6D-48B2-B55D-3E560C281B2A}" type="slidenum">
              <a:rPr lang="en-US"/>
              <a:pPr>
                <a:defRPr/>
              </a:pPr>
              <a:t>‹#›</a:t>
            </a:fld>
            <a:endParaRPr lang="en-US"/>
          </a:p>
        </p:txBody>
      </p:sp>
    </p:spTree>
    <p:extLst>
      <p:ext uri="{BB962C8B-B14F-4D97-AF65-F5344CB8AC3E}">
        <p14:creationId xmlns:p14="http://schemas.microsoft.com/office/powerpoint/2010/main" val="2180493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6080A87C-36F8-4D2F-B15E-A29E15FCDC9D}" type="slidenum">
              <a:rPr lang="en-US"/>
              <a:pPr>
                <a:defRPr/>
              </a:pPr>
              <a:t>‹#›</a:t>
            </a:fld>
            <a:endParaRPr lang="en-US"/>
          </a:p>
        </p:txBody>
      </p:sp>
    </p:spTree>
    <p:extLst>
      <p:ext uri="{BB962C8B-B14F-4D97-AF65-F5344CB8AC3E}">
        <p14:creationId xmlns:p14="http://schemas.microsoft.com/office/powerpoint/2010/main" val="2520251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17CAD185-4923-44A8-8C60-C7F16FA3EE44}" type="slidenum">
              <a:rPr lang="en-US"/>
              <a:pPr>
                <a:defRPr/>
              </a:pPr>
              <a:t>‹#›</a:t>
            </a:fld>
            <a:endParaRPr lang="en-US"/>
          </a:p>
        </p:txBody>
      </p:sp>
    </p:spTree>
    <p:extLst>
      <p:ext uri="{BB962C8B-B14F-4D97-AF65-F5344CB8AC3E}">
        <p14:creationId xmlns:p14="http://schemas.microsoft.com/office/powerpoint/2010/main" val="106238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C5F87-E8AF-44E6-AD4D-612B1CF24538}"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7104313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F.Lin</a:t>
            </a:r>
          </a:p>
        </p:txBody>
      </p:sp>
      <p:sp>
        <p:nvSpPr>
          <p:cNvPr id="9" name="Slide Number Placeholder 5"/>
          <p:cNvSpPr>
            <a:spLocks noGrp="1"/>
          </p:cNvSpPr>
          <p:nvPr>
            <p:ph type="sldNum" sz="quarter" idx="12"/>
          </p:nvPr>
        </p:nvSpPr>
        <p:spPr/>
        <p:txBody>
          <a:bodyPr/>
          <a:lstStyle>
            <a:lvl1pPr>
              <a:defRPr/>
            </a:lvl1pPr>
          </a:lstStyle>
          <a:p>
            <a:pPr>
              <a:defRPr/>
            </a:pPr>
            <a:fld id="{C30C6907-E93B-4A5A-8E40-E5CAD92CB522}" type="slidenum">
              <a:rPr lang="en-US"/>
              <a:pPr>
                <a:defRPr/>
              </a:pPr>
              <a:t>‹#›</a:t>
            </a:fld>
            <a:endParaRPr lang="en-US"/>
          </a:p>
        </p:txBody>
      </p:sp>
    </p:spTree>
    <p:extLst>
      <p:ext uri="{BB962C8B-B14F-4D97-AF65-F5344CB8AC3E}">
        <p14:creationId xmlns:p14="http://schemas.microsoft.com/office/powerpoint/2010/main" val="6095373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F.Lin</a:t>
            </a:r>
          </a:p>
        </p:txBody>
      </p:sp>
      <p:sp>
        <p:nvSpPr>
          <p:cNvPr id="5" name="Slide Number Placeholder 5"/>
          <p:cNvSpPr>
            <a:spLocks noGrp="1"/>
          </p:cNvSpPr>
          <p:nvPr>
            <p:ph type="sldNum" sz="quarter" idx="12"/>
          </p:nvPr>
        </p:nvSpPr>
        <p:spPr/>
        <p:txBody>
          <a:bodyPr/>
          <a:lstStyle>
            <a:lvl1pPr>
              <a:defRPr/>
            </a:lvl1pPr>
          </a:lstStyle>
          <a:p>
            <a:pPr>
              <a:defRPr/>
            </a:pPr>
            <a:fld id="{A02C2C44-84F5-4290-8C32-6631D500133B}" type="slidenum">
              <a:rPr lang="en-US"/>
              <a:pPr>
                <a:defRPr/>
              </a:pPr>
              <a:t>‹#›</a:t>
            </a:fld>
            <a:endParaRPr lang="en-US"/>
          </a:p>
        </p:txBody>
      </p:sp>
    </p:spTree>
    <p:extLst>
      <p:ext uri="{BB962C8B-B14F-4D97-AF65-F5344CB8AC3E}">
        <p14:creationId xmlns:p14="http://schemas.microsoft.com/office/powerpoint/2010/main" val="30238362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F.Lin</a:t>
            </a:r>
          </a:p>
        </p:txBody>
      </p:sp>
      <p:sp>
        <p:nvSpPr>
          <p:cNvPr id="4" name="Slide Number Placeholder 5"/>
          <p:cNvSpPr>
            <a:spLocks noGrp="1"/>
          </p:cNvSpPr>
          <p:nvPr>
            <p:ph type="sldNum" sz="quarter" idx="12"/>
          </p:nvPr>
        </p:nvSpPr>
        <p:spPr/>
        <p:txBody>
          <a:bodyPr/>
          <a:lstStyle>
            <a:lvl1pPr>
              <a:defRPr/>
            </a:lvl1pPr>
          </a:lstStyle>
          <a:p>
            <a:pPr>
              <a:defRPr/>
            </a:pPr>
            <a:fld id="{B2A6D214-C4D0-4116-9773-B69ED1D660F5}" type="slidenum">
              <a:rPr lang="en-US"/>
              <a:pPr>
                <a:defRPr/>
              </a:pPr>
              <a:t>‹#›</a:t>
            </a:fld>
            <a:endParaRPr lang="en-US"/>
          </a:p>
        </p:txBody>
      </p:sp>
    </p:spTree>
    <p:extLst>
      <p:ext uri="{BB962C8B-B14F-4D97-AF65-F5344CB8AC3E}">
        <p14:creationId xmlns:p14="http://schemas.microsoft.com/office/powerpoint/2010/main" val="29193499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740BE7D3-7BC3-45FD-A1FF-F795D08BE102}" type="slidenum">
              <a:rPr lang="en-US"/>
              <a:pPr>
                <a:defRPr/>
              </a:pPr>
              <a:t>‹#›</a:t>
            </a:fld>
            <a:endParaRPr lang="en-US"/>
          </a:p>
        </p:txBody>
      </p:sp>
    </p:spTree>
    <p:extLst>
      <p:ext uri="{BB962C8B-B14F-4D97-AF65-F5344CB8AC3E}">
        <p14:creationId xmlns:p14="http://schemas.microsoft.com/office/powerpoint/2010/main" val="1820391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F.Lin</a:t>
            </a:r>
          </a:p>
        </p:txBody>
      </p:sp>
      <p:sp>
        <p:nvSpPr>
          <p:cNvPr id="7" name="Slide Number Placeholder 5"/>
          <p:cNvSpPr>
            <a:spLocks noGrp="1"/>
          </p:cNvSpPr>
          <p:nvPr>
            <p:ph type="sldNum" sz="quarter" idx="12"/>
          </p:nvPr>
        </p:nvSpPr>
        <p:spPr/>
        <p:txBody>
          <a:bodyPr/>
          <a:lstStyle>
            <a:lvl1pPr>
              <a:defRPr/>
            </a:lvl1pPr>
          </a:lstStyle>
          <a:p>
            <a:pPr>
              <a:defRPr/>
            </a:pPr>
            <a:fld id="{72EBA6F6-C698-423B-9043-355CA60AD7EE}" type="slidenum">
              <a:rPr lang="en-US"/>
              <a:pPr>
                <a:defRPr/>
              </a:pPr>
              <a:t>‹#›</a:t>
            </a:fld>
            <a:endParaRPr lang="en-US"/>
          </a:p>
        </p:txBody>
      </p:sp>
    </p:spTree>
    <p:extLst>
      <p:ext uri="{BB962C8B-B14F-4D97-AF65-F5344CB8AC3E}">
        <p14:creationId xmlns:p14="http://schemas.microsoft.com/office/powerpoint/2010/main" val="314167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5A140CAC-88C3-4A47-81A4-A04E462367B9}" type="slidenum">
              <a:rPr lang="en-US"/>
              <a:pPr>
                <a:defRPr/>
              </a:pPr>
              <a:t>‹#›</a:t>
            </a:fld>
            <a:endParaRPr lang="en-US"/>
          </a:p>
        </p:txBody>
      </p:sp>
    </p:spTree>
    <p:extLst>
      <p:ext uri="{BB962C8B-B14F-4D97-AF65-F5344CB8AC3E}">
        <p14:creationId xmlns:p14="http://schemas.microsoft.com/office/powerpoint/2010/main" val="82962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F.Lin</a:t>
            </a:r>
          </a:p>
        </p:txBody>
      </p:sp>
      <p:sp>
        <p:nvSpPr>
          <p:cNvPr id="6" name="Slide Number Placeholder 5"/>
          <p:cNvSpPr>
            <a:spLocks noGrp="1"/>
          </p:cNvSpPr>
          <p:nvPr>
            <p:ph type="sldNum" sz="quarter" idx="12"/>
          </p:nvPr>
        </p:nvSpPr>
        <p:spPr/>
        <p:txBody>
          <a:bodyPr/>
          <a:lstStyle>
            <a:lvl1pPr>
              <a:defRPr/>
            </a:lvl1pPr>
          </a:lstStyle>
          <a:p>
            <a:pPr>
              <a:defRPr/>
            </a:pPr>
            <a:fld id="{2F8B1FFE-3A28-4A52-ACB6-17B6FCC1E5D7}" type="slidenum">
              <a:rPr lang="en-US"/>
              <a:pPr>
                <a:defRPr/>
              </a:pPr>
              <a:t>‹#›</a:t>
            </a:fld>
            <a:endParaRPr lang="en-US"/>
          </a:p>
        </p:txBody>
      </p:sp>
    </p:spTree>
    <p:extLst>
      <p:ext uri="{BB962C8B-B14F-4D97-AF65-F5344CB8AC3E}">
        <p14:creationId xmlns:p14="http://schemas.microsoft.com/office/powerpoint/2010/main" val="477814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6947883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a:xfrm>
            <a:off x="3124200" y="6460976"/>
            <a:ext cx="2895600" cy="365125"/>
          </a:xfrm>
        </p:spPr>
        <p:txBody>
          <a:bodyPr/>
          <a:lstStyle>
            <a:lvl1pPr>
              <a:defRPr sz="1600" b="1"/>
            </a:lvl1pPr>
          </a:lstStyle>
          <a:p>
            <a:pPr>
              <a:defRPr/>
            </a:pPr>
            <a:r>
              <a:rPr lang="en-US" smtClean="0"/>
              <a:t>He Zhang</a:t>
            </a:r>
            <a:endParaRPr lang="en-US" dirty="0"/>
          </a:p>
        </p:txBody>
      </p:sp>
      <p:sp>
        <p:nvSpPr>
          <p:cNvPr id="5" name="Slide Number Placeholder 4"/>
          <p:cNvSpPr>
            <a:spLocks noGrp="1"/>
          </p:cNvSpPr>
          <p:nvPr>
            <p:ph type="sldNum" sz="quarter" idx="11"/>
          </p:nvPr>
        </p:nvSpPr>
        <p:spPr>
          <a:xfrm>
            <a:off x="6477000" y="6460976"/>
            <a:ext cx="1066800" cy="365125"/>
          </a:xfrm>
        </p:spPr>
        <p:txBody>
          <a:bodyPr/>
          <a:lstStyle>
            <a:lvl1pPr>
              <a:defRPr sz="1600" b="0"/>
            </a:lvl1pPr>
          </a:lstStyle>
          <a:p>
            <a:pPr>
              <a:defRPr/>
            </a:pPr>
            <a:r>
              <a:rPr lang="en-US" smtClean="0"/>
              <a:t>--</a:t>
            </a:r>
            <a:fld id="{045D7771-C512-4210-A2E7-C9FC1305859F}" type="slidenum">
              <a:rPr lang="en-US" smtClean="0"/>
              <a:pPr>
                <a:defRPr/>
              </a:pPr>
              <a:t>‹#›</a:t>
            </a:fld>
            <a:r>
              <a:rPr lang="en-US" smtClean="0"/>
              <a:t>--</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919494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2"/>
          <p:cNvSpPr>
            <a:spLocks noGrp="1"/>
          </p:cNvSpPr>
          <p:nvPr>
            <p:ph type="ftr" sz="quarter" idx="10"/>
          </p:nvPr>
        </p:nvSpPr>
        <p:spPr>
          <a:xfrm>
            <a:off x="3124200" y="6460976"/>
            <a:ext cx="2895600" cy="365125"/>
          </a:xfrm>
        </p:spPr>
        <p:txBody>
          <a:bodyPr/>
          <a:lstStyle>
            <a:lvl1pPr>
              <a:defRPr/>
            </a:lvl1pPr>
          </a:lstStyle>
          <a:p>
            <a:pPr>
              <a:defRPr/>
            </a:pPr>
            <a:r>
              <a:rPr lang="en-US" smtClean="0"/>
              <a:t>He Zhang</a:t>
            </a:r>
            <a:endParaRPr lang="en-US" dirty="0"/>
          </a:p>
        </p:txBody>
      </p:sp>
      <p:sp>
        <p:nvSpPr>
          <p:cNvPr id="5" name="Slide Number Placeholder 3"/>
          <p:cNvSpPr>
            <a:spLocks noGrp="1"/>
          </p:cNvSpPr>
          <p:nvPr>
            <p:ph type="sldNum" sz="quarter" idx="11"/>
          </p:nvPr>
        </p:nvSpPr>
        <p:spPr>
          <a:xfrm>
            <a:off x="6477000" y="6460976"/>
            <a:ext cx="1066800" cy="365125"/>
          </a:xfrm>
        </p:spPr>
        <p:txBody>
          <a:bodyPr/>
          <a:lstStyle>
            <a:lvl1pPr>
              <a:defRPr/>
            </a:lvl1pPr>
          </a:lstStyle>
          <a:p>
            <a:pPr>
              <a:defRPr/>
            </a:pPr>
            <a:r>
              <a:rPr lang="en-US" smtClean="0"/>
              <a:t>--</a:t>
            </a:r>
            <a:fld id="{26388E9D-51C7-4857-A0D7-06DFEF2A7E5D}" type="slidenum">
              <a:rPr lang="en-US" smtClean="0"/>
              <a:pPr>
                <a:defRPr/>
              </a:pPr>
              <a:t>‹#›</a:t>
            </a:fld>
            <a:r>
              <a:rPr lang="en-US" smtClean="0"/>
              <a:t>--</a:t>
            </a:r>
            <a:endParaRPr lang="en-US"/>
          </a:p>
        </p:txBody>
      </p:sp>
    </p:spTree>
    <p:extLst>
      <p:ext uri="{BB962C8B-B14F-4D97-AF65-F5344CB8AC3E}">
        <p14:creationId xmlns:p14="http://schemas.microsoft.com/office/powerpoint/2010/main" val="38246682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C5F87-E8AF-44E6-AD4D-612B1CF24538}"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1556696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a:xfrm>
            <a:off x="3124200" y="6460976"/>
            <a:ext cx="2895600" cy="365125"/>
          </a:xfrm>
        </p:spPr>
        <p:txBody>
          <a:bodyPr/>
          <a:lstStyle>
            <a:lvl1pPr>
              <a:defRPr/>
            </a:lvl1pPr>
          </a:lstStyle>
          <a:p>
            <a:pPr>
              <a:defRPr/>
            </a:pPr>
            <a:r>
              <a:rPr lang="en-US" smtClean="0"/>
              <a:t>He Zhang</a:t>
            </a:r>
            <a:endParaRPr lang="en-US" dirty="0"/>
          </a:p>
        </p:txBody>
      </p:sp>
      <p:sp>
        <p:nvSpPr>
          <p:cNvPr id="6" name="Slide Number Placeholder 3"/>
          <p:cNvSpPr>
            <a:spLocks noGrp="1"/>
          </p:cNvSpPr>
          <p:nvPr>
            <p:ph type="sldNum" sz="quarter" idx="11"/>
          </p:nvPr>
        </p:nvSpPr>
        <p:spPr>
          <a:xfrm>
            <a:off x="6477000" y="6460976"/>
            <a:ext cx="1066800" cy="365125"/>
          </a:xfrm>
        </p:spPr>
        <p:txBody>
          <a:bodyPr/>
          <a:lstStyle>
            <a:lvl1pPr>
              <a:defRPr/>
            </a:lvl1pPr>
          </a:lstStyle>
          <a:p>
            <a:pPr>
              <a:defRPr/>
            </a:pPr>
            <a:r>
              <a:rPr lang="en-US" smtClean="0"/>
              <a:t>--</a:t>
            </a:r>
            <a:fld id="{04DDD9CB-F7E7-41DE-9680-93670C423E85}" type="slidenum">
              <a:rPr lang="en-US" smtClean="0"/>
              <a:pPr>
                <a:defRPr/>
              </a:pPr>
              <a:t>‹#›</a:t>
            </a:fld>
            <a:r>
              <a:rPr lang="en-US" smtClean="0"/>
              <a:t>--</a:t>
            </a:r>
            <a:endParaRPr lang="en-US"/>
          </a:p>
        </p:txBody>
      </p:sp>
    </p:spTree>
    <p:extLst>
      <p:ext uri="{BB962C8B-B14F-4D97-AF65-F5344CB8AC3E}">
        <p14:creationId xmlns:p14="http://schemas.microsoft.com/office/powerpoint/2010/main" val="402822871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10"/>
          </p:nvPr>
        </p:nvSpPr>
        <p:spPr/>
        <p:txBody>
          <a:bodyPr/>
          <a:lstStyle>
            <a:lvl1pPr>
              <a:defRPr/>
            </a:lvl1pPr>
          </a:lstStyle>
          <a:p>
            <a:pPr>
              <a:defRPr/>
            </a:pPr>
            <a:r>
              <a:rPr lang="en-US" smtClean="0"/>
              <a:t>He Zhang</a:t>
            </a:r>
            <a:endParaRPr lang="en-US" dirty="0"/>
          </a:p>
        </p:txBody>
      </p:sp>
      <p:sp>
        <p:nvSpPr>
          <p:cNvPr id="8" name="Slide Number Placeholder 3"/>
          <p:cNvSpPr>
            <a:spLocks noGrp="1"/>
          </p:cNvSpPr>
          <p:nvPr>
            <p:ph type="sldNum" sz="quarter" idx="11"/>
          </p:nvPr>
        </p:nvSpPr>
        <p:spPr/>
        <p:txBody>
          <a:bodyPr/>
          <a:lstStyle>
            <a:lvl1pPr>
              <a:defRPr/>
            </a:lvl1pPr>
          </a:lstStyle>
          <a:p>
            <a:pPr>
              <a:defRPr/>
            </a:pPr>
            <a:r>
              <a:rPr lang="en-US" smtClean="0"/>
              <a:t>--</a:t>
            </a:r>
            <a:fld id="{4D905F52-699A-4C97-B27D-9E5B26015A45}" type="slidenum">
              <a:rPr lang="en-US" smtClean="0"/>
              <a:pPr>
                <a:defRPr/>
              </a:pPr>
              <a:t>‹#›</a:t>
            </a:fld>
            <a:r>
              <a:rPr lang="en-US" smtClean="0"/>
              <a:t>--</a:t>
            </a:r>
            <a:endParaRPr lang="en-US"/>
          </a:p>
        </p:txBody>
      </p:sp>
    </p:spTree>
    <p:extLst>
      <p:ext uri="{BB962C8B-B14F-4D97-AF65-F5344CB8AC3E}">
        <p14:creationId xmlns:p14="http://schemas.microsoft.com/office/powerpoint/2010/main" val="8286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124200" y="6460976"/>
            <a:ext cx="2895600" cy="365125"/>
          </a:xfrm>
        </p:spPr>
        <p:txBody>
          <a:bodyPr/>
          <a:lstStyle>
            <a:lvl1pPr>
              <a:defRPr/>
            </a:lvl1pPr>
          </a:lstStyle>
          <a:p>
            <a:pPr>
              <a:defRPr/>
            </a:pPr>
            <a:r>
              <a:rPr lang="en-US" smtClean="0"/>
              <a:t>He Zhang</a:t>
            </a:r>
            <a:endParaRPr lang="en-US" dirty="0"/>
          </a:p>
        </p:txBody>
      </p:sp>
      <p:sp>
        <p:nvSpPr>
          <p:cNvPr id="4" name="Slide Number Placeholder 3"/>
          <p:cNvSpPr>
            <a:spLocks noGrp="1"/>
          </p:cNvSpPr>
          <p:nvPr>
            <p:ph type="sldNum" sz="quarter" idx="11"/>
          </p:nvPr>
        </p:nvSpPr>
        <p:spPr>
          <a:xfrm>
            <a:off x="6477000" y="6460976"/>
            <a:ext cx="1066800" cy="365125"/>
          </a:xfrm>
        </p:spPr>
        <p:txBody>
          <a:bodyPr/>
          <a:lstStyle>
            <a:lvl1pPr>
              <a:defRPr/>
            </a:lvl1pPr>
          </a:lstStyle>
          <a:p>
            <a:pPr>
              <a:defRPr/>
            </a:pPr>
            <a:r>
              <a:rPr lang="en-US" smtClean="0"/>
              <a:t>--</a:t>
            </a:r>
            <a:fld id="{97A1D542-5732-4ED5-AC4C-431D90EBD48A}" type="slidenum">
              <a:rPr lang="en-US" smtClean="0"/>
              <a:pPr>
                <a:defRPr/>
              </a:pPr>
              <a:t>‹#›</a:t>
            </a:fld>
            <a:r>
              <a:rPr lang="en-US" smtClean="0"/>
              <a:t>--</a:t>
            </a:r>
            <a:endParaRPr lang="en-US"/>
          </a:p>
        </p:txBody>
      </p:sp>
    </p:spTree>
    <p:extLst>
      <p:ext uri="{BB962C8B-B14F-4D97-AF65-F5344CB8AC3E}">
        <p14:creationId xmlns:p14="http://schemas.microsoft.com/office/powerpoint/2010/main" val="1997551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576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5520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8951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0768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32883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6747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914400"/>
            <a:ext cx="7772400" cy="5334000"/>
          </a:xfrm>
        </p:spPr>
        <p:txBody>
          <a:bodyPr/>
          <a:lstStyle/>
          <a:p>
            <a:pPr lvl="0"/>
            <a:r>
              <a:rPr lang="en-US" noProof="0" smtClean="0"/>
              <a:t>Click icon to add table</a:t>
            </a:r>
          </a:p>
        </p:txBody>
      </p:sp>
    </p:spTree>
    <p:extLst>
      <p:ext uri="{BB962C8B-B14F-4D97-AF65-F5344CB8AC3E}">
        <p14:creationId xmlns:p14="http://schemas.microsoft.com/office/powerpoint/2010/main" val="384451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3094203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3124200" y="6460976"/>
            <a:ext cx="2895600" cy="365125"/>
          </a:xfrm>
        </p:spPr>
        <p:txBody>
          <a:bodyPr/>
          <a:lstStyle>
            <a:lvl1pPr>
              <a:defRPr sz="1600" b="1"/>
            </a:lvl1p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60976"/>
            <a:ext cx="1066800" cy="365125"/>
          </a:xfrm>
        </p:spPr>
        <p:txBody>
          <a:bodyPr/>
          <a:lstStyle>
            <a:lvl1pPr>
              <a:defRPr sz="1600" b="0"/>
            </a:lvl1pPr>
          </a:lstStyle>
          <a:p>
            <a:pPr>
              <a:defRPr/>
            </a:pPr>
            <a:r>
              <a:rPr lang="en-US"/>
              <a:t>--</a:t>
            </a:r>
            <a:fld id="{045D7771-C512-4210-A2E7-C9FC1305859F}" type="slidenum">
              <a:rPr lang="en-US"/>
              <a:pPr>
                <a:defRPr/>
              </a:pPr>
              <a:t>‹#›</a:t>
            </a:fld>
            <a:r>
              <a:rPr lang="en-US"/>
              <a:t>--</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919494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0768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9101457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0646307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1490185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37862578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C5F87-E8AF-44E6-AD4D-612B1CF24538}"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9269926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C5F87-E8AF-44E6-AD4D-612B1CF24538}"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7104313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C5F87-E8AF-44E6-AD4D-612B1CF24538}"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155669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309420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3149249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C5F87-E8AF-44E6-AD4D-612B1CF2453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3149249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1335825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C5F87-E8AF-44E6-AD4D-612B1CF2453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FA43-24B6-495B-AD80-3822147CFD1D}" type="slidenum">
              <a:rPr lang="en-US" smtClean="0"/>
              <a:t>‹#›</a:t>
            </a:fld>
            <a:endParaRPr lang="en-US"/>
          </a:p>
        </p:txBody>
      </p:sp>
    </p:spTree>
    <p:extLst>
      <p:ext uri="{BB962C8B-B14F-4D97-AF65-F5344CB8AC3E}">
        <p14:creationId xmlns:p14="http://schemas.microsoft.com/office/powerpoint/2010/main" val="2836474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13211269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7465441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ADD39-72CF-470F-B74E-1CB6ADD5ABA1}"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1976135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ADD39-72CF-470F-B74E-1CB6ADD5ABA1}"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7477764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ADD39-72CF-470F-B74E-1CB6ADD5ABA1}"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40377599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ADD39-72CF-470F-B74E-1CB6ADD5ABA1}"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27854227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ADD39-72CF-470F-B74E-1CB6ADD5ABA1}"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9219B-E4DF-40F3-BA7A-786703D92290}" type="slidenum">
              <a:rPr lang="en-US" smtClean="0"/>
              <a:t>‹#›</a:t>
            </a:fld>
            <a:endParaRPr lang="en-US"/>
          </a:p>
        </p:txBody>
      </p:sp>
    </p:spTree>
    <p:extLst>
      <p:ext uri="{BB962C8B-B14F-4D97-AF65-F5344CB8AC3E}">
        <p14:creationId xmlns:p14="http://schemas.microsoft.com/office/powerpoint/2010/main" val="236715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jpeg"/><Relationship Id="rId2" Type="http://schemas.openxmlformats.org/officeDocument/2006/relationships/slideLayout" Target="../slideLayouts/slideLayout68.xml"/><Relationship Id="rId16" Type="http://schemas.openxmlformats.org/officeDocument/2006/relationships/theme" Target="../theme/theme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C5F87-E8AF-44E6-AD4D-612B1CF24538}"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FA43-24B6-495B-AD80-3822147CFD1D}" type="slidenum">
              <a:rPr lang="en-US" smtClean="0"/>
              <a:t>‹#›</a:t>
            </a:fld>
            <a:endParaRPr lang="en-US"/>
          </a:p>
        </p:txBody>
      </p:sp>
    </p:spTree>
    <p:extLst>
      <p:ext uri="{BB962C8B-B14F-4D97-AF65-F5344CB8AC3E}">
        <p14:creationId xmlns:p14="http://schemas.microsoft.com/office/powerpoint/2010/main" val="975331339"/>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F5794-CD2A-463E-8639-018325D133EB}"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995EE-6B8E-4A2A-B223-49013EA8DA4D}" type="slidenum">
              <a:rPr lang="en-US" smtClean="0"/>
              <a:t>‹#›</a:t>
            </a:fld>
            <a:endParaRPr lang="en-US"/>
          </a:p>
        </p:txBody>
      </p:sp>
    </p:spTree>
    <p:extLst>
      <p:ext uri="{BB962C8B-B14F-4D97-AF65-F5344CB8AC3E}">
        <p14:creationId xmlns:p14="http://schemas.microsoft.com/office/powerpoint/2010/main" val="60902089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D4401-CD3A-4B59-961C-BF51E4088DAF}"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E0E28-ACC9-454B-8DA7-881E6B567A78}" type="slidenum">
              <a:rPr lang="en-US" smtClean="0"/>
              <a:t>‹#›</a:t>
            </a:fld>
            <a:endParaRPr lang="en-US"/>
          </a:p>
        </p:txBody>
      </p:sp>
    </p:spTree>
    <p:extLst>
      <p:ext uri="{BB962C8B-B14F-4D97-AF65-F5344CB8AC3E}">
        <p14:creationId xmlns:p14="http://schemas.microsoft.com/office/powerpoint/2010/main" val="1389639410"/>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defRPr>
            </a:lvl1pPr>
          </a:lstStyle>
          <a:p>
            <a:pPr>
              <a:defRPr/>
            </a:pPr>
            <a:r>
              <a:rPr lang="en-US"/>
              <a:t>F.Lin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charset="0"/>
              </a:defRPr>
            </a:lvl1pPr>
          </a:lstStyle>
          <a:p>
            <a:pPr>
              <a:defRPr/>
            </a:pPr>
            <a:fld id="{1ED0B1F9-9344-4989-AB0B-3A65B7D48A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defRPr>
            </a:lvl1pPr>
          </a:lstStyle>
          <a:p>
            <a:pPr>
              <a:defRPr/>
            </a:pPr>
            <a:r>
              <a:rPr lang="en-US"/>
              <a:t>F.Lin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charset="0"/>
              </a:defRPr>
            </a:lvl1pPr>
          </a:lstStyle>
          <a:p>
            <a:pPr>
              <a:defRPr/>
            </a:pPr>
            <a:fld id="{74A07403-3A6B-4897-ADBB-D63CB48EE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C5F87-E8AF-44E6-AD4D-612B1CF24538}"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FA43-24B6-495B-AD80-3822147CFD1D}" type="slidenum">
              <a:rPr lang="en-US" smtClean="0"/>
              <a:t>‹#›</a:t>
            </a:fld>
            <a:endParaRPr lang="en-US"/>
          </a:p>
        </p:txBody>
      </p:sp>
    </p:spTree>
    <p:extLst>
      <p:ext uri="{BB962C8B-B14F-4D97-AF65-F5344CB8AC3E}">
        <p14:creationId xmlns:p14="http://schemas.microsoft.com/office/powerpoint/2010/main" val="97533133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ADD39-72CF-470F-B74E-1CB6ADD5ABA1}"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9219B-E4DF-40F3-BA7A-786703D92290}" type="slidenum">
              <a:rPr lang="en-US" smtClean="0"/>
              <a:t>‹#›</a:t>
            </a:fld>
            <a:endParaRPr lang="en-US"/>
          </a:p>
        </p:txBody>
      </p:sp>
    </p:spTree>
    <p:extLst>
      <p:ext uri="{BB962C8B-B14F-4D97-AF65-F5344CB8AC3E}">
        <p14:creationId xmlns:p14="http://schemas.microsoft.com/office/powerpoint/2010/main" val="1304589056"/>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F5794-CD2A-463E-8639-018325D133EB}"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995EE-6B8E-4A2A-B223-49013EA8DA4D}" type="slidenum">
              <a:rPr lang="en-US" smtClean="0"/>
              <a:t>‹#›</a:t>
            </a:fld>
            <a:endParaRPr lang="en-US"/>
          </a:p>
        </p:txBody>
      </p:sp>
    </p:spTree>
    <p:extLst>
      <p:ext uri="{BB962C8B-B14F-4D97-AF65-F5344CB8AC3E}">
        <p14:creationId xmlns:p14="http://schemas.microsoft.com/office/powerpoint/2010/main" val="609020898"/>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D4401-CD3A-4B59-961C-BF51E4088DAF}"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E0E28-ACC9-454B-8DA7-881E6B567A78}" type="slidenum">
              <a:rPr lang="en-US" smtClean="0"/>
              <a:t>‹#›</a:t>
            </a:fld>
            <a:endParaRPr lang="en-US"/>
          </a:p>
        </p:txBody>
      </p:sp>
    </p:spTree>
    <p:extLst>
      <p:ext uri="{BB962C8B-B14F-4D97-AF65-F5344CB8AC3E}">
        <p14:creationId xmlns:p14="http://schemas.microsoft.com/office/powerpoint/2010/main" val="1389639410"/>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defRPr>
            </a:lvl1pPr>
          </a:lstStyle>
          <a:p>
            <a:pPr>
              <a:defRPr/>
            </a:pPr>
            <a:r>
              <a:rPr lang="en-US"/>
              <a:t>F.Lin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charset="0"/>
              </a:defRPr>
            </a:lvl1pPr>
          </a:lstStyle>
          <a:p>
            <a:pPr>
              <a:defRPr/>
            </a:pPr>
            <a:fld id="{1ED0B1F9-9344-4989-AB0B-3A65B7D48A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defRPr>
            </a:lvl1pPr>
          </a:lstStyle>
          <a:p>
            <a:pPr>
              <a:defRPr/>
            </a:pPr>
            <a:r>
              <a:rPr lang="en-US"/>
              <a:t>F.Lin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charset="0"/>
              </a:defRPr>
            </a:lvl1pPr>
          </a:lstStyle>
          <a:p>
            <a:pPr>
              <a:defRPr/>
            </a:pPr>
            <a:fld id="{74A07403-3A6B-4897-ADBB-D63CB48EE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ADD39-72CF-470F-B74E-1CB6ADD5ABA1}"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9219B-E4DF-40F3-BA7A-786703D92290}" type="slidenum">
              <a:rPr lang="en-US" smtClean="0"/>
              <a:t>‹#›</a:t>
            </a:fld>
            <a:endParaRPr lang="en-US"/>
          </a:p>
        </p:txBody>
      </p:sp>
    </p:spTree>
    <p:extLst>
      <p:ext uri="{BB962C8B-B14F-4D97-AF65-F5344CB8AC3E}">
        <p14:creationId xmlns:p14="http://schemas.microsoft.com/office/powerpoint/2010/main" val="130458905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F5794-CD2A-463E-8639-018325D133EB}"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995EE-6B8E-4A2A-B223-49013EA8DA4D}" type="slidenum">
              <a:rPr lang="en-US" smtClean="0"/>
              <a:t>‹#›</a:t>
            </a:fld>
            <a:endParaRPr lang="en-US"/>
          </a:p>
        </p:txBody>
      </p:sp>
    </p:spTree>
    <p:extLst>
      <p:ext uri="{BB962C8B-B14F-4D97-AF65-F5344CB8AC3E}">
        <p14:creationId xmlns:p14="http://schemas.microsoft.com/office/powerpoint/2010/main" val="609020898"/>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D4401-CD3A-4B59-961C-BF51E4088DAF}"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E0E28-ACC9-454B-8DA7-881E6B567A78}" type="slidenum">
              <a:rPr lang="en-US" smtClean="0"/>
              <a:t>‹#›</a:t>
            </a:fld>
            <a:endParaRPr lang="en-US"/>
          </a:p>
        </p:txBody>
      </p:sp>
    </p:spTree>
    <p:extLst>
      <p:ext uri="{BB962C8B-B14F-4D97-AF65-F5344CB8AC3E}">
        <p14:creationId xmlns:p14="http://schemas.microsoft.com/office/powerpoint/2010/main" val="1389639410"/>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defRPr>
            </a:lvl1pPr>
          </a:lstStyle>
          <a:p>
            <a:pPr>
              <a:defRPr/>
            </a:pPr>
            <a:r>
              <a:rPr lang="en-US"/>
              <a:t>F.Lin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charset="0"/>
              </a:defRPr>
            </a:lvl1pPr>
          </a:lstStyle>
          <a:p>
            <a:pPr>
              <a:defRPr/>
            </a:pPr>
            <a:fld id="{1ED0B1F9-9344-4989-AB0B-3A65B7D48A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defRPr>
            </a:lvl1pPr>
          </a:lstStyle>
          <a:p>
            <a:pPr>
              <a:defRPr/>
            </a:pPr>
            <a:r>
              <a:rPr lang="en-US"/>
              <a:t>F.Lin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charset="0"/>
              </a:defRPr>
            </a:lvl1pPr>
          </a:lstStyle>
          <a:p>
            <a:pPr>
              <a:defRPr/>
            </a:pPr>
            <a:fld id="{74A07403-3A6B-4897-ADBB-D63CB48EE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Footer Placeholder 2"/>
          <p:cNvSpPr>
            <a:spLocks noGrp="1"/>
          </p:cNvSpPr>
          <p:nvPr>
            <p:ph type="ftr" sz="quarter" idx="3"/>
          </p:nvPr>
        </p:nvSpPr>
        <p:spPr>
          <a:xfrm>
            <a:off x="3124200" y="6460976"/>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defRPr>
            </a:lvl1pPr>
          </a:lstStyle>
          <a:p>
            <a:pPr>
              <a:defRPr/>
            </a:pPr>
            <a:r>
              <a:rPr lang="en-US" smtClean="0"/>
              <a:t>He Zhang</a:t>
            </a:r>
            <a:endParaRPr lang="en-US" dirty="0"/>
          </a:p>
        </p:txBody>
      </p:sp>
      <p:sp>
        <p:nvSpPr>
          <p:cNvPr id="4" name="Slide Number Placeholder 3"/>
          <p:cNvSpPr>
            <a:spLocks noGrp="1"/>
          </p:cNvSpPr>
          <p:nvPr>
            <p:ph type="sldNum" sz="quarter" idx="4"/>
          </p:nvPr>
        </p:nvSpPr>
        <p:spPr>
          <a:xfrm>
            <a:off x="6477000" y="6460976"/>
            <a:ext cx="1066800" cy="365125"/>
          </a:xfrm>
          <a:prstGeom prst="rect">
            <a:avLst/>
          </a:prstGeom>
        </p:spPr>
        <p:txBody>
          <a:bodyPr vert="horz" lIns="91440" tIns="45720" rIns="91440" bIns="45720" rtlCol="0" anchor="ctr"/>
          <a:lstStyle>
            <a:lvl1pPr algn="r">
              <a:defRPr sz="1200">
                <a:solidFill>
                  <a:schemeClr val="tx1">
                    <a:tint val="75000"/>
                  </a:schemeClr>
                </a:solidFill>
                <a:latin typeface="Times" charset="0"/>
              </a:defRPr>
            </a:lvl1pPr>
          </a:lstStyle>
          <a:p>
            <a:pPr>
              <a:defRPr/>
            </a:pPr>
            <a:r>
              <a:rPr lang="en-US" smtClean="0"/>
              <a:t>--</a:t>
            </a:r>
            <a:fld id="{459E11F6-37C3-45EC-A221-A5794041953D}" type="slidenum">
              <a:rPr lang="en-US" smtClean="0"/>
              <a:pPr>
                <a:defRPr/>
              </a:pPr>
              <a:t>‹#›</a:t>
            </a:fld>
            <a:r>
              <a:rPr lang="en-US" smtClean="0"/>
              <a:t>--</a:t>
            </a:r>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3993" r:id="rId14"/>
    <p:sldLayoutId id="2147483997" r:id="rId15"/>
  </p:sldLayoutIdLst>
  <p:timing>
    <p:tnLst>
      <p:par>
        <p:cTn id="1" dur="indefinite" restart="never" nodeType="tmRoot"/>
      </p:par>
    </p:tnLst>
  </p:timing>
  <p:hf hd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charset="0"/>
        </a:defRPr>
      </a:lvl2pPr>
      <a:lvl3pPr algn="ctr" rtl="0" eaLnBrk="1" fontAlgn="base" hangingPunct="1">
        <a:spcBef>
          <a:spcPct val="0"/>
        </a:spcBef>
        <a:spcAft>
          <a:spcPct val="0"/>
        </a:spcAft>
        <a:defRPr sz="3600" b="1">
          <a:solidFill>
            <a:schemeClr val="tx2"/>
          </a:solidFill>
          <a:latin typeface="Times" charset="0"/>
        </a:defRPr>
      </a:lvl3pPr>
      <a:lvl4pPr algn="ctr" rtl="0" eaLnBrk="1" fontAlgn="base" hangingPunct="1">
        <a:spcBef>
          <a:spcPct val="0"/>
        </a:spcBef>
        <a:spcAft>
          <a:spcPct val="0"/>
        </a:spcAft>
        <a:defRPr sz="3600" b="1">
          <a:solidFill>
            <a:schemeClr val="tx2"/>
          </a:solidFill>
          <a:latin typeface="Times" charset="0"/>
        </a:defRPr>
      </a:lvl4pPr>
      <a:lvl5pPr algn="ctr" rtl="0" eaLnBrk="1" fontAlgn="base" hangingPunct="1">
        <a:spcBef>
          <a:spcPct val="0"/>
        </a:spcBef>
        <a:spcAft>
          <a:spcPct val="0"/>
        </a:spcAft>
        <a:defRPr sz="3600" b="1">
          <a:solidFill>
            <a:schemeClr val="tx2"/>
          </a:solidFill>
          <a:latin typeface="Times" charset="0"/>
        </a:defRPr>
      </a:lvl5pPr>
      <a:lvl6pPr marL="457200" algn="ctr" rtl="0" eaLnBrk="1" fontAlgn="base" hangingPunct="1">
        <a:spcBef>
          <a:spcPct val="0"/>
        </a:spcBef>
        <a:spcAft>
          <a:spcPct val="0"/>
        </a:spcAft>
        <a:defRPr sz="3600" b="1">
          <a:solidFill>
            <a:schemeClr val="tx2"/>
          </a:solidFill>
          <a:latin typeface="Times" charset="0"/>
        </a:defRPr>
      </a:lvl6pPr>
      <a:lvl7pPr marL="914400" algn="ctr" rtl="0" eaLnBrk="1" fontAlgn="base" hangingPunct="1">
        <a:spcBef>
          <a:spcPct val="0"/>
        </a:spcBef>
        <a:spcAft>
          <a:spcPct val="0"/>
        </a:spcAft>
        <a:defRPr sz="3600" b="1">
          <a:solidFill>
            <a:schemeClr val="tx2"/>
          </a:solidFill>
          <a:latin typeface="Times" charset="0"/>
        </a:defRPr>
      </a:lvl7pPr>
      <a:lvl8pPr marL="1371600" algn="ctr" rtl="0" eaLnBrk="1" fontAlgn="base" hangingPunct="1">
        <a:spcBef>
          <a:spcPct val="0"/>
        </a:spcBef>
        <a:spcAft>
          <a:spcPct val="0"/>
        </a:spcAft>
        <a:defRPr sz="3600" b="1">
          <a:solidFill>
            <a:schemeClr val="tx2"/>
          </a:solidFill>
          <a:latin typeface="Times" charset="0"/>
        </a:defRPr>
      </a:lvl8pPr>
      <a:lvl9pPr marL="1828800" algn="ctr" rtl="0" eaLnBrk="1" fontAlgn="base" hangingPunct="1">
        <a:spcBef>
          <a:spcPct val="0"/>
        </a:spcBef>
        <a:spcAft>
          <a:spcPct val="0"/>
        </a:spcAft>
        <a:defRPr sz="3600" b="1">
          <a:solidFill>
            <a:schemeClr val="tx2"/>
          </a:solidFill>
          <a:latin typeface="Times"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C5F87-E8AF-44E6-AD4D-612B1CF24538}"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FA43-24B6-495B-AD80-3822147CFD1D}" type="slidenum">
              <a:rPr lang="en-US" smtClean="0"/>
              <a:t>‹#›</a:t>
            </a:fld>
            <a:endParaRPr lang="en-US"/>
          </a:p>
        </p:txBody>
      </p:sp>
    </p:spTree>
    <p:extLst>
      <p:ext uri="{BB962C8B-B14F-4D97-AF65-F5344CB8AC3E}">
        <p14:creationId xmlns:p14="http://schemas.microsoft.com/office/powerpoint/2010/main" val="975331339"/>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ADD39-72CF-470F-B74E-1CB6ADD5ABA1}"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9219B-E4DF-40F3-BA7A-786703D92290}" type="slidenum">
              <a:rPr lang="en-US" smtClean="0"/>
              <a:t>‹#›</a:t>
            </a:fld>
            <a:endParaRPr lang="en-US"/>
          </a:p>
        </p:txBody>
      </p:sp>
    </p:spTree>
    <p:extLst>
      <p:ext uri="{BB962C8B-B14F-4D97-AF65-F5344CB8AC3E}">
        <p14:creationId xmlns:p14="http://schemas.microsoft.com/office/powerpoint/2010/main" val="130458905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8.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6"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80.png"/><Relationship Id="rId5"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68.xml"/><Relationship Id="rId5" Type="http://schemas.openxmlformats.org/officeDocument/2006/relationships/image" Target="../media/image120.png"/><Relationship Id="rId4" Type="http://schemas.openxmlformats.org/officeDocument/2006/relationships/image" Target="../media/image1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1219200"/>
            <a:ext cx="8077200" cy="1752600"/>
          </a:xfrm>
        </p:spPr>
        <p:txBody>
          <a:bodyPr/>
          <a:lstStyle/>
          <a:p>
            <a:r>
              <a:rPr lang="en-US" dirty="0" smtClean="0">
                <a:solidFill>
                  <a:srgbClr val="0000CC"/>
                </a:solidFill>
              </a:rPr>
              <a:t>Electron </a:t>
            </a:r>
            <a:r>
              <a:rPr lang="en-US" dirty="0">
                <a:solidFill>
                  <a:srgbClr val="0000CC"/>
                </a:solidFill>
              </a:rPr>
              <a:t>Cooling </a:t>
            </a:r>
            <a:r>
              <a:rPr lang="en-US" dirty="0" smtClean="0">
                <a:solidFill>
                  <a:srgbClr val="0000CC"/>
                </a:solidFill>
              </a:rPr>
              <a:t>Simulation For JLEIC</a:t>
            </a:r>
            <a:r>
              <a:rPr lang="en-US" b="0" dirty="0"/>
              <a:t> </a:t>
            </a:r>
            <a:endParaRPr lang="ru-RU" dirty="0" smtClean="0">
              <a:solidFill>
                <a:srgbClr val="0000CC"/>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idx="1"/>
          </p:nvPr>
        </p:nvSpPr>
        <p:spPr>
          <a:xfrm>
            <a:off x="1524000" y="4724400"/>
            <a:ext cx="6400800" cy="1524000"/>
          </a:xfrm>
        </p:spPr>
        <p:txBody>
          <a:bodyPr/>
          <a:lstStyle/>
          <a:p>
            <a:pPr eaLnBrk="1" hangingPunct="1"/>
            <a:r>
              <a:rPr lang="en-US" sz="2000" dirty="0" smtClean="0">
                <a:latin typeface="Times New Roman" pitchFamily="18" charset="0"/>
                <a:cs typeface="Times New Roman" pitchFamily="18" charset="0"/>
              </a:rPr>
              <a:t>He Zhang</a:t>
            </a:r>
            <a:endParaRPr lang="en-US" sz="2100" dirty="0">
              <a:latin typeface="Times New Roman" pitchFamily="18" charset="0"/>
              <a:cs typeface="Times New Roman" pitchFamily="18" charset="0"/>
            </a:endParaRPr>
          </a:p>
          <a:p>
            <a:pPr eaLnBrk="1" hangingPunct="1"/>
            <a:r>
              <a:rPr lang="en-US" sz="2100" dirty="0" smtClean="0">
                <a:latin typeface="Times New Roman" pitchFamily="18" charset="0"/>
                <a:cs typeface="Times New Roman" pitchFamily="18" charset="0"/>
              </a:rPr>
              <a:t>JLEIC Collaboration Meeting, 04/03/2017</a:t>
            </a:r>
          </a:p>
          <a:p>
            <a:pPr eaLnBrk="1" hangingPunct="1"/>
            <a:r>
              <a:rPr lang="en-US" sz="2100" dirty="0" smtClean="0">
                <a:latin typeface="Times New Roman" pitchFamily="18" charset="0"/>
                <a:cs typeface="Times New Roman" pitchFamily="18" charset="0"/>
              </a:rPr>
              <a:t>Newport News, VA</a:t>
            </a:r>
            <a:endParaRPr lang="ru-RU"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51093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5117" y="2332758"/>
            <a:ext cx="4930125" cy="4126447"/>
          </a:xfrm>
          <a:prstGeom prst="rect">
            <a:avLst/>
          </a:prstGeom>
        </p:spPr>
      </p:pic>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10</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Electron </a:t>
            </a:r>
            <a:r>
              <a:rPr lang="en-US" sz="3200" b="1" dirty="0">
                <a:solidFill>
                  <a:srgbClr val="0000FF"/>
                </a:solidFill>
                <a:latin typeface="Times New Roman" pitchFamily="18" charset="0"/>
                <a:cs typeface="Times New Roman" pitchFamily="18" charset="0"/>
              </a:rPr>
              <a:t>Cooling (CM Energy 63.5 GeV)</a:t>
            </a:r>
            <a:endParaRPr lang="ru-RU" sz="3200" b="1" dirty="0">
              <a:solidFill>
                <a:srgbClr val="0000FF"/>
              </a:solidFill>
              <a:latin typeface="Times New Roman" pitchFamily="18" charset="0"/>
              <a:cs typeface="Times New Roman" pitchFamily="18" charset="0"/>
            </a:endParaRPr>
          </a:p>
        </p:txBody>
      </p:sp>
      <p:sp>
        <p:nvSpPr>
          <p:cNvPr id="6" name="TextBox 5"/>
          <p:cNvSpPr txBox="1"/>
          <p:nvPr/>
        </p:nvSpPr>
        <p:spPr>
          <a:xfrm>
            <a:off x="-21336" y="762000"/>
            <a:ext cx="5014514" cy="255454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Proton beam  (CM energy 63.5 GeV):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Energy</a:t>
            </a:r>
            <a:r>
              <a:rPr lang="en-US" sz="2000" dirty="0">
                <a:latin typeface="Candara" panose="020E0502030303020204" pitchFamily="34" charset="0"/>
              </a:rPr>
              <a:t>: 100 GeV</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Proton number: </a:t>
            </a:r>
            <a:r>
              <a:rPr lang="en-US" sz="2000" dirty="0" smtClean="0">
                <a:solidFill>
                  <a:srgbClr val="0000FF"/>
                </a:solidFill>
                <a:latin typeface="Candara" panose="020E0502030303020204" pitchFamily="34" charset="0"/>
              </a:rPr>
              <a:t>1.482x10</a:t>
            </a:r>
            <a:r>
              <a:rPr lang="en-US" sz="2000" baseline="30000" dirty="0" smtClean="0">
                <a:solidFill>
                  <a:srgbClr val="0000FF"/>
                </a:solidFill>
                <a:latin typeface="Candara" panose="020E0502030303020204" pitchFamily="34" charset="0"/>
              </a:rPr>
              <a:t>10 </a:t>
            </a:r>
            <a:r>
              <a:rPr lang="en-US" sz="2000" dirty="0" smtClean="0">
                <a:solidFill>
                  <a:srgbClr val="0000FF"/>
                </a:solidFill>
                <a:latin typeface="Candara" panose="020E0502030303020204" pitchFamily="34" charset="0"/>
              </a:rPr>
              <a:t> (38%)</a:t>
            </a:r>
            <a:endParaRPr lang="en-US" sz="20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Normalized emit. </a:t>
            </a:r>
            <a:r>
              <a:rPr lang="en-US" sz="2000" dirty="0">
                <a:latin typeface="Candara" panose="020E0502030303020204" pitchFamily="34" charset="0"/>
              </a:rPr>
              <a:t>(</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1.25/</a:t>
            </a:r>
            <a:r>
              <a:rPr lang="en-US" sz="2000" dirty="0" smtClean="0">
                <a:solidFill>
                  <a:srgbClr val="0000FF"/>
                </a:solidFill>
                <a:latin typeface="Candara" panose="020E0502030303020204" pitchFamily="34" charset="0"/>
              </a:rPr>
              <a:t>0.38</a:t>
            </a:r>
            <a:r>
              <a:rPr lang="en-US" sz="2000" dirty="0" smtClean="0">
                <a:latin typeface="Candara" panose="020E0502030303020204" pitchFamily="34" charset="0"/>
              </a:rPr>
              <a:t> </a:t>
            </a:r>
            <a:r>
              <a:rPr lang="de-DE" sz="2000" dirty="0" smtClean="0"/>
              <a:t>μ</a:t>
            </a:r>
            <a:r>
              <a:rPr lang="en-US" sz="2000" dirty="0" smtClean="0">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Beta function in cooler: 60/</a:t>
            </a:r>
            <a:r>
              <a:rPr lang="en-US" sz="2000" dirty="0">
                <a:solidFill>
                  <a:srgbClr val="0000FF"/>
                </a:solidFill>
                <a:latin typeface="Candara" panose="020E0502030303020204" pitchFamily="34" charset="0"/>
              </a:rPr>
              <a:t>200</a:t>
            </a:r>
            <a:r>
              <a:rPr lang="en-US" sz="2000" dirty="0">
                <a:latin typeface="Candara" panose="020E0502030303020204" pitchFamily="34" charset="0"/>
              </a:rPr>
              <a:t> m</a:t>
            </a:r>
            <a:endParaRPr lang="de-DE" sz="2000" dirty="0"/>
          </a:p>
          <a:p>
            <a:pPr lvl="1">
              <a:buClr>
                <a:srgbClr val="0070C0"/>
              </a:buClr>
              <a:buSzPct val="160000"/>
            </a:pPr>
            <a:r>
              <a:rPr lang="en-US" sz="2000" dirty="0" smtClean="0">
                <a:latin typeface="Candara" panose="020E0502030303020204" pitchFamily="34" charset="0"/>
              </a:rPr>
              <a:t> </a:t>
            </a:r>
            <a:endParaRPr lang="en-US" sz="2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endParaRPr lang="en-US" sz="2000" dirty="0">
              <a:latin typeface="Candara" panose="020E0502030303020204" pitchFamily="34" charset="0"/>
            </a:endParaRPr>
          </a:p>
          <a:p>
            <a:endParaRPr lang="en-US" sz="2000" dirty="0"/>
          </a:p>
        </p:txBody>
      </p:sp>
      <p:sp>
        <p:nvSpPr>
          <p:cNvPr id="7" name="TextBox 6"/>
          <p:cNvSpPr txBox="1"/>
          <p:nvPr/>
        </p:nvSpPr>
        <p:spPr>
          <a:xfrm>
            <a:off x="4412306" y="825237"/>
            <a:ext cx="4649030" cy="2246769"/>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a:t>
            </a:r>
            <a:r>
              <a:rPr lang="en-US" sz="2000" dirty="0">
                <a:latin typeface="Candara" panose="020E0502030303020204" pitchFamily="34" charset="0"/>
              </a:rPr>
              <a:t>size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0.835/0.835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a:t>
            </a:r>
            <a:r>
              <a:rPr lang="en-US" sz="2000" dirty="0">
                <a:latin typeface="Candara" panose="020E0502030303020204" pitchFamily="34" charset="0"/>
              </a:rPr>
              <a:t>spread</a:t>
            </a:r>
            <a:r>
              <a:rPr lang="en-US" sz="2000" dirty="0" smtClean="0">
                <a:latin typeface="Candara" panose="020E0502030303020204" pitchFamily="34" charset="0"/>
              </a:rPr>
              <a:t>: 8x10</a:t>
            </a:r>
            <a:r>
              <a:rPr lang="en-US" sz="2000" baseline="30000" dirty="0" smtClean="0">
                <a:latin typeface="Candara" panose="020E0502030303020204" pitchFamily="34" charset="0"/>
              </a:rPr>
              <a:t>-4</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a:t>
            </a:r>
            <a:r>
              <a:rPr lang="en-US" sz="2000" dirty="0" smtClean="0">
                <a:latin typeface="Candara" panose="020E0502030303020204" pitchFamily="34" charset="0"/>
              </a:rPr>
              <a:t>length (</a:t>
            </a:r>
            <a:r>
              <a:rPr lang="en-US" sz="2000" dirty="0" err="1" smtClean="0">
                <a:latin typeface="Candara" panose="020E0502030303020204" pitchFamily="34" charset="0"/>
              </a:rPr>
              <a:t>rms</a:t>
            </a:r>
            <a:r>
              <a:rPr lang="en-US" sz="2000" dirty="0" smtClean="0">
                <a:latin typeface="Candara" panose="020E0502030303020204" pitchFamily="34" charset="0"/>
              </a:rPr>
              <a:t>): </a:t>
            </a:r>
            <a:r>
              <a:rPr lang="en-US" sz="2000" dirty="0">
                <a:latin typeface="Candara" panose="020E0502030303020204" pitchFamily="34" charset="0"/>
              </a:rPr>
              <a:t>2.5 </a:t>
            </a:r>
            <a:r>
              <a:rPr lang="en-US" sz="2000" dirty="0" smtClean="0">
                <a:latin typeface="Candara" panose="020E0502030303020204" pitchFamily="34" charset="0"/>
              </a:rPr>
              <a:t>cm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Dispersion at cooler: </a:t>
            </a:r>
            <a:r>
              <a:rPr lang="en-US" sz="2000" dirty="0" smtClean="0">
                <a:solidFill>
                  <a:srgbClr val="0000FF"/>
                </a:solidFill>
                <a:latin typeface="Candara" panose="020E0502030303020204" pitchFamily="34" charset="0"/>
              </a:rPr>
              <a:t>2.0/0.2 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Transverse coupling: </a:t>
            </a:r>
            <a:r>
              <a:rPr lang="en-US" sz="2000" dirty="0" smtClean="0">
                <a:solidFill>
                  <a:srgbClr val="0000FF"/>
                </a:solidFill>
                <a:latin typeface="Candara" panose="020E0502030303020204" pitchFamily="34" charset="0"/>
              </a:rPr>
              <a:t>38%</a:t>
            </a:r>
            <a:r>
              <a:rPr lang="en-US" sz="2000" dirty="0" smtClean="0">
                <a:latin typeface="Candara" panose="020E0502030303020204" pitchFamily="34" charset="0"/>
              </a:rPr>
              <a:t> </a:t>
            </a:r>
            <a:endParaRPr lang="en-US" sz="2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endParaRPr lang="en-US" sz="2000" dirty="0">
              <a:latin typeface="Candara" panose="020E0502030303020204" pitchFamily="34" charset="0"/>
            </a:endParaRPr>
          </a:p>
          <a:p>
            <a:endParaRPr lang="en-US" sz="2000" dirty="0"/>
          </a:p>
        </p:txBody>
      </p:sp>
      <p:sp>
        <p:nvSpPr>
          <p:cNvPr id="9" name="Rectangle 8"/>
          <p:cNvSpPr/>
          <p:nvPr/>
        </p:nvSpPr>
        <p:spPr>
          <a:xfrm>
            <a:off x="3810000" y="2438400"/>
            <a:ext cx="2590800" cy="400110"/>
          </a:xfrm>
          <a:prstGeom prst="rect">
            <a:avLst/>
          </a:prstGeom>
        </p:spPr>
        <p:txBody>
          <a:bodyPr wrap="square">
            <a:spAutoFit/>
          </a:bodyPr>
          <a:lstStyle/>
          <a:p>
            <a:pPr>
              <a:buClr>
                <a:srgbClr val="0070C0"/>
              </a:buClr>
              <a:buSzPct val="160000"/>
            </a:pPr>
            <a:r>
              <a:rPr lang="en-US" sz="2000" dirty="0" smtClean="0">
                <a:latin typeface="Candara" panose="020E0502030303020204" pitchFamily="34" charset="0"/>
              </a:rPr>
              <a:t>Electron </a:t>
            </a:r>
            <a:r>
              <a:rPr lang="en-US" sz="2000" dirty="0">
                <a:latin typeface="Candara" panose="020E0502030303020204" pitchFamily="34" charset="0"/>
              </a:rPr>
              <a:t>beam  </a:t>
            </a:r>
            <a:r>
              <a:rPr lang="en-US" sz="2000" dirty="0" smtClean="0">
                <a:latin typeface="Candara" panose="020E0502030303020204" pitchFamily="34" charset="0"/>
              </a:rPr>
              <a:t>3.2 </a:t>
            </a:r>
            <a:r>
              <a:rPr lang="en-US" sz="2000" dirty="0" err="1" smtClean="0">
                <a:latin typeface="Candara" panose="020E0502030303020204" pitchFamily="34" charset="0"/>
              </a:rPr>
              <a:t>nC</a:t>
            </a:r>
            <a:endParaRPr lang="en-US" sz="2000" dirty="0">
              <a:latin typeface="Candara" panose="020E0502030303020204" pitchFamily="34" charset="0"/>
            </a:endParaRPr>
          </a:p>
        </p:txBody>
      </p:sp>
    </p:spTree>
    <p:extLst>
      <p:ext uri="{BB962C8B-B14F-4D97-AF65-F5344CB8AC3E}">
        <p14:creationId xmlns:p14="http://schemas.microsoft.com/office/powerpoint/2010/main" val="2359483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11</a:t>
            </a:fld>
            <a:r>
              <a:rPr lang="en-US" dirty="0" smtClean="0"/>
              <a:t>---</a:t>
            </a:r>
            <a:endParaRPr lang="en-US" dirty="0"/>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Beam Parameters (CM Energy 44.7 GeV)</a:t>
            </a:r>
            <a:endParaRPr lang="ru-RU" sz="3200" b="1" dirty="0">
              <a:solidFill>
                <a:srgbClr val="0000FF"/>
              </a:solidFill>
              <a:latin typeface="Times New Roman" pitchFamily="18" charset="0"/>
              <a:cs typeface="Times New Roman" pitchFamily="18" charset="0"/>
            </a:endParaRPr>
          </a:p>
        </p:txBody>
      </p:sp>
      <p:sp>
        <p:nvSpPr>
          <p:cNvPr id="6" name="TextBox 5"/>
          <p:cNvSpPr txBox="1"/>
          <p:nvPr/>
        </p:nvSpPr>
        <p:spPr>
          <a:xfrm>
            <a:off x="46776" y="3719860"/>
            <a:ext cx="4647041" cy="1938992"/>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Cooling electron beam: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Charge: 2.0 (3.2) </a:t>
            </a:r>
            <a:r>
              <a:rPr lang="en-US" sz="2000" dirty="0" err="1" smtClean="0">
                <a:latin typeface="Candara" panose="020E0502030303020204" pitchFamily="34" charset="0"/>
              </a:rPr>
              <a:t>nC</a:t>
            </a:r>
            <a:endParaRPr lang="en-US" sz="2000" dirty="0" smtClean="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length (total length): 2 cm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Larmor emittance: 19 </a:t>
            </a:r>
            <a:r>
              <a:rPr lang="de-DE" sz="2000" dirty="0" smtClean="0"/>
              <a:t>μ</a:t>
            </a:r>
            <a:r>
              <a:rPr lang="en-US" sz="2000" dirty="0">
                <a:latin typeface="Candara" panose="020E0502030303020204" pitchFamily="34" charset="0"/>
              </a:rPr>
              <a:t>m</a:t>
            </a:r>
            <a:endParaRPr lang="de-DE" sz="2000" dirty="0"/>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Transverse temperature: 0.246 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Beta function in cooler: 36.67 cm</a:t>
            </a:r>
          </a:p>
        </p:txBody>
      </p:sp>
      <p:sp>
        <p:nvSpPr>
          <p:cNvPr id="2" name="TextBox 1"/>
          <p:cNvSpPr txBox="1"/>
          <p:nvPr/>
        </p:nvSpPr>
        <p:spPr>
          <a:xfrm>
            <a:off x="4535226" y="1449866"/>
            <a:ext cx="4636206" cy="1015663"/>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a:t>
            </a:r>
            <a:r>
              <a:rPr lang="en-US" sz="2000" dirty="0">
                <a:latin typeface="Candara" panose="020E0502030303020204" pitchFamily="34" charset="0"/>
              </a:rPr>
              <a:t>size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solidFill>
                  <a:srgbClr val="0000FF"/>
                </a:solidFill>
                <a:latin typeface="Candara" panose="020E0502030303020204" pitchFamily="34" charset="0"/>
              </a:rPr>
              <a:t>0.528/0.528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a:t>
            </a:r>
            <a:r>
              <a:rPr lang="en-US" sz="2000" dirty="0">
                <a:latin typeface="Candara" panose="020E0502030303020204" pitchFamily="34" charset="0"/>
              </a:rPr>
              <a:t>spread</a:t>
            </a:r>
            <a:r>
              <a:rPr lang="en-US" sz="2000" dirty="0" smtClean="0">
                <a:latin typeface="Candara" panose="020E0502030303020204" pitchFamily="34" charset="0"/>
              </a:rPr>
              <a:t>: 8x10</a:t>
            </a:r>
            <a:r>
              <a:rPr lang="en-US" sz="2000" baseline="30000" dirty="0" smtClean="0">
                <a:latin typeface="Candara" panose="020E0502030303020204" pitchFamily="34" charset="0"/>
              </a:rPr>
              <a:t>-4</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a:t>
            </a:r>
            <a:r>
              <a:rPr lang="en-US" sz="2000" dirty="0" smtClean="0">
                <a:latin typeface="Candara" panose="020E0502030303020204" pitchFamily="34" charset="0"/>
              </a:rPr>
              <a:t>length (</a:t>
            </a:r>
            <a:r>
              <a:rPr lang="en-US" sz="2000" dirty="0" err="1" smtClean="0">
                <a:latin typeface="Candara" panose="020E0502030303020204" pitchFamily="34" charset="0"/>
              </a:rPr>
              <a:t>rms</a:t>
            </a:r>
            <a:r>
              <a:rPr lang="en-US" sz="2000" dirty="0" smtClean="0">
                <a:latin typeface="Candara" panose="020E0502030303020204" pitchFamily="34" charset="0"/>
              </a:rPr>
              <a:t>): </a:t>
            </a:r>
            <a:r>
              <a:rPr lang="en-US" sz="2000" dirty="0">
                <a:solidFill>
                  <a:srgbClr val="0000FF"/>
                </a:solidFill>
                <a:latin typeface="Candara" panose="020E0502030303020204" pitchFamily="34" charset="0"/>
              </a:rPr>
              <a:t>1</a:t>
            </a:r>
            <a:r>
              <a:rPr lang="en-US" sz="2000" dirty="0" smtClean="0">
                <a:solidFill>
                  <a:srgbClr val="0000FF"/>
                </a:solidFill>
                <a:latin typeface="Candara" panose="020E0502030303020204" pitchFamily="34" charset="0"/>
              </a:rPr>
              <a:t> cm</a:t>
            </a:r>
            <a:endParaRPr lang="en-US" sz="2000" dirty="0">
              <a:solidFill>
                <a:srgbClr val="0000FF"/>
              </a:solidFill>
            </a:endParaRPr>
          </a:p>
        </p:txBody>
      </p:sp>
      <p:sp>
        <p:nvSpPr>
          <p:cNvPr id="9" name="TextBox 8"/>
          <p:cNvSpPr txBox="1"/>
          <p:nvPr/>
        </p:nvSpPr>
        <p:spPr>
          <a:xfrm>
            <a:off x="4380318" y="4026900"/>
            <a:ext cx="4801314" cy="1323439"/>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spread: 6x10</a:t>
            </a:r>
            <a:r>
              <a:rPr lang="en-US" sz="2000" baseline="30000" dirty="0" smtClean="0">
                <a:latin typeface="Candara" panose="020E0502030303020204" pitchFamily="34" charset="0"/>
              </a:rPr>
              <a:t>-4 </a:t>
            </a:r>
            <a:r>
              <a:rPr lang="en-US" sz="2000" dirty="0">
                <a:latin typeface="Candara" panose="020E0502030303020204" pitchFamily="34" charset="0"/>
              </a:rPr>
              <a:t> </a:t>
            </a:r>
            <a:r>
              <a:rPr lang="en-US" sz="2000" dirty="0" smtClean="0">
                <a:latin typeface="Candara" panose="020E0502030303020204" pitchFamily="34" charset="0"/>
              </a:rPr>
              <a:t> </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Longitudinal temperature: 0.184 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Radius: </a:t>
            </a:r>
            <a:r>
              <a:rPr lang="en-US" sz="2000" dirty="0" smtClean="0">
                <a:solidFill>
                  <a:srgbClr val="0000FF"/>
                </a:solidFill>
                <a:latin typeface="Candara" panose="020E0502030303020204" pitchFamily="34" charset="0"/>
              </a:rPr>
              <a:t>0.528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Length: 2 cm</a:t>
            </a:r>
            <a:endParaRPr lang="en-US" sz="2000" baseline="30000" dirty="0" smtClean="0">
              <a:latin typeface="Candara" panose="020E0502030303020204" pitchFamily="34" charset="0"/>
            </a:endParaRPr>
          </a:p>
        </p:txBody>
      </p:sp>
      <p:sp>
        <p:nvSpPr>
          <p:cNvPr id="10" name="TextBox 9"/>
          <p:cNvSpPr txBox="1"/>
          <p:nvPr/>
        </p:nvSpPr>
        <p:spPr>
          <a:xfrm>
            <a:off x="56547" y="2637409"/>
            <a:ext cx="2658100" cy="1015663"/>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Cooler parameters:</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Length: 2x30 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 = 1T</a:t>
            </a:r>
          </a:p>
        </p:txBody>
      </p:sp>
      <p:sp>
        <p:nvSpPr>
          <p:cNvPr id="11" name="TextBox 10"/>
          <p:cNvSpPr txBox="1"/>
          <p:nvPr/>
        </p:nvSpPr>
        <p:spPr>
          <a:xfrm>
            <a:off x="74835" y="883860"/>
            <a:ext cx="4770858" cy="1631216"/>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Proton beam  (CM energy 44.7 GeV):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Energy</a:t>
            </a:r>
            <a:r>
              <a:rPr lang="en-US" sz="2000" dirty="0">
                <a:latin typeface="Candara" panose="020E0502030303020204" pitchFamily="34" charset="0"/>
              </a:rPr>
              <a:t>: 100 GeV</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Proton number: </a:t>
            </a:r>
            <a:r>
              <a:rPr lang="en-US" sz="2000" dirty="0" smtClean="0">
                <a:solidFill>
                  <a:srgbClr val="0000FF"/>
                </a:solidFill>
                <a:latin typeface="Candara" panose="020E0502030303020204" pitchFamily="34" charset="0"/>
              </a:rPr>
              <a:t>0.98x10</a:t>
            </a:r>
            <a:r>
              <a:rPr lang="en-US" sz="2000" baseline="30000" dirty="0" smtClean="0">
                <a:solidFill>
                  <a:srgbClr val="0000FF"/>
                </a:solidFill>
                <a:latin typeface="Candara" panose="020E0502030303020204" pitchFamily="34" charset="0"/>
              </a:rPr>
              <a:t>10</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Normalized emit.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solidFill>
                  <a:srgbClr val="0000FF"/>
                </a:solidFill>
                <a:latin typeface="Candara" panose="020E0502030303020204" pitchFamily="34" charset="0"/>
              </a:rPr>
              <a:t>0.5/0.1 </a:t>
            </a:r>
            <a:r>
              <a:rPr lang="de-DE" sz="2000" dirty="0">
                <a:solidFill>
                  <a:srgbClr val="0000FF"/>
                </a:solidFill>
              </a:rPr>
              <a:t>μ</a:t>
            </a:r>
            <a:r>
              <a:rPr lang="en-US" sz="2000" dirty="0" smtClean="0">
                <a:solidFill>
                  <a:srgbClr val="0000FF"/>
                </a:solidFill>
                <a:latin typeface="Candara" panose="020E0502030303020204" pitchFamily="34" charset="0"/>
              </a:rPr>
              <a:t>m</a:t>
            </a:r>
            <a:endParaRPr lang="en-US" sz="20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Beta function in cooler: 60/300 m</a:t>
            </a:r>
            <a:endParaRPr lang="en-US" sz="2000" dirty="0"/>
          </a:p>
        </p:txBody>
      </p:sp>
    </p:spTree>
    <p:extLst>
      <p:ext uri="{BB962C8B-B14F-4D97-AF65-F5344CB8AC3E}">
        <p14:creationId xmlns:p14="http://schemas.microsoft.com/office/powerpoint/2010/main" val="3053531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12</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Electron </a:t>
            </a:r>
            <a:r>
              <a:rPr lang="en-US" sz="3200" b="1" dirty="0">
                <a:solidFill>
                  <a:srgbClr val="0000FF"/>
                </a:solidFill>
                <a:latin typeface="Times New Roman" pitchFamily="18" charset="0"/>
                <a:cs typeface="Times New Roman" pitchFamily="18" charset="0"/>
              </a:rPr>
              <a:t>Cooling (CM Energy 44.7 GeV</a:t>
            </a:r>
            <a:r>
              <a:rPr lang="en-US" sz="3200" b="1" dirty="0" smtClean="0">
                <a:solidFill>
                  <a:srgbClr val="0000FF"/>
                </a:solidFill>
                <a:latin typeface="Times New Roman" pitchFamily="18" charset="0"/>
                <a:cs typeface="Times New Roman" pitchFamily="18" charset="0"/>
              </a:rPr>
              <a:t>)</a:t>
            </a:r>
            <a:endParaRPr lang="ru-RU" sz="3200" b="1" dirty="0">
              <a:solidFill>
                <a:srgbClr val="0000FF"/>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1447800" y="1630680"/>
          <a:ext cx="6096000" cy="1112520"/>
        </p:xfrm>
        <a:graphic>
          <a:graphicData uri="http://schemas.openxmlformats.org/drawingml/2006/table">
            <a:tbl>
              <a:tblPr firstRow="1" bandRow="1">
                <a:tableStyleId>{5DA37D80-6434-44D0-A028-1B22A696006F}</a:tableStyleId>
              </a:tblPr>
              <a:tblGrid>
                <a:gridCol w="1447800">
                  <a:extLst>
                    <a:ext uri="{9D8B030D-6E8A-4147-A177-3AD203B41FA5}">
                      <a16:colId xmlns="" xmlns:a16="http://schemas.microsoft.com/office/drawing/2014/main" val="2467795453"/>
                    </a:ext>
                  </a:extLst>
                </a:gridCol>
                <a:gridCol w="990600">
                  <a:extLst>
                    <a:ext uri="{9D8B030D-6E8A-4147-A177-3AD203B41FA5}">
                      <a16:colId xmlns="" xmlns:a16="http://schemas.microsoft.com/office/drawing/2014/main" val="428415550"/>
                    </a:ext>
                  </a:extLst>
                </a:gridCol>
                <a:gridCol w="1219200">
                  <a:extLst>
                    <a:ext uri="{9D8B030D-6E8A-4147-A177-3AD203B41FA5}">
                      <a16:colId xmlns="" xmlns:a16="http://schemas.microsoft.com/office/drawing/2014/main" val="3728262748"/>
                    </a:ext>
                  </a:extLst>
                </a:gridCol>
                <a:gridCol w="1219200">
                  <a:extLst>
                    <a:ext uri="{9D8B030D-6E8A-4147-A177-3AD203B41FA5}">
                      <a16:colId xmlns="" xmlns:a16="http://schemas.microsoft.com/office/drawing/2014/main" val="3855259412"/>
                    </a:ext>
                  </a:extLst>
                </a:gridCol>
                <a:gridCol w="1219200">
                  <a:extLst>
                    <a:ext uri="{9D8B030D-6E8A-4147-A177-3AD203B41FA5}">
                      <a16:colId xmlns="" xmlns:a16="http://schemas.microsoft.com/office/drawing/2014/main" val="237066868"/>
                    </a:ext>
                  </a:extLst>
                </a:gridCol>
              </a:tblGrid>
              <a:tr h="370840">
                <a:tc>
                  <a:txBody>
                    <a:bodyPr/>
                    <a:lstStyle/>
                    <a:p>
                      <a:r>
                        <a:rPr lang="en-US" b="0" dirty="0" smtClean="0">
                          <a:latin typeface="Candara" panose="020E0502030303020204" pitchFamily="34" charset="0"/>
                        </a:rPr>
                        <a:t>Cooling rate</a:t>
                      </a:r>
                      <a:endParaRPr lang="en-US" b="0" dirty="0">
                        <a:latin typeface="Candara" panose="020E0502030303020204" pitchFamily="34" charset="0"/>
                      </a:endParaRPr>
                    </a:p>
                  </a:txBody>
                  <a:tcPr/>
                </a:tc>
                <a:tc>
                  <a:txBody>
                    <a:bodyPr/>
                    <a:lstStyle/>
                    <a:p>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endParaRPr lang="en-US" b="0" baseline="0" dirty="0">
                        <a:latin typeface="Candara" panose="020E0502030303020204" pitchFamily="34" charset="0"/>
                      </a:endParaRPr>
                    </a:p>
                  </a:txBody>
                  <a:tcPr/>
                </a:tc>
                <a:tc>
                  <a:txBody>
                    <a:bodyPr/>
                    <a:lstStyle/>
                    <a:p>
                      <a:pPr algn="r"/>
                      <a:r>
                        <a:rPr lang="en-US" b="0" dirty="0" smtClean="0">
                          <a:latin typeface="Candara" panose="020E0502030303020204" pitchFamily="34" charset="0"/>
                        </a:rPr>
                        <a:t>-3.113</a:t>
                      </a:r>
                      <a:endParaRPr lang="en-US" b="0" dirty="0">
                        <a:latin typeface="Candara" panose="020E0502030303020204" pitchFamily="34" charset="0"/>
                      </a:endParaRPr>
                    </a:p>
                  </a:txBody>
                  <a:tcPr/>
                </a:tc>
                <a:tc>
                  <a:txBody>
                    <a:bodyPr/>
                    <a:lstStyle/>
                    <a:p>
                      <a:pPr algn="r"/>
                      <a:r>
                        <a:rPr lang="en-US" b="0" dirty="0" smtClean="0">
                          <a:latin typeface="Candara" panose="020E0502030303020204" pitchFamily="34" charset="0"/>
                        </a:rPr>
                        <a:t>-7.817</a:t>
                      </a:r>
                      <a:endParaRPr lang="en-US" b="0" dirty="0">
                        <a:latin typeface="Candara" panose="020E0502030303020204" pitchFamily="34" charset="0"/>
                      </a:endParaRPr>
                    </a:p>
                  </a:txBody>
                  <a:tcPr/>
                </a:tc>
                <a:tc>
                  <a:txBody>
                    <a:bodyPr/>
                    <a:lstStyle/>
                    <a:p>
                      <a:pPr algn="r"/>
                      <a:r>
                        <a:rPr lang="en-US" b="0" dirty="0" smtClean="0">
                          <a:latin typeface="Candara" panose="020E0502030303020204" pitchFamily="34" charset="0"/>
                        </a:rPr>
                        <a:t>-3.665</a:t>
                      </a:r>
                      <a:endParaRPr lang="en-US" b="0" dirty="0">
                        <a:latin typeface="Candara" panose="020E0502030303020204" pitchFamily="34" charset="0"/>
                      </a:endParaRPr>
                    </a:p>
                  </a:txBody>
                  <a:tcPr/>
                </a:tc>
                <a:extLst>
                  <a:ext uri="{0D108BD9-81ED-4DB2-BD59-A6C34878D82A}">
                    <a16:rowId xmlns="" xmlns:a16="http://schemas.microsoft.com/office/drawing/2014/main" val="3594803628"/>
                  </a:ext>
                </a:extLst>
              </a:tr>
              <a:tr h="370840">
                <a:tc>
                  <a:txBody>
                    <a:bodyPr/>
                    <a:lstStyle/>
                    <a:p>
                      <a:r>
                        <a:rPr lang="en-US" dirty="0" smtClean="0">
                          <a:latin typeface="Candara" panose="020E0502030303020204" pitchFamily="34" charset="0"/>
                        </a:rPr>
                        <a:t>IBS rate</a:t>
                      </a:r>
                      <a:endParaRPr lang="en-US"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p>
                  </a:txBody>
                  <a:tcPr/>
                </a:tc>
                <a:tc>
                  <a:txBody>
                    <a:bodyPr/>
                    <a:lstStyle/>
                    <a:p>
                      <a:pPr algn="r"/>
                      <a:r>
                        <a:rPr lang="en-US" dirty="0" smtClean="0">
                          <a:latin typeface="Candara" panose="020E0502030303020204" pitchFamily="34" charset="0"/>
                        </a:rPr>
                        <a:t>12.894</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0.669</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0.992</a:t>
                      </a:r>
                      <a:endParaRPr lang="en-US" dirty="0">
                        <a:latin typeface="Candara" panose="020E0502030303020204" pitchFamily="34" charset="0"/>
                      </a:endParaRPr>
                    </a:p>
                  </a:txBody>
                  <a:tcPr/>
                </a:tc>
                <a:extLst>
                  <a:ext uri="{0D108BD9-81ED-4DB2-BD59-A6C34878D82A}">
                    <a16:rowId xmlns="" xmlns:a16="http://schemas.microsoft.com/office/drawing/2014/main" val="3078245973"/>
                  </a:ext>
                </a:extLst>
              </a:tr>
              <a:tr h="370840">
                <a:tc>
                  <a:txBody>
                    <a:bodyPr/>
                    <a:lstStyle/>
                    <a:p>
                      <a:r>
                        <a:rPr lang="en-US" dirty="0" smtClean="0">
                          <a:latin typeface="Candara" panose="020E0502030303020204" pitchFamily="34" charset="0"/>
                        </a:rPr>
                        <a:t>Total rate</a:t>
                      </a:r>
                      <a:endParaRPr lang="en-US"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p>
                  </a:txBody>
                  <a:tcPr/>
                </a:tc>
                <a:tc>
                  <a:txBody>
                    <a:bodyPr/>
                    <a:lstStyle/>
                    <a:p>
                      <a:pPr algn="r"/>
                      <a:r>
                        <a:rPr lang="en-US" dirty="0" smtClean="0">
                          <a:latin typeface="Candara" panose="020E0502030303020204" pitchFamily="34" charset="0"/>
                        </a:rPr>
                        <a:t>9.781</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-7.148</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-2.673</a:t>
                      </a:r>
                      <a:endParaRPr lang="en-US" dirty="0">
                        <a:latin typeface="Candara" panose="020E0502030303020204" pitchFamily="34" charset="0"/>
                      </a:endParaRPr>
                    </a:p>
                  </a:txBody>
                  <a:tcPr/>
                </a:tc>
                <a:extLst>
                  <a:ext uri="{0D108BD9-81ED-4DB2-BD59-A6C34878D82A}">
                    <a16:rowId xmlns="" xmlns:a16="http://schemas.microsoft.com/office/drawing/2014/main" val="1095439960"/>
                  </a:ext>
                </a:extLst>
              </a:tr>
            </a:tbl>
          </a:graphicData>
        </a:graphic>
      </p:graphicFrame>
      <p:sp>
        <p:nvSpPr>
          <p:cNvPr id="3" name="Rectangle 2"/>
          <p:cNvSpPr/>
          <p:nvPr/>
        </p:nvSpPr>
        <p:spPr>
          <a:xfrm>
            <a:off x="0" y="776216"/>
            <a:ext cx="4038600" cy="400110"/>
          </a:xfrm>
          <a:prstGeom prst="rect">
            <a:avLst/>
          </a:prstGeom>
        </p:spPr>
        <p:txBody>
          <a:bodyPr wrap="square">
            <a:spAutoFit/>
          </a:bodyPr>
          <a:lstStyle/>
          <a:p>
            <a:pPr>
              <a:buClr>
                <a:srgbClr val="0070C0"/>
              </a:buClr>
              <a:buSzPct val="160000"/>
            </a:pPr>
            <a:r>
              <a:rPr lang="en-US" sz="2000" dirty="0">
                <a:latin typeface="Candara" panose="020E0502030303020204" pitchFamily="34" charset="0"/>
              </a:rPr>
              <a:t>Proton beam  (CM energy </a:t>
            </a:r>
            <a:r>
              <a:rPr lang="en-US" sz="2000" dirty="0" smtClean="0">
                <a:latin typeface="Candara" panose="020E0502030303020204" pitchFamily="34" charset="0"/>
              </a:rPr>
              <a:t>44.7 </a:t>
            </a:r>
            <a:r>
              <a:rPr lang="en-US" sz="2000" dirty="0">
                <a:latin typeface="Candara" panose="020E0502030303020204" pitchFamily="34" charset="0"/>
              </a:rPr>
              <a:t>GeV</a:t>
            </a:r>
            <a:r>
              <a:rPr lang="en-US" sz="2000" dirty="0" smtClean="0">
                <a:latin typeface="Candara" panose="020E0502030303020204" pitchFamily="34" charset="0"/>
              </a:rPr>
              <a:t>)</a:t>
            </a:r>
            <a:endParaRPr lang="en-US" sz="2000" dirty="0">
              <a:latin typeface="Candara" panose="020E0502030303020204" pitchFamily="34" charset="0"/>
            </a:endParaRPr>
          </a:p>
        </p:txBody>
      </p:sp>
      <p:graphicFrame>
        <p:nvGraphicFramePr>
          <p:cNvPr id="7" name="Table 6"/>
          <p:cNvGraphicFramePr>
            <a:graphicFrameLocks noGrp="1"/>
          </p:cNvGraphicFramePr>
          <p:nvPr>
            <p:extLst/>
          </p:nvPr>
        </p:nvGraphicFramePr>
        <p:xfrm>
          <a:off x="1447800" y="3143310"/>
          <a:ext cx="6096000" cy="1112520"/>
        </p:xfrm>
        <a:graphic>
          <a:graphicData uri="http://schemas.openxmlformats.org/drawingml/2006/table">
            <a:tbl>
              <a:tblPr firstRow="1" bandRow="1">
                <a:tableStyleId>{5DA37D80-6434-44D0-A028-1B22A696006F}</a:tableStyleId>
              </a:tblPr>
              <a:tblGrid>
                <a:gridCol w="1447800">
                  <a:extLst>
                    <a:ext uri="{9D8B030D-6E8A-4147-A177-3AD203B41FA5}">
                      <a16:colId xmlns="" xmlns:a16="http://schemas.microsoft.com/office/drawing/2014/main" val="2467795453"/>
                    </a:ext>
                  </a:extLst>
                </a:gridCol>
                <a:gridCol w="990600">
                  <a:extLst>
                    <a:ext uri="{9D8B030D-6E8A-4147-A177-3AD203B41FA5}">
                      <a16:colId xmlns="" xmlns:a16="http://schemas.microsoft.com/office/drawing/2014/main" val="428415550"/>
                    </a:ext>
                  </a:extLst>
                </a:gridCol>
                <a:gridCol w="1219200">
                  <a:extLst>
                    <a:ext uri="{9D8B030D-6E8A-4147-A177-3AD203B41FA5}">
                      <a16:colId xmlns="" xmlns:a16="http://schemas.microsoft.com/office/drawing/2014/main" val="3728262748"/>
                    </a:ext>
                  </a:extLst>
                </a:gridCol>
                <a:gridCol w="1219200">
                  <a:extLst>
                    <a:ext uri="{9D8B030D-6E8A-4147-A177-3AD203B41FA5}">
                      <a16:colId xmlns="" xmlns:a16="http://schemas.microsoft.com/office/drawing/2014/main" val="3855259412"/>
                    </a:ext>
                  </a:extLst>
                </a:gridCol>
                <a:gridCol w="1219200">
                  <a:extLst>
                    <a:ext uri="{9D8B030D-6E8A-4147-A177-3AD203B41FA5}">
                      <a16:colId xmlns="" xmlns:a16="http://schemas.microsoft.com/office/drawing/2014/main" val="237066868"/>
                    </a:ext>
                  </a:extLst>
                </a:gridCol>
              </a:tblGrid>
              <a:tr h="370840">
                <a:tc>
                  <a:txBody>
                    <a:bodyPr/>
                    <a:lstStyle/>
                    <a:p>
                      <a:r>
                        <a:rPr lang="en-US" b="0" dirty="0" smtClean="0">
                          <a:latin typeface="Candara" panose="020E0502030303020204" pitchFamily="34" charset="0"/>
                        </a:rPr>
                        <a:t>Cooling rate</a:t>
                      </a:r>
                      <a:endParaRPr lang="en-US" b="0" dirty="0">
                        <a:latin typeface="Candara" panose="020E0502030303020204" pitchFamily="34" charset="0"/>
                      </a:endParaRPr>
                    </a:p>
                  </a:txBody>
                  <a:tcPr/>
                </a:tc>
                <a:tc>
                  <a:txBody>
                    <a:bodyPr/>
                    <a:lstStyle/>
                    <a:p>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endParaRPr lang="en-US" b="0" baseline="0" dirty="0">
                        <a:latin typeface="Candara" panose="020E0502030303020204" pitchFamily="34" charset="0"/>
                      </a:endParaRPr>
                    </a:p>
                  </a:txBody>
                  <a:tcPr/>
                </a:tc>
                <a:tc>
                  <a:txBody>
                    <a:bodyPr/>
                    <a:lstStyle/>
                    <a:p>
                      <a:pPr algn="r"/>
                      <a:r>
                        <a:rPr lang="en-US" b="0" dirty="0" smtClean="0">
                          <a:latin typeface="Candara" panose="020E0502030303020204" pitchFamily="34" charset="0"/>
                        </a:rPr>
                        <a:t>-4.708</a:t>
                      </a:r>
                      <a:endParaRPr lang="en-US" b="0" dirty="0">
                        <a:latin typeface="Candara" panose="020E0502030303020204" pitchFamily="34" charset="0"/>
                      </a:endParaRPr>
                    </a:p>
                  </a:txBody>
                  <a:tcPr/>
                </a:tc>
                <a:tc>
                  <a:txBody>
                    <a:bodyPr/>
                    <a:lstStyle/>
                    <a:p>
                      <a:pPr algn="r"/>
                      <a:r>
                        <a:rPr lang="en-US" b="0" dirty="0" smtClean="0">
                          <a:latin typeface="Candara" panose="020E0502030303020204" pitchFamily="34" charset="0"/>
                        </a:rPr>
                        <a:t>-11.787</a:t>
                      </a:r>
                      <a:endParaRPr lang="en-US" b="0" dirty="0">
                        <a:latin typeface="Candara" panose="020E0502030303020204" pitchFamily="34" charset="0"/>
                      </a:endParaRPr>
                    </a:p>
                  </a:txBody>
                  <a:tcPr/>
                </a:tc>
                <a:tc>
                  <a:txBody>
                    <a:bodyPr/>
                    <a:lstStyle/>
                    <a:p>
                      <a:pPr algn="r"/>
                      <a:r>
                        <a:rPr lang="en-US" b="0" dirty="0" smtClean="0">
                          <a:latin typeface="Candara" panose="020E0502030303020204" pitchFamily="34" charset="0"/>
                        </a:rPr>
                        <a:t>-0.554</a:t>
                      </a:r>
                      <a:endParaRPr lang="en-US" b="0" dirty="0">
                        <a:latin typeface="Candara" panose="020E0502030303020204" pitchFamily="34" charset="0"/>
                      </a:endParaRPr>
                    </a:p>
                  </a:txBody>
                  <a:tcPr/>
                </a:tc>
                <a:extLst>
                  <a:ext uri="{0D108BD9-81ED-4DB2-BD59-A6C34878D82A}">
                    <a16:rowId xmlns="" xmlns:a16="http://schemas.microsoft.com/office/drawing/2014/main" val="3594803628"/>
                  </a:ext>
                </a:extLst>
              </a:tr>
              <a:tr h="370840">
                <a:tc>
                  <a:txBody>
                    <a:bodyPr/>
                    <a:lstStyle/>
                    <a:p>
                      <a:r>
                        <a:rPr lang="en-US" dirty="0" smtClean="0">
                          <a:latin typeface="Candara" panose="020E0502030303020204" pitchFamily="34" charset="0"/>
                        </a:rPr>
                        <a:t>IBS rate</a:t>
                      </a:r>
                      <a:endParaRPr lang="en-US"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p>
                  </a:txBody>
                  <a:tcPr/>
                </a:tc>
                <a:tc>
                  <a:txBody>
                    <a:bodyPr/>
                    <a:lstStyle/>
                    <a:p>
                      <a:pPr algn="r"/>
                      <a:r>
                        <a:rPr lang="en-US" dirty="0" smtClean="0">
                          <a:latin typeface="Candara" panose="020E0502030303020204" pitchFamily="34" charset="0"/>
                        </a:rPr>
                        <a:t>12.894</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0.669</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0.992</a:t>
                      </a:r>
                      <a:endParaRPr lang="en-US" dirty="0">
                        <a:latin typeface="Candara" panose="020E0502030303020204" pitchFamily="34" charset="0"/>
                      </a:endParaRPr>
                    </a:p>
                  </a:txBody>
                  <a:tcPr/>
                </a:tc>
                <a:extLst>
                  <a:ext uri="{0D108BD9-81ED-4DB2-BD59-A6C34878D82A}">
                    <a16:rowId xmlns="" xmlns:a16="http://schemas.microsoft.com/office/drawing/2014/main" val="3078245973"/>
                  </a:ext>
                </a:extLst>
              </a:tr>
              <a:tr h="370840">
                <a:tc>
                  <a:txBody>
                    <a:bodyPr/>
                    <a:lstStyle/>
                    <a:p>
                      <a:r>
                        <a:rPr lang="en-US" dirty="0" smtClean="0">
                          <a:latin typeface="Candara" panose="020E0502030303020204" pitchFamily="34" charset="0"/>
                        </a:rPr>
                        <a:t>Total rate</a:t>
                      </a:r>
                      <a:endParaRPr lang="en-US"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p>
                  </a:txBody>
                  <a:tcPr/>
                </a:tc>
                <a:tc>
                  <a:txBody>
                    <a:bodyPr/>
                    <a:lstStyle/>
                    <a:p>
                      <a:pPr algn="r"/>
                      <a:r>
                        <a:rPr lang="en-US" dirty="0" smtClean="0">
                          <a:latin typeface="Candara" panose="020E0502030303020204" pitchFamily="34" charset="0"/>
                        </a:rPr>
                        <a:t>8.186</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-11.118</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-0.455</a:t>
                      </a:r>
                      <a:endParaRPr lang="en-US" dirty="0">
                        <a:latin typeface="Candara" panose="020E0502030303020204" pitchFamily="34" charset="0"/>
                      </a:endParaRPr>
                    </a:p>
                  </a:txBody>
                  <a:tcPr/>
                </a:tc>
                <a:extLst>
                  <a:ext uri="{0D108BD9-81ED-4DB2-BD59-A6C34878D82A}">
                    <a16:rowId xmlns="" xmlns:a16="http://schemas.microsoft.com/office/drawing/2014/main" val="1095439960"/>
                  </a:ext>
                </a:extLst>
              </a:tr>
            </a:tbl>
          </a:graphicData>
        </a:graphic>
      </p:graphicFrame>
      <p:sp>
        <p:nvSpPr>
          <p:cNvPr id="9" name="Rectangle 8"/>
          <p:cNvSpPr/>
          <p:nvPr/>
        </p:nvSpPr>
        <p:spPr>
          <a:xfrm>
            <a:off x="3581400" y="2743200"/>
            <a:ext cx="5410200" cy="400110"/>
          </a:xfrm>
          <a:prstGeom prst="rect">
            <a:avLst/>
          </a:prstGeom>
        </p:spPr>
        <p:txBody>
          <a:bodyPr wrap="square">
            <a:spAutoFit/>
          </a:bodyPr>
          <a:lstStyle/>
          <a:p>
            <a:pPr>
              <a:buClr>
                <a:srgbClr val="0070C0"/>
              </a:buClr>
              <a:buSzPct val="160000"/>
            </a:pPr>
            <a:r>
              <a:rPr lang="en-US" sz="2000" dirty="0" smtClean="0">
                <a:latin typeface="Candara" panose="020E0502030303020204" pitchFamily="34" charset="0"/>
              </a:rPr>
              <a:t>Electron </a:t>
            </a:r>
            <a:r>
              <a:rPr lang="en-US" sz="2000" dirty="0">
                <a:latin typeface="Candara" panose="020E0502030303020204" pitchFamily="34" charset="0"/>
              </a:rPr>
              <a:t>beam  </a:t>
            </a:r>
            <a:r>
              <a:rPr lang="en-US" sz="2000" dirty="0" smtClean="0">
                <a:latin typeface="Candara" panose="020E0502030303020204" pitchFamily="34" charset="0"/>
              </a:rPr>
              <a:t>3.2 </a:t>
            </a:r>
            <a:r>
              <a:rPr lang="en-US" sz="2000" dirty="0" err="1" smtClean="0">
                <a:latin typeface="Candara" panose="020E0502030303020204" pitchFamily="34" charset="0"/>
              </a:rPr>
              <a:t>nC</a:t>
            </a:r>
            <a:endParaRPr lang="en-US" sz="2000" dirty="0">
              <a:latin typeface="Candara" panose="020E0502030303020204" pitchFamily="34" charset="0"/>
            </a:endParaRPr>
          </a:p>
        </p:txBody>
      </p:sp>
      <p:sp>
        <p:nvSpPr>
          <p:cNvPr id="10" name="Rectangle 9"/>
          <p:cNvSpPr/>
          <p:nvPr/>
        </p:nvSpPr>
        <p:spPr bwMode="auto">
          <a:xfrm>
            <a:off x="3881774" y="3143310"/>
            <a:ext cx="1208241" cy="111252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 name="Rectangle 10"/>
          <p:cNvSpPr/>
          <p:nvPr/>
        </p:nvSpPr>
        <p:spPr bwMode="auto">
          <a:xfrm>
            <a:off x="3886200" y="1630680"/>
            <a:ext cx="1208241" cy="111252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Rectangle 11"/>
          <p:cNvSpPr/>
          <p:nvPr/>
        </p:nvSpPr>
        <p:spPr>
          <a:xfrm>
            <a:off x="3581400" y="1213193"/>
            <a:ext cx="5410200" cy="400110"/>
          </a:xfrm>
          <a:prstGeom prst="rect">
            <a:avLst/>
          </a:prstGeom>
        </p:spPr>
        <p:txBody>
          <a:bodyPr wrap="square">
            <a:spAutoFit/>
          </a:bodyPr>
          <a:lstStyle/>
          <a:p>
            <a:pPr>
              <a:buClr>
                <a:srgbClr val="0070C0"/>
              </a:buClr>
              <a:buSzPct val="160000"/>
            </a:pPr>
            <a:r>
              <a:rPr lang="en-US" sz="2000" dirty="0" smtClean="0">
                <a:latin typeface="Candara" panose="020E0502030303020204" pitchFamily="34" charset="0"/>
              </a:rPr>
              <a:t>Electron </a:t>
            </a:r>
            <a:r>
              <a:rPr lang="en-US" sz="2000" dirty="0">
                <a:latin typeface="Candara" panose="020E0502030303020204" pitchFamily="34" charset="0"/>
              </a:rPr>
              <a:t>beam  </a:t>
            </a:r>
            <a:r>
              <a:rPr lang="en-US" sz="2000" dirty="0" smtClean="0">
                <a:latin typeface="Candara" panose="020E0502030303020204" pitchFamily="34" charset="0"/>
              </a:rPr>
              <a:t>2 </a:t>
            </a:r>
            <a:r>
              <a:rPr lang="en-US" sz="2000" dirty="0" err="1" smtClean="0">
                <a:latin typeface="Candara" panose="020E0502030303020204" pitchFamily="34" charset="0"/>
              </a:rPr>
              <a:t>nC</a:t>
            </a:r>
            <a:endParaRPr lang="en-US" sz="2000" dirty="0">
              <a:latin typeface="Candara" panose="020E0502030303020204" pitchFamily="34" charset="0"/>
            </a:endParaRPr>
          </a:p>
        </p:txBody>
      </p:sp>
      <p:sp>
        <p:nvSpPr>
          <p:cNvPr id="13" name="Rectangle 12"/>
          <p:cNvSpPr/>
          <p:nvPr/>
        </p:nvSpPr>
        <p:spPr>
          <a:xfrm>
            <a:off x="199644" y="4427880"/>
            <a:ext cx="8572500" cy="2031325"/>
          </a:xfrm>
          <a:prstGeom prst="rect">
            <a:avLst/>
          </a:prstGeom>
        </p:spPr>
        <p:txBody>
          <a:bodyPr wrap="square">
            <a:spAutoFit/>
          </a:bodyPr>
          <a:lstStyle/>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In horizontal direction, cooling is much weaker than IBS. In the other two directions, cooling is much stronger. Pay </a:t>
            </a:r>
            <a:r>
              <a:rPr lang="en-US" sz="1800" dirty="0">
                <a:latin typeface="Candara" panose="020E0502030303020204" pitchFamily="34" charset="0"/>
              </a:rPr>
              <a:t>attention to  longitudinal overcooling.</a:t>
            </a:r>
            <a:endParaRPr lang="en-US" sz="1800" dirty="0" smtClean="0">
              <a:latin typeface="Candara" panose="020E0502030303020204" pitchFamily="34" charset="0"/>
            </a:endParaRPr>
          </a:p>
          <a:p>
            <a:pPr marL="342900" indent="-342900">
              <a:buClr>
                <a:srgbClr val="0070C0"/>
              </a:buClr>
              <a:buSzPct val="160000"/>
              <a:buFont typeface="Arial" panose="020B0604020202020204" pitchFamily="34" charset="0"/>
              <a:buChar char="•"/>
            </a:pPr>
            <a:endParaRPr lang="en-US" sz="1800" dirty="0" smtClean="0">
              <a:latin typeface="Candara" panose="020E0502030303020204" pitchFamily="34" charset="0"/>
            </a:endParaRPr>
          </a:p>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Apply dispersion at cooler to transfer longitudinal cooling to transverse directions</a:t>
            </a:r>
          </a:p>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Apply transverse coupling to transverse horizontal IBS to vertical direction</a:t>
            </a:r>
          </a:p>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Increase proton beam emittance</a:t>
            </a:r>
          </a:p>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Decrease proton beam current</a:t>
            </a:r>
            <a:endParaRPr lang="en-US" sz="1800" dirty="0">
              <a:latin typeface="Candara" panose="020E0502030303020204" pitchFamily="34" charset="0"/>
            </a:endParaRPr>
          </a:p>
        </p:txBody>
      </p:sp>
    </p:spTree>
    <p:extLst>
      <p:ext uri="{BB962C8B-B14F-4D97-AF65-F5344CB8AC3E}">
        <p14:creationId xmlns:p14="http://schemas.microsoft.com/office/powerpoint/2010/main" val="934838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71637" y="2337859"/>
            <a:ext cx="4805363" cy="4058899"/>
          </a:xfrm>
          <a:prstGeom prst="rect">
            <a:avLst/>
          </a:prstGeom>
        </p:spPr>
      </p:pic>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13</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Electron </a:t>
            </a:r>
            <a:r>
              <a:rPr lang="en-US" sz="3200" b="1" dirty="0">
                <a:solidFill>
                  <a:srgbClr val="0000FF"/>
                </a:solidFill>
                <a:latin typeface="Times New Roman" pitchFamily="18" charset="0"/>
                <a:cs typeface="Times New Roman" pitchFamily="18" charset="0"/>
              </a:rPr>
              <a:t>Cooling (CM Energy 44.7 GeV</a:t>
            </a:r>
            <a:r>
              <a:rPr lang="en-US" sz="3200" b="1" dirty="0" smtClean="0">
                <a:solidFill>
                  <a:srgbClr val="0000FF"/>
                </a:solidFill>
                <a:latin typeface="Times New Roman" pitchFamily="18" charset="0"/>
                <a:cs typeface="Times New Roman" pitchFamily="18" charset="0"/>
              </a:rPr>
              <a:t>)</a:t>
            </a:r>
            <a:endParaRPr lang="ru-RU" sz="3200" b="1" dirty="0">
              <a:solidFill>
                <a:srgbClr val="0000FF"/>
              </a:solidFill>
              <a:latin typeface="Times New Roman" pitchFamily="18" charset="0"/>
              <a:cs typeface="Times New Roman" pitchFamily="18" charset="0"/>
            </a:endParaRPr>
          </a:p>
        </p:txBody>
      </p:sp>
      <p:sp>
        <p:nvSpPr>
          <p:cNvPr id="6" name="TextBox 5"/>
          <p:cNvSpPr txBox="1"/>
          <p:nvPr/>
        </p:nvSpPr>
        <p:spPr>
          <a:xfrm>
            <a:off x="-21336" y="762000"/>
            <a:ext cx="5038559" cy="1631216"/>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Proton beam  (CM energy 44.7 GeV):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Energy</a:t>
            </a:r>
            <a:r>
              <a:rPr lang="en-US" sz="2000" dirty="0">
                <a:latin typeface="Candara" panose="020E0502030303020204" pitchFamily="34" charset="0"/>
              </a:rPr>
              <a:t>: 100 GeV</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Proton number: </a:t>
            </a:r>
            <a:r>
              <a:rPr lang="en-US" sz="2000" dirty="0" smtClean="0">
                <a:solidFill>
                  <a:srgbClr val="0000FF"/>
                </a:solidFill>
                <a:latin typeface="Candara" panose="020E0502030303020204" pitchFamily="34" charset="0"/>
              </a:rPr>
              <a:t>0.539x10</a:t>
            </a:r>
            <a:r>
              <a:rPr lang="en-US" sz="2000" baseline="30000" dirty="0" smtClean="0">
                <a:solidFill>
                  <a:srgbClr val="0000FF"/>
                </a:solidFill>
                <a:latin typeface="Candara" panose="020E0502030303020204" pitchFamily="34" charset="0"/>
              </a:rPr>
              <a:t>10 </a:t>
            </a:r>
            <a:r>
              <a:rPr lang="en-US" sz="2000" dirty="0" smtClean="0">
                <a:solidFill>
                  <a:srgbClr val="0000FF"/>
                </a:solidFill>
                <a:latin typeface="Candara" panose="020E0502030303020204" pitchFamily="34" charset="0"/>
              </a:rPr>
              <a:t> (55%)</a:t>
            </a:r>
            <a:endParaRPr lang="en-US" sz="20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Normalized emit. </a:t>
            </a:r>
            <a:r>
              <a:rPr lang="en-US" sz="2000" dirty="0">
                <a:latin typeface="Candara" panose="020E0502030303020204" pitchFamily="34" charset="0"/>
              </a:rPr>
              <a:t>(</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0.50/</a:t>
            </a:r>
            <a:r>
              <a:rPr lang="en-US" sz="2000" dirty="0" smtClean="0">
                <a:solidFill>
                  <a:srgbClr val="0000FF"/>
                </a:solidFill>
                <a:latin typeface="Candara" panose="020E0502030303020204" pitchFamily="34" charset="0"/>
              </a:rPr>
              <a:t>0.15</a:t>
            </a:r>
            <a:r>
              <a:rPr lang="en-US" sz="2000" dirty="0" smtClean="0">
                <a:latin typeface="Candara" panose="020E0502030303020204" pitchFamily="34" charset="0"/>
              </a:rPr>
              <a:t> </a:t>
            </a:r>
            <a:r>
              <a:rPr lang="de-DE" sz="2000" dirty="0" smtClean="0"/>
              <a:t>μ</a:t>
            </a:r>
            <a:r>
              <a:rPr lang="en-US" sz="2000" dirty="0" smtClean="0">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Beta function in cooler: 60/</a:t>
            </a:r>
            <a:r>
              <a:rPr lang="en-US" sz="2000" dirty="0">
                <a:solidFill>
                  <a:srgbClr val="0000FF"/>
                </a:solidFill>
                <a:latin typeface="Candara" panose="020E0502030303020204" pitchFamily="34" charset="0"/>
              </a:rPr>
              <a:t>200</a:t>
            </a:r>
            <a:r>
              <a:rPr lang="en-US" sz="2000" dirty="0">
                <a:latin typeface="Candara" panose="020E0502030303020204" pitchFamily="34" charset="0"/>
              </a:rPr>
              <a:t> </a:t>
            </a:r>
            <a:r>
              <a:rPr lang="en-US" sz="2000" dirty="0" smtClean="0">
                <a:latin typeface="Candara" panose="020E0502030303020204" pitchFamily="34" charset="0"/>
              </a:rPr>
              <a:t>m</a:t>
            </a:r>
            <a:endParaRPr lang="en-US" sz="2000" dirty="0"/>
          </a:p>
        </p:txBody>
      </p:sp>
      <p:sp>
        <p:nvSpPr>
          <p:cNvPr id="7" name="TextBox 6"/>
          <p:cNvSpPr txBox="1"/>
          <p:nvPr/>
        </p:nvSpPr>
        <p:spPr>
          <a:xfrm>
            <a:off x="4455159" y="824447"/>
            <a:ext cx="4753224" cy="1631216"/>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a:t>
            </a:r>
            <a:r>
              <a:rPr lang="en-US" sz="2000" dirty="0">
                <a:latin typeface="Candara" panose="020E0502030303020204" pitchFamily="34" charset="0"/>
              </a:rPr>
              <a:t>size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0.528/0.528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a:t>
            </a:r>
            <a:r>
              <a:rPr lang="en-US" sz="2000" dirty="0">
                <a:latin typeface="Candara" panose="020E0502030303020204" pitchFamily="34" charset="0"/>
              </a:rPr>
              <a:t>spread</a:t>
            </a:r>
            <a:r>
              <a:rPr lang="en-US" sz="2000" dirty="0" smtClean="0">
                <a:latin typeface="Candara" panose="020E0502030303020204" pitchFamily="34" charset="0"/>
              </a:rPr>
              <a:t>: 8x10</a:t>
            </a:r>
            <a:r>
              <a:rPr lang="en-US" sz="2000" baseline="30000" dirty="0" smtClean="0">
                <a:latin typeface="Candara" panose="020E0502030303020204" pitchFamily="34" charset="0"/>
              </a:rPr>
              <a:t>-4</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a:t>
            </a:r>
            <a:r>
              <a:rPr lang="en-US" sz="2000" dirty="0" smtClean="0">
                <a:latin typeface="Candara" panose="020E0502030303020204" pitchFamily="34" charset="0"/>
              </a:rPr>
              <a:t>length (</a:t>
            </a:r>
            <a:r>
              <a:rPr lang="en-US" sz="2000" dirty="0" err="1" smtClean="0">
                <a:latin typeface="Candara" panose="020E0502030303020204" pitchFamily="34" charset="0"/>
              </a:rPr>
              <a:t>rms</a:t>
            </a:r>
            <a:r>
              <a:rPr lang="en-US" sz="2000" dirty="0" smtClean="0">
                <a:latin typeface="Candara" panose="020E0502030303020204" pitchFamily="34" charset="0"/>
              </a:rPr>
              <a:t>): </a:t>
            </a:r>
            <a:r>
              <a:rPr lang="en-US" sz="2000" dirty="0">
                <a:solidFill>
                  <a:srgbClr val="0000FF"/>
                </a:solidFill>
                <a:latin typeface="Candara" panose="020E0502030303020204" pitchFamily="34" charset="0"/>
              </a:rPr>
              <a:t>1</a:t>
            </a:r>
            <a:r>
              <a:rPr lang="en-US" sz="2000" dirty="0" smtClean="0">
                <a:solidFill>
                  <a:srgbClr val="0000FF"/>
                </a:solidFill>
                <a:latin typeface="Candara" panose="020E0502030303020204" pitchFamily="34" charset="0"/>
              </a:rPr>
              <a:t>.5 cm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Dispersion at cooler: </a:t>
            </a:r>
            <a:r>
              <a:rPr lang="en-US" sz="2000" dirty="0" smtClean="0">
                <a:solidFill>
                  <a:srgbClr val="0000FF"/>
                </a:solidFill>
                <a:latin typeface="Candara" panose="020E0502030303020204" pitchFamily="34" charset="0"/>
              </a:rPr>
              <a:t>1.7/0.35 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Transverse coupling: </a:t>
            </a:r>
            <a:r>
              <a:rPr lang="en-US" sz="2000" dirty="0" smtClean="0">
                <a:solidFill>
                  <a:srgbClr val="0000FF"/>
                </a:solidFill>
                <a:latin typeface="Candara" panose="020E0502030303020204" pitchFamily="34" charset="0"/>
              </a:rPr>
              <a:t>40%</a:t>
            </a:r>
            <a:r>
              <a:rPr lang="en-US" sz="2000" dirty="0" smtClean="0">
                <a:latin typeface="Candara" panose="020E0502030303020204" pitchFamily="34" charset="0"/>
              </a:rPr>
              <a:t> </a:t>
            </a:r>
            <a:endParaRPr lang="en-US" sz="2000" dirty="0"/>
          </a:p>
        </p:txBody>
      </p:sp>
      <p:sp>
        <p:nvSpPr>
          <p:cNvPr id="9" name="Rectangle 8"/>
          <p:cNvSpPr/>
          <p:nvPr/>
        </p:nvSpPr>
        <p:spPr>
          <a:xfrm>
            <a:off x="3465214" y="2394255"/>
            <a:ext cx="2590800" cy="400110"/>
          </a:xfrm>
          <a:prstGeom prst="rect">
            <a:avLst/>
          </a:prstGeom>
        </p:spPr>
        <p:txBody>
          <a:bodyPr wrap="square">
            <a:spAutoFit/>
          </a:bodyPr>
          <a:lstStyle/>
          <a:p>
            <a:pPr>
              <a:buClr>
                <a:srgbClr val="0070C0"/>
              </a:buClr>
              <a:buSzPct val="160000"/>
            </a:pPr>
            <a:r>
              <a:rPr lang="en-US" sz="2000" dirty="0" smtClean="0">
                <a:latin typeface="Candara" panose="020E0502030303020204" pitchFamily="34" charset="0"/>
              </a:rPr>
              <a:t>Electron </a:t>
            </a:r>
            <a:r>
              <a:rPr lang="en-US" sz="2000" dirty="0">
                <a:latin typeface="Candara" panose="020E0502030303020204" pitchFamily="34" charset="0"/>
              </a:rPr>
              <a:t>beam  </a:t>
            </a:r>
            <a:r>
              <a:rPr lang="en-US" sz="2000" dirty="0" smtClean="0">
                <a:latin typeface="Candara" panose="020E0502030303020204" pitchFamily="34" charset="0"/>
              </a:rPr>
              <a:t>2.0 </a:t>
            </a:r>
            <a:r>
              <a:rPr lang="en-US" sz="2000" dirty="0" err="1" smtClean="0">
                <a:latin typeface="Candara" panose="020E0502030303020204" pitchFamily="34" charset="0"/>
              </a:rPr>
              <a:t>nC</a:t>
            </a:r>
            <a:endParaRPr lang="en-US" sz="2000" dirty="0">
              <a:latin typeface="Candara" panose="020E0502030303020204" pitchFamily="34" charset="0"/>
            </a:endParaRPr>
          </a:p>
        </p:txBody>
      </p:sp>
    </p:spTree>
    <p:extLst>
      <p:ext uri="{BB962C8B-B14F-4D97-AF65-F5344CB8AC3E}">
        <p14:creationId xmlns:p14="http://schemas.microsoft.com/office/powerpoint/2010/main" val="3426884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598591" y="2264179"/>
            <a:ext cx="4878409" cy="4195026"/>
          </a:xfrm>
          <a:prstGeom prst="rect">
            <a:avLst/>
          </a:prstGeom>
        </p:spPr>
      </p:pic>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14</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Electron </a:t>
            </a:r>
            <a:r>
              <a:rPr lang="en-US" sz="3200" b="1" dirty="0">
                <a:solidFill>
                  <a:srgbClr val="0000FF"/>
                </a:solidFill>
                <a:latin typeface="Times New Roman" pitchFamily="18" charset="0"/>
                <a:cs typeface="Times New Roman" pitchFamily="18" charset="0"/>
              </a:rPr>
              <a:t>Cooling (CM Energy 44.7 GeV</a:t>
            </a:r>
            <a:r>
              <a:rPr lang="en-US" sz="3200" b="1" dirty="0" smtClean="0">
                <a:solidFill>
                  <a:srgbClr val="0000FF"/>
                </a:solidFill>
                <a:latin typeface="Times New Roman" pitchFamily="18" charset="0"/>
                <a:cs typeface="Times New Roman" pitchFamily="18" charset="0"/>
              </a:rPr>
              <a:t>)</a:t>
            </a:r>
            <a:endParaRPr lang="ru-RU" sz="3200" b="1" dirty="0">
              <a:solidFill>
                <a:srgbClr val="0000FF"/>
              </a:solidFill>
              <a:latin typeface="Times New Roman" pitchFamily="18" charset="0"/>
              <a:cs typeface="Times New Roman" pitchFamily="18" charset="0"/>
            </a:endParaRPr>
          </a:p>
        </p:txBody>
      </p:sp>
      <p:sp>
        <p:nvSpPr>
          <p:cNvPr id="6" name="TextBox 5"/>
          <p:cNvSpPr txBox="1"/>
          <p:nvPr/>
        </p:nvSpPr>
        <p:spPr>
          <a:xfrm>
            <a:off x="-21336" y="762000"/>
            <a:ext cx="5038559" cy="1631216"/>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Proton beam  (CM energy 44.7 GeV):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Energy</a:t>
            </a:r>
            <a:r>
              <a:rPr lang="en-US" sz="2000" dirty="0">
                <a:latin typeface="Candara" panose="020E0502030303020204" pitchFamily="34" charset="0"/>
              </a:rPr>
              <a:t>: 100 GeV</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Proton number: </a:t>
            </a:r>
            <a:r>
              <a:rPr lang="en-US" sz="2000" dirty="0" smtClean="0">
                <a:solidFill>
                  <a:srgbClr val="0000FF"/>
                </a:solidFill>
                <a:latin typeface="Candara" panose="020E0502030303020204" pitchFamily="34" charset="0"/>
              </a:rPr>
              <a:t>0.804x10</a:t>
            </a:r>
            <a:r>
              <a:rPr lang="en-US" sz="2000" baseline="30000" dirty="0" smtClean="0">
                <a:solidFill>
                  <a:srgbClr val="0000FF"/>
                </a:solidFill>
                <a:latin typeface="Candara" panose="020E0502030303020204" pitchFamily="34" charset="0"/>
              </a:rPr>
              <a:t>10 </a:t>
            </a:r>
            <a:r>
              <a:rPr lang="en-US" sz="2000" dirty="0" smtClean="0">
                <a:solidFill>
                  <a:srgbClr val="0000FF"/>
                </a:solidFill>
                <a:latin typeface="Candara" panose="020E0502030303020204" pitchFamily="34" charset="0"/>
              </a:rPr>
              <a:t> (82%)</a:t>
            </a:r>
            <a:endParaRPr lang="en-US" sz="20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Normalized emit. </a:t>
            </a:r>
            <a:r>
              <a:rPr lang="en-US" sz="2000" dirty="0">
                <a:latin typeface="Candara" panose="020E0502030303020204" pitchFamily="34" charset="0"/>
              </a:rPr>
              <a:t>(</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0.50/</a:t>
            </a:r>
            <a:r>
              <a:rPr lang="en-US" sz="2000" dirty="0" smtClean="0">
                <a:solidFill>
                  <a:srgbClr val="0000FF"/>
                </a:solidFill>
                <a:latin typeface="Candara" panose="020E0502030303020204" pitchFamily="34" charset="0"/>
              </a:rPr>
              <a:t>0.15</a:t>
            </a:r>
            <a:r>
              <a:rPr lang="en-US" sz="2000" dirty="0" smtClean="0">
                <a:latin typeface="Candara" panose="020E0502030303020204" pitchFamily="34" charset="0"/>
              </a:rPr>
              <a:t> </a:t>
            </a:r>
            <a:r>
              <a:rPr lang="de-DE" sz="2000" dirty="0" smtClean="0"/>
              <a:t>μ</a:t>
            </a:r>
            <a:r>
              <a:rPr lang="en-US" sz="2000" dirty="0" smtClean="0">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Beta function in cooler: 60/</a:t>
            </a:r>
            <a:r>
              <a:rPr lang="en-US" sz="2000" dirty="0">
                <a:solidFill>
                  <a:srgbClr val="0000FF"/>
                </a:solidFill>
                <a:latin typeface="Candara" panose="020E0502030303020204" pitchFamily="34" charset="0"/>
              </a:rPr>
              <a:t>200</a:t>
            </a:r>
            <a:r>
              <a:rPr lang="en-US" sz="2000" dirty="0">
                <a:latin typeface="Candara" panose="020E0502030303020204" pitchFamily="34" charset="0"/>
              </a:rPr>
              <a:t> </a:t>
            </a:r>
            <a:r>
              <a:rPr lang="en-US" sz="2000" dirty="0" smtClean="0">
                <a:latin typeface="Candara" panose="020E0502030303020204" pitchFamily="34" charset="0"/>
              </a:rPr>
              <a:t>m</a:t>
            </a:r>
            <a:endParaRPr lang="en-US" sz="2000" dirty="0"/>
          </a:p>
        </p:txBody>
      </p:sp>
      <p:sp>
        <p:nvSpPr>
          <p:cNvPr id="7" name="TextBox 6"/>
          <p:cNvSpPr txBox="1"/>
          <p:nvPr/>
        </p:nvSpPr>
        <p:spPr>
          <a:xfrm>
            <a:off x="4555743" y="824447"/>
            <a:ext cx="4676280" cy="1631216"/>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a:t>
            </a:r>
            <a:r>
              <a:rPr lang="en-US" sz="2000" dirty="0">
                <a:latin typeface="Candara" panose="020E0502030303020204" pitchFamily="34" charset="0"/>
              </a:rPr>
              <a:t>size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0.528/0.528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a:t>
            </a:r>
            <a:r>
              <a:rPr lang="en-US" sz="2000" dirty="0">
                <a:latin typeface="Candara" panose="020E0502030303020204" pitchFamily="34" charset="0"/>
              </a:rPr>
              <a:t>spread</a:t>
            </a:r>
            <a:r>
              <a:rPr lang="en-US" sz="2000" dirty="0" smtClean="0">
                <a:latin typeface="Candara" panose="020E0502030303020204" pitchFamily="34" charset="0"/>
              </a:rPr>
              <a:t>: 8x10</a:t>
            </a:r>
            <a:r>
              <a:rPr lang="en-US" sz="2000" baseline="30000" dirty="0" smtClean="0">
                <a:latin typeface="Candara" panose="020E0502030303020204" pitchFamily="34" charset="0"/>
              </a:rPr>
              <a:t>-4</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a:t>
            </a:r>
            <a:r>
              <a:rPr lang="en-US" sz="2000" dirty="0" smtClean="0">
                <a:latin typeface="Candara" panose="020E0502030303020204" pitchFamily="34" charset="0"/>
              </a:rPr>
              <a:t>length (</a:t>
            </a:r>
            <a:r>
              <a:rPr lang="en-US" sz="2000" dirty="0" err="1" smtClean="0">
                <a:latin typeface="Candara" panose="020E0502030303020204" pitchFamily="34" charset="0"/>
              </a:rPr>
              <a:t>rms</a:t>
            </a:r>
            <a:r>
              <a:rPr lang="en-US" sz="2000" dirty="0" smtClean="0">
                <a:latin typeface="Candara" panose="020E0502030303020204" pitchFamily="34" charset="0"/>
              </a:rPr>
              <a:t>): </a:t>
            </a:r>
            <a:r>
              <a:rPr lang="en-US" sz="2000" dirty="0">
                <a:solidFill>
                  <a:srgbClr val="0000FF"/>
                </a:solidFill>
                <a:latin typeface="Candara" panose="020E0502030303020204" pitchFamily="34" charset="0"/>
              </a:rPr>
              <a:t>1</a:t>
            </a:r>
            <a:r>
              <a:rPr lang="en-US" sz="2000" dirty="0" smtClean="0">
                <a:solidFill>
                  <a:srgbClr val="0000FF"/>
                </a:solidFill>
                <a:latin typeface="Candara" panose="020E0502030303020204" pitchFamily="34" charset="0"/>
              </a:rPr>
              <a:t>.5 cm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Dispersion at cooler: </a:t>
            </a:r>
            <a:r>
              <a:rPr lang="en-US" sz="2000" dirty="0" smtClean="0">
                <a:solidFill>
                  <a:srgbClr val="0000FF"/>
                </a:solidFill>
                <a:latin typeface="Candara" panose="020E0502030303020204" pitchFamily="34" charset="0"/>
              </a:rPr>
              <a:t>1.8/0.4 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Transverse coupling: </a:t>
            </a:r>
            <a:r>
              <a:rPr lang="en-US" sz="2000" dirty="0" smtClean="0">
                <a:solidFill>
                  <a:srgbClr val="0000FF"/>
                </a:solidFill>
                <a:latin typeface="Candara" panose="020E0502030303020204" pitchFamily="34" charset="0"/>
              </a:rPr>
              <a:t>40%</a:t>
            </a:r>
            <a:r>
              <a:rPr lang="en-US" sz="2000" dirty="0" smtClean="0">
                <a:latin typeface="Candara" panose="020E0502030303020204" pitchFamily="34" charset="0"/>
              </a:rPr>
              <a:t> </a:t>
            </a:r>
            <a:endParaRPr lang="en-US" sz="2000" dirty="0"/>
          </a:p>
        </p:txBody>
      </p:sp>
      <p:sp>
        <p:nvSpPr>
          <p:cNvPr id="9" name="Rectangle 8"/>
          <p:cNvSpPr/>
          <p:nvPr/>
        </p:nvSpPr>
        <p:spPr>
          <a:xfrm>
            <a:off x="3454310" y="2464440"/>
            <a:ext cx="2590800" cy="400110"/>
          </a:xfrm>
          <a:prstGeom prst="rect">
            <a:avLst/>
          </a:prstGeom>
        </p:spPr>
        <p:txBody>
          <a:bodyPr wrap="square">
            <a:spAutoFit/>
          </a:bodyPr>
          <a:lstStyle/>
          <a:p>
            <a:pPr>
              <a:buClr>
                <a:srgbClr val="0070C0"/>
              </a:buClr>
              <a:buSzPct val="160000"/>
            </a:pPr>
            <a:r>
              <a:rPr lang="en-US" sz="2000" dirty="0" smtClean="0">
                <a:latin typeface="Candara" panose="020E0502030303020204" pitchFamily="34" charset="0"/>
              </a:rPr>
              <a:t>Electron </a:t>
            </a:r>
            <a:r>
              <a:rPr lang="en-US" sz="2000" dirty="0">
                <a:latin typeface="Candara" panose="020E0502030303020204" pitchFamily="34" charset="0"/>
              </a:rPr>
              <a:t>beam  </a:t>
            </a:r>
            <a:r>
              <a:rPr lang="en-US" sz="2000" dirty="0" smtClean="0">
                <a:latin typeface="Candara" panose="020E0502030303020204" pitchFamily="34" charset="0"/>
              </a:rPr>
              <a:t>3.2 </a:t>
            </a:r>
            <a:r>
              <a:rPr lang="en-US" sz="2000" dirty="0" err="1" smtClean="0">
                <a:latin typeface="Candara" panose="020E0502030303020204" pitchFamily="34" charset="0"/>
              </a:rPr>
              <a:t>nC</a:t>
            </a:r>
            <a:endParaRPr lang="en-US" sz="2000" dirty="0">
              <a:latin typeface="Candara" panose="020E0502030303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079933819"/>
              </p:ext>
            </p:extLst>
          </p:nvPr>
        </p:nvGraphicFramePr>
        <p:xfrm>
          <a:off x="6934200" y="5334000"/>
          <a:ext cx="2028825" cy="866775"/>
        </p:xfrm>
        <a:graphic>
          <a:graphicData uri="http://schemas.openxmlformats.org/presentationml/2006/ole">
            <mc:AlternateContent xmlns:mc="http://schemas.openxmlformats.org/markup-compatibility/2006">
              <mc:Choice xmlns:v="urn:schemas-microsoft-com:vml" Requires="v">
                <p:oleObj spid="_x0000_s1034" name="Bitmap Image" r:id="rId5" imgW="2028960" imgH="866880" progId="Paint.Picture">
                  <p:embed/>
                </p:oleObj>
              </mc:Choice>
              <mc:Fallback>
                <p:oleObj name="Bitmap Image" r:id="rId5" imgW="2028960" imgH="866880" progId="Paint.Picture">
                  <p:embed/>
                  <p:pic>
                    <p:nvPicPr>
                      <p:cNvPr id="0" name=""/>
                      <p:cNvPicPr/>
                      <p:nvPr/>
                    </p:nvPicPr>
                    <p:blipFill>
                      <a:blip r:embed="rId6"/>
                      <a:stretch>
                        <a:fillRect/>
                      </a:stretch>
                    </p:blipFill>
                    <p:spPr>
                      <a:xfrm>
                        <a:off x="6934200" y="5334000"/>
                        <a:ext cx="2028825" cy="866775"/>
                      </a:xfrm>
                      <a:prstGeom prst="rect">
                        <a:avLst/>
                      </a:prstGeom>
                    </p:spPr>
                  </p:pic>
                </p:oleObj>
              </mc:Fallback>
            </mc:AlternateContent>
          </a:graphicData>
        </a:graphic>
      </p:graphicFrame>
    </p:spTree>
    <p:extLst>
      <p:ext uri="{BB962C8B-B14F-4D97-AF65-F5344CB8AC3E}">
        <p14:creationId xmlns:p14="http://schemas.microsoft.com/office/powerpoint/2010/main" val="1003287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15</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Outline</a:t>
            </a:r>
            <a:endParaRPr lang="ru-RU" sz="3200" b="1" dirty="0">
              <a:solidFill>
                <a:srgbClr val="0000FF"/>
              </a:solidFill>
              <a:latin typeface="Times New Roman" pitchFamily="18" charset="0"/>
              <a:cs typeface="Times New Roman" pitchFamily="18" charset="0"/>
            </a:endParaRPr>
          </a:p>
        </p:txBody>
      </p:sp>
      <p:sp>
        <p:nvSpPr>
          <p:cNvPr id="6" name="Rectangle 5"/>
          <p:cNvSpPr/>
          <p:nvPr/>
        </p:nvSpPr>
        <p:spPr>
          <a:xfrm>
            <a:off x="76200" y="1905000"/>
            <a:ext cx="8991600" cy="1908215"/>
          </a:xfrm>
          <a:prstGeom prst="rect">
            <a:avLst/>
          </a:prstGeom>
        </p:spPr>
        <p:txBody>
          <a:bodyPr wrap="square">
            <a:spAutoFit/>
          </a:bodyPr>
          <a:lstStyle/>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Two–stage electron cooling scheme for JLEIC</a:t>
            </a:r>
          </a:p>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Electron cooling simulation for JLEIC new baseline</a:t>
            </a:r>
          </a:p>
          <a:p>
            <a:pPr marL="342900" indent="-342900" algn="ctr">
              <a:spcBef>
                <a:spcPts val="0"/>
              </a:spcBef>
              <a:spcAft>
                <a:spcPts val="1200"/>
              </a:spcAft>
              <a:buFont typeface="Arial" panose="020B0604020202020204" pitchFamily="34" charset="0"/>
              <a:buChar char="•"/>
            </a:pPr>
            <a:r>
              <a:rPr lang="en-US" altLang="en-US" sz="2200" dirty="0" smtClean="0">
                <a:solidFill>
                  <a:srgbClr val="0000FF"/>
                </a:solidFill>
                <a:latin typeface="Candara" panose="020E0502030303020204" pitchFamily="34" charset="0"/>
                <a:ea typeface="ＭＳ Ｐゴシック" pitchFamily="34" charset="-128"/>
                <a:cs typeface="Arial" charset="0"/>
              </a:rPr>
              <a:t>Turn-by-turn tracking simulation for electron cooling</a:t>
            </a:r>
          </a:p>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Summary</a:t>
            </a:r>
          </a:p>
        </p:txBody>
      </p:sp>
    </p:spTree>
    <p:extLst>
      <p:ext uri="{BB962C8B-B14F-4D97-AF65-F5344CB8AC3E}">
        <p14:creationId xmlns:p14="http://schemas.microsoft.com/office/powerpoint/2010/main" val="3394380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6200" y="862976"/>
                <a:ext cx="4572000" cy="4318624"/>
              </a:xfrm>
            </p:spPr>
            <p:txBody>
              <a:bodyPr/>
              <a:lstStyle/>
              <a:p>
                <a:pPr marL="0" indent="0">
                  <a:buNone/>
                </a:pPr>
                <a:r>
                  <a:rPr lang="en-US" dirty="0" smtClean="0">
                    <a:latin typeface="Candara" panose="020E0502030303020204" pitchFamily="34" charset="0"/>
                  </a:rPr>
                  <a:t>RMS dynamic simulation</a:t>
                </a:r>
              </a:p>
              <a:p>
                <a:pPr marL="457200" indent="-457200">
                  <a:buFont typeface="+mj-lt"/>
                  <a:buAutoNum type="arabicPeriod"/>
                </a:pPr>
                <a:r>
                  <a:rPr lang="en-US" sz="1800" dirty="0" smtClean="0">
                    <a:latin typeface="Candara" panose="020E0502030303020204" pitchFamily="34" charset="0"/>
                  </a:rPr>
                  <a:t>Create particles w.r.t. the emittances of the ion beam.</a:t>
                </a:r>
              </a:p>
              <a:p>
                <a:pPr marL="457200" indent="-457200">
                  <a:buFont typeface="+mj-lt"/>
                  <a:buAutoNum type="arabicPeriod"/>
                </a:pPr>
                <a:r>
                  <a:rPr lang="en-US" sz="1800" dirty="0" smtClean="0">
                    <a:latin typeface="Candara" panose="020E0502030303020204" pitchFamily="34" charset="0"/>
                  </a:rPr>
                  <a:t>Calculate the friction force, which leads to a momentum change (a kick), </a:t>
                </a:r>
                <a:r>
                  <a:rPr lang="en-US" sz="1800" dirty="0">
                    <a:latin typeface="Candara" panose="020E0502030303020204" pitchFamily="34" charset="0"/>
                  </a:rPr>
                  <a:t>on each ion</a:t>
                </a:r>
                <a:r>
                  <a:rPr lang="en-US" sz="1800" dirty="0" smtClean="0">
                    <a:latin typeface="Candara" panose="020E0502030303020204" pitchFamily="34" charset="0"/>
                  </a:rPr>
                  <a:t>.</a:t>
                </a:r>
              </a:p>
              <a:p>
                <a:pPr marL="457200" indent="-457200">
                  <a:buFont typeface="+mj-lt"/>
                  <a:buAutoNum type="arabicPeriod"/>
                </a:pPr>
                <a:r>
                  <a:rPr lang="en-US" sz="1800" dirty="0" smtClean="0">
                    <a:latin typeface="Candara" panose="020E0502030303020204" pitchFamily="34" charset="0"/>
                  </a:rPr>
                  <a:t>Calculate the cooling rate: </a:t>
                </a:r>
                <a14:m>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m:t>
                    </m:r>
                    <m:r>
                      <a:rPr lang="en-US" sz="1800" b="0" i="1" smtClean="0">
                        <a:latin typeface="Cambria Math" panose="02040503050406030204" pitchFamily="18" charset="0"/>
                      </a:rPr>
                      <m:t>𝑓</m:t>
                    </m:r>
                    <m:r>
                      <a:rPr lang="en-US" sz="1800" b="0" i="1" smtClean="0">
                        <a:latin typeface="Cambria Math" panose="02040503050406030204" pitchFamily="18" charset="0"/>
                      </a:rPr>
                      <m:t>⋅</m:t>
                    </m:r>
                    <m:nary>
                      <m:naryPr>
                        <m:chr m:val="∑"/>
                        <m:supHide m:val="on"/>
                        <m:ctrlPr>
                          <a:rPr lang="en-US" sz="1800" b="0" i="1" smtClean="0">
                            <a:latin typeface="Cambria Math" panose="02040503050406030204" pitchFamily="18" charset="0"/>
                          </a:rPr>
                        </m:ctrlPr>
                      </m:naryPr>
                      <m:sub>
                        <m:r>
                          <a:rPr lang="en-US" sz="1800" b="0" i="1" smtClean="0">
                            <a:latin typeface="Cambria Math" panose="02040503050406030204" pitchFamily="18" charset="0"/>
                          </a:rPr>
                          <m:t>𝑖</m:t>
                        </m:r>
                      </m:sub>
                      <m:sup/>
                      <m:e>
                        <m:f>
                          <m:fPr>
                            <m:ctrlPr>
                              <a:rPr lang="en-US" sz="1800" i="1">
                                <a:latin typeface="Cambria Math" panose="02040503050406030204" pitchFamily="18" charset="0"/>
                              </a:rPr>
                            </m:ctrlPr>
                          </m:fPr>
                          <m:num>
                            <m:r>
                              <m:rPr>
                                <m:sty m:val="p"/>
                              </m:rPr>
                              <a:rPr lang="en-US" sz="1800">
                                <a:latin typeface="Cambria Math" panose="02040503050406030204" pitchFamily="18" charset="0"/>
                              </a:rPr>
                              <m:t>Δ</m:t>
                            </m: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𝑖</m:t>
                                </m:r>
                              </m:sub>
                            </m:sSub>
                          </m:num>
                          <m:den>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𝑖</m:t>
                                </m:r>
                              </m:sub>
                            </m:sSub>
                          </m:den>
                        </m:f>
                      </m:e>
                    </m:nary>
                  </m:oMath>
                </a14:m>
                <a:r>
                  <a:rPr lang="en-US" sz="1800" dirty="0" smtClean="0">
                    <a:latin typeface="Candara" panose="020E0502030303020204" pitchFamily="34" charset="0"/>
                  </a:rPr>
                  <a:t>, where </a:t>
                </a:r>
                <a14:m>
                  <m:oMath xmlns:m="http://schemas.openxmlformats.org/officeDocument/2006/math">
                    <m:r>
                      <a:rPr lang="en-US" sz="1800" b="0" i="1" smtClean="0">
                        <a:latin typeface="Cambria Math" panose="02040503050406030204" pitchFamily="18" charset="0"/>
                      </a:rPr>
                      <m:t>𝑓</m:t>
                    </m:r>
                  </m:oMath>
                </a14:m>
                <a:r>
                  <a:rPr lang="en-US" sz="1800" dirty="0" smtClean="0">
                    <a:latin typeface="Candara" panose="020E0502030303020204" pitchFamily="34" charset="0"/>
                  </a:rPr>
                  <a:t> is the cyclotron frequency,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𝑖</m:t>
                        </m:r>
                      </m:sub>
                    </m:sSub>
                  </m:oMath>
                </a14:m>
                <a:r>
                  <a:rPr lang="en-US" sz="1800" dirty="0" smtClean="0">
                    <a:latin typeface="Candara" panose="020E0502030303020204" pitchFamily="34" charset="0"/>
                  </a:rPr>
                  <a:t> is the dynamic invariant for the </a:t>
                </a:r>
                <a14:m>
                  <m:oMath xmlns:m="http://schemas.openxmlformats.org/officeDocument/2006/math">
                    <m:r>
                      <a:rPr lang="en-US" sz="1800" b="0" i="1" smtClean="0">
                        <a:latin typeface="Cambria Math" panose="02040503050406030204" pitchFamily="18" charset="0"/>
                      </a:rPr>
                      <m:t>𝑖</m:t>
                    </m:r>
                  </m:oMath>
                </a14:m>
                <a:r>
                  <a:rPr lang="en-US" sz="1800" dirty="0" smtClean="0">
                    <a:latin typeface="Candara" panose="020E0502030303020204" pitchFamily="34" charset="0"/>
                  </a:rPr>
                  <a:t>-</a:t>
                </a:r>
                <a:r>
                  <a:rPr lang="en-US" sz="1800" dirty="0" err="1" smtClean="0">
                    <a:latin typeface="Candara" panose="020E0502030303020204" pitchFamily="34" charset="0"/>
                  </a:rPr>
                  <a:t>th</a:t>
                </a:r>
                <a:r>
                  <a:rPr lang="en-US" sz="1800" dirty="0" smtClean="0">
                    <a:latin typeface="Candara" panose="020E0502030303020204" pitchFamily="34" charset="0"/>
                  </a:rPr>
                  <a:t> ion. </a:t>
                </a:r>
              </a:p>
              <a:p>
                <a:pPr marL="457200" indent="-457200">
                  <a:buFont typeface="+mj-lt"/>
                  <a:buAutoNum type="arabicPeriod"/>
                </a:pPr>
                <a:r>
                  <a:rPr lang="en-US" sz="1800" dirty="0" smtClean="0">
                    <a:latin typeface="Candara" panose="020E0502030303020204" pitchFamily="34" charset="0"/>
                  </a:rPr>
                  <a:t>Calculate the new emittance: </a:t>
                </a:r>
                <a:br>
                  <a:rPr lang="en-US" sz="1800" dirty="0" smtClean="0">
                    <a:latin typeface="Candara" panose="020E0502030303020204" pitchFamily="34" charset="0"/>
                  </a:rPr>
                </a:br>
                <a14:m>
                  <m:oMath xmlns:m="http://schemas.openxmlformats.org/officeDocument/2006/math">
                    <m:r>
                      <a:rPr lang="en-US" sz="1800" b="0" i="1" smtClean="0">
                        <a:latin typeface="Cambria Math" panose="02040503050406030204" pitchFamily="18" charset="0"/>
                      </a:rPr>
                      <m:t>𝜀</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𝜀</m:t>
                        </m:r>
                      </m:e>
                      <m:sub>
                        <m:r>
                          <a:rPr lang="en-US" sz="1800" b="0" i="1" smtClean="0">
                            <a:latin typeface="Cambria Math" panose="02040503050406030204" pitchFamily="18" charset="0"/>
                          </a:rPr>
                          <m:t>0</m:t>
                        </m:r>
                      </m:sub>
                    </m:sSub>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exp</m:t>
                        </m:r>
                      </m:fName>
                      <m:e>
                        <m:r>
                          <a:rPr lang="en-US" sz="1800" b="0" i="1" smtClean="0">
                            <a:latin typeface="Cambria Math" panose="02040503050406030204" pitchFamily="18" charset="0"/>
                          </a:rPr>
                          <m:t>(</m:t>
                        </m:r>
                        <m:r>
                          <a:rPr lang="en-US" sz="1800" b="0" i="1" smtClean="0">
                            <a:latin typeface="Cambria Math" panose="02040503050406030204" pitchFamily="18" charset="0"/>
                          </a:rPr>
                          <m:t>𝑅</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𝑡</m:t>
                        </m:r>
                        <m:r>
                          <a:rPr lang="en-US" sz="1800" b="0" i="1" smtClean="0">
                            <a:latin typeface="Cambria Math" panose="02040503050406030204" pitchFamily="18" charset="0"/>
                          </a:rPr>
                          <m:t>)</m:t>
                        </m:r>
                      </m:e>
                    </m:func>
                  </m:oMath>
                </a14:m>
                <a:r>
                  <a:rPr lang="en-US" sz="1800" dirty="0" smtClean="0">
                    <a:latin typeface="Candara" panose="020E0502030303020204" pitchFamily="34" charset="0"/>
                  </a:rPr>
                  <a:t> , where </a:t>
                </a:r>
                <a14:m>
                  <m:oMath xmlns:m="http://schemas.openxmlformats.org/officeDocument/2006/math">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𝑡</m:t>
                    </m:r>
                  </m:oMath>
                </a14:m>
                <a:r>
                  <a:rPr lang="en-US" sz="1800" dirty="0" smtClean="0">
                    <a:latin typeface="Candara" panose="020E0502030303020204" pitchFamily="34" charset="0"/>
                  </a:rPr>
                  <a:t> is the time step. </a:t>
                </a:r>
              </a:p>
              <a:p>
                <a:pPr marL="457200" indent="-457200">
                  <a:buFont typeface="+mj-lt"/>
                  <a:buAutoNum type="arabicPeriod"/>
                </a:pPr>
                <a:r>
                  <a:rPr lang="en-US" sz="1800" dirty="0" smtClean="0">
                    <a:latin typeface="Candara" panose="020E0502030303020204" pitchFamily="34" charset="0"/>
                  </a:rPr>
                  <a:t>Repeat from step 1. </a:t>
                </a:r>
                <a:endParaRPr lang="en-US" sz="1800" dirty="0">
                  <a:latin typeface="Candara" panose="020E0502030303020204" pitchFamily="34"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6200" y="862976"/>
                <a:ext cx="4572000" cy="4318624"/>
              </a:xfrm>
              <a:blipFill>
                <a:blip r:embed="rId2"/>
                <a:stretch>
                  <a:fillRect l="-2133" t="-1130" r="-6533"/>
                </a:stretch>
              </a:blipFill>
            </p:spPr>
            <p:txBody>
              <a:bodyPr/>
              <a:lstStyle/>
              <a:p>
                <a:r>
                  <a:rPr lang="en-US">
                    <a:noFill/>
                  </a:rPr>
                  <a:t> </a:t>
                </a:r>
              </a:p>
            </p:txBody>
          </p:sp>
        </mc:Fallback>
      </mc:AlternateContent>
      <p:sp>
        <p:nvSpPr>
          <p:cNvPr id="3" name="Footer Placeholder 2"/>
          <p:cNvSpPr>
            <a:spLocks noGrp="1"/>
          </p:cNvSpPr>
          <p:nvPr>
            <p:ph type="ftr" sz="quarter" idx="10"/>
          </p:nvPr>
        </p:nvSpPr>
        <p:spPr/>
        <p:txBody>
          <a:bodyPr/>
          <a:lstStyle/>
          <a:p>
            <a:pPr>
              <a:defRPr/>
            </a:pPr>
            <a:r>
              <a:rPr lang="en-US" smtClean="0"/>
              <a:t>He Zhang</a:t>
            </a:r>
            <a:endParaRPr lang="en-US" dirty="0"/>
          </a:p>
        </p:txBody>
      </p:sp>
      <p:sp>
        <p:nvSpPr>
          <p:cNvPr id="4" name="Slide Number Placeholder 3"/>
          <p:cNvSpPr>
            <a:spLocks noGrp="1"/>
          </p:cNvSpPr>
          <p:nvPr>
            <p:ph type="sldNum" sz="quarter" idx="11"/>
          </p:nvPr>
        </p:nvSpPr>
        <p:spPr/>
        <p:txBody>
          <a:bodyPr/>
          <a:lstStyle/>
          <a:p>
            <a:pPr>
              <a:defRPr/>
            </a:pPr>
            <a:r>
              <a:rPr lang="en-US" smtClean="0"/>
              <a:t>--</a:t>
            </a:r>
            <a:fld id="{045D7771-C512-4210-A2E7-C9FC1305859F}" type="slidenum">
              <a:rPr lang="en-US" smtClean="0"/>
              <a:pPr>
                <a:defRPr/>
              </a:pPr>
              <a:t>16</a:t>
            </a:fld>
            <a:r>
              <a:rPr lang="en-US" smtClean="0"/>
              <a:t>--</a:t>
            </a:r>
            <a:endParaRPr lang="en-US"/>
          </a:p>
        </p:txBody>
      </p:sp>
      <p:sp>
        <p:nvSpPr>
          <p:cNvPr id="6" name="Content Placeholder 1"/>
          <p:cNvSpPr txBox="1">
            <a:spLocks/>
          </p:cNvSpPr>
          <p:nvPr/>
        </p:nvSpPr>
        <p:spPr bwMode="auto">
          <a:xfrm>
            <a:off x="4648200" y="862976"/>
            <a:ext cx="4343400" cy="431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marL="0" indent="0">
              <a:buFontTx/>
              <a:buNone/>
            </a:pPr>
            <a:r>
              <a:rPr lang="en-US" kern="0" dirty="0" smtClean="0">
                <a:latin typeface="Candara" panose="020E0502030303020204" pitchFamily="34" charset="0"/>
              </a:rPr>
              <a:t>Turn-by-Turn tracking</a:t>
            </a:r>
          </a:p>
          <a:p>
            <a:pPr marL="457200" indent="-457200">
              <a:buFont typeface="+mj-lt"/>
              <a:buAutoNum type="arabicPeriod"/>
            </a:pPr>
            <a:r>
              <a:rPr lang="en-US" sz="1800" kern="0" dirty="0" smtClean="0">
                <a:latin typeface="Candara" panose="020E0502030303020204" pitchFamily="34" charset="0"/>
              </a:rPr>
              <a:t>Create particles w.r.t. the original emittances of the ion beam.</a:t>
            </a:r>
          </a:p>
          <a:p>
            <a:pPr marL="457200" indent="-457200">
              <a:buFont typeface="+mj-lt"/>
              <a:buAutoNum type="arabicPeriod"/>
            </a:pPr>
            <a:r>
              <a:rPr lang="en-US" sz="1800" dirty="0">
                <a:latin typeface="Candara" panose="020E0502030303020204" pitchFamily="34" charset="0"/>
              </a:rPr>
              <a:t>Calculate the friction force, which leads to a momentum change (a kick), on each ion.</a:t>
            </a:r>
          </a:p>
          <a:p>
            <a:pPr marL="457200" indent="-457200">
              <a:buFont typeface="+mj-lt"/>
              <a:buAutoNum type="arabicPeriod"/>
            </a:pPr>
            <a:r>
              <a:rPr lang="en-US" sz="1800" kern="0" dirty="0" smtClean="0">
                <a:latin typeface="Candara" panose="020E0502030303020204" pitchFamily="34" charset="0"/>
              </a:rPr>
              <a:t>Apply the linear one-turn-map (generated from the tunes) on all the particles</a:t>
            </a:r>
          </a:p>
          <a:p>
            <a:pPr marL="457200" indent="-457200">
              <a:buFont typeface="+mj-lt"/>
              <a:buAutoNum type="arabicPeriod"/>
            </a:pPr>
            <a:r>
              <a:rPr lang="en-US" sz="1800" kern="0" dirty="0" smtClean="0">
                <a:latin typeface="Candara" panose="020E0502030303020204" pitchFamily="34" charset="0"/>
              </a:rPr>
              <a:t>Emittances are calculated statistically from the</a:t>
            </a:r>
            <a:r>
              <a:rPr lang="en-US" sz="1800" kern="0" dirty="0">
                <a:latin typeface="Candara" panose="020E0502030303020204" pitchFamily="34" charset="0"/>
              </a:rPr>
              <a:t> 6D phase space</a:t>
            </a:r>
            <a:r>
              <a:rPr lang="en-US" sz="1800" kern="0" dirty="0" smtClean="0">
                <a:latin typeface="Candara" panose="020E0502030303020204" pitchFamily="34" charset="0"/>
              </a:rPr>
              <a:t> coordinates of all the particles. </a:t>
            </a:r>
          </a:p>
          <a:p>
            <a:pPr marL="457200" indent="-457200">
              <a:buFont typeface="+mj-lt"/>
              <a:buAutoNum type="arabicPeriod"/>
            </a:pPr>
            <a:r>
              <a:rPr lang="en-US" sz="1800" kern="0" dirty="0" smtClean="0">
                <a:latin typeface="Candara" panose="020E0502030303020204" pitchFamily="34" charset="0"/>
              </a:rPr>
              <a:t>Repeated from step 1. </a:t>
            </a:r>
            <a:endParaRPr lang="en-US" sz="1800" kern="0" dirty="0">
              <a:latin typeface="Candara" panose="020E0502030303020204" pitchFamily="34" charset="0"/>
            </a:endParaRPr>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Compare the Tracking Results of Electron Cooling</a:t>
            </a:r>
            <a:endParaRPr lang="ru-RU" sz="3200" b="1" dirty="0">
              <a:solidFill>
                <a:srgbClr val="0000FF"/>
              </a:solidFill>
              <a:latin typeface="Times New Roman" pitchFamily="18" charset="0"/>
              <a:cs typeface="Times New Roman" pitchFamily="18" charset="0"/>
            </a:endParaRPr>
          </a:p>
        </p:txBody>
      </p:sp>
      <p:cxnSp>
        <p:nvCxnSpPr>
          <p:cNvPr id="10" name="Straight Connector 9"/>
          <p:cNvCxnSpPr/>
          <p:nvPr/>
        </p:nvCxnSpPr>
        <p:spPr bwMode="auto">
          <a:xfrm>
            <a:off x="4648200" y="990600"/>
            <a:ext cx="0" cy="4191000"/>
          </a:xfrm>
          <a:prstGeom prst="line">
            <a:avLst/>
          </a:prstGeom>
          <a:ln w="2540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7055" y="5383160"/>
            <a:ext cx="8915401" cy="1015663"/>
          </a:xfrm>
          <a:prstGeom prst="rect">
            <a:avLst/>
          </a:prstGeom>
          <a:noFill/>
        </p:spPr>
        <p:txBody>
          <a:bodyPr wrap="square" rtlCol="0">
            <a:spAutoFit/>
          </a:bodyPr>
          <a:lstStyle/>
          <a:p>
            <a:pPr marL="342900" indent="-342900">
              <a:buClr>
                <a:srgbClr val="0000FF"/>
              </a:buClr>
              <a:buFont typeface="Wingdings" panose="05000000000000000000" pitchFamily="2" charset="2"/>
              <a:buChar char="q"/>
            </a:pPr>
            <a:r>
              <a:rPr lang="en-US" sz="1800" dirty="0" smtClean="0"/>
              <a:t>The turn-by-turn tracking is more “fundamental” than the RMS dynamic simulation. In the following we compare the results of the two methods, to check the accuracy of the RMS dynamic simulation </a:t>
            </a:r>
            <a:r>
              <a:rPr lang="en-US" dirty="0" smtClean="0"/>
              <a:t> </a:t>
            </a:r>
            <a:endParaRPr lang="en-US" dirty="0"/>
          </a:p>
        </p:txBody>
      </p:sp>
    </p:spTree>
    <p:extLst>
      <p:ext uri="{BB962C8B-B14F-4D97-AF65-F5344CB8AC3E}">
        <p14:creationId xmlns:p14="http://schemas.microsoft.com/office/powerpoint/2010/main" val="359336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17</a:t>
            </a:fld>
            <a:r>
              <a:rPr lang="en-US" dirty="0" smtClean="0"/>
              <a:t>---</a:t>
            </a:r>
            <a:endParaRPr lang="en-US" dirty="0"/>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Beam </a:t>
            </a:r>
            <a:r>
              <a:rPr lang="en-US" sz="3200" b="1" dirty="0">
                <a:solidFill>
                  <a:srgbClr val="0000FF"/>
                </a:solidFill>
                <a:latin typeface="Times New Roman" pitchFamily="18" charset="0"/>
                <a:cs typeface="Times New Roman" pitchFamily="18" charset="0"/>
              </a:rPr>
              <a:t>Parameters (CM Energy </a:t>
            </a:r>
            <a:r>
              <a:rPr lang="en-US" sz="3200" b="1" dirty="0" smtClean="0">
                <a:solidFill>
                  <a:srgbClr val="0000FF"/>
                </a:solidFill>
                <a:latin typeface="Times New Roman" pitchFamily="18" charset="0"/>
                <a:cs typeface="Times New Roman" pitchFamily="18" charset="0"/>
              </a:rPr>
              <a:t>63.5 </a:t>
            </a:r>
            <a:r>
              <a:rPr lang="en-US" sz="3200" b="1" dirty="0">
                <a:solidFill>
                  <a:srgbClr val="0000FF"/>
                </a:solidFill>
                <a:latin typeface="Times New Roman" pitchFamily="18" charset="0"/>
                <a:cs typeface="Times New Roman" pitchFamily="18" charset="0"/>
              </a:rPr>
              <a:t>GeV)</a:t>
            </a:r>
            <a:endParaRPr lang="ru-RU" sz="3200" b="1" dirty="0">
              <a:solidFill>
                <a:srgbClr val="0000FF"/>
              </a:solidFill>
              <a:latin typeface="Times New Roman" pitchFamily="18" charset="0"/>
              <a:cs typeface="Times New Roman" pitchFamily="18" charset="0"/>
            </a:endParaRPr>
          </a:p>
        </p:txBody>
      </p:sp>
      <p:sp>
        <p:nvSpPr>
          <p:cNvPr id="6" name="TextBox 5"/>
          <p:cNvSpPr txBox="1"/>
          <p:nvPr/>
        </p:nvSpPr>
        <p:spPr>
          <a:xfrm>
            <a:off x="-25435" y="3334048"/>
            <a:ext cx="4647041" cy="1938992"/>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Cooling electron beam: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Charge: 2.0 </a:t>
            </a:r>
            <a:r>
              <a:rPr lang="en-US" sz="2000" dirty="0" err="1" smtClean="0">
                <a:latin typeface="Candara" panose="020E0502030303020204" pitchFamily="34" charset="0"/>
              </a:rPr>
              <a:t>nC</a:t>
            </a:r>
            <a:endParaRPr lang="en-US" sz="2000" dirty="0" smtClean="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length (total length): 2 cm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Larmor emittance: 19 </a:t>
            </a:r>
            <a:r>
              <a:rPr lang="de-DE" sz="2000" dirty="0" smtClean="0"/>
              <a:t>μ</a:t>
            </a:r>
            <a:r>
              <a:rPr lang="en-US" sz="2000" dirty="0">
                <a:latin typeface="Candara" panose="020E0502030303020204" pitchFamily="34" charset="0"/>
              </a:rPr>
              <a:t>m</a:t>
            </a:r>
            <a:endParaRPr lang="de-DE" sz="2000" dirty="0"/>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Transverse temperature: 0.246 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Beta function in cooler: 36.67 cm</a:t>
            </a:r>
          </a:p>
        </p:txBody>
      </p:sp>
      <p:sp>
        <p:nvSpPr>
          <p:cNvPr id="2" name="TextBox 1"/>
          <p:cNvSpPr txBox="1"/>
          <p:nvPr/>
        </p:nvSpPr>
        <p:spPr>
          <a:xfrm>
            <a:off x="4460391" y="1304578"/>
            <a:ext cx="4649030" cy="1015663"/>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a:t>
            </a:r>
            <a:r>
              <a:rPr lang="en-US" sz="2000" dirty="0">
                <a:latin typeface="Candara" panose="020E0502030303020204" pitchFamily="34" charset="0"/>
              </a:rPr>
              <a:t>size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0.835/0.835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a:t>
            </a:r>
            <a:r>
              <a:rPr lang="en-US" sz="2000" dirty="0">
                <a:latin typeface="Candara" panose="020E0502030303020204" pitchFamily="34" charset="0"/>
              </a:rPr>
              <a:t>spread</a:t>
            </a:r>
            <a:r>
              <a:rPr lang="en-US" sz="2000" dirty="0" smtClean="0">
                <a:latin typeface="Candara" panose="020E0502030303020204" pitchFamily="34" charset="0"/>
              </a:rPr>
              <a:t>: 8x10</a:t>
            </a:r>
            <a:r>
              <a:rPr lang="en-US" sz="2000" baseline="30000" dirty="0" smtClean="0">
                <a:latin typeface="Candara" panose="020E0502030303020204" pitchFamily="34" charset="0"/>
              </a:rPr>
              <a:t>-4</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a:t>
            </a:r>
            <a:r>
              <a:rPr lang="en-US" sz="2000" dirty="0" smtClean="0">
                <a:latin typeface="Candara" panose="020E0502030303020204" pitchFamily="34" charset="0"/>
              </a:rPr>
              <a:t>length (</a:t>
            </a:r>
            <a:r>
              <a:rPr lang="en-US" sz="2000" dirty="0" err="1" smtClean="0">
                <a:latin typeface="Candara" panose="020E0502030303020204" pitchFamily="34" charset="0"/>
              </a:rPr>
              <a:t>rms</a:t>
            </a:r>
            <a:r>
              <a:rPr lang="en-US" sz="2000" dirty="0" smtClean="0">
                <a:latin typeface="Candara" panose="020E0502030303020204" pitchFamily="34" charset="0"/>
              </a:rPr>
              <a:t>): </a:t>
            </a:r>
            <a:r>
              <a:rPr lang="en-US" sz="2000" dirty="0">
                <a:latin typeface="Candara" panose="020E0502030303020204" pitchFamily="34" charset="0"/>
              </a:rPr>
              <a:t>2.5 </a:t>
            </a:r>
            <a:r>
              <a:rPr lang="en-US" sz="2000" dirty="0" smtClean="0">
                <a:latin typeface="Candara" panose="020E0502030303020204" pitchFamily="34" charset="0"/>
              </a:rPr>
              <a:t>cm</a:t>
            </a:r>
            <a:endParaRPr lang="en-US" sz="2000" dirty="0"/>
          </a:p>
        </p:txBody>
      </p:sp>
      <p:sp>
        <p:nvSpPr>
          <p:cNvPr id="9" name="TextBox 8"/>
          <p:cNvSpPr txBox="1"/>
          <p:nvPr/>
        </p:nvSpPr>
        <p:spPr>
          <a:xfrm>
            <a:off x="4308107" y="3641088"/>
            <a:ext cx="4801314" cy="1323439"/>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spread: 6x10</a:t>
            </a:r>
            <a:r>
              <a:rPr lang="en-US" sz="2000" baseline="30000" dirty="0" smtClean="0">
                <a:latin typeface="Candara" panose="020E0502030303020204" pitchFamily="34" charset="0"/>
              </a:rPr>
              <a:t>-4 </a:t>
            </a:r>
            <a:r>
              <a:rPr lang="en-US" sz="2000" dirty="0">
                <a:latin typeface="Candara" panose="020E0502030303020204" pitchFamily="34" charset="0"/>
              </a:rPr>
              <a:t> </a:t>
            </a:r>
            <a:r>
              <a:rPr lang="en-US" sz="2000" dirty="0" smtClean="0">
                <a:latin typeface="Candara" panose="020E0502030303020204" pitchFamily="34" charset="0"/>
              </a:rPr>
              <a:t> </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Longitudinal temperature: 0.184 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Radius: 0.835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Length: 2 cm</a:t>
            </a:r>
            <a:endParaRPr lang="en-US" sz="2000" baseline="30000" dirty="0" smtClean="0">
              <a:latin typeface="Candara" panose="020E0502030303020204" pitchFamily="34" charset="0"/>
            </a:endParaRPr>
          </a:p>
        </p:txBody>
      </p:sp>
      <p:sp>
        <p:nvSpPr>
          <p:cNvPr id="10" name="TextBox 9"/>
          <p:cNvSpPr txBox="1"/>
          <p:nvPr/>
        </p:nvSpPr>
        <p:spPr>
          <a:xfrm>
            <a:off x="-18288" y="2391537"/>
            <a:ext cx="2658100" cy="1015663"/>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Cooler parameters:</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Length: 2x30 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 = 1T</a:t>
            </a:r>
          </a:p>
        </p:txBody>
      </p:sp>
      <p:sp>
        <p:nvSpPr>
          <p:cNvPr id="11" name="TextBox 10"/>
          <p:cNvSpPr txBox="1"/>
          <p:nvPr/>
        </p:nvSpPr>
        <p:spPr>
          <a:xfrm>
            <a:off x="0" y="738572"/>
            <a:ext cx="4993675" cy="1631216"/>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Proton beam  (CM energy 63.5 GeV):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Energy</a:t>
            </a:r>
            <a:r>
              <a:rPr lang="en-US" sz="2000" dirty="0">
                <a:latin typeface="Candara" panose="020E0502030303020204" pitchFamily="34" charset="0"/>
              </a:rPr>
              <a:t>: 100 GeV</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Proton number: </a:t>
            </a:r>
            <a:r>
              <a:rPr lang="en-US" sz="2000" dirty="0" smtClean="0">
                <a:latin typeface="Candara" panose="020E0502030303020204" pitchFamily="34" charset="0"/>
              </a:rPr>
              <a:t>9.975x10</a:t>
            </a:r>
            <a:r>
              <a:rPr lang="en-US" sz="2000" baseline="30000" dirty="0">
                <a:latin typeface="Candara" panose="020E0502030303020204" pitchFamily="34" charset="0"/>
              </a:rPr>
              <a:t>9</a:t>
            </a:r>
            <a:endParaRPr lang="en-US" sz="2000" baseline="30000" dirty="0" smtClean="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Normalized emit.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1.25/0.38 </a:t>
            </a:r>
            <a:r>
              <a:rPr lang="de-DE" sz="2000" dirty="0"/>
              <a:t>μ</a:t>
            </a:r>
            <a:r>
              <a:rPr lang="en-US" sz="2000" dirty="0" smtClean="0">
                <a:latin typeface="Candara" panose="020E0502030303020204" pitchFamily="34" charset="0"/>
              </a:rPr>
              <a:t>m</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Beta function in cooler: 60/200 m</a:t>
            </a:r>
            <a:endParaRPr lang="en-US" sz="2000" dirty="0"/>
          </a:p>
        </p:txBody>
      </p:sp>
      <p:sp>
        <p:nvSpPr>
          <p:cNvPr id="12" name="TextBox 11"/>
          <p:cNvSpPr txBox="1"/>
          <p:nvPr/>
        </p:nvSpPr>
        <p:spPr>
          <a:xfrm>
            <a:off x="27432" y="5443542"/>
            <a:ext cx="8915401" cy="984885"/>
          </a:xfrm>
          <a:prstGeom prst="rect">
            <a:avLst/>
          </a:prstGeom>
          <a:noFill/>
        </p:spPr>
        <p:txBody>
          <a:bodyPr wrap="square" rtlCol="0">
            <a:spAutoFit/>
          </a:bodyPr>
          <a:lstStyle/>
          <a:p>
            <a:pPr marL="342900" indent="-342900">
              <a:buClr>
                <a:srgbClr val="0000FF"/>
              </a:buClr>
              <a:buFont typeface="Wingdings" panose="05000000000000000000" pitchFamily="2" charset="2"/>
              <a:buChar char="q"/>
            </a:pPr>
            <a:r>
              <a:rPr lang="en-US" sz="1800" dirty="0" smtClean="0"/>
              <a:t>IBS effect NOT included.</a:t>
            </a:r>
          </a:p>
          <a:p>
            <a:pPr marL="342900" indent="-342900">
              <a:buClr>
                <a:srgbClr val="0000FF"/>
              </a:buClr>
              <a:buFont typeface="Wingdings" panose="05000000000000000000" pitchFamily="2" charset="2"/>
              <a:buChar char="q"/>
            </a:pPr>
            <a:r>
              <a:rPr lang="en-US" sz="1800" dirty="0" smtClean="0"/>
              <a:t>Zero dispersion at the cooler</a:t>
            </a:r>
          </a:p>
          <a:p>
            <a:pPr marL="342900" indent="-342900">
              <a:buClr>
                <a:srgbClr val="0000FF"/>
              </a:buClr>
              <a:buFont typeface="Wingdings" panose="05000000000000000000" pitchFamily="2" charset="2"/>
              <a:buChar char="q"/>
            </a:pPr>
            <a:r>
              <a:rPr lang="en-US" sz="1800" dirty="0" smtClean="0"/>
              <a:t>Proton beam </a:t>
            </a:r>
            <a:r>
              <a:rPr lang="en-US" sz="2000" dirty="0" smtClean="0"/>
              <a:t>(Gaussian) size larger than electron beam (Beer can) size</a:t>
            </a:r>
            <a:endParaRPr lang="en-US" sz="2000" dirty="0"/>
          </a:p>
        </p:txBody>
      </p:sp>
    </p:spTree>
    <p:extLst>
      <p:ext uri="{BB962C8B-B14F-4D97-AF65-F5344CB8AC3E}">
        <p14:creationId xmlns:p14="http://schemas.microsoft.com/office/powerpoint/2010/main" val="1341612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123853" y="801469"/>
            <a:ext cx="5029200" cy="646331"/>
          </a:xfrm>
          <a:prstGeom prst="rect">
            <a:avLst/>
          </a:prstGeom>
          <a:noFill/>
        </p:spPr>
        <p:txBody>
          <a:bodyPr wrap="square" rtlCol="0">
            <a:spAutoFit/>
          </a:bodyPr>
          <a:lstStyle/>
          <a:p>
            <a:pPr marL="742950" lvl="1" indent="-285750">
              <a:buClr>
                <a:srgbClr val="0070C0"/>
              </a:buClr>
              <a:buSzPct val="160000"/>
              <a:buFont typeface="Arial" panose="020B0604020202020204" pitchFamily="34" charset="0"/>
              <a:buChar char="•"/>
            </a:pPr>
            <a:r>
              <a:rPr lang="en-US" sz="1800" dirty="0">
                <a:latin typeface="Candara" panose="020E0502030303020204" pitchFamily="34" charset="0"/>
              </a:rPr>
              <a:t>Tracking </a:t>
            </a:r>
            <a:r>
              <a:rPr lang="en-US" sz="1800" dirty="0">
                <a:solidFill>
                  <a:srgbClr val="0000FF"/>
                </a:solidFill>
                <a:latin typeface="Candara" panose="020E0502030303020204" pitchFamily="34" charset="0"/>
              </a:rPr>
              <a:t>10,000</a:t>
            </a:r>
            <a:r>
              <a:rPr lang="en-US" sz="1800" dirty="0">
                <a:latin typeface="Candara" panose="020E0502030303020204" pitchFamily="34" charset="0"/>
              </a:rPr>
              <a:t> protons for </a:t>
            </a:r>
            <a:r>
              <a:rPr lang="en-US" sz="1800" dirty="0">
                <a:solidFill>
                  <a:srgbClr val="0000FF"/>
                </a:solidFill>
                <a:latin typeface="Candara" panose="020E0502030303020204" pitchFamily="34" charset="0"/>
              </a:rPr>
              <a:t>one second (139,181 turns)</a:t>
            </a:r>
          </a:p>
        </p:txBody>
      </p:sp>
      <p:sp>
        <p:nvSpPr>
          <p:cNvPr id="3" name="Footer Placeholder 2"/>
          <p:cNvSpPr>
            <a:spLocks noGrp="1"/>
          </p:cNvSpPr>
          <p:nvPr>
            <p:ph type="ftr" sz="quarter" idx="10"/>
          </p:nvPr>
        </p:nvSpPr>
        <p:spPr/>
        <p:txBody>
          <a:bodyPr/>
          <a:lstStyle/>
          <a:p>
            <a:pPr>
              <a:defRPr/>
            </a:pPr>
            <a:r>
              <a:rPr lang="en-US" smtClean="0"/>
              <a:t>He Zhang</a:t>
            </a:r>
            <a:endParaRPr lang="en-US" dirty="0"/>
          </a:p>
        </p:txBody>
      </p:sp>
      <p:sp>
        <p:nvSpPr>
          <p:cNvPr id="4" name="Slide Number Placeholder 3"/>
          <p:cNvSpPr>
            <a:spLocks noGrp="1"/>
          </p:cNvSpPr>
          <p:nvPr>
            <p:ph type="sldNum" sz="quarter" idx="11"/>
          </p:nvPr>
        </p:nvSpPr>
        <p:spPr/>
        <p:txBody>
          <a:bodyPr/>
          <a:lstStyle/>
          <a:p>
            <a:pPr>
              <a:defRPr/>
            </a:pPr>
            <a:r>
              <a:rPr lang="en-US" smtClean="0"/>
              <a:t>--</a:t>
            </a:r>
            <a:fld id="{045D7771-C512-4210-A2E7-C9FC1305859F}" type="slidenum">
              <a:rPr lang="en-US" smtClean="0"/>
              <a:pPr>
                <a:defRPr/>
              </a:pPr>
              <a:t>18</a:t>
            </a:fld>
            <a:r>
              <a:rPr lang="en-US" smtClean="0"/>
              <a:t>--</a:t>
            </a:r>
            <a:endParaRPr lang="en-US"/>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Compare the Tracking Results of Electron Cooling</a:t>
            </a:r>
            <a:endParaRPr lang="ru-RU" sz="3200" b="1" dirty="0">
              <a:solidFill>
                <a:srgbClr val="0000FF"/>
              </a:solidFill>
              <a:latin typeface="Times New Roman" pitchFamily="18" charset="0"/>
              <a:cs typeface="Times New Roman" pitchFamily="18" charset="0"/>
            </a:endParaRPr>
          </a:p>
        </p:txBody>
      </p:sp>
      <p:cxnSp>
        <p:nvCxnSpPr>
          <p:cNvPr id="10" name="Straight Connector 9"/>
          <p:cNvCxnSpPr/>
          <p:nvPr/>
        </p:nvCxnSpPr>
        <p:spPr bwMode="auto">
          <a:xfrm>
            <a:off x="4565904" y="1143000"/>
            <a:ext cx="6096" cy="4464785"/>
          </a:xfrm>
          <a:prstGeom prst="line">
            <a:avLst/>
          </a:prstGeom>
          <a:ln w="2540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417550351"/>
                  </p:ext>
                </p:extLst>
              </p:nvPr>
            </p:nvGraphicFramePr>
            <p:xfrm>
              <a:off x="4611533" y="1505712"/>
              <a:ext cx="4495800" cy="2519490"/>
            </p:xfrm>
            <a:graphic>
              <a:graphicData uri="http://schemas.openxmlformats.org/drawingml/2006/table">
                <a:tbl>
                  <a:tblPr firstRow="1" bandRow="1">
                    <a:tableStyleId>{21E4AEA4-8DFA-4A89-87EB-49C32662AFE0}</a:tableStyleId>
                  </a:tblPr>
                  <a:tblGrid>
                    <a:gridCol w="899160">
                      <a:extLst>
                        <a:ext uri="{9D8B030D-6E8A-4147-A177-3AD203B41FA5}">
                          <a16:colId xmlns="" xmlns:a16="http://schemas.microsoft.com/office/drawing/2014/main" val="1647062125"/>
                        </a:ext>
                      </a:extLst>
                    </a:gridCol>
                    <a:gridCol w="899160">
                      <a:extLst>
                        <a:ext uri="{9D8B030D-6E8A-4147-A177-3AD203B41FA5}">
                          <a16:colId xmlns="" xmlns:a16="http://schemas.microsoft.com/office/drawing/2014/main" val="3358678325"/>
                        </a:ext>
                      </a:extLst>
                    </a:gridCol>
                    <a:gridCol w="899160">
                      <a:extLst>
                        <a:ext uri="{9D8B030D-6E8A-4147-A177-3AD203B41FA5}">
                          <a16:colId xmlns="" xmlns:a16="http://schemas.microsoft.com/office/drawing/2014/main" val="906680439"/>
                        </a:ext>
                      </a:extLst>
                    </a:gridCol>
                    <a:gridCol w="899160">
                      <a:extLst>
                        <a:ext uri="{9D8B030D-6E8A-4147-A177-3AD203B41FA5}">
                          <a16:colId xmlns="" xmlns:a16="http://schemas.microsoft.com/office/drawing/2014/main" val="155488903"/>
                        </a:ext>
                      </a:extLst>
                    </a:gridCol>
                    <a:gridCol w="899160">
                      <a:extLst>
                        <a:ext uri="{9D8B030D-6E8A-4147-A177-3AD203B41FA5}">
                          <a16:colId xmlns="" xmlns:a16="http://schemas.microsoft.com/office/drawing/2014/main" val="4245581473"/>
                        </a:ext>
                      </a:extLst>
                    </a:gridCol>
                  </a:tblGrid>
                  <a:tr h="370840">
                    <a:tc>
                      <a:txBody>
                        <a:bodyPr/>
                        <a:lstStyle/>
                        <a:p>
                          <a:endParaRPr lang="en-US" dirty="0"/>
                        </a:p>
                      </a:txBody>
                      <a:tcPr/>
                    </a:tc>
                    <a:tc>
                      <a:txBody>
                        <a:bodyPr/>
                        <a:lstStyle/>
                        <a:p>
                          <a:pPr algn="ct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𝜺</m:t>
                                  </m:r>
                                </m:e>
                                <m:sub>
                                  <m:r>
                                    <a:rPr lang="en-US" smtClean="0">
                                      <a:latin typeface="Cambria Math" panose="02040503050406030204" pitchFamily="18" charset="0"/>
                                    </a:rPr>
                                    <m:t>𝒙</m:t>
                                  </m:r>
                                </m:sub>
                              </m:sSub>
                            </m:oMath>
                          </a14:m>
                          <a:r>
                            <a:rPr lang="en-US" dirty="0" smtClean="0"/>
                            <a:t> </a:t>
                          </a:r>
                        </a:p>
                        <a:p>
                          <a:pPr algn="ctr"/>
                          <a:r>
                            <a:rPr lang="el-GR" dirty="0" smtClean="0"/>
                            <a:t>μ</a:t>
                          </a:r>
                          <a:r>
                            <a:rPr lang="en-US" dirty="0" smtClean="0"/>
                            <a:t>m</a:t>
                          </a:r>
                          <a:endParaRPr lang="en-US" dirty="0"/>
                        </a:p>
                      </a:txBody>
                      <a:tcPr/>
                    </a:tc>
                    <a:tc>
                      <a:txBody>
                        <a:bodyPr/>
                        <a:lstStyle/>
                        <a:p>
                          <a:pPr algn="ct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𝜺</m:t>
                                  </m:r>
                                </m:e>
                                <m:sub>
                                  <m:r>
                                    <a:rPr lang="en-US" b="1" i="1" smtClean="0">
                                      <a:latin typeface="Cambria Math" panose="02040503050406030204" pitchFamily="18" charset="0"/>
                                    </a:rPr>
                                    <m:t>𝒚</m:t>
                                  </m:r>
                                </m:sub>
                              </m:sSub>
                            </m:oMath>
                          </a14:m>
                          <a:r>
                            <a:rPr lang="en-US" dirty="0" smtClean="0"/>
                            <a:t> </a:t>
                          </a:r>
                        </a:p>
                        <a:p>
                          <a:pPr algn="ctr"/>
                          <a:r>
                            <a:rPr lang="el-GR" dirty="0" smtClean="0"/>
                            <a:t>μ</a:t>
                          </a:r>
                          <a:r>
                            <a:rPr lang="en-US" dirty="0" smtClean="0"/>
                            <a:t>m</a:t>
                          </a:r>
                          <a:endParaRPr lang="en-US" dirty="0"/>
                        </a:p>
                      </a:txBody>
                      <a:tcPr/>
                    </a:tc>
                    <a:tc>
                      <a:txBody>
                        <a:bodyPr/>
                        <a:lstStyle/>
                        <a:p>
                          <a:pPr algn="ctr"/>
                          <a14:m>
                            <m:oMath xmlns:m="http://schemas.openxmlformats.org/officeDocument/2006/math">
                              <m:r>
                                <a:rPr lang="en-US" sz="1800" b="1" i="1" smtClean="0">
                                  <a:latin typeface="Cambria Math" panose="02040503050406030204" pitchFamily="18" charset="0"/>
                                </a:rPr>
                                <m:t>𝜹</m:t>
                              </m:r>
                              <m:r>
                                <a:rPr lang="en-US" sz="1800" b="1" i="1" smtClean="0">
                                  <a:latin typeface="Cambria Math" panose="02040503050406030204" pitchFamily="18" charset="0"/>
                                </a:rPr>
                                <m:t>𝒑</m:t>
                              </m:r>
                              <m:r>
                                <a:rPr lang="en-US" sz="1800" b="1" i="1" smtClean="0">
                                  <a:latin typeface="Cambria Math" panose="02040503050406030204" pitchFamily="18" charset="0"/>
                                </a:rPr>
                                <m:t>/</m:t>
                              </m:r>
                              <m:r>
                                <a:rPr lang="en-US" sz="1800" b="1" i="1" smtClean="0">
                                  <a:latin typeface="Cambria Math" panose="02040503050406030204" pitchFamily="18" charset="0"/>
                                </a:rPr>
                                <m:t>𝒑</m:t>
                              </m:r>
                            </m:oMath>
                          </a14:m>
                          <a:r>
                            <a:rPr lang="en-US" sz="1800" dirty="0" smtClean="0"/>
                            <a:t> 10</a:t>
                          </a:r>
                          <a:r>
                            <a:rPr lang="en-US" sz="1800" baseline="30000" dirty="0" smtClean="0"/>
                            <a:t>-4</a:t>
                          </a:r>
                          <a:endParaRPr lang="en-US" sz="1800" baseline="30000" dirty="0"/>
                        </a:p>
                      </a:txBody>
                      <a:tcPr/>
                    </a:tc>
                    <a:tc>
                      <a:txBody>
                        <a:bodyPr/>
                        <a:lstStyle/>
                        <a:p>
                          <a:pPr algn="ctr"/>
                          <a14:m>
                            <m:oMath xmlns:m="http://schemas.openxmlformats.org/officeDocument/2006/math">
                              <m:r>
                                <a:rPr lang="en-US" b="1" i="1" smtClean="0">
                                  <a:latin typeface="Cambria Math" panose="02040503050406030204" pitchFamily="18" charset="0"/>
                                </a:rPr>
                                <m:t>𝜹</m:t>
                              </m:r>
                              <m:r>
                                <a:rPr lang="en-US" b="1" i="1" smtClean="0">
                                  <a:latin typeface="Cambria Math" panose="02040503050406030204" pitchFamily="18" charset="0"/>
                                </a:rPr>
                                <m:t>𝒔</m:t>
                              </m:r>
                            </m:oMath>
                          </a14:m>
                          <a:r>
                            <a:rPr lang="en-US" dirty="0" smtClean="0"/>
                            <a:t> </a:t>
                          </a:r>
                        </a:p>
                        <a:p>
                          <a:pPr algn="ctr"/>
                          <a:r>
                            <a:rPr lang="en-US" dirty="0" smtClean="0"/>
                            <a:t>cm</a:t>
                          </a:r>
                          <a:endParaRPr lang="en-US" dirty="0"/>
                        </a:p>
                      </a:txBody>
                      <a:tcPr/>
                    </a:tc>
                    <a:extLst>
                      <a:ext uri="{0D108BD9-81ED-4DB2-BD59-A6C34878D82A}">
                        <a16:rowId xmlns="" xmlns:a16="http://schemas.microsoft.com/office/drawing/2014/main" val="894032532"/>
                      </a:ext>
                    </a:extLst>
                  </a:tr>
                  <a:tr h="370840">
                    <a:tc>
                      <a:txBody>
                        <a:bodyPr/>
                        <a:lstStyle/>
                        <a:p>
                          <a:r>
                            <a:rPr lang="en-US" sz="1600" dirty="0" smtClean="0">
                              <a:latin typeface="Candara" panose="020E0502030303020204" pitchFamily="34" charset="0"/>
                            </a:rPr>
                            <a:t>Initial</a:t>
                          </a:r>
                          <a:endParaRPr lang="en-US" sz="1600" dirty="0">
                            <a:latin typeface="Candara" panose="020E0502030303020204" pitchFamily="34" charset="0"/>
                          </a:endParaRPr>
                        </a:p>
                      </a:txBody>
                      <a:tcPr/>
                    </a:tc>
                    <a:tc>
                      <a:txBody>
                        <a:bodyPr/>
                        <a:lstStyle/>
                        <a:p>
                          <a:pPr algn="ctr"/>
                          <a:r>
                            <a:rPr lang="en-US" sz="1200" dirty="0" smtClean="0">
                              <a:latin typeface="+mj-lt"/>
                            </a:rPr>
                            <a:t>1.2499713</a:t>
                          </a:r>
                          <a:endParaRPr lang="en-US" sz="1200" dirty="0">
                            <a:latin typeface="+mj-lt"/>
                          </a:endParaRPr>
                        </a:p>
                      </a:txBody>
                      <a:tcPr/>
                    </a:tc>
                    <a:tc>
                      <a:txBody>
                        <a:bodyPr/>
                        <a:lstStyle/>
                        <a:p>
                          <a:pPr algn="ctr"/>
                          <a:r>
                            <a:rPr lang="en-US" sz="1200" dirty="0" smtClean="0">
                              <a:latin typeface="+mj-lt"/>
                            </a:rPr>
                            <a:t>0.3799988</a:t>
                          </a:r>
                          <a:endParaRPr lang="en-US" sz="1200" dirty="0">
                            <a:latin typeface="+mj-lt"/>
                          </a:endParaRPr>
                        </a:p>
                      </a:txBody>
                      <a:tcPr/>
                    </a:tc>
                    <a:tc>
                      <a:txBody>
                        <a:bodyPr/>
                        <a:lstStyle/>
                        <a:p>
                          <a:pPr algn="ctr"/>
                          <a:r>
                            <a:rPr lang="en-US" sz="1200" dirty="0" smtClean="0">
                              <a:latin typeface="+mj-lt"/>
                            </a:rPr>
                            <a:t>8.0000000</a:t>
                          </a:r>
                          <a:endParaRPr lang="en-US" sz="1200" dirty="0">
                            <a:latin typeface="+mj-lt"/>
                          </a:endParaRPr>
                        </a:p>
                      </a:txBody>
                      <a:tcPr/>
                    </a:tc>
                    <a:tc>
                      <a:txBody>
                        <a:bodyPr/>
                        <a:lstStyle/>
                        <a:p>
                          <a:pPr algn="ctr"/>
                          <a:r>
                            <a:rPr lang="en-US" sz="1200" dirty="0" smtClean="0">
                              <a:latin typeface="+mj-lt"/>
                            </a:rPr>
                            <a:t>2.5000000</a:t>
                          </a:r>
                          <a:endParaRPr lang="en-US" sz="1200" dirty="0">
                            <a:latin typeface="+mj-lt"/>
                          </a:endParaRPr>
                        </a:p>
                      </a:txBody>
                      <a:tcPr/>
                    </a:tc>
                    <a:extLst>
                      <a:ext uri="{0D108BD9-81ED-4DB2-BD59-A6C34878D82A}">
                        <a16:rowId xmlns="" xmlns:a16="http://schemas.microsoft.com/office/drawing/2014/main" val="3978742290"/>
                      </a:ext>
                    </a:extLst>
                  </a:tr>
                  <a:tr h="370840">
                    <a:tc>
                      <a:txBody>
                        <a:bodyPr/>
                        <a:lstStyle/>
                        <a:p>
                          <a:r>
                            <a:rPr lang="en-US" sz="1600" dirty="0" smtClean="0">
                              <a:latin typeface="Candara" panose="020E0502030303020204" pitchFamily="34" charset="0"/>
                            </a:rPr>
                            <a:t>RMS </a:t>
                          </a:r>
                          <a:r>
                            <a:rPr lang="en-US" sz="1600" baseline="30000" dirty="0" smtClean="0">
                              <a:latin typeface="Candara" panose="020E0502030303020204" pitchFamily="34" charset="0"/>
                            </a:rPr>
                            <a:t>1</a:t>
                          </a:r>
                          <a:endParaRPr lang="en-US" sz="1600" baseline="30000" dirty="0">
                            <a:latin typeface="Candara" panose="020E0502030303020204" pitchFamily="34" charset="0"/>
                          </a:endParaRPr>
                        </a:p>
                      </a:txBody>
                      <a:tcPr/>
                    </a:tc>
                    <a:tc>
                      <a:txBody>
                        <a:bodyPr/>
                        <a:lstStyle/>
                        <a:p>
                          <a:pPr algn="ctr"/>
                          <a:r>
                            <a:rPr lang="en-US" sz="1200" dirty="0" smtClean="0">
                              <a:latin typeface="+mj-lt"/>
                            </a:rPr>
                            <a:t>1.2496505</a:t>
                          </a:r>
                          <a:endParaRPr lang="en-US" sz="1200" dirty="0">
                            <a:latin typeface="+mj-lt"/>
                          </a:endParaRPr>
                        </a:p>
                      </a:txBody>
                      <a:tcPr/>
                    </a:tc>
                    <a:tc>
                      <a:txBody>
                        <a:bodyPr/>
                        <a:lstStyle/>
                        <a:p>
                          <a:pPr algn="ctr"/>
                          <a:r>
                            <a:rPr lang="en-US" sz="1200" dirty="0" smtClean="0">
                              <a:latin typeface="+mj-lt"/>
                            </a:rPr>
                            <a:t>0.3797225</a:t>
                          </a:r>
                          <a:endParaRPr lang="en-US" sz="1200" dirty="0">
                            <a:latin typeface="+mj-lt"/>
                          </a:endParaRPr>
                        </a:p>
                      </a:txBody>
                      <a:tcPr/>
                    </a:tc>
                    <a:tc>
                      <a:txBody>
                        <a:bodyPr/>
                        <a:lstStyle/>
                        <a:p>
                          <a:pPr algn="ctr"/>
                          <a:r>
                            <a:rPr lang="en-US" sz="1200" dirty="0" smtClean="0">
                              <a:latin typeface="+mj-lt"/>
                            </a:rPr>
                            <a:t>7.9980180</a:t>
                          </a:r>
                          <a:endParaRPr lang="en-US" sz="1200" dirty="0">
                            <a:latin typeface="+mj-lt"/>
                          </a:endParaRPr>
                        </a:p>
                      </a:txBody>
                      <a:tcPr/>
                    </a:tc>
                    <a:tc>
                      <a:txBody>
                        <a:bodyPr/>
                        <a:lstStyle/>
                        <a:p>
                          <a:pPr algn="ctr"/>
                          <a:r>
                            <a:rPr lang="en-US" sz="1200" dirty="0" smtClean="0">
                              <a:latin typeface="+mj-lt"/>
                            </a:rPr>
                            <a:t>2.4993806</a:t>
                          </a:r>
                          <a:endParaRPr lang="en-US" sz="1200" dirty="0">
                            <a:latin typeface="+mj-lt"/>
                          </a:endParaRPr>
                        </a:p>
                      </a:txBody>
                      <a:tcPr/>
                    </a:tc>
                    <a:extLst>
                      <a:ext uri="{0D108BD9-81ED-4DB2-BD59-A6C34878D82A}">
                        <a16:rowId xmlns="" xmlns:a16="http://schemas.microsoft.com/office/drawing/2014/main" val="2915768600"/>
                      </a:ext>
                    </a:extLst>
                  </a:tr>
                  <a:tr h="370840">
                    <a:tc>
                      <a:txBody>
                        <a:bodyPr/>
                        <a:lstStyle/>
                        <a:p>
                          <a:r>
                            <a:rPr lang="en-US" sz="1600" dirty="0" smtClean="0">
                              <a:latin typeface="Candara" panose="020E0502030303020204" pitchFamily="34" charset="0"/>
                            </a:rPr>
                            <a:t>Track</a:t>
                          </a:r>
                          <a:endParaRPr lang="en-US" sz="1600" dirty="0">
                            <a:latin typeface="Candara" panose="020E0502030303020204" pitchFamily="34" charset="0"/>
                          </a:endParaRPr>
                        </a:p>
                      </a:txBody>
                      <a:tcPr/>
                    </a:tc>
                    <a:tc>
                      <a:txBody>
                        <a:bodyPr/>
                        <a:lstStyle/>
                        <a:p>
                          <a:pPr algn="ctr"/>
                          <a:r>
                            <a:rPr lang="en-US" sz="1200" dirty="0" smtClean="0">
                              <a:latin typeface="+mj-lt"/>
                            </a:rPr>
                            <a:t>1.2496698</a:t>
                          </a:r>
                          <a:endParaRPr lang="en-US" sz="1200" dirty="0">
                            <a:latin typeface="+mj-lt"/>
                          </a:endParaRPr>
                        </a:p>
                      </a:txBody>
                      <a:tcPr/>
                    </a:tc>
                    <a:tc>
                      <a:txBody>
                        <a:bodyPr/>
                        <a:lstStyle/>
                        <a:p>
                          <a:pPr algn="ctr"/>
                          <a:r>
                            <a:rPr lang="en-US" sz="1200" dirty="0" smtClean="0">
                              <a:latin typeface="+mj-lt"/>
                            </a:rPr>
                            <a:t>0.3797232</a:t>
                          </a:r>
                          <a:endParaRPr lang="en-US" sz="1200" dirty="0">
                            <a:latin typeface="+mj-lt"/>
                          </a:endParaRPr>
                        </a:p>
                      </a:txBody>
                      <a:tcPr/>
                    </a:tc>
                    <a:tc>
                      <a:txBody>
                        <a:bodyPr/>
                        <a:lstStyle/>
                        <a:p>
                          <a:pPr algn="ctr"/>
                          <a:r>
                            <a:rPr lang="en-US" sz="1200" dirty="0" smtClean="0">
                              <a:latin typeface="+mj-lt"/>
                            </a:rPr>
                            <a:t>7.9980328</a:t>
                          </a:r>
                          <a:endParaRPr lang="en-US" sz="1200" dirty="0">
                            <a:latin typeface="+mj-lt"/>
                          </a:endParaRPr>
                        </a:p>
                      </a:txBody>
                      <a:tcPr/>
                    </a:tc>
                    <a:tc>
                      <a:txBody>
                        <a:bodyPr/>
                        <a:lstStyle/>
                        <a:p>
                          <a:pPr algn="ctr"/>
                          <a:r>
                            <a:rPr lang="en-US" sz="1200" dirty="0" smtClean="0">
                              <a:latin typeface="+mj-lt"/>
                            </a:rPr>
                            <a:t>2.4993852</a:t>
                          </a:r>
                          <a:endParaRPr lang="en-US" sz="1200" dirty="0">
                            <a:latin typeface="+mj-lt"/>
                          </a:endParaRPr>
                        </a:p>
                      </a:txBody>
                      <a:tcPr/>
                    </a:tc>
                    <a:extLst>
                      <a:ext uri="{0D108BD9-81ED-4DB2-BD59-A6C34878D82A}">
                        <a16:rowId xmlns="" xmlns:a16="http://schemas.microsoft.com/office/drawing/2014/main" val="2382595694"/>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r>
                            <a:rPr lang="en-US" sz="1400" dirty="0" smtClean="0">
                              <a:latin typeface="+mj-lt"/>
                            </a:rPr>
                            <a:t>1.54×10</a:t>
                          </a:r>
                          <a:r>
                            <a:rPr lang="en-US" sz="1400" baseline="30000" dirty="0" smtClean="0">
                              <a:latin typeface="+mj-lt"/>
                            </a:rPr>
                            <a:t>-5</a:t>
                          </a:r>
                          <a:endParaRPr lang="en-US" sz="1400" baseline="30000" dirty="0">
                            <a:latin typeface="+mj-lt"/>
                          </a:endParaRPr>
                        </a:p>
                      </a:txBody>
                      <a:tcPr/>
                    </a:tc>
                    <a:tc>
                      <a:txBody>
                        <a:bodyPr/>
                        <a:lstStyle/>
                        <a:p>
                          <a:r>
                            <a:rPr lang="en-US" sz="1400" dirty="0" smtClean="0">
                              <a:latin typeface="+mj-lt"/>
                            </a:rPr>
                            <a:t>1.74×10</a:t>
                          </a:r>
                          <a:r>
                            <a:rPr lang="en-US" sz="1400" baseline="30000" dirty="0" smtClean="0">
                              <a:latin typeface="+mj-lt"/>
                            </a:rPr>
                            <a:t>-6</a:t>
                          </a:r>
                          <a:endParaRPr lang="en-US" sz="1400" baseline="30000" dirty="0">
                            <a:latin typeface="+mj-lt"/>
                          </a:endParaRPr>
                        </a:p>
                      </a:txBody>
                      <a:tcPr/>
                    </a:tc>
                    <a:tc>
                      <a:txBody>
                        <a:bodyPr/>
                        <a:lstStyle/>
                        <a:p>
                          <a:r>
                            <a:rPr lang="en-US" sz="1400" dirty="0" smtClean="0">
                              <a:latin typeface="+mj-lt"/>
                            </a:rPr>
                            <a:t>1.85×10</a:t>
                          </a:r>
                          <a:r>
                            <a:rPr lang="en-US" sz="1400" baseline="30000" dirty="0" smtClean="0">
                              <a:latin typeface="+mj-lt"/>
                            </a:rPr>
                            <a:t>-6</a:t>
                          </a: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j-lt"/>
                            </a:rPr>
                            <a:t>1.85×10</a:t>
                          </a:r>
                          <a:r>
                            <a:rPr lang="en-US" sz="1400" baseline="30000" dirty="0" smtClean="0">
                              <a:latin typeface="+mj-lt"/>
                            </a:rPr>
                            <a:t>-6</a:t>
                          </a:r>
                          <a:endParaRPr lang="en-US" sz="1400" dirty="0" smtClean="0">
                            <a:latin typeface="+mj-lt"/>
                          </a:endParaRPr>
                        </a:p>
                      </a:txBody>
                      <a:tcPr/>
                    </a:tc>
                    <a:extLst>
                      <a:ext uri="{0D108BD9-81ED-4DB2-BD59-A6C34878D82A}">
                        <a16:rowId xmlns="" xmlns:a16="http://schemas.microsoft.com/office/drawing/2014/main" val="356210075"/>
                      </a:ext>
                    </a:extLst>
                  </a:tr>
                  <a:tr h="370840">
                    <a:tc>
                      <a:txBody>
                        <a:bodyPr/>
                        <a:lstStyle/>
                        <a:p>
                          <a:r>
                            <a:rPr lang="en-US" sz="1600" dirty="0" smtClean="0">
                              <a:latin typeface="Candara" panose="020E0502030303020204" pitchFamily="34" charset="0"/>
                            </a:rPr>
                            <a:t>Err.</a:t>
                          </a:r>
                          <a:r>
                            <a:rPr lang="en-US" sz="1600" baseline="0" dirty="0" smtClean="0">
                              <a:latin typeface="Candara" panose="020E0502030303020204" pitchFamily="34" charset="0"/>
                            </a:rPr>
                            <a:t> 1hr</a:t>
                          </a:r>
                          <a:r>
                            <a:rPr lang="en-US" sz="1600" dirty="0" smtClean="0">
                              <a:latin typeface="Candara" panose="020E0502030303020204" pitchFamily="34" charset="0"/>
                            </a:rPr>
                            <a:t> </a:t>
                          </a:r>
                          <a:r>
                            <a:rPr lang="en-US" sz="1600" baseline="30000" dirty="0" smtClean="0">
                              <a:latin typeface="Candara" panose="020E0502030303020204" pitchFamily="34" charset="0"/>
                            </a:rPr>
                            <a:t>2</a:t>
                          </a:r>
                          <a:endParaRPr lang="en-US" sz="1600" baseline="30000" dirty="0">
                            <a:latin typeface="Candara" panose="020E0502030303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j-lt"/>
                            </a:rPr>
                            <a:t>5.70%</a:t>
                          </a:r>
                          <a:endParaRPr lang="en-US" sz="1400" baseline="30000" dirty="0" smtClean="0">
                            <a:latin typeface="+mj-lt"/>
                          </a:endParaRPr>
                        </a:p>
                      </a:txBody>
                      <a:tcPr/>
                    </a:tc>
                    <a:tc>
                      <a:txBody>
                        <a:bodyPr/>
                        <a:lstStyle/>
                        <a:p>
                          <a:pPr algn="ctr"/>
                          <a:r>
                            <a:rPr lang="en-US" sz="1400" dirty="0" smtClean="0">
                              <a:latin typeface="+mj-lt"/>
                            </a:rPr>
                            <a:t>0.63%</a:t>
                          </a:r>
                          <a:endParaRPr lang="en-US" sz="1400" dirty="0">
                            <a:latin typeface="+mj-lt"/>
                          </a:endParaRPr>
                        </a:p>
                      </a:txBody>
                      <a:tcPr/>
                    </a:tc>
                    <a:tc>
                      <a:txBody>
                        <a:bodyPr/>
                        <a:lstStyle/>
                        <a:p>
                          <a:pPr algn="ctr"/>
                          <a:r>
                            <a:rPr lang="en-US" sz="1400" dirty="0" smtClean="0">
                              <a:latin typeface="+mj-lt"/>
                            </a:rPr>
                            <a:t>0.67%</a:t>
                          </a:r>
                          <a:endParaRPr lang="en-US" sz="1400" dirty="0">
                            <a:latin typeface="+mj-lt"/>
                          </a:endParaRPr>
                        </a:p>
                      </a:txBody>
                      <a:tcPr/>
                    </a:tc>
                    <a:tc>
                      <a:txBody>
                        <a:bodyPr/>
                        <a:lstStyle/>
                        <a:p>
                          <a:pPr algn="ctr"/>
                          <a:r>
                            <a:rPr lang="en-US" sz="1400" dirty="0" smtClean="0">
                              <a:latin typeface="+mj-lt"/>
                            </a:rPr>
                            <a:t>0.67%</a:t>
                          </a:r>
                          <a:endParaRPr lang="en-US" sz="1400" dirty="0">
                            <a:latin typeface="+mj-lt"/>
                          </a:endParaRPr>
                        </a:p>
                      </a:txBody>
                      <a:tcPr/>
                    </a:tc>
                    <a:extLst>
                      <a:ext uri="{0D108BD9-81ED-4DB2-BD59-A6C34878D82A}">
                        <a16:rowId xmlns="" xmlns:a16="http://schemas.microsoft.com/office/drawing/2014/main" val="1474737299"/>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17550351"/>
                  </p:ext>
                </p:extLst>
              </p:nvPr>
            </p:nvGraphicFramePr>
            <p:xfrm>
              <a:off x="4611533" y="1505712"/>
              <a:ext cx="4495800" cy="2519490"/>
            </p:xfrm>
            <a:graphic>
              <a:graphicData uri="http://schemas.openxmlformats.org/drawingml/2006/table">
                <a:tbl>
                  <a:tblPr firstRow="1" bandRow="1">
                    <a:tableStyleId>{21E4AEA4-8DFA-4A89-87EB-49C32662AFE0}</a:tableStyleId>
                  </a:tblPr>
                  <a:tblGrid>
                    <a:gridCol w="899160">
                      <a:extLst>
                        <a:ext uri="{9D8B030D-6E8A-4147-A177-3AD203B41FA5}">
                          <a16:colId xmlns:a16="http://schemas.microsoft.com/office/drawing/2014/main" xmlns:a14="http://schemas.microsoft.com/office/drawing/2010/main" xmlns="" val="1647062125"/>
                        </a:ext>
                      </a:extLst>
                    </a:gridCol>
                    <a:gridCol w="899160">
                      <a:extLst>
                        <a:ext uri="{9D8B030D-6E8A-4147-A177-3AD203B41FA5}">
                          <a16:colId xmlns:a16="http://schemas.microsoft.com/office/drawing/2014/main" xmlns:a14="http://schemas.microsoft.com/office/drawing/2010/main" xmlns="" val="3358678325"/>
                        </a:ext>
                      </a:extLst>
                    </a:gridCol>
                    <a:gridCol w="899160">
                      <a:extLst>
                        <a:ext uri="{9D8B030D-6E8A-4147-A177-3AD203B41FA5}">
                          <a16:colId xmlns:a16="http://schemas.microsoft.com/office/drawing/2014/main" xmlns:a14="http://schemas.microsoft.com/office/drawing/2010/main" xmlns="" val="906680439"/>
                        </a:ext>
                      </a:extLst>
                    </a:gridCol>
                    <a:gridCol w="899160">
                      <a:extLst>
                        <a:ext uri="{9D8B030D-6E8A-4147-A177-3AD203B41FA5}">
                          <a16:colId xmlns:a16="http://schemas.microsoft.com/office/drawing/2014/main" xmlns:a14="http://schemas.microsoft.com/office/drawing/2010/main" xmlns="" val="155488903"/>
                        </a:ext>
                      </a:extLst>
                    </a:gridCol>
                    <a:gridCol w="899160">
                      <a:extLst>
                        <a:ext uri="{9D8B030D-6E8A-4147-A177-3AD203B41FA5}">
                          <a16:colId xmlns:a16="http://schemas.microsoft.com/office/drawing/2014/main" xmlns:a14="http://schemas.microsoft.com/office/drawing/2010/main" xmlns="" val="4245581473"/>
                        </a:ext>
                      </a:extLst>
                    </a:gridCol>
                  </a:tblGrid>
                  <a:tr h="665290">
                    <a:tc>
                      <a:txBody>
                        <a:bodyPr/>
                        <a:lstStyle/>
                        <a:p>
                          <a:endParaRPr lang="en-US" dirty="0"/>
                        </a:p>
                      </a:txBody>
                      <a:tcPr/>
                    </a:tc>
                    <a:tc>
                      <a:txBody>
                        <a:bodyPr/>
                        <a:lstStyle/>
                        <a:p>
                          <a:endParaRPr lang="en-US"/>
                        </a:p>
                      </a:txBody>
                      <a:tcPr>
                        <a:blipFill rotWithShape="0">
                          <a:blip r:embed="rId2"/>
                          <a:stretch>
                            <a:fillRect l="-101361" t="-1835" r="-304762" b="-285321"/>
                          </a:stretch>
                        </a:blipFill>
                      </a:tcPr>
                    </a:tc>
                    <a:tc>
                      <a:txBody>
                        <a:bodyPr/>
                        <a:lstStyle/>
                        <a:p>
                          <a:endParaRPr lang="en-US"/>
                        </a:p>
                      </a:txBody>
                      <a:tcPr>
                        <a:blipFill rotWithShape="0">
                          <a:blip r:embed="rId2"/>
                          <a:stretch>
                            <a:fillRect l="-200000" t="-1835" r="-202703" b="-285321"/>
                          </a:stretch>
                        </a:blipFill>
                      </a:tcPr>
                    </a:tc>
                    <a:tc>
                      <a:txBody>
                        <a:bodyPr/>
                        <a:lstStyle/>
                        <a:p>
                          <a:endParaRPr lang="en-US"/>
                        </a:p>
                      </a:txBody>
                      <a:tcPr>
                        <a:blipFill rotWithShape="0">
                          <a:blip r:embed="rId2"/>
                          <a:stretch>
                            <a:fillRect l="-302041" t="-1835" r="-104082" b="-285321"/>
                          </a:stretch>
                        </a:blipFill>
                      </a:tcPr>
                    </a:tc>
                    <a:tc>
                      <a:txBody>
                        <a:bodyPr/>
                        <a:lstStyle/>
                        <a:p>
                          <a:endParaRPr lang="en-US"/>
                        </a:p>
                      </a:txBody>
                      <a:tcPr>
                        <a:blipFill rotWithShape="0">
                          <a:blip r:embed="rId2"/>
                          <a:stretch>
                            <a:fillRect l="-399324" t="-1835" r="-3378" b="-285321"/>
                          </a:stretch>
                        </a:blipFill>
                      </a:tcPr>
                    </a:tc>
                    <a:extLst>
                      <a:ext uri="{0D108BD9-81ED-4DB2-BD59-A6C34878D82A}">
                        <a16:rowId xmlns:a16="http://schemas.microsoft.com/office/drawing/2014/main" xmlns:a14="http://schemas.microsoft.com/office/drawing/2010/main" xmlns="" val="894032532"/>
                      </a:ext>
                    </a:extLst>
                  </a:tr>
                  <a:tr h="370840">
                    <a:tc>
                      <a:txBody>
                        <a:bodyPr/>
                        <a:lstStyle/>
                        <a:p>
                          <a:r>
                            <a:rPr lang="en-US" sz="1600" dirty="0" smtClean="0">
                              <a:latin typeface="Candara" panose="020E0502030303020204" pitchFamily="34" charset="0"/>
                            </a:rPr>
                            <a:t>Initial</a:t>
                          </a:r>
                          <a:endParaRPr lang="en-US" sz="1600" dirty="0">
                            <a:latin typeface="Candara" panose="020E0502030303020204" pitchFamily="34" charset="0"/>
                          </a:endParaRPr>
                        </a:p>
                      </a:txBody>
                      <a:tcPr/>
                    </a:tc>
                    <a:tc>
                      <a:txBody>
                        <a:bodyPr/>
                        <a:lstStyle/>
                        <a:p>
                          <a:pPr algn="ctr"/>
                          <a:r>
                            <a:rPr lang="en-US" sz="1200" dirty="0" smtClean="0">
                              <a:latin typeface="+mj-lt"/>
                            </a:rPr>
                            <a:t>1.2499713</a:t>
                          </a:r>
                          <a:endParaRPr lang="en-US" sz="1200" dirty="0">
                            <a:latin typeface="+mj-lt"/>
                          </a:endParaRPr>
                        </a:p>
                      </a:txBody>
                      <a:tcPr/>
                    </a:tc>
                    <a:tc>
                      <a:txBody>
                        <a:bodyPr/>
                        <a:lstStyle/>
                        <a:p>
                          <a:pPr algn="ctr"/>
                          <a:r>
                            <a:rPr lang="en-US" sz="1200" dirty="0" smtClean="0">
                              <a:latin typeface="+mj-lt"/>
                            </a:rPr>
                            <a:t>0.3799988</a:t>
                          </a:r>
                          <a:endParaRPr lang="en-US" sz="1200" dirty="0">
                            <a:latin typeface="+mj-lt"/>
                          </a:endParaRPr>
                        </a:p>
                      </a:txBody>
                      <a:tcPr/>
                    </a:tc>
                    <a:tc>
                      <a:txBody>
                        <a:bodyPr/>
                        <a:lstStyle/>
                        <a:p>
                          <a:pPr algn="ctr"/>
                          <a:r>
                            <a:rPr lang="en-US" sz="1200" dirty="0" smtClean="0">
                              <a:latin typeface="+mj-lt"/>
                            </a:rPr>
                            <a:t>8.0000000</a:t>
                          </a:r>
                          <a:endParaRPr lang="en-US" sz="1200" dirty="0">
                            <a:latin typeface="+mj-lt"/>
                          </a:endParaRPr>
                        </a:p>
                      </a:txBody>
                      <a:tcPr/>
                    </a:tc>
                    <a:tc>
                      <a:txBody>
                        <a:bodyPr/>
                        <a:lstStyle/>
                        <a:p>
                          <a:pPr algn="ctr"/>
                          <a:r>
                            <a:rPr lang="en-US" sz="1200" dirty="0" smtClean="0">
                              <a:latin typeface="+mj-lt"/>
                            </a:rPr>
                            <a:t>2.5000000</a:t>
                          </a:r>
                          <a:endParaRPr lang="en-US" sz="1200" dirty="0">
                            <a:latin typeface="+mj-lt"/>
                          </a:endParaRPr>
                        </a:p>
                      </a:txBody>
                      <a:tcPr/>
                    </a:tc>
                    <a:extLst>
                      <a:ext uri="{0D108BD9-81ED-4DB2-BD59-A6C34878D82A}">
                        <a16:rowId xmlns:a16="http://schemas.microsoft.com/office/drawing/2014/main" xmlns:a14="http://schemas.microsoft.com/office/drawing/2010/main" xmlns="" val="3978742290"/>
                      </a:ext>
                    </a:extLst>
                  </a:tr>
                  <a:tr h="370840">
                    <a:tc>
                      <a:txBody>
                        <a:bodyPr/>
                        <a:lstStyle/>
                        <a:p>
                          <a:r>
                            <a:rPr lang="en-US" sz="1600" dirty="0" smtClean="0">
                              <a:latin typeface="Candara" panose="020E0502030303020204" pitchFamily="34" charset="0"/>
                            </a:rPr>
                            <a:t>RMS </a:t>
                          </a:r>
                          <a:r>
                            <a:rPr lang="en-US" sz="1600" baseline="30000" dirty="0" smtClean="0">
                              <a:latin typeface="Candara" panose="020E0502030303020204" pitchFamily="34" charset="0"/>
                            </a:rPr>
                            <a:t>1</a:t>
                          </a:r>
                          <a:endParaRPr lang="en-US" sz="1600" baseline="30000" dirty="0">
                            <a:latin typeface="Candara" panose="020E0502030303020204" pitchFamily="34" charset="0"/>
                          </a:endParaRPr>
                        </a:p>
                      </a:txBody>
                      <a:tcPr/>
                    </a:tc>
                    <a:tc>
                      <a:txBody>
                        <a:bodyPr/>
                        <a:lstStyle/>
                        <a:p>
                          <a:pPr algn="ctr"/>
                          <a:r>
                            <a:rPr lang="en-US" sz="1200" dirty="0" smtClean="0">
                              <a:latin typeface="+mj-lt"/>
                            </a:rPr>
                            <a:t>1.2496505</a:t>
                          </a:r>
                          <a:endParaRPr lang="en-US" sz="1200" dirty="0">
                            <a:latin typeface="+mj-lt"/>
                          </a:endParaRPr>
                        </a:p>
                      </a:txBody>
                      <a:tcPr/>
                    </a:tc>
                    <a:tc>
                      <a:txBody>
                        <a:bodyPr/>
                        <a:lstStyle/>
                        <a:p>
                          <a:pPr algn="ctr"/>
                          <a:r>
                            <a:rPr lang="en-US" sz="1200" dirty="0" smtClean="0">
                              <a:latin typeface="+mj-lt"/>
                            </a:rPr>
                            <a:t>0.3797225</a:t>
                          </a:r>
                          <a:endParaRPr lang="en-US" sz="1200" dirty="0">
                            <a:latin typeface="+mj-lt"/>
                          </a:endParaRPr>
                        </a:p>
                      </a:txBody>
                      <a:tcPr/>
                    </a:tc>
                    <a:tc>
                      <a:txBody>
                        <a:bodyPr/>
                        <a:lstStyle/>
                        <a:p>
                          <a:pPr algn="ctr"/>
                          <a:r>
                            <a:rPr lang="en-US" sz="1200" dirty="0" smtClean="0">
                              <a:latin typeface="+mj-lt"/>
                            </a:rPr>
                            <a:t>7.9980180</a:t>
                          </a:r>
                          <a:endParaRPr lang="en-US" sz="1200" dirty="0">
                            <a:latin typeface="+mj-lt"/>
                          </a:endParaRPr>
                        </a:p>
                      </a:txBody>
                      <a:tcPr/>
                    </a:tc>
                    <a:tc>
                      <a:txBody>
                        <a:bodyPr/>
                        <a:lstStyle/>
                        <a:p>
                          <a:pPr algn="ctr"/>
                          <a:r>
                            <a:rPr lang="en-US" sz="1200" dirty="0" smtClean="0">
                              <a:latin typeface="+mj-lt"/>
                            </a:rPr>
                            <a:t>2.4993806</a:t>
                          </a:r>
                          <a:endParaRPr lang="en-US" sz="1200" dirty="0">
                            <a:latin typeface="+mj-lt"/>
                          </a:endParaRPr>
                        </a:p>
                      </a:txBody>
                      <a:tcPr/>
                    </a:tc>
                    <a:extLst>
                      <a:ext uri="{0D108BD9-81ED-4DB2-BD59-A6C34878D82A}">
                        <a16:rowId xmlns:a16="http://schemas.microsoft.com/office/drawing/2014/main" xmlns:a14="http://schemas.microsoft.com/office/drawing/2010/main" xmlns="" val="2915768600"/>
                      </a:ext>
                    </a:extLst>
                  </a:tr>
                  <a:tr h="370840">
                    <a:tc>
                      <a:txBody>
                        <a:bodyPr/>
                        <a:lstStyle/>
                        <a:p>
                          <a:r>
                            <a:rPr lang="en-US" sz="1600" dirty="0" smtClean="0">
                              <a:latin typeface="Candara" panose="020E0502030303020204" pitchFamily="34" charset="0"/>
                            </a:rPr>
                            <a:t>Track</a:t>
                          </a:r>
                          <a:endParaRPr lang="en-US" sz="1600" dirty="0">
                            <a:latin typeface="Candara" panose="020E0502030303020204" pitchFamily="34" charset="0"/>
                          </a:endParaRPr>
                        </a:p>
                      </a:txBody>
                      <a:tcPr/>
                    </a:tc>
                    <a:tc>
                      <a:txBody>
                        <a:bodyPr/>
                        <a:lstStyle/>
                        <a:p>
                          <a:pPr algn="ctr"/>
                          <a:r>
                            <a:rPr lang="en-US" sz="1200" dirty="0" smtClean="0">
                              <a:latin typeface="+mj-lt"/>
                            </a:rPr>
                            <a:t>1.2496698</a:t>
                          </a:r>
                          <a:endParaRPr lang="en-US" sz="1200" dirty="0">
                            <a:latin typeface="+mj-lt"/>
                          </a:endParaRPr>
                        </a:p>
                      </a:txBody>
                      <a:tcPr/>
                    </a:tc>
                    <a:tc>
                      <a:txBody>
                        <a:bodyPr/>
                        <a:lstStyle/>
                        <a:p>
                          <a:pPr algn="ctr"/>
                          <a:r>
                            <a:rPr lang="en-US" sz="1200" dirty="0" smtClean="0">
                              <a:latin typeface="+mj-lt"/>
                            </a:rPr>
                            <a:t>0.3797232</a:t>
                          </a:r>
                          <a:endParaRPr lang="en-US" sz="1200" dirty="0">
                            <a:latin typeface="+mj-lt"/>
                          </a:endParaRPr>
                        </a:p>
                      </a:txBody>
                      <a:tcPr/>
                    </a:tc>
                    <a:tc>
                      <a:txBody>
                        <a:bodyPr/>
                        <a:lstStyle/>
                        <a:p>
                          <a:pPr algn="ctr"/>
                          <a:r>
                            <a:rPr lang="en-US" sz="1200" dirty="0" smtClean="0">
                              <a:latin typeface="+mj-lt"/>
                            </a:rPr>
                            <a:t>7.9980328</a:t>
                          </a:r>
                          <a:endParaRPr lang="en-US" sz="1200" dirty="0">
                            <a:latin typeface="+mj-lt"/>
                          </a:endParaRPr>
                        </a:p>
                      </a:txBody>
                      <a:tcPr/>
                    </a:tc>
                    <a:tc>
                      <a:txBody>
                        <a:bodyPr/>
                        <a:lstStyle/>
                        <a:p>
                          <a:pPr algn="ctr"/>
                          <a:r>
                            <a:rPr lang="en-US" sz="1200" dirty="0" smtClean="0">
                              <a:latin typeface="+mj-lt"/>
                            </a:rPr>
                            <a:t>2.4993852</a:t>
                          </a:r>
                          <a:endParaRPr lang="en-US" sz="1200" dirty="0">
                            <a:latin typeface="+mj-lt"/>
                          </a:endParaRPr>
                        </a:p>
                      </a:txBody>
                      <a:tcPr/>
                    </a:tc>
                    <a:extLst>
                      <a:ext uri="{0D108BD9-81ED-4DB2-BD59-A6C34878D82A}">
                        <a16:rowId xmlns:a16="http://schemas.microsoft.com/office/drawing/2014/main" xmlns:a14="http://schemas.microsoft.com/office/drawing/2010/main" xmlns="" val="2382595694"/>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r>
                            <a:rPr lang="en-US" sz="1400" dirty="0" smtClean="0">
                              <a:latin typeface="+mj-lt"/>
                            </a:rPr>
                            <a:t>1.54×10</a:t>
                          </a:r>
                          <a:r>
                            <a:rPr lang="en-US" sz="1400" baseline="30000" dirty="0" smtClean="0">
                              <a:latin typeface="+mj-lt"/>
                            </a:rPr>
                            <a:t>-5</a:t>
                          </a:r>
                          <a:endParaRPr lang="en-US" sz="1400" baseline="30000" dirty="0">
                            <a:latin typeface="+mj-lt"/>
                          </a:endParaRPr>
                        </a:p>
                      </a:txBody>
                      <a:tcPr/>
                    </a:tc>
                    <a:tc>
                      <a:txBody>
                        <a:bodyPr/>
                        <a:lstStyle/>
                        <a:p>
                          <a:r>
                            <a:rPr lang="en-US" sz="1400" dirty="0" smtClean="0">
                              <a:latin typeface="+mj-lt"/>
                            </a:rPr>
                            <a:t>1.74×10</a:t>
                          </a:r>
                          <a:r>
                            <a:rPr lang="en-US" sz="1400" baseline="30000" dirty="0" smtClean="0">
                              <a:latin typeface="+mj-lt"/>
                            </a:rPr>
                            <a:t>-6</a:t>
                          </a:r>
                          <a:endParaRPr lang="en-US" sz="1400" baseline="30000" dirty="0">
                            <a:latin typeface="+mj-lt"/>
                          </a:endParaRPr>
                        </a:p>
                      </a:txBody>
                      <a:tcPr/>
                    </a:tc>
                    <a:tc>
                      <a:txBody>
                        <a:bodyPr/>
                        <a:lstStyle/>
                        <a:p>
                          <a:r>
                            <a:rPr lang="en-US" sz="1400" dirty="0" smtClean="0">
                              <a:latin typeface="+mj-lt"/>
                            </a:rPr>
                            <a:t>1.85×10</a:t>
                          </a:r>
                          <a:r>
                            <a:rPr lang="en-US" sz="1400" baseline="30000" dirty="0" smtClean="0">
                              <a:latin typeface="+mj-lt"/>
                            </a:rPr>
                            <a:t>-6</a:t>
                          </a: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j-lt"/>
                            </a:rPr>
                            <a:t>1.85×10</a:t>
                          </a:r>
                          <a:r>
                            <a:rPr lang="en-US" sz="1400" baseline="30000" dirty="0" smtClean="0">
                              <a:latin typeface="+mj-lt"/>
                            </a:rPr>
                            <a:t>-6</a:t>
                          </a:r>
                          <a:endParaRPr lang="en-US" sz="1400" dirty="0" smtClean="0">
                            <a:latin typeface="+mj-lt"/>
                          </a:endParaRPr>
                        </a:p>
                      </a:txBody>
                      <a:tcPr/>
                    </a:tc>
                    <a:extLst>
                      <a:ext uri="{0D108BD9-81ED-4DB2-BD59-A6C34878D82A}">
                        <a16:rowId xmlns:a16="http://schemas.microsoft.com/office/drawing/2014/main" xmlns:a14="http://schemas.microsoft.com/office/drawing/2010/main" xmlns="" val="356210075"/>
                      </a:ext>
                    </a:extLst>
                  </a:tr>
                  <a:tr h="370840">
                    <a:tc>
                      <a:txBody>
                        <a:bodyPr/>
                        <a:lstStyle/>
                        <a:p>
                          <a:r>
                            <a:rPr lang="en-US" sz="1600" dirty="0" smtClean="0">
                              <a:latin typeface="Candara" panose="020E0502030303020204" pitchFamily="34" charset="0"/>
                            </a:rPr>
                            <a:t>Err.</a:t>
                          </a:r>
                          <a:r>
                            <a:rPr lang="en-US" sz="1600" baseline="0" dirty="0" smtClean="0">
                              <a:latin typeface="Candara" panose="020E0502030303020204" pitchFamily="34" charset="0"/>
                            </a:rPr>
                            <a:t> 1hr</a:t>
                          </a:r>
                          <a:r>
                            <a:rPr lang="en-US" sz="1600" dirty="0" smtClean="0">
                              <a:latin typeface="Candara" panose="020E0502030303020204" pitchFamily="34" charset="0"/>
                            </a:rPr>
                            <a:t> </a:t>
                          </a:r>
                          <a:r>
                            <a:rPr lang="en-US" sz="1600" baseline="30000" dirty="0" smtClean="0">
                              <a:latin typeface="Candara" panose="020E0502030303020204" pitchFamily="34" charset="0"/>
                            </a:rPr>
                            <a:t>2</a:t>
                          </a:r>
                          <a:endParaRPr lang="en-US" sz="1600" baseline="30000" dirty="0">
                            <a:latin typeface="Candara" panose="020E0502030303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j-lt"/>
                            </a:rPr>
                            <a:t>5.70%</a:t>
                          </a:r>
                          <a:endParaRPr lang="en-US" sz="1400" baseline="30000" dirty="0" smtClean="0">
                            <a:latin typeface="+mj-lt"/>
                          </a:endParaRPr>
                        </a:p>
                      </a:txBody>
                      <a:tcPr/>
                    </a:tc>
                    <a:tc>
                      <a:txBody>
                        <a:bodyPr/>
                        <a:lstStyle/>
                        <a:p>
                          <a:pPr algn="ctr"/>
                          <a:r>
                            <a:rPr lang="en-US" sz="1400" dirty="0" smtClean="0">
                              <a:latin typeface="+mj-lt"/>
                            </a:rPr>
                            <a:t>0.63%</a:t>
                          </a:r>
                          <a:endParaRPr lang="en-US" sz="1400" dirty="0">
                            <a:latin typeface="+mj-lt"/>
                          </a:endParaRPr>
                        </a:p>
                      </a:txBody>
                      <a:tcPr/>
                    </a:tc>
                    <a:tc>
                      <a:txBody>
                        <a:bodyPr/>
                        <a:lstStyle/>
                        <a:p>
                          <a:pPr algn="ctr"/>
                          <a:r>
                            <a:rPr lang="en-US" sz="1400" dirty="0" smtClean="0">
                              <a:latin typeface="+mj-lt"/>
                            </a:rPr>
                            <a:t>0.67%</a:t>
                          </a:r>
                          <a:endParaRPr lang="en-US" sz="1400" dirty="0">
                            <a:latin typeface="+mj-lt"/>
                          </a:endParaRPr>
                        </a:p>
                      </a:txBody>
                      <a:tcPr/>
                    </a:tc>
                    <a:tc>
                      <a:txBody>
                        <a:bodyPr/>
                        <a:lstStyle/>
                        <a:p>
                          <a:pPr algn="ctr"/>
                          <a:r>
                            <a:rPr lang="en-US" sz="1400" dirty="0" smtClean="0">
                              <a:latin typeface="+mj-lt"/>
                            </a:rPr>
                            <a:t>0.67%</a:t>
                          </a:r>
                          <a:endParaRPr lang="en-US" sz="1400" dirty="0">
                            <a:latin typeface="+mj-lt"/>
                          </a:endParaRPr>
                        </a:p>
                      </a:txBody>
                      <a:tcPr/>
                    </a:tc>
                    <a:extLst>
                      <a:ext uri="{0D108BD9-81ED-4DB2-BD59-A6C34878D82A}">
                        <a16:rowId xmlns:a16="http://schemas.microsoft.com/office/drawing/2014/main" xmlns:a14="http://schemas.microsoft.com/office/drawing/2010/main" xmlns="" val="147473729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79245000"/>
                  </p:ext>
                </p:extLst>
              </p:nvPr>
            </p:nvGraphicFramePr>
            <p:xfrm>
              <a:off x="4605437" y="4104295"/>
              <a:ext cx="4495800" cy="1503490"/>
            </p:xfrm>
            <a:graphic>
              <a:graphicData uri="http://schemas.openxmlformats.org/drawingml/2006/table">
                <a:tbl>
                  <a:tblPr firstRow="1" bandRow="1">
                    <a:tableStyleId>{00A15C55-8517-42AA-B614-E9B94910E393}</a:tableStyleId>
                  </a:tblPr>
                  <a:tblGrid>
                    <a:gridCol w="1271016">
                      <a:extLst>
                        <a:ext uri="{9D8B030D-6E8A-4147-A177-3AD203B41FA5}">
                          <a16:colId xmlns="" xmlns:a16="http://schemas.microsoft.com/office/drawing/2014/main" val="3425682872"/>
                        </a:ext>
                      </a:extLst>
                    </a:gridCol>
                    <a:gridCol w="1074928">
                      <a:extLst>
                        <a:ext uri="{9D8B030D-6E8A-4147-A177-3AD203B41FA5}">
                          <a16:colId xmlns="" xmlns:a16="http://schemas.microsoft.com/office/drawing/2014/main" val="2123275949"/>
                        </a:ext>
                      </a:extLst>
                    </a:gridCol>
                    <a:gridCol w="1074928">
                      <a:extLst>
                        <a:ext uri="{9D8B030D-6E8A-4147-A177-3AD203B41FA5}">
                          <a16:colId xmlns="" xmlns:a16="http://schemas.microsoft.com/office/drawing/2014/main" val="2423557227"/>
                        </a:ext>
                      </a:extLst>
                    </a:gridCol>
                    <a:gridCol w="1074928">
                      <a:extLst>
                        <a:ext uri="{9D8B030D-6E8A-4147-A177-3AD203B41FA5}">
                          <a16:colId xmlns="" xmlns:a16="http://schemas.microsoft.com/office/drawing/2014/main" val="1853790482"/>
                        </a:ext>
                      </a:extLst>
                    </a:gridCol>
                  </a:tblGrid>
                  <a:tr h="370840">
                    <a:tc>
                      <a:txBody>
                        <a:bodyPr/>
                        <a:lstStyle/>
                        <a:p>
                          <a:endParaRPr lang="en-US" dirty="0"/>
                        </a:p>
                      </a:txBody>
                      <a:tcPr/>
                    </a:tc>
                    <a:tc>
                      <a:txBody>
                        <a:bodyPr/>
                        <a:lstStyle/>
                        <a:p>
                          <a:pPr algn="ct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𝒙</m:t>
                                  </m:r>
                                </m:sub>
                              </m:sSub>
                            </m:oMath>
                          </a14:m>
                          <a:r>
                            <a:rPr lang="en-US" dirty="0" smtClean="0"/>
                            <a:t>  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𝒚</m:t>
                                  </m:r>
                                </m:sub>
                              </m:sSub>
                            </m:oMath>
                          </a14:m>
                          <a:r>
                            <a:rPr lang="en-US" dirty="0" smtClean="0"/>
                            <a:t>  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𝒔</m:t>
                                  </m:r>
                                </m:sub>
                              </m:sSub>
                            </m:oMath>
                          </a14:m>
                          <a:r>
                            <a:rPr lang="en-US" dirty="0" smtClean="0"/>
                            <a:t>  1/s</a:t>
                          </a:r>
                          <a:endParaRPr lang="en-US" dirty="0"/>
                        </a:p>
                      </a:txBody>
                      <a:tcPr/>
                    </a:tc>
                    <a:extLst>
                      <a:ext uri="{0D108BD9-81ED-4DB2-BD59-A6C34878D82A}">
                        <a16:rowId xmlns="" xmlns:a16="http://schemas.microsoft.com/office/drawing/2014/main" val="2028666898"/>
                      </a:ext>
                    </a:extLst>
                  </a:tr>
                  <a:tr h="370840">
                    <a:tc>
                      <a:txBody>
                        <a:bodyPr/>
                        <a:lstStyle/>
                        <a:p>
                          <a:r>
                            <a:rPr lang="en-US" sz="1600" dirty="0" smtClean="0">
                              <a:latin typeface="Candara" panose="020E0502030303020204" pitchFamily="34" charset="0"/>
                            </a:rPr>
                            <a:t>Initial  ×10</a:t>
                          </a:r>
                          <a:r>
                            <a:rPr lang="en-US" sz="1600" baseline="30000" dirty="0" smtClean="0">
                              <a:latin typeface="Candara" panose="020E0502030303020204" pitchFamily="34" charset="0"/>
                            </a:rPr>
                            <a:t>-4</a:t>
                          </a:r>
                          <a:endParaRPr lang="en-US" sz="1600" dirty="0">
                            <a:latin typeface="Candara" panose="020E0502030303020204" pitchFamily="34" charset="0"/>
                          </a:endParaRPr>
                        </a:p>
                      </a:txBody>
                      <a:tcPr/>
                    </a:tc>
                    <a:tc>
                      <a:txBody>
                        <a:bodyPr/>
                        <a:lstStyle/>
                        <a:p>
                          <a:pPr algn="r"/>
                          <a:r>
                            <a:rPr lang="en-US" sz="1600" dirty="0" smtClean="0"/>
                            <a:t>-2.56627</a:t>
                          </a:r>
                          <a:endParaRPr lang="en-US" sz="1600" dirty="0"/>
                        </a:p>
                      </a:txBody>
                      <a:tcPr/>
                    </a:tc>
                    <a:tc>
                      <a:txBody>
                        <a:bodyPr/>
                        <a:lstStyle/>
                        <a:p>
                          <a:pPr algn="r"/>
                          <a:r>
                            <a:rPr lang="en-US" sz="1600" dirty="0" smtClean="0"/>
                            <a:t>-7.27271</a:t>
                          </a:r>
                          <a:endParaRPr lang="en-US" sz="1600" dirty="0"/>
                        </a:p>
                      </a:txBody>
                      <a:tcPr/>
                    </a:tc>
                    <a:tc>
                      <a:txBody>
                        <a:bodyPr/>
                        <a:lstStyle/>
                        <a:p>
                          <a:pPr algn="r"/>
                          <a:r>
                            <a:rPr lang="en-US" sz="1600" dirty="0" smtClean="0"/>
                            <a:t>-4.95561</a:t>
                          </a:r>
                          <a:endParaRPr lang="en-US" sz="1600" dirty="0"/>
                        </a:p>
                      </a:txBody>
                      <a:tcPr/>
                    </a:tc>
                    <a:extLst>
                      <a:ext uri="{0D108BD9-81ED-4DB2-BD59-A6C34878D82A}">
                        <a16:rowId xmlns="" xmlns:a16="http://schemas.microsoft.com/office/drawing/2014/main" val="3724260045"/>
                      </a:ext>
                    </a:extLst>
                  </a:tr>
                  <a:tr h="370840">
                    <a:tc>
                      <a:txBody>
                        <a:bodyPr/>
                        <a:lstStyle/>
                        <a:p>
                          <a:r>
                            <a:rPr lang="en-US" sz="1600" dirty="0" smtClean="0">
                              <a:latin typeface="Candara" panose="020E0502030303020204" pitchFamily="34" charset="0"/>
                            </a:rPr>
                            <a:t>Track</a:t>
                          </a:r>
                          <a:r>
                            <a:rPr lang="en-US" sz="1600" baseline="30000" dirty="0" smtClean="0">
                              <a:latin typeface="Candara" panose="020E0502030303020204" pitchFamily="34" charset="0"/>
                            </a:rPr>
                            <a:t>3 </a:t>
                          </a:r>
                          <a:r>
                            <a:rPr lang="en-US" sz="1600" dirty="0" smtClean="0">
                              <a:latin typeface="Candara" panose="020E0502030303020204" pitchFamily="34" charset="0"/>
                            </a:rPr>
                            <a:t>×10</a:t>
                          </a:r>
                          <a:r>
                            <a:rPr lang="en-US" sz="1600" baseline="30000" dirty="0" smtClean="0">
                              <a:latin typeface="Candara" panose="020E0502030303020204" pitchFamily="34" charset="0"/>
                            </a:rPr>
                            <a:t>-4</a:t>
                          </a:r>
                          <a:endParaRPr lang="en-US" sz="1600" baseline="30000" dirty="0">
                            <a:latin typeface="Candara" panose="020E0502030303020204" pitchFamily="34" charset="0"/>
                          </a:endParaRPr>
                        </a:p>
                      </a:txBody>
                      <a:tcPr/>
                    </a:tc>
                    <a:tc>
                      <a:txBody>
                        <a:bodyPr/>
                        <a:lstStyle/>
                        <a:p>
                          <a:pPr algn="r"/>
                          <a:r>
                            <a:rPr lang="en-US" sz="1600" dirty="0" smtClean="0"/>
                            <a:t>-2.41220</a:t>
                          </a:r>
                          <a:endParaRPr lang="en-US" sz="1600" dirty="0"/>
                        </a:p>
                      </a:txBody>
                      <a:tcPr/>
                    </a:tc>
                    <a:tc>
                      <a:txBody>
                        <a:bodyPr/>
                        <a:lstStyle/>
                        <a:p>
                          <a:pPr algn="r"/>
                          <a:r>
                            <a:rPr lang="en-US" sz="1600" dirty="0" smtClean="0"/>
                            <a:t>-7.25535</a:t>
                          </a:r>
                          <a:endParaRPr lang="en-US" sz="1600" dirty="0"/>
                        </a:p>
                      </a:txBody>
                      <a:tcPr/>
                    </a:tc>
                    <a:tc>
                      <a:txBody>
                        <a:bodyPr/>
                        <a:lstStyle/>
                        <a:p>
                          <a:pPr algn="r"/>
                          <a:r>
                            <a:rPr lang="en-US" sz="1600" dirty="0" smtClean="0"/>
                            <a:t>-4.91862</a:t>
                          </a:r>
                          <a:endParaRPr lang="en-US" sz="1600" dirty="0"/>
                        </a:p>
                      </a:txBody>
                      <a:tcPr/>
                    </a:tc>
                    <a:extLst>
                      <a:ext uri="{0D108BD9-81ED-4DB2-BD59-A6C34878D82A}">
                        <a16:rowId xmlns="" xmlns:a16="http://schemas.microsoft.com/office/drawing/2014/main" val="1120018430"/>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r"/>
                          <a:r>
                            <a:rPr lang="en-US" sz="1600" dirty="0" smtClean="0"/>
                            <a:t>0.0639</a:t>
                          </a:r>
                          <a:endParaRPr lang="en-US" sz="1600" dirty="0"/>
                        </a:p>
                      </a:txBody>
                      <a:tcPr/>
                    </a:tc>
                    <a:tc>
                      <a:txBody>
                        <a:bodyPr/>
                        <a:lstStyle/>
                        <a:p>
                          <a:pPr algn="r"/>
                          <a:r>
                            <a:rPr lang="en-US" sz="1600" dirty="0" smtClean="0"/>
                            <a:t>0.0024</a:t>
                          </a:r>
                          <a:endParaRPr lang="en-US" sz="1600" dirty="0"/>
                        </a:p>
                      </a:txBody>
                      <a:tcPr/>
                    </a:tc>
                    <a:tc>
                      <a:txBody>
                        <a:bodyPr/>
                        <a:lstStyle/>
                        <a:p>
                          <a:pPr algn="r"/>
                          <a:r>
                            <a:rPr lang="en-US" sz="1600" dirty="0" smtClean="0"/>
                            <a:t>0.0075</a:t>
                          </a:r>
                          <a:endParaRPr lang="en-US" sz="1600" dirty="0"/>
                        </a:p>
                      </a:txBody>
                      <a:tcPr/>
                    </a:tc>
                    <a:extLst>
                      <a:ext uri="{0D108BD9-81ED-4DB2-BD59-A6C34878D82A}">
                        <a16:rowId xmlns="" xmlns:a16="http://schemas.microsoft.com/office/drawing/2014/main" val="68017151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79245000"/>
                  </p:ext>
                </p:extLst>
              </p:nvPr>
            </p:nvGraphicFramePr>
            <p:xfrm>
              <a:off x="4605437" y="4104295"/>
              <a:ext cx="4495800" cy="1503490"/>
            </p:xfrm>
            <a:graphic>
              <a:graphicData uri="http://schemas.openxmlformats.org/drawingml/2006/table">
                <a:tbl>
                  <a:tblPr firstRow="1" bandRow="1">
                    <a:tableStyleId>{00A15C55-8517-42AA-B614-E9B94910E393}</a:tableStyleId>
                  </a:tblPr>
                  <a:tblGrid>
                    <a:gridCol w="1271016">
                      <a:extLst>
                        <a:ext uri="{9D8B030D-6E8A-4147-A177-3AD203B41FA5}">
                          <a16:colId xmlns:a16="http://schemas.microsoft.com/office/drawing/2014/main" xmlns:a14="http://schemas.microsoft.com/office/drawing/2010/main" xmlns="" val="3425682872"/>
                        </a:ext>
                      </a:extLst>
                    </a:gridCol>
                    <a:gridCol w="1074928">
                      <a:extLst>
                        <a:ext uri="{9D8B030D-6E8A-4147-A177-3AD203B41FA5}">
                          <a16:colId xmlns:a16="http://schemas.microsoft.com/office/drawing/2014/main" xmlns:a14="http://schemas.microsoft.com/office/drawing/2010/main" xmlns="" val="2123275949"/>
                        </a:ext>
                      </a:extLst>
                    </a:gridCol>
                    <a:gridCol w="1074928">
                      <a:extLst>
                        <a:ext uri="{9D8B030D-6E8A-4147-A177-3AD203B41FA5}">
                          <a16:colId xmlns:a16="http://schemas.microsoft.com/office/drawing/2014/main" xmlns:a14="http://schemas.microsoft.com/office/drawing/2010/main" xmlns="" val="2423557227"/>
                        </a:ext>
                      </a:extLst>
                    </a:gridCol>
                    <a:gridCol w="1074928">
                      <a:extLst>
                        <a:ext uri="{9D8B030D-6E8A-4147-A177-3AD203B41FA5}">
                          <a16:colId xmlns:a16="http://schemas.microsoft.com/office/drawing/2014/main" xmlns:a14="http://schemas.microsoft.com/office/drawing/2010/main" xmlns="" val="1853790482"/>
                        </a:ext>
                      </a:extLst>
                    </a:gridCol>
                  </a:tblGrid>
                  <a:tr h="390970">
                    <a:tc>
                      <a:txBody>
                        <a:bodyPr/>
                        <a:lstStyle/>
                        <a:p>
                          <a:endParaRPr lang="en-US" dirty="0"/>
                        </a:p>
                      </a:txBody>
                      <a:tcPr/>
                    </a:tc>
                    <a:tc>
                      <a:txBody>
                        <a:bodyPr/>
                        <a:lstStyle/>
                        <a:p>
                          <a:endParaRPr lang="en-US"/>
                        </a:p>
                      </a:txBody>
                      <a:tcPr>
                        <a:blipFill rotWithShape="0">
                          <a:blip r:embed="rId3"/>
                          <a:stretch>
                            <a:fillRect l="-119318" t="-7813" r="-203409" b="-296875"/>
                          </a:stretch>
                        </a:blipFill>
                      </a:tcPr>
                    </a:tc>
                    <a:tc>
                      <a:txBody>
                        <a:bodyPr/>
                        <a:lstStyle/>
                        <a:p>
                          <a:endParaRPr lang="en-US"/>
                        </a:p>
                      </a:txBody>
                      <a:tcPr>
                        <a:blipFill rotWithShape="0">
                          <a:blip r:embed="rId3"/>
                          <a:stretch>
                            <a:fillRect l="-218079" t="-7813" r="-102260" b="-296875"/>
                          </a:stretch>
                        </a:blipFill>
                      </a:tcPr>
                    </a:tc>
                    <a:tc>
                      <a:txBody>
                        <a:bodyPr/>
                        <a:lstStyle/>
                        <a:p>
                          <a:endParaRPr lang="en-US"/>
                        </a:p>
                      </a:txBody>
                      <a:tcPr>
                        <a:blipFill rotWithShape="0">
                          <a:blip r:embed="rId3"/>
                          <a:stretch>
                            <a:fillRect l="-319886" t="-7813" r="-2841" b="-296875"/>
                          </a:stretch>
                        </a:blipFill>
                      </a:tcPr>
                    </a:tc>
                    <a:extLst>
                      <a:ext uri="{0D108BD9-81ED-4DB2-BD59-A6C34878D82A}">
                        <a16:rowId xmlns:a16="http://schemas.microsoft.com/office/drawing/2014/main" xmlns:a14="http://schemas.microsoft.com/office/drawing/2010/main" xmlns="" val="2028666898"/>
                      </a:ext>
                    </a:extLst>
                  </a:tr>
                  <a:tr h="370840">
                    <a:tc>
                      <a:txBody>
                        <a:bodyPr/>
                        <a:lstStyle/>
                        <a:p>
                          <a:r>
                            <a:rPr lang="en-US" sz="1600" dirty="0" smtClean="0">
                              <a:latin typeface="Candara" panose="020E0502030303020204" pitchFamily="34" charset="0"/>
                            </a:rPr>
                            <a:t>Initial  ×10</a:t>
                          </a:r>
                          <a:r>
                            <a:rPr lang="en-US" sz="1600" baseline="30000" dirty="0" smtClean="0">
                              <a:latin typeface="Candara" panose="020E0502030303020204" pitchFamily="34" charset="0"/>
                            </a:rPr>
                            <a:t>-4</a:t>
                          </a:r>
                          <a:endParaRPr lang="en-US" sz="1600" dirty="0">
                            <a:latin typeface="Candara" panose="020E0502030303020204" pitchFamily="34" charset="0"/>
                          </a:endParaRPr>
                        </a:p>
                      </a:txBody>
                      <a:tcPr/>
                    </a:tc>
                    <a:tc>
                      <a:txBody>
                        <a:bodyPr/>
                        <a:lstStyle/>
                        <a:p>
                          <a:pPr algn="r"/>
                          <a:r>
                            <a:rPr lang="en-US" sz="1600" dirty="0" smtClean="0"/>
                            <a:t>-2.56627</a:t>
                          </a:r>
                          <a:endParaRPr lang="en-US" sz="1600" dirty="0"/>
                        </a:p>
                      </a:txBody>
                      <a:tcPr/>
                    </a:tc>
                    <a:tc>
                      <a:txBody>
                        <a:bodyPr/>
                        <a:lstStyle/>
                        <a:p>
                          <a:pPr algn="r"/>
                          <a:r>
                            <a:rPr lang="en-US" sz="1600" dirty="0" smtClean="0"/>
                            <a:t>-7.27271</a:t>
                          </a:r>
                          <a:endParaRPr lang="en-US" sz="1600" dirty="0"/>
                        </a:p>
                      </a:txBody>
                      <a:tcPr/>
                    </a:tc>
                    <a:tc>
                      <a:txBody>
                        <a:bodyPr/>
                        <a:lstStyle/>
                        <a:p>
                          <a:pPr algn="r"/>
                          <a:r>
                            <a:rPr lang="en-US" sz="1600" dirty="0" smtClean="0"/>
                            <a:t>-4.95561</a:t>
                          </a:r>
                          <a:endParaRPr lang="en-US" sz="1600" dirty="0"/>
                        </a:p>
                      </a:txBody>
                      <a:tcPr/>
                    </a:tc>
                    <a:extLst>
                      <a:ext uri="{0D108BD9-81ED-4DB2-BD59-A6C34878D82A}">
                        <a16:rowId xmlns:a16="http://schemas.microsoft.com/office/drawing/2014/main" xmlns:a14="http://schemas.microsoft.com/office/drawing/2010/main" xmlns="" val="3724260045"/>
                      </a:ext>
                    </a:extLst>
                  </a:tr>
                  <a:tr h="370840">
                    <a:tc>
                      <a:txBody>
                        <a:bodyPr/>
                        <a:lstStyle/>
                        <a:p>
                          <a:r>
                            <a:rPr lang="en-US" sz="1600" dirty="0" smtClean="0">
                              <a:latin typeface="Candara" panose="020E0502030303020204" pitchFamily="34" charset="0"/>
                            </a:rPr>
                            <a:t>Track</a:t>
                          </a:r>
                          <a:r>
                            <a:rPr lang="en-US" sz="1600" baseline="30000" dirty="0" smtClean="0">
                              <a:latin typeface="Candara" panose="020E0502030303020204" pitchFamily="34" charset="0"/>
                            </a:rPr>
                            <a:t>3 </a:t>
                          </a:r>
                          <a:r>
                            <a:rPr lang="en-US" sz="1600" dirty="0" smtClean="0">
                              <a:latin typeface="Candara" panose="020E0502030303020204" pitchFamily="34" charset="0"/>
                            </a:rPr>
                            <a:t>×10</a:t>
                          </a:r>
                          <a:r>
                            <a:rPr lang="en-US" sz="1600" baseline="30000" dirty="0" smtClean="0">
                              <a:latin typeface="Candara" panose="020E0502030303020204" pitchFamily="34" charset="0"/>
                            </a:rPr>
                            <a:t>-4</a:t>
                          </a:r>
                          <a:endParaRPr lang="en-US" sz="1600" baseline="30000" dirty="0">
                            <a:latin typeface="Candara" panose="020E0502030303020204" pitchFamily="34" charset="0"/>
                          </a:endParaRPr>
                        </a:p>
                      </a:txBody>
                      <a:tcPr/>
                    </a:tc>
                    <a:tc>
                      <a:txBody>
                        <a:bodyPr/>
                        <a:lstStyle/>
                        <a:p>
                          <a:pPr algn="r"/>
                          <a:r>
                            <a:rPr lang="en-US" sz="1600" dirty="0" smtClean="0"/>
                            <a:t>-2.41220</a:t>
                          </a:r>
                          <a:endParaRPr lang="en-US" sz="1600" dirty="0"/>
                        </a:p>
                      </a:txBody>
                      <a:tcPr/>
                    </a:tc>
                    <a:tc>
                      <a:txBody>
                        <a:bodyPr/>
                        <a:lstStyle/>
                        <a:p>
                          <a:pPr algn="r"/>
                          <a:r>
                            <a:rPr lang="en-US" sz="1600" dirty="0" smtClean="0"/>
                            <a:t>-7.25535</a:t>
                          </a:r>
                          <a:endParaRPr lang="en-US" sz="1600" dirty="0"/>
                        </a:p>
                      </a:txBody>
                      <a:tcPr/>
                    </a:tc>
                    <a:tc>
                      <a:txBody>
                        <a:bodyPr/>
                        <a:lstStyle/>
                        <a:p>
                          <a:pPr algn="r"/>
                          <a:r>
                            <a:rPr lang="en-US" sz="1600" dirty="0" smtClean="0"/>
                            <a:t>-4.91862</a:t>
                          </a:r>
                          <a:endParaRPr lang="en-US" sz="1600" dirty="0"/>
                        </a:p>
                      </a:txBody>
                      <a:tcPr/>
                    </a:tc>
                    <a:extLst>
                      <a:ext uri="{0D108BD9-81ED-4DB2-BD59-A6C34878D82A}">
                        <a16:rowId xmlns:a16="http://schemas.microsoft.com/office/drawing/2014/main" xmlns:a14="http://schemas.microsoft.com/office/drawing/2010/main" xmlns="" val="1120018430"/>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r"/>
                          <a:r>
                            <a:rPr lang="en-US" sz="1600" dirty="0" smtClean="0"/>
                            <a:t>0.0639</a:t>
                          </a:r>
                          <a:endParaRPr lang="en-US" sz="1600" dirty="0"/>
                        </a:p>
                      </a:txBody>
                      <a:tcPr/>
                    </a:tc>
                    <a:tc>
                      <a:txBody>
                        <a:bodyPr/>
                        <a:lstStyle/>
                        <a:p>
                          <a:pPr algn="r"/>
                          <a:r>
                            <a:rPr lang="en-US" sz="1600" dirty="0" smtClean="0"/>
                            <a:t>0.0024</a:t>
                          </a:r>
                          <a:endParaRPr lang="en-US" sz="1600" dirty="0"/>
                        </a:p>
                      </a:txBody>
                      <a:tcPr/>
                    </a:tc>
                    <a:tc>
                      <a:txBody>
                        <a:bodyPr/>
                        <a:lstStyle/>
                        <a:p>
                          <a:pPr algn="r"/>
                          <a:r>
                            <a:rPr lang="en-US" sz="1600" dirty="0" smtClean="0"/>
                            <a:t>0.0075</a:t>
                          </a:r>
                          <a:endParaRPr lang="en-US" sz="1600" dirty="0"/>
                        </a:p>
                      </a:txBody>
                      <a:tcPr/>
                    </a:tc>
                    <a:extLst>
                      <a:ext uri="{0D108BD9-81ED-4DB2-BD59-A6C34878D82A}">
                        <a16:rowId xmlns:a16="http://schemas.microsoft.com/office/drawing/2014/main" xmlns:a14="http://schemas.microsoft.com/office/drawing/2010/main" xmlns="" val="680171516"/>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p:cNvSpPr txBox="1"/>
              <p:nvPr/>
            </p:nvSpPr>
            <p:spPr>
              <a:xfrm>
                <a:off x="-12192" y="5580353"/>
                <a:ext cx="9205149" cy="890757"/>
              </a:xfrm>
              <a:prstGeom prst="rect">
                <a:avLst/>
              </a:prstGeom>
              <a:noFill/>
            </p:spPr>
            <p:txBody>
              <a:bodyPr wrap="none" rtlCol="0">
                <a:spAutoFit/>
              </a:bodyPr>
              <a:lstStyle/>
              <a:p>
                <a:r>
                  <a:rPr lang="en-US" sz="1800" baseline="30000" dirty="0" smtClean="0"/>
                  <a:t>1</a:t>
                </a:r>
                <a:r>
                  <a:rPr lang="en-US" sz="1800" dirty="0" smtClean="0"/>
                  <a:t> </a:t>
                </a:r>
                <a:r>
                  <a:rPr lang="en-US" sz="1600" dirty="0" smtClean="0"/>
                  <a:t>Emittance in RSM dynamic simulation is calculated as </a:t>
                </a:r>
                <a14:m>
                  <m:oMath xmlns:m="http://schemas.openxmlformats.org/officeDocument/2006/math">
                    <m:r>
                      <a:rPr lang="en-US" sz="1600" i="1">
                        <a:latin typeface="Cambria Math" panose="02040503050406030204" pitchFamily="18" charset="0"/>
                      </a:rPr>
                      <m:t>𝜀</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𝜀</m:t>
                        </m:r>
                      </m:e>
                      <m:sub>
                        <m:r>
                          <a:rPr lang="en-US" sz="1600" i="1">
                            <a:latin typeface="Cambria Math" panose="02040503050406030204" pitchFamily="18" charset="0"/>
                          </a:rPr>
                          <m:t>0</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exp</m:t>
                        </m:r>
                      </m:fName>
                      <m:e>
                        <m:r>
                          <a:rPr lang="en-US" sz="1600" i="1">
                            <a:latin typeface="Cambria Math" panose="02040503050406030204" pitchFamily="18" charset="0"/>
                          </a:rPr>
                          <m:t>(</m:t>
                        </m:r>
                        <m:r>
                          <a:rPr lang="en-US" sz="1600" i="1">
                            <a:latin typeface="Cambria Math" panose="02040503050406030204" pitchFamily="18" charset="0"/>
                          </a:rPr>
                          <m:t>𝑅</m:t>
                        </m:r>
                        <m:r>
                          <a:rPr lang="en-US" sz="1600" i="1">
                            <a:latin typeface="Cambria Math" panose="02040503050406030204" pitchFamily="18" charset="0"/>
                          </a:rPr>
                          <m:t>⋅</m:t>
                        </m:r>
                        <m:r>
                          <m:rPr>
                            <m:sty m:val="p"/>
                          </m:rPr>
                          <a:rPr lang="en-US" sz="1600">
                            <a:latin typeface="Cambria Math" panose="02040503050406030204" pitchFamily="18" charset="0"/>
                          </a:rPr>
                          <m:t>Δ</m:t>
                        </m:r>
                        <m:r>
                          <a:rPr lang="en-US" sz="1600" i="1">
                            <a:latin typeface="Cambria Math" panose="02040503050406030204" pitchFamily="18" charset="0"/>
                          </a:rPr>
                          <m:t>𝑡</m:t>
                        </m:r>
                        <m:r>
                          <a:rPr lang="en-US" sz="1600" i="1">
                            <a:latin typeface="Cambria Math" panose="02040503050406030204" pitchFamily="18" charset="0"/>
                          </a:rPr>
                          <m:t>)</m:t>
                        </m:r>
                      </m:e>
                    </m:func>
                  </m:oMath>
                </a14:m>
                <a:r>
                  <a:rPr lang="en-US" sz="1600" dirty="0" smtClean="0"/>
                  <a:t>, </a:t>
                </a:r>
                <a14:m>
                  <m:oMath xmlns:m="http://schemas.openxmlformats.org/officeDocument/2006/math">
                    <m:r>
                      <a:rPr lang="en-US" sz="1600" b="0" i="1" smtClean="0">
                        <a:latin typeface="Cambria Math" panose="02040503050406030204" pitchFamily="18" charset="0"/>
                      </a:rPr>
                      <m:t>𝑅</m:t>
                    </m:r>
                  </m:oMath>
                </a14:m>
                <a:r>
                  <a:rPr lang="en-US" sz="1600" dirty="0" smtClean="0"/>
                  <a:t> is cooling rate, </a:t>
                </a:r>
                <a14:m>
                  <m:oMath xmlns:m="http://schemas.openxmlformats.org/officeDocument/2006/math">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oMath>
                </a14:m>
                <a:r>
                  <a:rPr lang="en-US" sz="1600" dirty="0" smtClean="0"/>
                  <a:t> is time step</a:t>
                </a:r>
              </a:p>
              <a:p>
                <a:r>
                  <a:rPr lang="en-US" sz="1600" baseline="30000" dirty="0"/>
                  <a:t>2</a:t>
                </a:r>
                <a:r>
                  <a:rPr lang="en-US" sz="1600" dirty="0" smtClean="0"/>
                  <a:t> Accumulated error in one hour: </a:t>
                </a:r>
                <a14:m>
                  <m:oMath xmlns:m="http://schemas.openxmlformats.org/officeDocument/2006/math">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m:rPr>
                                <m:sty m:val="p"/>
                              </m:rPr>
                              <a:rPr lang="en-US" sz="1600" b="0" i="0" smtClean="0">
                                <a:latin typeface="Cambria Math" panose="02040503050406030204" pitchFamily="18" charset="0"/>
                              </a:rPr>
                              <m:t>Δ</m:t>
                            </m:r>
                          </m:e>
                        </m:d>
                      </m:e>
                      <m:sup>
                        <m:r>
                          <a:rPr lang="en-US" sz="1600" b="0" i="1" smtClean="0">
                            <a:latin typeface="Cambria Math" panose="02040503050406030204" pitchFamily="18" charset="0"/>
                          </a:rPr>
                          <m:t>3600/</m:t>
                        </m:r>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sup>
                    </m:sSup>
                    <m:r>
                      <a:rPr lang="en-US" sz="1600" b="0" i="1" smtClean="0">
                        <a:latin typeface="Cambria Math" panose="02040503050406030204" pitchFamily="18" charset="0"/>
                      </a:rPr>
                      <m:t>−1</m:t>
                    </m:r>
                  </m:oMath>
                </a14:m>
                <a:r>
                  <a:rPr lang="en-US" sz="1600" dirty="0" smtClean="0"/>
                  <a:t>, </a:t>
                </a:r>
                <a14:m>
                  <m:oMath xmlns:m="http://schemas.openxmlformats.org/officeDocument/2006/math">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oMath>
                </a14:m>
                <a:r>
                  <a:rPr lang="en-US" sz="1600" dirty="0" smtClean="0"/>
                  <a:t> is time step, </a:t>
                </a:r>
                <a14:m>
                  <m:oMath xmlns:m="http://schemas.openxmlformats.org/officeDocument/2006/math">
                    <m:r>
                      <m:rPr>
                        <m:sty m:val="p"/>
                      </m:rPr>
                      <a:rPr lang="en-US" sz="1600" b="0" i="0" smtClean="0">
                        <a:latin typeface="Cambria Math" panose="02040503050406030204" pitchFamily="18" charset="0"/>
                      </a:rPr>
                      <m:t>Δ</m:t>
                    </m:r>
                  </m:oMath>
                </a14:m>
                <a:r>
                  <a:rPr lang="en-US" sz="1600" dirty="0" smtClean="0"/>
                  <a:t> is the error for </a:t>
                </a:r>
                <a14:m>
                  <m:oMath xmlns:m="http://schemas.openxmlformats.org/officeDocument/2006/math">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oMath>
                </a14:m>
                <a:r>
                  <a:rPr lang="en-US" sz="1600" dirty="0" smtClean="0"/>
                  <a:t>. </a:t>
                </a:r>
              </a:p>
              <a:p>
                <a:r>
                  <a:rPr lang="en-US" sz="1600" baseline="30000" dirty="0" smtClean="0"/>
                  <a:t>3</a:t>
                </a:r>
                <a:r>
                  <a:rPr lang="en-US" sz="1600" dirty="0" smtClean="0"/>
                  <a:t> The cooling rate in turn-by-turn tracking: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r>
                          <a:rPr lang="en-US" sz="1600" b="0" i="1" smtClean="0">
                            <a:latin typeface="Cambria Math" panose="02040503050406030204" pitchFamily="18" charset="0"/>
                          </a:rPr>
                          <m:t>𝜀</m:t>
                        </m:r>
                      </m:e>
                      <m:sub>
                        <m:r>
                          <a:rPr lang="en-US" sz="1600" b="0" i="1" smtClean="0">
                            <a:latin typeface="Cambria Math" panose="02040503050406030204" pitchFamily="18" charset="0"/>
                          </a:rPr>
                          <m:t>𝑓</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𝜀</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oMath>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2192" y="5580353"/>
                <a:ext cx="9205149" cy="890757"/>
              </a:xfrm>
              <a:prstGeom prst="rect">
                <a:avLst/>
              </a:prstGeom>
              <a:blipFill>
                <a:blip r:embed="rId6"/>
                <a:stretch>
                  <a:fillRect b="-5442"/>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144959" y="865692"/>
            <a:ext cx="4199919" cy="4543912"/>
          </a:xfrm>
          <a:prstGeom prst="rect">
            <a:avLst/>
          </a:prstGeom>
        </p:spPr>
      </p:pic>
      <p:sp>
        <p:nvSpPr>
          <p:cNvPr id="17" name="Oval 16"/>
          <p:cNvSpPr/>
          <p:nvPr/>
        </p:nvSpPr>
        <p:spPr bwMode="auto">
          <a:xfrm>
            <a:off x="5518824" y="3246501"/>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9" name="Oval 18"/>
          <p:cNvSpPr/>
          <p:nvPr/>
        </p:nvSpPr>
        <p:spPr bwMode="auto">
          <a:xfrm>
            <a:off x="5526384" y="3648547"/>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58230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03192" y="810690"/>
            <a:ext cx="5029200" cy="646331"/>
          </a:xfrm>
          <a:prstGeom prst="rect">
            <a:avLst/>
          </a:prstGeom>
          <a:noFill/>
        </p:spPr>
        <p:txBody>
          <a:bodyPr wrap="square" rtlCol="0">
            <a:spAutoFit/>
          </a:bodyPr>
          <a:lstStyle/>
          <a:p>
            <a:pPr marL="742950" lvl="1" indent="-285750">
              <a:buClr>
                <a:srgbClr val="0070C0"/>
              </a:buClr>
              <a:buSzPct val="160000"/>
              <a:buFont typeface="Arial" panose="020B0604020202020204" pitchFamily="34" charset="0"/>
              <a:buChar char="•"/>
            </a:pPr>
            <a:r>
              <a:rPr lang="en-US" sz="1800" dirty="0">
                <a:latin typeface="Candara" panose="020E0502030303020204" pitchFamily="34" charset="0"/>
              </a:rPr>
              <a:t>Tracking </a:t>
            </a:r>
            <a:r>
              <a:rPr lang="en-US" sz="1800" dirty="0">
                <a:solidFill>
                  <a:srgbClr val="0000FF"/>
                </a:solidFill>
                <a:latin typeface="Candara" panose="020E0502030303020204" pitchFamily="34" charset="0"/>
              </a:rPr>
              <a:t>10,000</a:t>
            </a:r>
            <a:r>
              <a:rPr lang="en-US" sz="1800" dirty="0">
                <a:latin typeface="Candara" panose="020E0502030303020204" pitchFamily="34" charset="0"/>
              </a:rPr>
              <a:t> protons </a:t>
            </a:r>
            <a:r>
              <a:rPr lang="en-US" sz="1800" dirty="0">
                <a:solidFill>
                  <a:srgbClr val="0000FF"/>
                </a:solidFill>
                <a:latin typeface="Candara" panose="020E0502030303020204" pitchFamily="34" charset="0"/>
              </a:rPr>
              <a:t>for </a:t>
            </a:r>
            <a:r>
              <a:rPr lang="en-US" sz="1800" dirty="0" smtClean="0">
                <a:solidFill>
                  <a:srgbClr val="0000FF"/>
                </a:solidFill>
                <a:latin typeface="Candara" panose="020E0502030303020204" pitchFamily="34" charset="0"/>
              </a:rPr>
              <a:t>ten </a:t>
            </a:r>
            <a:r>
              <a:rPr lang="en-US" sz="1800" dirty="0">
                <a:solidFill>
                  <a:srgbClr val="0000FF"/>
                </a:solidFill>
                <a:latin typeface="Candara" panose="020E0502030303020204" pitchFamily="34" charset="0"/>
              </a:rPr>
              <a:t>second (</a:t>
            </a:r>
            <a:r>
              <a:rPr lang="en-US" sz="1800" dirty="0" smtClean="0">
                <a:solidFill>
                  <a:srgbClr val="0000FF"/>
                </a:solidFill>
                <a:latin typeface="Candara" panose="020E0502030303020204" pitchFamily="34" charset="0"/>
              </a:rPr>
              <a:t>1,391,803 </a:t>
            </a:r>
            <a:r>
              <a:rPr lang="en-US" sz="1800" dirty="0">
                <a:solidFill>
                  <a:srgbClr val="0000FF"/>
                </a:solidFill>
                <a:latin typeface="Candara" panose="020E0502030303020204" pitchFamily="34" charset="0"/>
              </a:rPr>
              <a:t>turns)</a:t>
            </a:r>
          </a:p>
        </p:txBody>
      </p:sp>
      <p:sp>
        <p:nvSpPr>
          <p:cNvPr id="3" name="Footer Placeholder 2"/>
          <p:cNvSpPr>
            <a:spLocks noGrp="1"/>
          </p:cNvSpPr>
          <p:nvPr>
            <p:ph type="ftr" sz="quarter" idx="10"/>
          </p:nvPr>
        </p:nvSpPr>
        <p:spPr/>
        <p:txBody>
          <a:bodyPr/>
          <a:lstStyle/>
          <a:p>
            <a:pPr>
              <a:defRPr/>
            </a:pPr>
            <a:r>
              <a:rPr lang="en-US" smtClean="0"/>
              <a:t>He Zhang</a:t>
            </a:r>
            <a:endParaRPr lang="en-US" dirty="0"/>
          </a:p>
        </p:txBody>
      </p:sp>
      <p:sp>
        <p:nvSpPr>
          <p:cNvPr id="4" name="Slide Number Placeholder 3"/>
          <p:cNvSpPr>
            <a:spLocks noGrp="1"/>
          </p:cNvSpPr>
          <p:nvPr>
            <p:ph type="sldNum" sz="quarter" idx="11"/>
          </p:nvPr>
        </p:nvSpPr>
        <p:spPr/>
        <p:txBody>
          <a:bodyPr/>
          <a:lstStyle/>
          <a:p>
            <a:pPr>
              <a:defRPr/>
            </a:pPr>
            <a:r>
              <a:rPr lang="en-US" smtClean="0"/>
              <a:t>--</a:t>
            </a:r>
            <a:fld id="{045D7771-C512-4210-A2E7-C9FC1305859F}" type="slidenum">
              <a:rPr lang="en-US" smtClean="0"/>
              <a:pPr>
                <a:defRPr/>
              </a:pPr>
              <a:t>19</a:t>
            </a:fld>
            <a:r>
              <a:rPr lang="en-US" smtClean="0"/>
              <a:t>--</a:t>
            </a:r>
            <a:endParaRPr lang="en-US"/>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Compare the Tracking Results of Electron Cooling</a:t>
            </a:r>
            <a:endParaRPr lang="ru-RU" sz="3200" b="1" dirty="0">
              <a:solidFill>
                <a:srgbClr val="0000FF"/>
              </a:solidFill>
              <a:latin typeface="Times New Roman" pitchFamily="18" charset="0"/>
              <a:cs typeface="Times New Roman" pitchFamily="18" charset="0"/>
            </a:endParaRPr>
          </a:p>
        </p:txBody>
      </p:sp>
      <p:cxnSp>
        <p:nvCxnSpPr>
          <p:cNvPr id="10" name="Straight Connector 9"/>
          <p:cNvCxnSpPr/>
          <p:nvPr/>
        </p:nvCxnSpPr>
        <p:spPr bwMode="auto">
          <a:xfrm>
            <a:off x="4565904" y="1143000"/>
            <a:ext cx="6096" cy="4464785"/>
          </a:xfrm>
          <a:prstGeom prst="line">
            <a:avLst/>
          </a:prstGeom>
          <a:ln w="2540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nvPr>
            </p:nvGraphicFramePr>
            <p:xfrm>
              <a:off x="4611624" y="1520913"/>
              <a:ext cx="4495800" cy="2519490"/>
            </p:xfrm>
            <a:graphic>
              <a:graphicData uri="http://schemas.openxmlformats.org/drawingml/2006/table">
                <a:tbl>
                  <a:tblPr firstRow="1" bandRow="1">
                    <a:tableStyleId>{21E4AEA4-8DFA-4A89-87EB-49C32662AFE0}</a:tableStyleId>
                  </a:tblPr>
                  <a:tblGrid>
                    <a:gridCol w="899160">
                      <a:extLst>
                        <a:ext uri="{9D8B030D-6E8A-4147-A177-3AD203B41FA5}">
                          <a16:colId xmlns="" xmlns:a16="http://schemas.microsoft.com/office/drawing/2014/main" val="1647062125"/>
                        </a:ext>
                      </a:extLst>
                    </a:gridCol>
                    <a:gridCol w="899160">
                      <a:extLst>
                        <a:ext uri="{9D8B030D-6E8A-4147-A177-3AD203B41FA5}">
                          <a16:colId xmlns="" xmlns:a16="http://schemas.microsoft.com/office/drawing/2014/main" val="3358678325"/>
                        </a:ext>
                      </a:extLst>
                    </a:gridCol>
                    <a:gridCol w="899160">
                      <a:extLst>
                        <a:ext uri="{9D8B030D-6E8A-4147-A177-3AD203B41FA5}">
                          <a16:colId xmlns="" xmlns:a16="http://schemas.microsoft.com/office/drawing/2014/main" val="906680439"/>
                        </a:ext>
                      </a:extLst>
                    </a:gridCol>
                    <a:gridCol w="899160">
                      <a:extLst>
                        <a:ext uri="{9D8B030D-6E8A-4147-A177-3AD203B41FA5}">
                          <a16:colId xmlns="" xmlns:a16="http://schemas.microsoft.com/office/drawing/2014/main" val="155488903"/>
                        </a:ext>
                      </a:extLst>
                    </a:gridCol>
                    <a:gridCol w="899160">
                      <a:extLst>
                        <a:ext uri="{9D8B030D-6E8A-4147-A177-3AD203B41FA5}">
                          <a16:colId xmlns="" xmlns:a16="http://schemas.microsoft.com/office/drawing/2014/main" val="4245581473"/>
                        </a:ext>
                      </a:extLst>
                    </a:gridCol>
                  </a:tblGrid>
                  <a:tr h="370840">
                    <a:tc>
                      <a:txBody>
                        <a:bodyPr/>
                        <a:lstStyle/>
                        <a:p>
                          <a:endParaRPr lang="en-US" dirty="0"/>
                        </a:p>
                      </a:txBody>
                      <a:tcPr/>
                    </a:tc>
                    <a:tc>
                      <a:txBody>
                        <a:bodyPr/>
                        <a:lstStyle/>
                        <a:p>
                          <a:pPr algn="ct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𝜺</m:t>
                                  </m:r>
                                </m:e>
                                <m:sub>
                                  <m:r>
                                    <a:rPr lang="en-US" smtClean="0">
                                      <a:latin typeface="Cambria Math" panose="02040503050406030204" pitchFamily="18" charset="0"/>
                                    </a:rPr>
                                    <m:t>𝒙</m:t>
                                  </m:r>
                                </m:sub>
                              </m:sSub>
                            </m:oMath>
                          </a14:m>
                          <a:r>
                            <a:rPr lang="en-US" dirty="0" smtClean="0"/>
                            <a:t> </a:t>
                          </a:r>
                        </a:p>
                        <a:p>
                          <a:pPr algn="ctr"/>
                          <a:r>
                            <a:rPr lang="el-GR" dirty="0" smtClean="0"/>
                            <a:t>μ</a:t>
                          </a:r>
                          <a:r>
                            <a:rPr lang="en-US" dirty="0" smtClean="0"/>
                            <a:t>m</a:t>
                          </a:r>
                          <a:endParaRPr lang="en-US" dirty="0"/>
                        </a:p>
                      </a:txBody>
                      <a:tcPr/>
                    </a:tc>
                    <a:tc>
                      <a:txBody>
                        <a:bodyPr/>
                        <a:lstStyle/>
                        <a:p>
                          <a:pPr algn="ct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𝜺</m:t>
                                  </m:r>
                                </m:e>
                                <m:sub>
                                  <m:r>
                                    <a:rPr lang="en-US" b="1" i="1" smtClean="0">
                                      <a:latin typeface="Cambria Math" panose="02040503050406030204" pitchFamily="18" charset="0"/>
                                    </a:rPr>
                                    <m:t>𝒚</m:t>
                                  </m:r>
                                </m:sub>
                              </m:sSub>
                            </m:oMath>
                          </a14:m>
                          <a:r>
                            <a:rPr lang="en-US" dirty="0" smtClean="0"/>
                            <a:t> </a:t>
                          </a:r>
                        </a:p>
                        <a:p>
                          <a:pPr algn="ctr"/>
                          <a:r>
                            <a:rPr lang="el-GR" dirty="0" smtClean="0"/>
                            <a:t>μ</a:t>
                          </a:r>
                          <a:r>
                            <a:rPr lang="en-US" dirty="0" smtClean="0"/>
                            <a:t>m</a:t>
                          </a:r>
                          <a:endParaRPr lang="en-US" dirty="0"/>
                        </a:p>
                      </a:txBody>
                      <a:tcPr/>
                    </a:tc>
                    <a:tc>
                      <a:txBody>
                        <a:bodyPr/>
                        <a:lstStyle/>
                        <a:p>
                          <a:pPr algn="ctr"/>
                          <a14:m>
                            <m:oMath xmlns:m="http://schemas.openxmlformats.org/officeDocument/2006/math">
                              <m:r>
                                <a:rPr lang="en-US" sz="1800" b="1" i="1" smtClean="0">
                                  <a:latin typeface="Cambria Math" panose="02040503050406030204" pitchFamily="18" charset="0"/>
                                </a:rPr>
                                <m:t>𝜹</m:t>
                              </m:r>
                              <m:r>
                                <a:rPr lang="en-US" sz="1800" b="1" i="1" smtClean="0">
                                  <a:latin typeface="Cambria Math" panose="02040503050406030204" pitchFamily="18" charset="0"/>
                                </a:rPr>
                                <m:t>𝒑</m:t>
                              </m:r>
                              <m:r>
                                <a:rPr lang="en-US" sz="1800" b="1" i="1" smtClean="0">
                                  <a:latin typeface="Cambria Math" panose="02040503050406030204" pitchFamily="18" charset="0"/>
                                </a:rPr>
                                <m:t>/</m:t>
                              </m:r>
                              <m:r>
                                <a:rPr lang="en-US" sz="1800" b="1" i="1" smtClean="0">
                                  <a:latin typeface="Cambria Math" panose="02040503050406030204" pitchFamily="18" charset="0"/>
                                </a:rPr>
                                <m:t>𝒑</m:t>
                              </m:r>
                            </m:oMath>
                          </a14:m>
                          <a:r>
                            <a:rPr lang="en-US" sz="1800" dirty="0" smtClean="0"/>
                            <a:t> 10</a:t>
                          </a:r>
                          <a:r>
                            <a:rPr lang="en-US" sz="1800" baseline="30000" dirty="0" smtClean="0"/>
                            <a:t>-4</a:t>
                          </a:r>
                          <a:endParaRPr lang="en-US" sz="1800" baseline="30000" dirty="0"/>
                        </a:p>
                      </a:txBody>
                      <a:tcPr/>
                    </a:tc>
                    <a:tc>
                      <a:txBody>
                        <a:bodyPr/>
                        <a:lstStyle/>
                        <a:p>
                          <a:pPr algn="ctr"/>
                          <a14:m>
                            <m:oMath xmlns:m="http://schemas.openxmlformats.org/officeDocument/2006/math">
                              <m:r>
                                <a:rPr lang="en-US" b="1" i="1" smtClean="0">
                                  <a:latin typeface="Cambria Math" panose="02040503050406030204" pitchFamily="18" charset="0"/>
                                </a:rPr>
                                <m:t>𝜹</m:t>
                              </m:r>
                              <m:r>
                                <a:rPr lang="en-US" b="1" i="1" smtClean="0">
                                  <a:latin typeface="Cambria Math" panose="02040503050406030204" pitchFamily="18" charset="0"/>
                                </a:rPr>
                                <m:t>𝒔</m:t>
                              </m:r>
                            </m:oMath>
                          </a14:m>
                          <a:r>
                            <a:rPr lang="en-US" dirty="0" smtClean="0"/>
                            <a:t> </a:t>
                          </a:r>
                        </a:p>
                        <a:p>
                          <a:pPr algn="ctr"/>
                          <a:r>
                            <a:rPr lang="en-US" dirty="0" smtClean="0"/>
                            <a:t>cm</a:t>
                          </a:r>
                          <a:endParaRPr lang="en-US" dirty="0"/>
                        </a:p>
                      </a:txBody>
                      <a:tcPr/>
                    </a:tc>
                    <a:extLst>
                      <a:ext uri="{0D108BD9-81ED-4DB2-BD59-A6C34878D82A}">
                        <a16:rowId xmlns="" xmlns:a16="http://schemas.microsoft.com/office/drawing/2014/main" val="894032532"/>
                      </a:ext>
                    </a:extLst>
                  </a:tr>
                  <a:tr h="370840">
                    <a:tc>
                      <a:txBody>
                        <a:bodyPr/>
                        <a:lstStyle/>
                        <a:p>
                          <a:r>
                            <a:rPr lang="en-US" sz="1600" dirty="0" smtClean="0">
                              <a:latin typeface="Candara" panose="020E0502030303020204" pitchFamily="34" charset="0"/>
                            </a:rPr>
                            <a:t>Initial</a:t>
                          </a:r>
                          <a:endParaRPr lang="en-US" sz="1600" dirty="0">
                            <a:latin typeface="Candara" panose="020E0502030303020204" pitchFamily="34" charset="0"/>
                          </a:endParaRPr>
                        </a:p>
                      </a:txBody>
                      <a:tcPr/>
                    </a:tc>
                    <a:tc>
                      <a:txBody>
                        <a:bodyPr/>
                        <a:lstStyle/>
                        <a:p>
                          <a:r>
                            <a:rPr lang="en-US" sz="1200" dirty="0" smtClean="0">
                              <a:latin typeface="+mj-lt"/>
                            </a:rPr>
                            <a:t>1.2499547</a:t>
                          </a:r>
                          <a:endParaRPr lang="en-US" sz="1200" dirty="0">
                            <a:latin typeface="+mj-lt"/>
                          </a:endParaRPr>
                        </a:p>
                      </a:txBody>
                      <a:tcPr/>
                    </a:tc>
                    <a:tc>
                      <a:txBody>
                        <a:bodyPr/>
                        <a:lstStyle/>
                        <a:p>
                          <a:r>
                            <a:rPr lang="en-US" sz="1200" dirty="0" smtClean="0">
                              <a:latin typeface="+mj-lt"/>
                            </a:rPr>
                            <a:t>0.3799763</a:t>
                          </a:r>
                          <a:endParaRPr lang="en-US" sz="1200" dirty="0">
                            <a:latin typeface="+mj-lt"/>
                          </a:endParaRPr>
                        </a:p>
                      </a:txBody>
                      <a:tcPr/>
                    </a:tc>
                    <a:tc>
                      <a:txBody>
                        <a:bodyPr/>
                        <a:lstStyle/>
                        <a:p>
                          <a:r>
                            <a:rPr lang="en-US" sz="1200" dirty="0" smtClean="0">
                              <a:latin typeface="+mj-lt"/>
                            </a:rPr>
                            <a:t>8.0000000</a:t>
                          </a:r>
                          <a:endParaRPr lang="en-US" sz="1200" dirty="0">
                            <a:latin typeface="+mj-lt"/>
                          </a:endParaRPr>
                        </a:p>
                      </a:txBody>
                      <a:tcPr/>
                    </a:tc>
                    <a:tc>
                      <a:txBody>
                        <a:bodyPr/>
                        <a:lstStyle/>
                        <a:p>
                          <a:r>
                            <a:rPr lang="en-US" sz="1200" dirty="0" smtClean="0">
                              <a:latin typeface="+mj-lt"/>
                            </a:rPr>
                            <a:t>2.5000000</a:t>
                          </a:r>
                          <a:endParaRPr lang="en-US" sz="1200" dirty="0">
                            <a:latin typeface="+mj-lt"/>
                          </a:endParaRPr>
                        </a:p>
                      </a:txBody>
                      <a:tcPr/>
                    </a:tc>
                    <a:extLst>
                      <a:ext uri="{0D108BD9-81ED-4DB2-BD59-A6C34878D82A}">
                        <a16:rowId xmlns="" xmlns:a16="http://schemas.microsoft.com/office/drawing/2014/main" val="3978742290"/>
                      </a:ext>
                    </a:extLst>
                  </a:tr>
                  <a:tr h="370840">
                    <a:tc>
                      <a:txBody>
                        <a:bodyPr/>
                        <a:lstStyle/>
                        <a:p>
                          <a:r>
                            <a:rPr lang="en-US" sz="1600" dirty="0" smtClean="0">
                              <a:latin typeface="Candara" panose="020E0502030303020204" pitchFamily="34" charset="0"/>
                            </a:rPr>
                            <a:t>RMS </a:t>
                          </a:r>
                          <a:r>
                            <a:rPr lang="en-US" sz="1600" baseline="30000" dirty="0" smtClean="0">
                              <a:latin typeface="Candara" panose="020E0502030303020204" pitchFamily="34" charset="0"/>
                            </a:rPr>
                            <a:t>1</a:t>
                          </a:r>
                          <a:endParaRPr lang="en-US" sz="1600" baseline="30000" dirty="0">
                            <a:latin typeface="Candara" panose="020E0502030303020204" pitchFamily="34" charset="0"/>
                          </a:endParaRPr>
                        </a:p>
                      </a:txBody>
                      <a:tcPr/>
                    </a:tc>
                    <a:tc>
                      <a:txBody>
                        <a:bodyPr/>
                        <a:lstStyle/>
                        <a:p>
                          <a:r>
                            <a:rPr lang="en-US" sz="1200" dirty="0" smtClean="0">
                              <a:latin typeface="+mj-lt"/>
                            </a:rPr>
                            <a:t>1.2467795</a:t>
                          </a:r>
                          <a:endParaRPr lang="en-US" sz="1200" dirty="0">
                            <a:latin typeface="+mj-lt"/>
                          </a:endParaRPr>
                        </a:p>
                      </a:txBody>
                      <a:tcPr/>
                    </a:tc>
                    <a:tc>
                      <a:txBody>
                        <a:bodyPr/>
                        <a:lstStyle/>
                        <a:p>
                          <a:r>
                            <a:rPr lang="en-US" sz="1200" dirty="0" smtClean="0">
                              <a:latin typeface="+mj-lt"/>
                            </a:rPr>
                            <a:t>0.3772010</a:t>
                          </a:r>
                          <a:endParaRPr lang="en-US" sz="1200" dirty="0">
                            <a:latin typeface="+mj-lt"/>
                          </a:endParaRPr>
                        </a:p>
                      </a:txBody>
                      <a:tcPr/>
                    </a:tc>
                    <a:tc>
                      <a:txBody>
                        <a:bodyPr/>
                        <a:lstStyle/>
                        <a:p>
                          <a:r>
                            <a:rPr lang="en-US" sz="1200" dirty="0" smtClean="0">
                              <a:latin typeface="+mj-lt"/>
                            </a:rPr>
                            <a:t>7.9811745</a:t>
                          </a:r>
                          <a:endParaRPr lang="en-US" sz="1200" dirty="0">
                            <a:latin typeface="+mj-lt"/>
                          </a:endParaRPr>
                        </a:p>
                      </a:txBody>
                      <a:tcPr/>
                    </a:tc>
                    <a:tc>
                      <a:txBody>
                        <a:bodyPr/>
                        <a:lstStyle/>
                        <a:p>
                          <a:r>
                            <a:rPr lang="en-US" sz="1200" dirty="0" smtClean="0">
                              <a:latin typeface="+mj-lt"/>
                            </a:rPr>
                            <a:t>0.0249412</a:t>
                          </a:r>
                          <a:endParaRPr lang="en-US" sz="1200" dirty="0">
                            <a:latin typeface="+mj-lt"/>
                          </a:endParaRPr>
                        </a:p>
                      </a:txBody>
                      <a:tcPr/>
                    </a:tc>
                    <a:extLst>
                      <a:ext uri="{0D108BD9-81ED-4DB2-BD59-A6C34878D82A}">
                        <a16:rowId xmlns="" xmlns:a16="http://schemas.microsoft.com/office/drawing/2014/main" val="2915768600"/>
                      </a:ext>
                    </a:extLst>
                  </a:tr>
                  <a:tr h="370840">
                    <a:tc>
                      <a:txBody>
                        <a:bodyPr/>
                        <a:lstStyle/>
                        <a:p>
                          <a:r>
                            <a:rPr lang="en-US" sz="1600" dirty="0" smtClean="0">
                              <a:latin typeface="Candara" panose="020E0502030303020204" pitchFamily="34" charset="0"/>
                            </a:rPr>
                            <a:t>Track</a:t>
                          </a:r>
                          <a:endParaRPr lang="en-US" sz="1600" dirty="0">
                            <a:latin typeface="Candara" panose="020E0502030303020204" pitchFamily="34" charset="0"/>
                          </a:endParaRPr>
                        </a:p>
                      </a:txBody>
                      <a:tcPr/>
                    </a:tc>
                    <a:tc>
                      <a:txBody>
                        <a:bodyPr/>
                        <a:lstStyle/>
                        <a:p>
                          <a:r>
                            <a:rPr lang="en-US" sz="1200" dirty="0" smtClean="0">
                              <a:latin typeface="+mj-lt"/>
                            </a:rPr>
                            <a:t>1.2466268</a:t>
                          </a:r>
                          <a:endParaRPr lang="en-US" sz="1200" dirty="0">
                            <a:latin typeface="+mj-lt"/>
                          </a:endParaRPr>
                        </a:p>
                      </a:txBody>
                      <a:tcPr/>
                    </a:tc>
                    <a:tc>
                      <a:txBody>
                        <a:bodyPr/>
                        <a:lstStyle/>
                        <a:p>
                          <a:r>
                            <a:rPr lang="en-US" sz="1200" dirty="0" smtClean="0">
                              <a:latin typeface="+mj-lt"/>
                            </a:rPr>
                            <a:t>0.3770856</a:t>
                          </a:r>
                          <a:endParaRPr lang="en-US" sz="1200" dirty="0">
                            <a:latin typeface="+mj-lt"/>
                          </a:endParaRPr>
                        </a:p>
                      </a:txBody>
                      <a:tcPr/>
                    </a:tc>
                    <a:tc>
                      <a:txBody>
                        <a:bodyPr/>
                        <a:lstStyle/>
                        <a:p>
                          <a:r>
                            <a:rPr lang="en-US" sz="1200" dirty="0" smtClean="0">
                              <a:latin typeface="+mj-lt"/>
                            </a:rPr>
                            <a:t>7.9800944</a:t>
                          </a:r>
                          <a:endParaRPr lang="en-US" sz="1200" dirty="0">
                            <a:latin typeface="+mj-lt"/>
                          </a:endParaRPr>
                        </a:p>
                      </a:txBody>
                      <a:tcPr/>
                    </a:tc>
                    <a:tc>
                      <a:txBody>
                        <a:bodyPr/>
                        <a:lstStyle/>
                        <a:p>
                          <a:r>
                            <a:rPr lang="en-US" sz="1200" dirty="0" smtClean="0">
                              <a:latin typeface="+mj-lt"/>
                            </a:rPr>
                            <a:t>2.4937795</a:t>
                          </a:r>
                          <a:endParaRPr lang="en-US" sz="1200" dirty="0">
                            <a:latin typeface="+mj-lt"/>
                          </a:endParaRPr>
                        </a:p>
                      </a:txBody>
                      <a:tcPr/>
                    </a:tc>
                    <a:extLst>
                      <a:ext uri="{0D108BD9-81ED-4DB2-BD59-A6C34878D82A}">
                        <a16:rowId xmlns="" xmlns:a16="http://schemas.microsoft.com/office/drawing/2014/main" val="2382595694"/>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r>
                            <a:rPr lang="en-US" sz="1400" dirty="0" smtClean="0"/>
                            <a:t>1.22</a:t>
                          </a:r>
                          <a:r>
                            <a:rPr lang="en-US" sz="1400" kern="1200" dirty="0" smtClean="0">
                              <a:solidFill>
                                <a:schemeClr val="dk1"/>
                              </a:solidFill>
                              <a:latin typeface="+mn-lt"/>
                              <a:ea typeface="+mn-ea"/>
                              <a:cs typeface="+mn-cs"/>
                            </a:rPr>
                            <a:t>×10</a:t>
                          </a:r>
                          <a:r>
                            <a:rPr lang="en-US" sz="1400" kern="1200" baseline="30000" dirty="0" smtClean="0">
                              <a:solidFill>
                                <a:schemeClr val="dk1"/>
                              </a:solidFill>
                              <a:latin typeface="+mn-lt"/>
                              <a:ea typeface="+mn-ea"/>
                              <a:cs typeface="+mn-cs"/>
                            </a:rPr>
                            <a:t>-4</a:t>
                          </a:r>
                          <a:endParaRPr lang="en-US" sz="1400" dirty="0"/>
                        </a:p>
                      </a:txBody>
                      <a:tcPr/>
                    </a:tc>
                    <a:tc>
                      <a:txBody>
                        <a:bodyPr/>
                        <a:lstStyle/>
                        <a:p>
                          <a:r>
                            <a:rPr lang="en-US" sz="1400" dirty="0" smtClean="0"/>
                            <a:t>3.06</a:t>
                          </a:r>
                          <a:r>
                            <a:rPr lang="en-US" sz="1400" kern="1200" dirty="0" smtClean="0">
                              <a:solidFill>
                                <a:schemeClr val="dk1"/>
                              </a:solidFill>
                              <a:latin typeface="+mn-lt"/>
                              <a:ea typeface="+mn-ea"/>
                              <a:cs typeface="+mn-cs"/>
                            </a:rPr>
                            <a:t>×10</a:t>
                          </a:r>
                          <a:r>
                            <a:rPr lang="en-US" sz="1400" kern="1200" baseline="30000" dirty="0" smtClean="0">
                              <a:solidFill>
                                <a:schemeClr val="dk1"/>
                              </a:solidFill>
                              <a:latin typeface="+mn-lt"/>
                              <a:ea typeface="+mn-ea"/>
                              <a:cs typeface="+mn-cs"/>
                            </a:rPr>
                            <a:t>-4</a:t>
                          </a:r>
                          <a:endParaRPr lang="en-US" sz="1400" dirty="0"/>
                        </a:p>
                      </a:txBody>
                      <a:tcPr/>
                    </a:tc>
                    <a:tc>
                      <a:txBody>
                        <a:bodyPr/>
                        <a:lstStyle/>
                        <a:p>
                          <a:r>
                            <a:rPr lang="en-US" sz="1400" dirty="0" smtClean="0"/>
                            <a:t>1.35</a:t>
                          </a:r>
                          <a:r>
                            <a:rPr lang="en-US" sz="1400" kern="1200" dirty="0" smtClean="0">
                              <a:solidFill>
                                <a:schemeClr val="dk1"/>
                              </a:solidFill>
                              <a:latin typeface="+mn-lt"/>
                              <a:ea typeface="+mn-ea"/>
                              <a:cs typeface="+mn-cs"/>
                            </a:rPr>
                            <a:t>×10</a:t>
                          </a:r>
                          <a:r>
                            <a:rPr lang="en-US" sz="1400" kern="1200" baseline="30000" dirty="0" smtClean="0">
                              <a:solidFill>
                                <a:schemeClr val="dk1"/>
                              </a:solidFill>
                              <a:latin typeface="+mn-lt"/>
                              <a:ea typeface="+mn-ea"/>
                              <a:cs typeface="+mn-cs"/>
                            </a:rPr>
                            <a:t>-4</a:t>
                          </a:r>
                          <a:endParaRPr lang="en-US" sz="1400" dirty="0"/>
                        </a:p>
                      </a:txBody>
                      <a:tcPr/>
                    </a:tc>
                    <a:tc>
                      <a:txBody>
                        <a:bodyPr/>
                        <a:lstStyle/>
                        <a:p>
                          <a:r>
                            <a:rPr lang="en-US" sz="1400" dirty="0" smtClean="0"/>
                            <a:t>1.35</a:t>
                          </a:r>
                          <a:r>
                            <a:rPr lang="en-US" sz="1400" kern="1200" dirty="0" smtClean="0">
                              <a:solidFill>
                                <a:schemeClr val="dk1"/>
                              </a:solidFill>
                              <a:latin typeface="+mn-lt"/>
                              <a:ea typeface="+mn-ea"/>
                              <a:cs typeface="+mn-cs"/>
                            </a:rPr>
                            <a:t>×10</a:t>
                          </a:r>
                          <a:r>
                            <a:rPr lang="en-US" sz="1400" kern="1200" baseline="30000" dirty="0" smtClean="0">
                              <a:solidFill>
                                <a:schemeClr val="dk1"/>
                              </a:solidFill>
                              <a:latin typeface="+mn-lt"/>
                              <a:ea typeface="+mn-ea"/>
                              <a:cs typeface="+mn-cs"/>
                            </a:rPr>
                            <a:t>-4</a:t>
                          </a:r>
                          <a:endParaRPr lang="en-US" sz="1400" dirty="0"/>
                        </a:p>
                      </a:txBody>
                      <a:tcPr/>
                    </a:tc>
                    <a:extLst>
                      <a:ext uri="{0D108BD9-81ED-4DB2-BD59-A6C34878D82A}">
                        <a16:rowId xmlns="" xmlns:a16="http://schemas.microsoft.com/office/drawing/2014/main" val="356210075"/>
                      </a:ext>
                    </a:extLst>
                  </a:tr>
                  <a:tr h="370840">
                    <a:tc>
                      <a:txBody>
                        <a:bodyPr/>
                        <a:lstStyle/>
                        <a:p>
                          <a:r>
                            <a:rPr lang="en-US" sz="1600" dirty="0" smtClean="0">
                              <a:latin typeface="Candara" panose="020E0502030303020204" pitchFamily="34" charset="0"/>
                            </a:rPr>
                            <a:t>Err.</a:t>
                          </a:r>
                          <a:r>
                            <a:rPr lang="en-US" sz="1600" baseline="0" dirty="0" smtClean="0">
                              <a:latin typeface="Candara" panose="020E0502030303020204" pitchFamily="34" charset="0"/>
                            </a:rPr>
                            <a:t> 1hr</a:t>
                          </a:r>
                          <a:r>
                            <a:rPr lang="en-US" sz="1600" dirty="0" smtClean="0">
                              <a:latin typeface="Candara" panose="020E0502030303020204" pitchFamily="34" charset="0"/>
                            </a:rPr>
                            <a:t> </a:t>
                          </a:r>
                          <a:r>
                            <a:rPr lang="en-US" sz="1600" baseline="30000" dirty="0" smtClean="0">
                              <a:latin typeface="Candara" panose="020E0502030303020204" pitchFamily="34" charset="0"/>
                            </a:rPr>
                            <a:t>2</a:t>
                          </a:r>
                          <a:endParaRPr lang="en-US" sz="1600" baseline="30000" dirty="0">
                            <a:latin typeface="Candara" panose="020E0502030303020204" pitchFamily="34" charset="0"/>
                          </a:endParaRPr>
                        </a:p>
                      </a:txBody>
                      <a:tcPr/>
                    </a:tc>
                    <a:tc>
                      <a:txBody>
                        <a:bodyPr/>
                        <a:lstStyle/>
                        <a:p>
                          <a:pPr algn="ctr"/>
                          <a:r>
                            <a:rPr lang="en-US" sz="1400" dirty="0" smtClean="0"/>
                            <a:t>4.51%</a:t>
                          </a:r>
                          <a:endParaRPr lang="en-US" sz="1400" dirty="0"/>
                        </a:p>
                      </a:txBody>
                      <a:tcPr/>
                    </a:tc>
                    <a:tc>
                      <a:txBody>
                        <a:bodyPr/>
                        <a:lstStyle/>
                        <a:p>
                          <a:pPr algn="ctr"/>
                          <a:r>
                            <a:rPr lang="en-US" sz="1400" dirty="0" smtClean="0"/>
                            <a:t>11.65%</a:t>
                          </a:r>
                          <a:endParaRPr lang="en-US" sz="1400" dirty="0"/>
                        </a:p>
                      </a:txBody>
                      <a:tcPr/>
                    </a:tc>
                    <a:tc>
                      <a:txBody>
                        <a:bodyPr/>
                        <a:lstStyle/>
                        <a:p>
                          <a:pPr algn="ctr"/>
                          <a:r>
                            <a:rPr lang="en-US" sz="1400" dirty="0" smtClean="0"/>
                            <a:t>4.99%</a:t>
                          </a:r>
                          <a:endParaRPr lang="en-US" sz="1400" dirty="0"/>
                        </a:p>
                      </a:txBody>
                      <a:tcPr/>
                    </a:tc>
                    <a:tc>
                      <a:txBody>
                        <a:bodyPr/>
                        <a:lstStyle/>
                        <a:p>
                          <a:pPr algn="ctr"/>
                          <a:r>
                            <a:rPr lang="en-US" sz="1400" dirty="0" smtClean="0"/>
                            <a:t>4.99%</a:t>
                          </a:r>
                          <a:endParaRPr lang="en-US" sz="1400" dirty="0"/>
                        </a:p>
                      </a:txBody>
                      <a:tcPr/>
                    </a:tc>
                    <a:extLst>
                      <a:ext uri="{0D108BD9-81ED-4DB2-BD59-A6C34878D82A}">
                        <a16:rowId xmlns="" xmlns:a16="http://schemas.microsoft.com/office/drawing/2014/main" val="1474737299"/>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34036555"/>
                  </p:ext>
                </p:extLst>
              </p:nvPr>
            </p:nvGraphicFramePr>
            <p:xfrm>
              <a:off x="4611624" y="1520913"/>
              <a:ext cx="4495800" cy="2519490"/>
            </p:xfrm>
            <a:graphic>
              <a:graphicData uri="http://schemas.openxmlformats.org/drawingml/2006/table">
                <a:tbl>
                  <a:tblPr firstRow="1" bandRow="1">
                    <a:tableStyleId>{21E4AEA4-8DFA-4A89-87EB-49C32662AFE0}</a:tableStyleId>
                  </a:tblPr>
                  <a:tblGrid>
                    <a:gridCol w="899160">
                      <a:extLst>
                        <a:ext uri="{9D8B030D-6E8A-4147-A177-3AD203B41FA5}">
                          <a16:colId xmlns:a16="http://schemas.microsoft.com/office/drawing/2014/main" val="1647062125"/>
                        </a:ext>
                      </a:extLst>
                    </a:gridCol>
                    <a:gridCol w="899160">
                      <a:extLst>
                        <a:ext uri="{9D8B030D-6E8A-4147-A177-3AD203B41FA5}">
                          <a16:colId xmlns:a16="http://schemas.microsoft.com/office/drawing/2014/main" val="3358678325"/>
                        </a:ext>
                      </a:extLst>
                    </a:gridCol>
                    <a:gridCol w="899160">
                      <a:extLst>
                        <a:ext uri="{9D8B030D-6E8A-4147-A177-3AD203B41FA5}">
                          <a16:colId xmlns:a16="http://schemas.microsoft.com/office/drawing/2014/main" val="906680439"/>
                        </a:ext>
                      </a:extLst>
                    </a:gridCol>
                    <a:gridCol w="899160">
                      <a:extLst>
                        <a:ext uri="{9D8B030D-6E8A-4147-A177-3AD203B41FA5}">
                          <a16:colId xmlns:a16="http://schemas.microsoft.com/office/drawing/2014/main" val="155488903"/>
                        </a:ext>
                      </a:extLst>
                    </a:gridCol>
                    <a:gridCol w="899160">
                      <a:extLst>
                        <a:ext uri="{9D8B030D-6E8A-4147-A177-3AD203B41FA5}">
                          <a16:colId xmlns:a16="http://schemas.microsoft.com/office/drawing/2014/main" val="4245581473"/>
                        </a:ext>
                      </a:extLst>
                    </a:gridCol>
                  </a:tblGrid>
                  <a:tr h="665290">
                    <a:tc>
                      <a:txBody>
                        <a:bodyPr/>
                        <a:lstStyle/>
                        <a:p>
                          <a:endParaRPr lang="en-US" dirty="0"/>
                        </a:p>
                      </a:txBody>
                      <a:tcPr/>
                    </a:tc>
                    <a:tc>
                      <a:txBody>
                        <a:bodyPr/>
                        <a:lstStyle/>
                        <a:p>
                          <a:endParaRPr lang="en-US"/>
                        </a:p>
                      </a:txBody>
                      <a:tcPr>
                        <a:blipFill>
                          <a:blip r:embed="rId3"/>
                          <a:stretch>
                            <a:fillRect l="-101361" t="-917" r="-304762" b="-286239"/>
                          </a:stretch>
                        </a:blipFill>
                      </a:tcPr>
                    </a:tc>
                    <a:tc>
                      <a:txBody>
                        <a:bodyPr/>
                        <a:lstStyle/>
                        <a:p>
                          <a:endParaRPr lang="en-US"/>
                        </a:p>
                      </a:txBody>
                      <a:tcPr>
                        <a:blipFill>
                          <a:blip r:embed="rId3"/>
                          <a:stretch>
                            <a:fillRect l="-200000" t="-917" r="-202703" b="-286239"/>
                          </a:stretch>
                        </a:blipFill>
                      </a:tcPr>
                    </a:tc>
                    <a:tc>
                      <a:txBody>
                        <a:bodyPr/>
                        <a:lstStyle/>
                        <a:p>
                          <a:endParaRPr lang="en-US"/>
                        </a:p>
                      </a:txBody>
                      <a:tcPr>
                        <a:blipFill>
                          <a:blip r:embed="rId3"/>
                          <a:stretch>
                            <a:fillRect l="-302041" t="-917" r="-104082" b="-286239"/>
                          </a:stretch>
                        </a:blipFill>
                      </a:tcPr>
                    </a:tc>
                    <a:tc>
                      <a:txBody>
                        <a:bodyPr/>
                        <a:lstStyle/>
                        <a:p>
                          <a:endParaRPr lang="en-US"/>
                        </a:p>
                      </a:txBody>
                      <a:tcPr>
                        <a:blipFill>
                          <a:blip r:embed="rId3"/>
                          <a:stretch>
                            <a:fillRect l="-399324" t="-917" r="-3378" b="-286239"/>
                          </a:stretch>
                        </a:blipFill>
                      </a:tcPr>
                    </a:tc>
                    <a:extLst>
                      <a:ext uri="{0D108BD9-81ED-4DB2-BD59-A6C34878D82A}">
                        <a16:rowId xmlns:a16="http://schemas.microsoft.com/office/drawing/2014/main" val="894032532"/>
                      </a:ext>
                    </a:extLst>
                  </a:tr>
                  <a:tr h="370840">
                    <a:tc>
                      <a:txBody>
                        <a:bodyPr/>
                        <a:lstStyle/>
                        <a:p>
                          <a:r>
                            <a:rPr lang="en-US" sz="1600" dirty="0" smtClean="0">
                              <a:latin typeface="Candara" panose="020E0502030303020204" pitchFamily="34" charset="0"/>
                            </a:rPr>
                            <a:t>Initial</a:t>
                          </a:r>
                          <a:endParaRPr lang="en-US" sz="1600" dirty="0">
                            <a:latin typeface="Candara" panose="020E0502030303020204" pitchFamily="34" charset="0"/>
                          </a:endParaRPr>
                        </a:p>
                      </a:txBody>
                      <a:tcPr/>
                    </a:tc>
                    <a:tc>
                      <a:txBody>
                        <a:bodyPr/>
                        <a:lstStyle/>
                        <a:p>
                          <a:r>
                            <a:rPr lang="en-US" sz="1200" dirty="0" smtClean="0">
                              <a:latin typeface="+mj-lt"/>
                            </a:rPr>
                            <a:t>1.2499547</a:t>
                          </a:r>
                          <a:endParaRPr lang="en-US" sz="1200" dirty="0">
                            <a:latin typeface="+mj-lt"/>
                          </a:endParaRPr>
                        </a:p>
                      </a:txBody>
                      <a:tcPr/>
                    </a:tc>
                    <a:tc>
                      <a:txBody>
                        <a:bodyPr/>
                        <a:lstStyle/>
                        <a:p>
                          <a:r>
                            <a:rPr lang="en-US" sz="1200" dirty="0" smtClean="0">
                              <a:latin typeface="+mj-lt"/>
                            </a:rPr>
                            <a:t>0.3799763</a:t>
                          </a:r>
                          <a:endParaRPr lang="en-US" sz="1200" dirty="0">
                            <a:latin typeface="+mj-lt"/>
                          </a:endParaRPr>
                        </a:p>
                      </a:txBody>
                      <a:tcPr/>
                    </a:tc>
                    <a:tc>
                      <a:txBody>
                        <a:bodyPr/>
                        <a:lstStyle/>
                        <a:p>
                          <a:r>
                            <a:rPr lang="en-US" sz="1200" dirty="0" smtClean="0">
                              <a:latin typeface="+mj-lt"/>
                            </a:rPr>
                            <a:t>8.0000000</a:t>
                          </a:r>
                          <a:endParaRPr lang="en-US" sz="1200" dirty="0">
                            <a:latin typeface="+mj-lt"/>
                          </a:endParaRPr>
                        </a:p>
                      </a:txBody>
                      <a:tcPr/>
                    </a:tc>
                    <a:tc>
                      <a:txBody>
                        <a:bodyPr/>
                        <a:lstStyle/>
                        <a:p>
                          <a:r>
                            <a:rPr lang="en-US" sz="1200" dirty="0" smtClean="0">
                              <a:latin typeface="+mj-lt"/>
                            </a:rPr>
                            <a:t>2.5000000</a:t>
                          </a:r>
                          <a:endParaRPr lang="en-US" sz="1200" dirty="0">
                            <a:latin typeface="+mj-lt"/>
                          </a:endParaRPr>
                        </a:p>
                      </a:txBody>
                      <a:tcPr/>
                    </a:tc>
                    <a:extLst>
                      <a:ext uri="{0D108BD9-81ED-4DB2-BD59-A6C34878D82A}">
                        <a16:rowId xmlns:a16="http://schemas.microsoft.com/office/drawing/2014/main" val="3978742290"/>
                      </a:ext>
                    </a:extLst>
                  </a:tr>
                  <a:tr h="370840">
                    <a:tc>
                      <a:txBody>
                        <a:bodyPr/>
                        <a:lstStyle/>
                        <a:p>
                          <a:r>
                            <a:rPr lang="en-US" sz="1600" dirty="0" smtClean="0">
                              <a:latin typeface="Candara" panose="020E0502030303020204" pitchFamily="34" charset="0"/>
                            </a:rPr>
                            <a:t>RMS </a:t>
                          </a:r>
                          <a:r>
                            <a:rPr lang="en-US" sz="1600" baseline="30000" dirty="0" smtClean="0">
                              <a:latin typeface="Candara" panose="020E0502030303020204" pitchFamily="34" charset="0"/>
                            </a:rPr>
                            <a:t>1</a:t>
                          </a:r>
                          <a:endParaRPr lang="en-US" sz="1600" baseline="30000" dirty="0">
                            <a:latin typeface="Candara" panose="020E0502030303020204" pitchFamily="34" charset="0"/>
                          </a:endParaRPr>
                        </a:p>
                      </a:txBody>
                      <a:tcPr/>
                    </a:tc>
                    <a:tc>
                      <a:txBody>
                        <a:bodyPr/>
                        <a:lstStyle/>
                        <a:p>
                          <a:r>
                            <a:rPr lang="en-US" sz="1200" dirty="0" smtClean="0">
                              <a:latin typeface="+mj-lt"/>
                            </a:rPr>
                            <a:t>1.2467795</a:t>
                          </a:r>
                          <a:endParaRPr lang="en-US" sz="1200" dirty="0">
                            <a:latin typeface="+mj-lt"/>
                          </a:endParaRPr>
                        </a:p>
                      </a:txBody>
                      <a:tcPr/>
                    </a:tc>
                    <a:tc>
                      <a:txBody>
                        <a:bodyPr/>
                        <a:lstStyle/>
                        <a:p>
                          <a:r>
                            <a:rPr lang="en-US" sz="1200" dirty="0" smtClean="0">
                              <a:latin typeface="+mj-lt"/>
                            </a:rPr>
                            <a:t>0.3772010</a:t>
                          </a:r>
                          <a:endParaRPr lang="en-US" sz="1200" dirty="0">
                            <a:latin typeface="+mj-lt"/>
                          </a:endParaRPr>
                        </a:p>
                      </a:txBody>
                      <a:tcPr/>
                    </a:tc>
                    <a:tc>
                      <a:txBody>
                        <a:bodyPr/>
                        <a:lstStyle/>
                        <a:p>
                          <a:r>
                            <a:rPr lang="en-US" sz="1200" dirty="0" smtClean="0">
                              <a:latin typeface="+mj-lt"/>
                            </a:rPr>
                            <a:t>7.9811745</a:t>
                          </a:r>
                          <a:endParaRPr lang="en-US" sz="1200" dirty="0">
                            <a:latin typeface="+mj-lt"/>
                          </a:endParaRPr>
                        </a:p>
                      </a:txBody>
                      <a:tcPr/>
                    </a:tc>
                    <a:tc>
                      <a:txBody>
                        <a:bodyPr/>
                        <a:lstStyle/>
                        <a:p>
                          <a:r>
                            <a:rPr lang="en-US" sz="1200" dirty="0" smtClean="0">
                              <a:latin typeface="+mj-lt"/>
                            </a:rPr>
                            <a:t>0.0249412</a:t>
                          </a:r>
                          <a:endParaRPr lang="en-US" sz="1200" dirty="0">
                            <a:latin typeface="+mj-lt"/>
                          </a:endParaRPr>
                        </a:p>
                      </a:txBody>
                      <a:tcPr/>
                    </a:tc>
                    <a:extLst>
                      <a:ext uri="{0D108BD9-81ED-4DB2-BD59-A6C34878D82A}">
                        <a16:rowId xmlns:a16="http://schemas.microsoft.com/office/drawing/2014/main" val="2915768600"/>
                      </a:ext>
                    </a:extLst>
                  </a:tr>
                  <a:tr h="370840">
                    <a:tc>
                      <a:txBody>
                        <a:bodyPr/>
                        <a:lstStyle/>
                        <a:p>
                          <a:r>
                            <a:rPr lang="en-US" sz="1600" dirty="0" smtClean="0">
                              <a:latin typeface="Candara" panose="020E0502030303020204" pitchFamily="34" charset="0"/>
                            </a:rPr>
                            <a:t>Track</a:t>
                          </a:r>
                          <a:endParaRPr lang="en-US" sz="1600" dirty="0">
                            <a:latin typeface="Candara" panose="020E0502030303020204" pitchFamily="34" charset="0"/>
                          </a:endParaRPr>
                        </a:p>
                      </a:txBody>
                      <a:tcPr/>
                    </a:tc>
                    <a:tc>
                      <a:txBody>
                        <a:bodyPr/>
                        <a:lstStyle/>
                        <a:p>
                          <a:r>
                            <a:rPr lang="en-US" sz="1200" dirty="0" smtClean="0">
                              <a:latin typeface="+mj-lt"/>
                            </a:rPr>
                            <a:t>1.2466268</a:t>
                          </a:r>
                          <a:endParaRPr lang="en-US" sz="1200" dirty="0">
                            <a:latin typeface="+mj-lt"/>
                          </a:endParaRPr>
                        </a:p>
                      </a:txBody>
                      <a:tcPr/>
                    </a:tc>
                    <a:tc>
                      <a:txBody>
                        <a:bodyPr/>
                        <a:lstStyle/>
                        <a:p>
                          <a:r>
                            <a:rPr lang="en-US" sz="1200" dirty="0" smtClean="0">
                              <a:latin typeface="+mj-lt"/>
                            </a:rPr>
                            <a:t>0.3770856</a:t>
                          </a:r>
                          <a:endParaRPr lang="en-US" sz="1200" dirty="0">
                            <a:latin typeface="+mj-lt"/>
                          </a:endParaRPr>
                        </a:p>
                      </a:txBody>
                      <a:tcPr/>
                    </a:tc>
                    <a:tc>
                      <a:txBody>
                        <a:bodyPr/>
                        <a:lstStyle/>
                        <a:p>
                          <a:r>
                            <a:rPr lang="en-US" sz="1200" dirty="0" smtClean="0">
                              <a:latin typeface="+mj-lt"/>
                            </a:rPr>
                            <a:t>7.9800944</a:t>
                          </a:r>
                          <a:endParaRPr lang="en-US" sz="1200" dirty="0">
                            <a:latin typeface="+mj-lt"/>
                          </a:endParaRPr>
                        </a:p>
                      </a:txBody>
                      <a:tcPr/>
                    </a:tc>
                    <a:tc>
                      <a:txBody>
                        <a:bodyPr/>
                        <a:lstStyle/>
                        <a:p>
                          <a:r>
                            <a:rPr lang="en-US" sz="1200" dirty="0" smtClean="0">
                              <a:latin typeface="+mj-lt"/>
                            </a:rPr>
                            <a:t>2.4937795</a:t>
                          </a:r>
                          <a:endParaRPr lang="en-US" sz="1200" dirty="0">
                            <a:latin typeface="+mj-lt"/>
                          </a:endParaRPr>
                        </a:p>
                      </a:txBody>
                      <a:tcPr/>
                    </a:tc>
                    <a:extLst>
                      <a:ext uri="{0D108BD9-81ED-4DB2-BD59-A6C34878D82A}">
                        <a16:rowId xmlns:a16="http://schemas.microsoft.com/office/drawing/2014/main" val="2382595694"/>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r>
                            <a:rPr lang="en-US" sz="1400" dirty="0" smtClean="0"/>
                            <a:t>1.22</a:t>
                          </a:r>
                          <a:r>
                            <a:rPr lang="en-US" sz="1400" kern="1200" dirty="0" smtClean="0">
                              <a:solidFill>
                                <a:schemeClr val="dk1"/>
                              </a:solidFill>
                              <a:latin typeface="+mn-lt"/>
                              <a:ea typeface="+mn-ea"/>
                              <a:cs typeface="+mn-cs"/>
                            </a:rPr>
                            <a:t>×10</a:t>
                          </a:r>
                          <a:r>
                            <a:rPr lang="en-US" sz="1400" kern="1200" baseline="30000" dirty="0" smtClean="0">
                              <a:solidFill>
                                <a:schemeClr val="dk1"/>
                              </a:solidFill>
                              <a:latin typeface="+mn-lt"/>
                              <a:ea typeface="+mn-ea"/>
                              <a:cs typeface="+mn-cs"/>
                            </a:rPr>
                            <a:t>-4</a:t>
                          </a:r>
                          <a:endParaRPr lang="en-US" sz="1400" dirty="0"/>
                        </a:p>
                      </a:txBody>
                      <a:tcPr/>
                    </a:tc>
                    <a:tc>
                      <a:txBody>
                        <a:bodyPr/>
                        <a:lstStyle/>
                        <a:p>
                          <a:r>
                            <a:rPr lang="en-US" sz="1400" dirty="0" smtClean="0"/>
                            <a:t>3.06</a:t>
                          </a:r>
                          <a:r>
                            <a:rPr lang="en-US" sz="1400" kern="1200" dirty="0" smtClean="0">
                              <a:solidFill>
                                <a:schemeClr val="dk1"/>
                              </a:solidFill>
                              <a:latin typeface="+mn-lt"/>
                              <a:ea typeface="+mn-ea"/>
                              <a:cs typeface="+mn-cs"/>
                            </a:rPr>
                            <a:t>×10</a:t>
                          </a:r>
                          <a:r>
                            <a:rPr lang="en-US" sz="1400" kern="1200" baseline="30000" dirty="0" smtClean="0">
                              <a:solidFill>
                                <a:schemeClr val="dk1"/>
                              </a:solidFill>
                              <a:latin typeface="+mn-lt"/>
                              <a:ea typeface="+mn-ea"/>
                              <a:cs typeface="+mn-cs"/>
                            </a:rPr>
                            <a:t>-4</a:t>
                          </a:r>
                          <a:endParaRPr lang="en-US" sz="1400" dirty="0"/>
                        </a:p>
                      </a:txBody>
                      <a:tcPr/>
                    </a:tc>
                    <a:tc>
                      <a:txBody>
                        <a:bodyPr/>
                        <a:lstStyle/>
                        <a:p>
                          <a:r>
                            <a:rPr lang="en-US" sz="1400" dirty="0" smtClean="0"/>
                            <a:t>1.35</a:t>
                          </a:r>
                          <a:r>
                            <a:rPr lang="en-US" sz="1400" kern="1200" dirty="0" smtClean="0">
                              <a:solidFill>
                                <a:schemeClr val="dk1"/>
                              </a:solidFill>
                              <a:latin typeface="+mn-lt"/>
                              <a:ea typeface="+mn-ea"/>
                              <a:cs typeface="+mn-cs"/>
                            </a:rPr>
                            <a:t>×10</a:t>
                          </a:r>
                          <a:r>
                            <a:rPr lang="en-US" sz="1400" kern="1200" baseline="30000" dirty="0" smtClean="0">
                              <a:solidFill>
                                <a:schemeClr val="dk1"/>
                              </a:solidFill>
                              <a:latin typeface="+mn-lt"/>
                              <a:ea typeface="+mn-ea"/>
                              <a:cs typeface="+mn-cs"/>
                            </a:rPr>
                            <a:t>-4</a:t>
                          </a:r>
                          <a:endParaRPr lang="en-US" sz="1400" dirty="0"/>
                        </a:p>
                      </a:txBody>
                      <a:tcPr/>
                    </a:tc>
                    <a:tc>
                      <a:txBody>
                        <a:bodyPr/>
                        <a:lstStyle/>
                        <a:p>
                          <a:r>
                            <a:rPr lang="en-US" sz="1400" dirty="0" smtClean="0"/>
                            <a:t>1.35</a:t>
                          </a:r>
                          <a:r>
                            <a:rPr lang="en-US" sz="1400" kern="1200" dirty="0" smtClean="0">
                              <a:solidFill>
                                <a:schemeClr val="dk1"/>
                              </a:solidFill>
                              <a:latin typeface="+mn-lt"/>
                              <a:ea typeface="+mn-ea"/>
                              <a:cs typeface="+mn-cs"/>
                            </a:rPr>
                            <a:t>×10</a:t>
                          </a:r>
                          <a:r>
                            <a:rPr lang="en-US" sz="1400" kern="1200" baseline="30000" dirty="0" smtClean="0">
                              <a:solidFill>
                                <a:schemeClr val="dk1"/>
                              </a:solidFill>
                              <a:latin typeface="+mn-lt"/>
                              <a:ea typeface="+mn-ea"/>
                              <a:cs typeface="+mn-cs"/>
                            </a:rPr>
                            <a:t>-4</a:t>
                          </a:r>
                          <a:endParaRPr lang="en-US" sz="1400" dirty="0"/>
                        </a:p>
                      </a:txBody>
                      <a:tcPr/>
                    </a:tc>
                    <a:extLst>
                      <a:ext uri="{0D108BD9-81ED-4DB2-BD59-A6C34878D82A}">
                        <a16:rowId xmlns:a16="http://schemas.microsoft.com/office/drawing/2014/main" val="356210075"/>
                      </a:ext>
                    </a:extLst>
                  </a:tr>
                  <a:tr h="370840">
                    <a:tc>
                      <a:txBody>
                        <a:bodyPr/>
                        <a:lstStyle/>
                        <a:p>
                          <a:r>
                            <a:rPr lang="en-US" sz="1600" dirty="0" smtClean="0">
                              <a:latin typeface="Candara" panose="020E0502030303020204" pitchFamily="34" charset="0"/>
                            </a:rPr>
                            <a:t>Err.</a:t>
                          </a:r>
                          <a:r>
                            <a:rPr lang="en-US" sz="1600" baseline="0" dirty="0" smtClean="0">
                              <a:latin typeface="Candara" panose="020E0502030303020204" pitchFamily="34" charset="0"/>
                            </a:rPr>
                            <a:t> 1hr</a:t>
                          </a:r>
                          <a:r>
                            <a:rPr lang="en-US" sz="1600" dirty="0" smtClean="0">
                              <a:latin typeface="Candara" panose="020E0502030303020204" pitchFamily="34" charset="0"/>
                            </a:rPr>
                            <a:t> </a:t>
                          </a:r>
                          <a:r>
                            <a:rPr lang="en-US" sz="1600" baseline="30000" dirty="0" smtClean="0">
                              <a:latin typeface="Candara" panose="020E0502030303020204" pitchFamily="34" charset="0"/>
                            </a:rPr>
                            <a:t>2</a:t>
                          </a:r>
                          <a:endParaRPr lang="en-US" sz="1600" baseline="30000" dirty="0">
                            <a:latin typeface="Candara" panose="020E0502030303020204" pitchFamily="34" charset="0"/>
                          </a:endParaRPr>
                        </a:p>
                      </a:txBody>
                      <a:tcPr/>
                    </a:tc>
                    <a:tc>
                      <a:txBody>
                        <a:bodyPr/>
                        <a:lstStyle/>
                        <a:p>
                          <a:pPr algn="ctr"/>
                          <a:r>
                            <a:rPr lang="en-US" sz="1400" dirty="0" smtClean="0"/>
                            <a:t>4.51%</a:t>
                          </a:r>
                          <a:endParaRPr lang="en-US" sz="1400" dirty="0"/>
                        </a:p>
                      </a:txBody>
                      <a:tcPr/>
                    </a:tc>
                    <a:tc>
                      <a:txBody>
                        <a:bodyPr/>
                        <a:lstStyle/>
                        <a:p>
                          <a:pPr algn="ctr"/>
                          <a:r>
                            <a:rPr lang="en-US" sz="1400" dirty="0" smtClean="0"/>
                            <a:t>11.65%</a:t>
                          </a:r>
                          <a:endParaRPr lang="en-US" sz="1400" dirty="0"/>
                        </a:p>
                      </a:txBody>
                      <a:tcPr/>
                    </a:tc>
                    <a:tc>
                      <a:txBody>
                        <a:bodyPr/>
                        <a:lstStyle/>
                        <a:p>
                          <a:pPr algn="ctr"/>
                          <a:r>
                            <a:rPr lang="en-US" sz="1400" dirty="0" smtClean="0"/>
                            <a:t>4.99%</a:t>
                          </a:r>
                          <a:endParaRPr lang="en-US" sz="1400" dirty="0"/>
                        </a:p>
                      </a:txBody>
                      <a:tcPr/>
                    </a:tc>
                    <a:tc>
                      <a:txBody>
                        <a:bodyPr/>
                        <a:lstStyle/>
                        <a:p>
                          <a:pPr algn="ctr"/>
                          <a:r>
                            <a:rPr lang="en-US" sz="1400" dirty="0" smtClean="0"/>
                            <a:t>4.99%</a:t>
                          </a:r>
                          <a:endParaRPr lang="en-US" sz="1400" dirty="0"/>
                        </a:p>
                      </a:txBody>
                      <a:tcPr/>
                    </a:tc>
                    <a:extLst>
                      <a:ext uri="{0D108BD9-81ED-4DB2-BD59-A6C34878D82A}">
                        <a16:rowId xmlns:a16="http://schemas.microsoft.com/office/drawing/2014/main" val="147473729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nvPr>
            </p:nvGraphicFramePr>
            <p:xfrm>
              <a:off x="4611624" y="4104295"/>
              <a:ext cx="4495800" cy="1503490"/>
            </p:xfrm>
            <a:graphic>
              <a:graphicData uri="http://schemas.openxmlformats.org/drawingml/2006/table">
                <a:tbl>
                  <a:tblPr firstRow="1" bandRow="1">
                    <a:tableStyleId>{00A15C55-8517-42AA-B614-E9B94910E393}</a:tableStyleId>
                  </a:tblPr>
                  <a:tblGrid>
                    <a:gridCol w="1255776">
                      <a:extLst>
                        <a:ext uri="{9D8B030D-6E8A-4147-A177-3AD203B41FA5}">
                          <a16:colId xmlns="" xmlns:a16="http://schemas.microsoft.com/office/drawing/2014/main" val="3425682872"/>
                        </a:ext>
                      </a:extLst>
                    </a:gridCol>
                    <a:gridCol w="1080008">
                      <a:extLst>
                        <a:ext uri="{9D8B030D-6E8A-4147-A177-3AD203B41FA5}">
                          <a16:colId xmlns="" xmlns:a16="http://schemas.microsoft.com/office/drawing/2014/main" val="2123275949"/>
                        </a:ext>
                      </a:extLst>
                    </a:gridCol>
                    <a:gridCol w="1080008">
                      <a:extLst>
                        <a:ext uri="{9D8B030D-6E8A-4147-A177-3AD203B41FA5}">
                          <a16:colId xmlns="" xmlns:a16="http://schemas.microsoft.com/office/drawing/2014/main" val="2423557227"/>
                        </a:ext>
                      </a:extLst>
                    </a:gridCol>
                    <a:gridCol w="1080008">
                      <a:extLst>
                        <a:ext uri="{9D8B030D-6E8A-4147-A177-3AD203B41FA5}">
                          <a16:colId xmlns="" xmlns:a16="http://schemas.microsoft.com/office/drawing/2014/main" val="1853790482"/>
                        </a:ext>
                      </a:extLst>
                    </a:gridCol>
                  </a:tblGrid>
                  <a:tr h="370840">
                    <a:tc>
                      <a:txBody>
                        <a:bodyPr/>
                        <a:lstStyle/>
                        <a:p>
                          <a:endParaRPr lang="en-US" dirty="0"/>
                        </a:p>
                      </a:txBody>
                      <a:tcPr/>
                    </a:tc>
                    <a:tc>
                      <a:txBody>
                        <a:bodyPr/>
                        <a:lstStyle/>
                        <a:p>
                          <a:pPr algn="ct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𝒙</m:t>
                                  </m:r>
                                </m:sub>
                              </m:sSub>
                            </m:oMath>
                          </a14:m>
                          <a:r>
                            <a:rPr lang="en-US" dirty="0" smtClean="0"/>
                            <a:t>  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𝒚</m:t>
                                  </m:r>
                                </m:sub>
                              </m:sSub>
                            </m:oMath>
                          </a14:m>
                          <a:r>
                            <a:rPr lang="en-US" dirty="0" smtClean="0"/>
                            <a:t>  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𝒔</m:t>
                                  </m:r>
                                </m:sub>
                              </m:sSub>
                            </m:oMath>
                          </a14:m>
                          <a:r>
                            <a:rPr lang="en-US" dirty="0" smtClean="0"/>
                            <a:t>  1/s</a:t>
                          </a:r>
                          <a:endParaRPr lang="en-US" dirty="0"/>
                        </a:p>
                      </a:txBody>
                      <a:tcPr/>
                    </a:tc>
                    <a:extLst>
                      <a:ext uri="{0D108BD9-81ED-4DB2-BD59-A6C34878D82A}">
                        <a16:rowId xmlns="" xmlns:a16="http://schemas.microsoft.com/office/drawing/2014/main" val="2028666898"/>
                      </a:ext>
                    </a:extLst>
                  </a:tr>
                  <a:tr h="370840">
                    <a:tc>
                      <a:txBody>
                        <a:bodyPr/>
                        <a:lstStyle/>
                        <a:p>
                          <a:r>
                            <a:rPr lang="en-US" sz="1600" dirty="0" smtClean="0">
                              <a:latin typeface="Candara" panose="020E0502030303020204" pitchFamily="34" charset="0"/>
                            </a:rPr>
                            <a:t>Initial  ×10</a:t>
                          </a:r>
                          <a:r>
                            <a:rPr lang="en-US" sz="1600" baseline="30000" dirty="0" smtClean="0">
                              <a:latin typeface="Candara" panose="020E0502030303020204" pitchFamily="34" charset="0"/>
                            </a:rPr>
                            <a:t>-4</a:t>
                          </a:r>
                          <a:endParaRPr lang="en-US" sz="1600" dirty="0">
                            <a:latin typeface="Candara" panose="020E0502030303020204" pitchFamily="34" charset="0"/>
                          </a:endParaRPr>
                        </a:p>
                      </a:txBody>
                      <a:tcPr/>
                    </a:tc>
                    <a:tc>
                      <a:txBody>
                        <a:bodyPr/>
                        <a:lstStyle/>
                        <a:p>
                          <a:pPr algn="r"/>
                          <a:r>
                            <a:rPr lang="en-US" sz="1600" dirty="0" smtClean="0"/>
                            <a:t>-2.54352</a:t>
                          </a:r>
                          <a:endParaRPr lang="en-US" sz="1600" dirty="0"/>
                        </a:p>
                      </a:txBody>
                      <a:tcPr/>
                    </a:tc>
                    <a:tc>
                      <a:txBody>
                        <a:bodyPr/>
                        <a:lstStyle/>
                        <a:p>
                          <a:pPr algn="r"/>
                          <a:r>
                            <a:rPr lang="en-US" sz="1600" dirty="0" smtClean="0"/>
                            <a:t>-7.33049</a:t>
                          </a:r>
                          <a:endParaRPr lang="en-US" sz="1600" dirty="0"/>
                        </a:p>
                      </a:txBody>
                      <a:tcPr/>
                    </a:tc>
                    <a:tc>
                      <a:txBody>
                        <a:bodyPr/>
                        <a:lstStyle/>
                        <a:p>
                          <a:pPr algn="r"/>
                          <a:r>
                            <a:rPr lang="en-US" sz="1600" dirty="0" smtClean="0"/>
                            <a:t>-4.71193</a:t>
                          </a:r>
                          <a:endParaRPr lang="en-US" sz="1600" dirty="0"/>
                        </a:p>
                      </a:txBody>
                      <a:tcPr/>
                    </a:tc>
                    <a:extLst>
                      <a:ext uri="{0D108BD9-81ED-4DB2-BD59-A6C34878D82A}">
                        <a16:rowId xmlns="" xmlns:a16="http://schemas.microsoft.com/office/drawing/2014/main" val="3724260045"/>
                      </a:ext>
                    </a:extLst>
                  </a:tr>
                  <a:tr h="370840">
                    <a:tc>
                      <a:txBody>
                        <a:bodyPr/>
                        <a:lstStyle/>
                        <a:p>
                          <a:r>
                            <a:rPr lang="en-US" sz="1600" dirty="0" smtClean="0">
                              <a:latin typeface="Candara" panose="020E0502030303020204" pitchFamily="34" charset="0"/>
                            </a:rPr>
                            <a:t>Track</a:t>
                          </a:r>
                          <a:r>
                            <a:rPr lang="en-US" sz="1600" baseline="30000" dirty="0" smtClean="0">
                              <a:latin typeface="Candara" panose="020E0502030303020204" pitchFamily="34" charset="0"/>
                            </a:rPr>
                            <a:t>3 </a:t>
                          </a:r>
                          <a:r>
                            <a:rPr lang="en-US" sz="1600" dirty="0" smtClean="0">
                              <a:latin typeface="Candara" panose="020E0502030303020204" pitchFamily="34" charset="0"/>
                            </a:rPr>
                            <a:t>×10</a:t>
                          </a:r>
                          <a:r>
                            <a:rPr lang="en-US" sz="1600" baseline="30000" dirty="0" smtClean="0">
                              <a:latin typeface="Candara" panose="020E0502030303020204" pitchFamily="34" charset="0"/>
                            </a:rPr>
                            <a:t>-4</a:t>
                          </a:r>
                          <a:endParaRPr lang="en-US" sz="1600" baseline="30000" dirty="0">
                            <a:latin typeface="Candara" panose="020E0502030303020204" pitchFamily="34" charset="0"/>
                          </a:endParaRPr>
                        </a:p>
                      </a:txBody>
                      <a:tcPr/>
                    </a:tc>
                    <a:tc>
                      <a:txBody>
                        <a:bodyPr/>
                        <a:lstStyle/>
                        <a:p>
                          <a:pPr algn="r"/>
                          <a:r>
                            <a:rPr lang="en-US" sz="1600" dirty="0" smtClean="0"/>
                            <a:t>-2.66595</a:t>
                          </a:r>
                          <a:endParaRPr lang="en-US" sz="1600" dirty="0"/>
                        </a:p>
                      </a:txBody>
                      <a:tcPr/>
                    </a:tc>
                    <a:tc>
                      <a:txBody>
                        <a:bodyPr/>
                        <a:lstStyle/>
                        <a:p>
                          <a:pPr algn="r"/>
                          <a:r>
                            <a:rPr lang="en-US" sz="1600" dirty="0" smtClean="0"/>
                            <a:t>-7.63655</a:t>
                          </a:r>
                          <a:endParaRPr lang="en-US" sz="1600" dirty="0"/>
                        </a:p>
                      </a:txBody>
                      <a:tcPr/>
                    </a:tc>
                    <a:tc>
                      <a:txBody>
                        <a:bodyPr/>
                        <a:lstStyle/>
                        <a:p>
                          <a:pPr algn="r"/>
                          <a:r>
                            <a:rPr lang="en-US" sz="1600" dirty="0" smtClean="0"/>
                            <a:t>-4.98261</a:t>
                          </a:r>
                          <a:endParaRPr lang="en-US" sz="1600" dirty="0"/>
                        </a:p>
                      </a:txBody>
                      <a:tcPr/>
                    </a:tc>
                    <a:extLst>
                      <a:ext uri="{0D108BD9-81ED-4DB2-BD59-A6C34878D82A}">
                        <a16:rowId xmlns="" xmlns:a16="http://schemas.microsoft.com/office/drawing/2014/main" val="1120018430"/>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r"/>
                          <a:r>
                            <a:rPr lang="en-US" sz="1600" dirty="0" smtClean="0"/>
                            <a:t>0.0459</a:t>
                          </a:r>
                          <a:endParaRPr lang="en-US" sz="1600" dirty="0"/>
                        </a:p>
                      </a:txBody>
                      <a:tcPr/>
                    </a:tc>
                    <a:tc>
                      <a:txBody>
                        <a:bodyPr/>
                        <a:lstStyle/>
                        <a:p>
                          <a:pPr algn="r"/>
                          <a:r>
                            <a:rPr lang="en-US" sz="1600" dirty="0" smtClean="0"/>
                            <a:t>0.0401</a:t>
                          </a:r>
                          <a:endParaRPr lang="en-US" sz="1600" dirty="0"/>
                        </a:p>
                      </a:txBody>
                      <a:tcPr/>
                    </a:tc>
                    <a:tc>
                      <a:txBody>
                        <a:bodyPr/>
                        <a:lstStyle/>
                        <a:p>
                          <a:pPr algn="r"/>
                          <a:r>
                            <a:rPr lang="en-US" sz="1600" dirty="0" smtClean="0"/>
                            <a:t>0.0543</a:t>
                          </a:r>
                          <a:endParaRPr lang="en-US" sz="1600" dirty="0"/>
                        </a:p>
                      </a:txBody>
                      <a:tcPr/>
                    </a:tc>
                    <a:extLst>
                      <a:ext uri="{0D108BD9-81ED-4DB2-BD59-A6C34878D82A}">
                        <a16:rowId xmlns="" xmlns:a16="http://schemas.microsoft.com/office/drawing/2014/main" val="680171516"/>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675412258"/>
                  </p:ext>
                </p:extLst>
              </p:nvPr>
            </p:nvGraphicFramePr>
            <p:xfrm>
              <a:off x="4611624" y="4104295"/>
              <a:ext cx="4495800" cy="1503490"/>
            </p:xfrm>
            <a:graphic>
              <a:graphicData uri="http://schemas.openxmlformats.org/drawingml/2006/table">
                <a:tbl>
                  <a:tblPr firstRow="1" bandRow="1">
                    <a:tableStyleId>{00A15C55-8517-42AA-B614-E9B94910E393}</a:tableStyleId>
                  </a:tblPr>
                  <a:tblGrid>
                    <a:gridCol w="1255776">
                      <a:extLst>
                        <a:ext uri="{9D8B030D-6E8A-4147-A177-3AD203B41FA5}">
                          <a16:colId xmlns:a16="http://schemas.microsoft.com/office/drawing/2014/main" val="3425682872"/>
                        </a:ext>
                      </a:extLst>
                    </a:gridCol>
                    <a:gridCol w="1080008">
                      <a:extLst>
                        <a:ext uri="{9D8B030D-6E8A-4147-A177-3AD203B41FA5}">
                          <a16:colId xmlns:a16="http://schemas.microsoft.com/office/drawing/2014/main" val="2123275949"/>
                        </a:ext>
                      </a:extLst>
                    </a:gridCol>
                    <a:gridCol w="1080008">
                      <a:extLst>
                        <a:ext uri="{9D8B030D-6E8A-4147-A177-3AD203B41FA5}">
                          <a16:colId xmlns:a16="http://schemas.microsoft.com/office/drawing/2014/main" val="2423557227"/>
                        </a:ext>
                      </a:extLst>
                    </a:gridCol>
                    <a:gridCol w="1080008">
                      <a:extLst>
                        <a:ext uri="{9D8B030D-6E8A-4147-A177-3AD203B41FA5}">
                          <a16:colId xmlns:a16="http://schemas.microsoft.com/office/drawing/2014/main" val="1853790482"/>
                        </a:ext>
                      </a:extLst>
                    </a:gridCol>
                  </a:tblGrid>
                  <a:tr h="390970">
                    <a:tc>
                      <a:txBody>
                        <a:bodyPr/>
                        <a:lstStyle/>
                        <a:p>
                          <a:endParaRPr lang="en-US" dirty="0"/>
                        </a:p>
                      </a:txBody>
                      <a:tcPr/>
                    </a:tc>
                    <a:tc>
                      <a:txBody>
                        <a:bodyPr/>
                        <a:lstStyle/>
                        <a:p>
                          <a:endParaRPr lang="en-US"/>
                        </a:p>
                      </a:txBody>
                      <a:tcPr>
                        <a:blipFill>
                          <a:blip r:embed="rId5"/>
                          <a:stretch>
                            <a:fillRect l="-116949" t="-7813" r="-203390" b="-298438"/>
                          </a:stretch>
                        </a:blipFill>
                      </a:tcPr>
                    </a:tc>
                    <a:tc>
                      <a:txBody>
                        <a:bodyPr/>
                        <a:lstStyle/>
                        <a:p>
                          <a:endParaRPr lang="en-US"/>
                        </a:p>
                      </a:txBody>
                      <a:tcPr>
                        <a:blipFill>
                          <a:blip r:embed="rId5"/>
                          <a:stretch>
                            <a:fillRect l="-215730" t="-7813" r="-102247" b="-298438"/>
                          </a:stretch>
                        </a:blipFill>
                      </a:tcPr>
                    </a:tc>
                    <a:tc>
                      <a:txBody>
                        <a:bodyPr/>
                        <a:lstStyle/>
                        <a:p>
                          <a:endParaRPr lang="en-US"/>
                        </a:p>
                      </a:txBody>
                      <a:tcPr>
                        <a:blipFill>
                          <a:blip r:embed="rId5"/>
                          <a:stretch>
                            <a:fillRect l="-317514" t="-7813" r="-2825" b="-298438"/>
                          </a:stretch>
                        </a:blipFill>
                      </a:tcPr>
                    </a:tc>
                    <a:extLst>
                      <a:ext uri="{0D108BD9-81ED-4DB2-BD59-A6C34878D82A}">
                        <a16:rowId xmlns:a16="http://schemas.microsoft.com/office/drawing/2014/main" val="2028666898"/>
                      </a:ext>
                    </a:extLst>
                  </a:tr>
                  <a:tr h="370840">
                    <a:tc>
                      <a:txBody>
                        <a:bodyPr/>
                        <a:lstStyle/>
                        <a:p>
                          <a:r>
                            <a:rPr lang="en-US" sz="1600" dirty="0" smtClean="0">
                              <a:latin typeface="Candara" panose="020E0502030303020204" pitchFamily="34" charset="0"/>
                            </a:rPr>
                            <a:t>Initial  ×10</a:t>
                          </a:r>
                          <a:r>
                            <a:rPr lang="en-US" sz="1600" baseline="30000" dirty="0" smtClean="0">
                              <a:latin typeface="Candara" panose="020E0502030303020204" pitchFamily="34" charset="0"/>
                            </a:rPr>
                            <a:t>-4</a:t>
                          </a:r>
                          <a:endParaRPr lang="en-US" sz="1600" dirty="0">
                            <a:latin typeface="Candara" panose="020E0502030303020204" pitchFamily="34" charset="0"/>
                          </a:endParaRPr>
                        </a:p>
                      </a:txBody>
                      <a:tcPr/>
                    </a:tc>
                    <a:tc>
                      <a:txBody>
                        <a:bodyPr/>
                        <a:lstStyle/>
                        <a:p>
                          <a:pPr algn="r"/>
                          <a:r>
                            <a:rPr lang="en-US" sz="1600" dirty="0" smtClean="0"/>
                            <a:t>-2.54352</a:t>
                          </a:r>
                          <a:endParaRPr lang="en-US" sz="1600" dirty="0"/>
                        </a:p>
                      </a:txBody>
                      <a:tcPr/>
                    </a:tc>
                    <a:tc>
                      <a:txBody>
                        <a:bodyPr/>
                        <a:lstStyle/>
                        <a:p>
                          <a:pPr algn="r"/>
                          <a:r>
                            <a:rPr lang="en-US" sz="1600" dirty="0" smtClean="0"/>
                            <a:t>-7.33049</a:t>
                          </a:r>
                          <a:endParaRPr lang="en-US" sz="1600" dirty="0"/>
                        </a:p>
                      </a:txBody>
                      <a:tcPr/>
                    </a:tc>
                    <a:tc>
                      <a:txBody>
                        <a:bodyPr/>
                        <a:lstStyle/>
                        <a:p>
                          <a:pPr algn="r"/>
                          <a:r>
                            <a:rPr lang="en-US" sz="1600" dirty="0" smtClean="0"/>
                            <a:t>-4.71193</a:t>
                          </a:r>
                          <a:endParaRPr lang="en-US" sz="1600" dirty="0"/>
                        </a:p>
                      </a:txBody>
                      <a:tcPr/>
                    </a:tc>
                    <a:extLst>
                      <a:ext uri="{0D108BD9-81ED-4DB2-BD59-A6C34878D82A}">
                        <a16:rowId xmlns:a16="http://schemas.microsoft.com/office/drawing/2014/main" val="3724260045"/>
                      </a:ext>
                    </a:extLst>
                  </a:tr>
                  <a:tr h="370840">
                    <a:tc>
                      <a:txBody>
                        <a:bodyPr/>
                        <a:lstStyle/>
                        <a:p>
                          <a:r>
                            <a:rPr lang="en-US" sz="1600" dirty="0" smtClean="0">
                              <a:latin typeface="Candara" panose="020E0502030303020204" pitchFamily="34" charset="0"/>
                            </a:rPr>
                            <a:t>Track</a:t>
                          </a:r>
                          <a:r>
                            <a:rPr lang="en-US" sz="1600" baseline="30000" dirty="0" smtClean="0">
                              <a:latin typeface="Candara" panose="020E0502030303020204" pitchFamily="34" charset="0"/>
                            </a:rPr>
                            <a:t>3 </a:t>
                          </a:r>
                          <a:r>
                            <a:rPr lang="en-US" sz="1600" dirty="0" smtClean="0">
                              <a:latin typeface="Candara" panose="020E0502030303020204" pitchFamily="34" charset="0"/>
                            </a:rPr>
                            <a:t>×10</a:t>
                          </a:r>
                          <a:r>
                            <a:rPr lang="en-US" sz="1600" baseline="30000" dirty="0" smtClean="0">
                              <a:latin typeface="Candara" panose="020E0502030303020204" pitchFamily="34" charset="0"/>
                            </a:rPr>
                            <a:t>-4</a:t>
                          </a:r>
                          <a:endParaRPr lang="en-US" sz="1600" baseline="30000" dirty="0">
                            <a:latin typeface="Candara" panose="020E0502030303020204" pitchFamily="34" charset="0"/>
                          </a:endParaRPr>
                        </a:p>
                      </a:txBody>
                      <a:tcPr/>
                    </a:tc>
                    <a:tc>
                      <a:txBody>
                        <a:bodyPr/>
                        <a:lstStyle/>
                        <a:p>
                          <a:pPr algn="r"/>
                          <a:r>
                            <a:rPr lang="en-US" sz="1600" dirty="0" smtClean="0"/>
                            <a:t>-2.66595</a:t>
                          </a:r>
                          <a:endParaRPr lang="en-US" sz="1600" dirty="0"/>
                        </a:p>
                      </a:txBody>
                      <a:tcPr/>
                    </a:tc>
                    <a:tc>
                      <a:txBody>
                        <a:bodyPr/>
                        <a:lstStyle/>
                        <a:p>
                          <a:pPr algn="r"/>
                          <a:r>
                            <a:rPr lang="en-US" sz="1600" dirty="0" smtClean="0"/>
                            <a:t>-7.63655</a:t>
                          </a:r>
                          <a:endParaRPr lang="en-US" sz="1600" dirty="0"/>
                        </a:p>
                      </a:txBody>
                      <a:tcPr/>
                    </a:tc>
                    <a:tc>
                      <a:txBody>
                        <a:bodyPr/>
                        <a:lstStyle/>
                        <a:p>
                          <a:pPr algn="r"/>
                          <a:r>
                            <a:rPr lang="en-US" sz="1600" dirty="0" smtClean="0"/>
                            <a:t>-4.98261</a:t>
                          </a:r>
                          <a:endParaRPr lang="en-US" sz="1600" dirty="0"/>
                        </a:p>
                      </a:txBody>
                      <a:tcPr/>
                    </a:tc>
                    <a:extLst>
                      <a:ext uri="{0D108BD9-81ED-4DB2-BD59-A6C34878D82A}">
                        <a16:rowId xmlns:a16="http://schemas.microsoft.com/office/drawing/2014/main" val="1120018430"/>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r"/>
                          <a:r>
                            <a:rPr lang="en-US" sz="1600" dirty="0" smtClean="0"/>
                            <a:t>0.0459</a:t>
                          </a:r>
                          <a:endParaRPr lang="en-US" sz="1600" dirty="0"/>
                        </a:p>
                      </a:txBody>
                      <a:tcPr/>
                    </a:tc>
                    <a:tc>
                      <a:txBody>
                        <a:bodyPr/>
                        <a:lstStyle/>
                        <a:p>
                          <a:pPr algn="r"/>
                          <a:r>
                            <a:rPr lang="en-US" sz="1600" dirty="0" smtClean="0"/>
                            <a:t>0.0401</a:t>
                          </a:r>
                          <a:endParaRPr lang="en-US" sz="1600" dirty="0"/>
                        </a:p>
                      </a:txBody>
                      <a:tcPr/>
                    </a:tc>
                    <a:tc>
                      <a:txBody>
                        <a:bodyPr/>
                        <a:lstStyle/>
                        <a:p>
                          <a:pPr algn="r"/>
                          <a:r>
                            <a:rPr lang="en-US" sz="1600" dirty="0" smtClean="0"/>
                            <a:t>0.0543</a:t>
                          </a:r>
                          <a:endParaRPr lang="en-US" sz="1600" dirty="0"/>
                        </a:p>
                      </a:txBody>
                      <a:tcPr/>
                    </a:tc>
                    <a:extLst>
                      <a:ext uri="{0D108BD9-81ED-4DB2-BD59-A6C34878D82A}">
                        <a16:rowId xmlns:a16="http://schemas.microsoft.com/office/drawing/2014/main" val="680171516"/>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p:cNvSpPr txBox="1"/>
              <p:nvPr/>
            </p:nvSpPr>
            <p:spPr>
              <a:xfrm>
                <a:off x="-12192" y="5580353"/>
                <a:ext cx="9205149" cy="890757"/>
              </a:xfrm>
              <a:prstGeom prst="rect">
                <a:avLst/>
              </a:prstGeom>
              <a:noFill/>
            </p:spPr>
            <p:txBody>
              <a:bodyPr wrap="none" rtlCol="0">
                <a:spAutoFit/>
              </a:bodyPr>
              <a:lstStyle/>
              <a:p>
                <a:r>
                  <a:rPr lang="en-US" sz="1800" baseline="30000" dirty="0" smtClean="0"/>
                  <a:t>1</a:t>
                </a:r>
                <a:r>
                  <a:rPr lang="en-US" sz="1800" dirty="0" smtClean="0"/>
                  <a:t> </a:t>
                </a:r>
                <a:r>
                  <a:rPr lang="en-US" sz="1600" dirty="0" smtClean="0"/>
                  <a:t>Emittance in RSM dynamic simulation is calculated as </a:t>
                </a:r>
                <a14:m>
                  <m:oMath xmlns:m="http://schemas.openxmlformats.org/officeDocument/2006/math">
                    <m:r>
                      <a:rPr lang="en-US" sz="1600" i="1">
                        <a:latin typeface="Cambria Math" panose="02040503050406030204" pitchFamily="18" charset="0"/>
                      </a:rPr>
                      <m:t>𝜀</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𝜀</m:t>
                        </m:r>
                      </m:e>
                      <m:sub>
                        <m:r>
                          <a:rPr lang="en-US" sz="1600" i="1">
                            <a:latin typeface="Cambria Math" panose="02040503050406030204" pitchFamily="18" charset="0"/>
                          </a:rPr>
                          <m:t>0</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exp</m:t>
                        </m:r>
                      </m:fName>
                      <m:e>
                        <m:r>
                          <a:rPr lang="en-US" sz="1600" i="1">
                            <a:latin typeface="Cambria Math" panose="02040503050406030204" pitchFamily="18" charset="0"/>
                          </a:rPr>
                          <m:t>(</m:t>
                        </m:r>
                        <m:r>
                          <a:rPr lang="en-US" sz="1600" i="1">
                            <a:latin typeface="Cambria Math" panose="02040503050406030204" pitchFamily="18" charset="0"/>
                          </a:rPr>
                          <m:t>𝑅</m:t>
                        </m:r>
                        <m:r>
                          <a:rPr lang="en-US" sz="1600" i="1">
                            <a:latin typeface="Cambria Math" panose="02040503050406030204" pitchFamily="18" charset="0"/>
                          </a:rPr>
                          <m:t>⋅</m:t>
                        </m:r>
                        <m:r>
                          <m:rPr>
                            <m:sty m:val="p"/>
                          </m:rPr>
                          <a:rPr lang="en-US" sz="1600">
                            <a:latin typeface="Cambria Math" panose="02040503050406030204" pitchFamily="18" charset="0"/>
                          </a:rPr>
                          <m:t>Δ</m:t>
                        </m:r>
                        <m:r>
                          <a:rPr lang="en-US" sz="1600" i="1">
                            <a:latin typeface="Cambria Math" panose="02040503050406030204" pitchFamily="18" charset="0"/>
                          </a:rPr>
                          <m:t>𝑡</m:t>
                        </m:r>
                        <m:r>
                          <a:rPr lang="en-US" sz="1600" i="1">
                            <a:latin typeface="Cambria Math" panose="02040503050406030204" pitchFamily="18" charset="0"/>
                          </a:rPr>
                          <m:t>)</m:t>
                        </m:r>
                      </m:e>
                    </m:func>
                  </m:oMath>
                </a14:m>
                <a:r>
                  <a:rPr lang="en-US" sz="1600" dirty="0" smtClean="0"/>
                  <a:t>, </a:t>
                </a:r>
                <a14:m>
                  <m:oMath xmlns:m="http://schemas.openxmlformats.org/officeDocument/2006/math">
                    <m:r>
                      <a:rPr lang="en-US" sz="1600" b="0" i="1" smtClean="0">
                        <a:latin typeface="Cambria Math" panose="02040503050406030204" pitchFamily="18" charset="0"/>
                      </a:rPr>
                      <m:t>𝑅</m:t>
                    </m:r>
                  </m:oMath>
                </a14:m>
                <a:r>
                  <a:rPr lang="en-US" sz="1600" dirty="0" smtClean="0"/>
                  <a:t> is cooling rate, </a:t>
                </a:r>
                <a14:m>
                  <m:oMath xmlns:m="http://schemas.openxmlformats.org/officeDocument/2006/math">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oMath>
                </a14:m>
                <a:r>
                  <a:rPr lang="en-US" sz="1600" dirty="0" smtClean="0"/>
                  <a:t> is time step</a:t>
                </a:r>
              </a:p>
              <a:p>
                <a:r>
                  <a:rPr lang="en-US" sz="1600" baseline="30000" dirty="0"/>
                  <a:t>2</a:t>
                </a:r>
                <a:r>
                  <a:rPr lang="en-US" sz="1600" dirty="0" smtClean="0"/>
                  <a:t> Accumulated error in one hour: </a:t>
                </a:r>
                <a14:m>
                  <m:oMath xmlns:m="http://schemas.openxmlformats.org/officeDocument/2006/math">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m:rPr>
                                <m:sty m:val="p"/>
                              </m:rPr>
                              <a:rPr lang="en-US" sz="1600" b="0" i="0" smtClean="0">
                                <a:latin typeface="Cambria Math" panose="02040503050406030204" pitchFamily="18" charset="0"/>
                              </a:rPr>
                              <m:t>Δ</m:t>
                            </m:r>
                          </m:e>
                        </m:d>
                      </m:e>
                      <m:sup>
                        <m:r>
                          <a:rPr lang="en-US" sz="1600" b="0" i="1" smtClean="0">
                            <a:latin typeface="Cambria Math" panose="02040503050406030204" pitchFamily="18" charset="0"/>
                          </a:rPr>
                          <m:t>3600/</m:t>
                        </m:r>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sup>
                    </m:sSup>
                    <m:r>
                      <a:rPr lang="en-US" sz="1600" b="0" i="1" smtClean="0">
                        <a:latin typeface="Cambria Math" panose="02040503050406030204" pitchFamily="18" charset="0"/>
                      </a:rPr>
                      <m:t>−1</m:t>
                    </m:r>
                  </m:oMath>
                </a14:m>
                <a:r>
                  <a:rPr lang="en-US" sz="1600" dirty="0" smtClean="0"/>
                  <a:t>, </a:t>
                </a:r>
                <a14:m>
                  <m:oMath xmlns:m="http://schemas.openxmlformats.org/officeDocument/2006/math">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oMath>
                </a14:m>
                <a:r>
                  <a:rPr lang="en-US" sz="1600" dirty="0" smtClean="0"/>
                  <a:t> is time step, </a:t>
                </a:r>
                <a14:m>
                  <m:oMath xmlns:m="http://schemas.openxmlformats.org/officeDocument/2006/math">
                    <m:r>
                      <m:rPr>
                        <m:sty m:val="p"/>
                      </m:rPr>
                      <a:rPr lang="en-US" sz="1600" b="0" i="0" smtClean="0">
                        <a:latin typeface="Cambria Math" panose="02040503050406030204" pitchFamily="18" charset="0"/>
                      </a:rPr>
                      <m:t>Δ</m:t>
                    </m:r>
                  </m:oMath>
                </a14:m>
                <a:r>
                  <a:rPr lang="en-US" sz="1600" dirty="0" smtClean="0"/>
                  <a:t> is the error for </a:t>
                </a:r>
                <a14:m>
                  <m:oMath xmlns:m="http://schemas.openxmlformats.org/officeDocument/2006/math">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oMath>
                </a14:m>
                <a:r>
                  <a:rPr lang="en-US" sz="1600" dirty="0" smtClean="0"/>
                  <a:t>. </a:t>
                </a:r>
              </a:p>
              <a:p>
                <a:r>
                  <a:rPr lang="en-US" sz="1600" baseline="30000" dirty="0" smtClean="0"/>
                  <a:t>3</a:t>
                </a:r>
                <a:r>
                  <a:rPr lang="en-US" sz="1600" dirty="0" smtClean="0"/>
                  <a:t> The cooling rate in turn-by-turn tracking: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r>
                          <a:rPr lang="en-US" sz="1600" b="0" i="1" smtClean="0">
                            <a:latin typeface="Cambria Math" panose="02040503050406030204" pitchFamily="18" charset="0"/>
                          </a:rPr>
                          <m:t>𝜀</m:t>
                        </m:r>
                      </m:e>
                      <m:sub>
                        <m:r>
                          <a:rPr lang="en-US" sz="1600" b="0" i="1" smtClean="0">
                            <a:latin typeface="Cambria Math" panose="02040503050406030204" pitchFamily="18" charset="0"/>
                          </a:rPr>
                          <m:t>𝑓</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𝜀</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𝑡</m:t>
                    </m:r>
                  </m:oMath>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2192" y="5580353"/>
                <a:ext cx="9205149" cy="890757"/>
              </a:xfrm>
              <a:prstGeom prst="rect">
                <a:avLst/>
              </a:prstGeom>
              <a:blipFill>
                <a:blip r:embed="rId6"/>
                <a:stretch>
                  <a:fillRect b="-5442"/>
                </a:stretch>
              </a:blipFill>
            </p:spPr>
            <p:txBody>
              <a:bodyPr/>
              <a:lstStyle/>
              <a:p>
                <a:r>
                  <a:rPr lang="en-US">
                    <a:noFill/>
                  </a:rPr>
                  <a:t> </a:t>
                </a:r>
              </a:p>
            </p:txBody>
          </p:sp>
        </mc:Fallback>
      </mc:AlternateContent>
      <p:pic>
        <p:nvPicPr>
          <p:cNvPr id="17" name="Picture 16"/>
          <p:cNvPicPr>
            <a:picLocks noChangeAspect="1"/>
          </p:cNvPicPr>
          <p:nvPr/>
        </p:nvPicPr>
        <p:blipFill>
          <a:blip r:embed="rId7"/>
          <a:stretch>
            <a:fillRect/>
          </a:stretch>
        </p:blipFill>
        <p:spPr>
          <a:xfrm>
            <a:off x="144959" y="865692"/>
            <a:ext cx="4199919" cy="4543912"/>
          </a:xfrm>
          <a:prstGeom prst="rect">
            <a:avLst/>
          </a:prstGeom>
        </p:spPr>
      </p:pic>
      <p:sp>
        <p:nvSpPr>
          <p:cNvPr id="19" name="Oval 18"/>
          <p:cNvSpPr/>
          <p:nvPr/>
        </p:nvSpPr>
        <p:spPr bwMode="auto">
          <a:xfrm>
            <a:off x="6437012" y="3264607"/>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0" name="Oval 19"/>
          <p:cNvSpPr/>
          <p:nvPr/>
        </p:nvSpPr>
        <p:spPr bwMode="auto">
          <a:xfrm>
            <a:off x="6449841" y="3675706"/>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08493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2</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Outline</a:t>
            </a:r>
            <a:endParaRPr lang="ru-RU" sz="3200" b="1" dirty="0">
              <a:solidFill>
                <a:srgbClr val="0000FF"/>
              </a:solidFill>
              <a:latin typeface="Times New Roman" pitchFamily="18" charset="0"/>
              <a:cs typeface="Times New Roman" pitchFamily="18" charset="0"/>
            </a:endParaRPr>
          </a:p>
        </p:txBody>
      </p:sp>
      <p:sp>
        <p:nvSpPr>
          <p:cNvPr id="6" name="Rectangle 5"/>
          <p:cNvSpPr/>
          <p:nvPr/>
        </p:nvSpPr>
        <p:spPr>
          <a:xfrm>
            <a:off x="76200" y="1905000"/>
            <a:ext cx="8991600" cy="1908215"/>
          </a:xfrm>
          <a:prstGeom prst="rect">
            <a:avLst/>
          </a:prstGeom>
        </p:spPr>
        <p:txBody>
          <a:bodyPr wrap="square">
            <a:spAutoFit/>
          </a:bodyPr>
          <a:lstStyle/>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Two–stage electron cooling scheme for JLEIC</a:t>
            </a:r>
          </a:p>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Electron cooling simulation for JLEIC new baseline</a:t>
            </a:r>
          </a:p>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Turn-by-turn tracking simulation for electron cooling</a:t>
            </a:r>
          </a:p>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Summary</a:t>
            </a:r>
          </a:p>
        </p:txBody>
      </p:sp>
    </p:spTree>
    <p:extLst>
      <p:ext uri="{BB962C8B-B14F-4D97-AF65-F5344CB8AC3E}">
        <p14:creationId xmlns:p14="http://schemas.microsoft.com/office/powerpoint/2010/main" val="3169964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801469"/>
            <a:ext cx="5029200" cy="646331"/>
          </a:xfrm>
          <a:prstGeom prst="rect">
            <a:avLst/>
          </a:prstGeom>
          <a:noFill/>
        </p:spPr>
        <p:txBody>
          <a:bodyPr wrap="square" rtlCol="0">
            <a:spAutoFit/>
          </a:bodyPr>
          <a:lstStyle/>
          <a:p>
            <a:pPr marL="742950" lvl="1" indent="-285750">
              <a:buClr>
                <a:srgbClr val="0070C0"/>
              </a:buClr>
              <a:buSzPct val="160000"/>
              <a:buFont typeface="Arial" panose="020B0604020202020204" pitchFamily="34" charset="0"/>
              <a:buChar char="•"/>
            </a:pPr>
            <a:r>
              <a:rPr lang="en-US" sz="1800" dirty="0">
                <a:latin typeface="Candara" panose="020E0502030303020204" pitchFamily="34" charset="0"/>
              </a:rPr>
              <a:t>Tracking </a:t>
            </a:r>
            <a:r>
              <a:rPr lang="en-US" sz="1800" dirty="0" smtClean="0">
                <a:solidFill>
                  <a:srgbClr val="0000FF"/>
                </a:solidFill>
                <a:latin typeface="Candara" panose="020E0502030303020204" pitchFamily="34" charset="0"/>
              </a:rPr>
              <a:t>100,000</a:t>
            </a:r>
            <a:r>
              <a:rPr lang="en-US" sz="1800" dirty="0" smtClean="0">
                <a:latin typeface="Candara" panose="020E0502030303020204" pitchFamily="34" charset="0"/>
              </a:rPr>
              <a:t> </a:t>
            </a:r>
            <a:r>
              <a:rPr lang="en-US" sz="1800" dirty="0">
                <a:latin typeface="Candara" panose="020E0502030303020204" pitchFamily="34" charset="0"/>
              </a:rPr>
              <a:t>protons for </a:t>
            </a:r>
            <a:r>
              <a:rPr lang="en-US" sz="1800" dirty="0">
                <a:solidFill>
                  <a:srgbClr val="0000FF"/>
                </a:solidFill>
                <a:latin typeface="Candara" panose="020E0502030303020204" pitchFamily="34" charset="0"/>
              </a:rPr>
              <a:t>one second (139,181 turns)</a:t>
            </a:r>
          </a:p>
        </p:txBody>
      </p:sp>
      <p:sp>
        <p:nvSpPr>
          <p:cNvPr id="14" name="TextBox 13"/>
          <p:cNvSpPr txBox="1"/>
          <p:nvPr/>
        </p:nvSpPr>
        <p:spPr>
          <a:xfrm>
            <a:off x="4203192" y="810690"/>
            <a:ext cx="5029200" cy="646331"/>
          </a:xfrm>
          <a:prstGeom prst="rect">
            <a:avLst/>
          </a:prstGeom>
          <a:noFill/>
        </p:spPr>
        <p:txBody>
          <a:bodyPr wrap="square" rtlCol="0">
            <a:spAutoFit/>
          </a:bodyPr>
          <a:lstStyle/>
          <a:p>
            <a:pPr marL="742950" lvl="1" indent="-285750">
              <a:buClr>
                <a:srgbClr val="0070C0"/>
              </a:buClr>
              <a:buSzPct val="160000"/>
              <a:buFont typeface="Arial" panose="020B0604020202020204" pitchFamily="34" charset="0"/>
              <a:buChar char="•"/>
            </a:pPr>
            <a:r>
              <a:rPr lang="en-US" sz="1800" dirty="0">
                <a:latin typeface="Candara" panose="020E0502030303020204" pitchFamily="34" charset="0"/>
              </a:rPr>
              <a:t>Tracking </a:t>
            </a:r>
            <a:r>
              <a:rPr lang="en-US" sz="1800" dirty="0" smtClean="0">
                <a:solidFill>
                  <a:srgbClr val="0000FF"/>
                </a:solidFill>
                <a:latin typeface="Candara" panose="020E0502030303020204" pitchFamily="34" charset="0"/>
              </a:rPr>
              <a:t>100,000</a:t>
            </a:r>
            <a:r>
              <a:rPr lang="en-US" sz="1800" dirty="0" smtClean="0">
                <a:latin typeface="Candara" panose="020E0502030303020204" pitchFamily="34" charset="0"/>
              </a:rPr>
              <a:t> </a:t>
            </a:r>
            <a:r>
              <a:rPr lang="en-US" sz="1800" dirty="0">
                <a:latin typeface="Candara" panose="020E0502030303020204" pitchFamily="34" charset="0"/>
              </a:rPr>
              <a:t>protons for </a:t>
            </a:r>
            <a:r>
              <a:rPr lang="en-US" sz="1800" dirty="0" smtClean="0">
                <a:solidFill>
                  <a:srgbClr val="0000FF"/>
                </a:solidFill>
                <a:latin typeface="Candara" panose="020E0502030303020204" pitchFamily="34" charset="0"/>
              </a:rPr>
              <a:t>ten </a:t>
            </a:r>
            <a:r>
              <a:rPr lang="en-US" sz="1800" dirty="0">
                <a:solidFill>
                  <a:srgbClr val="0000FF"/>
                </a:solidFill>
                <a:latin typeface="Candara" panose="020E0502030303020204" pitchFamily="34" charset="0"/>
              </a:rPr>
              <a:t>second (</a:t>
            </a:r>
            <a:r>
              <a:rPr lang="en-US" sz="1800" dirty="0" smtClean="0">
                <a:solidFill>
                  <a:srgbClr val="0000FF"/>
                </a:solidFill>
                <a:latin typeface="Candara" panose="020E0502030303020204" pitchFamily="34" charset="0"/>
              </a:rPr>
              <a:t>1,391,803 </a:t>
            </a:r>
            <a:r>
              <a:rPr lang="en-US" sz="1800" dirty="0">
                <a:solidFill>
                  <a:srgbClr val="0000FF"/>
                </a:solidFill>
                <a:latin typeface="Candara" panose="020E0502030303020204" pitchFamily="34" charset="0"/>
              </a:rPr>
              <a:t>turns)</a:t>
            </a:r>
          </a:p>
        </p:txBody>
      </p:sp>
      <p:sp>
        <p:nvSpPr>
          <p:cNvPr id="3" name="Footer Placeholder 2"/>
          <p:cNvSpPr>
            <a:spLocks noGrp="1"/>
          </p:cNvSpPr>
          <p:nvPr>
            <p:ph type="ftr" sz="quarter" idx="10"/>
          </p:nvPr>
        </p:nvSpPr>
        <p:spPr/>
        <p:txBody>
          <a:bodyPr/>
          <a:lstStyle/>
          <a:p>
            <a:pPr>
              <a:defRPr/>
            </a:pPr>
            <a:r>
              <a:rPr lang="en-US" smtClean="0"/>
              <a:t>He Zhang</a:t>
            </a:r>
            <a:endParaRPr lang="en-US" dirty="0"/>
          </a:p>
        </p:txBody>
      </p:sp>
      <p:sp>
        <p:nvSpPr>
          <p:cNvPr id="4" name="Slide Number Placeholder 3"/>
          <p:cNvSpPr>
            <a:spLocks noGrp="1"/>
          </p:cNvSpPr>
          <p:nvPr>
            <p:ph type="sldNum" sz="quarter" idx="11"/>
          </p:nvPr>
        </p:nvSpPr>
        <p:spPr/>
        <p:txBody>
          <a:bodyPr/>
          <a:lstStyle/>
          <a:p>
            <a:pPr>
              <a:defRPr/>
            </a:pPr>
            <a:r>
              <a:rPr lang="en-US" smtClean="0"/>
              <a:t>--</a:t>
            </a:r>
            <a:fld id="{045D7771-C512-4210-A2E7-C9FC1305859F}" type="slidenum">
              <a:rPr lang="en-US" smtClean="0"/>
              <a:pPr>
                <a:defRPr/>
              </a:pPr>
              <a:t>20</a:t>
            </a:fld>
            <a:r>
              <a:rPr lang="en-US" smtClean="0"/>
              <a:t>--</a:t>
            </a:r>
            <a:endParaRPr lang="en-US"/>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Compare the Tracking Results of Electron Cooling</a:t>
            </a:r>
            <a:endParaRPr lang="ru-RU" sz="3200" b="1" dirty="0">
              <a:solidFill>
                <a:srgbClr val="0000FF"/>
              </a:solidFill>
              <a:latin typeface="Times New Roman" pitchFamily="18" charset="0"/>
              <a:cs typeface="Times New Roman" pitchFamily="18" charset="0"/>
            </a:endParaRPr>
          </a:p>
        </p:txBody>
      </p:sp>
      <p:cxnSp>
        <p:nvCxnSpPr>
          <p:cNvPr id="10" name="Straight Connector 9"/>
          <p:cNvCxnSpPr/>
          <p:nvPr/>
        </p:nvCxnSpPr>
        <p:spPr bwMode="auto">
          <a:xfrm>
            <a:off x="4565904" y="1143000"/>
            <a:ext cx="6096" cy="4464785"/>
          </a:xfrm>
          <a:prstGeom prst="line">
            <a:avLst/>
          </a:prstGeom>
          <a:ln w="2540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30480" y="1505712"/>
              <a:ext cx="4495800" cy="2519490"/>
            </p:xfrm>
            <a:graphic>
              <a:graphicData uri="http://schemas.openxmlformats.org/drawingml/2006/table">
                <a:tbl>
                  <a:tblPr firstRow="1" bandRow="1">
                    <a:tableStyleId>{21E4AEA4-8DFA-4A89-87EB-49C32662AFE0}</a:tableStyleId>
                  </a:tblPr>
                  <a:tblGrid>
                    <a:gridCol w="899160">
                      <a:extLst>
                        <a:ext uri="{9D8B030D-6E8A-4147-A177-3AD203B41FA5}">
                          <a16:colId xmlns="" xmlns:a16="http://schemas.microsoft.com/office/drawing/2014/main" val="1647062125"/>
                        </a:ext>
                      </a:extLst>
                    </a:gridCol>
                    <a:gridCol w="899160">
                      <a:extLst>
                        <a:ext uri="{9D8B030D-6E8A-4147-A177-3AD203B41FA5}">
                          <a16:colId xmlns="" xmlns:a16="http://schemas.microsoft.com/office/drawing/2014/main" val="3358678325"/>
                        </a:ext>
                      </a:extLst>
                    </a:gridCol>
                    <a:gridCol w="899160">
                      <a:extLst>
                        <a:ext uri="{9D8B030D-6E8A-4147-A177-3AD203B41FA5}">
                          <a16:colId xmlns="" xmlns:a16="http://schemas.microsoft.com/office/drawing/2014/main" val="906680439"/>
                        </a:ext>
                      </a:extLst>
                    </a:gridCol>
                    <a:gridCol w="899160">
                      <a:extLst>
                        <a:ext uri="{9D8B030D-6E8A-4147-A177-3AD203B41FA5}">
                          <a16:colId xmlns="" xmlns:a16="http://schemas.microsoft.com/office/drawing/2014/main" val="155488903"/>
                        </a:ext>
                      </a:extLst>
                    </a:gridCol>
                    <a:gridCol w="899160">
                      <a:extLst>
                        <a:ext uri="{9D8B030D-6E8A-4147-A177-3AD203B41FA5}">
                          <a16:colId xmlns="" xmlns:a16="http://schemas.microsoft.com/office/drawing/2014/main" val="4245581473"/>
                        </a:ext>
                      </a:extLst>
                    </a:gridCol>
                  </a:tblGrid>
                  <a:tr h="370840">
                    <a:tc>
                      <a:txBody>
                        <a:bodyPr/>
                        <a:lstStyle/>
                        <a:p>
                          <a:endParaRPr lang="en-US" dirty="0"/>
                        </a:p>
                      </a:txBody>
                      <a:tcPr/>
                    </a:tc>
                    <a:tc>
                      <a:txBody>
                        <a:bodyPr/>
                        <a:lstStyle/>
                        <a:p>
                          <a:pPr algn="ct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𝜺</m:t>
                                  </m:r>
                                </m:e>
                                <m:sub>
                                  <m:r>
                                    <a:rPr lang="en-US" smtClean="0">
                                      <a:latin typeface="Cambria Math" panose="02040503050406030204" pitchFamily="18" charset="0"/>
                                    </a:rPr>
                                    <m:t>𝒙</m:t>
                                  </m:r>
                                </m:sub>
                              </m:sSub>
                            </m:oMath>
                          </a14:m>
                          <a:r>
                            <a:rPr lang="en-US" dirty="0" smtClean="0"/>
                            <a:t> </a:t>
                          </a:r>
                        </a:p>
                        <a:p>
                          <a:pPr algn="ctr"/>
                          <a:r>
                            <a:rPr lang="el-GR" dirty="0" smtClean="0"/>
                            <a:t>μ</a:t>
                          </a:r>
                          <a:r>
                            <a:rPr lang="en-US" dirty="0" smtClean="0"/>
                            <a:t>m</a:t>
                          </a:r>
                          <a:endParaRPr lang="en-US" dirty="0"/>
                        </a:p>
                      </a:txBody>
                      <a:tcPr/>
                    </a:tc>
                    <a:tc>
                      <a:txBody>
                        <a:bodyPr/>
                        <a:lstStyle/>
                        <a:p>
                          <a:pPr algn="ct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𝜺</m:t>
                                  </m:r>
                                </m:e>
                                <m:sub>
                                  <m:r>
                                    <a:rPr lang="en-US" b="1" i="1" smtClean="0">
                                      <a:latin typeface="Cambria Math" panose="02040503050406030204" pitchFamily="18" charset="0"/>
                                    </a:rPr>
                                    <m:t>𝒚</m:t>
                                  </m:r>
                                </m:sub>
                              </m:sSub>
                            </m:oMath>
                          </a14:m>
                          <a:r>
                            <a:rPr lang="en-US" dirty="0" smtClean="0"/>
                            <a:t> </a:t>
                          </a:r>
                        </a:p>
                        <a:p>
                          <a:pPr algn="ctr"/>
                          <a:r>
                            <a:rPr lang="el-GR" dirty="0" smtClean="0"/>
                            <a:t>μ</a:t>
                          </a:r>
                          <a:r>
                            <a:rPr lang="en-US" dirty="0" smtClean="0"/>
                            <a:t>m</a:t>
                          </a:r>
                          <a:endParaRPr lang="en-US" dirty="0"/>
                        </a:p>
                      </a:txBody>
                      <a:tcPr/>
                    </a:tc>
                    <a:tc>
                      <a:txBody>
                        <a:bodyPr/>
                        <a:lstStyle/>
                        <a:p>
                          <a:pPr algn="ctr"/>
                          <a14:m>
                            <m:oMath xmlns:m="http://schemas.openxmlformats.org/officeDocument/2006/math">
                              <m:r>
                                <a:rPr lang="en-US" sz="1800" b="1" i="1" smtClean="0">
                                  <a:latin typeface="Cambria Math" panose="02040503050406030204" pitchFamily="18" charset="0"/>
                                </a:rPr>
                                <m:t>𝜹</m:t>
                              </m:r>
                              <m:r>
                                <a:rPr lang="en-US" sz="1800" b="1" i="1" smtClean="0">
                                  <a:latin typeface="Cambria Math" panose="02040503050406030204" pitchFamily="18" charset="0"/>
                                </a:rPr>
                                <m:t>𝒑</m:t>
                              </m:r>
                              <m:r>
                                <a:rPr lang="en-US" sz="1800" b="1" i="1" smtClean="0">
                                  <a:latin typeface="Cambria Math" panose="02040503050406030204" pitchFamily="18" charset="0"/>
                                </a:rPr>
                                <m:t>/</m:t>
                              </m:r>
                              <m:r>
                                <a:rPr lang="en-US" sz="1800" b="1" i="1" smtClean="0">
                                  <a:latin typeface="Cambria Math" panose="02040503050406030204" pitchFamily="18" charset="0"/>
                                </a:rPr>
                                <m:t>𝒑</m:t>
                              </m:r>
                            </m:oMath>
                          </a14:m>
                          <a:r>
                            <a:rPr lang="en-US" sz="1800" dirty="0" smtClean="0"/>
                            <a:t> 10</a:t>
                          </a:r>
                          <a:r>
                            <a:rPr lang="en-US" sz="1800" baseline="30000" dirty="0" smtClean="0"/>
                            <a:t>-4</a:t>
                          </a:r>
                          <a:endParaRPr lang="en-US" sz="1800" baseline="30000" dirty="0"/>
                        </a:p>
                      </a:txBody>
                      <a:tcPr/>
                    </a:tc>
                    <a:tc>
                      <a:txBody>
                        <a:bodyPr/>
                        <a:lstStyle/>
                        <a:p>
                          <a:pPr algn="ctr"/>
                          <a14:m>
                            <m:oMath xmlns:m="http://schemas.openxmlformats.org/officeDocument/2006/math">
                              <m:r>
                                <a:rPr lang="en-US" b="1" i="1" smtClean="0">
                                  <a:latin typeface="Cambria Math" panose="02040503050406030204" pitchFamily="18" charset="0"/>
                                </a:rPr>
                                <m:t>𝜹</m:t>
                              </m:r>
                              <m:r>
                                <a:rPr lang="en-US" b="1" i="1" smtClean="0">
                                  <a:latin typeface="Cambria Math" panose="02040503050406030204" pitchFamily="18" charset="0"/>
                                </a:rPr>
                                <m:t>𝒔</m:t>
                              </m:r>
                            </m:oMath>
                          </a14:m>
                          <a:r>
                            <a:rPr lang="en-US" dirty="0" smtClean="0"/>
                            <a:t> </a:t>
                          </a:r>
                        </a:p>
                        <a:p>
                          <a:pPr algn="ctr"/>
                          <a:r>
                            <a:rPr lang="en-US" dirty="0" smtClean="0"/>
                            <a:t>cm</a:t>
                          </a:r>
                          <a:endParaRPr lang="en-US" dirty="0"/>
                        </a:p>
                      </a:txBody>
                      <a:tcPr/>
                    </a:tc>
                    <a:extLst>
                      <a:ext uri="{0D108BD9-81ED-4DB2-BD59-A6C34878D82A}">
                        <a16:rowId xmlns="" xmlns:a16="http://schemas.microsoft.com/office/drawing/2014/main" val="894032532"/>
                      </a:ext>
                    </a:extLst>
                  </a:tr>
                  <a:tr h="370840">
                    <a:tc>
                      <a:txBody>
                        <a:bodyPr/>
                        <a:lstStyle/>
                        <a:p>
                          <a:r>
                            <a:rPr lang="en-US" sz="1600" dirty="0" smtClean="0">
                              <a:latin typeface="Candara" panose="020E0502030303020204" pitchFamily="34" charset="0"/>
                            </a:rPr>
                            <a:t>Initial</a:t>
                          </a:r>
                          <a:endParaRPr lang="en-US" sz="1600" dirty="0">
                            <a:latin typeface="Candara" panose="020E0502030303020204" pitchFamily="34" charset="0"/>
                          </a:endParaRPr>
                        </a:p>
                      </a:txBody>
                      <a:tcPr/>
                    </a:tc>
                    <a:tc>
                      <a:txBody>
                        <a:bodyPr/>
                        <a:lstStyle/>
                        <a:p>
                          <a:r>
                            <a:rPr lang="en-US" sz="1200" dirty="0" smtClean="0">
                              <a:latin typeface="+mj-lt"/>
                            </a:rPr>
                            <a:t>1.2499993</a:t>
                          </a:r>
                          <a:endParaRPr lang="en-US" sz="1200" dirty="0">
                            <a:latin typeface="+mj-lt"/>
                          </a:endParaRPr>
                        </a:p>
                      </a:txBody>
                      <a:tcPr/>
                    </a:tc>
                    <a:tc>
                      <a:txBody>
                        <a:bodyPr/>
                        <a:lstStyle/>
                        <a:p>
                          <a:r>
                            <a:rPr lang="en-US" sz="1200" dirty="0" smtClean="0">
                              <a:latin typeface="+mj-lt"/>
                            </a:rPr>
                            <a:t>0.3799999</a:t>
                          </a:r>
                          <a:endParaRPr lang="en-US" sz="1200" dirty="0">
                            <a:latin typeface="+mj-lt"/>
                          </a:endParaRPr>
                        </a:p>
                      </a:txBody>
                      <a:tcPr/>
                    </a:tc>
                    <a:tc>
                      <a:txBody>
                        <a:bodyPr/>
                        <a:lstStyle/>
                        <a:p>
                          <a:r>
                            <a:rPr lang="en-US" sz="1200" dirty="0" smtClean="0">
                              <a:latin typeface="+mj-lt"/>
                            </a:rPr>
                            <a:t>8.0000000</a:t>
                          </a:r>
                          <a:endParaRPr lang="en-US" sz="1200" dirty="0">
                            <a:latin typeface="+mj-lt"/>
                          </a:endParaRPr>
                        </a:p>
                      </a:txBody>
                      <a:tcPr/>
                    </a:tc>
                    <a:tc>
                      <a:txBody>
                        <a:bodyPr/>
                        <a:lstStyle/>
                        <a:p>
                          <a:r>
                            <a:rPr lang="en-US" sz="1200" dirty="0" smtClean="0">
                              <a:latin typeface="+mj-lt"/>
                            </a:rPr>
                            <a:t>2.5000000</a:t>
                          </a:r>
                          <a:endParaRPr lang="en-US" sz="1200" dirty="0">
                            <a:latin typeface="+mj-lt"/>
                          </a:endParaRPr>
                        </a:p>
                      </a:txBody>
                      <a:tcPr/>
                    </a:tc>
                    <a:extLst>
                      <a:ext uri="{0D108BD9-81ED-4DB2-BD59-A6C34878D82A}">
                        <a16:rowId xmlns="" xmlns:a16="http://schemas.microsoft.com/office/drawing/2014/main" val="3978742290"/>
                      </a:ext>
                    </a:extLst>
                  </a:tr>
                  <a:tr h="370840">
                    <a:tc>
                      <a:txBody>
                        <a:bodyPr/>
                        <a:lstStyle/>
                        <a:p>
                          <a:r>
                            <a:rPr lang="en-US" sz="1600" dirty="0" smtClean="0">
                              <a:latin typeface="Candara" panose="020E0502030303020204" pitchFamily="34" charset="0"/>
                            </a:rPr>
                            <a:t>RMS </a:t>
                          </a:r>
                          <a:r>
                            <a:rPr lang="en-US" sz="1600" baseline="30000" dirty="0" smtClean="0">
                              <a:latin typeface="Candara" panose="020E0502030303020204" pitchFamily="34" charset="0"/>
                            </a:rPr>
                            <a:t>1</a:t>
                          </a:r>
                          <a:endParaRPr lang="en-US" sz="1600" baseline="30000" dirty="0">
                            <a:latin typeface="Candara" panose="020E0502030303020204" pitchFamily="34" charset="0"/>
                          </a:endParaRPr>
                        </a:p>
                      </a:txBody>
                      <a:tcPr/>
                    </a:tc>
                    <a:tc>
                      <a:txBody>
                        <a:bodyPr/>
                        <a:lstStyle/>
                        <a:p>
                          <a:r>
                            <a:rPr lang="en-US" sz="1200" dirty="0" smtClean="0">
                              <a:latin typeface="+mj-lt"/>
                            </a:rPr>
                            <a:t>1.2496692</a:t>
                          </a:r>
                          <a:endParaRPr lang="en-US" sz="1200" dirty="0">
                            <a:latin typeface="+mj-lt"/>
                          </a:endParaRPr>
                        </a:p>
                      </a:txBody>
                      <a:tcPr/>
                    </a:tc>
                    <a:tc>
                      <a:txBody>
                        <a:bodyPr/>
                        <a:lstStyle/>
                        <a:p>
                          <a:r>
                            <a:rPr lang="en-US" sz="1200" dirty="0" smtClean="0">
                              <a:latin typeface="+mj-lt"/>
                            </a:rPr>
                            <a:t>0.3797223</a:t>
                          </a:r>
                          <a:endParaRPr lang="en-US" sz="1200" dirty="0">
                            <a:latin typeface="+mj-lt"/>
                          </a:endParaRPr>
                        </a:p>
                      </a:txBody>
                      <a:tcPr/>
                    </a:tc>
                    <a:tc>
                      <a:txBody>
                        <a:bodyPr/>
                        <a:lstStyle/>
                        <a:p>
                          <a:r>
                            <a:rPr lang="en-US" sz="1200" dirty="0" smtClean="0">
                              <a:latin typeface="+mj-lt"/>
                            </a:rPr>
                            <a:t>7.9979911</a:t>
                          </a:r>
                          <a:endParaRPr lang="en-US" sz="1200" dirty="0">
                            <a:latin typeface="+mj-lt"/>
                          </a:endParaRPr>
                        </a:p>
                      </a:txBody>
                      <a:tcPr/>
                    </a:tc>
                    <a:tc>
                      <a:txBody>
                        <a:bodyPr/>
                        <a:lstStyle/>
                        <a:p>
                          <a:r>
                            <a:rPr lang="en-US" sz="1200" dirty="0" smtClean="0">
                              <a:latin typeface="+mj-lt"/>
                            </a:rPr>
                            <a:t>2.4993722</a:t>
                          </a:r>
                          <a:endParaRPr lang="en-US" sz="1200" dirty="0">
                            <a:latin typeface="+mj-lt"/>
                          </a:endParaRPr>
                        </a:p>
                      </a:txBody>
                      <a:tcPr/>
                    </a:tc>
                    <a:extLst>
                      <a:ext uri="{0D108BD9-81ED-4DB2-BD59-A6C34878D82A}">
                        <a16:rowId xmlns="" xmlns:a16="http://schemas.microsoft.com/office/drawing/2014/main" val="2915768600"/>
                      </a:ext>
                    </a:extLst>
                  </a:tr>
                  <a:tr h="370840">
                    <a:tc>
                      <a:txBody>
                        <a:bodyPr/>
                        <a:lstStyle/>
                        <a:p>
                          <a:r>
                            <a:rPr lang="en-US" sz="1600" dirty="0" smtClean="0">
                              <a:latin typeface="Candara" panose="020E0502030303020204" pitchFamily="34" charset="0"/>
                            </a:rPr>
                            <a:t>Track</a:t>
                          </a:r>
                          <a:endParaRPr lang="en-US" sz="1600" dirty="0">
                            <a:latin typeface="Candara" panose="020E0502030303020204" pitchFamily="34" charset="0"/>
                          </a:endParaRPr>
                        </a:p>
                      </a:txBody>
                      <a:tcPr/>
                    </a:tc>
                    <a:tc>
                      <a:txBody>
                        <a:bodyPr/>
                        <a:lstStyle/>
                        <a:p>
                          <a:r>
                            <a:rPr lang="en-US" sz="1200" dirty="0" smtClean="0">
                              <a:latin typeface="+mj-lt"/>
                            </a:rPr>
                            <a:t>1.2496698</a:t>
                          </a:r>
                          <a:endParaRPr lang="en-US" sz="1200" dirty="0">
                            <a:latin typeface="+mj-lt"/>
                          </a:endParaRPr>
                        </a:p>
                      </a:txBody>
                      <a:tcPr/>
                    </a:tc>
                    <a:tc>
                      <a:txBody>
                        <a:bodyPr/>
                        <a:lstStyle/>
                        <a:p>
                          <a:r>
                            <a:rPr lang="en-US" sz="1200" dirty="0" smtClean="0">
                              <a:latin typeface="+mj-lt"/>
                            </a:rPr>
                            <a:t>0.3797232</a:t>
                          </a:r>
                          <a:endParaRPr lang="en-US" sz="1200" dirty="0">
                            <a:latin typeface="+mj-lt"/>
                          </a:endParaRPr>
                        </a:p>
                      </a:txBody>
                      <a:tcPr/>
                    </a:tc>
                    <a:tc>
                      <a:txBody>
                        <a:bodyPr/>
                        <a:lstStyle/>
                        <a:p>
                          <a:r>
                            <a:rPr lang="en-US" sz="1200" dirty="0" smtClean="0">
                              <a:latin typeface="+mj-lt"/>
                            </a:rPr>
                            <a:t>7.9980018</a:t>
                          </a:r>
                          <a:endParaRPr lang="en-US" sz="1200" dirty="0">
                            <a:latin typeface="+mj-lt"/>
                          </a:endParaRPr>
                        </a:p>
                      </a:txBody>
                      <a:tcPr/>
                    </a:tc>
                    <a:tc>
                      <a:txBody>
                        <a:bodyPr/>
                        <a:lstStyle/>
                        <a:p>
                          <a:r>
                            <a:rPr lang="en-US" sz="1200" dirty="0" smtClean="0">
                              <a:latin typeface="+mj-lt"/>
                            </a:rPr>
                            <a:t>2.4993756</a:t>
                          </a:r>
                          <a:endParaRPr lang="en-US" sz="1200" dirty="0">
                            <a:latin typeface="+mj-lt"/>
                          </a:endParaRPr>
                        </a:p>
                      </a:txBody>
                      <a:tcPr/>
                    </a:tc>
                    <a:extLst>
                      <a:ext uri="{0D108BD9-81ED-4DB2-BD59-A6C34878D82A}">
                        <a16:rowId xmlns="" xmlns:a16="http://schemas.microsoft.com/office/drawing/2014/main" val="2382595694"/>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5.05×10</a:t>
                          </a:r>
                          <a:r>
                            <a:rPr lang="en-US" sz="1400" baseline="30000" dirty="0" smtClean="0">
                              <a:latin typeface="Candara" panose="020E0502030303020204" pitchFamily="34" charset="0"/>
                            </a:rPr>
                            <a:t>-7</a:t>
                          </a:r>
                          <a:endParaRPr lang="en-US" sz="1400" baseline="300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2.42×10</a:t>
                          </a:r>
                          <a:r>
                            <a:rPr lang="en-US" sz="1400" baseline="30000" dirty="0" smtClean="0">
                              <a:latin typeface="Candara" panose="020E0502030303020204" pitchFamily="34" charset="0"/>
                            </a:rPr>
                            <a:t>-6</a:t>
                          </a:r>
                          <a:endParaRPr lang="en-US" sz="1400" baseline="300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1.34×10</a:t>
                          </a:r>
                          <a:r>
                            <a:rPr lang="en-US" sz="1400" baseline="30000" dirty="0" smtClean="0">
                              <a:latin typeface="Candara" panose="020E0502030303020204" pitchFamily="34" charset="0"/>
                            </a:rPr>
                            <a:t>-6</a:t>
                          </a:r>
                          <a:endParaRPr lang="en-US" sz="1400" baseline="30000" dirty="0">
                            <a:latin typeface="Candara" panose="020E0502030303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ndara" panose="020E0502030303020204" pitchFamily="34" charset="0"/>
                            </a:rPr>
                            <a:t>1.34×10</a:t>
                          </a:r>
                          <a:r>
                            <a:rPr lang="en-US" sz="1400" baseline="30000" dirty="0" smtClean="0">
                              <a:latin typeface="Candara" panose="020E0502030303020204" pitchFamily="34" charset="0"/>
                            </a:rPr>
                            <a:t>-6</a:t>
                          </a:r>
                        </a:p>
                      </a:txBody>
                      <a:tcPr/>
                    </a:tc>
                    <a:extLst>
                      <a:ext uri="{0D108BD9-81ED-4DB2-BD59-A6C34878D82A}">
                        <a16:rowId xmlns="" xmlns:a16="http://schemas.microsoft.com/office/drawing/2014/main" val="356210075"/>
                      </a:ext>
                    </a:extLst>
                  </a:tr>
                  <a:tr h="370840">
                    <a:tc>
                      <a:txBody>
                        <a:bodyPr/>
                        <a:lstStyle/>
                        <a:p>
                          <a:r>
                            <a:rPr lang="en-US" sz="1600" dirty="0" smtClean="0">
                              <a:latin typeface="Candara" panose="020E0502030303020204" pitchFamily="34" charset="0"/>
                            </a:rPr>
                            <a:t>Err.</a:t>
                          </a:r>
                          <a:r>
                            <a:rPr lang="en-US" sz="1600" baseline="0" dirty="0" smtClean="0">
                              <a:latin typeface="Candara" panose="020E0502030303020204" pitchFamily="34" charset="0"/>
                            </a:rPr>
                            <a:t> 1hr</a:t>
                          </a:r>
                          <a:r>
                            <a:rPr lang="en-US" sz="1600" dirty="0" smtClean="0">
                              <a:latin typeface="Candara" panose="020E0502030303020204" pitchFamily="34" charset="0"/>
                            </a:rPr>
                            <a:t> </a:t>
                          </a:r>
                          <a:r>
                            <a:rPr lang="en-US" sz="1600" baseline="30000" dirty="0" smtClean="0">
                              <a:latin typeface="Candara" panose="020E0502030303020204" pitchFamily="34" charset="0"/>
                            </a:rPr>
                            <a:t>2</a:t>
                          </a:r>
                          <a:endParaRPr lang="en-US" sz="1600" baseline="300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0.18%</a:t>
                          </a:r>
                          <a:endParaRPr lang="en-US" sz="14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0.88%</a:t>
                          </a:r>
                          <a:endParaRPr lang="en-US" sz="14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0.49%</a:t>
                          </a:r>
                          <a:endParaRPr lang="en-US" sz="14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0.49%</a:t>
                          </a:r>
                          <a:endParaRPr lang="en-US" sz="1400" dirty="0">
                            <a:latin typeface="Candara" panose="020E0502030303020204" pitchFamily="34" charset="0"/>
                          </a:endParaRPr>
                        </a:p>
                      </a:txBody>
                      <a:tcPr/>
                    </a:tc>
                    <a:extLst>
                      <a:ext uri="{0D108BD9-81ED-4DB2-BD59-A6C34878D82A}">
                        <a16:rowId xmlns="" xmlns:a16="http://schemas.microsoft.com/office/drawing/2014/main" val="1474737299"/>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611044937"/>
                  </p:ext>
                </p:extLst>
              </p:nvPr>
            </p:nvGraphicFramePr>
            <p:xfrm>
              <a:off x="30480" y="1505712"/>
              <a:ext cx="4495800" cy="2519490"/>
            </p:xfrm>
            <a:graphic>
              <a:graphicData uri="http://schemas.openxmlformats.org/drawingml/2006/table">
                <a:tbl>
                  <a:tblPr firstRow="1" bandRow="1">
                    <a:tableStyleId>{21E4AEA4-8DFA-4A89-87EB-49C32662AFE0}</a:tableStyleId>
                  </a:tblPr>
                  <a:tblGrid>
                    <a:gridCol w="899160">
                      <a:extLst>
                        <a:ext uri="{9D8B030D-6E8A-4147-A177-3AD203B41FA5}">
                          <a16:colId xmlns:a16="http://schemas.microsoft.com/office/drawing/2014/main" val="1647062125"/>
                        </a:ext>
                      </a:extLst>
                    </a:gridCol>
                    <a:gridCol w="899160">
                      <a:extLst>
                        <a:ext uri="{9D8B030D-6E8A-4147-A177-3AD203B41FA5}">
                          <a16:colId xmlns:a16="http://schemas.microsoft.com/office/drawing/2014/main" val="3358678325"/>
                        </a:ext>
                      </a:extLst>
                    </a:gridCol>
                    <a:gridCol w="899160">
                      <a:extLst>
                        <a:ext uri="{9D8B030D-6E8A-4147-A177-3AD203B41FA5}">
                          <a16:colId xmlns:a16="http://schemas.microsoft.com/office/drawing/2014/main" val="906680439"/>
                        </a:ext>
                      </a:extLst>
                    </a:gridCol>
                    <a:gridCol w="899160">
                      <a:extLst>
                        <a:ext uri="{9D8B030D-6E8A-4147-A177-3AD203B41FA5}">
                          <a16:colId xmlns:a16="http://schemas.microsoft.com/office/drawing/2014/main" val="155488903"/>
                        </a:ext>
                      </a:extLst>
                    </a:gridCol>
                    <a:gridCol w="899160">
                      <a:extLst>
                        <a:ext uri="{9D8B030D-6E8A-4147-A177-3AD203B41FA5}">
                          <a16:colId xmlns:a16="http://schemas.microsoft.com/office/drawing/2014/main" val="4245581473"/>
                        </a:ext>
                      </a:extLst>
                    </a:gridCol>
                  </a:tblGrid>
                  <a:tr h="665290">
                    <a:tc>
                      <a:txBody>
                        <a:bodyPr/>
                        <a:lstStyle/>
                        <a:p>
                          <a:endParaRPr lang="en-US" dirty="0"/>
                        </a:p>
                      </a:txBody>
                      <a:tcPr/>
                    </a:tc>
                    <a:tc>
                      <a:txBody>
                        <a:bodyPr/>
                        <a:lstStyle/>
                        <a:p>
                          <a:endParaRPr lang="en-US"/>
                        </a:p>
                      </a:txBody>
                      <a:tcPr>
                        <a:blipFill>
                          <a:blip r:embed="rId2"/>
                          <a:stretch>
                            <a:fillRect l="-102041" t="-1835" r="-304082" b="-285321"/>
                          </a:stretch>
                        </a:blipFill>
                      </a:tcPr>
                    </a:tc>
                    <a:tc>
                      <a:txBody>
                        <a:bodyPr/>
                        <a:lstStyle/>
                        <a:p>
                          <a:endParaRPr lang="en-US"/>
                        </a:p>
                      </a:txBody>
                      <a:tcPr>
                        <a:blipFill>
                          <a:blip r:embed="rId2"/>
                          <a:stretch>
                            <a:fillRect l="-200676" t="-1835" r="-202027" b="-285321"/>
                          </a:stretch>
                        </a:blipFill>
                      </a:tcPr>
                    </a:tc>
                    <a:tc>
                      <a:txBody>
                        <a:bodyPr/>
                        <a:lstStyle/>
                        <a:p>
                          <a:endParaRPr lang="en-US"/>
                        </a:p>
                      </a:txBody>
                      <a:tcPr>
                        <a:blipFill>
                          <a:blip r:embed="rId2"/>
                          <a:stretch>
                            <a:fillRect l="-302721" t="-1835" r="-103401" b="-285321"/>
                          </a:stretch>
                        </a:blipFill>
                      </a:tcPr>
                    </a:tc>
                    <a:tc>
                      <a:txBody>
                        <a:bodyPr/>
                        <a:lstStyle/>
                        <a:p>
                          <a:endParaRPr lang="en-US"/>
                        </a:p>
                      </a:txBody>
                      <a:tcPr>
                        <a:blipFill>
                          <a:blip r:embed="rId2"/>
                          <a:stretch>
                            <a:fillRect l="-400000" t="-1835" r="-2703" b="-285321"/>
                          </a:stretch>
                        </a:blipFill>
                      </a:tcPr>
                    </a:tc>
                    <a:extLst>
                      <a:ext uri="{0D108BD9-81ED-4DB2-BD59-A6C34878D82A}">
                        <a16:rowId xmlns:a16="http://schemas.microsoft.com/office/drawing/2014/main" val="894032532"/>
                      </a:ext>
                    </a:extLst>
                  </a:tr>
                  <a:tr h="370840">
                    <a:tc>
                      <a:txBody>
                        <a:bodyPr/>
                        <a:lstStyle/>
                        <a:p>
                          <a:r>
                            <a:rPr lang="en-US" sz="1600" dirty="0" smtClean="0">
                              <a:latin typeface="Candara" panose="020E0502030303020204" pitchFamily="34" charset="0"/>
                            </a:rPr>
                            <a:t>Initial</a:t>
                          </a:r>
                          <a:endParaRPr lang="en-US" sz="1600" dirty="0">
                            <a:latin typeface="Candara" panose="020E0502030303020204" pitchFamily="34" charset="0"/>
                          </a:endParaRPr>
                        </a:p>
                      </a:txBody>
                      <a:tcPr/>
                    </a:tc>
                    <a:tc>
                      <a:txBody>
                        <a:bodyPr/>
                        <a:lstStyle/>
                        <a:p>
                          <a:r>
                            <a:rPr lang="en-US" sz="1200" dirty="0" smtClean="0">
                              <a:latin typeface="+mj-lt"/>
                            </a:rPr>
                            <a:t>1.2499993</a:t>
                          </a:r>
                          <a:endParaRPr lang="en-US" sz="1200" dirty="0">
                            <a:latin typeface="+mj-lt"/>
                          </a:endParaRPr>
                        </a:p>
                      </a:txBody>
                      <a:tcPr/>
                    </a:tc>
                    <a:tc>
                      <a:txBody>
                        <a:bodyPr/>
                        <a:lstStyle/>
                        <a:p>
                          <a:r>
                            <a:rPr lang="en-US" sz="1200" dirty="0" smtClean="0">
                              <a:latin typeface="+mj-lt"/>
                            </a:rPr>
                            <a:t>0.3799999</a:t>
                          </a:r>
                          <a:endParaRPr lang="en-US" sz="1200" dirty="0">
                            <a:latin typeface="+mj-lt"/>
                          </a:endParaRPr>
                        </a:p>
                      </a:txBody>
                      <a:tcPr/>
                    </a:tc>
                    <a:tc>
                      <a:txBody>
                        <a:bodyPr/>
                        <a:lstStyle/>
                        <a:p>
                          <a:r>
                            <a:rPr lang="en-US" sz="1200" dirty="0" smtClean="0">
                              <a:latin typeface="+mj-lt"/>
                            </a:rPr>
                            <a:t>8.0000000</a:t>
                          </a:r>
                          <a:endParaRPr lang="en-US" sz="1200" dirty="0">
                            <a:latin typeface="+mj-lt"/>
                          </a:endParaRPr>
                        </a:p>
                      </a:txBody>
                      <a:tcPr/>
                    </a:tc>
                    <a:tc>
                      <a:txBody>
                        <a:bodyPr/>
                        <a:lstStyle/>
                        <a:p>
                          <a:r>
                            <a:rPr lang="en-US" sz="1200" dirty="0" smtClean="0">
                              <a:latin typeface="+mj-lt"/>
                            </a:rPr>
                            <a:t>2.5000000</a:t>
                          </a:r>
                          <a:endParaRPr lang="en-US" sz="1200" dirty="0">
                            <a:latin typeface="+mj-lt"/>
                          </a:endParaRPr>
                        </a:p>
                      </a:txBody>
                      <a:tcPr/>
                    </a:tc>
                    <a:extLst>
                      <a:ext uri="{0D108BD9-81ED-4DB2-BD59-A6C34878D82A}">
                        <a16:rowId xmlns:a16="http://schemas.microsoft.com/office/drawing/2014/main" val="3978742290"/>
                      </a:ext>
                    </a:extLst>
                  </a:tr>
                  <a:tr h="370840">
                    <a:tc>
                      <a:txBody>
                        <a:bodyPr/>
                        <a:lstStyle/>
                        <a:p>
                          <a:r>
                            <a:rPr lang="en-US" sz="1600" dirty="0" smtClean="0">
                              <a:latin typeface="Candara" panose="020E0502030303020204" pitchFamily="34" charset="0"/>
                            </a:rPr>
                            <a:t>RMS </a:t>
                          </a:r>
                          <a:r>
                            <a:rPr lang="en-US" sz="1600" baseline="30000" dirty="0" smtClean="0">
                              <a:latin typeface="Candara" panose="020E0502030303020204" pitchFamily="34" charset="0"/>
                            </a:rPr>
                            <a:t>1</a:t>
                          </a:r>
                          <a:endParaRPr lang="en-US" sz="1600" baseline="30000" dirty="0">
                            <a:latin typeface="Candara" panose="020E0502030303020204" pitchFamily="34" charset="0"/>
                          </a:endParaRPr>
                        </a:p>
                      </a:txBody>
                      <a:tcPr/>
                    </a:tc>
                    <a:tc>
                      <a:txBody>
                        <a:bodyPr/>
                        <a:lstStyle/>
                        <a:p>
                          <a:r>
                            <a:rPr lang="en-US" sz="1200" dirty="0" smtClean="0">
                              <a:latin typeface="+mj-lt"/>
                            </a:rPr>
                            <a:t>1.2496692</a:t>
                          </a:r>
                          <a:endParaRPr lang="en-US" sz="1200" dirty="0">
                            <a:latin typeface="+mj-lt"/>
                          </a:endParaRPr>
                        </a:p>
                      </a:txBody>
                      <a:tcPr/>
                    </a:tc>
                    <a:tc>
                      <a:txBody>
                        <a:bodyPr/>
                        <a:lstStyle/>
                        <a:p>
                          <a:r>
                            <a:rPr lang="en-US" sz="1200" dirty="0" smtClean="0">
                              <a:latin typeface="+mj-lt"/>
                            </a:rPr>
                            <a:t>0.3797223</a:t>
                          </a:r>
                          <a:endParaRPr lang="en-US" sz="1200" dirty="0">
                            <a:latin typeface="+mj-lt"/>
                          </a:endParaRPr>
                        </a:p>
                      </a:txBody>
                      <a:tcPr/>
                    </a:tc>
                    <a:tc>
                      <a:txBody>
                        <a:bodyPr/>
                        <a:lstStyle/>
                        <a:p>
                          <a:r>
                            <a:rPr lang="en-US" sz="1200" dirty="0" smtClean="0">
                              <a:latin typeface="+mj-lt"/>
                            </a:rPr>
                            <a:t>7.9979911</a:t>
                          </a:r>
                          <a:endParaRPr lang="en-US" sz="1200" dirty="0">
                            <a:latin typeface="+mj-lt"/>
                          </a:endParaRPr>
                        </a:p>
                      </a:txBody>
                      <a:tcPr/>
                    </a:tc>
                    <a:tc>
                      <a:txBody>
                        <a:bodyPr/>
                        <a:lstStyle/>
                        <a:p>
                          <a:r>
                            <a:rPr lang="en-US" sz="1200" dirty="0" smtClean="0">
                              <a:latin typeface="+mj-lt"/>
                            </a:rPr>
                            <a:t>2.4993722</a:t>
                          </a:r>
                          <a:endParaRPr lang="en-US" sz="1200" dirty="0">
                            <a:latin typeface="+mj-lt"/>
                          </a:endParaRPr>
                        </a:p>
                      </a:txBody>
                      <a:tcPr/>
                    </a:tc>
                    <a:extLst>
                      <a:ext uri="{0D108BD9-81ED-4DB2-BD59-A6C34878D82A}">
                        <a16:rowId xmlns:a16="http://schemas.microsoft.com/office/drawing/2014/main" val="2915768600"/>
                      </a:ext>
                    </a:extLst>
                  </a:tr>
                  <a:tr h="370840">
                    <a:tc>
                      <a:txBody>
                        <a:bodyPr/>
                        <a:lstStyle/>
                        <a:p>
                          <a:r>
                            <a:rPr lang="en-US" sz="1600" dirty="0" smtClean="0">
                              <a:latin typeface="Candara" panose="020E0502030303020204" pitchFamily="34" charset="0"/>
                            </a:rPr>
                            <a:t>Track</a:t>
                          </a:r>
                          <a:endParaRPr lang="en-US" sz="1600" dirty="0">
                            <a:latin typeface="Candara" panose="020E0502030303020204" pitchFamily="34" charset="0"/>
                          </a:endParaRPr>
                        </a:p>
                      </a:txBody>
                      <a:tcPr/>
                    </a:tc>
                    <a:tc>
                      <a:txBody>
                        <a:bodyPr/>
                        <a:lstStyle/>
                        <a:p>
                          <a:r>
                            <a:rPr lang="en-US" sz="1200" dirty="0" smtClean="0">
                              <a:latin typeface="+mj-lt"/>
                            </a:rPr>
                            <a:t>1.2496698</a:t>
                          </a:r>
                          <a:endParaRPr lang="en-US" sz="1200" dirty="0">
                            <a:latin typeface="+mj-lt"/>
                          </a:endParaRPr>
                        </a:p>
                      </a:txBody>
                      <a:tcPr/>
                    </a:tc>
                    <a:tc>
                      <a:txBody>
                        <a:bodyPr/>
                        <a:lstStyle/>
                        <a:p>
                          <a:r>
                            <a:rPr lang="en-US" sz="1200" dirty="0" smtClean="0">
                              <a:latin typeface="+mj-lt"/>
                            </a:rPr>
                            <a:t>0.3797232</a:t>
                          </a:r>
                          <a:endParaRPr lang="en-US" sz="1200" dirty="0">
                            <a:latin typeface="+mj-lt"/>
                          </a:endParaRPr>
                        </a:p>
                      </a:txBody>
                      <a:tcPr/>
                    </a:tc>
                    <a:tc>
                      <a:txBody>
                        <a:bodyPr/>
                        <a:lstStyle/>
                        <a:p>
                          <a:r>
                            <a:rPr lang="en-US" sz="1200" dirty="0" smtClean="0">
                              <a:latin typeface="+mj-lt"/>
                            </a:rPr>
                            <a:t>7.9980018</a:t>
                          </a:r>
                          <a:endParaRPr lang="en-US" sz="1200" dirty="0">
                            <a:latin typeface="+mj-lt"/>
                          </a:endParaRPr>
                        </a:p>
                      </a:txBody>
                      <a:tcPr/>
                    </a:tc>
                    <a:tc>
                      <a:txBody>
                        <a:bodyPr/>
                        <a:lstStyle/>
                        <a:p>
                          <a:r>
                            <a:rPr lang="en-US" sz="1200" dirty="0" smtClean="0">
                              <a:latin typeface="+mj-lt"/>
                            </a:rPr>
                            <a:t>2.4993756</a:t>
                          </a:r>
                          <a:endParaRPr lang="en-US" sz="1200" dirty="0">
                            <a:latin typeface="+mj-lt"/>
                          </a:endParaRPr>
                        </a:p>
                      </a:txBody>
                      <a:tcPr/>
                    </a:tc>
                    <a:extLst>
                      <a:ext uri="{0D108BD9-81ED-4DB2-BD59-A6C34878D82A}">
                        <a16:rowId xmlns:a16="http://schemas.microsoft.com/office/drawing/2014/main" val="2382595694"/>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5.05×10</a:t>
                          </a:r>
                          <a:r>
                            <a:rPr lang="en-US" sz="1400" baseline="30000" dirty="0" smtClean="0">
                              <a:latin typeface="Candara" panose="020E0502030303020204" pitchFamily="34" charset="0"/>
                            </a:rPr>
                            <a:t>-7</a:t>
                          </a:r>
                          <a:endParaRPr lang="en-US" sz="1400" baseline="300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2.42×10</a:t>
                          </a:r>
                          <a:r>
                            <a:rPr lang="en-US" sz="1400" baseline="30000" dirty="0" smtClean="0">
                              <a:latin typeface="Candara" panose="020E0502030303020204" pitchFamily="34" charset="0"/>
                            </a:rPr>
                            <a:t>-6</a:t>
                          </a:r>
                          <a:endParaRPr lang="en-US" sz="1400" baseline="300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1.34×10</a:t>
                          </a:r>
                          <a:r>
                            <a:rPr lang="en-US" sz="1400" baseline="30000" dirty="0" smtClean="0">
                              <a:latin typeface="Candara" panose="020E0502030303020204" pitchFamily="34" charset="0"/>
                            </a:rPr>
                            <a:t>-6</a:t>
                          </a:r>
                          <a:endParaRPr lang="en-US" sz="1400" baseline="30000" dirty="0">
                            <a:latin typeface="Candara" panose="020E0502030303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ndara" panose="020E0502030303020204" pitchFamily="34" charset="0"/>
                            </a:rPr>
                            <a:t>1.34×10</a:t>
                          </a:r>
                          <a:r>
                            <a:rPr lang="en-US" sz="1400" baseline="30000" dirty="0" smtClean="0">
                              <a:latin typeface="Candara" panose="020E0502030303020204" pitchFamily="34" charset="0"/>
                            </a:rPr>
                            <a:t>-6</a:t>
                          </a:r>
                        </a:p>
                      </a:txBody>
                      <a:tcPr/>
                    </a:tc>
                    <a:extLst>
                      <a:ext uri="{0D108BD9-81ED-4DB2-BD59-A6C34878D82A}">
                        <a16:rowId xmlns:a16="http://schemas.microsoft.com/office/drawing/2014/main" val="356210075"/>
                      </a:ext>
                    </a:extLst>
                  </a:tr>
                  <a:tr h="370840">
                    <a:tc>
                      <a:txBody>
                        <a:bodyPr/>
                        <a:lstStyle/>
                        <a:p>
                          <a:r>
                            <a:rPr lang="en-US" sz="1600" dirty="0" smtClean="0">
                              <a:latin typeface="Candara" panose="020E0502030303020204" pitchFamily="34" charset="0"/>
                            </a:rPr>
                            <a:t>Err.</a:t>
                          </a:r>
                          <a:r>
                            <a:rPr lang="en-US" sz="1600" baseline="0" dirty="0" smtClean="0">
                              <a:latin typeface="Candara" panose="020E0502030303020204" pitchFamily="34" charset="0"/>
                            </a:rPr>
                            <a:t> 1hr</a:t>
                          </a:r>
                          <a:r>
                            <a:rPr lang="en-US" sz="1600" dirty="0" smtClean="0">
                              <a:latin typeface="Candara" panose="020E0502030303020204" pitchFamily="34" charset="0"/>
                            </a:rPr>
                            <a:t> </a:t>
                          </a:r>
                          <a:r>
                            <a:rPr lang="en-US" sz="1600" baseline="30000" dirty="0" smtClean="0">
                              <a:latin typeface="Candara" panose="020E0502030303020204" pitchFamily="34" charset="0"/>
                            </a:rPr>
                            <a:t>2</a:t>
                          </a:r>
                          <a:endParaRPr lang="en-US" sz="1600" baseline="300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0.18%</a:t>
                          </a:r>
                          <a:endParaRPr lang="en-US" sz="14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0.88%</a:t>
                          </a:r>
                          <a:endParaRPr lang="en-US" sz="14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0.49%</a:t>
                          </a:r>
                          <a:endParaRPr lang="en-US" sz="1400" dirty="0">
                            <a:latin typeface="Candara" panose="020E0502030303020204" pitchFamily="34" charset="0"/>
                          </a:endParaRPr>
                        </a:p>
                      </a:txBody>
                      <a:tcPr/>
                    </a:tc>
                    <a:tc>
                      <a:txBody>
                        <a:bodyPr/>
                        <a:lstStyle/>
                        <a:p>
                          <a:pPr algn="ctr"/>
                          <a:r>
                            <a:rPr lang="en-US" sz="1400" dirty="0" smtClean="0">
                              <a:latin typeface="Candara" panose="020E0502030303020204" pitchFamily="34" charset="0"/>
                            </a:rPr>
                            <a:t>0.49%</a:t>
                          </a:r>
                          <a:endParaRPr lang="en-US" sz="1400" dirty="0">
                            <a:latin typeface="Candara" panose="020E0502030303020204" pitchFamily="34" charset="0"/>
                          </a:endParaRPr>
                        </a:p>
                      </a:txBody>
                      <a:tcPr/>
                    </a:tc>
                    <a:extLst>
                      <a:ext uri="{0D108BD9-81ED-4DB2-BD59-A6C34878D82A}">
                        <a16:rowId xmlns:a16="http://schemas.microsoft.com/office/drawing/2014/main" val="147473729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nvPr>
            </p:nvGraphicFramePr>
            <p:xfrm>
              <a:off x="4611624" y="1520913"/>
              <a:ext cx="4495800" cy="2519490"/>
            </p:xfrm>
            <a:graphic>
              <a:graphicData uri="http://schemas.openxmlformats.org/drawingml/2006/table">
                <a:tbl>
                  <a:tblPr firstRow="1" bandRow="1">
                    <a:tableStyleId>{21E4AEA4-8DFA-4A89-87EB-49C32662AFE0}</a:tableStyleId>
                  </a:tblPr>
                  <a:tblGrid>
                    <a:gridCol w="899160">
                      <a:extLst>
                        <a:ext uri="{9D8B030D-6E8A-4147-A177-3AD203B41FA5}">
                          <a16:colId xmlns="" xmlns:a16="http://schemas.microsoft.com/office/drawing/2014/main" val="1647062125"/>
                        </a:ext>
                      </a:extLst>
                    </a:gridCol>
                    <a:gridCol w="899160">
                      <a:extLst>
                        <a:ext uri="{9D8B030D-6E8A-4147-A177-3AD203B41FA5}">
                          <a16:colId xmlns="" xmlns:a16="http://schemas.microsoft.com/office/drawing/2014/main" val="3358678325"/>
                        </a:ext>
                      </a:extLst>
                    </a:gridCol>
                    <a:gridCol w="899160">
                      <a:extLst>
                        <a:ext uri="{9D8B030D-6E8A-4147-A177-3AD203B41FA5}">
                          <a16:colId xmlns="" xmlns:a16="http://schemas.microsoft.com/office/drawing/2014/main" val="906680439"/>
                        </a:ext>
                      </a:extLst>
                    </a:gridCol>
                    <a:gridCol w="899160">
                      <a:extLst>
                        <a:ext uri="{9D8B030D-6E8A-4147-A177-3AD203B41FA5}">
                          <a16:colId xmlns="" xmlns:a16="http://schemas.microsoft.com/office/drawing/2014/main" val="155488903"/>
                        </a:ext>
                      </a:extLst>
                    </a:gridCol>
                    <a:gridCol w="899160">
                      <a:extLst>
                        <a:ext uri="{9D8B030D-6E8A-4147-A177-3AD203B41FA5}">
                          <a16:colId xmlns="" xmlns:a16="http://schemas.microsoft.com/office/drawing/2014/main" val="4245581473"/>
                        </a:ext>
                      </a:extLst>
                    </a:gridCol>
                  </a:tblGrid>
                  <a:tr h="370840">
                    <a:tc>
                      <a:txBody>
                        <a:bodyPr/>
                        <a:lstStyle/>
                        <a:p>
                          <a:endParaRPr lang="en-US" dirty="0"/>
                        </a:p>
                      </a:txBody>
                      <a:tcPr/>
                    </a:tc>
                    <a:tc>
                      <a:txBody>
                        <a:bodyPr/>
                        <a:lstStyle/>
                        <a:p>
                          <a:pPr algn="ct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𝜺</m:t>
                                  </m:r>
                                </m:e>
                                <m:sub>
                                  <m:r>
                                    <a:rPr lang="en-US" smtClean="0">
                                      <a:latin typeface="Cambria Math" panose="02040503050406030204" pitchFamily="18" charset="0"/>
                                    </a:rPr>
                                    <m:t>𝒙</m:t>
                                  </m:r>
                                </m:sub>
                              </m:sSub>
                            </m:oMath>
                          </a14:m>
                          <a:r>
                            <a:rPr lang="en-US" dirty="0" smtClean="0"/>
                            <a:t> </a:t>
                          </a:r>
                        </a:p>
                        <a:p>
                          <a:pPr algn="ctr"/>
                          <a:r>
                            <a:rPr lang="el-GR" dirty="0" smtClean="0"/>
                            <a:t>μ</a:t>
                          </a:r>
                          <a:r>
                            <a:rPr lang="en-US" dirty="0" smtClean="0"/>
                            <a:t>m</a:t>
                          </a:r>
                          <a:endParaRPr lang="en-US" dirty="0"/>
                        </a:p>
                      </a:txBody>
                      <a:tcPr/>
                    </a:tc>
                    <a:tc>
                      <a:txBody>
                        <a:bodyPr/>
                        <a:lstStyle/>
                        <a:p>
                          <a:pPr algn="ct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𝜺</m:t>
                                  </m:r>
                                </m:e>
                                <m:sub>
                                  <m:r>
                                    <a:rPr lang="en-US" b="1" i="1" smtClean="0">
                                      <a:latin typeface="Cambria Math" panose="02040503050406030204" pitchFamily="18" charset="0"/>
                                    </a:rPr>
                                    <m:t>𝒚</m:t>
                                  </m:r>
                                </m:sub>
                              </m:sSub>
                            </m:oMath>
                          </a14:m>
                          <a:r>
                            <a:rPr lang="en-US" dirty="0" smtClean="0"/>
                            <a:t> </a:t>
                          </a:r>
                        </a:p>
                        <a:p>
                          <a:pPr algn="ctr"/>
                          <a:r>
                            <a:rPr lang="el-GR" dirty="0" smtClean="0"/>
                            <a:t>μ</a:t>
                          </a:r>
                          <a:r>
                            <a:rPr lang="en-US" dirty="0" smtClean="0"/>
                            <a:t>m</a:t>
                          </a:r>
                          <a:endParaRPr lang="en-US" dirty="0"/>
                        </a:p>
                      </a:txBody>
                      <a:tcPr/>
                    </a:tc>
                    <a:tc>
                      <a:txBody>
                        <a:bodyPr/>
                        <a:lstStyle/>
                        <a:p>
                          <a:pPr algn="ctr"/>
                          <a14:m>
                            <m:oMath xmlns:m="http://schemas.openxmlformats.org/officeDocument/2006/math">
                              <m:r>
                                <a:rPr lang="en-US" sz="1800" b="1" i="1" smtClean="0">
                                  <a:latin typeface="Cambria Math" panose="02040503050406030204" pitchFamily="18" charset="0"/>
                                </a:rPr>
                                <m:t>𝜹</m:t>
                              </m:r>
                              <m:r>
                                <a:rPr lang="en-US" sz="1800" b="1" i="1" smtClean="0">
                                  <a:latin typeface="Cambria Math" panose="02040503050406030204" pitchFamily="18" charset="0"/>
                                </a:rPr>
                                <m:t>𝒑</m:t>
                              </m:r>
                              <m:r>
                                <a:rPr lang="en-US" sz="1800" b="1" i="1" smtClean="0">
                                  <a:latin typeface="Cambria Math" panose="02040503050406030204" pitchFamily="18" charset="0"/>
                                </a:rPr>
                                <m:t>/</m:t>
                              </m:r>
                              <m:r>
                                <a:rPr lang="en-US" sz="1800" b="1" i="1" smtClean="0">
                                  <a:latin typeface="Cambria Math" panose="02040503050406030204" pitchFamily="18" charset="0"/>
                                </a:rPr>
                                <m:t>𝒑</m:t>
                              </m:r>
                            </m:oMath>
                          </a14:m>
                          <a:r>
                            <a:rPr lang="en-US" sz="1800" dirty="0" smtClean="0"/>
                            <a:t> 10</a:t>
                          </a:r>
                          <a:r>
                            <a:rPr lang="en-US" sz="1800" baseline="30000" dirty="0" smtClean="0"/>
                            <a:t>-4</a:t>
                          </a:r>
                          <a:endParaRPr lang="en-US" sz="1800" baseline="30000" dirty="0"/>
                        </a:p>
                      </a:txBody>
                      <a:tcPr/>
                    </a:tc>
                    <a:tc>
                      <a:txBody>
                        <a:bodyPr/>
                        <a:lstStyle/>
                        <a:p>
                          <a:pPr algn="ctr"/>
                          <a14:m>
                            <m:oMath xmlns:m="http://schemas.openxmlformats.org/officeDocument/2006/math">
                              <m:r>
                                <a:rPr lang="en-US" b="1" i="1" smtClean="0">
                                  <a:latin typeface="Cambria Math" panose="02040503050406030204" pitchFamily="18" charset="0"/>
                                </a:rPr>
                                <m:t>𝜹</m:t>
                              </m:r>
                              <m:r>
                                <a:rPr lang="en-US" b="1" i="1" smtClean="0">
                                  <a:latin typeface="Cambria Math" panose="02040503050406030204" pitchFamily="18" charset="0"/>
                                </a:rPr>
                                <m:t>𝒔</m:t>
                              </m:r>
                            </m:oMath>
                          </a14:m>
                          <a:r>
                            <a:rPr lang="en-US" dirty="0" smtClean="0"/>
                            <a:t> </a:t>
                          </a:r>
                        </a:p>
                        <a:p>
                          <a:pPr algn="ctr"/>
                          <a:r>
                            <a:rPr lang="en-US" dirty="0" smtClean="0"/>
                            <a:t>cm</a:t>
                          </a:r>
                          <a:endParaRPr lang="en-US" dirty="0"/>
                        </a:p>
                      </a:txBody>
                      <a:tcPr/>
                    </a:tc>
                    <a:extLst>
                      <a:ext uri="{0D108BD9-81ED-4DB2-BD59-A6C34878D82A}">
                        <a16:rowId xmlns="" xmlns:a16="http://schemas.microsoft.com/office/drawing/2014/main" val="894032532"/>
                      </a:ext>
                    </a:extLst>
                  </a:tr>
                  <a:tr h="370840">
                    <a:tc>
                      <a:txBody>
                        <a:bodyPr/>
                        <a:lstStyle/>
                        <a:p>
                          <a:r>
                            <a:rPr lang="en-US" sz="1600" dirty="0" smtClean="0">
                              <a:latin typeface="Candara" panose="020E0502030303020204" pitchFamily="34" charset="0"/>
                            </a:rPr>
                            <a:t>Initial</a:t>
                          </a:r>
                          <a:endParaRPr lang="en-US" sz="1600" dirty="0">
                            <a:latin typeface="Candara" panose="020E0502030303020204" pitchFamily="34" charset="0"/>
                          </a:endParaRPr>
                        </a:p>
                      </a:txBody>
                      <a:tcPr/>
                    </a:tc>
                    <a:tc>
                      <a:txBody>
                        <a:bodyPr/>
                        <a:lstStyle/>
                        <a:p>
                          <a:r>
                            <a:rPr lang="en-US" sz="1200" dirty="0" smtClean="0"/>
                            <a:t>1.2499853</a:t>
                          </a:r>
                          <a:endParaRPr lang="en-US" sz="1200" dirty="0"/>
                        </a:p>
                      </a:txBody>
                      <a:tcPr/>
                    </a:tc>
                    <a:tc>
                      <a:txBody>
                        <a:bodyPr/>
                        <a:lstStyle/>
                        <a:p>
                          <a:r>
                            <a:rPr lang="en-US" sz="1200" dirty="0" smtClean="0"/>
                            <a:t>0.3800000</a:t>
                          </a:r>
                          <a:endParaRPr lang="en-US" sz="1200" dirty="0"/>
                        </a:p>
                      </a:txBody>
                      <a:tcPr/>
                    </a:tc>
                    <a:tc>
                      <a:txBody>
                        <a:bodyPr/>
                        <a:lstStyle/>
                        <a:p>
                          <a:r>
                            <a:rPr lang="en-US" sz="1200" dirty="0" smtClean="0"/>
                            <a:t>8.0000000</a:t>
                          </a:r>
                          <a:endParaRPr lang="en-US" sz="1200" dirty="0"/>
                        </a:p>
                      </a:txBody>
                      <a:tcPr/>
                    </a:tc>
                    <a:tc>
                      <a:txBody>
                        <a:bodyPr/>
                        <a:lstStyle/>
                        <a:p>
                          <a:r>
                            <a:rPr lang="en-US" sz="1200" dirty="0" smtClean="0"/>
                            <a:t>2.5000000</a:t>
                          </a:r>
                          <a:endParaRPr lang="en-US" sz="1200" dirty="0"/>
                        </a:p>
                      </a:txBody>
                      <a:tcPr/>
                    </a:tc>
                    <a:extLst>
                      <a:ext uri="{0D108BD9-81ED-4DB2-BD59-A6C34878D82A}">
                        <a16:rowId xmlns="" xmlns:a16="http://schemas.microsoft.com/office/drawing/2014/main" val="3978742290"/>
                      </a:ext>
                    </a:extLst>
                  </a:tr>
                  <a:tr h="370840">
                    <a:tc>
                      <a:txBody>
                        <a:bodyPr/>
                        <a:lstStyle/>
                        <a:p>
                          <a:r>
                            <a:rPr lang="en-US" sz="1600" dirty="0" smtClean="0">
                              <a:latin typeface="Candara" panose="020E0502030303020204" pitchFamily="34" charset="0"/>
                            </a:rPr>
                            <a:t>RMS </a:t>
                          </a:r>
                          <a:r>
                            <a:rPr lang="en-US" sz="1600" baseline="30000" dirty="0" smtClean="0">
                              <a:latin typeface="Candara" panose="020E0502030303020204" pitchFamily="34" charset="0"/>
                            </a:rPr>
                            <a:t>1</a:t>
                          </a:r>
                          <a:endParaRPr lang="en-US" sz="1600" baseline="30000" dirty="0">
                            <a:latin typeface="Candara" panose="020E0502030303020204" pitchFamily="34" charset="0"/>
                          </a:endParaRPr>
                        </a:p>
                      </a:txBody>
                      <a:tcPr/>
                    </a:tc>
                    <a:tc>
                      <a:txBody>
                        <a:bodyPr/>
                        <a:lstStyle/>
                        <a:p>
                          <a:r>
                            <a:rPr lang="en-US" sz="1200" dirty="0" smtClean="0"/>
                            <a:t>1.2466963</a:t>
                          </a:r>
                          <a:endParaRPr lang="en-US" sz="1200" dirty="0"/>
                        </a:p>
                      </a:txBody>
                      <a:tcPr/>
                    </a:tc>
                    <a:tc>
                      <a:txBody>
                        <a:bodyPr/>
                        <a:lstStyle/>
                        <a:p>
                          <a:r>
                            <a:rPr lang="en-US" sz="1200" dirty="0" smtClean="0"/>
                            <a:t>0.3772022</a:t>
                          </a:r>
                          <a:endParaRPr lang="en-US" sz="1200" dirty="0"/>
                        </a:p>
                      </a:txBody>
                      <a:tcPr/>
                    </a:tc>
                    <a:tc>
                      <a:txBody>
                        <a:bodyPr/>
                        <a:lstStyle/>
                        <a:p>
                          <a:r>
                            <a:rPr lang="en-US" sz="1200" dirty="0" smtClean="0"/>
                            <a:t>7.9800249</a:t>
                          </a:r>
                          <a:endParaRPr lang="en-US" sz="1200" dirty="0"/>
                        </a:p>
                      </a:txBody>
                      <a:tcPr/>
                    </a:tc>
                    <a:tc>
                      <a:txBody>
                        <a:bodyPr/>
                        <a:lstStyle/>
                        <a:p>
                          <a:r>
                            <a:rPr lang="en-US" sz="1200" dirty="0" smtClean="0"/>
                            <a:t>2.4937578</a:t>
                          </a:r>
                          <a:endParaRPr lang="en-US" sz="1200" dirty="0"/>
                        </a:p>
                      </a:txBody>
                      <a:tcPr/>
                    </a:tc>
                    <a:extLst>
                      <a:ext uri="{0D108BD9-81ED-4DB2-BD59-A6C34878D82A}">
                        <a16:rowId xmlns="" xmlns:a16="http://schemas.microsoft.com/office/drawing/2014/main" val="2915768600"/>
                      </a:ext>
                    </a:extLst>
                  </a:tr>
                  <a:tr h="370840">
                    <a:tc>
                      <a:txBody>
                        <a:bodyPr/>
                        <a:lstStyle/>
                        <a:p>
                          <a:r>
                            <a:rPr lang="en-US" sz="1600" dirty="0" smtClean="0">
                              <a:latin typeface="Candara" panose="020E0502030303020204" pitchFamily="34" charset="0"/>
                            </a:rPr>
                            <a:t>Track</a:t>
                          </a:r>
                          <a:endParaRPr lang="en-US" sz="1600" dirty="0">
                            <a:latin typeface="Candara" panose="020E0502030303020204" pitchFamily="34" charset="0"/>
                          </a:endParaRPr>
                        </a:p>
                      </a:txBody>
                      <a:tcPr/>
                    </a:tc>
                    <a:tc>
                      <a:txBody>
                        <a:bodyPr/>
                        <a:lstStyle/>
                        <a:p>
                          <a:r>
                            <a:rPr lang="en-US" sz="1200" dirty="0" smtClean="0"/>
                            <a:t>1.2466379</a:t>
                          </a:r>
                          <a:endParaRPr lang="en-US" sz="1200" dirty="0"/>
                        </a:p>
                      </a:txBody>
                      <a:tcPr/>
                    </a:tc>
                    <a:tc>
                      <a:txBody>
                        <a:bodyPr/>
                        <a:lstStyle/>
                        <a:p>
                          <a:r>
                            <a:rPr lang="en-US" sz="1200" dirty="0" smtClean="0"/>
                            <a:t>0.3771630</a:t>
                          </a:r>
                          <a:endParaRPr lang="en-US" sz="1200" dirty="0"/>
                        </a:p>
                      </a:txBody>
                      <a:tcPr/>
                    </a:tc>
                    <a:tc>
                      <a:txBody>
                        <a:bodyPr/>
                        <a:lstStyle/>
                        <a:p>
                          <a:r>
                            <a:rPr lang="en-US" sz="1200" dirty="0" smtClean="0"/>
                            <a:t>7.9800219</a:t>
                          </a:r>
                          <a:endParaRPr lang="en-US" sz="1200" dirty="0"/>
                        </a:p>
                      </a:txBody>
                      <a:tcPr/>
                    </a:tc>
                    <a:tc>
                      <a:txBody>
                        <a:bodyPr/>
                        <a:lstStyle/>
                        <a:p>
                          <a:r>
                            <a:rPr lang="en-US" sz="1200" dirty="0" smtClean="0"/>
                            <a:t>2.4937568</a:t>
                          </a:r>
                          <a:endParaRPr lang="en-US" sz="1200" dirty="0"/>
                        </a:p>
                      </a:txBody>
                      <a:tcPr/>
                    </a:tc>
                    <a:extLst>
                      <a:ext uri="{0D108BD9-81ED-4DB2-BD59-A6C34878D82A}">
                        <a16:rowId xmlns="" xmlns:a16="http://schemas.microsoft.com/office/drawing/2014/main" val="2382595694"/>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ctr"/>
                          <a:r>
                            <a:rPr lang="en-US" sz="1400" dirty="0" smtClean="0"/>
                            <a:t>4.69</a:t>
                          </a:r>
                          <a:r>
                            <a:rPr lang="en-US" sz="1400" dirty="0" smtClean="0">
                              <a:latin typeface="Candara" panose="020E0502030303020204" pitchFamily="34" charset="0"/>
                            </a:rPr>
                            <a:t>×10</a:t>
                          </a:r>
                          <a:r>
                            <a:rPr lang="en-US" sz="1400" baseline="30000" dirty="0" smtClean="0">
                              <a:latin typeface="Candara" panose="020E0502030303020204" pitchFamily="34" charset="0"/>
                            </a:rPr>
                            <a:t>-5</a:t>
                          </a:r>
                          <a:endParaRPr lang="en-US" sz="1400" baseline="30000" dirty="0"/>
                        </a:p>
                      </a:txBody>
                      <a:tcPr/>
                    </a:tc>
                    <a:tc>
                      <a:txBody>
                        <a:bodyPr/>
                        <a:lstStyle/>
                        <a:p>
                          <a:pPr algn="ctr"/>
                          <a:r>
                            <a:rPr lang="en-US" sz="1400" dirty="0" smtClean="0"/>
                            <a:t>1.04</a:t>
                          </a:r>
                          <a:r>
                            <a:rPr lang="en-US" sz="1400" dirty="0" smtClean="0">
                              <a:latin typeface="Candara" panose="020E0502030303020204" pitchFamily="34" charset="0"/>
                            </a:rPr>
                            <a:t>×10</a:t>
                          </a:r>
                          <a:r>
                            <a:rPr lang="en-US" sz="1400" baseline="30000" dirty="0" smtClean="0">
                              <a:latin typeface="Candara" panose="020E0502030303020204" pitchFamily="34" charset="0"/>
                            </a:rPr>
                            <a:t>-4</a:t>
                          </a:r>
                          <a:endParaRPr lang="en-US" sz="1400" baseline="30000" dirty="0"/>
                        </a:p>
                      </a:txBody>
                      <a:tcPr/>
                    </a:tc>
                    <a:tc>
                      <a:txBody>
                        <a:bodyPr/>
                        <a:lstStyle/>
                        <a:p>
                          <a:pPr algn="ctr"/>
                          <a:r>
                            <a:rPr lang="en-US" sz="1400" dirty="0" smtClean="0"/>
                            <a:t>3.84</a:t>
                          </a:r>
                          <a:r>
                            <a:rPr lang="en-US" sz="1400" dirty="0" smtClean="0">
                              <a:latin typeface="Candara" panose="020E0502030303020204" pitchFamily="34" charset="0"/>
                            </a:rPr>
                            <a:t>×10</a:t>
                          </a:r>
                          <a:r>
                            <a:rPr lang="en-US" sz="1400" baseline="30000" dirty="0" smtClean="0">
                              <a:latin typeface="Candara" panose="020E0502030303020204" pitchFamily="34" charset="0"/>
                            </a:rPr>
                            <a:t>-7</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3.84</a:t>
                          </a:r>
                          <a:r>
                            <a:rPr lang="en-US" sz="1400" dirty="0" smtClean="0">
                              <a:latin typeface="Candara" panose="020E0502030303020204" pitchFamily="34" charset="0"/>
                            </a:rPr>
                            <a:t>×10</a:t>
                          </a:r>
                          <a:r>
                            <a:rPr lang="en-US" sz="1400" baseline="30000" dirty="0" smtClean="0">
                              <a:latin typeface="Candara" panose="020E0502030303020204" pitchFamily="34" charset="0"/>
                            </a:rPr>
                            <a:t>-7</a:t>
                          </a:r>
                          <a:endParaRPr lang="en-US" sz="1400" dirty="0" smtClean="0"/>
                        </a:p>
                      </a:txBody>
                      <a:tcPr/>
                    </a:tc>
                    <a:extLst>
                      <a:ext uri="{0D108BD9-81ED-4DB2-BD59-A6C34878D82A}">
                        <a16:rowId xmlns="" xmlns:a16="http://schemas.microsoft.com/office/drawing/2014/main" val="356210075"/>
                      </a:ext>
                    </a:extLst>
                  </a:tr>
                  <a:tr h="370840">
                    <a:tc>
                      <a:txBody>
                        <a:bodyPr/>
                        <a:lstStyle/>
                        <a:p>
                          <a:r>
                            <a:rPr lang="en-US" sz="1600" dirty="0" smtClean="0">
                              <a:latin typeface="Candara" panose="020E0502030303020204" pitchFamily="34" charset="0"/>
                            </a:rPr>
                            <a:t>Err.</a:t>
                          </a:r>
                          <a:r>
                            <a:rPr lang="en-US" sz="1600" baseline="0" dirty="0" smtClean="0">
                              <a:latin typeface="Candara" panose="020E0502030303020204" pitchFamily="34" charset="0"/>
                            </a:rPr>
                            <a:t> 1hr</a:t>
                          </a:r>
                          <a:r>
                            <a:rPr lang="en-US" sz="1600" dirty="0" smtClean="0">
                              <a:latin typeface="Candara" panose="020E0502030303020204" pitchFamily="34" charset="0"/>
                            </a:rPr>
                            <a:t> </a:t>
                          </a:r>
                          <a:r>
                            <a:rPr lang="en-US" sz="1600" baseline="30000" dirty="0" smtClean="0">
                              <a:latin typeface="Candara" panose="020E0502030303020204" pitchFamily="34" charset="0"/>
                            </a:rPr>
                            <a:t>2</a:t>
                          </a:r>
                          <a:endParaRPr lang="en-US" sz="1600" baseline="30000" dirty="0">
                            <a:latin typeface="Candara" panose="020E0502030303020204" pitchFamily="34" charset="0"/>
                          </a:endParaRPr>
                        </a:p>
                      </a:txBody>
                      <a:tcPr/>
                    </a:tc>
                    <a:tc>
                      <a:txBody>
                        <a:bodyPr/>
                        <a:lstStyle/>
                        <a:p>
                          <a:pPr algn="ctr"/>
                          <a:r>
                            <a:rPr lang="en-US" sz="1400" dirty="0" smtClean="0"/>
                            <a:t>1.70%</a:t>
                          </a:r>
                          <a:endParaRPr lang="en-US" sz="1400" dirty="0"/>
                        </a:p>
                      </a:txBody>
                      <a:tcPr/>
                    </a:tc>
                    <a:tc>
                      <a:txBody>
                        <a:bodyPr/>
                        <a:lstStyle/>
                        <a:p>
                          <a:pPr algn="ctr"/>
                          <a:r>
                            <a:rPr lang="en-US" sz="1400" dirty="0" smtClean="0"/>
                            <a:t>3.81%</a:t>
                          </a:r>
                          <a:endParaRPr lang="en-US" sz="1400" dirty="0"/>
                        </a:p>
                      </a:txBody>
                      <a:tcPr/>
                    </a:tc>
                    <a:tc>
                      <a:txBody>
                        <a:bodyPr/>
                        <a:lstStyle/>
                        <a:p>
                          <a:pPr algn="ctr"/>
                          <a:r>
                            <a:rPr lang="en-US" sz="1400" dirty="0" smtClean="0"/>
                            <a:t>0.28%</a:t>
                          </a:r>
                          <a:endParaRPr lang="en-US" sz="1400" dirty="0"/>
                        </a:p>
                      </a:txBody>
                      <a:tcPr/>
                    </a:tc>
                    <a:tc>
                      <a:txBody>
                        <a:bodyPr/>
                        <a:lstStyle/>
                        <a:p>
                          <a:pPr algn="ctr"/>
                          <a:r>
                            <a:rPr lang="en-US" sz="1400" dirty="0" smtClean="0"/>
                            <a:t>0.28%</a:t>
                          </a:r>
                          <a:endParaRPr lang="en-US" sz="1400" dirty="0"/>
                        </a:p>
                      </a:txBody>
                      <a:tcPr/>
                    </a:tc>
                    <a:extLst>
                      <a:ext uri="{0D108BD9-81ED-4DB2-BD59-A6C34878D82A}">
                        <a16:rowId xmlns="" xmlns:a16="http://schemas.microsoft.com/office/drawing/2014/main" val="1474737299"/>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353518221"/>
                  </p:ext>
                </p:extLst>
              </p:nvPr>
            </p:nvGraphicFramePr>
            <p:xfrm>
              <a:off x="4611624" y="1520913"/>
              <a:ext cx="4495800" cy="2519490"/>
            </p:xfrm>
            <a:graphic>
              <a:graphicData uri="http://schemas.openxmlformats.org/drawingml/2006/table">
                <a:tbl>
                  <a:tblPr firstRow="1" bandRow="1">
                    <a:tableStyleId>{21E4AEA4-8DFA-4A89-87EB-49C32662AFE0}</a:tableStyleId>
                  </a:tblPr>
                  <a:tblGrid>
                    <a:gridCol w="899160">
                      <a:extLst>
                        <a:ext uri="{9D8B030D-6E8A-4147-A177-3AD203B41FA5}">
                          <a16:colId xmlns:a16="http://schemas.microsoft.com/office/drawing/2014/main" val="1647062125"/>
                        </a:ext>
                      </a:extLst>
                    </a:gridCol>
                    <a:gridCol w="899160">
                      <a:extLst>
                        <a:ext uri="{9D8B030D-6E8A-4147-A177-3AD203B41FA5}">
                          <a16:colId xmlns:a16="http://schemas.microsoft.com/office/drawing/2014/main" val="3358678325"/>
                        </a:ext>
                      </a:extLst>
                    </a:gridCol>
                    <a:gridCol w="899160">
                      <a:extLst>
                        <a:ext uri="{9D8B030D-6E8A-4147-A177-3AD203B41FA5}">
                          <a16:colId xmlns:a16="http://schemas.microsoft.com/office/drawing/2014/main" val="906680439"/>
                        </a:ext>
                      </a:extLst>
                    </a:gridCol>
                    <a:gridCol w="899160">
                      <a:extLst>
                        <a:ext uri="{9D8B030D-6E8A-4147-A177-3AD203B41FA5}">
                          <a16:colId xmlns:a16="http://schemas.microsoft.com/office/drawing/2014/main" val="155488903"/>
                        </a:ext>
                      </a:extLst>
                    </a:gridCol>
                    <a:gridCol w="899160">
                      <a:extLst>
                        <a:ext uri="{9D8B030D-6E8A-4147-A177-3AD203B41FA5}">
                          <a16:colId xmlns:a16="http://schemas.microsoft.com/office/drawing/2014/main" val="4245581473"/>
                        </a:ext>
                      </a:extLst>
                    </a:gridCol>
                  </a:tblGrid>
                  <a:tr h="665290">
                    <a:tc>
                      <a:txBody>
                        <a:bodyPr/>
                        <a:lstStyle/>
                        <a:p>
                          <a:endParaRPr lang="en-US" dirty="0"/>
                        </a:p>
                      </a:txBody>
                      <a:tcPr/>
                    </a:tc>
                    <a:tc>
                      <a:txBody>
                        <a:bodyPr/>
                        <a:lstStyle/>
                        <a:p>
                          <a:endParaRPr lang="en-US"/>
                        </a:p>
                      </a:txBody>
                      <a:tcPr>
                        <a:blipFill>
                          <a:blip r:embed="rId3"/>
                          <a:stretch>
                            <a:fillRect l="-101361" t="-917" r="-304762" b="-286239"/>
                          </a:stretch>
                        </a:blipFill>
                      </a:tcPr>
                    </a:tc>
                    <a:tc>
                      <a:txBody>
                        <a:bodyPr/>
                        <a:lstStyle/>
                        <a:p>
                          <a:endParaRPr lang="en-US"/>
                        </a:p>
                      </a:txBody>
                      <a:tcPr>
                        <a:blipFill>
                          <a:blip r:embed="rId3"/>
                          <a:stretch>
                            <a:fillRect l="-200000" t="-917" r="-202703" b="-286239"/>
                          </a:stretch>
                        </a:blipFill>
                      </a:tcPr>
                    </a:tc>
                    <a:tc>
                      <a:txBody>
                        <a:bodyPr/>
                        <a:lstStyle/>
                        <a:p>
                          <a:endParaRPr lang="en-US"/>
                        </a:p>
                      </a:txBody>
                      <a:tcPr>
                        <a:blipFill>
                          <a:blip r:embed="rId3"/>
                          <a:stretch>
                            <a:fillRect l="-302041" t="-917" r="-104082" b="-286239"/>
                          </a:stretch>
                        </a:blipFill>
                      </a:tcPr>
                    </a:tc>
                    <a:tc>
                      <a:txBody>
                        <a:bodyPr/>
                        <a:lstStyle/>
                        <a:p>
                          <a:endParaRPr lang="en-US"/>
                        </a:p>
                      </a:txBody>
                      <a:tcPr>
                        <a:blipFill>
                          <a:blip r:embed="rId3"/>
                          <a:stretch>
                            <a:fillRect l="-399324" t="-917" r="-3378" b="-286239"/>
                          </a:stretch>
                        </a:blipFill>
                      </a:tcPr>
                    </a:tc>
                    <a:extLst>
                      <a:ext uri="{0D108BD9-81ED-4DB2-BD59-A6C34878D82A}">
                        <a16:rowId xmlns:a16="http://schemas.microsoft.com/office/drawing/2014/main" val="894032532"/>
                      </a:ext>
                    </a:extLst>
                  </a:tr>
                  <a:tr h="370840">
                    <a:tc>
                      <a:txBody>
                        <a:bodyPr/>
                        <a:lstStyle/>
                        <a:p>
                          <a:r>
                            <a:rPr lang="en-US" sz="1600" dirty="0" smtClean="0">
                              <a:latin typeface="Candara" panose="020E0502030303020204" pitchFamily="34" charset="0"/>
                            </a:rPr>
                            <a:t>Initial</a:t>
                          </a:r>
                          <a:endParaRPr lang="en-US" sz="1600" dirty="0">
                            <a:latin typeface="Candara" panose="020E0502030303020204" pitchFamily="34" charset="0"/>
                          </a:endParaRPr>
                        </a:p>
                      </a:txBody>
                      <a:tcPr/>
                    </a:tc>
                    <a:tc>
                      <a:txBody>
                        <a:bodyPr/>
                        <a:lstStyle/>
                        <a:p>
                          <a:r>
                            <a:rPr lang="en-US" sz="1200" dirty="0" smtClean="0"/>
                            <a:t>1.2499853</a:t>
                          </a:r>
                          <a:endParaRPr lang="en-US" sz="1200" dirty="0"/>
                        </a:p>
                      </a:txBody>
                      <a:tcPr/>
                    </a:tc>
                    <a:tc>
                      <a:txBody>
                        <a:bodyPr/>
                        <a:lstStyle/>
                        <a:p>
                          <a:r>
                            <a:rPr lang="en-US" sz="1200" dirty="0" smtClean="0"/>
                            <a:t>0.3800000</a:t>
                          </a:r>
                          <a:endParaRPr lang="en-US" sz="1200" dirty="0"/>
                        </a:p>
                      </a:txBody>
                      <a:tcPr/>
                    </a:tc>
                    <a:tc>
                      <a:txBody>
                        <a:bodyPr/>
                        <a:lstStyle/>
                        <a:p>
                          <a:r>
                            <a:rPr lang="en-US" sz="1200" dirty="0" smtClean="0"/>
                            <a:t>8.0000000</a:t>
                          </a:r>
                          <a:endParaRPr lang="en-US" sz="1200" dirty="0"/>
                        </a:p>
                      </a:txBody>
                      <a:tcPr/>
                    </a:tc>
                    <a:tc>
                      <a:txBody>
                        <a:bodyPr/>
                        <a:lstStyle/>
                        <a:p>
                          <a:r>
                            <a:rPr lang="en-US" sz="1200" dirty="0" smtClean="0"/>
                            <a:t>2.5000000</a:t>
                          </a:r>
                          <a:endParaRPr lang="en-US" sz="1200" dirty="0"/>
                        </a:p>
                      </a:txBody>
                      <a:tcPr/>
                    </a:tc>
                    <a:extLst>
                      <a:ext uri="{0D108BD9-81ED-4DB2-BD59-A6C34878D82A}">
                        <a16:rowId xmlns:a16="http://schemas.microsoft.com/office/drawing/2014/main" val="3978742290"/>
                      </a:ext>
                    </a:extLst>
                  </a:tr>
                  <a:tr h="370840">
                    <a:tc>
                      <a:txBody>
                        <a:bodyPr/>
                        <a:lstStyle/>
                        <a:p>
                          <a:r>
                            <a:rPr lang="en-US" sz="1600" dirty="0" smtClean="0">
                              <a:latin typeface="Candara" panose="020E0502030303020204" pitchFamily="34" charset="0"/>
                            </a:rPr>
                            <a:t>RMS </a:t>
                          </a:r>
                          <a:r>
                            <a:rPr lang="en-US" sz="1600" baseline="30000" dirty="0" smtClean="0">
                              <a:latin typeface="Candara" panose="020E0502030303020204" pitchFamily="34" charset="0"/>
                            </a:rPr>
                            <a:t>1</a:t>
                          </a:r>
                          <a:endParaRPr lang="en-US" sz="1600" baseline="30000" dirty="0">
                            <a:latin typeface="Candara" panose="020E0502030303020204" pitchFamily="34" charset="0"/>
                          </a:endParaRPr>
                        </a:p>
                      </a:txBody>
                      <a:tcPr/>
                    </a:tc>
                    <a:tc>
                      <a:txBody>
                        <a:bodyPr/>
                        <a:lstStyle/>
                        <a:p>
                          <a:r>
                            <a:rPr lang="en-US" sz="1200" dirty="0" smtClean="0"/>
                            <a:t>1.2466963</a:t>
                          </a:r>
                          <a:endParaRPr lang="en-US" sz="1200" dirty="0"/>
                        </a:p>
                      </a:txBody>
                      <a:tcPr/>
                    </a:tc>
                    <a:tc>
                      <a:txBody>
                        <a:bodyPr/>
                        <a:lstStyle/>
                        <a:p>
                          <a:r>
                            <a:rPr lang="en-US" sz="1200" dirty="0" smtClean="0"/>
                            <a:t>0.3772022</a:t>
                          </a:r>
                          <a:endParaRPr lang="en-US" sz="1200" dirty="0"/>
                        </a:p>
                      </a:txBody>
                      <a:tcPr/>
                    </a:tc>
                    <a:tc>
                      <a:txBody>
                        <a:bodyPr/>
                        <a:lstStyle/>
                        <a:p>
                          <a:r>
                            <a:rPr lang="en-US" sz="1200" dirty="0" smtClean="0"/>
                            <a:t>7.9800249</a:t>
                          </a:r>
                          <a:endParaRPr lang="en-US" sz="1200" dirty="0"/>
                        </a:p>
                      </a:txBody>
                      <a:tcPr/>
                    </a:tc>
                    <a:tc>
                      <a:txBody>
                        <a:bodyPr/>
                        <a:lstStyle/>
                        <a:p>
                          <a:r>
                            <a:rPr lang="en-US" sz="1200" dirty="0" smtClean="0"/>
                            <a:t>2.4937578</a:t>
                          </a:r>
                          <a:endParaRPr lang="en-US" sz="1200" dirty="0"/>
                        </a:p>
                      </a:txBody>
                      <a:tcPr/>
                    </a:tc>
                    <a:extLst>
                      <a:ext uri="{0D108BD9-81ED-4DB2-BD59-A6C34878D82A}">
                        <a16:rowId xmlns:a16="http://schemas.microsoft.com/office/drawing/2014/main" val="2915768600"/>
                      </a:ext>
                    </a:extLst>
                  </a:tr>
                  <a:tr h="370840">
                    <a:tc>
                      <a:txBody>
                        <a:bodyPr/>
                        <a:lstStyle/>
                        <a:p>
                          <a:r>
                            <a:rPr lang="en-US" sz="1600" dirty="0" smtClean="0">
                              <a:latin typeface="Candara" panose="020E0502030303020204" pitchFamily="34" charset="0"/>
                            </a:rPr>
                            <a:t>Track</a:t>
                          </a:r>
                          <a:endParaRPr lang="en-US" sz="1600" dirty="0">
                            <a:latin typeface="Candara" panose="020E0502030303020204" pitchFamily="34" charset="0"/>
                          </a:endParaRPr>
                        </a:p>
                      </a:txBody>
                      <a:tcPr/>
                    </a:tc>
                    <a:tc>
                      <a:txBody>
                        <a:bodyPr/>
                        <a:lstStyle/>
                        <a:p>
                          <a:r>
                            <a:rPr lang="en-US" sz="1200" dirty="0" smtClean="0"/>
                            <a:t>1.2466379</a:t>
                          </a:r>
                          <a:endParaRPr lang="en-US" sz="1200" dirty="0"/>
                        </a:p>
                      </a:txBody>
                      <a:tcPr/>
                    </a:tc>
                    <a:tc>
                      <a:txBody>
                        <a:bodyPr/>
                        <a:lstStyle/>
                        <a:p>
                          <a:r>
                            <a:rPr lang="en-US" sz="1200" dirty="0" smtClean="0"/>
                            <a:t>0.3771630</a:t>
                          </a:r>
                          <a:endParaRPr lang="en-US" sz="1200" dirty="0"/>
                        </a:p>
                      </a:txBody>
                      <a:tcPr/>
                    </a:tc>
                    <a:tc>
                      <a:txBody>
                        <a:bodyPr/>
                        <a:lstStyle/>
                        <a:p>
                          <a:r>
                            <a:rPr lang="en-US" sz="1200" dirty="0" smtClean="0"/>
                            <a:t>7.9800219</a:t>
                          </a:r>
                          <a:endParaRPr lang="en-US" sz="1200" dirty="0"/>
                        </a:p>
                      </a:txBody>
                      <a:tcPr/>
                    </a:tc>
                    <a:tc>
                      <a:txBody>
                        <a:bodyPr/>
                        <a:lstStyle/>
                        <a:p>
                          <a:r>
                            <a:rPr lang="en-US" sz="1200" dirty="0" smtClean="0"/>
                            <a:t>2.4937568</a:t>
                          </a:r>
                          <a:endParaRPr lang="en-US" sz="1200" dirty="0"/>
                        </a:p>
                      </a:txBody>
                      <a:tcPr/>
                    </a:tc>
                    <a:extLst>
                      <a:ext uri="{0D108BD9-81ED-4DB2-BD59-A6C34878D82A}">
                        <a16:rowId xmlns:a16="http://schemas.microsoft.com/office/drawing/2014/main" val="2382595694"/>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ctr"/>
                          <a:r>
                            <a:rPr lang="en-US" sz="1400" dirty="0" smtClean="0"/>
                            <a:t>4.69</a:t>
                          </a:r>
                          <a:r>
                            <a:rPr lang="en-US" sz="1400" dirty="0" smtClean="0">
                              <a:latin typeface="Candara" panose="020E0502030303020204" pitchFamily="34" charset="0"/>
                            </a:rPr>
                            <a:t>×10</a:t>
                          </a:r>
                          <a:r>
                            <a:rPr lang="en-US" sz="1400" baseline="30000" dirty="0" smtClean="0">
                              <a:latin typeface="Candara" panose="020E0502030303020204" pitchFamily="34" charset="0"/>
                            </a:rPr>
                            <a:t>-5</a:t>
                          </a:r>
                          <a:endParaRPr lang="en-US" sz="1400" baseline="30000" dirty="0"/>
                        </a:p>
                      </a:txBody>
                      <a:tcPr/>
                    </a:tc>
                    <a:tc>
                      <a:txBody>
                        <a:bodyPr/>
                        <a:lstStyle/>
                        <a:p>
                          <a:pPr algn="ctr"/>
                          <a:r>
                            <a:rPr lang="en-US" sz="1400" dirty="0" smtClean="0"/>
                            <a:t>1.04</a:t>
                          </a:r>
                          <a:r>
                            <a:rPr lang="en-US" sz="1400" dirty="0" smtClean="0">
                              <a:latin typeface="Candara" panose="020E0502030303020204" pitchFamily="34" charset="0"/>
                            </a:rPr>
                            <a:t>×10</a:t>
                          </a:r>
                          <a:r>
                            <a:rPr lang="en-US" sz="1400" baseline="30000" dirty="0" smtClean="0">
                              <a:latin typeface="Candara" panose="020E0502030303020204" pitchFamily="34" charset="0"/>
                            </a:rPr>
                            <a:t>-4</a:t>
                          </a:r>
                          <a:endParaRPr lang="en-US" sz="1400" baseline="30000" dirty="0"/>
                        </a:p>
                      </a:txBody>
                      <a:tcPr/>
                    </a:tc>
                    <a:tc>
                      <a:txBody>
                        <a:bodyPr/>
                        <a:lstStyle/>
                        <a:p>
                          <a:pPr algn="ctr"/>
                          <a:r>
                            <a:rPr lang="en-US" sz="1400" dirty="0" smtClean="0"/>
                            <a:t>3.84</a:t>
                          </a:r>
                          <a:r>
                            <a:rPr lang="en-US" sz="1400" dirty="0" smtClean="0">
                              <a:latin typeface="Candara" panose="020E0502030303020204" pitchFamily="34" charset="0"/>
                            </a:rPr>
                            <a:t>×10</a:t>
                          </a:r>
                          <a:r>
                            <a:rPr lang="en-US" sz="1400" baseline="30000" dirty="0" smtClean="0">
                              <a:latin typeface="Candara" panose="020E0502030303020204" pitchFamily="34" charset="0"/>
                            </a:rPr>
                            <a:t>-7</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3.84</a:t>
                          </a:r>
                          <a:r>
                            <a:rPr lang="en-US" sz="1400" dirty="0" smtClean="0">
                              <a:latin typeface="Candara" panose="020E0502030303020204" pitchFamily="34" charset="0"/>
                            </a:rPr>
                            <a:t>×10</a:t>
                          </a:r>
                          <a:r>
                            <a:rPr lang="en-US" sz="1400" baseline="30000" dirty="0" smtClean="0">
                              <a:latin typeface="Candara" panose="020E0502030303020204" pitchFamily="34" charset="0"/>
                            </a:rPr>
                            <a:t>-7</a:t>
                          </a:r>
                          <a:endParaRPr lang="en-US" sz="1400" dirty="0" smtClean="0"/>
                        </a:p>
                      </a:txBody>
                      <a:tcPr/>
                    </a:tc>
                    <a:extLst>
                      <a:ext uri="{0D108BD9-81ED-4DB2-BD59-A6C34878D82A}">
                        <a16:rowId xmlns:a16="http://schemas.microsoft.com/office/drawing/2014/main" val="356210075"/>
                      </a:ext>
                    </a:extLst>
                  </a:tr>
                  <a:tr h="370840">
                    <a:tc>
                      <a:txBody>
                        <a:bodyPr/>
                        <a:lstStyle/>
                        <a:p>
                          <a:r>
                            <a:rPr lang="en-US" sz="1600" dirty="0" smtClean="0">
                              <a:latin typeface="Candara" panose="020E0502030303020204" pitchFamily="34" charset="0"/>
                            </a:rPr>
                            <a:t>Err.</a:t>
                          </a:r>
                          <a:r>
                            <a:rPr lang="en-US" sz="1600" baseline="0" dirty="0" smtClean="0">
                              <a:latin typeface="Candara" panose="020E0502030303020204" pitchFamily="34" charset="0"/>
                            </a:rPr>
                            <a:t> 1hr</a:t>
                          </a:r>
                          <a:r>
                            <a:rPr lang="en-US" sz="1600" dirty="0" smtClean="0">
                              <a:latin typeface="Candara" panose="020E0502030303020204" pitchFamily="34" charset="0"/>
                            </a:rPr>
                            <a:t> </a:t>
                          </a:r>
                          <a:r>
                            <a:rPr lang="en-US" sz="1600" baseline="30000" dirty="0" smtClean="0">
                              <a:latin typeface="Candara" panose="020E0502030303020204" pitchFamily="34" charset="0"/>
                            </a:rPr>
                            <a:t>2</a:t>
                          </a:r>
                          <a:endParaRPr lang="en-US" sz="1600" baseline="30000" dirty="0">
                            <a:latin typeface="Candara" panose="020E0502030303020204" pitchFamily="34" charset="0"/>
                          </a:endParaRPr>
                        </a:p>
                      </a:txBody>
                      <a:tcPr/>
                    </a:tc>
                    <a:tc>
                      <a:txBody>
                        <a:bodyPr/>
                        <a:lstStyle/>
                        <a:p>
                          <a:pPr algn="ctr"/>
                          <a:r>
                            <a:rPr lang="en-US" sz="1400" dirty="0" smtClean="0"/>
                            <a:t>1.70%</a:t>
                          </a:r>
                          <a:endParaRPr lang="en-US" sz="1400" dirty="0"/>
                        </a:p>
                      </a:txBody>
                      <a:tcPr/>
                    </a:tc>
                    <a:tc>
                      <a:txBody>
                        <a:bodyPr/>
                        <a:lstStyle/>
                        <a:p>
                          <a:pPr algn="ctr"/>
                          <a:r>
                            <a:rPr lang="en-US" sz="1400" dirty="0" smtClean="0"/>
                            <a:t>3.81%</a:t>
                          </a:r>
                          <a:endParaRPr lang="en-US" sz="1400" dirty="0"/>
                        </a:p>
                      </a:txBody>
                      <a:tcPr/>
                    </a:tc>
                    <a:tc>
                      <a:txBody>
                        <a:bodyPr/>
                        <a:lstStyle/>
                        <a:p>
                          <a:pPr algn="ctr"/>
                          <a:r>
                            <a:rPr lang="en-US" sz="1400" dirty="0" smtClean="0"/>
                            <a:t>0.28%</a:t>
                          </a:r>
                          <a:endParaRPr lang="en-US" sz="1400" dirty="0"/>
                        </a:p>
                      </a:txBody>
                      <a:tcPr/>
                    </a:tc>
                    <a:tc>
                      <a:txBody>
                        <a:bodyPr/>
                        <a:lstStyle/>
                        <a:p>
                          <a:pPr algn="ctr"/>
                          <a:r>
                            <a:rPr lang="en-US" sz="1400" dirty="0" smtClean="0"/>
                            <a:t>0.28%</a:t>
                          </a:r>
                          <a:endParaRPr lang="en-US" sz="1400" dirty="0"/>
                        </a:p>
                      </a:txBody>
                      <a:tcPr/>
                    </a:tc>
                    <a:extLst>
                      <a:ext uri="{0D108BD9-81ED-4DB2-BD59-A6C34878D82A}">
                        <a16:rowId xmlns:a16="http://schemas.microsoft.com/office/drawing/2014/main" val="147473729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nvPr>
            </p:nvGraphicFramePr>
            <p:xfrm>
              <a:off x="24384" y="4104295"/>
              <a:ext cx="4495800" cy="1503490"/>
            </p:xfrm>
            <a:graphic>
              <a:graphicData uri="http://schemas.openxmlformats.org/drawingml/2006/table">
                <a:tbl>
                  <a:tblPr firstRow="1" bandRow="1">
                    <a:tableStyleId>{00A15C55-8517-42AA-B614-E9B94910E393}</a:tableStyleId>
                  </a:tblPr>
                  <a:tblGrid>
                    <a:gridCol w="1194816">
                      <a:extLst>
                        <a:ext uri="{9D8B030D-6E8A-4147-A177-3AD203B41FA5}">
                          <a16:colId xmlns="" xmlns:a16="http://schemas.microsoft.com/office/drawing/2014/main" val="3425682872"/>
                        </a:ext>
                      </a:extLst>
                    </a:gridCol>
                    <a:gridCol w="1100328">
                      <a:extLst>
                        <a:ext uri="{9D8B030D-6E8A-4147-A177-3AD203B41FA5}">
                          <a16:colId xmlns="" xmlns:a16="http://schemas.microsoft.com/office/drawing/2014/main" val="2123275949"/>
                        </a:ext>
                      </a:extLst>
                    </a:gridCol>
                    <a:gridCol w="1100328">
                      <a:extLst>
                        <a:ext uri="{9D8B030D-6E8A-4147-A177-3AD203B41FA5}">
                          <a16:colId xmlns="" xmlns:a16="http://schemas.microsoft.com/office/drawing/2014/main" val="2423557227"/>
                        </a:ext>
                      </a:extLst>
                    </a:gridCol>
                    <a:gridCol w="1100328">
                      <a:extLst>
                        <a:ext uri="{9D8B030D-6E8A-4147-A177-3AD203B41FA5}">
                          <a16:colId xmlns="" xmlns:a16="http://schemas.microsoft.com/office/drawing/2014/main" val="1853790482"/>
                        </a:ext>
                      </a:extLst>
                    </a:gridCol>
                  </a:tblGrid>
                  <a:tr h="370840">
                    <a:tc>
                      <a:txBody>
                        <a:bodyPr/>
                        <a:lstStyle/>
                        <a:p>
                          <a:endParaRPr lang="en-US" dirty="0"/>
                        </a:p>
                      </a:txBody>
                      <a:tcPr/>
                    </a:tc>
                    <a:tc>
                      <a:txBody>
                        <a:bodyPr/>
                        <a:lstStyle/>
                        <a:p>
                          <a:pPr algn="ct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𝒙</m:t>
                                  </m:r>
                                </m:sub>
                              </m:sSub>
                            </m:oMath>
                          </a14:m>
                          <a:r>
                            <a:rPr lang="en-US" dirty="0" smtClean="0"/>
                            <a:t>  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𝒚</m:t>
                                  </m:r>
                                </m:sub>
                              </m:sSub>
                            </m:oMath>
                          </a14:m>
                          <a:r>
                            <a:rPr lang="en-US" dirty="0" smtClean="0"/>
                            <a:t>  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𝒔</m:t>
                                  </m:r>
                                </m:sub>
                              </m:sSub>
                            </m:oMath>
                          </a14:m>
                          <a:r>
                            <a:rPr lang="en-US" dirty="0" smtClean="0"/>
                            <a:t>  1/s</a:t>
                          </a:r>
                          <a:endParaRPr lang="en-US" dirty="0"/>
                        </a:p>
                      </a:txBody>
                      <a:tcPr/>
                    </a:tc>
                    <a:extLst>
                      <a:ext uri="{0D108BD9-81ED-4DB2-BD59-A6C34878D82A}">
                        <a16:rowId xmlns="" xmlns:a16="http://schemas.microsoft.com/office/drawing/2014/main" val="2028666898"/>
                      </a:ext>
                    </a:extLst>
                  </a:tr>
                  <a:tr h="370840">
                    <a:tc>
                      <a:txBody>
                        <a:bodyPr/>
                        <a:lstStyle/>
                        <a:p>
                          <a:r>
                            <a:rPr lang="en-US" sz="1600" dirty="0" smtClean="0">
                              <a:latin typeface="Candara" panose="020E0502030303020204" pitchFamily="34" charset="0"/>
                            </a:rPr>
                            <a:t>Initial  ×10</a:t>
                          </a:r>
                          <a:r>
                            <a:rPr lang="en-US" sz="1600" baseline="30000" dirty="0" smtClean="0">
                              <a:latin typeface="Candara" panose="020E0502030303020204" pitchFamily="34" charset="0"/>
                            </a:rPr>
                            <a:t>-4</a:t>
                          </a:r>
                          <a:endParaRPr lang="en-US" sz="1600" dirty="0">
                            <a:latin typeface="Candara" panose="020E0502030303020204" pitchFamily="34" charset="0"/>
                          </a:endParaRPr>
                        </a:p>
                      </a:txBody>
                      <a:tcPr/>
                    </a:tc>
                    <a:tc>
                      <a:txBody>
                        <a:bodyPr/>
                        <a:lstStyle/>
                        <a:p>
                          <a:pPr algn="r"/>
                          <a:r>
                            <a:rPr lang="en-US" sz="1600" dirty="0" smtClean="0"/>
                            <a:t>-2.64114</a:t>
                          </a:r>
                          <a:endParaRPr lang="en-US" sz="1600" dirty="0"/>
                        </a:p>
                      </a:txBody>
                      <a:tcPr/>
                    </a:tc>
                    <a:tc>
                      <a:txBody>
                        <a:bodyPr/>
                        <a:lstStyle/>
                        <a:p>
                          <a:pPr algn="r"/>
                          <a:r>
                            <a:rPr lang="en-US" sz="1600" dirty="0" smtClean="0"/>
                            <a:t>-7.30810</a:t>
                          </a:r>
                          <a:endParaRPr lang="en-US" sz="1600" dirty="0"/>
                        </a:p>
                      </a:txBody>
                      <a:tcPr/>
                    </a:tc>
                    <a:tc>
                      <a:txBody>
                        <a:bodyPr/>
                        <a:lstStyle/>
                        <a:p>
                          <a:pPr algn="r"/>
                          <a:r>
                            <a:rPr lang="en-US" sz="1600" dirty="0" smtClean="0"/>
                            <a:t>-5.02295</a:t>
                          </a:r>
                          <a:endParaRPr lang="en-US" sz="1600" dirty="0"/>
                        </a:p>
                      </a:txBody>
                      <a:tcPr/>
                    </a:tc>
                    <a:extLst>
                      <a:ext uri="{0D108BD9-81ED-4DB2-BD59-A6C34878D82A}">
                        <a16:rowId xmlns="" xmlns:a16="http://schemas.microsoft.com/office/drawing/2014/main" val="3724260045"/>
                      </a:ext>
                    </a:extLst>
                  </a:tr>
                  <a:tr h="370840">
                    <a:tc>
                      <a:txBody>
                        <a:bodyPr/>
                        <a:lstStyle/>
                        <a:p>
                          <a:r>
                            <a:rPr lang="en-US" sz="1600" dirty="0" smtClean="0">
                              <a:latin typeface="Candara" panose="020E0502030303020204" pitchFamily="34" charset="0"/>
                            </a:rPr>
                            <a:t>Track</a:t>
                          </a:r>
                          <a:r>
                            <a:rPr lang="en-US" sz="1600" baseline="30000" dirty="0" smtClean="0">
                              <a:latin typeface="Candara" panose="020E0502030303020204" pitchFamily="34" charset="0"/>
                            </a:rPr>
                            <a:t>3 </a:t>
                          </a:r>
                          <a:r>
                            <a:rPr lang="en-US" sz="1600" dirty="0" smtClean="0">
                              <a:latin typeface="Candara" panose="020E0502030303020204" pitchFamily="34" charset="0"/>
                            </a:rPr>
                            <a:t>×10</a:t>
                          </a:r>
                          <a:r>
                            <a:rPr lang="en-US" sz="1600" baseline="30000" dirty="0" smtClean="0">
                              <a:latin typeface="Candara" panose="020E0502030303020204" pitchFamily="34" charset="0"/>
                            </a:rPr>
                            <a:t>-4</a:t>
                          </a:r>
                          <a:endParaRPr lang="en-US" sz="1600" baseline="30000" dirty="0">
                            <a:latin typeface="Candara" panose="020E0502030303020204" pitchFamily="34" charset="0"/>
                          </a:endParaRPr>
                        </a:p>
                      </a:txBody>
                      <a:tcPr/>
                    </a:tc>
                    <a:tc>
                      <a:txBody>
                        <a:bodyPr/>
                        <a:lstStyle/>
                        <a:p>
                          <a:pPr algn="r"/>
                          <a:r>
                            <a:rPr lang="en-US" sz="1600" dirty="0" smtClean="0"/>
                            <a:t>-2.63609</a:t>
                          </a:r>
                          <a:endParaRPr lang="en-US" sz="1600" dirty="0"/>
                        </a:p>
                      </a:txBody>
                      <a:tcPr/>
                    </a:tc>
                    <a:tc>
                      <a:txBody>
                        <a:bodyPr/>
                        <a:lstStyle/>
                        <a:p>
                          <a:pPr algn="r"/>
                          <a:r>
                            <a:rPr lang="en-US" sz="1600" dirty="0" smtClean="0"/>
                            <a:t>-7.28386</a:t>
                          </a:r>
                          <a:endParaRPr lang="en-US" sz="1600" dirty="0"/>
                        </a:p>
                      </a:txBody>
                      <a:tcPr/>
                    </a:tc>
                    <a:tc>
                      <a:txBody>
                        <a:bodyPr/>
                        <a:lstStyle/>
                        <a:p>
                          <a:pPr algn="r"/>
                          <a:r>
                            <a:rPr lang="en-US" sz="1600" dirty="0" smtClean="0"/>
                            <a:t>-4.99607</a:t>
                          </a:r>
                          <a:endParaRPr lang="en-US" sz="1600" dirty="0"/>
                        </a:p>
                      </a:txBody>
                      <a:tcPr/>
                    </a:tc>
                    <a:extLst>
                      <a:ext uri="{0D108BD9-81ED-4DB2-BD59-A6C34878D82A}">
                        <a16:rowId xmlns="" xmlns:a16="http://schemas.microsoft.com/office/drawing/2014/main" val="1120018430"/>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r"/>
                          <a:r>
                            <a:rPr lang="en-US" sz="1600" dirty="0" smtClean="0"/>
                            <a:t>0.0019</a:t>
                          </a:r>
                          <a:endParaRPr lang="en-US" sz="1600" dirty="0"/>
                        </a:p>
                      </a:txBody>
                      <a:tcPr/>
                    </a:tc>
                    <a:tc>
                      <a:txBody>
                        <a:bodyPr/>
                        <a:lstStyle/>
                        <a:p>
                          <a:pPr algn="r"/>
                          <a:r>
                            <a:rPr lang="en-US" sz="1600" dirty="0" smtClean="0"/>
                            <a:t>0.0033</a:t>
                          </a:r>
                          <a:endParaRPr lang="en-US" sz="1600" dirty="0"/>
                        </a:p>
                      </a:txBody>
                      <a:tcPr/>
                    </a:tc>
                    <a:tc>
                      <a:txBody>
                        <a:bodyPr/>
                        <a:lstStyle/>
                        <a:p>
                          <a:pPr algn="r"/>
                          <a:r>
                            <a:rPr lang="en-US" sz="1600" dirty="0" smtClean="0"/>
                            <a:t>0.0054</a:t>
                          </a:r>
                          <a:endParaRPr lang="en-US" sz="1600" dirty="0"/>
                        </a:p>
                      </a:txBody>
                      <a:tcPr/>
                    </a:tc>
                    <a:extLst>
                      <a:ext uri="{0D108BD9-81ED-4DB2-BD59-A6C34878D82A}">
                        <a16:rowId xmlns="" xmlns:a16="http://schemas.microsoft.com/office/drawing/2014/main" val="68017151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745226316"/>
                  </p:ext>
                </p:extLst>
              </p:nvPr>
            </p:nvGraphicFramePr>
            <p:xfrm>
              <a:off x="24384" y="4104295"/>
              <a:ext cx="4495800" cy="1503490"/>
            </p:xfrm>
            <a:graphic>
              <a:graphicData uri="http://schemas.openxmlformats.org/drawingml/2006/table">
                <a:tbl>
                  <a:tblPr firstRow="1" bandRow="1">
                    <a:tableStyleId>{00A15C55-8517-42AA-B614-E9B94910E393}</a:tableStyleId>
                  </a:tblPr>
                  <a:tblGrid>
                    <a:gridCol w="1194816">
                      <a:extLst>
                        <a:ext uri="{9D8B030D-6E8A-4147-A177-3AD203B41FA5}">
                          <a16:colId xmlns:a16="http://schemas.microsoft.com/office/drawing/2014/main" val="3425682872"/>
                        </a:ext>
                      </a:extLst>
                    </a:gridCol>
                    <a:gridCol w="1100328">
                      <a:extLst>
                        <a:ext uri="{9D8B030D-6E8A-4147-A177-3AD203B41FA5}">
                          <a16:colId xmlns:a16="http://schemas.microsoft.com/office/drawing/2014/main" val="2123275949"/>
                        </a:ext>
                      </a:extLst>
                    </a:gridCol>
                    <a:gridCol w="1100328">
                      <a:extLst>
                        <a:ext uri="{9D8B030D-6E8A-4147-A177-3AD203B41FA5}">
                          <a16:colId xmlns:a16="http://schemas.microsoft.com/office/drawing/2014/main" val="2423557227"/>
                        </a:ext>
                      </a:extLst>
                    </a:gridCol>
                    <a:gridCol w="1100328">
                      <a:extLst>
                        <a:ext uri="{9D8B030D-6E8A-4147-A177-3AD203B41FA5}">
                          <a16:colId xmlns:a16="http://schemas.microsoft.com/office/drawing/2014/main" val="1853790482"/>
                        </a:ext>
                      </a:extLst>
                    </a:gridCol>
                  </a:tblGrid>
                  <a:tr h="390970">
                    <a:tc>
                      <a:txBody>
                        <a:bodyPr/>
                        <a:lstStyle/>
                        <a:p>
                          <a:endParaRPr lang="en-US" dirty="0"/>
                        </a:p>
                      </a:txBody>
                      <a:tcPr/>
                    </a:tc>
                    <a:tc>
                      <a:txBody>
                        <a:bodyPr/>
                        <a:lstStyle/>
                        <a:p>
                          <a:endParaRPr lang="en-US"/>
                        </a:p>
                      </a:txBody>
                      <a:tcPr>
                        <a:blipFill>
                          <a:blip r:embed="rId4"/>
                          <a:stretch>
                            <a:fillRect l="-109392" t="-7813" r="-201657" b="-298438"/>
                          </a:stretch>
                        </a:blipFill>
                      </a:tcPr>
                    </a:tc>
                    <a:tc>
                      <a:txBody>
                        <a:bodyPr/>
                        <a:lstStyle/>
                        <a:p>
                          <a:endParaRPr lang="en-US"/>
                        </a:p>
                      </a:txBody>
                      <a:tcPr>
                        <a:blipFill>
                          <a:blip r:embed="rId4"/>
                          <a:stretch>
                            <a:fillRect l="-210556" t="-7813" r="-102778" b="-298438"/>
                          </a:stretch>
                        </a:blipFill>
                      </a:tcPr>
                    </a:tc>
                    <a:tc>
                      <a:txBody>
                        <a:bodyPr/>
                        <a:lstStyle/>
                        <a:p>
                          <a:endParaRPr lang="en-US"/>
                        </a:p>
                      </a:txBody>
                      <a:tcPr>
                        <a:blipFill>
                          <a:blip r:embed="rId4"/>
                          <a:stretch>
                            <a:fillRect l="-308840" t="-7813" r="-2210" b="-298438"/>
                          </a:stretch>
                        </a:blipFill>
                      </a:tcPr>
                    </a:tc>
                    <a:extLst>
                      <a:ext uri="{0D108BD9-81ED-4DB2-BD59-A6C34878D82A}">
                        <a16:rowId xmlns:a16="http://schemas.microsoft.com/office/drawing/2014/main" val="2028666898"/>
                      </a:ext>
                    </a:extLst>
                  </a:tr>
                  <a:tr h="370840">
                    <a:tc>
                      <a:txBody>
                        <a:bodyPr/>
                        <a:lstStyle/>
                        <a:p>
                          <a:r>
                            <a:rPr lang="en-US" sz="1600" dirty="0" smtClean="0">
                              <a:latin typeface="Candara" panose="020E0502030303020204" pitchFamily="34" charset="0"/>
                            </a:rPr>
                            <a:t>Initial  ×10</a:t>
                          </a:r>
                          <a:r>
                            <a:rPr lang="en-US" sz="1600" baseline="30000" dirty="0" smtClean="0">
                              <a:latin typeface="Candara" panose="020E0502030303020204" pitchFamily="34" charset="0"/>
                            </a:rPr>
                            <a:t>-4</a:t>
                          </a:r>
                          <a:endParaRPr lang="en-US" sz="1600" dirty="0">
                            <a:latin typeface="Candara" panose="020E0502030303020204" pitchFamily="34" charset="0"/>
                          </a:endParaRPr>
                        </a:p>
                      </a:txBody>
                      <a:tcPr/>
                    </a:tc>
                    <a:tc>
                      <a:txBody>
                        <a:bodyPr/>
                        <a:lstStyle/>
                        <a:p>
                          <a:pPr algn="r"/>
                          <a:r>
                            <a:rPr lang="en-US" sz="1600" dirty="0" smtClean="0"/>
                            <a:t>-2.64114</a:t>
                          </a:r>
                          <a:endParaRPr lang="en-US" sz="1600" dirty="0"/>
                        </a:p>
                      </a:txBody>
                      <a:tcPr/>
                    </a:tc>
                    <a:tc>
                      <a:txBody>
                        <a:bodyPr/>
                        <a:lstStyle/>
                        <a:p>
                          <a:pPr algn="r"/>
                          <a:r>
                            <a:rPr lang="en-US" sz="1600" dirty="0" smtClean="0"/>
                            <a:t>-7.30810</a:t>
                          </a:r>
                          <a:endParaRPr lang="en-US" sz="1600" dirty="0"/>
                        </a:p>
                      </a:txBody>
                      <a:tcPr/>
                    </a:tc>
                    <a:tc>
                      <a:txBody>
                        <a:bodyPr/>
                        <a:lstStyle/>
                        <a:p>
                          <a:pPr algn="r"/>
                          <a:r>
                            <a:rPr lang="en-US" sz="1600" dirty="0" smtClean="0"/>
                            <a:t>-5.02295</a:t>
                          </a:r>
                          <a:endParaRPr lang="en-US" sz="1600" dirty="0"/>
                        </a:p>
                      </a:txBody>
                      <a:tcPr/>
                    </a:tc>
                    <a:extLst>
                      <a:ext uri="{0D108BD9-81ED-4DB2-BD59-A6C34878D82A}">
                        <a16:rowId xmlns:a16="http://schemas.microsoft.com/office/drawing/2014/main" val="3724260045"/>
                      </a:ext>
                    </a:extLst>
                  </a:tr>
                  <a:tr h="370840">
                    <a:tc>
                      <a:txBody>
                        <a:bodyPr/>
                        <a:lstStyle/>
                        <a:p>
                          <a:r>
                            <a:rPr lang="en-US" sz="1600" dirty="0" smtClean="0">
                              <a:latin typeface="Candara" panose="020E0502030303020204" pitchFamily="34" charset="0"/>
                            </a:rPr>
                            <a:t>Track</a:t>
                          </a:r>
                          <a:r>
                            <a:rPr lang="en-US" sz="1600" baseline="30000" dirty="0" smtClean="0">
                              <a:latin typeface="Candara" panose="020E0502030303020204" pitchFamily="34" charset="0"/>
                            </a:rPr>
                            <a:t>3 </a:t>
                          </a:r>
                          <a:r>
                            <a:rPr lang="en-US" sz="1600" dirty="0" smtClean="0">
                              <a:latin typeface="Candara" panose="020E0502030303020204" pitchFamily="34" charset="0"/>
                            </a:rPr>
                            <a:t>×10</a:t>
                          </a:r>
                          <a:r>
                            <a:rPr lang="en-US" sz="1600" baseline="30000" dirty="0" smtClean="0">
                              <a:latin typeface="Candara" panose="020E0502030303020204" pitchFamily="34" charset="0"/>
                            </a:rPr>
                            <a:t>-4</a:t>
                          </a:r>
                          <a:endParaRPr lang="en-US" sz="1600" baseline="30000" dirty="0">
                            <a:latin typeface="Candara" panose="020E0502030303020204" pitchFamily="34" charset="0"/>
                          </a:endParaRPr>
                        </a:p>
                      </a:txBody>
                      <a:tcPr/>
                    </a:tc>
                    <a:tc>
                      <a:txBody>
                        <a:bodyPr/>
                        <a:lstStyle/>
                        <a:p>
                          <a:pPr algn="r"/>
                          <a:r>
                            <a:rPr lang="en-US" sz="1600" dirty="0" smtClean="0"/>
                            <a:t>-2.63609</a:t>
                          </a:r>
                          <a:endParaRPr lang="en-US" sz="1600" dirty="0"/>
                        </a:p>
                      </a:txBody>
                      <a:tcPr/>
                    </a:tc>
                    <a:tc>
                      <a:txBody>
                        <a:bodyPr/>
                        <a:lstStyle/>
                        <a:p>
                          <a:pPr algn="r"/>
                          <a:r>
                            <a:rPr lang="en-US" sz="1600" dirty="0" smtClean="0"/>
                            <a:t>-7.28386</a:t>
                          </a:r>
                          <a:endParaRPr lang="en-US" sz="1600" dirty="0"/>
                        </a:p>
                      </a:txBody>
                      <a:tcPr/>
                    </a:tc>
                    <a:tc>
                      <a:txBody>
                        <a:bodyPr/>
                        <a:lstStyle/>
                        <a:p>
                          <a:pPr algn="r"/>
                          <a:r>
                            <a:rPr lang="en-US" sz="1600" dirty="0" smtClean="0"/>
                            <a:t>-4.99607</a:t>
                          </a:r>
                          <a:endParaRPr lang="en-US" sz="1600" dirty="0"/>
                        </a:p>
                      </a:txBody>
                      <a:tcPr/>
                    </a:tc>
                    <a:extLst>
                      <a:ext uri="{0D108BD9-81ED-4DB2-BD59-A6C34878D82A}">
                        <a16:rowId xmlns:a16="http://schemas.microsoft.com/office/drawing/2014/main" val="1120018430"/>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r"/>
                          <a:r>
                            <a:rPr lang="en-US" sz="1600" dirty="0" smtClean="0"/>
                            <a:t>0.0019</a:t>
                          </a:r>
                          <a:endParaRPr lang="en-US" sz="1600" dirty="0"/>
                        </a:p>
                      </a:txBody>
                      <a:tcPr/>
                    </a:tc>
                    <a:tc>
                      <a:txBody>
                        <a:bodyPr/>
                        <a:lstStyle/>
                        <a:p>
                          <a:pPr algn="r"/>
                          <a:r>
                            <a:rPr lang="en-US" sz="1600" dirty="0" smtClean="0"/>
                            <a:t>0.0033</a:t>
                          </a:r>
                          <a:endParaRPr lang="en-US" sz="1600" dirty="0"/>
                        </a:p>
                      </a:txBody>
                      <a:tcPr/>
                    </a:tc>
                    <a:tc>
                      <a:txBody>
                        <a:bodyPr/>
                        <a:lstStyle/>
                        <a:p>
                          <a:pPr algn="r"/>
                          <a:r>
                            <a:rPr lang="en-US" sz="1600" dirty="0" smtClean="0"/>
                            <a:t>0.0054</a:t>
                          </a:r>
                          <a:endParaRPr lang="en-US" sz="1600" dirty="0"/>
                        </a:p>
                      </a:txBody>
                      <a:tcPr/>
                    </a:tc>
                    <a:extLst>
                      <a:ext uri="{0D108BD9-81ED-4DB2-BD59-A6C34878D82A}">
                        <a16:rowId xmlns:a16="http://schemas.microsoft.com/office/drawing/2014/main" val="6801715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nvPr>
            </p:nvGraphicFramePr>
            <p:xfrm>
              <a:off x="4611624" y="4104295"/>
              <a:ext cx="4495800" cy="1503490"/>
            </p:xfrm>
            <a:graphic>
              <a:graphicData uri="http://schemas.openxmlformats.org/drawingml/2006/table">
                <a:tbl>
                  <a:tblPr firstRow="1" bandRow="1">
                    <a:tableStyleId>{00A15C55-8517-42AA-B614-E9B94910E393}</a:tableStyleId>
                  </a:tblPr>
                  <a:tblGrid>
                    <a:gridCol w="1255776">
                      <a:extLst>
                        <a:ext uri="{9D8B030D-6E8A-4147-A177-3AD203B41FA5}">
                          <a16:colId xmlns="" xmlns:a16="http://schemas.microsoft.com/office/drawing/2014/main" val="3425682872"/>
                        </a:ext>
                      </a:extLst>
                    </a:gridCol>
                    <a:gridCol w="1080008">
                      <a:extLst>
                        <a:ext uri="{9D8B030D-6E8A-4147-A177-3AD203B41FA5}">
                          <a16:colId xmlns="" xmlns:a16="http://schemas.microsoft.com/office/drawing/2014/main" val="2123275949"/>
                        </a:ext>
                      </a:extLst>
                    </a:gridCol>
                    <a:gridCol w="1080008">
                      <a:extLst>
                        <a:ext uri="{9D8B030D-6E8A-4147-A177-3AD203B41FA5}">
                          <a16:colId xmlns="" xmlns:a16="http://schemas.microsoft.com/office/drawing/2014/main" val="2423557227"/>
                        </a:ext>
                      </a:extLst>
                    </a:gridCol>
                    <a:gridCol w="1080008">
                      <a:extLst>
                        <a:ext uri="{9D8B030D-6E8A-4147-A177-3AD203B41FA5}">
                          <a16:colId xmlns="" xmlns:a16="http://schemas.microsoft.com/office/drawing/2014/main" val="1853790482"/>
                        </a:ext>
                      </a:extLst>
                    </a:gridCol>
                  </a:tblGrid>
                  <a:tr h="370840">
                    <a:tc>
                      <a:txBody>
                        <a:bodyPr/>
                        <a:lstStyle/>
                        <a:p>
                          <a:endParaRPr lang="en-US" dirty="0"/>
                        </a:p>
                      </a:txBody>
                      <a:tcPr/>
                    </a:tc>
                    <a:tc>
                      <a:txBody>
                        <a:bodyPr/>
                        <a:lstStyle/>
                        <a:p>
                          <a:pPr algn="ct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𝒙</m:t>
                                  </m:r>
                                </m:sub>
                              </m:sSub>
                            </m:oMath>
                          </a14:m>
                          <a:r>
                            <a:rPr lang="en-US" dirty="0" smtClean="0"/>
                            <a:t>  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𝒚</m:t>
                                  </m:r>
                                </m:sub>
                              </m:sSub>
                            </m:oMath>
                          </a14:m>
                          <a:r>
                            <a:rPr lang="en-US" dirty="0" smtClean="0"/>
                            <a:t>  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𝒔</m:t>
                                  </m:r>
                                </m:sub>
                              </m:sSub>
                            </m:oMath>
                          </a14:m>
                          <a:r>
                            <a:rPr lang="en-US" dirty="0" smtClean="0"/>
                            <a:t>  1/s</a:t>
                          </a:r>
                          <a:endParaRPr lang="en-US" dirty="0"/>
                        </a:p>
                      </a:txBody>
                      <a:tcPr/>
                    </a:tc>
                    <a:extLst>
                      <a:ext uri="{0D108BD9-81ED-4DB2-BD59-A6C34878D82A}">
                        <a16:rowId xmlns="" xmlns:a16="http://schemas.microsoft.com/office/drawing/2014/main" val="2028666898"/>
                      </a:ext>
                    </a:extLst>
                  </a:tr>
                  <a:tr h="370840">
                    <a:tc>
                      <a:txBody>
                        <a:bodyPr/>
                        <a:lstStyle/>
                        <a:p>
                          <a:r>
                            <a:rPr lang="en-US" sz="1600" dirty="0" smtClean="0">
                              <a:latin typeface="Candara" panose="020E0502030303020204" pitchFamily="34" charset="0"/>
                            </a:rPr>
                            <a:t>Initial  ×10</a:t>
                          </a:r>
                          <a:r>
                            <a:rPr lang="en-US" sz="1600" baseline="30000" dirty="0" smtClean="0">
                              <a:latin typeface="Candara" panose="020E0502030303020204" pitchFamily="34" charset="0"/>
                            </a:rPr>
                            <a:t>-4</a:t>
                          </a:r>
                          <a:endParaRPr lang="en-US" sz="1600" dirty="0">
                            <a:latin typeface="Candara" panose="020E0502030303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smtClean="0"/>
                            <a:t>-2.63464</a:t>
                          </a:r>
                        </a:p>
                      </a:txBody>
                      <a:tcPr/>
                    </a:tc>
                    <a:tc>
                      <a:txBody>
                        <a:bodyPr/>
                        <a:lstStyle/>
                        <a:p>
                          <a:pPr algn="r"/>
                          <a:r>
                            <a:rPr lang="en-US" sz="1600" dirty="0" smtClean="0"/>
                            <a:t>-7.38990</a:t>
                          </a:r>
                          <a:endParaRPr lang="en-US" sz="1600" dirty="0"/>
                        </a:p>
                      </a:txBody>
                      <a:tcPr/>
                    </a:tc>
                    <a:tc>
                      <a:txBody>
                        <a:bodyPr/>
                        <a:lstStyle/>
                        <a:p>
                          <a:pPr algn="r"/>
                          <a:r>
                            <a:rPr lang="en-US" sz="1600" dirty="0" smtClean="0"/>
                            <a:t>-5.00001</a:t>
                          </a:r>
                          <a:endParaRPr lang="en-US" sz="1600" dirty="0"/>
                        </a:p>
                      </a:txBody>
                      <a:tcPr/>
                    </a:tc>
                    <a:extLst>
                      <a:ext uri="{0D108BD9-81ED-4DB2-BD59-A6C34878D82A}">
                        <a16:rowId xmlns="" xmlns:a16="http://schemas.microsoft.com/office/drawing/2014/main" val="3724260045"/>
                      </a:ext>
                    </a:extLst>
                  </a:tr>
                  <a:tr h="370840">
                    <a:tc>
                      <a:txBody>
                        <a:bodyPr/>
                        <a:lstStyle/>
                        <a:p>
                          <a:r>
                            <a:rPr lang="en-US" sz="1600" dirty="0" smtClean="0">
                              <a:latin typeface="Candara" panose="020E0502030303020204" pitchFamily="34" charset="0"/>
                            </a:rPr>
                            <a:t>Track</a:t>
                          </a:r>
                          <a:r>
                            <a:rPr lang="en-US" sz="1600" baseline="30000" dirty="0" smtClean="0">
                              <a:latin typeface="Candara" panose="020E0502030303020204" pitchFamily="34" charset="0"/>
                            </a:rPr>
                            <a:t>3 </a:t>
                          </a:r>
                          <a:r>
                            <a:rPr lang="en-US" sz="1600" dirty="0" smtClean="0">
                              <a:latin typeface="Candara" panose="020E0502030303020204" pitchFamily="34" charset="0"/>
                            </a:rPr>
                            <a:t>×10</a:t>
                          </a:r>
                          <a:r>
                            <a:rPr lang="en-US" sz="1600" baseline="30000" dirty="0" smtClean="0">
                              <a:latin typeface="Candara" panose="020E0502030303020204" pitchFamily="34" charset="0"/>
                            </a:rPr>
                            <a:t>-4</a:t>
                          </a:r>
                          <a:endParaRPr lang="en-US" sz="1600" baseline="30000" dirty="0">
                            <a:latin typeface="Candara" panose="020E0502030303020204" pitchFamily="34" charset="0"/>
                          </a:endParaRPr>
                        </a:p>
                      </a:txBody>
                      <a:tcPr/>
                    </a:tc>
                    <a:tc>
                      <a:txBody>
                        <a:bodyPr/>
                        <a:lstStyle/>
                        <a:p>
                          <a:pPr algn="r"/>
                          <a:r>
                            <a:rPr lang="en-US" sz="1600" dirty="0" smtClean="0"/>
                            <a:t>-2.68150</a:t>
                          </a:r>
                          <a:endParaRPr lang="en-US" sz="1600" dirty="0"/>
                        </a:p>
                      </a:txBody>
                      <a:tcPr/>
                    </a:tc>
                    <a:tc>
                      <a:txBody>
                        <a:bodyPr/>
                        <a:lstStyle/>
                        <a:p>
                          <a:pPr algn="r"/>
                          <a:r>
                            <a:rPr lang="en-US" sz="1600" dirty="0" smtClean="0"/>
                            <a:t>-7.49383</a:t>
                          </a:r>
                          <a:endParaRPr lang="en-US" sz="1600" dirty="0"/>
                        </a:p>
                      </a:txBody>
                      <a:tcPr/>
                    </a:tc>
                    <a:tc>
                      <a:txBody>
                        <a:bodyPr/>
                        <a:lstStyle/>
                        <a:p>
                          <a:pPr algn="r"/>
                          <a:r>
                            <a:rPr lang="en-US" sz="1600" dirty="0" smtClean="0"/>
                            <a:t>-5.00078</a:t>
                          </a:r>
                          <a:endParaRPr lang="en-US" sz="1600" dirty="0"/>
                        </a:p>
                      </a:txBody>
                      <a:tcPr/>
                    </a:tc>
                    <a:extLst>
                      <a:ext uri="{0D108BD9-81ED-4DB2-BD59-A6C34878D82A}">
                        <a16:rowId xmlns="" xmlns:a16="http://schemas.microsoft.com/office/drawing/2014/main" val="1120018430"/>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r"/>
                          <a:r>
                            <a:rPr lang="en-US" sz="1600" dirty="0" smtClean="0"/>
                            <a:t>0.0175</a:t>
                          </a:r>
                          <a:endParaRPr lang="en-US" sz="1600" dirty="0"/>
                        </a:p>
                      </a:txBody>
                      <a:tcPr/>
                    </a:tc>
                    <a:tc>
                      <a:txBody>
                        <a:bodyPr/>
                        <a:lstStyle/>
                        <a:p>
                          <a:pPr algn="r"/>
                          <a:r>
                            <a:rPr lang="en-US" sz="1600" dirty="0" smtClean="0"/>
                            <a:t>0.0139</a:t>
                          </a:r>
                          <a:endParaRPr lang="en-US" sz="1600" dirty="0"/>
                        </a:p>
                      </a:txBody>
                      <a:tcPr/>
                    </a:tc>
                    <a:tc>
                      <a:txBody>
                        <a:bodyPr/>
                        <a:lstStyle/>
                        <a:p>
                          <a:pPr algn="r"/>
                          <a:r>
                            <a:rPr lang="en-US" sz="1600" dirty="0" smtClean="0"/>
                            <a:t>0.0002</a:t>
                          </a:r>
                          <a:endParaRPr lang="en-US" sz="1600" dirty="0"/>
                        </a:p>
                      </a:txBody>
                      <a:tcPr/>
                    </a:tc>
                    <a:extLst>
                      <a:ext uri="{0D108BD9-81ED-4DB2-BD59-A6C34878D82A}">
                        <a16:rowId xmlns="" xmlns:a16="http://schemas.microsoft.com/office/drawing/2014/main" val="680171516"/>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1177596303"/>
                  </p:ext>
                </p:extLst>
              </p:nvPr>
            </p:nvGraphicFramePr>
            <p:xfrm>
              <a:off x="4611624" y="4104295"/>
              <a:ext cx="4495800" cy="1503490"/>
            </p:xfrm>
            <a:graphic>
              <a:graphicData uri="http://schemas.openxmlformats.org/drawingml/2006/table">
                <a:tbl>
                  <a:tblPr firstRow="1" bandRow="1">
                    <a:tableStyleId>{00A15C55-8517-42AA-B614-E9B94910E393}</a:tableStyleId>
                  </a:tblPr>
                  <a:tblGrid>
                    <a:gridCol w="1255776">
                      <a:extLst>
                        <a:ext uri="{9D8B030D-6E8A-4147-A177-3AD203B41FA5}">
                          <a16:colId xmlns:a16="http://schemas.microsoft.com/office/drawing/2014/main" val="3425682872"/>
                        </a:ext>
                      </a:extLst>
                    </a:gridCol>
                    <a:gridCol w="1080008">
                      <a:extLst>
                        <a:ext uri="{9D8B030D-6E8A-4147-A177-3AD203B41FA5}">
                          <a16:colId xmlns:a16="http://schemas.microsoft.com/office/drawing/2014/main" val="2123275949"/>
                        </a:ext>
                      </a:extLst>
                    </a:gridCol>
                    <a:gridCol w="1080008">
                      <a:extLst>
                        <a:ext uri="{9D8B030D-6E8A-4147-A177-3AD203B41FA5}">
                          <a16:colId xmlns:a16="http://schemas.microsoft.com/office/drawing/2014/main" val="2423557227"/>
                        </a:ext>
                      </a:extLst>
                    </a:gridCol>
                    <a:gridCol w="1080008">
                      <a:extLst>
                        <a:ext uri="{9D8B030D-6E8A-4147-A177-3AD203B41FA5}">
                          <a16:colId xmlns:a16="http://schemas.microsoft.com/office/drawing/2014/main" val="1853790482"/>
                        </a:ext>
                      </a:extLst>
                    </a:gridCol>
                  </a:tblGrid>
                  <a:tr h="390970">
                    <a:tc>
                      <a:txBody>
                        <a:bodyPr/>
                        <a:lstStyle/>
                        <a:p>
                          <a:endParaRPr lang="en-US" dirty="0"/>
                        </a:p>
                      </a:txBody>
                      <a:tcPr/>
                    </a:tc>
                    <a:tc>
                      <a:txBody>
                        <a:bodyPr/>
                        <a:lstStyle/>
                        <a:p>
                          <a:endParaRPr lang="en-US"/>
                        </a:p>
                      </a:txBody>
                      <a:tcPr>
                        <a:blipFill>
                          <a:blip r:embed="rId5"/>
                          <a:stretch>
                            <a:fillRect l="-116949" t="-7813" r="-203390" b="-298438"/>
                          </a:stretch>
                        </a:blipFill>
                      </a:tcPr>
                    </a:tc>
                    <a:tc>
                      <a:txBody>
                        <a:bodyPr/>
                        <a:lstStyle/>
                        <a:p>
                          <a:endParaRPr lang="en-US"/>
                        </a:p>
                      </a:txBody>
                      <a:tcPr>
                        <a:blipFill>
                          <a:blip r:embed="rId5"/>
                          <a:stretch>
                            <a:fillRect l="-215730" t="-7813" r="-102247" b="-298438"/>
                          </a:stretch>
                        </a:blipFill>
                      </a:tcPr>
                    </a:tc>
                    <a:tc>
                      <a:txBody>
                        <a:bodyPr/>
                        <a:lstStyle/>
                        <a:p>
                          <a:endParaRPr lang="en-US"/>
                        </a:p>
                      </a:txBody>
                      <a:tcPr>
                        <a:blipFill>
                          <a:blip r:embed="rId5"/>
                          <a:stretch>
                            <a:fillRect l="-317514" t="-7813" r="-2825" b="-298438"/>
                          </a:stretch>
                        </a:blipFill>
                      </a:tcPr>
                    </a:tc>
                    <a:extLst>
                      <a:ext uri="{0D108BD9-81ED-4DB2-BD59-A6C34878D82A}">
                        <a16:rowId xmlns:a16="http://schemas.microsoft.com/office/drawing/2014/main" val="2028666898"/>
                      </a:ext>
                    </a:extLst>
                  </a:tr>
                  <a:tr h="370840">
                    <a:tc>
                      <a:txBody>
                        <a:bodyPr/>
                        <a:lstStyle/>
                        <a:p>
                          <a:r>
                            <a:rPr lang="en-US" sz="1600" dirty="0" smtClean="0">
                              <a:latin typeface="Candara" panose="020E0502030303020204" pitchFamily="34" charset="0"/>
                            </a:rPr>
                            <a:t>Initial  ×10</a:t>
                          </a:r>
                          <a:r>
                            <a:rPr lang="en-US" sz="1600" baseline="30000" dirty="0" smtClean="0">
                              <a:latin typeface="Candara" panose="020E0502030303020204" pitchFamily="34" charset="0"/>
                            </a:rPr>
                            <a:t>-4</a:t>
                          </a:r>
                          <a:endParaRPr lang="en-US" sz="1600" dirty="0">
                            <a:latin typeface="Candara" panose="020E0502030303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smtClean="0"/>
                            <a:t>-2.63464</a:t>
                          </a:r>
                        </a:p>
                      </a:txBody>
                      <a:tcPr/>
                    </a:tc>
                    <a:tc>
                      <a:txBody>
                        <a:bodyPr/>
                        <a:lstStyle/>
                        <a:p>
                          <a:pPr algn="r"/>
                          <a:r>
                            <a:rPr lang="en-US" sz="1600" dirty="0" smtClean="0"/>
                            <a:t>-7.38990</a:t>
                          </a:r>
                          <a:endParaRPr lang="en-US" sz="1600" dirty="0"/>
                        </a:p>
                      </a:txBody>
                      <a:tcPr/>
                    </a:tc>
                    <a:tc>
                      <a:txBody>
                        <a:bodyPr/>
                        <a:lstStyle/>
                        <a:p>
                          <a:pPr algn="r"/>
                          <a:r>
                            <a:rPr lang="en-US" sz="1600" dirty="0" smtClean="0"/>
                            <a:t>-5.00001</a:t>
                          </a:r>
                          <a:endParaRPr lang="en-US" sz="1600" dirty="0"/>
                        </a:p>
                      </a:txBody>
                      <a:tcPr/>
                    </a:tc>
                    <a:extLst>
                      <a:ext uri="{0D108BD9-81ED-4DB2-BD59-A6C34878D82A}">
                        <a16:rowId xmlns:a16="http://schemas.microsoft.com/office/drawing/2014/main" val="3724260045"/>
                      </a:ext>
                    </a:extLst>
                  </a:tr>
                  <a:tr h="370840">
                    <a:tc>
                      <a:txBody>
                        <a:bodyPr/>
                        <a:lstStyle/>
                        <a:p>
                          <a:r>
                            <a:rPr lang="en-US" sz="1600" dirty="0" smtClean="0">
                              <a:latin typeface="Candara" panose="020E0502030303020204" pitchFamily="34" charset="0"/>
                            </a:rPr>
                            <a:t>Track</a:t>
                          </a:r>
                          <a:r>
                            <a:rPr lang="en-US" sz="1600" baseline="30000" dirty="0" smtClean="0">
                              <a:latin typeface="Candara" panose="020E0502030303020204" pitchFamily="34" charset="0"/>
                            </a:rPr>
                            <a:t>3 </a:t>
                          </a:r>
                          <a:r>
                            <a:rPr lang="en-US" sz="1600" dirty="0" smtClean="0">
                              <a:latin typeface="Candara" panose="020E0502030303020204" pitchFamily="34" charset="0"/>
                            </a:rPr>
                            <a:t>×10</a:t>
                          </a:r>
                          <a:r>
                            <a:rPr lang="en-US" sz="1600" baseline="30000" dirty="0" smtClean="0">
                              <a:latin typeface="Candara" panose="020E0502030303020204" pitchFamily="34" charset="0"/>
                            </a:rPr>
                            <a:t>-4</a:t>
                          </a:r>
                          <a:endParaRPr lang="en-US" sz="1600" baseline="30000" dirty="0">
                            <a:latin typeface="Candara" panose="020E0502030303020204" pitchFamily="34" charset="0"/>
                          </a:endParaRPr>
                        </a:p>
                      </a:txBody>
                      <a:tcPr/>
                    </a:tc>
                    <a:tc>
                      <a:txBody>
                        <a:bodyPr/>
                        <a:lstStyle/>
                        <a:p>
                          <a:pPr algn="r"/>
                          <a:r>
                            <a:rPr lang="en-US" sz="1600" dirty="0" smtClean="0"/>
                            <a:t>-2.68150</a:t>
                          </a:r>
                          <a:endParaRPr lang="en-US" sz="1600" dirty="0"/>
                        </a:p>
                      </a:txBody>
                      <a:tcPr/>
                    </a:tc>
                    <a:tc>
                      <a:txBody>
                        <a:bodyPr/>
                        <a:lstStyle/>
                        <a:p>
                          <a:pPr algn="r"/>
                          <a:r>
                            <a:rPr lang="en-US" sz="1600" dirty="0" smtClean="0"/>
                            <a:t>-7.49383</a:t>
                          </a:r>
                          <a:endParaRPr lang="en-US" sz="1600" dirty="0"/>
                        </a:p>
                      </a:txBody>
                      <a:tcPr/>
                    </a:tc>
                    <a:tc>
                      <a:txBody>
                        <a:bodyPr/>
                        <a:lstStyle/>
                        <a:p>
                          <a:pPr algn="r"/>
                          <a:r>
                            <a:rPr lang="en-US" sz="1600" dirty="0" smtClean="0"/>
                            <a:t>-5.00078</a:t>
                          </a:r>
                          <a:endParaRPr lang="en-US" sz="1600" dirty="0"/>
                        </a:p>
                      </a:txBody>
                      <a:tcPr/>
                    </a:tc>
                    <a:extLst>
                      <a:ext uri="{0D108BD9-81ED-4DB2-BD59-A6C34878D82A}">
                        <a16:rowId xmlns:a16="http://schemas.microsoft.com/office/drawing/2014/main" val="1120018430"/>
                      </a:ext>
                    </a:extLst>
                  </a:tr>
                  <a:tr h="370840">
                    <a:tc>
                      <a:txBody>
                        <a:bodyPr/>
                        <a:lstStyle/>
                        <a:p>
                          <a:r>
                            <a:rPr lang="en-US" sz="1600" dirty="0" smtClean="0">
                              <a:latin typeface="Candara" panose="020E0502030303020204" pitchFamily="34" charset="0"/>
                            </a:rPr>
                            <a:t>Error</a:t>
                          </a:r>
                          <a:endParaRPr lang="en-US" sz="1600" dirty="0">
                            <a:latin typeface="Candara" panose="020E0502030303020204" pitchFamily="34" charset="0"/>
                          </a:endParaRPr>
                        </a:p>
                      </a:txBody>
                      <a:tcPr/>
                    </a:tc>
                    <a:tc>
                      <a:txBody>
                        <a:bodyPr/>
                        <a:lstStyle/>
                        <a:p>
                          <a:pPr algn="r"/>
                          <a:r>
                            <a:rPr lang="en-US" sz="1600" dirty="0" smtClean="0"/>
                            <a:t>0.0175</a:t>
                          </a:r>
                          <a:endParaRPr lang="en-US" sz="1600" dirty="0"/>
                        </a:p>
                      </a:txBody>
                      <a:tcPr/>
                    </a:tc>
                    <a:tc>
                      <a:txBody>
                        <a:bodyPr/>
                        <a:lstStyle/>
                        <a:p>
                          <a:pPr algn="r"/>
                          <a:r>
                            <a:rPr lang="en-US" sz="1600" dirty="0" smtClean="0"/>
                            <a:t>0.0139</a:t>
                          </a:r>
                          <a:endParaRPr lang="en-US" sz="1600" dirty="0"/>
                        </a:p>
                      </a:txBody>
                      <a:tcPr/>
                    </a:tc>
                    <a:tc>
                      <a:txBody>
                        <a:bodyPr/>
                        <a:lstStyle/>
                        <a:p>
                          <a:pPr algn="r"/>
                          <a:r>
                            <a:rPr lang="en-US" sz="1600" dirty="0" smtClean="0"/>
                            <a:t>0.0002</a:t>
                          </a:r>
                          <a:endParaRPr lang="en-US" sz="1600" dirty="0"/>
                        </a:p>
                      </a:txBody>
                      <a:tcPr/>
                    </a:tc>
                    <a:extLst>
                      <a:ext uri="{0D108BD9-81ED-4DB2-BD59-A6C34878D82A}">
                        <a16:rowId xmlns:a16="http://schemas.microsoft.com/office/drawing/2014/main" val="680171516"/>
                      </a:ext>
                    </a:extLst>
                  </a:tr>
                </a:tbl>
              </a:graphicData>
            </a:graphic>
          </p:graphicFrame>
        </mc:Fallback>
      </mc:AlternateContent>
      <p:sp>
        <p:nvSpPr>
          <p:cNvPr id="12" name="Oval 11"/>
          <p:cNvSpPr/>
          <p:nvPr/>
        </p:nvSpPr>
        <p:spPr bwMode="auto">
          <a:xfrm>
            <a:off x="6437012" y="3264607"/>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7" name="Oval 16"/>
          <p:cNvSpPr/>
          <p:nvPr/>
        </p:nvSpPr>
        <p:spPr bwMode="auto">
          <a:xfrm>
            <a:off x="6449841" y="3675706"/>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8" name="Oval 17"/>
          <p:cNvSpPr/>
          <p:nvPr/>
        </p:nvSpPr>
        <p:spPr bwMode="auto">
          <a:xfrm>
            <a:off x="1828800" y="3246501"/>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9" name="Oval 18"/>
          <p:cNvSpPr/>
          <p:nvPr/>
        </p:nvSpPr>
        <p:spPr bwMode="auto">
          <a:xfrm>
            <a:off x="1841629" y="3657600"/>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359069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He Zhang</a:t>
            </a:r>
            <a:endParaRPr lang="en-US" dirty="0"/>
          </a:p>
        </p:txBody>
      </p:sp>
      <p:sp>
        <p:nvSpPr>
          <p:cNvPr id="4" name="Slide Number Placeholder 3"/>
          <p:cNvSpPr>
            <a:spLocks noGrp="1"/>
          </p:cNvSpPr>
          <p:nvPr>
            <p:ph type="sldNum" sz="quarter" idx="11"/>
          </p:nvPr>
        </p:nvSpPr>
        <p:spPr/>
        <p:txBody>
          <a:bodyPr/>
          <a:lstStyle/>
          <a:p>
            <a:pPr>
              <a:defRPr/>
            </a:pPr>
            <a:r>
              <a:rPr lang="en-US" smtClean="0"/>
              <a:t>--</a:t>
            </a:r>
            <a:fld id="{045D7771-C512-4210-A2E7-C9FC1305859F}" type="slidenum">
              <a:rPr lang="en-US" smtClean="0"/>
              <a:pPr>
                <a:defRPr/>
              </a:pPr>
              <a:t>21</a:t>
            </a:fld>
            <a:r>
              <a:rPr lang="en-US" smtClean="0"/>
              <a:t>--</a:t>
            </a:r>
            <a:endParaRPr lang="en-US"/>
          </a:p>
        </p:txBody>
      </p:sp>
      <p:graphicFrame>
        <p:nvGraphicFramePr>
          <p:cNvPr id="2" name="Table 1"/>
          <p:cNvGraphicFramePr>
            <a:graphicFrameLocks noGrp="1"/>
          </p:cNvGraphicFramePr>
          <p:nvPr>
            <p:extLst/>
          </p:nvPr>
        </p:nvGraphicFramePr>
        <p:xfrm>
          <a:off x="304800" y="1138936"/>
          <a:ext cx="4090416" cy="1483360"/>
        </p:xfrm>
        <a:graphic>
          <a:graphicData uri="http://schemas.openxmlformats.org/drawingml/2006/table">
            <a:tbl>
              <a:tblPr firstRow="1" bandRow="1">
                <a:tableStyleId>{21E4AEA4-8DFA-4A89-87EB-49C32662AFE0}</a:tableStyleId>
              </a:tblPr>
              <a:tblGrid>
                <a:gridCol w="1363472">
                  <a:extLst>
                    <a:ext uri="{9D8B030D-6E8A-4147-A177-3AD203B41FA5}">
                      <a16:colId xmlns="" xmlns:a16="http://schemas.microsoft.com/office/drawing/2014/main" val="1599784951"/>
                    </a:ext>
                  </a:extLst>
                </a:gridCol>
                <a:gridCol w="1363472">
                  <a:extLst>
                    <a:ext uri="{9D8B030D-6E8A-4147-A177-3AD203B41FA5}">
                      <a16:colId xmlns="" xmlns:a16="http://schemas.microsoft.com/office/drawing/2014/main" val="2062162899"/>
                    </a:ext>
                  </a:extLst>
                </a:gridCol>
                <a:gridCol w="1363472">
                  <a:extLst>
                    <a:ext uri="{9D8B030D-6E8A-4147-A177-3AD203B41FA5}">
                      <a16:colId xmlns="" xmlns:a16="http://schemas.microsoft.com/office/drawing/2014/main" val="3803248026"/>
                    </a:ext>
                  </a:extLst>
                </a:gridCol>
              </a:tblGrid>
              <a:tr h="370840">
                <a:tc gridSpan="3">
                  <a:txBody>
                    <a:bodyPr/>
                    <a:lstStyle/>
                    <a:p>
                      <a:pPr algn="ctr"/>
                      <a:r>
                        <a:rPr lang="en-US" dirty="0" smtClean="0"/>
                        <a:t>Max Error of Emit. For One Step Size</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 xmlns:a16="http://schemas.microsoft.com/office/drawing/2014/main" val="2858610852"/>
                  </a:ext>
                </a:extLst>
              </a:tr>
              <a:tr h="370840">
                <a:tc>
                  <a:txBody>
                    <a:bodyPr/>
                    <a:lstStyle/>
                    <a:p>
                      <a:pPr algn="ctr"/>
                      <a:endParaRPr lang="en-US" dirty="0"/>
                    </a:p>
                  </a:txBody>
                  <a:tcPr/>
                </a:tc>
                <a:tc>
                  <a:txBody>
                    <a:bodyPr/>
                    <a:lstStyle/>
                    <a:p>
                      <a:pPr algn="ctr"/>
                      <a:r>
                        <a:rPr lang="en-US" dirty="0" smtClean="0"/>
                        <a:t>N=10,000</a:t>
                      </a:r>
                      <a:endParaRPr lang="en-US" dirty="0"/>
                    </a:p>
                  </a:txBody>
                  <a:tcPr/>
                </a:tc>
                <a:tc>
                  <a:txBody>
                    <a:bodyPr/>
                    <a:lstStyle/>
                    <a:p>
                      <a:pPr algn="ctr"/>
                      <a:r>
                        <a:rPr lang="en-US" dirty="0" smtClean="0"/>
                        <a:t>N=100,000</a:t>
                      </a:r>
                      <a:endParaRPr lang="en-US" dirty="0"/>
                    </a:p>
                  </a:txBody>
                  <a:tcPr/>
                </a:tc>
                <a:extLst>
                  <a:ext uri="{0D108BD9-81ED-4DB2-BD59-A6C34878D82A}">
                    <a16:rowId xmlns="" xmlns:a16="http://schemas.microsoft.com/office/drawing/2014/main" val="3110799537"/>
                  </a:ext>
                </a:extLst>
              </a:tr>
              <a:tr h="370840">
                <a:tc>
                  <a:txBody>
                    <a:bodyPr/>
                    <a:lstStyle/>
                    <a:p>
                      <a:pPr algn="l"/>
                      <a:r>
                        <a:rPr lang="en-US" dirty="0" smtClean="0"/>
                        <a:t>     </a:t>
                      </a:r>
                      <a:r>
                        <a:rPr lang="el-GR" dirty="0" smtClean="0"/>
                        <a:t>Δ</a:t>
                      </a:r>
                      <a:r>
                        <a:rPr lang="en-US" dirty="0" smtClean="0"/>
                        <a:t>t=1s</a:t>
                      </a:r>
                      <a:endParaRPr lang="en-US" dirty="0"/>
                    </a:p>
                  </a:txBody>
                  <a:tcPr/>
                </a:tc>
                <a:tc>
                  <a:txBody>
                    <a:bodyPr/>
                    <a:lstStyle/>
                    <a:p>
                      <a:pPr algn="ctr"/>
                      <a:r>
                        <a:rPr lang="en-US" sz="1800" kern="1200" dirty="0" smtClean="0">
                          <a:solidFill>
                            <a:schemeClr val="dk1"/>
                          </a:solidFill>
                          <a:latin typeface="+mn-lt"/>
                          <a:ea typeface="+mn-ea"/>
                          <a:cs typeface="+mn-cs"/>
                        </a:rPr>
                        <a:t>1.54×10</a:t>
                      </a:r>
                      <a:r>
                        <a:rPr lang="en-US" sz="1800" kern="1200" baseline="30000" dirty="0" smtClean="0">
                          <a:solidFill>
                            <a:schemeClr val="dk1"/>
                          </a:solidFill>
                          <a:latin typeface="+mn-lt"/>
                          <a:ea typeface="+mn-ea"/>
                          <a:cs typeface="+mn-cs"/>
                        </a:rPr>
                        <a:t>-5</a:t>
                      </a:r>
                      <a:endParaRPr lang="en-US" dirty="0"/>
                    </a:p>
                  </a:txBody>
                  <a:tcPr/>
                </a:tc>
                <a:tc>
                  <a:txBody>
                    <a:bodyPr/>
                    <a:lstStyle/>
                    <a:p>
                      <a:pPr algn="ctr"/>
                      <a:r>
                        <a:rPr lang="en-US" sz="1800" dirty="0" smtClean="0">
                          <a:latin typeface="Candara" panose="020E0502030303020204" pitchFamily="34" charset="0"/>
                        </a:rPr>
                        <a:t>2.42×10</a:t>
                      </a:r>
                      <a:r>
                        <a:rPr lang="en-US" sz="1800" baseline="30000" dirty="0" smtClean="0">
                          <a:latin typeface="Candara" panose="020E0502030303020204" pitchFamily="34" charset="0"/>
                        </a:rPr>
                        <a:t>-6</a:t>
                      </a:r>
                      <a:endParaRPr lang="en-US" dirty="0"/>
                    </a:p>
                  </a:txBody>
                  <a:tcPr/>
                </a:tc>
                <a:extLst>
                  <a:ext uri="{0D108BD9-81ED-4DB2-BD59-A6C34878D82A}">
                    <a16:rowId xmlns="" xmlns:a16="http://schemas.microsoft.com/office/drawing/2014/main" val="4102297101"/>
                  </a:ext>
                </a:extLst>
              </a:tr>
              <a:tr h="370840">
                <a:tc>
                  <a:txBody>
                    <a:bodyPr/>
                    <a:lstStyle/>
                    <a:p>
                      <a:pPr algn="l"/>
                      <a:r>
                        <a:rPr lang="en-US" dirty="0" smtClean="0"/>
                        <a:t>     </a:t>
                      </a:r>
                      <a:r>
                        <a:rPr lang="el-GR" dirty="0" smtClean="0"/>
                        <a:t>Δ</a:t>
                      </a:r>
                      <a:r>
                        <a:rPr lang="en-US" dirty="0" smtClean="0"/>
                        <a:t>t=10s</a:t>
                      </a:r>
                      <a:endParaRPr lang="en-US" dirty="0"/>
                    </a:p>
                  </a:txBody>
                  <a:tcPr/>
                </a:tc>
                <a:tc>
                  <a:txBody>
                    <a:bodyPr/>
                    <a:lstStyle/>
                    <a:p>
                      <a:pPr algn="ctr"/>
                      <a:r>
                        <a:rPr lang="en-US" sz="1800" dirty="0" smtClean="0"/>
                        <a:t>3.06</a:t>
                      </a:r>
                      <a:r>
                        <a:rPr lang="en-US" sz="1800" kern="1200" dirty="0" smtClean="0">
                          <a:solidFill>
                            <a:schemeClr val="dk1"/>
                          </a:solidFill>
                          <a:latin typeface="+mn-lt"/>
                          <a:ea typeface="+mn-ea"/>
                          <a:cs typeface="+mn-cs"/>
                        </a:rPr>
                        <a:t>×10</a:t>
                      </a:r>
                      <a:r>
                        <a:rPr lang="en-US" sz="1800" kern="1200" baseline="30000" dirty="0" smtClean="0">
                          <a:solidFill>
                            <a:schemeClr val="dk1"/>
                          </a:solidFill>
                          <a:latin typeface="+mn-lt"/>
                          <a:ea typeface="+mn-ea"/>
                          <a:cs typeface="+mn-cs"/>
                        </a:rPr>
                        <a:t>-4</a:t>
                      </a:r>
                      <a:endParaRPr lang="en-US" dirty="0"/>
                    </a:p>
                  </a:txBody>
                  <a:tcPr/>
                </a:tc>
                <a:tc>
                  <a:txBody>
                    <a:bodyPr/>
                    <a:lstStyle/>
                    <a:p>
                      <a:pPr algn="ctr"/>
                      <a:r>
                        <a:rPr lang="en-US" sz="1800" dirty="0" smtClean="0"/>
                        <a:t>1.04</a:t>
                      </a:r>
                      <a:r>
                        <a:rPr lang="en-US" sz="1800" dirty="0" smtClean="0">
                          <a:latin typeface="Candara" panose="020E0502030303020204" pitchFamily="34" charset="0"/>
                        </a:rPr>
                        <a:t>×10</a:t>
                      </a:r>
                      <a:r>
                        <a:rPr lang="en-US" sz="1800" baseline="30000" dirty="0" smtClean="0">
                          <a:latin typeface="Candara" panose="020E0502030303020204" pitchFamily="34" charset="0"/>
                        </a:rPr>
                        <a:t>-4</a:t>
                      </a:r>
                      <a:endParaRPr lang="en-US" dirty="0"/>
                    </a:p>
                  </a:txBody>
                  <a:tcPr/>
                </a:tc>
                <a:extLst>
                  <a:ext uri="{0D108BD9-81ED-4DB2-BD59-A6C34878D82A}">
                    <a16:rowId xmlns="" xmlns:a16="http://schemas.microsoft.com/office/drawing/2014/main" val="1009007392"/>
                  </a:ext>
                </a:extLst>
              </a:tr>
            </a:tbl>
          </a:graphicData>
        </a:graphic>
      </p:graphicFrame>
      <p:graphicFrame>
        <p:nvGraphicFramePr>
          <p:cNvPr id="7" name="Table 6"/>
          <p:cNvGraphicFramePr>
            <a:graphicFrameLocks noGrp="1"/>
          </p:cNvGraphicFramePr>
          <p:nvPr>
            <p:extLst/>
          </p:nvPr>
        </p:nvGraphicFramePr>
        <p:xfrm>
          <a:off x="304800" y="3070352"/>
          <a:ext cx="4090416" cy="1483360"/>
        </p:xfrm>
        <a:graphic>
          <a:graphicData uri="http://schemas.openxmlformats.org/drawingml/2006/table">
            <a:tbl>
              <a:tblPr firstRow="1" bandRow="1">
                <a:tableStyleId>{21E4AEA4-8DFA-4A89-87EB-49C32662AFE0}</a:tableStyleId>
              </a:tblPr>
              <a:tblGrid>
                <a:gridCol w="1363472">
                  <a:extLst>
                    <a:ext uri="{9D8B030D-6E8A-4147-A177-3AD203B41FA5}">
                      <a16:colId xmlns="" xmlns:a16="http://schemas.microsoft.com/office/drawing/2014/main" val="1599784951"/>
                    </a:ext>
                  </a:extLst>
                </a:gridCol>
                <a:gridCol w="1363472">
                  <a:extLst>
                    <a:ext uri="{9D8B030D-6E8A-4147-A177-3AD203B41FA5}">
                      <a16:colId xmlns="" xmlns:a16="http://schemas.microsoft.com/office/drawing/2014/main" val="2062162899"/>
                    </a:ext>
                  </a:extLst>
                </a:gridCol>
                <a:gridCol w="1363472">
                  <a:extLst>
                    <a:ext uri="{9D8B030D-6E8A-4147-A177-3AD203B41FA5}">
                      <a16:colId xmlns="" xmlns:a16="http://schemas.microsoft.com/office/drawing/2014/main" val="3803248026"/>
                    </a:ext>
                  </a:extLst>
                </a:gridCol>
              </a:tblGrid>
              <a:tr h="370840">
                <a:tc gridSpan="3">
                  <a:txBody>
                    <a:bodyPr/>
                    <a:lstStyle/>
                    <a:p>
                      <a:pPr algn="ctr"/>
                      <a:r>
                        <a:rPr lang="en-US" dirty="0" smtClean="0"/>
                        <a:t>Max </a:t>
                      </a:r>
                      <a:r>
                        <a:rPr lang="en-US" dirty="0" err="1" smtClean="0"/>
                        <a:t>Accu</a:t>
                      </a:r>
                      <a:r>
                        <a:rPr lang="en-US" dirty="0" smtClean="0"/>
                        <a:t>. Error of Emit. in One Hour</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 xmlns:a16="http://schemas.microsoft.com/office/drawing/2014/main" val="2858610852"/>
                  </a:ext>
                </a:extLst>
              </a:tr>
              <a:tr h="370840">
                <a:tc>
                  <a:txBody>
                    <a:bodyPr/>
                    <a:lstStyle/>
                    <a:p>
                      <a:pPr algn="ctr"/>
                      <a:endParaRPr lang="en-US" dirty="0"/>
                    </a:p>
                  </a:txBody>
                  <a:tcPr/>
                </a:tc>
                <a:tc>
                  <a:txBody>
                    <a:bodyPr/>
                    <a:lstStyle/>
                    <a:p>
                      <a:pPr algn="ctr"/>
                      <a:r>
                        <a:rPr lang="en-US" dirty="0" smtClean="0"/>
                        <a:t>N=10,000</a:t>
                      </a:r>
                      <a:endParaRPr lang="en-US" dirty="0"/>
                    </a:p>
                  </a:txBody>
                  <a:tcPr/>
                </a:tc>
                <a:tc>
                  <a:txBody>
                    <a:bodyPr/>
                    <a:lstStyle/>
                    <a:p>
                      <a:pPr algn="ctr"/>
                      <a:r>
                        <a:rPr lang="en-US" dirty="0" smtClean="0"/>
                        <a:t>N=100,000</a:t>
                      </a:r>
                      <a:endParaRPr lang="en-US" dirty="0"/>
                    </a:p>
                  </a:txBody>
                  <a:tcPr/>
                </a:tc>
                <a:extLst>
                  <a:ext uri="{0D108BD9-81ED-4DB2-BD59-A6C34878D82A}">
                    <a16:rowId xmlns="" xmlns:a16="http://schemas.microsoft.com/office/drawing/2014/main" val="3110799537"/>
                  </a:ext>
                </a:extLst>
              </a:tr>
              <a:tr h="370840">
                <a:tc>
                  <a:txBody>
                    <a:bodyPr/>
                    <a:lstStyle/>
                    <a:p>
                      <a:pPr algn="l"/>
                      <a:r>
                        <a:rPr lang="en-US" dirty="0" smtClean="0"/>
                        <a:t>     </a:t>
                      </a:r>
                      <a:r>
                        <a:rPr lang="el-GR" dirty="0" smtClean="0"/>
                        <a:t>Δ</a:t>
                      </a:r>
                      <a:r>
                        <a:rPr lang="en-US" dirty="0" smtClean="0"/>
                        <a:t>t=1s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5.70%</a:t>
                      </a:r>
                      <a:endParaRPr lang="en-US" sz="1800" kern="1200" baseline="30000" dirty="0" smtClean="0">
                        <a:solidFill>
                          <a:schemeClr val="dk1"/>
                        </a:solidFill>
                        <a:latin typeface="+mn-lt"/>
                        <a:ea typeface="+mn-ea"/>
                        <a:cs typeface="+mn-cs"/>
                      </a:endParaRPr>
                    </a:p>
                  </a:txBody>
                  <a:tcPr/>
                </a:tc>
                <a:tc>
                  <a:txBody>
                    <a:bodyPr/>
                    <a:lstStyle/>
                    <a:p>
                      <a:pPr algn="ctr"/>
                      <a:r>
                        <a:rPr lang="en-US" dirty="0" smtClean="0"/>
                        <a:t>0.88%</a:t>
                      </a:r>
                      <a:endParaRPr lang="en-US" dirty="0"/>
                    </a:p>
                  </a:txBody>
                  <a:tcPr/>
                </a:tc>
                <a:extLst>
                  <a:ext uri="{0D108BD9-81ED-4DB2-BD59-A6C34878D82A}">
                    <a16:rowId xmlns="" xmlns:a16="http://schemas.microsoft.com/office/drawing/2014/main" val="4102297101"/>
                  </a:ext>
                </a:extLst>
              </a:tr>
              <a:tr h="370840">
                <a:tc>
                  <a:txBody>
                    <a:bodyPr/>
                    <a:lstStyle/>
                    <a:p>
                      <a:pPr algn="l"/>
                      <a:r>
                        <a:rPr lang="en-US" dirty="0" smtClean="0"/>
                        <a:t>     </a:t>
                      </a:r>
                      <a:r>
                        <a:rPr lang="el-GR" dirty="0" smtClean="0"/>
                        <a:t>Δ</a:t>
                      </a:r>
                      <a:r>
                        <a:rPr lang="en-US" dirty="0" smtClean="0"/>
                        <a:t>t=10s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11.65%</a:t>
                      </a:r>
                    </a:p>
                  </a:txBody>
                  <a:tcPr/>
                </a:tc>
                <a:tc>
                  <a:txBody>
                    <a:bodyPr/>
                    <a:lstStyle/>
                    <a:p>
                      <a:pPr algn="ctr"/>
                      <a:r>
                        <a:rPr lang="en-US" dirty="0" smtClean="0"/>
                        <a:t>3.81%</a:t>
                      </a:r>
                      <a:endParaRPr lang="en-US" dirty="0"/>
                    </a:p>
                  </a:txBody>
                  <a:tcPr/>
                </a:tc>
                <a:extLst>
                  <a:ext uri="{0D108BD9-81ED-4DB2-BD59-A6C34878D82A}">
                    <a16:rowId xmlns="" xmlns:a16="http://schemas.microsoft.com/office/drawing/2014/main" val="1009007392"/>
                  </a:ext>
                </a:extLst>
              </a:tr>
            </a:tbl>
          </a:graphicData>
        </a:graphic>
      </p:graphicFrame>
      <p:sp>
        <p:nvSpPr>
          <p:cNvPr id="9"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Compare the Tracking Results of Electron Cooling</a:t>
            </a:r>
            <a:endParaRPr lang="ru-RU" sz="3200" b="1" dirty="0">
              <a:solidFill>
                <a:srgbClr val="0000FF"/>
              </a:solidFill>
              <a:latin typeface="Times New Roman" pitchFamily="18" charset="0"/>
              <a:cs typeface="Times New Roman" pitchFamily="18" charset="0"/>
            </a:endParaRPr>
          </a:p>
        </p:txBody>
      </p:sp>
      <p:sp>
        <p:nvSpPr>
          <p:cNvPr id="5" name="Oval 4"/>
          <p:cNvSpPr/>
          <p:nvPr/>
        </p:nvSpPr>
        <p:spPr bwMode="auto">
          <a:xfrm>
            <a:off x="3294888" y="3810000"/>
            <a:ext cx="838200" cy="381000"/>
          </a:xfrm>
          <a:prstGeom prst="ellipse">
            <a:avLst/>
          </a:prstGeom>
          <a:noFill/>
          <a:ln w="222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6" name="Rectangle 5"/>
          <p:cNvSpPr/>
          <p:nvPr/>
        </p:nvSpPr>
        <p:spPr>
          <a:xfrm>
            <a:off x="4572000" y="990600"/>
            <a:ext cx="4419600" cy="4401205"/>
          </a:xfrm>
          <a:prstGeom prst="rect">
            <a:avLst/>
          </a:prstGeom>
        </p:spPr>
        <p:txBody>
          <a:bodyPr wrap="square">
            <a:spAutoFit/>
          </a:bodyPr>
          <a:lstStyle/>
          <a:p>
            <a:r>
              <a:rPr lang="en-US" sz="2000" dirty="0" smtClean="0"/>
              <a:t>Previous results are summarized in the tables on the left side, we can see:</a:t>
            </a:r>
          </a:p>
          <a:p>
            <a:pPr marL="342900" indent="-342900">
              <a:buFont typeface="Wingdings" panose="05000000000000000000" pitchFamily="2" charset="2"/>
              <a:buChar char="q"/>
            </a:pPr>
            <a:r>
              <a:rPr lang="en-US" sz="2000" dirty="0" smtClean="0"/>
              <a:t>The smaller the time step is, the smaller the error we get.</a:t>
            </a:r>
          </a:p>
          <a:p>
            <a:pPr marL="342900" indent="-342900">
              <a:buFont typeface="Wingdings" panose="05000000000000000000" pitchFamily="2" charset="2"/>
              <a:buChar char="q"/>
            </a:pPr>
            <a:r>
              <a:rPr lang="en-US" sz="2000" dirty="0" smtClean="0"/>
              <a:t>The larger the number of particles is, the smaller the error we get.</a:t>
            </a:r>
          </a:p>
          <a:p>
            <a:pPr marL="342900" indent="-342900">
              <a:buFont typeface="Wingdings" panose="05000000000000000000" pitchFamily="2" charset="2"/>
              <a:buChar char="q"/>
            </a:pPr>
            <a:r>
              <a:rPr lang="en-US" sz="2000" dirty="0" smtClean="0"/>
              <a:t>If we use step size no more than one second, and number of particles no less than 100,000, the simulation results should be accurate enough (at least for now). </a:t>
            </a:r>
          </a:p>
          <a:p>
            <a:pPr marL="342900" indent="-342900">
              <a:buFont typeface="Wingdings" panose="05000000000000000000" pitchFamily="2" charset="2"/>
              <a:buChar char="q"/>
            </a:pPr>
            <a:r>
              <a:rPr lang="en-US" sz="2000" dirty="0" smtClean="0"/>
              <a:t>Note that we assume the friction force calculation is correct, and the proton beam still has Gaussian distribution.  </a:t>
            </a:r>
            <a:endParaRPr lang="en-US" sz="2000" dirty="0"/>
          </a:p>
        </p:txBody>
      </p:sp>
    </p:spTree>
    <p:extLst>
      <p:ext uri="{BB962C8B-B14F-4D97-AF65-F5344CB8AC3E}">
        <p14:creationId xmlns:p14="http://schemas.microsoft.com/office/powerpoint/2010/main" val="374074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22</a:t>
            </a:fld>
            <a:r>
              <a:rPr lang="en-US" dirty="0" smtClean="0"/>
              <a:t>---</a:t>
            </a:r>
            <a:endParaRPr lang="en-US" dirty="0"/>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Whether the Gaussian Distribution Remains</a:t>
            </a:r>
            <a:endParaRPr lang="ru-RU" sz="3200" b="1"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0" y="812538"/>
            <a:ext cx="2471351" cy="1828800"/>
          </a:xfrm>
          <a:prstGeom prst="rect">
            <a:avLst/>
          </a:prstGeom>
        </p:spPr>
      </p:pic>
      <p:pic>
        <p:nvPicPr>
          <p:cNvPr id="7" name="Picture 6"/>
          <p:cNvPicPr>
            <a:picLocks noChangeAspect="1"/>
          </p:cNvPicPr>
          <p:nvPr/>
        </p:nvPicPr>
        <p:blipFill>
          <a:blip r:embed="rId4"/>
          <a:stretch>
            <a:fillRect/>
          </a:stretch>
        </p:blipFill>
        <p:spPr>
          <a:xfrm>
            <a:off x="2471351" y="812538"/>
            <a:ext cx="2481943" cy="1828800"/>
          </a:xfrm>
          <a:prstGeom prst="rect">
            <a:avLst/>
          </a:prstGeom>
        </p:spPr>
      </p:pic>
      <p:pic>
        <p:nvPicPr>
          <p:cNvPr id="12" name="Picture 11"/>
          <p:cNvPicPr>
            <a:picLocks noChangeAspect="1"/>
          </p:cNvPicPr>
          <p:nvPr/>
        </p:nvPicPr>
        <p:blipFill>
          <a:blip r:embed="rId5"/>
          <a:stretch>
            <a:fillRect/>
          </a:stretch>
        </p:blipFill>
        <p:spPr>
          <a:xfrm>
            <a:off x="0" y="2641338"/>
            <a:ext cx="2471351" cy="1854647"/>
          </a:xfrm>
          <a:prstGeom prst="rect">
            <a:avLst/>
          </a:prstGeom>
        </p:spPr>
      </p:pic>
      <p:pic>
        <p:nvPicPr>
          <p:cNvPr id="13" name="Picture 12"/>
          <p:cNvPicPr>
            <a:picLocks noChangeAspect="1"/>
          </p:cNvPicPr>
          <p:nvPr/>
        </p:nvPicPr>
        <p:blipFill>
          <a:blip r:embed="rId6"/>
          <a:stretch>
            <a:fillRect/>
          </a:stretch>
        </p:blipFill>
        <p:spPr>
          <a:xfrm>
            <a:off x="2471351" y="2641338"/>
            <a:ext cx="2488052" cy="1854647"/>
          </a:xfrm>
          <a:prstGeom prst="rect">
            <a:avLst/>
          </a:prstGeom>
        </p:spPr>
      </p:pic>
      <p:pic>
        <p:nvPicPr>
          <p:cNvPr id="14" name="Picture 13"/>
          <p:cNvPicPr>
            <a:picLocks noChangeAspect="1"/>
          </p:cNvPicPr>
          <p:nvPr/>
        </p:nvPicPr>
        <p:blipFill>
          <a:blip r:embed="rId7"/>
          <a:stretch>
            <a:fillRect/>
          </a:stretch>
        </p:blipFill>
        <p:spPr>
          <a:xfrm>
            <a:off x="0" y="4463067"/>
            <a:ext cx="2471351" cy="1851233"/>
          </a:xfrm>
          <a:prstGeom prst="rect">
            <a:avLst/>
          </a:prstGeom>
        </p:spPr>
      </p:pic>
      <p:pic>
        <p:nvPicPr>
          <p:cNvPr id="15" name="Picture 14"/>
          <p:cNvPicPr>
            <a:picLocks noChangeAspect="1"/>
          </p:cNvPicPr>
          <p:nvPr/>
        </p:nvPicPr>
        <p:blipFill>
          <a:blip r:embed="rId8"/>
          <a:stretch>
            <a:fillRect/>
          </a:stretch>
        </p:blipFill>
        <p:spPr>
          <a:xfrm>
            <a:off x="2468303" y="4495985"/>
            <a:ext cx="2484991" cy="1813372"/>
          </a:xfrm>
          <a:prstGeom prst="rect">
            <a:avLst/>
          </a:prstGeom>
        </p:spPr>
      </p:pic>
      <p:sp>
        <p:nvSpPr>
          <p:cNvPr id="16" name="TextBox 15"/>
          <p:cNvSpPr txBox="1"/>
          <p:nvPr/>
        </p:nvSpPr>
        <p:spPr>
          <a:xfrm>
            <a:off x="152400" y="823023"/>
            <a:ext cx="152400" cy="400110"/>
          </a:xfrm>
          <a:prstGeom prst="rect">
            <a:avLst/>
          </a:prstGeom>
          <a:noFill/>
        </p:spPr>
        <p:txBody>
          <a:bodyPr wrap="square" rtlCol="0">
            <a:spAutoFit/>
          </a:bodyPr>
          <a:lstStyle/>
          <a:p>
            <a:r>
              <a:rPr lang="en-US" sz="2000" dirty="0" smtClean="0"/>
              <a:t>x</a:t>
            </a:r>
            <a:endParaRPr lang="en-US" sz="2000" dirty="0"/>
          </a:p>
        </p:txBody>
      </p:sp>
      <p:sp>
        <p:nvSpPr>
          <p:cNvPr id="17" name="TextBox 16"/>
          <p:cNvSpPr txBox="1"/>
          <p:nvPr/>
        </p:nvSpPr>
        <p:spPr>
          <a:xfrm>
            <a:off x="2667000" y="819090"/>
            <a:ext cx="457200" cy="400110"/>
          </a:xfrm>
          <a:prstGeom prst="rect">
            <a:avLst/>
          </a:prstGeom>
          <a:noFill/>
        </p:spPr>
        <p:txBody>
          <a:bodyPr wrap="square" rtlCol="0">
            <a:spAutoFit/>
          </a:bodyPr>
          <a:lstStyle/>
          <a:p>
            <a:r>
              <a:rPr lang="en-US" sz="2000" dirty="0" err="1" smtClean="0"/>
              <a:t>xp</a:t>
            </a:r>
            <a:endParaRPr lang="en-US" sz="2000" dirty="0"/>
          </a:p>
        </p:txBody>
      </p:sp>
      <p:sp>
        <p:nvSpPr>
          <p:cNvPr id="18" name="TextBox 17"/>
          <p:cNvSpPr txBox="1"/>
          <p:nvPr/>
        </p:nvSpPr>
        <p:spPr>
          <a:xfrm>
            <a:off x="2657856" y="2647890"/>
            <a:ext cx="457200" cy="400110"/>
          </a:xfrm>
          <a:prstGeom prst="rect">
            <a:avLst/>
          </a:prstGeom>
          <a:noFill/>
        </p:spPr>
        <p:txBody>
          <a:bodyPr wrap="square" rtlCol="0">
            <a:spAutoFit/>
          </a:bodyPr>
          <a:lstStyle/>
          <a:p>
            <a:r>
              <a:rPr lang="en-US" sz="2000" dirty="0" err="1"/>
              <a:t>y</a:t>
            </a:r>
            <a:r>
              <a:rPr lang="en-US" sz="2000" dirty="0" err="1" smtClean="0"/>
              <a:t>p</a:t>
            </a:r>
            <a:endParaRPr lang="en-US" sz="2000" dirty="0"/>
          </a:p>
        </p:txBody>
      </p:sp>
      <p:sp>
        <p:nvSpPr>
          <p:cNvPr id="19" name="TextBox 18"/>
          <p:cNvSpPr txBox="1"/>
          <p:nvPr/>
        </p:nvSpPr>
        <p:spPr>
          <a:xfrm>
            <a:off x="149352" y="2667000"/>
            <a:ext cx="152400" cy="400110"/>
          </a:xfrm>
          <a:prstGeom prst="rect">
            <a:avLst/>
          </a:prstGeom>
          <a:noFill/>
        </p:spPr>
        <p:txBody>
          <a:bodyPr wrap="square" rtlCol="0">
            <a:spAutoFit/>
          </a:bodyPr>
          <a:lstStyle/>
          <a:p>
            <a:r>
              <a:rPr lang="en-US" sz="2000" dirty="0" smtClean="0"/>
              <a:t>y</a:t>
            </a:r>
            <a:endParaRPr lang="en-US" sz="2000" dirty="0"/>
          </a:p>
        </p:txBody>
      </p:sp>
      <p:sp>
        <p:nvSpPr>
          <p:cNvPr id="20" name="TextBox 19"/>
          <p:cNvSpPr txBox="1"/>
          <p:nvPr/>
        </p:nvSpPr>
        <p:spPr>
          <a:xfrm>
            <a:off x="2663952" y="4533780"/>
            <a:ext cx="457200" cy="400110"/>
          </a:xfrm>
          <a:prstGeom prst="rect">
            <a:avLst/>
          </a:prstGeom>
          <a:noFill/>
        </p:spPr>
        <p:txBody>
          <a:bodyPr wrap="square" rtlCol="0">
            <a:spAutoFit/>
          </a:bodyPr>
          <a:lstStyle/>
          <a:p>
            <a:r>
              <a:rPr lang="en-US" sz="2000" dirty="0" err="1" smtClean="0"/>
              <a:t>δs</a:t>
            </a:r>
            <a:endParaRPr lang="en-US" sz="2000" dirty="0"/>
          </a:p>
        </p:txBody>
      </p:sp>
      <p:sp>
        <p:nvSpPr>
          <p:cNvPr id="21" name="TextBox 20"/>
          <p:cNvSpPr txBox="1"/>
          <p:nvPr/>
        </p:nvSpPr>
        <p:spPr>
          <a:xfrm>
            <a:off x="155448" y="4552890"/>
            <a:ext cx="676362" cy="400110"/>
          </a:xfrm>
          <a:prstGeom prst="rect">
            <a:avLst/>
          </a:prstGeom>
          <a:noFill/>
        </p:spPr>
        <p:txBody>
          <a:bodyPr wrap="square" rtlCol="0">
            <a:spAutoFit/>
          </a:bodyPr>
          <a:lstStyle/>
          <a:p>
            <a:r>
              <a:rPr lang="el-GR" sz="2000" dirty="0"/>
              <a:t>δ</a:t>
            </a:r>
            <a:r>
              <a:rPr lang="en-US" sz="2000" dirty="0" smtClean="0"/>
              <a:t>p/p</a:t>
            </a:r>
            <a:endParaRPr lang="en-US" sz="2000" dirty="0"/>
          </a:p>
        </p:txBody>
      </p:sp>
      <p:sp>
        <p:nvSpPr>
          <p:cNvPr id="22" name="Rectangle 21"/>
          <p:cNvSpPr/>
          <p:nvPr/>
        </p:nvSpPr>
        <p:spPr>
          <a:xfrm>
            <a:off x="5029200" y="844792"/>
            <a:ext cx="4114800" cy="5324535"/>
          </a:xfrm>
          <a:prstGeom prst="rect">
            <a:avLst/>
          </a:prstGeom>
        </p:spPr>
        <p:txBody>
          <a:bodyPr wrap="square">
            <a:spAutoFit/>
          </a:bodyPr>
          <a:lstStyle/>
          <a:p>
            <a:pPr marL="342900" indent="-342900">
              <a:buFont typeface="Wingdings" panose="05000000000000000000" pitchFamily="2" charset="2"/>
              <a:buChar char="q"/>
            </a:pPr>
            <a:r>
              <a:rPr lang="en-US" sz="2000" dirty="0" smtClean="0"/>
              <a:t>In ten seconds, the proton distribution is still very close to the original one (Gaussian).</a:t>
            </a:r>
          </a:p>
          <a:p>
            <a:pPr marL="342900" indent="-342900">
              <a:buFont typeface="Wingdings" panose="05000000000000000000" pitchFamily="2" charset="2"/>
              <a:buChar char="q"/>
            </a:pPr>
            <a:r>
              <a:rPr lang="en-US" sz="2000" dirty="0" smtClean="0"/>
              <a:t>Cannot make a conclusion whether the proton beam will keep the Gaussian distribution longer. </a:t>
            </a:r>
          </a:p>
          <a:p>
            <a:pPr marL="342900" indent="-342900">
              <a:buFont typeface="Wingdings" panose="05000000000000000000" pitchFamily="2" charset="2"/>
              <a:buChar char="q"/>
            </a:pPr>
            <a:r>
              <a:rPr lang="en-US" sz="2000" dirty="0" smtClean="0"/>
              <a:t>Need to simulate longer time. </a:t>
            </a:r>
          </a:p>
          <a:p>
            <a:pPr marL="342900" indent="-342900">
              <a:buFont typeface="Wingdings" panose="05000000000000000000" pitchFamily="2" charset="2"/>
              <a:buChar char="q"/>
            </a:pPr>
            <a:r>
              <a:rPr lang="en-US" sz="2000" dirty="0" smtClean="0"/>
              <a:t>Turn-by-turn simulation:</a:t>
            </a:r>
          </a:p>
          <a:p>
            <a:pPr marL="342900" indent="-342900">
              <a:buFont typeface="Arial" panose="020B0604020202020204" pitchFamily="34" charset="0"/>
              <a:buChar char="•"/>
            </a:pPr>
            <a:r>
              <a:rPr lang="en-US" sz="2000" dirty="0" smtClean="0"/>
              <a:t>Pros: Straight forward, less approximation.</a:t>
            </a:r>
          </a:p>
          <a:p>
            <a:pPr marL="342900" indent="-342900">
              <a:buFont typeface="Arial" panose="020B0604020202020204" pitchFamily="34" charset="0"/>
              <a:buChar char="•"/>
            </a:pPr>
            <a:r>
              <a:rPr lang="en-US" sz="2000" dirty="0" smtClean="0"/>
              <a:t>Cons: Slow (It takes 10 hours in my PC to simulate 10 seconds for 100,000 protons. It will takes a month to simulate one hour.)</a:t>
            </a:r>
          </a:p>
          <a:p>
            <a:pPr marL="342900" indent="-342900">
              <a:buFont typeface="Arial" panose="020B0604020202020204" pitchFamily="34" charset="0"/>
              <a:buChar char="•"/>
            </a:pPr>
            <a:r>
              <a:rPr lang="en-US" sz="2000" dirty="0" smtClean="0"/>
              <a:t>Have to go parallel (revise code). Even with cluster machine, the efficiency is still a concern. </a:t>
            </a:r>
            <a:endParaRPr lang="en-US" sz="2000" dirty="0"/>
          </a:p>
        </p:txBody>
      </p:sp>
    </p:spTree>
    <p:extLst>
      <p:ext uri="{BB962C8B-B14F-4D97-AF65-F5344CB8AC3E}">
        <p14:creationId xmlns:p14="http://schemas.microsoft.com/office/powerpoint/2010/main" val="1510715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55686" y="959798"/>
            <a:ext cx="2988313" cy="2164402"/>
          </a:xfrm>
          <a:prstGeom prst="rect">
            <a:avLst/>
          </a:prstGeom>
        </p:spPr>
      </p:pic>
      <p:sp>
        <p:nvSpPr>
          <p:cNvPr id="6" name="Rectangle 5"/>
          <p:cNvSpPr/>
          <p:nvPr/>
        </p:nvSpPr>
        <p:spPr>
          <a:xfrm>
            <a:off x="0" y="941510"/>
            <a:ext cx="9144000" cy="5109091"/>
          </a:xfrm>
          <a:prstGeom prst="rect">
            <a:avLst/>
          </a:prstGeom>
        </p:spPr>
        <p:txBody>
          <a:bodyPr wrap="square">
            <a:spAutoFit/>
          </a:bodyPr>
          <a:lstStyle/>
          <a:p>
            <a:r>
              <a:rPr lang="en-US" sz="1800" dirty="0" smtClean="0"/>
              <a:t>Model beam method:</a:t>
            </a:r>
          </a:p>
          <a:p>
            <a:pPr marL="342900" indent="-342900">
              <a:buFont typeface="Wingdings" panose="05000000000000000000" pitchFamily="2" charset="2"/>
              <a:buChar char="q"/>
            </a:pPr>
            <a:r>
              <a:rPr lang="en-US" sz="1800" dirty="0" smtClean="0"/>
              <a:t>Summary of the algorithm:</a:t>
            </a:r>
          </a:p>
          <a:p>
            <a:pPr marL="914400" lvl="1" indent="-457200">
              <a:buFont typeface="+mj-lt"/>
              <a:buAutoNum type="arabicPeriod"/>
            </a:pPr>
            <a:r>
              <a:rPr lang="en-US" sz="1800" dirty="0" smtClean="0"/>
              <a:t>Create sample particles </a:t>
            </a:r>
          </a:p>
          <a:p>
            <a:pPr marL="914400" lvl="1" indent="-457200">
              <a:buFont typeface="+mj-lt"/>
              <a:buAutoNum type="arabicPeriod"/>
            </a:pPr>
            <a:r>
              <a:rPr lang="en-US" sz="1800" dirty="0" smtClean="0"/>
              <a:t>Apply kicks (IBS &amp; cooling) to each particle</a:t>
            </a:r>
          </a:p>
          <a:p>
            <a:pPr marL="914400" lvl="1" indent="-457200">
              <a:buFont typeface="+mj-lt"/>
              <a:buAutoNum type="arabicPeriod"/>
            </a:pPr>
            <a:r>
              <a:rPr lang="en-US" sz="1800" dirty="0" smtClean="0"/>
              <a:t>Transfer the particles by applying a random phase advance.</a:t>
            </a:r>
          </a:p>
          <a:p>
            <a:pPr marL="914400" lvl="1" indent="-457200">
              <a:buFont typeface="+mj-lt"/>
              <a:buAutoNum type="arabicPeriod"/>
            </a:pPr>
            <a:r>
              <a:rPr lang="en-US" sz="1800" dirty="0" smtClean="0"/>
              <a:t>Repeat from the second step </a:t>
            </a:r>
          </a:p>
          <a:p>
            <a:pPr marL="342900" indent="-342900">
              <a:buFont typeface="Wingdings" panose="05000000000000000000" pitchFamily="2" charset="2"/>
              <a:buChar char="q"/>
            </a:pPr>
            <a:r>
              <a:rPr lang="en-US" sz="1800" dirty="0" smtClean="0"/>
              <a:t>Pros: </a:t>
            </a:r>
          </a:p>
          <a:p>
            <a:pPr marL="800100" lvl="1" indent="-342900">
              <a:buFont typeface="Arial" panose="020B0604020202020204" pitchFamily="34" charset="0"/>
              <a:buChar char="•"/>
            </a:pPr>
            <a:r>
              <a:rPr lang="en-US" sz="1800" dirty="0" smtClean="0"/>
              <a:t>Fast (can use large step size)</a:t>
            </a:r>
          </a:p>
          <a:p>
            <a:pPr marL="800100" lvl="1" indent="-342900">
              <a:buFont typeface="Arial" panose="020B0604020202020204" pitchFamily="34" charset="0"/>
              <a:buChar char="•"/>
            </a:pPr>
            <a:r>
              <a:rPr lang="en-US" sz="1800" dirty="0" smtClean="0"/>
              <a:t>No assumption of Gaussian distribution</a:t>
            </a:r>
          </a:p>
          <a:p>
            <a:pPr marL="342900" indent="-342900">
              <a:buFont typeface="Wingdings" panose="05000000000000000000" pitchFamily="2" charset="2"/>
              <a:buChar char="q"/>
            </a:pPr>
            <a:r>
              <a:rPr lang="en-US" sz="1800" dirty="0" smtClean="0"/>
              <a:t>Cons:</a:t>
            </a:r>
          </a:p>
          <a:p>
            <a:pPr marL="800100" lvl="1" indent="-342900">
              <a:buFont typeface="Arial" panose="020B0604020202020204" pitchFamily="34" charset="0"/>
              <a:buChar char="•"/>
            </a:pPr>
            <a:r>
              <a:rPr lang="en-US" sz="1800" dirty="0" smtClean="0"/>
              <a:t>In current model, particles outside the electron bunch will not feel the friction force in the whole time step. In fact, due to the </a:t>
            </a:r>
            <a:r>
              <a:rPr lang="en-US" sz="1800" dirty="0" err="1" smtClean="0"/>
              <a:t>betatron</a:t>
            </a:r>
            <a:r>
              <a:rPr lang="en-US" sz="1800" dirty="0" smtClean="0"/>
              <a:t> oscillations and the synchrotron oscillation, they are inside the electron bunch during a portion of the time step and they should feel a “reduced” friction force. </a:t>
            </a:r>
          </a:p>
          <a:p>
            <a:pPr marL="800100" lvl="1" indent="-342900">
              <a:buFont typeface="Arial" panose="020B0604020202020204" pitchFamily="34" charset="0"/>
              <a:buChar char="•"/>
            </a:pPr>
            <a:r>
              <a:rPr lang="en-US" sz="1800" dirty="0" smtClean="0"/>
              <a:t>Need to revise the code to calculate the time averaged friction force</a:t>
            </a:r>
          </a:p>
          <a:p>
            <a:pPr marL="342900" indent="-342900">
              <a:buFont typeface="Wingdings" panose="05000000000000000000" pitchFamily="2" charset="2"/>
              <a:buChar char="q"/>
            </a:pPr>
            <a:r>
              <a:rPr lang="en-US" sz="1800" dirty="0" smtClean="0"/>
              <a:t>Group the particles by their dynamic invariants. If we have enough sample particles, the average friction force on those with similar dynamic invariants should equal to the time averaged friction force for each of them</a:t>
            </a:r>
            <a:r>
              <a:rPr lang="en-US" sz="2000" dirty="0" smtClean="0"/>
              <a:t>. </a:t>
            </a:r>
            <a:endParaRPr lang="en-US" sz="2000" dirty="0"/>
          </a:p>
        </p:txBody>
      </p:sp>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23</a:t>
            </a:fld>
            <a:r>
              <a:rPr lang="en-US" dirty="0" smtClean="0"/>
              <a:t>---</a:t>
            </a:r>
            <a:endParaRPr lang="en-US" dirty="0"/>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Improve the Model Beam Method</a:t>
            </a:r>
            <a:endParaRPr lang="ru-RU"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11053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24</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Summary</a:t>
            </a:r>
            <a:endParaRPr lang="ru-RU" sz="3200" b="1" dirty="0">
              <a:solidFill>
                <a:srgbClr val="0000FF"/>
              </a:solidFill>
              <a:latin typeface="Times New Roman" pitchFamily="18" charset="0"/>
              <a:cs typeface="Times New Roman" pitchFamily="18" charset="0"/>
            </a:endParaRPr>
          </a:p>
        </p:txBody>
      </p:sp>
      <p:sp>
        <p:nvSpPr>
          <p:cNvPr id="6" name="Rectangle 5"/>
          <p:cNvSpPr/>
          <p:nvPr/>
        </p:nvSpPr>
        <p:spPr>
          <a:xfrm>
            <a:off x="76200" y="1595847"/>
            <a:ext cx="8991600" cy="4247317"/>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DC cooling is within the state-of-art</a:t>
            </a:r>
          </a:p>
          <a:p>
            <a:pPr marL="342900" indent="-342900">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Challenges in the high energy bunched electron cooling for CM energy of 63.5 GeV</a:t>
            </a:r>
          </a:p>
          <a:p>
            <a:pPr marL="342900" indent="-342900">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High energy bunched electron cooling for CM energy of 44.7 GeV is achievable </a:t>
            </a:r>
          </a:p>
          <a:p>
            <a:pPr marL="342900" indent="-342900">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Accuracy of the RMS dynamic simulation is good (checked with turn-by-turn tracking simulation).</a:t>
            </a:r>
          </a:p>
          <a:p>
            <a:pPr marL="342900" indent="-342900">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Improve the model beam method to simulate the evolution of the ion distribution during cooling process</a:t>
            </a:r>
            <a:endParaRPr lang="en-US" altLang="en-US" sz="2200" dirty="0" smtClean="0">
              <a:latin typeface="Candara" panose="020E0502030303020204" pitchFamily="34" charset="0"/>
              <a:ea typeface="ＭＳ Ｐゴシック" pitchFamily="34" charset="-128"/>
              <a:cs typeface="Arial" charset="0"/>
            </a:endParaRPr>
          </a:p>
          <a:p>
            <a:pPr marL="342900" indent="-342900">
              <a:spcBef>
                <a:spcPts val="0"/>
              </a:spcBef>
              <a:spcAft>
                <a:spcPts val="1200"/>
              </a:spcAft>
              <a:buFont typeface="Arial" panose="020B0604020202020204" pitchFamily="34" charset="0"/>
              <a:buChar char="•"/>
            </a:pPr>
            <a:endParaRPr lang="en-US" altLang="en-US" sz="2200" dirty="0" smtClean="0">
              <a:latin typeface="Candara" panose="020E0502030303020204" pitchFamily="34" charset="0"/>
              <a:ea typeface="ＭＳ Ｐゴシック" pitchFamily="34" charset="-128"/>
              <a:cs typeface="Arial" charset="0"/>
            </a:endParaRPr>
          </a:p>
        </p:txBody>
      </p:sp>
    </p:spTree>
    <p:extLst>
      <p:ext uri="{BB962C8B-B14F-4D97-AF65-F5344CB8AC3E}">
        <p14:creationId xmlns:p14="http://schemas.microsoft.com/office/powerpoint/2010/main" val="3427722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69840"/>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p:txBody>
          <a:bodyPr/>
          <a:lstStyle/>
          <a:p>
            <a:pPr>
              <a:defRPr/>
            </a:pPr>
            <a:r>
              <a:rPr lang="en-US" dirty="0" smtClean="0"/>
              <a:t>--</a:t>
            </a:r>
            <a:fld id="{045D7771-C512-4210-A2E7-C9FC1305859F}" type="slidenum">
              <a:rPr lang="en-US" smtClean="0"/>
              <a:pPr>
                <a:defRPr/>
              </a:pPr>
              <a:t>25</a:t>
            </a:fld>
            <a:r>
              <a:rPr lang="en-US" dirty="0" smtClean="0"/>
              <a:t>--</a:t>
            </a:r>
            <a:endParaRPr lang="en-US" dirty="0"/>
          </a:p>
        </p:txBody>
      </p:sp>
      <p:pic>
        <p:nvPicPr>
          <p:cNvPr id="6" name="Picture 5"/>
          <p:cNvPicPr>
            <a:picLocks noChangeAspect="1"/>
          </p:cNvPicPr>
          <p:nvPr/>
        </p:nvPicPr>
        <p:blipFill>
          <a:blip r:embed="rId2"/>
          <a:stretch>
            <a:fillRect/>
          </a:stretch>
        </p:blipFill>
        <p:spPr>
          <a:xfrm>
            <a:off x="242887" y="1095375"/>
            <a:ext cx="8658225" cy="4667250"/>
          </a:xfrm>
          <a:prstGeom prst="rect">
            <a:avLst/>
          </a:prstGeom>
        </p:spPr>
      </p:pic>
    </p:spTree>
    <p:extLst>
      <p:ext uri="{BB962C8B-B14F-4D97-AF65-F5344CB8AC3E}">
        <p14:creationId xmlns:p14="http://schemas.microsoft.com/office/powerpoint/2010/main" val="3908153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3</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JLEIC Staged Cooling Scheme</a:t>
            </a:r>
            <a:endParaRPr lang="ru-RU" sz="3200" b="1" dirty="0">
              <a:solidFill>
                <a:srgbClr val="0000FF"/>
              </a:solidFill>
              <a:latin typeface="Times New Roman" pitchFamily="18" charset="0"/>
              <a:cs typeface="Times New Roman" pitchFamily="18"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 y="4724799"/>
            <a:ext cx="5254601" cy="129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14400" y="6037017"/>
            <a:ext cx="3276600" cy="369332"/>
          </a:xfrm>
          <a:prstGeom prst="rect">
            <a:avLst/>
          </a:prstGeom>
        </p:spPr>
        <p:txBody>
          <a:bodyPr wrap="square">
            <a:spAutoFit/>
          </a:bodyPr>
          <a:lstStyle/>
          <a:p>
            <a:r>
              <a:rPr lang="en-US" altLang="en-US" sz="1800" dirty="0">
                <a:latin typeface="Candara" panose="020E0502030303020204" pitchFamily="34" charset="0"/>
                <a:ea typeface="ＭＳ Ｐゴシック" pitchFamily="34" charset="-128"/>
                <a:cs typeface="Arial" charset="0"/>
              </a:rPr>
              <a:t>JLEIC</a:t>
            </a:r>
            <a:r>
              <a:rPr lang="en-US" sz="1800" dirty="0" smtClean="0">
                <a:latin typeface="Candara" panose="020E0502030303020204" pitchFamily="34" charset="0"/>
                <a:ea typeface="ＭＳ Ｐゴシック" pitchFamily="34" charset="-128"/>
                <a:cs typeface="Arial" pitchFamily="34" charset="0"/>
              </a:rPr>
              <a:t> ion complex layout </a:t>
            </a:r>
            <a:endParaRPr lang="en-US" sz="1800" dirty="0">
              <a:latin typeface="Candara" panose="020E0502030303020204" pitchFamily="34" charset="0"/>
              <a:cs typeface="Arial"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0" y="1009871"/>
                <a:ext cx="9144000" cy="3687741"/>
              </a:xfrm>
              <a:prstGeom prst="rect">
                <a:avLst/>
              </a:prstGeom>
            </p:spPr>
            <p:txBody>
              <a:bodyPr wrap="square">
                <a:spAutoFit/>
              </a:bodyPr>
              <a:lstStyle/>
              <a:p>
                <a:pPr marL="225425" indent="-225425">
                  <a:buFont typeface="Arial" panose="020B0604020202020204" pitchFamily="34" charset="0"/>
                  <a:buChar char="•"/>
                </a:pPr>
                <a:r>
                  <a:rPr lang="en-US" sz="2000" dirty="0" smtClean="0">
                    <a:latin typeface="Candara" panose="020E0502030303020204" pitchFamily="34" charset="0"/>
                    <a:ea typeface="ＭＳ Ｐゴシック" pitchFamily="34" charset="-128"/>
                    <a:cs typeface="Arial" pitchFamily="34" charset="0"/>
                  </a:rPr>
                  <a:t>Multi-phased scheme takes advantages of high electron cooling efficiency </a:t>
                </a:r>
                <a:r>
                  <a:rPr lang="en-US" sz="2000" dirty="0">
                    <a:latin typeface="Candara" panose="020E0502030303020204" pitchFamily="34" charset="0"/>
                    <a:ea typeface="ＭＳ Ｐゴシック" pitchFamily="34" charset="-128"/>
                    <a:cs typeface="Arial" pitchFamily="34" charset="0"/>
                  </a:rPr>
                  <a:t>at low energy </a:t>
                </a:r>
                <a:r>
                  <a:rPr lang="en-US" sz="2000" dirty="0" smtClean="0">
                    <a:latin typeface="Candara" panose="020E0502030303020204" pitchFamily="34" charset="0"/>
                    <a:ea typeface="ＭＳ Ｐゴシック" pitchFamily="34" charset="-128"/>
                    <a:cs typeface="Arial" pitchFamily="34" charset="0"/>
                  </a:rPr>
                  <a:t>and/or </a:t>
                </a:r>
                <a:r>
                  <a:rPr lang="en-US" sz="2000" dirty="0">
                    <a:latin typeface="Candara" panose="020E0502030303020204" pitchFamily="34" charset="0"/>
                    <a:ea typeface="ＭＳ Ｐゴシック" pitchFamily="34" charset="-128"/>
                    <a:cs typeface="Arial" pitchFamily="34" charset="0"/>
                  </a:rPr>
                  <a:t>small 6D emittance</a:t>
                </a:r>
                <a:r>
                  <a:rPr lang="en-US" sz="2000" b="1" dirty="0">
                    <a:latin typeface="Candara" panose="020E0502030303020204" pitchFamily="34" charset="0"/>
                    <a:ea typeface="ＭＳ Ｐゴシック" pitchFamily="34" charset="-128"/>
                    <a:cs typeface="Arial" pitchFamily="34" charset="0"/>
                  </a:rPr>
                  <a:t> </a:t>
                </a:r>
                <a:r>
                  <a:rPr lang="en-US" sz="2000" b="1" dirty="0" smtClean="0">
                    <a:latin typeface="Candara" panose="020E0502030303020204" pitchFamily="34" charset="0"/>
                    <a:ea typeface="ＭＳ Ｐゴシック" pitchFamily="34" charset="-128"/>
                    <a:cs typeface="Arial" pitchFamily="34" charset="0"/>
                  </a:rPr>
                  <a:t> </a:t>
                </a:r>
                <a14:m>
                  <m:oMath xmlns:m="http://schemas.openxmlformats.org/officeDocument/2006/math">
                    <m:sSub>
                      <m:sSubPr>
                        <m:ctrlPr>
                          <a:rPr lang="en-US" sz="2000" b="1" i="1" smtClean="0">
                            <a:latin typeface="Cambria Math" panose="02040503050406030204" pitchFamily="18" charset="0"/>
                            <a:ea typeface="ＭＳ Ｐゴシック" pitchFamily="34" charset="-128"/>
                            <a:cs typeface="Arial" pitchFamily="34" charset="0"/>
                          </a:rPr>
                        </m:ctrlPr>
                      </m:sSubPr>
                      <m:e>
                        <m:r>
                          <a:rPr lang="en-US" sz="2000" b="1" i="1" smtClean="0">
                            <a:latin typeface="Cambria Math" panose="02040503050406030204" pitchFamily="18" charset="0"/>
                            <a:ea typeface="ＭＳ Ｐゴシック" pitchFamily="34" charset="-128"/>
                            <a:cs typeface="Arial" pitchFamily="34" charset="0"/>
                          </a:rPr>
                          <m:t>𝝉</m:t>
                        </m:r>
                      </m:e>
                      <m:sub>
                        <m:r>
                          <a:rPr lang="en-US" sz="2000" b="1" i="0" smtClean="0">
                            <a:latin typeface="Cambria Math" panose="02040503050406030204" pitchFamily="18" charset="0"/>
                            <a:ea typeface="ＭＳ Ｐゴシック" pitchFamily="34" charset="-128"/>
                            <a:cs typeface="Arial" pitchFamily="34" charset="0"/>
                          </a:rPr>
                          <m:t>𝐜𝐨𝐨𝐥</m:t>
                        </m:r>
                      </m:sub>
                    </m:sSub>
                    <m:r>
                      <a:rPr lang="en-US" sz="2000" b="1" i="1" smtClean="0">
                        <a:latin typeface="Cambria Math" panose="02040503050406030204" pitchFamily="18" charset="0"/>
                        <a:ea typeface="ＭＳ Ｐゴシック" pitchFamily="34" charset="-128"/>
                        <a:cs typeface="Arial" pitchFamily="34" charset="0"/>
                      </a:rPr>
                      <m:t>~</m:t>
                    </m:r>
                    <m:sSup>
                      <m:sSupPr>
                        <m:ctrlPr>
                          <a:rPr lang="en-US" altLang="zh-CN" sz="2000" b="1" i="1">
                            <a:latin typeface="Cambria Math" panose="02040503050406030204" pitchFamily="18" charset="0"/>
                            <a:ea typeface="ＭＳ Ｐゴシック" pitchFamily="34" charset="-128"/>
                            <a:cs typeface="Arial" pitchFamily="34" charset="0"/>
                          </a:rPr>
                        </m:ctrlPr>
                      </m:sSupPr>
                      <m:e>
                        <m:r>
                          <a:rPr lang="en-US" altLang="zh-CN" sz="2000" b="1" i="1">
                            <a:latin typeface="Cambria Math" panose="02040503050406030204" pitchFamily="18" charset="0"/>
                            <a:ea typeface="ＭＳ Ｐゴシック" pitchFamily="34" charset="-128"/>
                            <a:cs typeface="Arial" pitchFamily="34" charset="0"/>
                          </a:rPr>
                          <m:t>𝜸</m:t>
                        </m:r>
                      </m:e>
                      <m:sup>
                        <m:r>
                          <a:rPr lang="en-US" altLang="zh-CN" sz="2000" b="1" i="1">
                            <a:latin typeface="Cambria Math" panose="02040503050406030204" pitchFamily="18" charset="0"/>
                            <a:ea typeface="ＭＳ Ｐゴシック" pitchFamily="34" charset="-128"/>
                            <a:cs typeface="Arial" pitchFamily="34" charset="0"/>
                          </a:rPr>
                          <m:t>𝟐</m:t>
                        </m:r>
                      </m:sup>
                    </m:sSup>
                    <m:f>
                      <m:fPr>
                        <m:ctrlPr>
                          <a:rPr lang="en-US" sz="2000" b="1" i="1" smtClean="0">
                            <a:latin typeface="Cambria Math" panose="02040503050406030204" pitchFamily="18" charset="0"/>
                            <a:ea typeface="ＭＳ Ｐゴシック" pitchFamily="34" charset="-128"/>
                            <a:cs typeface="Arial" pitchFamily="34" charset="0"/>
                          </a:rPr>
                        </m:ctrlPr>
                      </m:fPr>
                      <m:num>
                        <m:r>
                          <a:rPr lang="en-US" sz="2000" b="1" i="0" smtClean="0">
                            <a:latin typeface="Cambria Math" panose="02040503050406030204" pitchFamily="18" charset="0"/>
                            <a:ea typeface="ＭＳ Ｐゴシック" pitchFamily="34" charset="-128"/>
                            <a:cs typeface="Arial" pitchFamily="34" charset="0"/>
                          </a:rPr>
                          <m:t>𝚫</m:t>
                        </m:r>
                        <m:r>
                          <a:rPr lang="en-US" sz="2000" b="1" i="1" smtClean="0">
                            <a:latin typeface="Cambria Math" panose="02040503050406030204" pitchFamily="18" charset="0"/>
                            <a:ea typeface="ＭＳ Ｐゴシック" pitchFamily="34" charset="-128"/>
                            <a:cs typeface="Arial" pitchFamily="34" charset="0"/>
                          </a:rPr>
                          <m:t>𝜸</m:t>
                        </m:r>
                      </m:num>
                      <m:den>
                        <m:r>
                          <a:rPr lang="en-US" sz="2000" b="1" i="1" smtClean="0">
                            <a:latin typeface="Cambria Math" panose="02040503050406030204" pitchFamily="18" charset="0"/>
                            <a:ea typeface="ＭＳ Ｐゴシック" pitchFamily="34" charset="-128"/>
                            <a:cs typeface="Arial" pitchFamily="34" charset="0"/>
                          </a:rPr>
                          <m:t>𝜸</m:t>
                        </m:r>
                      </m:den>
                    </m:f>
                    <m:sSub>
                      <m:sSubPr>
                        <m:ctrlPr>
                          <a:rPr lang="en-US" sz="2000" b="1" i="1" smtClean="0">
                            <a:latin typeface="Cambria Math" panose="02040503050406030204" pitchFamily="18" charset="0"/>
                            <a:ea typeface="ＭＳ Ｐゴシック" pitchFamily="34" charset="-128"/>
                            <a:cs typeface="Arial" pitchFamily="34" charset="0"/>
                          </a:rPr>
                        </m:ctrlPr>
                      </m:sSubPr>
                      <m:e>
                        <m:r>
                          <a:rPr lang="en-US" sz="2000" b="1" i="1" smtClean="0">
                            <a:latin typeface="Cambria Math" panose="02040503050406030204" pitchFamily="18" charset="0"/>
                            <a:ea typeface="ＭＳ Ｐゴシック" pitchFamily="34" charset="-128"/>
                            <a:cs typeface="Arial" pitchFamily="34" charset="0"/>
                          </a:rPr>
                          <m:t>𝝈</m:t>
                        </m:r>
                      </m:e>
                      <m:sub>
                        <m:r>
                          <a:rPr lang="en-US" sz="2000" b="1" i="1" smtClean="0">
                            <a:latin typeface="Cambria Math" panose="02040503050406030204" pitchFamily="18" charset="0"/>
                            <a:ea typeface="ＭＳ Ｐゴシック" pitchFamily="34" charset="-128"/>
                            <a:cs typeface="Arial" pitchFamily="34" charset="0"/>
                          </a:rPr>
                          <m:t>𝒛</m:t>
                        </m:r>
                      </m:sub>
                    </m:sSub>
                    <m:sSub>
                      <m:sSubPr>
                        <m:ctrlPr>
                          <a:rPr lang="en-US" sz="2000" b="1" i="1" smtClean="0">
                            <a:latin typeface="Cambria Math" panose="02040503050406030204" pitchFamily="18" charset="0"/>
                            <a:ea typeface="ＭＳ Ｐゴシック" pitchFamily="34" charset="-128"/>
                            <a:cs typeface="Arial" pitchFamily="34" charset="0"/>
                          </a:rPr>
                        </m:ctrlPr>
                      </m:sSubPr>
                      <m:e>
                        <m:r>
                          <a:rPr lang="en-US" sz="2000" b="1" i="1" smtClean="0">
                            <a:latin typeface="Cambria Math" panose="02040503050406030204" pitchFamily="18" charset="0"/>
                            <a:ea typeface="ＭＳ Ｐゴシック" pitchFamily="34" charset="-128"/>
                            <a:cs typeface="Arial" pitchFamily="34" charset="0"/>
                          </a:rPr>
                          <m:t>𝜺</m:t>
                        </m:r>
                      </m:e>
                      <m:sub>
                        <m:r>
                          <a:rPr lang="en-US" sz="2000" b="1" i="1" smtClean="0">
                            <a:latin typeface="Cambria Math" panose="02040503050406030204" pitchFamily="18" charset="0"/>
                            <a:ea typeface="ＭＳ Ｐゴシック" pitchFamily="34" charset="-128"/>
                            <a:cs typeface="Arial" pitchFamily="34" charset="0"/>
                          </a:rPr>
                          <m:t>𝟒</m:t>
                        </m:r>
                        <m:r>
                          <a:rPr lang="en-US" sz="2000" b="1" i="0" smtClean="0">
                            <a:latin typeface="Cambria Math" panose="02040503050406030204" pitchFamily="18" charset="0"/>
                            <a:ea typeface="ＭＳ Ｐゴシック" pitchFamily="34" charset="-128"/>
                            <a:cs typeface="Arial" pitchFamily="34" charset="0"/>
                          </a:rPr>
                          <m:t>𝐝</m:t>
                        </m:r>
                      </m:sub>
                    </m:sSub>
                  </m:oMath>
                </a14:m>
                <a:endParaRPr lang="en-US" sz="2000" dirty="0" smtClean="0">
                  <a:latin typeface="Candara" panose="020E0502030303020204" pitchFamily="34" charset="0"/>
                  <a:cs typeface="Arial" pitchFamily="34" charset="0"/>
                </a:endParaRPr>
              </a:p>
              <a:p>
                <a:pPr marL="225425" indent="-225425">
                  <a:buFont typeface="Arial" panose="020B0604020202020204" pitchFamily="34" charset="0"/>
                  <a:buChar char="•"/>
                </a:pPr>
                <a:r>
                  <a:rPr lang="en-US" altLang="zh-CN" sz="2000" dirty="0">
                    <a:latin typeface="Candara" panose="020E0502030303020204" pitchFamily="34" charset="0"/>
                    <a:ea typeface="ＭＳ Ｐゴシック" pitchFamily="34" charset="-128"/>
                    <a:cs typeface="Arial" pitchFamily="34" charset="0"/>
                  </a:rPr>
                  <a:t>Low energy DC </a:t>
                </a:r>
                <a:r>
                  <a:rPr lang="en-US" altLang="zh-CN" sz="2000" dirty="0" smtClean="0">
                    <a:latin typeface="Candara" panose="020E0502030303020204" pitchFamily="34" charset="0"/>
                    <a:ea typeface="ＭＳ Ｐゴシック" pitchFamily="34" charset="-128"/>
                    <a:cs typeface="Arial" pitchFamily="34" charset="0"/>
                  </a:rPr>
                  <a:t>cooler </a:t>
                </a:r>
                <a:r>
                  <a:rPr lang="en-US" altLang="zh-CN" sz="2000" dirty="0">
                    <a:latin typeface="Candara" panose="020E0502030303020204" pitchFamily="34" charset="0"/>
                    <a:ea typeface="ＭＳ Ｐゴシック" pitchFamily="34" charset="-128"/>
                    <a:cs typeface="Arial" pitchFamily="34" charset="0"/>
                  </a:rPr>
                  <a:t>(Within state-of-art</a:t>
                </a:r>
                <a:r>
                  <a:rPr lang="en-US" altLang="zh-CN" sz="2000" dirty="0" smtClean="0">
                    <a:latin typeface="Candara" panose="020E0502030303020204" pitchFamily="34" charset="0"/>
                    <a:ea typeface="ＭＳ Ｐゴシック" pitchFamily="34" charset="-128"/>
                    <a:cs typeface="Arial" pitchFamily="34" charset="0"/>
                  </a:rPr>
                  <a:t>) </a:t>
                </a:r>
                <a:r>
                  <a:rPr lang="en-US" altLang="zh-CN" sz="2000" dirty="0">
                    <a:latin typeface="Candara" panose="020E0502030303020204" pitchFamily="34" charset="0"/>
                    <a:ea typeface="ＭＳ Ｐゴシック" pitchFamily="34" charset="-128"/>
                    <a:cs typeface="Arial" pitchFamily="34" charset="0"/>
                  </a:rPr>
                  <a:t>at the booster</a:t>
                </a:r>
                <a:r>
                  <a:rPr lang="en-US" altLang="zh-CN" sz="2000" dirty="0" smtClean="0">
                    <a:latin typeface="Candara" panose="020E0502030303020204" pitchFamily="34" charset="0"/>
                    <a:ea typeface="ＭＳ Ｐゴシック" pitchFamily="34" charset="-128"/>
                    <a:cs typeface="Arial" pitchFamily="34" charset="0"/>
                  </a:rPr>
                  <a:t>: </a:t>
                </a:r>
              </a:p>
              <a:p>
                <a:pPr marL="682625" lvl="1" indent="-225425">
                  <a:buFont typeface="Arial" panose="020B0604020202020204" pitchFamily="34" charset="0"/>
                  <a:buChar char="•"/>
                </a:pPr>
                <a:r>
                  <a:rPr lang="en-US" altLang="zh-CN" sz="2000" dirty="0" smtClean="0">
                    <a:latin typeface="Candara" panose="020E0502030303020204" pitchFamily="34" charset="0"/>
                    <a:ea typeface="ＭＳ Ｐゴシック" pitchFamily="34" charset="-128"/>
                    <a:cs typeface="Arial" pitchFamily="34" charset="0"/>
                  </a:rPr>
                  <a:t>Reduce </a:t>
                </a:r>
                <a:r>
                  <a:rPr lang="en-US" altLang="zh-CN" sz="2000" dirty="0">
                    <a:latin typeface="Candara" panose="020E0502030303020204" pitchFamily="34" charset="0"/>
                    <a:ea typeface="ＭＳ Ｐゴシック" pitchFamily="34" charset="-128"/>
                    <a:cs typeface="Arial" pitchFamily="34" charset="0"/>
                  </a:rPr>
                  <a:t>the emittance </a:t>
                </a:r>
              </a:p>
              <a:p>
                <a:pPr marL="682625" lvl="1" indent="-225425">
                  <a:buFont typeface="Arial" panose="020B0604020202020204" pitchFamily="34" charset="0"/>
                  <a:buChar char="•"/>
                </a:pPr>
                <a:r>
                  <a:rPr lang="en-US" altLang="zh-CN" sz="2000" dirty="0">
                    <a:latin typeface="Candara" panose="020E0502030303020204" pitchFamily="34" charset="0"/>
                    <a:ea typeface="ＭＳ Ｐゴシック" pitchFamily="34" charset="-128"/>
                    <a:cs typeface="Arial" pitchFamily="34" charset="0"/>
                  </a:rPr>
                  <a:t>2GeV/u ion beam, 1.6 MeV electron beam </a:t>
                </a:r>
              </a:p>
              <a:p>
                <a:pPr marL="225425" indent="-225425">
                  <a:buFont typeface="Arial" panose="020B0604020202020204" pitchFamily="34" charset="0"/>
                  <a:buChar char="•"/>
                </a:pPr>
                <a:r>
                  <a:rPr lang="en-US" altLang="zh-CN" sz="2000" dirty="0">
                    <a:latin typeface="Candara" panose="020E0502030303020204" pitchFamily="34" charset="0"/>
                    <a:ea typeface="ＭＳ Ｐゴシック" pitchFamily="34" charset="-128"/>
                    <a:cs typeface="Arial" pitchFamily="34" charset="0"/>
                  </a:rPr>
                  <a:t>High energy </a:t>
                </a:r>
                <a:r>
                  <a:rPr lang="en-US" altLang="zh-CN" sz="2000" dirty="0" smtClean="0">
                    <a:latin typeface="Candara" panose="020E0502030303020204" pitchFamily="34" charset="0"/>
                    <a:ea typeface="ＭＳ Ｐゴシック" pitchFamily="34" charset="-128"/>
                    <a:cs typeface="Arial" pitchFamily="34" charset="0"/>
                  </a:rPr>
                  <a:t>bunched beam cooler (needs R&amp;D) </a:t>
                </a:r>
                <a:r>
                  <a:rPr lang="en-US" altLang="zh-CN" sz="2000" dirty="0">
                    <a:latin typeface="Candara" panose="020E0502030303020204" pitchFamily="34" charset="0"/>
                    <a:ea typeface="ＭＳ Ｐゴシック" pitchFamily="34" charset="-128"/>
                    <a:cs typeface="Arial" pitchFamily="34" charset="0"/>
                  </a:rPr>
                  <a:t>at the collider ring:</a:t>
                </a:r>
              </a:p>
              <a:p>
                <a:pPr marL="682625" lvl="1" indent="-225425">
                  <a:buFont typeface="Arial" panose="020B0604020202020204" pitchFamily="34" charset="0"/>
                  <a:buChar char="•"/>
                </a:pPr>
                <a:r>
                  <a:rPr lang="en-US" altLang="zh-CN" sz="2000" dirty="0">
                    <a:latin typeface="Candara" panose="020E0502030303020204" pitchFamily="34" charset="0"/>
                    <a:ea typeface="ＭＳ Ｐゴシック" pitchFamily="34" charset="-128"/>
                    <a:cs typeface="Arial" pitchFamily="34" charset="0"/>
                  </a:rPr>
                  <a:t>Maintain the emittance</a:t>
                </a:r>
              </a:p>
              <a:p>
                <a:pPr marL="682625" lvl="1" indent="-225425">
                  <a:buFont typeface="Arial" panose="020B0604020202020204" pitchFamily="34" charset="0"/>
                  <a:buChar char="•"/>
                </a:pPr>
                <a:r>
                  <a:rPr lang="en-US" altLang="zh-CN" sz="2000" dirty="0">
                    <a:latin typeface="Candara" panose="020E0502030303020204" pitchFamily="34" charset="0"/>
                    <a:ea typeface="ＭＳ Ｐゴシック" pitchFamily="34" charset="-128"/>
                    <a:cs typeface="Arial" pitchFamily="34" charset="0"/>
                  </a:rPr>
                  <a:t>Up to 100 GeV/u ion beam, 55 MeV electron </a:t>
                </a:r>
                <a:r>
                  <a:rPr lang="en-US" altLang="zh-CN" sz="2000" dirty="0" smtClean="0">
                    <a:latin typeface="Candara" panose="020E0502030303020204" pitchFamily="34" charset="0"/>
                    <a:ea typeface="ＭＳ Ｐゴシック" pitchFamily="34" charset="-128"/>
                    <a:cs typeface="Arial" pitchFamily="34" charset="0"/>
                  </a:rPr>
                  <a:t>beam</a:t>
                </a:r>
              </a:p>
              <a:p>
                <a:pPr marL="682625" lvl="1" indent="-225425">
                  <a:spcBef>
                    <a:spcPts val="300"/>
                  </a:spcBef>
                  <a:spcAft>
                    <a:spcPts val="0"/>
                  </a:spcAft>
                  <a:buFont typeface="Arial" panose="020B0604020202020204" pitchFamily="34" charset="0"/>
                  <a:buChar char="•"/>
                </a:pPr>
                <a:r>
                  <a:rPr lang="en-US" altLang="zh-CN" sz="2000" kern="0" dirty="0" smtClean="0">
                    <a:latin typeface="Candara" panose="020E0502030303020204" pitchFamily="34" charset="0"/>
                    <a:cs typeface="Arial" pitchFamily="34" charset="0"/>
                  </a:rPr>
                  <a:t>ERL </a:t>
                </a:r>
                <a:r>
                  <a:rPr lang="en-US" altLang="zh-CN" sz="2000" kern="0" dirty="0">
                    <a:latin typeface="Candara" panose="020E0502030303020204" pitchFamily="34" charset="0"/>
                    <a:cs typeface="Arial" pitchFamily="34" charset="0"/>
                  </a:rPr>
                  <a:t>circulator cooler (</a:t>
                </a:r>
                <a:r>
                  <a:rPr lang="en-US" altLang="zh-CN" sz="2000" kern="0" dirty="0" err="1">
                    <a:latin typeface="Candara" panose="020E0502030303020204" pitchFamily="34" charset="0"/>
                    <a:cs typeface="Arial" pitchFamily="34" charset="0"/>
                  </a:rPr>
                  <a:t>Q</a:t>
                </a:r>
                <a:r>
                  <a:rPr lang="en-US" altLang="zh-CN" sz="2000" kern="0" baseline="-25000" dirty="0" err="1">
                    <a:latin typeface="Candara" panose="020E0502030303020204" pitchFamily="34" charset="0"/>
                    <a:cs typeface="Arial" pitchFamily="34" charset="0"/>
                  </a:rPr>
                  <a:t>e</a:t>
                </a:r>
                <a:r>
                  <a:rPr lang="en-US" altLang="zh-CN" sz="2000" kern="0" dirty="0">
                    <a:latin typeface="Candara" panose="020E0502030303020204" pitchFamily="34" charset="0"/>
                    <a:cs typeface="Arial" pitchFamily="34" charset="0"/>
                  </a:rPr>
                  <a:t> </a:t>
                </a:r>
                <a:r>
                  <a:rPr lang="en-US" altLang="zh-CN" sz="2000" kern="0" dirty="0" smtClean="0">
                    <a:latin typeface="Candara" panose="020E0502030303020204" pitchFamily="34" charset="0"/>
                    <a:cs typeface="Arial" pitchFamily="34" charset="0"/>
                  </a:rPr>
                  <a:t>up to 3.2 </a:t>
                </a:r>
                <a:r>
                  <a:rPr lang="en-US" altLang="zh-CN" sz="2000" kern="0" dirty="0" err="1">
                    <a:latin typeface="Candara" panose="020E0502030303020204" pitchFamily="34" charset="0"/>
                    <a:cs typeface="Arial" pitchFamily="34" charset="0"/>
                  </a:rPr>
                  <a:t>nC</a:t>
                </a:r>
                <a:r>
                  <a:rPr lang="en-US" altLang="zh-CN" sz="2000" kern="0" dirty="0">
                    <a:latin typeface="Candara" panose="020E0502030303020204" pitchFamily="34" charset="0"/>
                    <a:cs typeface="Arial" pitchFamily="34" charset="0"/>
                  </a:rPr>
                  <a:t>/bunch, </a:t>
                </a:r>
                <a:r>
                  <a:rPr lang="en-US" altLang="zh-CN" sz="2000" kern="0" dirty="0" smtClean="0">
                    <a:latin typeface="Candara" panose="020E0502030303020204" pitchFamily="34" charset="0"/>
                    <a:cs typeface="Arial" pitchFamily="34" charset="0"/>
                  </a:rPr>
                  <a:t>strong cooling, new baseline)</a:t>
                </a:r>
                <a:endParaRPr lang="en-US" altLang="zh-CN" sz="2000" kern="0" dirty="0">
                  <a:latin typeface="Candara" panose="020E0502030303020204" pitchFamily="34" charset="0"/>
                  <a:cs typeface="Arial" pitchFamily="34" charset="0"/>
                </a:endParaRPr>
              </a:p>
              <a:p>
                <a:pPr marL="682625" lvl="1" indent="-225425">
                  <a:buFont typeface="Arial" panose="020B0604020202020204" pitchFamily="34" charset="0"/>
                  <a:buChar char="•"/>
                </a:pPr>
                <a:endParaRPr lang="en-US" altLang="zh-CN" sz="2000" dirty="0">
                  <a:latin typeface="Candara" panose="020E0502030303020204" pitchFamily="34" charset="0"/>
                  <a:cs typeface="Arial" pitchFamily="34" charset="0"/>
                </a:endParaRPr>
              </a:p>
              <a:p>
                <a:pPr marL="225425" indent="-225425">
                  <a:buFont typeface="Arial" panose="020B0604020202020204" pitchFamily="34" charset="0"/>
                  <a:buChar char="•"/>
                </a:pPr>
                <a:endParaRPr lang="en-US" sz="2000" dirty="0">
                  <a:latin typeface="Candara" panose="020E0502030303020204" pitchFamily="34" charset="0"/>
                  <a:cs typeface="Arial"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0" y="1009871"/>
                <a:ext cx="9144000" cy="3687741"/>
              </a:xfrm>
              <a:prstGeom prst="rect">
                <a:avLst/>
              </a:prstGeom>
              <a:blipFill rotWithShape="0">
                <a:blip r:embed="rId4"/>
                <a:stretch>
                  <a:fillRect l="-600" t="-992"/>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5593972" y="4495800"/>
            <a:ext cx="3336386" cy="1754183"/>
          </a:xfrm>
          <a:prstGeom prst="rect">
            <a:avLst/>
          </a:prstGeom>
        </p:spPr>
      </p:pic>
    </p:spTree>
    <p:extLst>
      <p:ext uri="{BB962C8B-B14F-4D97-AF65-F5344CB8AC3E}">
        <p14:creationId xmlns:p14="http://schemas.microsoft.com/office/powerpoint/2010/main" val="333024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4</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Outline</a:t>
            </a:r>
            <a:endParaRPr lang="ru-RU" sz="3200" b="1" dirty="0">
              <a:solidFill>
                <a:srgbClr val="0000FF"/>
              </a:solidFill>
              <a:latin typeface="Times New Roman" pitchFamily="18" charset="0"/>
              <a:cs typeface="Times New Roman" pitchFamily="18" charset="0"/>
            </a:endParaRPr>
          </a:p>
        </p:txBody>
      </p:sp>
      <p:sp>
        <p:nvSpPr>
          <p:cNvPr id="6" name="Rectangle 5"/>
          <p:cNvSpPr/>
          <p:nvPr/>
        </p:nvSpPr>
        <p:spPr>
          <a:xfrm>
            <a:off x="76200" y="1905000"/>
            <a:ext cx="8991600" cy="1908215"/>
          </a:xfrm>
          <a:prstGeom prst="rect">
            <a:avLst/>
          </a:prstGeom>
        </p:spPr>
        <p:txBody>
          <a:bodyPr wrap="square">
            <a:spAutoFit/>
          </a:bodyPr>
          <a:lstStyle/>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Two–stage electron cooling scheme for JLEIC</a:t>
            </a:r>
          </a:p>
          <a:p>
            <a:pPr marL="342900" indent="-342900" algn="ctr">
              <a:spcBef>
                <a:spcPts val="0"/>
              </a:spcBef>
              <a:spcAft>
                <a:spcPts val="1200"/>
              </a:spcAft>
              <a:buFont typeface="Arial" panose="020B0604020202020204" pitchFamily="34" charset="0"/>
              <a:buChar char="•"/>
            </a:pPr>
            <a:r>
              <a:rPr lang="en-US" altLang="en-US" sz="2200" dirty="0" smtClean="0">
                <a:solidFill>
                  <a:srgbClr val="0000FF"/>
                </a:solidFill>
                <a:latin typeface="Candara" panose="020E0502030303020204" pitchFamily="34" charset="0"/>
                <a:ea typeface="ＭＳ Ｐゴシック" pitchFamily="34" charset="-128"/>
                <a:cs typeface="Arial" charset="0"/>
              </a:rPr>
              <a:t>Electron cooling simulation for JLEIC new baseline</a:t>
            </a:r>
          </a:p>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Turn-by-turn tracking simulation for electron cooling</a:t>
            </a:r>
          </a:p>
          <a:p>
            <a:pPr marL="342900" indent="-342900" algn="ctr">
              <a:spcBef>
                <a:spcPts val="0"/>
              </a:spcBef>
              <a:spcAft>
                <a:spcPts val="1200"/>
              </a:spcAft>
              <a:buFont typeface="Arial" panose="020B0604020202020204" pitchFamily="34" charset="0"/>
              <a:buChar char="•"/>
            </a:pPr>
            <a:r>
              <a:rPr lang="en-US" altLang="en-US" sz="2200" dirty="0" smtClean="0">
                <a:latin typeface="Candara" panose="020E0502030303020204" pitchFamily="34" charset="0"/>
                <a:ea typeface="ＭＳ Ｐゴシック" pitchFamily="34" charset="-128"/>
                <a:cs typeface="Arial" charset="0"/>
              </a:rPr>
              <a:t>Summary</a:t>
            </a:r>
          </a:p>
        </p:txBody>
      </p:sp>
    </p:spTree>
    <p:extLst>
      <p:ext uri="{BB962C8B-B14F-4D97-AF65-F5344CB8AC3E}">
        <p14:creationId xmlns:p14="http://schemas.microsoft.com/office/powerpoint/2010/main" val="379636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5</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DC Cooling at the Booster</a:t>
            </a:r>
            <a:endParaRPr lang="ru-RU" sz="3200" b="1" dirty="0">
              <a:solidFill>
                <a:srgbClr val="0000FF"/>
              </a:solidFill>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3733800" y="2983587"/>
            <a:ext cx="5253681" cy="3341013"/>
          </a:xfrm>
          <a:prstGeom prst="rect">
            <a:avLst/>
          </a:prstGeom>
        </p:spPr>
      </p:pic>
      <p:sp>
        <p:nvSpPr>
          <p:cNvPr id="3" name="TextBox 2"/>
          <p:cNvSpPr txBox="1"/>
          <p:nvPr/>
        </p:nvSpPr>
        <p:spPr>
          <a:xfrm>
            <a:off x="533400" y="1099135"/>
            <a:ext cx="4191000" cy="4462760"/>
          </a:xfrm>
          <a:prstGeom prst="rect">
            <a:avLst/>
          </a:prstGeom>
          <a:noFill/>
        </p:spPr>
        <p:txBody>
          <a:bodyPr wrap="square" rtlCol="0">
            <a:spAutoFit/>
          </a:bodyPr>
          <a:lstStyle/>
          <a:p>
            <a:r>
              <a:rPr lang="en-US" sz="2000" dirty="0" smtClean="0">
                <a:latin typeface="Candara" panose="020E0502030303020204" pitchFamily="34" charset="0"/>
              </a:rPr>
              <a:t>Proton beam:</a:t>
            </a:r>
          </a:p>
          <a:p>
            <a:r>
              <a:rPr lang="en-US" sz="2000" dirty="0" smtClean="0">
                <a:latin typeface="Candara" panose="020E0502030303020204" pitchFamily="34" charset="0"/>
              </a:rPr>
              <a:t>KE = 2 GeV</a:t>
            </a:r>
          </a:p>
          <a:p>
            <a:r>
              <a:rPr lang="en-US" sz="2000" dirty="0" smtClean="0">
                <a:latin typeface="Candara" panose="020E0502030303020204" pitchFamily="34" charset="0"/>
              </a:rPr>
              <a:t>Emit = 2.15 mm </a:t>
            </a:r>
            <a:r>
              <a:rPr lang="en-US" sz="2000" dirty="0" err="1" smtClean="0">
                <a:latin typeface="Candara" panose="020E0502030303020204" pitchFamily="34" charset="0"/>
              </a:rPr>
              <a:t>mrad</a:t>
            </a:r>
            <a:endParaRPr lang="en-US" sz="2000" dirty="0" smtClean="0">
              <a:latin typeface="Candara" panose="020E0502030303020204" pitchFamily="34" charset="0"/>
            </a:endParaRPr>
          </a:p>
          <a:p>
            <a:r>
              <a:rPr lang="en-US" sz="2000" dirty="0" err="1">
                <a:latin typeface="Candara" panose="020E0502030303020204" pitchFamily="34" charset="0"/>
              </a:rPr>
              <a:t>d</a:t>
            </a:r>
            <a:r>
              <a:rPr lang="en-US" sz="2000" dirty="0" err="1" smtClean="0">
                <a:latin typeface="Candara" panose="020E0502030303020204" pitchFamily="34" charset="0"/>
              </a:rPr>
              <a:t>p</a:t>
            </a:r>
            <a:r>
              <a:rPr lang="en-US" sz="2000" dirty="0" smtClean="0">
                <a:latin typeface="Candara" panose="020E0502030303020204" pitchFamily="34" charset="0"/>
              </a:rPr>
              <a:t>/p = 0.001</a:t>
            </a:r>
          </a:p>
          <a:p>
            <a:r>
              <a:rPr lang="en-US" sz="2000" dirty="0" smtClean="0">
                <a:latin typeface="Candara" panose="020E0502030303020204" pitchFamily="34" charset="0"/>
              </a:rPr>
              <a:t>N = 2.8E12</a:t>
            </a:r>
          </a:p>
          <a:p>
            <a:endParaRPr lang="en-US" sz="2000" dirty="0">
              <a:latin typeface="Candara" panose="020E0502030303020204" pitchFamily="34" charset="0"/>
            </a:endParaRPr>
          </a:p>
          <a:p>
            <a:r>
              <a:rPr lang="en-US" sz="2000" dirty="0" smtClean="0">
                <a:latin typeface="Candara" panose="020E0502030303020204" pitchFamily="34" charset="0"/>
              </a:rPr>
              <a:t>Electron beam:</a:t>
            </a:r>
          </a:p>
          <a:p>
            <a:r>
              <a:rPr lang="en-US" sz="2000" dirty="0" smtClean="0">
                <a:latin typeface="Candara" panose="020E0502030303020204" pitchFamily="34" charset="0"/>
              </a:rPr>
              <a:t>I = 2 A</a:t>
            </a:r>
          </a:p>
          <a:p>
            <a:r>
              <a:rPr lang="en-US" sz="2000" dirty="0" err="1" smtClean="0">
                <a:latin typeface="Candara" panose="020E0502030303020204" pitchFamily="34" charset="0"/>
              </a:rPr>
              <a:t>T</a:t>
            </a:r>
            <a:r>
              <a:rPr lang="en-US" sz="2000" baseline="-25000" dirty="0" err="1" smtClean="0">
                <a:latin typeface="Candara" panose="020E0502030303020204" pitchFamily="34" charset="0"/>
              </a:rPr>
              <a:t>tr</a:t>
            </a:r>
            <a:r>
              <a:rPr lang="en-US" sz="2000" dirty="0" smtClean="0">
                <a:latin typeface="Candara" panose="020E0502030303020204" pitchFamily="34" charset="0"/>
              </a:rPr>
              <a:t> = 0.1 eV, </a:t>
            </a:r>
            <a:r>
              <a:rPr lang="en-US" sz="2000" dirty="0" err="1" smtClean="0">
                <a:latin typeface="Candara" panose="020E0502030303020204" pitchFamily="34" charset="0"/>
              </a:rPr>
              <a:t>T</a:t>
            </a:r>
            <a:r>
              <a:rPr lang="en-US" sz="2000" baseline="-25000" dirty="0" err="1" smtClean="0">
                <a:latin typeface="Candara" panose="020E0502030303020204" pitchFamily="34" charset="0"/>
              </a:rPr>
              <a:t>s</a:t>
            </a:r>
            <a:r>
              <a:rPr lang="en-US" sz="2000" dirty="0" smtClean="0">
                <a:latin typeface="Candara" panose="020E0502030303020204" pitchFamily="34" charset="0"/>
              </a:rPr>
              <a:t> = 0.1 eV</a:t>
            </a:r>
          </a:p>
          <a:p>
            <a:endParaRPr lang="en-US" sz="2000" dirty="0">
              <a:latin typeface="Candara" panose="020E0502030303020204" pitchFamily="34" charset="0"/>
            </a:endParaRPr>
          </a:p>
          <a:p>
            <a:r>
              <a:rPr lang="en-US" sz="2000" dirty="0" smtClean="0">
                <a:latin typeface="Candara" panose="020E0502030303020204" pitchFamily="34" charset="0"/>
              </a:rPr>
              <a:t>DC cooler:</a:t>
            </a:r>
          </a:p>
          <a:p>
            <a:r>
              <a:rPr lang="en-US" sz="2000" dirty="0" smtClean="0">
                <a:latin typeface="Candara" panose="020E0502030303020204" pitchFamily="34" charset="0"/>
              </a:rPr>
              <a:t>L = 10 m</a:t>
            </a:r>
          </a:p>
          <a:p>
            <a:r>
              <a:rPr lang="en-US" sz="2000" dirty="0" smtClean="0">
                <a:latin typeface="Candara" panose="020E0502030303020204" pitchFamily="34" charset="0"/>
              </a:rPr>
              <a:t>B = 1 T</a:t>
            </a:r>
          </a:p>
          <a:p>
            <a:endParaRPr lang="en-US" dirty="0">
              <a:latin typeface="Candara" panose="020E0502030303020204" pitchFamily="34" charset="0"/>
            </a:endParaRPr>
          </a:p>
        </p:txBody>
      </p:sp>
      <p:graphicFrame>
        <p:nvGraphicFramePr>
          <p:cNvPr id="7" name="Table 6"/>
          <p:cNvGraphicFramePr>
            <a:graphicFrameLocks noGrp="1"/>
          </p:cNvGraphicFramePr>
          <p:nvPr>
            <p:extLst/>
          </p:nvPr>
        </p:nvGraphicFramePr>
        <p:xfrm>
          <a:off x="3733800" y="1223870"/>
          <a:ext cx="5105400" cy="1483360"/>
        </p:xfrm>
        <a:graphic>
          <a:graphicData uri="http://schemas.openxmlformats.org/drawingml/2006/table">
            <a:tbl>
              <a:tblPr firstRow="1" bandRow="1">
                <a:tableStyleId>{21E4AEA4-8DFA-4A89-87EB-49C32662AFE0}</a:tableStyleId>
              </a:tblPr>
              <a:tblGrid>
                <a:gridCol w="559711"/>
                <a:gridCol w="659489"/>
                <a:gridCol w="1179569"/>
                <a:gridCol w="1106431"/>
                <a:gridCol w="1600200"/>
              </a:tblGrid>
              <a:tr h="370840">
                <a:tc>
                  <a:txBody>
                    <a:bodyPr/>
                    <a:lstStyle/>
                    <a:p>
                      <a:pPr algn="ct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IBS</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ECOOL</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IBS+ECOOL</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R</a:t>
                      </a:r>
                      <a:r>
                        <a:rPr lang="en-US" baseline="-25000" dirty="0" smtClean="0">
                          <a:latin typeface="Arial" pitchFamily="34" charset="0"/>
                          <a:cs typeface="Arial" pitchFamily="34" charset="0"/>
                        </a:rPr>
                        <a:t>H</a:t>
                      </a:r>
                      <a:endParaRPr lang="en-US" baseline="-25000" dirty="0">
                        <a:latin typeface="Arial" pitchFamily="34" charset="0"/>
                        <a:cs typeface="Arial" pitchFamily="34" charset="0"/>
                      </a:endParaRPr>
                    </a:p>
                  </a:txBody>
                  <a:tcPr/>
                </a:tc>
                <a:tc>
                  <a:txBody>
                    <a:bodyPr/>
                    <a:lstStyle/>
                    <a:p>
                      <a:pPr algn="ctr"/>
                      <a:r>
                        <a:rPr lang="en-US" baseline="0" dirty="0" smtClean="0">
                          <a:latin typeface="Arial" pitchFamily="34" charset="0"/>
                          <a:cs typeface="Arial" pitchFamily="34" charset="0"/>
                        </a:rPr>
                        <a:t>1/s</a:t>
                      </a:r>
                      <a:endParaRPr lang="en-US" baseline="0"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3.86E-4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-9.05E-3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-9.10E-3</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R</a:t>
                      </a:r>
                      <a:r>
                        <a:rPr lang="en-US" baseline="-25000" dirty="0" smtClean="0">
                          <a:latin typeface="Arial" pitchFamily="34" charset="0"/>
                          <a:cs typeface="Arial" pitchFamily="34" charset="0"/>
                        </a:rPr>
                        <a:t>V</a:t>
                      </a:r>
                      <a:endParaRPr lang="en-US" baseline="-25000" dirty="0">
                        <a:latin typeface="Arial" pitchFamily="34" charset="0"/>
                        <a:cs typeface="Arial" pitchFamily="34" charset="0"/>
                      </a:endParaRPr>
                    </a:p>
                  </a:txBody>
                  <a:tcPr/>
                </a:tc>
                <a:tc>
                  <a:txBody>
                    <a:bodyPr/>
                    <a:lstStyle/>
                    <a:p>
                      <a:pPr algn="ctr"/>
                      <a:r>
                        <a:rPr lang="en-US" baseline="0" dirty="0" smtClean="0">
                          <a:latin typeface="Arial" pitchFamily="34" charset="0"/>
                          <a:cs typeface="Arial" pitchFamily="34" charset="0"/>
                        </a:rPr>
                        <a:t>1/s</a:t>
                      </a:r>
                      <a:endParaRPr lang="en-US" baseline="0"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3.86E-4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-9.00E-3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-8.71E-3</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R</a:t>
                      </a:r>
                      <a:r>
                        <a:rPr lang="en-US" baseline="-25000" dirty="0" smtClean="0">
                          <a:latin typeface="Arial" pitchFamily="34" charset="0"/>
                          <a:cs typeface="Arial" pitchFamily="34" charset="0"/>
                        </a:rPr>
                        <a:t>L</a:t>
                      </a:r>
                      <a:endParaRPr lang="en-US" baseline="-25000" dirty="0">
                        <a:latin typeface="Arial" pitchFamily="34" charset="0"/>
                        <a:cs typeface="Arial" pitchFamily="34" charset="0"/>
                      </a:endParaRPr>
                    </a:p>
                  </a:txBody>
                  <a:tcPr/>
                </a:tc>
                <a:tc>
                  <a:txBody>
                    <a:bodyPr/>
                    <a:lstStyle/>
                    <a:p>
                      <a:pPr algn="ctr"/>
                      <a:r>
                        <a:rPr lang="en-US" baseline="0" dirty="0" smtClean="0">
                          <a:latin typeface="Arial" pitchFamily="34" charset="0"/>
                          <a:cs typeface="Arial" pitchFamily="34" charset="0"/>
                        </a:rPr>
                        <a:t>1/s</a:t>
                      </a:r>
                      <a:endParaRPr lang="en-US" baseline="0"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2.27E-4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-15.3E-3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-15.3E-3</a:t>
                      </a:r>
                      <a:endParaRPr lang="en-US"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328018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He Zhang</a:t>
            </a:r>
            <a:endParaRPr lang="en-US" dirty="0"/>
          </a:p>
        </p:txBody>
      </p:sp>
      <p:sp>
        <p:nvSpPr>
          <p:cNvPr id="4" name="Slide Number Placeholder 3"/>
          <p:cNvSpPr>
            <a:spLocks noGrp="1"/>
          </p:cNvSpPr>
          <p:nvPr>
            <p:ph type="sldNum" sz="quarter" idx="11"/>
          </p:nvPr>
        </p:nvSpPr>
        <p:spPr/>
        <p:txBody>
          <a:bodyPr/>
          <a:lstStyle/>
          <a:p>
            <a:pPr>
              <a:defRPr/>
            </a:pPr>
            <a:r>
              <a:rPr lang="en-US" smtClean="0"/>
              <a:t>--</a:t>
            </a:r>
            <a:fld id="{045D7771-C512-4210-A2E7-C9FC1305859F}" type="slidenum">
              <a:rPr lang="en-US" smtClean="0"/>
              <a:pPr>
                <a:defRPr/>
              </a:pPr>
              <a:t>6</a:t>
            </a:fld>
            <a:r>
              <a:rPr lang="en-US" smtClean="0"/>
              <a:t>--</a:t>
            </a:r>
            <a:endParaRPr lang="en-US"/>
          </a:p>
        </p:txBody>
      </p:sp>
      <p:pic>
        <p:nvPicPr>
          <p:cNvPr id="6" name="Picture 5"/>
          <p:cNvPicPr>
            <a:picLocks noChangeAspect="1"/>
          </p:cNvPicPr>
          <p:nvPr/>
        </p:nvPicPr>
        <p:blipFill>
          <a:blip r:embed="rId2"/>
          <a:stretch>
            <a:fillRect/>
          </a:stretch>
        </p:blipFill>
        <p:spPr>
          <a:xfrm>
            <a:off x="70162" y="874412"/>
            <a:ext cx="9016351" cy="5282539"/>
          </a:xfrm>
          <a:prstGeom prst="rect">
            <a:avLst/>
          </a:prstGeom>
        </p:spPr>
      </p:pic>
      <p:sp>
        <p:nvSpPr>
          <p:cNvPr id="7"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altLang="zh-CN" sz="3200" b="1" dirty="0" smtClean="0">
                <a:solidFill>
                  <a:srgbClr val="0000FF"/>
                </a:solidFill>
                <a:latin typeface="Times New Roman" pitchFamily="18" charset="0"/>
                <a:cs typeface="Times New Roman" pitchFamily="18" charset="0"/>
              </a:rPr>
              <a:t>JLEIC New Baseline Parameters</a:t>
            </a:r>
            <a:endParaRPr lang="ru-RU"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7011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7</a:t>
            </a:fld>
            <a:r>
              <a:rPr lang="en-US" dirty="0" smtClean="0"/>
              <a:t>---</a:t>
            </a:r>
            <a:endParaRPr lang="en-US" dirty="0"/>
          </a:p>
        </p:txBody>
      </p:sp>
      <p:sp>
        <p:nvSpPr>
          <p:cNvPr id="8" name="Rectangle 2"/>
          <p:cNvSpPr txBox="1">
            <a:spLocks noChangeArrowheads="1"/>
          </p:cNvSpPr>
          <p:nvPr/>
        </p:nvSpPr>
        <p:spPr bwMode="auto">
          <a:xfrm>
            <a:off x="0" y="9144"/>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Beam </a:t>
            </a:r>
            <a:r>
              <a:rPr lang="en-US" sz="3200" b="1" dirty="0">
                <a:solidFill>
                  <a:srgbClr val="0000FF"/>
                </a:solidFill>
                <a:latin typeface="Times New Roman" pitchFamily="18" charset="0"/>
                <a:cs typeface="Times New Roman" pitchFamily="18" charset="0"/>
              </a:rPr>
              <a:t>Parameters (CM Energy </a:t>
            </a:r>
            <a:r>
              <a:rPr lang="en-US" sz="3200" b="1" dirty="0" smtClean="0">
                <a:solidFill>
                  <a:srgbClr val="0000FF"/>
                </a:solidFill>
                <a:latin typeface="Times New Roman" pitchFamily="18" charset="0"/>
                <a:cs typeface="Times New Roman" pitchFamily="18" charset="0"/>
              </a:rPr>
              <a:t>63.5 </a:t>
            </a:r>
            <a:r>
              <a:rPr lang="en-US" sz="3200" b="1" dirty="0">
                <a:solidFill>
                  <a:srgbClr val="0000FF"/>
                </a:solidFill>
                <a:latin typeface="Times New Roman" pitchFamily="18" charset="0"/>
                <a:cs typeface="Times New Roman" pitchFamily="18" charset="0"/>
              </a:rPr>
              <a:t>GeV)</a:t>
            </a:r>
            <a:endParaRPr lang="ru-RU" sz="3200" b="1" dirty="0">
              <a:solidFill>
                <a:srgbClr val="0000FF"/>
              </a:solidFill>
              <a:latin typeface="Times New Roman" pitchFamily="18" charset="0"/>
              <a:cs typeface="Times New Roman" pitchFamily="18" charset="0"/>
            </a:endParaRPr>
          </a:p>
        </p:txBody>
      </p:sp>
      <p:sp>
        <p:nvSpPr>
          <p:cNvPr id="6" name="TextBox 5"/>
          <p:cNvSpPr txBox="1"/>
          <p:nvPr/>
        </p:nvSpPr>
        <p:spPr>
          <a:xfrm>
            <a:off x="-25435" y="3699808"/>
            <a:ext cx="4647041" cy="1938992"/>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Cooling electron beam: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Charge: 2.0 (3.2) </a:t>
            </a:r>
            <a:r>
              <a:rPr lang="en-US" sz="2000" dirty="0" err="1" smtClean="0">
                <a:latin typeface="Candara" panose="020E0502030303020204" pitchFamily="34" charset="0"/>
              </a:rPr>
              <a:t>nC</a:t>
            </a:r>
            <a:endParaRPr lang="en-US" sz="2000" dirty="0" smtClean="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length (total length): 2 cm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Larmor emittance: 19 </a:t>
            </a:r>
            <a:r>
              <a:rPr lang="de-DE" sz="2000" dirty="0" smtClean="0"/>
              <a:t>μ</a:t>
            </a:r>
            <a:r>
              <a:rPr lang="en-US" sz="2000" dirty="0">
                <a:latin typeface="Candara" panose="020E0502030303020204" pitchFamily="34" charset="0"/>
              </a:rPr>
              <a:t>m</a:t>
            </a:r>
            <a:endParaRPr lang="de-DE" sz="2000" dirty="0"/>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Transverse temperature: 0.246 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Beta function in cooler: 36.67 cm</a:t>
            </a:r>
          </a:p>
        </p:txBody>
      </p:sp>
      <p:sp>
        <p:nvSpPr>
          <p:cNvPr id="2" name="TextBox 1"/>
          <p:cNvSpPr txBox="1"/>
          <p:nvPr/>
        </p:nvSpPr>
        <p:spPr>
          <a:xfrm>
            <a:off x="4460391" y="1514890"/>
            <a:ext cx="4649030" cy="1015663"/>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a:t>
            </a:r>
            <a:r>
              <a:rPr lang="en-US" sz="2000" dirty="0">
                <a:latin typeface="Candara" panose="020E0502030303020204" pitchFamily="34" charset="0"/>
              </a:rPr>
              <a:t>size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0.835/0.835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a:t>
            </a:r>
            <a:r>
              <a:rPr lang="en-US" sz="2000" dirty="0">
                <a:latin typeface="Candara" panose="020E0502030303020204" pitchFamily="34" charset="0"/>
              </a:rPr>
              <a:t>spread</a:t>
            </a:r>
            <a:r>
              <a:rPr lang="en-US" sz="2000" dirty="0" smtClean="0">
                <a:latin typeface="Candara" panose="020E0502030303020204" pitchFamily="34" charset="0"/>
              </a:rPr>
              <a:t>: 8x10</a:t>
            </a:r>
            <a:r>
              <a:rPr lang="en-US" sz="2000" baseline="30000" dirty="0" smtClean="0">
                <a:latin typeface="Candara" panose="020E0502030303020204" pitchFamily="34" charset="0"/>
              </a:rPr>
              <a:t>-4</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a:t>
            </a:r>
            <a:r>
              <a:rPr lang="en-US" sz="2000" dirty="0" smtClean="0">
                <a:latin typeface="Candara" panose="020E0502030303020204" pitchFamily="34" charset="0"/>
              </a:rPr>
              <a:t>length (</a:t>
            </a:r>
            <a:r>
              <a:rPr lang="en-US" sz="2000" dirty="0" err="1" smtClean="0">
                <a:latin typeface="Candara" panose="020E0502030303020204" pitchFamily="34" charset="0"/>
              </a:rPr>
              <a:t>rms</a:t>
            </a:r>
            <a:r>
              <a:rPr lang="en-US" sz="2000" dirty="0" smtClean="0">
                <a:latin typeface="Candara" panose="020E0502030303020204" pitchFamily="34" charset="0"/>
              </a:rPr>
              <a:t>): </a:t>
            </a:r>
            <a:r>
              <a:rPr lang="en-US" sz="2000" dirty="0">
                <a:latin typeface="Candara" panose="020E0502030303020204" pitchFamily="34" charset="0"/>
              </a:rPr>
              <a:t>2.5 </a:t>
            </a:r>
            <a:r>
              <a:rPr lang="en-US" sz="2000" dirty="0" smtClean="0">
                <a:latin typeface="Candara" panose="020E0502030303020204" pitchFamily="34" charset="0"/>
              </a:rPr>
              <a:t>cm</a:t>
            </a:r>
            <a:endParaRPr lang="en-US" sz="2000" dirty="0"/>
          </a:p>
        </p:txBody>
      </p:sp>
      <p:sp>
        <p:nvSpPr>
          <p:cNvPr id="9" name="TextBox 8"/>
          <p:cNvSpPr txBox="1"/>
          <p:nvPr/>
        </p:nvSpPr>
        <p:spPr>
          <a:xfrm>
            <a:off x="4308107" y="4006848"/>
            <a:ext cx="4801314" cy="1323439"/>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spread: 6x10</a:t>
            </a:r>
            <a:r>
              <a:rPr lang="en-US" sz="2000" baseline="30000" dirty="0" smtClean="0">
                <a:latin typeface="Candara" panose="020E0502030303020204" pitchFamily="34" charset="0"/>
              </a:rPr>
              <a:t>-4 </a:t>
            </a:r>
            <a:r>
              <a:rPr lang="en-US" sz="2000" dirty="0">
                <a:latin typeface="Candara" panose="020E0502030303020204" pitchFamily="34" charset="0"/>
              </a:rPr>
              <a:t> </a:t>
            </a:r>
            <a:r>
              <a:rPr lang="en-US" sz="2000" dirty="0" smtClean="0">
                <a:latin typeface="Candara" panose="020E0502030303020204" pitchFamily="34" charset="0"/>
              </a:rPr>
              <a:t> </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Longitudinal temperature: 0.184 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Radius: 0.835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Length: 2 cm</a:t>
            </a:r>
            <a:endParaRPr lang="en-US" sz="2000" baseline="30000" dirty="0" smtClean="0">
              <a:latin typeface="Candara" panose="020E0502030303020204" pitchFamily="34" charset="0"/>
            </a:endParaRPr>
          </a:p>
        </p:txBody>
      </p:sp>
      <p:sp>
        <p:nvSpPr>
          <p:cNvPr id="10" name="TextBox 9"/>
          <p:cNvSpPr txBox="1"/>
          <p:nvPr/>
        </p:nvSpPr>
        <p:spPr>
          <a:xfrm>
            <a:off x="-18288" y="2702433"/>
            <a:ext cx="2658100" cy="1015663"/>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Cooler parameters:</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Length: 2x30 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 = 1T</a:t>
            </a:r>
          </a:p>
        </p:txBody>
      </p:sp>
      <p:sp>
        <p:nvSpPr>
          <p:cNvPr id="11" name="TextBox 10"/>
          <p:cNvSpPr txBox="1"/>
          <p:nvPr/>
        </p:nvSpPr>
        <p:spPr>
          <a:xfrm>
            <a:off x="0" y="948884"/>
            <a:ext cx="4993675" cy="1631216"/>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Proton beam  (CM energy 63.5 GeV):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Energy</a:t>
            </a:r>
            <a:r>
              <a:rPr lang="en-US" sz="2000" dirty="0">
                <a:latin typeface="Candara" panose="020E0502030303020204" pitchFamily="34" charset="0"/>
              </a:rPr>
              <a:t>: 100 GeV</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Proton number: </a:t>
            </a:r>
            <a:r>
              <a:rPr lang="en-US" sz="2000" dirty="0" smtClean="0">
                <a:latin typeface="Candara" panose="020E0502030303020204" pitchFamily="34" charset="0"/>
              </a:rPr>
              <a:t>3.9x10</a:t>
            </a:r>
            <a:r>
              <a:rPr lang="en-US" sz="2000" baseline="30000" dirty="0" smtClean="0">
                <a:latin typeface="Candara" panose="020E0502030303020204" pitchFamily="34" charset="0"/>
              </a:rPr>
              <a:t>10</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Normalized emit. (</a:t>
            </a:r>
            <a:r>
              <a:rPr lang="en-US" sz="2000" dirty="0" err="1">
                <a:latin typeface="Candara" panose="020E0502030303020204" pitchFamily="34" charset="0"/>
              </a:rPr>
              <a:t>rms</a:t>
            </a:r>
            <a:r>
              <a:rPr lang="en-US" sz="2000" dirty="0">
                <a:latin typeface="Candara" panose="020E0502030303020204" pitchFamily="34" charset="0"/>
              </a:rPr>
              <a:t>):  1.25/0.25 </a:t>
            </a:r>
            <a:r>
              <a:rPr lang="de-DE" sz="2000" dirty="0"/>
              <a:t>μ</a:t>
            </a:r>
            <a:r>
              <a:rPr lang="en-US" sz="2000" dirty="0" smtClean="0">
                <a:latin typeface="Candara" panose="020E0502030303020204" pitchFamily="34" charset="0"/>
              </a:rPr>
              <a:t>m</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Beta function in cooler: 60/300 m</a:t>
            </a:r>
            <a:endParaRPr lang="en-US" sz="2000" dirty="0"/>
          </a:p>
        </p:txBody>
      </p:sp>
    </p:spTree>
    <p:extLst>
      <p:ext uri="{BB962C8B-B14F-4D97-AF65-F5344CB8AC3E}">
        <p14:creationId xmlns:p14="http://schemas.microsoft.com/office/powerpoint/2010/main" val="103091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8</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Electron </a:t>
            </a:r>
            <a:r>
              <a:rPr lang="en-US" sz="3200" b="1" dirty="0">
                <a:solidFill>
                  <a:srgbClr val="0000FF"/>
                </a:solidFill>
                <a:latin typeface="Times New Roman" pitchFamily="18" charset="0"/>
                <a:cs typeface="Times New Roman" pitchFamily="18" charset="0"/>
              </a:rPr>
              <a:t>Cooling (CM Energy 63.5 GeV)</a:t>
            </a:r>
            <a:endParaRPr lang="ru-RU" sz="3200" b="1" dirty="0">
              <a:solidFill>
                <a:srgbClr val="0000FF"/>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1447800" y="1630680"/>
          <a:ext cx="6096000" cy="1112520"/>
        </p:xfrm>
        <a:graphic>
          <a:graphicData uri="http://schemas.openxmlformats.org/drawingml/2006/table">
            <a:tbl>
              <a:tblPr firstRow="1" bandRow="1">
                <a:tableStyleId>{5DA37D80-6434-44D0-A028-1B22A696006F}</a:tableStyleId>
              </a:tblPr>
              <a:tblGrid>
                <a:gridCol w="1447800">
                  <a:extLst>
                    <a:ext uri="{9D8B030D-6E8A-4147-A177-3AD203B41FA5}">
                      <a16:colId xmlns="" xmlns:a16="http://schemas.microsoft.com/office/drawing/2014/main" val="2467795453"/>
                    </a:ext>
                  </a:extLst>
                </a:gridCol>
                <a:gridCol w="990600">
                  <a:extLst>
                    <a:ext uri="{9D8B030D-6E8A-4147-A177-3AD203B41FA5}">
                      <a16:colId xmlns="" xmlns:a16="http://schemas.microsoft.com/office/drawing/2014/main" val="428415550"/>
                    </a:ext>
                  </a:extLst>
                </a:gridCol>
                <a:gridCol w="1219200">
                  <a:extLst>
                    <a:ext uri="{9D8B030D-6E8A-4147-A177-3AD203B41FA5}">
                      <a16:colId xmlns="" xmlns:a16="http://schemas.microsoft.com/office/drawing/2014/main" val="3728262748"/>
                    </a:ext>
                  </a:extLst>
                </a:gridCol>
                <a:gridCol w="1219200">
                  <a:extLst>
                    <a:ext uri="{9D8B030D-6E8A-4147-A177-3AD203B41FA5}">
                      <a16:colId xmlns="" xmlns:a16="http://schemas.microsoft.com/office/drawing/2014/main" val="3855259412"/>
                    </a:ext>
                  </a:extLst>
                </a:gridCol>
                <a:gridCol w="1219200">
                  <a:extLst>
                    <a:ext uri="{9D8B030D-6E8A-4147-A177-3AD203B41FA5}">
                      <a16:colId xmlns="" xmlns:a16="http://schemas.microsoft.com/office/drawing/2014/main" val="237066868"/>
                    </a:ext>
                  </a:extLst>
                </a:gridCol>
              </a:tblGrid>
              <a:tr h="370840">
                <a:tc>
                  <a:txBody>
                    <a:bodyPr/>
                    <a:lstStyle/>
                    <a:p>
                      <a:r>
                        <a:rPr lang="en-US" b="0" dirty="0" smtClean="0">
                          <a:latin typeface="Candara" panose="020E0502030303020204" pitchFamily="34" charset="0"/>
                        </a:rPr>
                        <a:t>Cooling rate</a:t>
                      </a:r>
                      <a:endParaRPr lang="en-US" b="0" dirty="0">
                        <a:latin typeface="Candara" panose="020E0502030303020204" pitchFamily="34" charset="0"/>
                      </a:endParaRPr>
                    </a:p>
                  </a:txBody>
                  <a:tcPr/>
                </a:tc>
                <a:tc>
                  <a:txBody>
                    <a:bodyPr/>
                    <a:lstStyle/>
                    <a:p>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endParaRPr lang="en-US" b="0" baseline="0" dirty="0">
                        <a:latin typeface="Candara" panose="020E0502030303020204" pitchFamily="34" charset="0"/>
                      </a:endParaRPr>
                    </a:p>
                  </a:txBody>
                  <a:tcPr/>
                </a:tc>
                <a:tc>
                  <a:txBody>
                    <a:bodyPr/>
                    <a:lstStyle/>
                    <a:p>
                      <a:pPr algn="r"/>
                      <a:r>
                        <a:rPr lang="en-US" b="0" dirty="0" smtClean="0">
                          <a:latin typeface="Candara" panose="020E0502030303020204" pitchFamily="34" charset="0"/>
                        </a:rPr>
                        <a:t>-0.280</a:t>
                      </a:r>
                      <a:endParaRPr lang="en-US" b="0" dirty="0">
                        <a:latin typeface="Candara" panose="020E0502030303020204" pitchFamily="34" charset="0"/>
                      </a:endParaRPr>
                    </a:p>
                  </a:txBody>
                  <a:tcPr/>
                </a:tc>
                <a:tc>
                  <a:txBody>
                    <a:bodyPr/>
                    <a:lstStyle/>
                    <a:p>
                      <a:pPr algn="r"/>
                      <a:r>
                        <a:rPr lang="en-US" b="0" dirty="0" smtClean="0">
                          <a:latin typeface="Candara" panose="020E0502030303020204" pitchFamily="34" charset="0"/>
                        </a:rPr>
                        <a:t>-0.961</a:t>
                      </a:r>
                      <a:endParaRPr lang="en-US" b="0" dirty="0">
                        <a:latin typeface="Candara" panose="020E0502030303020204" pitchFamily="34" charset="0"/>
                      </a:endParaRPr>
                    </a:p>
                  </a:txBody>
                  <a:tcPr/>
                </a:tc>
                <a:tc>
                  <a:txBody>
                    <a:bodyPr/>
                    <a:lstStyle/>
                    <a:p>
                      <a:pPr algn="r"/>
                      <a:r>
                        <a:rPr lang="en-US" b="0" dirty="0" smtClean="0">
                          <a:latin typeface="Candara" panose="020E0502030303020204" pitchFamily="34" charset="0"/>
                        </a:rPr>
                        <a:t>-0.537</a:t>
                      </a:r>
                      <a:endParaRPr lang="en-US" b="0" dirty="0">
                        <a:latin typeface="Candara" panose="020E0502030303020204" pitchFamily="34" charset="0"/>
                      </a:endParaRPr>
                    </a:p>
                  </a:txBody>
                  <a:tcPr/>
                </a:tc>
                <a:extLst>
                  <a:ext uri="{0D108BD9-81ED-4DB2-BD59-A6C34878D82A}">
                    <a16:rowId xmlns="" xmlns:a16="http://schemas.microsoft.com/office/drawing/2014/main" val="3594803628"/>
                  </a:ext>
                </a:extLst>
              </a:tr>
              <a:tr h="370840">
                <a:tc>
                  <a:txBody>
                    <a:bodyPr/>
                    <a:lstStyle/>
                    <a:p>
                      <a:r>
                        <a:rPr lang="en-US" dirty="0" smtClean="0">
                          <a:latin typeface="Candara" panose="020E0502030303020204" pitchFamily="34" charset="0"/>
                        </a:rPr>
                        <a:t>IBS rate</a:t>
                      </a:r>
                      <a:endParaRPr lang="en-US"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p>
                  </a:txBody>
                  <a:tcPr/>
                </a:tc>
                <a:tc>
                  <a:txBody>
                    <a:bodyPr/>
                    <a:lstStyle/>
                    <a:p>
                      <a:pPr algn="r"/>
                      <a:r>
                        <a:rPr lang="en-US" dirty="0" smtClean="0">
                          <a:latin typeface="Candara" panose="020E0502030303020204" pitchFamily="34" charset="0"/>
                        </a:rPr>
                        <a:t>3.192</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0.102</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0.618</a:t>
                      </a:r>
                      <a:endParaRPr lang="en-US" dirty="0">
                        <a:latin typeface="Candara" panose="020E0502030303020204" pitchFamily="34" charset="0"/>
                      </a:endParaRPr>
                    </a:p>
                  </a:txBody>
                  <a:tcPr/>
                </a:tc>
                <a:extLst>
                  <a:ext uri="{0D108BD9-81ED-4DB2-BD59-A6C34878D82A}">
                    <a16:rowId xmlns="" xmlns:a16="http://schemas.microsoft.com/office/drawing/2014/main" val="3078245973"/>
                  </a:ext>
                </a:extLst>
              </a:tr>
              <a:tr h="370840">
                <a:tc>
                  <a:txBody>
                    <a:bodyPr/>
                    <a:lstStyle/>
                    <a:p>
                      <a:r>
                        <a:rPr lang="en-US" dirty="0" smtClean="0">
                          <a:latin typeface="Candara" panose="020E0502030303020204" pitchFamily="34" charset="0"/>
                        </a:rPr>
                        <a:t>Total rate</a:t>
                      </a:r>
                      <a:endParaRPr lang="en-US"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p>
                  </a:txBody>
                  <a:tcPr/>
                </a:tc>
                <a:tc>
                  <a:txBody>
                    <a:bodyPr/>
                    <a:lstStyle/>
                    <a:p>
                      <a:pPr algn="r"/>
                      <a:r>
                        <a:rPr lang="en-US" dirty="0" smtClean="0">
                          <a:latin typeface="Candara" panose="020E0502030303020204" pitchFamily="34" charset="0"/>
                        </a:rPr>
                        <a:t>2.912</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-0.857</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0.081</a:t>
                      </a:r>
                      <a:endParaRPr lang="en-US" dirty="0">
                        <a:latin typeface="Candara" panose="020E0502030303020204" pitchFamily="34" charset="0"/>
                      </a:endParaRPr>
                    </a:p>
                  </a:txBody>
                  <a:tcPr/>
                </a:tc>
                <a:extLst>
                  <a:ext uri="{0D108BD9-81ED-4DB2-BD59-A6C34878D82A}">
                    <a16:rowId xmlns="" xmlns:a16="http://schemas.microsoft.com/office/drawing/2014/main" val="1095439960"/>
                  </a:ext>
                </a:extLst>
              </a:tr>
            </a:tbl>
          </a:graphicData>
        </a:graphic>
      </p:graphicFrame>
      <p:sp>
        <p:nvSpPr>
          <p:cNvPr id="3" name="Rectangle 2"/>
          <p:cNvSpPr/>
          <p:nvPr/>
        </p:nvSpPr>
        <p:spPr>
          <a:xfrm>
            <a:off x="0" y="776216"/>
            <a:ext cx="4038600" cy="400110"/>
          </a:xfrm>
          <a:prstGeom prst="rect">
            <a:avLst/>
          </a:prstGeom>
        </p:spPr>
        <p:txBody>
          <a:bodyPr wrap="square">
            <a:spAutoFit/>
          </a:bodyPr>
          <a:lstStyle/>
          <a:p>
            <a:pPr>
              <a:buClr>
                <a:srgbClr val="0070C0"/>
              </a:buClr>
              <a:buSzPct val="160000"/>
            </a:pPr>
            <a:r>
              <a:rPr lang="en-US" sz="2000" dirty="0">
                <a:latin typeface="Candara" panose="020E0502030303020204" pitchFamily="34" charset="0"/>
              </a:rPr>
              <a:t>Proton beam  (CM energy 63.5 GeV</a:t>
            </a:r>
            <a:r>
              <a:rPr lang="en-US" sz="2000" dirty="0" smtClean="0">
                <a:latin typeface="Candara" panose="020E0502030303020204" pitchFamily="34" charset="0"/>
              </a:rPr>
              <a:t>)</a:t>
            </a:r>
            <a:endParaRPr lang="en-US" sz="2000" dirty="0">
              <a:latin typeface="Candara" panose="020E0502030303020204" pitchFamily="34" charset="0"/>
            </a:endParaRPr>
          </a:p>
        </p:txBody>
      </p:sp>
      <p:graphicFrame>
        <p:nvGraphicFramePr>
          <p:cNvPr id="7" name="Table 6"/>
          <p:cNvGraphicFramePr>
            <a:graphicFrameLocks noGrp="1"/>
          </p:cNvGraphicFramePr>
          <p:nvPr>
            <p:extLst/>
          </p:nvPr>
        </p:nvGraphicFramePr>
        <p:xfrm>
          <a:off x="1447800" y="3143310"/>
          <a:ext cx="6096000" cy="1112520"/>
        </p:xfrm>
        <a:graphic>
          <a:graphicData uri="http://schemas.openxmlformats.org/drawingml/2006/table">
            <a:tbl>
              <a:tblPr firstRow="1" bandRow="1">
                <a:tableStyleId>{5DA37D80-6434-44D0-A028-1B22A696006F}</a:tableStyleId>
              </a:tblPr>
              <a:tblGrid>
                <a:gridCol w="1447800">
                  <a:extLst>
                    <a:ext uri="{9D8B030D-6E8A-4147-A177-3AD203B41FA5}">
                      <a16:colId xmlns="" xmlns:a16="http://schemas.microsoft.com/office/drawing/2014/main" val="2467795453"/>
                    </a:ext>
                  </a:extLst>
                </a:gridCol>
                <a:gridCol w="990600">
                  <a:extLst>
                    <a:ext uri="{9D8B030D-6E8A-4147-A177-3AD203B41FA5}">
                      <a16:colId xmlns="" xmlns:a16="http://schemas.microsoft.com/office/drawing/2014/main" val="428415550"/>
                    </a:ext>
                  </a:extLst>
                </a:gridCol>
                <a:gridCol w="1219200">
                  <a:extLst>
                    <a:ext uri="{9D8B030D-6E8A-4147-A177-3AD203B41FA5}">
                      <a16:colId xmlns="" xmlns:a16="http://schemas.microsoft.com/office/drawing/2014/main" val="3728262748"/>
                    </a:ext>
                  </a:extLst>
                </a:gridCol>
                <a:gridCol w="1219200">
                  <a:extLst>
                    <a:ext uri="{9D8B030D-6E8A-4147-A177-3AD203B41FA5}">
                      <a16:colId xmlns="" xmlns:a16="http://schemas.microsoft.com/office/drawing/2014/main" val="3855259412"/>
                    </a:ext>
                  </a:extLst>
                </a:gridCol>
                <a:gridCol w="1219200">
                  <a:extLst>
                    <a:ext uri="{9D8B030D-6E8A-4147-A177-3AD203B41FA5}">
                      <a16:colId xmlns="" xmlns:a16="http://schemas.microsoft.com/office/drawing/2014/main" val="237066868"/>
                    </a:ext>
                  </a:extLst>
                </a:gridCol>
              </a:tblGrid>
              <a:tr h="370840">
                <a:tc>
                  <a:txBody>
                    <a:bodyPr/>
                    <a:lstStyle/>
                    <a:p>
                      <a:r>
                        <a:rPr lang="en-US" b="0" dirty="0" smtClean="0">
                          <a:latin typeface="Candara" panose="020E0502030303020204" pitchFamily="34" charset="0"/>
                        </a:rPr>
                        <a:t>Cooling rate</a:t>
                      </a:r>
                      <a:endParaRPr lang="en-US" b="0" dirty="0">
                        <a:latin typeface="Candara" panose="020E0502030303020204" pitchFamily="34" charset="0"/>
                      </a:endParaRPr>
                    </a:p>
                  </a:txBody>
                  <a:tcPr/>
                </a:tc>
                <a:tc>
                  <a:txBody>
                    <a:bodyPr/>
                    <a:lstStyle/>
                    <a:p>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endParaRPr lang="en-US" b="0" baseline="0" dirty="0">
                        <a:latin typeface="Candara" panose="020E0502030303020204" pitchFamily="34" charset="0"/>
                      </a:endParaRPr>
                    </a:p>
                  </a:txBody>
                  <a:tcPr/>
                </a:tc>
                <a:tc>
                  <a:txBody>
                    <a:bodyPr/>
                    <a:lstStyle/>
                    <a:p>
                      <a:pPr algn="r"/>
                      <a:r>
                        <a:rPr lang="en-US" b="0" dirty="0" smtClean="0">
                          <a:latin typeface="Candara" panose="020E0502030303020204" pitchFamily="34" charset="0"/>
                        </a:rPr>
                        <a:t>-0.428</a:t>
                      </a:r>
                      <a:endParaRPr lang="en-US" b="0" dirty="0">
                        <a:latin typeface="Candara" panose="020E0502030303020204" pitchFamily="34" charset="0"/>
                      </a:endParaRPr>
                    </a:p>
                  </a:txBody>
                  <a:tcPr/>
                </a:tc>
                <a:tc>
                  <a:txBody>
                    <a:bodyPr/>
                    <a:lstStyle/>
                    <a:p>
                      <a:pPr algn="r"/>
                      <a:r>
                        <a:rPr lang="en-US" b="0" dirty="0" smtClean="0">
                          <a:latin typeface="Candara" panose="020E0502030303020204" pitchFamily="34" charset="0"/>
                        </a:rPr>
                        <a:t>-1.456</a:t>
                      </a:r>
                      <a:endParaRPr lang="en-US" b="0" dirty="0">
                        <a:latin typeface="Candara" panose="020E0502030303020204" pitchFamily="34" charset="0"/>
                      </a:endParaRPr>
                    </a:p>
                  </a:txBody>
                  <a:tcPr/>
                </a:tc>
                <a:tc>
                  <a:txBody>
                    <a:bodyPr/>
                    <a:lstStyle/>
                    <a:p>
                      <a:pPr algn="r"/>
                      <a:r>
                        <a:rPr lang="en-US" b="0" dirty="0" smtClean="0">
                          <a:latin typeface="Candara" panose="020E0502030303020204" pitchFamily="34" charset="0"/>
                        </a:rPr>
                        <a:t>-0.817</a:t>
                      </a:r>
                      <a:endParaRPr lang="en-US" b="0" dirty="0">
                        <a:latin typeface="Candara" panose="020E0502030303020204" pitchFamily="34" charset="0"/>
                      </a:endParaRPr>
                    </a:p>
                  </a:txBody>
                  <a:tcPr/>
                </a:tc>
                <a:extLst>
                  <a:ext uri="{0D108BD9-81ED-4DB2-BD59-A6C34878D82A}">
                    <a16:rowId xmlns="" xmlns:a16="http://schemas.microsoft.com/office/drawing/2014/main" val="3594803628"/>
                  </a:ext>
                </a:extLst>
              </a:tr>
              <a:tr h="370840">
                <a:tc>
                  <a:txBody>
                    <a:bodyPr/>
                    <a:lstStyle/>
                    <a:p>
                      <a:r>
                        <a:rPr lang="en-US" dirty="0" smtClean="0">
                          <a:latin typeface="Candara" panose="020E0502030303020204" pitchFamily="34" charset="0"/>
                        </a:rPr>
                        <a:t>IBS rate</a:t>
                      </a:r>
                      <a:endParaRPr lang="en-US"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p>
                  </a:txBody>
                  <a:tcPr/>
                </a:tc>
                <a:tc>
                  <a:txBody>
                    <a:bodyPr/>
                    <a:lstStyle/>
                    <a:p>
                      <a:pPr algn="r"/>
                      <a:r>
                        <a:rPr lang="en-US" dirty="0" smtClean="0">
                          <a:latin typeface="Candara" panose="020E0502030303020204" pitchFamily="34" charset="0"/>
                        </a:rPr>
                        <a:t>3.192</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0.102</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0.618</a:t>
                      </a:r>
                      <a:endParaRPr lang="en-US" dirty="0">
                        <a:latin typeface="Candara" panose="020E0502030303020204" pitchFamily="34" charset="0"/>
                      </a:endParaRPr>
                    </a:p>
                  </a:txBody>
                  <a:tcPr/>
                </a:tc>
                <a:extLst>
                  <a:ext uri="{0D108BD9-81ED-4DB2-BD59-A6C34878D82A}">
                    <a16:rowId xmlns="" xmlns:a16="http://schemas.microsoft.com/office/drawing/2014/main" val="3078245973"/>
                  </a:ext>
                </a:extLst>
              </a:tr>
              <a:tr h="370840">
                <a:tc>
                  <a:txBody>
                    <a:bodyPr/>
                    <a:lstStyle/>
                    <a:p>
                      <a:r>
                        <a:rPr lang="en-US" dirty="0" smtClean="0">
                          <a:latin typeface="Candara" panose="020E0502030303020204" pitchFamily="34" charset="0"/>
                        </a:rPr>
                        <a:t>Total rate</a:t>
                      </a:r>
                      <a:endParaRPr lang="en-US"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ndara" panose="020E0502030303020204" pitchFamily="34" charset="0"/>
                        </a:rPr>
                        <a:t>10</a:t>
                      </a:r>
                      <a:r>
                        <a:rPr lang="en-US" b="0" baseline="30000" dirty="0" smtClean="0">
                          <a:latin typeface="Candara" panose="020E0502030303020204" pitchFamily="34" charset="0"/>
                        </a:rPr>
                        <a:t>-3</a:t>
                      </a:r>
                      <a:r>
                        <a:rPr lang="en-US" b="0" baseline="0" dirty="0" smtClean="0">
                          <a:latin typeface="Candara" panose="020E0502030303020204" pitchFamily="34" charset="0"/>
                        </a:rPr>
                        <a:t> 1/s</a:t>
                      </a:r>
                    </a:p>
                  </a:txBody>
                  <a:tcPr/>
                </a:tc>
                <a:tc>
                  <a:txBody>
                    <a:bodyPr/>
                    <a:lstStyle/>
                    <a:p>
                      <a:pPr algn="r"/>
                      <a:r>
                        <a:rPr lang="en-US" dirty="0" smtClean="0">
                          <a:latin typeface="Candara" panose="020E0502030303020204" pitchFamily="34" charset="0"/>
                        </a:rPr>
                        <a:t>2.764</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-1.354</a:t>
                      </a:r>
                      <a:endParaRPr lang="en-US" dirty="0">
                        <a:latin typeface="Candara" panose="020E0502030303020204" pitchFamily="34" charset="0"/>
                      </a:endParaRPr>
                    </a:p>
                  </a:txBody>
                  <a:tcPr/>
                </a:tc>
                <a:tc>
                  <a:txBody>
                    <a:bodyPr/>
                    <a:lstStyle/>
                    <a:p>
                      <a:pPr algn="r"/>
                      <a:r>
                        <a:rPr lang="en-US" dirty="0" smtClean="0">
                          <a:latin typeface="Candara" panose="020E0502030303020204" pitchFamily="34" charset="0"/>
                        </a:rPr>
                        <a:t>-0.199</a:t>
                      </a:r>
                      <a:endParaRPr lang="en-US" dirty="0">
                        <a:latin typeface="Candara" panose="020E0502030303020204" pitchFamily="34" charset="0"/>
                      </a:endParaRPr>
                    </a:p>
                  </a:txBody>
                  <a:tcPr/>
                </a:tc>
                <a:extLst>
                  <a:ext uri="{0D108BD9-81ED-4DB2-BD59-A6C34878D82A}">
                    <a16:rowId xmlns="" xmlns:a16="http://schemas.microsoft.com/office/drawing/2014/main" val="1095439960"/>
                  </a:ext>
                </a:extLst>
              </a:tr>
            </a:tbl>
          </a:graphicData>
        </a:graphic>
      </p:graphicFrame>
      <p:sp>
        <p:nvSpPr>
          <p:cNvPr id="9" name="Rectangle 8"/>
          <p:cNvSpPr/>
          <p:nvPr/>
        </p:nvSpPr>
        <p:spPr>
          <a:xfrm>
            <a:off x="3581400" y="2743200"/>
            <a:ext cx="5410200" cy="400110"/>
          </a:xfrm>
          <a:prstGeom prst="rect">
            <a:avLst/>
          </a:prstGeom>
        </p:spPr>
        <p:txBody>
          <a:bodyPr wrap="square">
            <a:spAutoFit/>
          </a:bodyPr>
          <a:lstStyle/>
          <a:p>
            <a:pPr>
              <a:buClr>
                <a:srgbClr val="0070C0"/>
              </a:buClr>
              <a:buSzPct val="160000"/>
            </a:pPr>
            <a:r>
              <a:rPr lang="en-US" sz="2000" dirty="0" smtClean="0">
                <a:latin typeface="Candara" panose="020E0502030303020204" pitchFamily="34" charset="0"/>
              </a:rPr>
              <a:t>Electron </a:t>
            </a:r>
            <a:r>
              <a:rPr lang="en-US" sz="2000" dirty="0">
                <a:latin typeface="Candara" panose="020E0502030303020204" pitchFamily="34" charset="0"/>
              </a:rPr>
              <a:t>beam  </a:t>
            </a:r>
            <a:r>
              <a:rPr lang="en-US" sz="2000" dirty="0" smtClean="0">
                <a:latin typeface="Candara" panose="020E0502030303020204" pitchFamily="34" charset="0"/>
              </a:rPr>
              <a:t>3.2 </a:t>
            </a:r>
            <a:r>
              <a:rPr lang="en-US" sz="2000" dirty="0" err="1" smtClean="0">
                <a:latin typeface="Candara" panose="020E0502030303020204" pitchFamily="34" charset="0"/>
              </a:rPr>
              <a:t>nC</a:t>
            </a:r>
            <a:endParaRPr lang="en-US" sz="2000" dirty="0">
              <a:latin typeface="Candara" panose="020E0502030303020204" pitchFamily="34" charset="0"/>
            </a:endParaRPr>
          </a:p>
        </p:txBody>
      </p:sp>
      <p:sp>
        <p:nvSpPr>
          <p:cNvPr id="10" name="Rectangle 9"/>
          <p:cNvSpPr/>
          <p:nvPr/>
        </p:nvSpPr>
        <p:spPr bwMode="auto">
          <a:xfrm>
            <a:off x="3881774" y="3143310"/>
            <a:ext cx="1208241" cy="111252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 name="Rectangle 10"/>
          <p:cNvSpPr/>
          <p:nvPr/>
        </p:nvSpPr>
        <p:spPr bwMode="auto">
          <a:xfrm>
            <a:off x="3886200" y="1630680"/>
            <a:ext cx="1208241" cy="111252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Rectangle 11"/>
          <p:cNvSpPr/>
          <p:nvPr/>
        </p:nvSpPr>
        <p:spPr>
          <a:xfrm>
            <a:off x="3581400" y="1213193"/>
            <a:ext cx="5410200" cy="400110"/>
          </a:xfrm>
          <a:prstGeom prst="rect">
            <a:avLst/>
          </a:prstGeom>
        </p:spPr>
        <p:txBody>
          <a:bodyPr wrap="square">
            <a:spAutoFit/>
          </a:bodyPr>
          <a:lstStyle/>
          <a:p>
            <a:pPr>
              <a:buClr>
                <a:srgbClr val="0070C0"/>
              </a:buClr>
              <a:buSzPct val="160000"/>
            </a:pPr>
            <a:r>
              <a:rPr lang="en-US" sz="2000" dirty="0" smtClean="0">
                <a:latin typeface="Candara" panose="020E0502030303020204" pitchFamily="34" charset="0"/>
              </a:rPr>
              <a:t>Electron </a:t>
            </a:r>
            <a:r>
              <a:rPr lang="en-US" sz="2000" dirty="0">
                <a:latin typeface="Candara" panose="020E0502030303020204" pitchFamily="34" charset="0"/>
              </a:rPr>
              <a:t>beam  </a:t>
            </a:r>
            <a:r>
              <a:rPr lang="en-US" sz="2000" dirty="0" smtClean="0">
                <a:latin typeface="Candara" panose="020E0502030303020204" pitchFamily="34" charset="0"/>
              </a:rPr>
              <a:t>2 </a:t>
            </a:r>
            <a:r>
              <a:rPr lang="en-US" sz="2000" dirty="0" err="1" smtClean="0">
                <a:latin typeface="Candara" panose="020E0502030303020204" pitchFamily="34" charset="0"/>
              </a:rPr>
              <a:t>nC</a:t>
            </a:r>
            <a:endParaRPr lang="en-US" sz="2000" dirty="0">
              <a:latin typeface="Candara" panose="020E0502030303020204" pitchFamily="34" charset="0"/>
            </a:endParaRPr>
          </a:p>
        </p:txBody>
      </p:sp>
      <p:sp>
        <p:nvSpPr>
          <p:cNvPr id="13" name="Rectangle 12"/>
          <p:cNvSpPr/>
          <p:nvPr/>
        </p:nvSpPr>
        <p:spPr>
          <a:xfrm>
            <a:off x="199644" y="4427880"/>
            <a:ext cx="8572500" cy="2031325"/>
          </a:xfrm>
          <a:prstGeom prst="rect">
            <a:avLst/>
          </a:prstGeom>
        </p:spPr>
        <p:txBody>
          <a:bodyPr wrap="square">
            <a:spAutoFit/>
          </a:bodyPr>
          <a:lstStyle/>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In horizontal direction, cooling is about one order weaker than IBS. In the other two directions, cooling is stronger</a:t>
            </a:r>
          </a:p>
          <a:p>
            <a:pPr>
              <a:buClr>
                <a:srgbClr val="0070C0"/>
              </a:buClr>
              <a:buSzPct val="160000"/>
            </a:pPr>
            <a:r>
              <a:rPr lang="en-US" sz="1800" dirty="0" smtClean="0">
                <a:latin typeface="Candara" panose="020E0502030303020204" pitchFamily="34" charset="0"/>
              </a:rPr>
              <a:t>To find equilibrium:</a:t>
            </a:r>
          </a:p>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Apply dispersion at cooler to transfer longitudinal cooling to transverse directions</a:t>
            </a:r>
          </a:p>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Apply transverse coupling to transverse horizontal IBS to vertical direction</a:t>
            </a:r>
          </a:p>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Increase proton beam emittance</a:t>
            </a:r>
          </a:p>
          <a:p>
            <a:pPr marL="342900" indent="-342900">
              <a:buClr>
                <a:srgbClr val="0070C0"/>
              </a:buClr>
              <a:buSzPct val="160000"/>
              <a:buFont typeface="Arial" panose="020B0604020202020204" pitchFamily="34" charset="0"/>
              <a:buChar char="•"/>
            </a:pPr>
            <a:r>
              <a:rPr lang="en-US" sz="1800" dirty="0" smtClean="0">
                <a:latin typeface="Candara" panose="020E0502030303020204" pitchFamily="34" charset="0"/>
              </a:rPr>
              <a:t>Decrease proton beam current</a:t>
            </a:r>
            <a:endParaRPr lang="en-US" sz="1800" dirty="0">
              <a:latin typeface="Candara" panose="020E0502030303020204" pitchFamily="34" charset="0"/>
            </a:endParaRPr>
          </a:p>
        </p:txBody>
      </p:sp>
    </p:spTree>
    <p:extLst>
      <p:ext uri="{BB962C8B-B14F-4D97-AF65-F5344CB8AC3E}">
        <p14:creationId xmlns:p14="http://schemas.microsoft.com/office/powerpoint/2010/main" val="1079033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10130" y="2200747"/>
            <a:ext cx="4851109" cy="4252207"/>
          </a:xfrm>
          <a:prstGeom prst="rect">
            <a:avLst/>
          </a:prstGeom>
        </p:spPr>
      </p:pic>
      <p:sp>
        <p:nvSpPr>
          <p:cNvPr id="4" name="Footer Placeholder 3"/>
          <p:cNvSpPr>
            <a:spLocks noGrp="1"/>
          </p:cNvSpPr>
          <p:nvPr>
            <p:ph type="ftr" sz="quarter" idx="10"/>
          </p:nvPr>
        </p:nvSpPr>
        <p:spPr>
          <a:xfrm>
            <a:off x="3124200" y="6459205"/>
            <a:ext cx="2895600" cy="365125"/>
          </a:xfrm>
        </p:spPr>
        <p:txBody>
          <a:bodyPr/>
          <a:lstStyle/>
          <a:p>
            <a:pPr>
              <a:defRPr/>
            </a:pPr>
            <a:r>
              <a:rPr lang="en-US" dirty="0" smtClean="0"/>
              <a:t>He Zhang</a:t>
            </a:r>
            <a:endParaRPr lang="en-US" dirty="0"/>
          </a:p>
        </p:txBody>
      </p:sp>
      <p:sp>
        <p:nvSpPr>
          <p:cNvPr id="5" name="Slide Number Placeholder 4"/>
          <p:cNvSpPr>
            <a:spLocks noGrp="1"/>
          </p:cNvSpPr>
          <p:nvPr>
            <p:ph type="sldNum" sz="quarter" idx="11"/>
          </p:nvPr>
        </p:nvSpPr>
        <p:spPr>
          <a:xfrm>
            <a:off x="6477000" y="6459205"/>
            <a:ext cx="1066800" cy="365125"/>
          </a:xfrm>
        </p:spPr>
        <p:txBody>
          <a:bodyPr/>
          <a:lstStyle/>
          <a:p>
            <a:pPr>
              <a:defRPr/>
            </a:pPr>
            <a:r>
              <a:rPr lang="en-US" dirty="0" smtClean="0"/>
              <a:t>---</a:t>
            </a:r>
            <a:fld id="{85521F2B-DDB1-4D52-AD09-DEE4A6FD7102}" type="slidenum">
              <a:rPr lang="en-US" smtClean="0"/>
              <a:pPr>
                <a:defRPr/>
              </a:pPr>
              <a:t>9</a:t>
            </a:fld>
            <a:r>
              <a:rPr lang="en-US" dirty="0" smtClean="0"/>
              <a:t>---</a:t>
            </a:r>
            <a:endParaRPr lang="en-US" dirty="0"/>
          </a:p>
        </p:txBody>
      </p:sp>
      <p:sp>
        <p:nvSpPr>
          <p:cNvPr id="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200" b="1" dirty="0" smtClean="0">
                <a:solidFill>
                  <a:srgbClr val="0000FF"/>
                </a:solidFill>
                <a:latin typeface="Times New Roman" pitchFamily="18" charset="0"/>
                <a:cs typeface="Times New Roman" pitchFamily="18" charset="0"/>
              </a:rPr>
              <a:t>Electron </a:t>
            </a:r>
            <a:r>
              <a:rPr lang="en-US" sz="3200" b="1" dirty="0">
                <a:solidFill>
                  <a:srgbClr val="0000FF"/>
                </a:solidFill>
                <a:latin typeface="Times New Roman" pitchFamily="18" charset="0"/>
                <a:cs typeface="Times New Roman" pitchFamily="18" charset="0"/>
              </a:rPr>
              <a:t>Cooling (CM Energy 63.5 GeV)</a:t>
            </a:r>
            <a:endParaRPr lang="ru-RU" sz="3200" b="1" dirty="0">
              <a:solidFill>
                <a:srgbClr val="0000FF"/>
              </a:solidFill>
              <a:latin typeface="Times New Roman" pitchFamily="18" charset="0"/>
              <a:cs typeface="Times New Roman" pitchFamily="18" charset="0"/>
            </a:endParaRPr>
          </a:p>
        </p:txBody>
      </p:sp>
      <p:sp>
        <p:nvSpPr>
          <p:cNvPr id="6" name="TextBox 5"/>
          <p:cNvSpPr txBox="1"/>
          <p:nvPr/>
        </p:nvSpPr>
        <p:spPr>
          <a:xfrm>
            <a:off x="-21336" y="762000"/>
            <a:ext cx="5014514" cy="1631216"/>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smtClean="0">
                <a:latin typeface="Candara" panose="020E0502030303020204" pitchFamily="34" charset="0"/>
              </a:rPr>
              <a:t>Proton beam  (CM energy 63.5 GeV):</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Energy</a:t>
            </a:r>
            <a:r>
              <a:rPr lang="en-US" sz="2000" dirty="0">
                <a:latin typeface="Candara" panose="020E0502030303020204" pitchFamily="34" charset="0"/>
              </a:rPr>
              <a:t>: 100 GeV</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Proton number: </a:t>
            </a:r>
            <a:r>
              <a:rPr lang="en-US" sz="2000" dirty="0" smtClean="0">
                <a:solidFill>
                  <a:srgbClr val="0000FF"/>
                </a:solidFill>
                <a:latin typeface="Candara" panose="020E0502030303020204" pitchFamily="34" charset="0"/>
              </a:rPr>
              <a:t>9.975x10</a:t>
            </a:r>
            <a:r>
              <a:rPr lang="en-US" sz="2000" baseline="30000" dirty="0" smtClean="0">
                <a:solidFill>
                  <a:srgbClr val="0000FF"/>
                </a:solidFill>
                <a:latin typeface="Candara" panose="020E0502030303020204" pitchFamily="34" charset="0"/>
              </a:rPr>
              <a:t>9 </a:t>
            </a:r>
            <a:r>
              <a:rPr lang="en-US" sz="2000" dirty="0" smtClean="0">
                <a:solidFill>
                  <a:srgbClr val="0000FF"/>
                </a:solidFill>
                <a:latin typeface="Candara" panose="020E0502030303020204" pitchFamily="34" charset="0"/>
              </a:rPr>
              <a:t> (25%)</a:t>
            </a:r>
            <a:endParaRPr lang="en-US" sz="20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Normalized emit. </a:t>
            </a:r>
            <a:r>
              <a:rPr lang="en-US" sz="2000" dirty="0">
                <a:latin typeface="Candara" panose="020E0502030303020204" pitchFamily="34" charset="0"/>
              </a:rPr>
              <a:t>(</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1.25/</a:t>
            </a:r>
            <a:r>
              <a:rPr lang="en-US" sz="2000" dirty="0" smtClean="0">
                <a:solidFill>
                  <a:srgbClr val="0000FF"/>
                </a:solidFill>
                <a:latin typeface="Candara" panose="020E0502030303020204" pitchFamily="34" charset="0"/>
              </a:rPr>
              <a:t>0.38</a:t>
            </a:r>
            <a:r>
              <a:rPr lang="en-US" sz="2000" dirty="0" smtClean="0">
                <a:latin typeface="Candara" panose="020E0502030303020204" pitchFamily="34" charset="0"/>
              </a:rPr>
              <a:t> </a:t>
            </a:r>
            <a:r>
              <a:rPr lang="de-DE" sz="2000" dirty="0" smtClean="0"/>
              <a:t>μ</a:t>
            </a:r>
            <a:r>
              <a:rPr lang="en-US" sz="2000" dirty="0" smtClean="0">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Beta function in cooler: 60/</a:t>
            </a:r>
            <a:r>
              <a:rPr lang="en-US" sz="2000" dirty="0">
                <a:solidFill>
                  <a:srgbClr val="0000FF"/>
                </a:solidFill>
                <a:latin typeface="Candara" panose="020E0502030303020204" pitchFamily="34" charset="0"/>
              </a:rPr>
              <a:t>200</a:t>
            </a:r>
            <a:r>
              <a:rPr lang="en-US" sz="2000" dirty="0">
                <a:latin typeface="Candara" panose="020E0502030303020204" pitchFamily="34" charset="0"/>
              </a:rPr>
              <a:t> </a:t>
            </a:r>
            <a:r>
              <a:rPr lang="en-US" sz="2000" dirty="0" smtClean="0">
                <a:latin typeface="Candara" panose="020E0502030303020204" pitchFamily="34" charset="0"/>
              </a:rPr>
              <a:t>m</a:t>
            </a:r>
            <a:endParaRPr lang="de-DE" sz="2000" dirty="0"/>
          </a:p>
        </p:txBody>
      </p:sp>
      <p:sp>
        <p:nvSpPr>
          <p:cNvPr id="7" name="TextBox 6"/>
          <p:cNvSpPr txBox="1"/>
          <p:nvPr/>
        </p:nvSpPr>
        <p:spPr>
          <a:xfrm>
            <a:off x="4407994" y="762000"/>
            <a:ext cx="4649030" cy="2246769"/>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Bunch </a:t>
            </a:r>
            <a:r>
              <a:rPr lang="en-US" sz="2000" dirty="0">
                <a:latin typeface="Candara" panose="020E0502030303020204" pitchFamily="34" charset="0"/>
              </a:rPr>
              <a:t>size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smtClean="0">
                <a:latin typeface="Candara" panose="020E0502030303020204" pitchFamily="34" charset="0"/>
              </a:rPr>
              <a:t>0.835/0.835 mm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Momentum </a:t>
            </a:r>
            <a:r>
              <a:rPr lang="en-US" sz="2000" dirty="0">
                <a:latin typeface="Candara" panose="020E0502030303020204" pitchFamily="34" charset="0"/>
              </a:rPr>
              <a:t>spread</a:t>
            </a:r>
            <a:r>
              <a:rPr lang="en-US" sz="2000" dirty="0" smtClean="0">
                <a:latin typeface="Candara" panose="020E0502030303020204" pitchFamily="34" charset="0"/>
              </a:rPr>
              <a:t>: 8x10</a:t>
            </a:r>
            <a:r>
              <a:rPr lang="en-US" sz="2000" baseline="30000" dirty="0" smtClean="0">
                <a:latin typeface="Candara" panose="020E0502030303020204" pitchFamily="34" charset="0"/>
              </a:rPr>
              <a:t>-4</a:t>
            </a:r>
            <a:endParaRPr lang="en-US" sz="20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a:t>
            </a:r>
            <a:r>
              <a:rPr lang="en-US" sz="2000" dirty="0" smtClean="0">
                <a:latin typeface="Candara" panose="020E0502030303020204" pitchFamily="34" charset="0"/>
              </a:rPr>
              <a:t>length (</a:t>
            </a:r>
            <a:r>
              <a:rPr lang="en-US" sz="2000" dirty="0" err="1" smtClean="0">
                <a:latin typeface="Candara" panose="020E0502030303020204" pitchFamily="34" charset="0"/>
              </a:rPr>
              <a:t>rms</a:t>
            </a:r>
            <a:r>
              <a:rPr lang="en-US" sz="2000" dirty="0" smtClean="0">
                <a:latin typeface="Candara" panose="020E0502030303020204" pitchFamily="34" charset="0"/>
              </a:rPr>
              <a:t>): </a:t>
            </a:r>
            <a:r>
              <a:rPr lang="en-US" sz="2000" dirty="0">
                <a:latin typeface="Candara" panose="020E0502030303020204" pitchFamily="34" charset="0"/>
              </a:rPr>
              <a:t>2.5 </a:t>
            </a:r>
            <a:r>
              <a:rPr lang="en-US" sz="2000" dirty="0" smtClean="0">
                <a:latin typeface="Candara" panose="020E0502030303020204" pitchFamily="34" charset="0"/>
              </a:rPr>
              <a:t>cm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Dispersion at cooler: </a:t>
            </a:r>
            <a:r>
              <a:rPr lang="en-US" sz="2000" dirty="0" smtClean="0">
                <a:solidFill>
                  <a:srgbClr val="0000FF"/>
                </a:solidFill>
                <a:latin typeface="Candara" panose="020E0502030303020204" pitchFamily="34" charset="0"/>
              </a:rPr>
              <a:t>2.0/0.2 m</a:t>
            </a:r>
          </a:p>
          <a:p>
            <a:pPr marL="800100" lvl="1" indent="-342900">
              <a:buClr>
                <a:srgbClr val="0070C0"/>
              </a:buClr>
              <a:buSzPct val="160000"/>
              <a:buFont typeface="Wingdings" panose="05000000000000000000" pitchFamily="2" charset="2"/>
              <a:buChar char="§"/>
            </a:pPr>
            <a:r>
              <a:rPr lang="en-US" sz="2000" dirty="0" smtClean="0">
                <a:latin typeface="Candara" panose="020E0502030303020204" pitchFamily="34" charset="0"/>
              </a:rPr>
              <a:t>Transverse coupling: </a:t>
            </a:r>
            <a:r>
              <a:rPr lang="en-US" sz="2000" dirty="0" smtClean="0">
                <a:solidFill>
                  <a:srgbClr val="0000FF"/>
                </a:solidFill>
                <a:latin typeface="Candara" panose="020E0502030303020204" pitchFamily="34" charset="0"/>
              </a:rPr>
              <a:t>40%</a:t>
            </a:r>
            <a:r>
              <a:rPr lang="en-US" sz="2000" dirty="0" smtClean="0">
                <a:latin typeface="Candara" panose="020E0502030303020204" pitchFamily="34" charset="0"/>
              </a:rPr>
              <a:t> </a:t>
            </a:r>
            <a:endParaRPr lang="en-US" sz="2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endParaRPr lang="en-US" sz="2000" dirty="0">
              <a:latin typeface="Candara" panose="020E0502030303020204" pitchFamily="34" charset="0"/>
            </a:endParaRPr>
          </a:p>
          <a:p>
            <a:endParaRPr lang="en-US" sz="2000" dirty="0"/>
          </a:p>
        </p:txBody>
      </p:sp>
      <p:sp>
        <p:nvSpPr>
          <p:cNvPr id="9" name="Rectangle 8"/>
          <p:cNvSpPr/>
          <p:nvPr/>
        </p:nvSpPr>
        <p:spPr>
          <a:xfrm>
            <a:off x="3810000" y="2536563"/>
            <a:ext cx="2590800" cy="400110"/>
          </a:xfrm>
          <a:prstGeom prst="rect">
            <a:avLst/>
          </a:prstGeom>
        </p:spPr>
        <p:txBody>
          <a:bodyPr wrap="square">
            <a:spAutoFit/>
          </a:bodyPr>
          <a:lstStyle/>
          <a:p>
            <a:pPr>
              <a:buClr>
                <a:srgbClr val="0070C0"/>
              </a:buClr>
              <a:buSzPct val="160000"/>
            </a:pPr>
            <a:r>
              <a:rPr lang="en-US" sz="2000" dirty="0" smtClean="0">
                <a:latin typeface="Candara" panose="020E0502030303020204" pitchFamily="34" charset="0"/>
              </a:rPr>
              <a:t>Electron </a:t>
            </a:r>
            <a:r>
              <a:rPr lang="en-US" sz="2000" dirty="0">
                <a:latin typeface="Candara" panose="020E0502030303020204" pitchFamily="34" charset="0"/>
              </a:rPr>
              <a:t>beam  </a:t>
            </a:r>
            <a:r>
              <a:rPr lang="en-US" sz="2000" dirty="0" smtClean="0">
                <a:latin typeface="Candara" panose="020E0502030303020204" pitchFamily="34" charset="0"/>
              </a:rPr>
              <a:t>2.0 </a:t>
            </a:r>
            <a:r>
              <a:rPr lang="en-US" sz="2000" dirty="0" err="1" smtClean="0">
                <a:latin typeface="Candara" panose="020E0502030303020204" pitchFamily="34" charset="0"/>
              </a:rPr>
              <a:t>nC</a:t>
            </a:r>
            <a:endParaRPr lang="en-US" sz="2000" dirty="0">
              <a:latin typeface="Candara" panose="020E0502030303020204" pitchFamily="34" charset="0"/>
            </a:endParaRPr>
          </a:p>
        </p:txBody>
      </p:sp>
    </p:spTree>
    <p:extLst>
      <p:ext uri="{BB962C8B-B14F-4D97-AF65-F5344CB8AC3E}">
        <p14:creationId xmlns:p14="http://schemas.microsoft.com/office/powerpoint/2010/main" val="4083781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JLab">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32170</TotalTime>
  <Words>2251</Words>
  <Application>Microsoft Office PowerPoint</Application>
  <PresentationFormat>On-screen Show (4:3)</PresentationFormat>
  <Paragraphs>598</Paragraphs>
  <Slides>25</Slides>
  <Notes>17</Notes>
  <HiddenSlides>0</HiddenSlides>
  <MMClips>0</MMClips>
  <ScaleCrop>false</ScaleCrop>
  <HeadingPairs>
    <vt:vector size="8" baseType="variant">
      <vt:variant>
        <vt:lpstr>Fonts Used</vt:lpstr>
      </vt:variant>
      <vt:variant>
        <vt:i4>9</vt:i4>
      </vt:variant>
      <vt:variant>
        <vt:lpstr>Theme</vt:lpstr>
      </vt:variant>
      <vt:variant>
        <vt:i4>19</vt:i4>
      </vt:variant>
      <vt:variant>
        <vt:lpstr>Embedded OLE Servers</vt:lpstr>
      </vt:variant>
      <vt:variant>
        <vt:i4>1</vt:i4>
      </vt:variant>
      <vt:variant>
        <vt:lpstr>Slide Titles</vt:lpstr>
      </vt:variant>
      <vt:variant>
        <vt:i4>25</vt:i4>
      </vt:variant>
    </vt:vector>
  </HeadingPairs>
  <TitlesOfParts>
    <vt:vector size="54" baseType="lpstr">
      <vt:lpstr>ＭＳ Ｐゴシック</vt:lpstr>
      <vt:lpstr>Arial</vt:lpstr>
      <vt:lpstr>Calibri</vt:lpstr>
      <vt:lpstr>Cambria Math</vt:lpstr>
      <vt:lpstr>Candara</vt:lpstr>
      <vt:lpstr>Courier New</vt:lpstr>
      <vt:lpstr>Times</vt:lpstr>
      <vt:lpstr>Times New Roman</vt:lpstr>
      <vt:lpstr>Wingdings</vt:lpstr>
      <vt:lpstr>1_Custom Design</vt:lpstr>
      <vt:lpstr>Custom Design</vt:lpstr>
      <vt:lpstr>4_Custom Design</vt:lpstr>
      <vt:lpstr>5_Custom Design</vt:lpstr>
      <vt:lpstr>3_Custom Design</vt:lpstr>
      <vt:lpstr>2_Custom Design</vt:lpstr>
      <vt:lpstr>JLab</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Bitmap Image</vt:lpstr>
      <vt:lpstr>Electron Cooling Simulation For JLEIC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Jefferson 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yzhang</dc:creator>
  <cp:lastModifiedBy>He Zhang</cp:lastModifiedBy>
  <cp:revision>723</cp:revision>
  <cp:lastPrinted>2012-11-01T20:10:28Z</cp:lastPrinted>
  <dcterms:created xsi:type="dcterms:W3CDTF">2007-06-12T14:12:08Z</dcterms:created>
  <dcterms:modified xsi:type="dcterms:W3CDTF">2017-04-03T13:00:28Z</dcterms:modified>
</cp:coreProperties>
</file>