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02" r:id="rId2"/>
    <p:sldMasterId id="2147483704" r:id="rId3"/>
    <p:sldMasterId id="2147483710" r:id="rId4"/>
    <p:sldMasterId id="2147483716" r:id="rId5"/>
  </p:sldMasterIdLst>
  <p:notesMasterIdLst>
    <p:notesMasterId r:id="rId36"/>
  </p:notesMasterIdLst>
  <p:handoutMasterIdLst>
    <p:handoutMasterId r:id="rId37"/>
  </p:handoutMasterIdLst>
  <p:sldIdLst>
    <p:sldId id="373" r:id="rId6"/>
    <p:sldId id="378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352" r:id="rId31"/>
    <p:sldId id="437" r:id="rId32"/>
    <p:sldId id="427" r:id="rId33"/>
    <p:sldId id="428" r:id="rId34"/>
    <p:sldId id="429" r:id="rId35"/>
  </p:sldIdLst>
  <p:sldSz cx="9144000" cy="6858000" type="screen4x3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0000FF"/>
    <a:srgbClr val="FFFF00"/>
    <a:srgbClr val="5F5F5F"/>
    <a:srgbClr val="80808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8" autoAdjust="0"/>
    <p:restoredTop sz="94434" autoAdjust="0"/>
  </p:normalViewPr>
  <p:slideViewPr>
    <p:cSldViewPr snapToGrid="0" snapToObjects="1">
      <p:cViewPr varScale="1">
        <p:scale>
          <a:sx n="71" d="100"/>
          <a:sy n="71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EFCE3EF8-B315-41A7-8BED-2DF44F1225D0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E1089749-C05C-4FC0-9B9F-9D391E17A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2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BED2D712-930C-45E3-8B91-3141EAAB4BB2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60438" y="3475038"/>
            <a:ext cx="76803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469B22F4-399C-493D-9122-A1B0CE0CB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36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47688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2372" tIns="46186" rIns="92372" bIns="46186"/>
          <a:lstStyle/>
          <a:p>
            <a:pPr defTabSz="914400"/>
            <a:endParaRPr lang="en-US" altLang="en-US" smtClean="0"/>
          </a:p>
        </p:txBody>
      </p:sp>
      <p:sp>
        <p:nvSpPr>
          <p:cNvPr id="93188" name="Footer Placeholder 4"/>
          <p:cNvSpPr txBox="1">
            <a:spLocks noGrp="1"/>
          </p:cNvSpPr>
          <p:nvPr/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>
                <a:latin typeface="Times" panose="02020603050405020304" pitchFamily="18" charset="0"/>
                <a:ea typeface="ＭＳ Ｐゴシック" panose="020B0600070205080204" pitchFamily="34" charset="-128"/>
              </a:rPr>
              <a:t>F. Lin</a:t>
            </a:r>
            <a:endParaRPr lang="ru-RU" altLang="en-US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9" name="Slide Number Placeholder 1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0" hangingPunct="0"/>
            <a:fld id="{FA422156-AF92-4A5B-8439-5271FDE2F46F}" type="slidenum">
              <a:rPr lang="en-US" altLang="en-US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defTabSz="914400" eaLnBrk="0" hangingPunct="0"/>
              <a:t>1</a:t>
            </a:fld>
            <a:endParaRPr lang="en-US" altLang="en-US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76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577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916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1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323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4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9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4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3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9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06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0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E51047C-D5A0-4EB5-B4D4-0C4D8CFEA8B3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F0332D-F7E2-4234-BCE9-22F2AF5A0839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1219200" y="6445250"/>
            <a:ext cx="6629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0">
              <a:lnSpc>
                <a:spcPts val="1200"/>
              </a:lnSpc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December 18 2014</a:t>
            </a:r>
          </a:p>
          <a:p>
            <a:pPr algn="ctr" defTabSz="914400" hangingPunct="0">
              <a:spcBef>
                <a:spcPts val="100"/>
              </a:spcBef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Page </a:t>
            </a:r>
            <a:fld id="{BD9D2A74-4FE0-47E1-ABC4-76BDD25050D4}" type="slidenum">
              <a:rPr lang="en-US" altLang="en-US" sz="1000">
                <a:solidFill>
                  <a:schemeClr val="bg1"/>
                </a:solidFill>
              </a:rPr>
              <a:pPr algn="ctr" defTabSz="914400" hangingPunct="0">
                <a:spcBef>
                  <a:spcPts val="100"/>
                </a:spcBef>
              </a:pPr>
              <a:t>‹#›</a:t>
            </a:fld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ECFE86E-6C64-4A9D-AA0B-49FE4082F4BA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2387600" y="6492875"/>
            <a:ext cx="38703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JLEIC Collaboration Meeting,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JLab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April 3-5, 2017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6146800" y="6492875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2D3B36A-149E-488C-B9B6-39F38FD24FC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73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75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3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E51047C-D5A0-4EB5-B4D4-0C4D8CFEA8B3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F0332D-F7E2-4234-BCE9-22F2AF5A0839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Box 5"/>
          <p:cNvSpPr txBox="1">
            <a:spLocks noChangeArrowheads="1"/>
          </p:cNvSpPr>
          <p:nvPr userDrawn="1"/>
        </p:nvSpPr>
        <p:spPr bwMode="auto">
          <a:xfrm>
            <a:off x="1219200" y="6445250"/>
            <a:ext cx="6629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0">
              <a:lnSpc>
                <a:spcPts val="1200"/>
              </a:lnSpc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December 18 2014</a:t>
            </a:r>
          </a:p>
          <a:p>
            <a:pPr algn="ctr" defTabSz="914400" hangingPunct="0">
              <a:spcBef>
                <a:spcPts val="100"/>
              </a:spcBef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Page </a:t>
            </a:r>
            <a:fld id="{BD9D2A74-4FE0-47E1-ABC4-76BDD25050D4}" type="slidenum">
              <a:rPr lang="en-US" altLang="en-US" sz="1000">
                <a:solidFill>
                  <a:schemeClr val="bg1"/>
                </a:solidFill>
              </a:rPr>
              <a:pPr algn="ctr" defTabSz="914400" hangingPunct="0">
                <a:spcBef>
                  <a:spcPts val="100"/>
                </a:spcBef>
              </a:pPr>
              <a:t>‹#›</a:t>
            </a:fld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ECFE86E-6C64-4A9D-AA0B-49FE4082F4BA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36" name="Rectangle 8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ooter Placeholder 3"/>
          <p:cNvSpPr txBox="1">
            <a:spLocks/>
          </p:cNvSpPr>
          <p:nvPr userDrawn="1"/>
        </p:nvSpPr>
        <p:spPr>
          <a:xfrm>
            <a:off x="2387600" y="6492875"/>
            <a:ext cx="38703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JLEIC Collaboration Meeting,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JLab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April 3-5, 2017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" name="Footer Placeholder 3"/>
          <p:cNvSpPr txBox="1">
            <a:spLocks/>
          </p:cNvSpPr>
          <p:nvPr userDrawn="1"/>
        </p:nvSpPr>
        <p:spPr>
          <a:xfrm>
            <a:off x="6146800" y="6492875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2D3B36A-149E-488C-B9B6-39F38FD24FC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850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9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532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E51047C-D5A0-4EB5-B4D4-0C4D8CFEA8B3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F0332D-F7E2-4234-BCE9-22F2AF5A0839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219200" y="6445250"/>
            <a:ext cx="6629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0">
              <a:lnSpc>
                <a:spcPts val="1200"/>
              </a:lnSpc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December 18 2014</a:t>
            </a:r>
          </a:p>
          <a:p>
            <a:pPr algn="ctr" defTabSz="914400" hangingPunct="0">
              <a:spcBef>
                <a:spcPts val="100"/>
              </a:spcBef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Page </a:t>
            </a:r>
            <a:fld id="{BD9D2A74-4FE0-47E1-ABC4-76BDD25050D4}" type="slidenum">
              <a:rPr lang="en-US" altLang="en-US" sz="1000">
                <a:solidFill>
                  <a:schemeClr val="bg1"/>
                </a:solidFill>
              </a:rPr>
              <a:pPr algn="ctr" defTabSz="914400" hangingPunct="0">
                <a:spcBef>
                  <a:spcPts val="100"/>
                </a:spcBef>
              </a:pPr>
              <a:t>‹#›</a:t>
            </a:fld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ECFE86E-6C64-4A9D-AA0B-49FE4082F4BA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2387600" y="6492875"/>
            <a:ext cx="38703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JLEIC Collaboration Meeting,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JLab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April 3-5, 2017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146800" y="6492875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2D3B36A-149E-488C-B9B6-39F38FD24FC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850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9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12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270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914400"/>
            <a:ext cx="413702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3702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6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6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3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23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634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23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1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3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1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30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90600" y="6492875"/>
            <a:ext cx="64325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MEIC Collaboration Meeting, JLab, October 5-7, 2015</a:t>
            </a:r>
          </a:p>
        </p:txBody>
      </p:sp>
      <p:sp>
        <p:nvSpPr>
          <p:cNvPr id="2" name="Footer Placeholder 3"/>
          <p:cNvSpPr txBox="1">
            <a:spLocks/>
          </p:cNvSpPr>
          <p:nvPr userDrawn="1"/>
        </p:nvSpPr>
        <p:spPr>
          <a:xfrm>
            <a:off x="501015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571D79A-F550-44DA-BCC4-8A37E1A35D8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8" y="914400"/>
            <a:ext cx="8924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72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Blip>
          <a:blip r:embed="rId4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990600" y="6492875"/>
            <a:ext cx="5072063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400" eaLnBrk="0" hangingPunct="0">
              <a:defRPr/>
            </a:pPr>
            <a:r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t>F. </a:t>
            </a:r>
            <a:r>
              <a:rPr lang="en-US" altLang="en-US" sz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Lin et al., SPIN’16, September 25-30, 2016</a:t>
            </a:r>
          </a:p>
        </p:txBody>
      </p:sp>
      <p:sp>
        <p:nvSpPr>
          <p:cNvPr id="2" name="Footer Placeholder 3"/>
          <p:cNvSpPr txBox="1">
            <a:spLocks/>
          </p:cNvSpPr>
          <p:nvPr userDrawn="1"/>
        </p:nvSpPr>
        <p:spPr>
          <a:xfrm>
            <a:off x="6197600" y="6492875"/>
            <a:ext cx="1519238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400" eaLnBrk="0" hangingPunct="0">
              <a:defRPr/>
            </a:pPr>
            <a:fld id="{44C1BA96-0AE4-464B-AEAA-F4C6BA58CB33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ctr" defTabSz="914400" eaLnBrk="0" hangingPunct="0">
                <a:defRPr/>
              </a:pPr>
              <a:t>‹#›</a:t>
            </a:fld>
            <a:endParaRPr lang="en-US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4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90600" y="6492875"/>
            <a:ext cx="5072063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400" eaLnBrk="0" hangingPunct="0">
              <a:defRPr/>
            </a:pPr>
            <a:r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t>F. Lin et al., SPIN’16, September 25-30, 2016</a:t>
            </a:r>
          </a:p>
        </p:txBody>
      </p:sp>
      <p:sp>
        <p:nvSpPr>
          <p:cNvPr id="2" name="Footer Placeholder 3"/>
          <p:cNvSpPr txBox="1">
            <a:spLocks/>
          </p:cNvSpPr>
          <p:nvPr userDrawn="1"/>
        </p:nvSpPr>
        <p:spPr>
          <a:xfrm>
            <a:off x="6197600" y="6492875"/>
            <a:ext cx="1519238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400" eaLnBrk="0" hangingPunct="0">
              <a:defRPr/>
            </a:pPr>
            <a:fld id="{44C1BA96-0AE4-464B-AEAA-F4C6BA58CB33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ctr" defTabSz="914400" eaLnBrk="0" hangingPunct="0">
                <a:defRPr/>
              </a:pPr>
              <a:t>‹#›</a:t>
            </a:fld>
            <a:endParaRPr lang="en-US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14400"/>
            <a:ext cx="8426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35174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2387600" y="6492875"/>
            <a:ext cx="38703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JLEIC Collaboration Meeting, </a:t>
            </a:r>
            <a:r>
              <a:rPr lang="en-US" alt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JLab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April 3-5, 2017</a:t>
            </a: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3"/>
          <p:cNvSpPr txBox="1">
            <a:spLocks/>
          </p:cNvSpPr>
          <p:nvPr userDrawn="1"/>
        </p:nvSpPr>
        <p:spPr>
          <a:xfrm>
            <a:off x="6146800" y="6492875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E656BA64-42CC-47F7-8C7E-77FF72C83950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 algn="ctr" defTabSz="914400" eaLnBrk="0" hangingPunct="0"/>
              <a:t>‹#›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7.png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4.wmf"/><Relationship Id="rId3" Type="http://schemas.openxmlformats.org/officeDocument/2006/relationships/image" Target="../media/image6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40.png"/><Relationship Id="rId10" Type="http://schemas.openxmlformats.org/officeDocument/2006/relationships/image" Target="../media/image37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3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32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png"/><Relationship Id="rId5" Type="http://schemas.openxmlformats.org/officeDocument/2006/relationships/image" Target="../media/image53.png"/><Relationship Id="rId4" Type="http://schemas.openxmlformats.org/officeDocument/2006/relationships/image" Target="../media/image5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image" Target="../media/image73.png"/><Relationship Id="rId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32.png"/><Relationship Id="rId9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766482"/>
            <a:ext cx="8839200" cy="2433918"/>
          </a:xfrm>
        </p:spPr>
        <p:txBody>
          <a:bodyPr/>
          <a:lstStyle/>
          <a:p>
            <a:r>
              <a:rPr lang="en-US" altLang="en-US" sz="4400" dirty="0" smtClean="0">
                <a:solidFill>
                  <a:srgbClr val="990000"/>
                </a:solidFill>
              </a:rPr>
              <a:t>Polarization Studies</a:t>
            </a:r>
            <a:endParaRPr lang="ru-RU" altLang="en-US" i="1" dirty="0">
              <a:solidFill>
                <a:srgbClr val="990000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93688" y="3079376"/>
            <a:ext cx="8556625" cy="2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>
              <a:buFontTx/>
              <a:buNone/>
            </a:pPr>
            <a:r>
              <a:rPr lang="en-US" altLang="en-US" sz="2000" i="1" dirty="0" smtClean="0"/>
              <a:t>V.S. </a:t>
            </a:r>
            <a:r>
              <a:rPr lang="en-US" altLang="en-US" sz="2000" i="1" dirty="0" err="1" smtClean="0"/>
              <a:t>Morozov</a:t>
            </a:r>
            <a:r>
              <a:rPr lang="en-US" altLang="en-US" sz="2000" i="1" dirty="0" smtClean="0"/>
              <a:t>, </a:t>
            </a:r>
            <a:r>
              <a:rPr lang="en-US" altLang="en-US" sz="2000" i="1" dirty="0" err="1" smtClean="0"/>
              <a:t>Ya.S</a:t>
            </a:r>
            <a:r>
              <a:rPr lang="en-US" altLang="en-US" sz="2000" i="1" dirty="0" smtClean="0"/>
              <a:t>. </a:t>
            </a:r>
            <a:r>
              <a:rPr lang="en-US" altLang="en-US" sz="2000" i="1" dirty="0" err="1" smtClean="0"/>
              <a:t>Derbenev</a:t>
            </a:r>
            <a:r>
              <a:rPr lang="en-US" altLang="en-US" sz="2000" i="1" dirty="0" smtClean="0"/>
              <a:t>, F. Lin, Y. Zhang – </a:t>
            </a:r>
            <a:r>
              <a:rPr lang="en-US" altLang="en-US" sz="2000" dirty="0" err="1" smtClean="0"/>
              <a:t>Jlab</a:t>
            </a:r>
            <a:r>
              <a:rPr lang="en-US" altLang="en-US" sz="2000" dirty="0" smtClean="0"/>
              <a:t>, Newport News, VA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 </a:t>
            </a:r>
            <a:r>
              <a:rPr lang="de-DE" altLang="en-US" sz="2000" i="1" dirty="0" smtClean="0"/>
              <a:t>D. Barber</a:t>
            </a:r>
            <a:r>
              <a:rPr lang="de-DE" altLang="en-US" sz="2000" i="1" dirty="0"/>
              <a:t> </a:t>
            </a:r>
            <a:r>
              <a:rPr lang="de-DE" altLang="en-US" sz="2000" i="1" dirty="0" smtClean="0"/>
              <a:t>– </a:t>
            </a:r>
            <a:r>
              <a:rPr lang="de-DE" altLang="en-US" sz="2000" dirty="0" smtClean="0"/>
              <a:t>DESY, Hamburg, Germany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 smtClean="0"/>
              <a:t>A.M. Kondratenko, M.A. Kondratenko – </a:t>
            </a:r>
            <a:r>
              <a:rPr lang="en-US" altLang="en-US" sz="2000" dirty="0" err="1" smtClean="0"/>
              <a:t>Zaryad</a:t>
            </a:r>
            <a:r>
              <a:rPr lang="en-US" altLang="en-US" sz="2000" dirty="0" smtClean="0"/>
              <a:t>, Novosibirsk, Russia</a:t>
            </a:r>
          </a:p>
          <a:p>
            <a:pPr algn="ctr" defTabSz="914400">
              <a:buFontTx/>
              <a:buNone/>
            </a:pPr>
            <a:r>
              <a:rPr lang="it-IT" altLang="en-US" sz="2000" i="1" dirty="0" smtClean="0"/>
              <a:t>Yu.N. Filatov </a:t>
            </a:r>
            <a:r>
              <a:rPr lang="it-IT" altLang="en-US" sz="2000" dirty="0" smtClean="0"/>
              <a:t>– MIPT, Dolgoprudny, Russia</a:t>
            </a:r>
            <a:endParaRPr lang="en-US" altLang="en-US" sz="2000" dirty="0"/>
          </a:p>
          <a:p>
            <a:pPr algn="ctr" defTabSz="914400">
              <a:buFontTx/>
              <a:buNone/>
            </a:pPr>
            <a:r>
              <a:rPr lang="en-US" altLang="en-US" sz="2000" dirty="0" err="1" smtClean="0"/>
              <a:t>Zgoubi</a:t>
            </a:r>
            <a:r>
              <a:rPr lang="en-US" altLang="en-US" sz="2000" dirty="0" smtClean="0"/>
              <a:t> support: </a:t>
            </a:r>
            <a:r>
              <a:rPr lang="en-US" altLang="en-US" sz="2000" i="1" dirty="0" smtClean="0"/>
              <a:t>F. </a:t>
            </a:r>
            <a:r>
              <a:rPr lang="en-US" altLang="en-US" sz="2000" i="1" dirty="0" err="1" smtClean="0"/>
              <a:t>Meot</a:t>
            </a:r>
            <a:r>
              <a:rPr lang="en-US" altLang="en-US" sz="2000" i="1" dirty="0" smtClean="0"/>
              <a:t> – </a:t>
            </a:r>
            <a:r>
              <a:rPr lang="en-US" altLang="en-US" sz="2000" dirty="0" smtClean="0"/>
              <a:t>BNL, Upton, NY</a:t>
            </a:r>
          </a:p>
          <a:p>
            <a:pPr algn="ctr" defTabSz="914400">
              <a:buFontTx/>
              <a:buNone/>
            </a:pPr>
            <a:endParaRPr lang="en-US" altLang="en-US" sz="2000" i="1" dirty="0"/>
          </a:p>
          <a:p>
            <a:pPr algn="ctr" defTabSz="914400">
              <a:buFontTx/>
              <a:buNone/>
            </a:pPr>
            <a:endParaRPr lang="en-US" altLang="en-US" sz="1000" i="1" dirty="0"/>
          </a:p>
          <a:p>
            <a:pPr algn="ctr" defTabSz="914400">
              <a:buFontTx/>
              <a:buNone/>
            </a:pPr>
            <a:r>
              <a:rPr lang="en-US" altLang="en-US" sz="1600" dirty="0"/>
              <a:t>JLEIC Collaboration Meeting, </a:t>
            </a:r>
            <a:r>
              <a:rPr lang="en-US" altLang="en-US" sz="1600" dirty="0" err="1"/>
              <a:t>JLab</a:t>
            </a:r>
            <a:endParaRPr lang="en-US" altLang="en-US" sz="1600" dirty="0"/>
          </a:p>
          <a:p>
            <a:pPr algn="ctr" defTabSz="914400">
              <a:buFontTx/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April 3-5, 2017</a:t>
            </a:r>
            <a:endParaRPr lang="ru-RU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90013"/>
          </a:xfrm>
        </p:spPr>
        <p:txBody>
          <a:bodyPr/>
          <a:lstStyle/>
          <a:p>
            <a:r>
              <a:rPr lang="en-US" dirty="0" smtClean="0"/>
              <a:t>Spin Tune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2399" y="914399"/>
            <a:ext cx="5410201" cy="1524001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Longitudinal spin component vs. turn</a:t>
            </a:r>
          </a:p>
          <a:p>
            <a:pPr lvl="1">
              <a:buSzPct val="100000"/>
            </a:pPr>
            <a:r>
              <a:rPr lang="en-US" sz="1400" dirty="0" smtClean="0"/>
              <a:t>w/ quads misalignments</a:t>
            </a:r>
          </a:p>
          <a:p>
            <a:pPr lvl="1">
              <a:buSzPct val="100000"/>
            </a:pPr>
            <a:r>
              <a:rPr lang="en-US" sz="1400" dirty="0" smtClean="0"/>
              <a:t>w/o spin tune solenoid setting</a:t>
            </a:r>
            <a:endParaRPr lang="en-US" sz="1400" dirty="0"/>
          </a:p>
          <a:p>
            <a:pPr>
              <a:buSzPct val="100000"/>
            </a:pPr>
            <a:r>
              <a:rPr lang="en-US" dirty="0" smtClean="0"/>
              <a:t>Spin tune induced by the closed orbit distortion: 6.7×10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52399" y="2662786"/>
            <a:ext cx="5336023" cy="16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kern="0" dirty="0" smtClean="0"/>
              <a:t>Longitudinal spin component vs. turn</a:t>
            </a:r>
          </a:p>
          <a:p>
            <a:pPr lvl="1">
              <a:buSzPct val="100000"/>
            </a:pPr>
            <a:r>
              <a:rPr lang="en-US" sz="1400" kern="0" dirty="0" smtClean="0"/>
              <a:t>w/ quads misalignments</a:t>
            </a:r>
          </a:p>
          <a:p>
            <a:pPr lvl="1">
              <a:buSzPct val="100000"/>
            </a:pPr>
            <a:r>
              <a:rPr lang="en-US" sz="1400" kern="0" dirty="0" smtClean="0"/>
              <a:t>w/ spin tuning solenoid providing a spin precession of 9.6</a:t>
            </a:r>
            <a:r>
              <a:rPr lang="en-US" sz="1400" kern="0" baseline="30000" dirty="0" smtClean="0">
                <a:sym typeface="Symbol"/>
              </a:rPr>
              <a:t></a:t>
            </a:r>
            <a:endParaRPr lang="en-US" sz="1400" kern="0" dirty="0" smtClean="0"/>
          </a:p>
          <a:p>
            <a:pPr>
              <a:buSzPct val="100000"/>
            </a:pPr>
            <a:r>
              <a:rPr lang="en-US" sz="1800" kern="0" dirty="0" smtClean="0"/>
              <a:t>Spin tune induced by the spin tuning solenoid: 0.027 </a:t>
            </a:r>
            <a:endParaRPr lang="en-US" sz="1800" kern="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52400" y="4643986"/>
            <a:ext cx="5257800" cy="175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kern="0" dirty="0" smtClean="0"/>
              <a:t>Longitudinal spin component vs. turn</a:t>
            </a:r>
          </a:p>
          <a:p>
            <a:pPr lvl="1">
              <a:buSzPct val="100000"/>
            </a:pPr>
            <a:r>
              <a:rPr lang="en-US" sz="1400" kern="0" dirty="0" smtClean="0"/>
              <a:t>w/ quads misalignments</a:t>
            </a:r>
          </a:p>
          <a:p>
            <a:pPr lvl="1">
              <a:buSzPct val="100000"/>
            </a:pPr>
            <a:r>
              <a:rPr lang="en-US" sz="1400" kern="0" dirty="0" smtClean="0"/>
              <a:t>w/ spin tuning solenoid providing a spin precession of 13.7</a:t>
            </a:r>
            <a:r>
              <a:rPr lang="en-US" sz="1400" kern="0" baseline="30000" dirty="0" smtClean="0">
                <a:sym typeface="Symbol"/>
              </a:rPr>
              <a:t></a:t>
            </a:r>
            <a:endParaRPr lang="en-US" sz="1400" kern="0" dirty="0" smtClean="0"/>
          </a:p>
          <a:p>
            <a:pPr>
              <a:buSzPct val="100000"/>
            </a:pPr>
            <a:r>
              <a:rPr lang="en-US" sz="1800" kern="0" dirty="0" smtClean="0"/>
              <a:t>Spin tune induced by the spin tuning solenoid: 0.038 </a:t>
            </a:r>
            <a:endParaRPr lang="en-US" sz="1800" kern="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8812" r="3311" b="9792"/>
          <a:stretch/>
        </p:blipFill>
        <p:spPr bwMode="auto">
          <a:xfrm>
            <a:off x="5671432" y="839428"/>
            <a:ext cx="2681993" cy="16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507" r="4589" b="9609"/>
          <a:stretch/>
        </p:blipFill>
        <p:spPr bwMode="auto">
          <a:xfrm>
            <a:off x="5488423" y="2600325"/>
            <a:ext cx="286500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751" r="3832" b="9486"/>
          <a:stretch/>
        </p:blipFill>
        <p:spPr bwMode="auto">
          <a:xfrm>
            <a:off x="5502245" y="4610100"/>
            <a:ext cx="28892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9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Emittances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295400" y="857250"/>
            <a:ext cx="2362200" cy="4572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dirty="0" smtClean="0"/>
              <a:t>Spin tune at 0.027</a:t>
            </a:r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6019800" y="838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00000"/>
              <a:buNone/>
            </a:pPr>
            <a:r>
              <a:rPr lang="en-US" sz="1800" kern="0" dirty="0" smtClean="0"/>
              <a:t>Spin tune at 0.038</a:t>
            </a:r>
            <a:endParaRPr lang="en-US" sz="1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60254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 particles were used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tracking, ~ 2 days for 7 damping time of ~ 600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(80000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7 damping time, the horizontal emittance is close to the analytical value of 9 nm-rad. The non-zero vertical emittance is caused by the coupling of particle motions in the solenoids in the spin rotators, due to the closed orbit distortion.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emittances in two cases do not change because only spin precession is adjusted by the spin tuning solenoid.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8997" r="3737" b="9363"/>
          <a:stretch/>
        </p:blipFill>
        <p:spPr bwMode="auto">
          <a:xfrm>
            <a:off x="4617720" y="1178915"/>
            <a:ext cx="4526280" cy="31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8690" r="3500" b="9302"/>
          <a:stretch/>
        </p:blipFill>
        <p:spPr bwMode="auto">
          <a:xfrm>
            <a:off x="0" y="1173778"/>
            <a:ext cx="4524999" cy="327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Motion</a:t>
            </a:r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0" y="838199"/>
            <a:ext cx="8839200" cy="134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kern="0" dirty="0" smtClean="0"/>
              <a:t>Three average spin components of 20 particles vs. time (</a:t>
            </a:r>
            <a:r>
              <a:rPr lang="en-US" sz="1800" kern="0" dirty="0" err="1" smtClean="0"/>
              <a:t>ms</a:t>
            </a:r>
            <a:r>
              <a:rPr lang="en-US" sz="1800" kern="0" dirty="0" smtClean="0"/>
              <a:t>)</a:t>
            </a:r>
            <a:endParaRPr lang="en-US" sz="1800" kern="0" dirty="0"/>
          </a:p>
        </p:txBody>
      </p:sp>
      <p:pic>
        <p:nvPicPr>
          <p:cNvPr id="28703" name="Picture 3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629" r="3359" b="9362"/>
          <a:stretch/>
        </p:blipFill>
        <p:spPr bwMode="auto">
          <a:xfrm>
            <a:off x="76201" y="4735368"/>
            <a:ext cx="2514600" cy="16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3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8997" r="3926" b="8873"/>
          <a:stretch/>
        </p:blipFill>
        <p:spPr bwMode="auto">
          <a:xfrm>
            <a:off x="2590800" y="4724400"/>
            <a:ext cx="2514600" cy="16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200" y="1371600"/>
            <a:ext cx="5029200" cy="3157405"/>
            <a:chOff x="76200" y="1518744"/>
            <a:chExt cx="5029200" cy="3820460"/>
          </a:xfrm>
        </p:grpSpPr>
        <p:pic>
          <p:nvPicPr>
            <p:cNvPr id="28700" name="Picture 2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0" t="9302" r="3122" b="8936"/>
            <a:stretch/>
          </p:blipFill>
          <p:spPr bwMode="auto">
            <a:xfrm>
              <a:off x="76200" y="1518744"/>
              <a:ext cx="5029200" cy="351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771525" y="5033469"/>
              <a:ext cx="4114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2514600" y="4966794"/>
              <a:ext cx="83820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~ 7</a:t>
              </a:r>
              <a:r>
                <a:rPr lang="en-US" sz="1400" dirty="0" smtClean="0">
                  <a:sym typeface="Symbol"/>
                </a:rPr>
                <a:t></a:t>
              </a:r>
              <a:r>
                <a:rPr lang="en-US" sz="1400" baseline="-25000" dirty="0" smtClean="0">
                  <a:sym typeface="Symbol"/>
                </a:rPr>
                <a:t>x,y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53463" y="1443862"/>
            <a:ext cx="3079374" cy="1299338"/>
            <a:chOff x="5867400" y="1371600"/>
            <a:chExt cx="2799431" cy="1299338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5947675" y="1371600"/>
            <a:ext cx="2281925" cy="554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66" name="Equation" r:id="rId7" imgW="1777680" imgH="431640" progId="Equation.3">
                    <p:embed/>
                  </p:oleObj>
                </mc:Choice>
                <mc:Fallback>
                  <p:oleObj name="Equation" r:id="rId7" imgW="177768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47675" y="1371600"/>
                          <a:ext cx="2281925" cy="5541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ight Arrow 4"/>
            <p:cNvSpPr/>
            <p:nvPr/>
          </p:nvSpPr>
          <p:spPr bwMode="auto">
            <a:xfrm>
              <a:off x="5867400" y="2166320"/>
              <a:ext cx="502078" cy="30091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6564115" y="2058163"/>
            <a:ext cx="2102716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67" name="Equation" r:id="rId9" imgW="1803240" imgH="228600" progId="Equation.3">
                    <p:embed/>
                  </p:oleObj>
                </mc:Choice>
                <mc:Fallback>
                  <p:oleObj name="Equation" r:id="rId9" imgW="1803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4115" y="2058163"/>
                          <a:ext cx="2102716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6562673" y="2404238"/>
            <a:ext cx="2089727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68" name="Equation" r:id="rId11" imgW="1790640" imgH="228600" progId="Equation.3">
                    <p:embed/>
                  </p:oleObj>
                </mc:Choice>
                <mc:Fallback>
                  <p:oleObj name="Equation" r:id="rId11" imgW="1790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2673" y="2404238"/>
                          <a:ext cx="2089727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5181600" y="3047999"/>
            <a:ext cx="3962401" cy="3301339"/>
          </a:xfrm>
        </p:spPr>
        <p:txBody>
          <a:bodyPr/>
          <a:lstStyle/>
          <a:p>
            <a:pPr>
              <a:buSzPct val="100000"/>
            </a:pPr>
            <a:r>
              <a:rPr lang="en-US" sz="1600" dirty="0" smtClean="0"/>
              <a:t>Qualitatively, simulation results in ZGOUBI agree well with that in SLICK/SLCIKTRACK</a:t>
            </a:r>
          </a:p>
          <a:p>
            <a:pPr lvl="1">
              <a:buSzPct val="100000"/>
            </a:pPr>
            <a:r>
              <a:rPr lang="en-US" sz="1400" dirty="0" smtClean="0"/>
              <a:t>Long depolarization time for </a:t>
            </a:r>
            <a:r>
              <a:rPr lang="en-US" sz="1400" dirty="0" smtClean="0">
                <a:sym typeface="Symbol"/>
              </a:rPr>
              <a:t></a:t>
            </a:r>
            <a:r>
              <a:rPr lang="en-US" sz="1400" baseline="-25000" dirty="0" smtClean="0">
                <a:sym typeface="Symbol"/>
              </a:rPr>
              <a:t>s </a:t>
            </a:r>
            <a:r>
              <a:rPr lang="en-US" sz="1400" dirty="0" smtClean="0">
                <a:sym typeface="Symbol"/>
              </a:rPr>
              <a:t>=</a:t>
            </a:r>
            <a:r>
              <a:rPr lang="en-US" sz="1400" dirty="0" smtClean="0"/>
              <a:t>0.027, short time for </a:t>
            </a:r>
            <a:r>
              <a:rPr lang="en-US" sz="1400" dirty="0">
                <a:sym typeface="Symbol"/>
              </a:rPr>
              <a:t></a:t>
            </a:r>
            <a:r>
              <a:rPr lang="en-US" sz="1400" baseline="-25000" dirty="0">
                <a:sym typeface="Symbol"/>
              </a:rPr>
              <a:t>s </a:t>
            </a:r>
            <a:r>
              <a:rPr lang="en-US" sz="1400" dirty="0">
                <a:sym typeface="Symbol"/>
              </a:rPr>
              <a:t>=</a:t>
            </a:r>
            <a:r>
              <a:rPr lang="en-US" sz="1400" dirty="0" smtClean="0"/>
              <a:t>0.038</a:t>
            </a:r>
          </a:p>
          <a:p>
            <a:pPr>
              <a:buSzPct val="100000"/>
            </a:pPr>
            <a:r>
              <a:rPr lang="en-US" sz="1600" dirty="0" smtClean="0"/>
              <a:t>Quantitatively, the </a:t>
            </a:r>
            <a:r>
              <a:rPr lang="en-US" sz="1600" dirty="0"/>
              <a:t>depolarization time is about 5 times shorter in ZGOUBI than </a:t>
            </a:r>
            <a:r>
              <a:rPr lang="en-US" sz="1600" dirty="0" smtClean="0"/>
              <a:t>SLCIK/SLICKTRACK, might due to </a:t>
            </a:r>
          </a:p>
          <a:p>
            <a:pPr lvl="1">
              <a:buSzPct val="100000"/>
            </a:pPr>
            <a:r>
              <a:rPr lang="en-US" sz="1400" dirty="0" smtClean="0"/>
              <a:t>Large closed orbit distortion in ZGOUBI</a:t>
            </a:r>
          </a:p>
          <a:p>
            <a:pPr lvl="1">
              <a:buSzPct val="100000"/>
            </a:pPr>
            <a:r>
              <a:rPr lang="en-US" sz="1400" dirty="0" smtClean="0"/>
              <a:t>Coupling in solenoids due to the closed orbit distortion</a:t>
            </a:r>
            <a:endParaRPr lang="en-US" sz="1400" dirty="0"/>
          </a:p>
          <a:p>
            <a:pPr>
              <a:buSzPct val="100000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386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4294967295"/>
          </p:nvPr>
        </p:nvSpPr>
        <p:spPr>
          <a:xfrm>
            <a:off x="117475" y="806450"/>
            <a:ext cx="8909050" cy="5486400"/>
          </a:xfrm>
        </p:spPr>
        <p:txBody>
          <a:bodyPr rIns="0"/>
          <a:lstStyle/>
          <a:p>
            <a:pPr marL="233363" indent="-233363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000" smtClean="0"/>
              <a:t>Properties of a figure-8 structure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>
                <a:solidFill>
                  <a:srgbClr val="0000FF"/>
                </a:solidFill>
              </a:rPr>
              <a:t>Spin precessions</a:t>
            </a:r>
            <a:r>
              <a:rPr lang="en-US" altLang="en-US" sz="1600" smtClean="0"/>
              <a:t> in the two arcs are exactly </a:t>
            </a:r>
            <a:r>
              <a:rPr lang="en-US" altLang="en-US" sz="1600" smtClean="0">
                <a:solidFill>
                  <a:srgbClr val="0000FF"/>
                </a:solidFill>
              </a:rPr>
              <a:t>cancelled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In an ideal structure (without perturbations) </a:t>
            </a:r>
            <a:r>
              <a:rPr lang="en-US" altLang="en-US" sz="1600" smtClean="0">
                <a:solidFill>
                  <a:srgbClr val="0000FF"/>
                </a:solidFill>
              </a:rPr>
              <a:t>all solutions</a:t>
            </a:r>
            <a:r>
              <a:rPr lang="en-US" altLang="en-US" sz="1600" smtClean="0"/>
              <a:t> are </a:t>
            </a:r>
            <a:r>
              <a:rPr lang="en-US" altLang="en-US" sz="1600" smtClean="0">
                <a:solidFill>
                  <a:srgbClr val="0000FF"/>
                </a:solidFill>
              </a:rPr>
              <a:t>periodic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The </a:t>
            </a:r>
            <a:r>
              <a:rPr lang="en-US" altLang="en-US" sz="1600" smtClean="0">
                <a:solidFill>
                  <a:srgbClr val="0000FF"/>
                </a:solidFill>
              </a:rPr>
              <a:t>spin tune</a:t>
            </a:r>
            <a:r>
              <a:rPr lang="en-US" altLang="en-US" sz="1600" smtClean="0"/>
              <a:t> is zero </a:t>
            </a:r>
            <a:r>
              <a:rPr lang="en-US" altLang="en-US" sz="1600" smtClean="0">
                <a:solidFill>
                  <a:srgbClr val="0000FF"/>
                </a:solidFill>
              </a:rPr>
              <a:t>independent of energy</a:t>
            </a:r>
          </a:p>
          <a:p>
            <a:pPr marL="233363" indent="-233363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000" smtClean="0"/>
              <a:t>A figure-8 ring provides unique capabilities for polarization control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It allows for stabilization and control of the polarization by </a:t>
            </a:r>
            <a:r>
              <a:rPr lang="en-US" altLang="en-US" sz="1600" smtClean="0">
                <a:solidFill>
                  <a:srgbClr val="0000FF"/>
                </a:solidFill>
              </a:rPr>
              <a:t>small field integrals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>
                <a:solidFill>
                  <a:srgbClr val="0000FF"/>
                </a:solidFill>
              </a:rPr>
              <a:t>Spin rotators</a:t>
            </a:r>
            <a:r>
              <a:rPr lang="en-US" altLang="en-US" sz="1600" smtClean="0"/>
              <a:t> are </a:t>
            </a:r>
            <a:r>
              <a:rPr lang="en-US" altLang="en-US" sz="1600" smtClean="0">
                <a:solidFill>
                  <a:srgbClr val="0000FF"/>
                </a:solidFill>
              </a:rPr>
              <a:t>compact</a:t>
            </a:r>
            <a:r>
              <a:rPr lang="en-US" altLang="en-US" sz="1600" smtClean="0"/>
              <a:t>, easily rampable and give </a:t>
            </a:r>
            <a:r>
              <a:rPr lang="en-US" altLang="en-US" sz="1600" smtClean="0">
                <a:solidFill>
                  <a:srgbClr val="0000FF"/>
                </a:solidFill>
              </a:rPr>
              <a:t>no orbit distortion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It </a:t>
            </a:r>
            <a:r>
              <a:rPr lang="en-US" altLang="en-US" sz="1600" smtClean="0">
                <a:solidFill>
                  <a:srgbClr val="0000FF"/>
                </a:solidFill>
              </a:rPr>
              <a:t>eliminates depolarization</a:t>
            </a:r>
            <a:r>
              <a:rPr lang="en-US" altLang="en-US" sz="1600" smtClean="0"/>
              <a:t> problem during acceleration</a:t>
            </a:r>
          </a:p>
          <a:p>
            <a:pPr marL="914400" lvl="2" indent="-220663">
              <a:spcBef>
                <a:spcPct val="0"/>
              </a:spcBef>
            </a:pPr>
            <a:r>
              <a:rPr lang="en-US" altLang="en-US" sz="1600" smtClean="0"/>
              <a:t>Spin tune remains constant for all ion species avoiding spin resonance crossing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It provides </a:t>
            </a:r>
            <a:r>
              <a:rPr lang="en-US" altLang="en-US" sz="1600" smtClean="0">
                <a:solidFill>
                  <a:srgbClr val="0000FF"/>
                </a:solidFill>
              </a:rPr>
              <a:t>efficient polarization control</a:t>
            </a:r>
            <a:r>
              <a:rPr lang="en-US" altLang="en-US" sz="1600" smtClean="0"/>
              <a:t> of any particles including deuterons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It is currently the only practical way to accommodate </a:t>
            </a:r>
            <a:r>
              <a:rPr lang="en-US" altLang="en-US" sz="1600" smtClean="0">
                <a:solidFill>
                  <a:srgbClr val="0000FF"/>
                </a:solidFill>
              </a:rPr>
              <a:t>polarized deuterons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Electron </a:t>
            </a:r>
            <a:r>
              <a:rPr lang="en-US" altLang="en-US" sz="1600" smtClean="0">
                <a:solidFill>
                  <a:srgbClr val="0000FF"/>
                </a:solidFill>
              </a:rPr>
              <a:t>quantum depolarization</a:t>
            </a:r>
            <a:r>
              <a:rPr lang="en-US" altLang="en-US" sz="1600" smtClean="0"/>
              <a:t> is </a:t>
            </a:r>
            <a:r>
              <a:rPr lang="en-US" altLang="en-US" sz="1600" smtClean="0">
                <a:solidFill>
                  <a:srgbClr val="0000FF"/>
                </a:solidFill>
              </a:rPr>
              <a:t>reduced</a:t>
            </a:r>
            <a:r>
              <a:rPr lang="en-US" altLang="en-US" sz="1600" smtClean="0"/>
              <a:t> due to energy independent spin tune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It makes possible </a:t>
            </a:r>
            <a:r>
              <a:rPr lang="en-US" altLang="en-US" sz="1600" smtClean="0">
                <a:solidFill>
                  <a:srgbClr val="0000FF"/>
                </a:solidFill>
              </a:rPr>
              <a:t>ultra-high precision experiments</a:t>
            </a:r>
            <a:r>
              <a:rPr lang="en-US" altLang="en-US" sz="1600" smtClean="0"/>
              <a:t> with polarized beams</a:t>
            </a:r>
          </a:p>
          <a:p>
            <a:pPr marL="574675" lvl="1" indent="-227013">
              <a:spcBef>
                <a:spcPct val="0"/>
              </a:spcBef>
            </a:pPr>
            <a:r>
              <a:rPr lang="en-US" altLang="en-US" sz="1600" smtClean="0"/>
              <a:t>It allows for a </a:t>
            </a:r>
            <a:r>
              <a:rPr lang="en-US" altLang="en-US" sz="1600" smtClean="0">
                <a:solidFill>
                  <a:srgbClr val="0000FF"/>
                </a:solidFill>
              </a:rPr>
              <a:t>spin flipping system</a:t>
            </a:r>
            <a:r>
              <a:rPr lang="en-US" altLang="en-US" sz="1600" smtClean="0"/>
              <a:t> with a spin reversal time of ~1 s</a:t>
            </a: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1675"/>
          </a:xfrm>
        </p:spPr>
        <p:txBody>
          <a:bodyPr/>
          <a:lstStyle/>
          <a:p>
            <a:r>
              <a:rPr lang="en-US" altLang="en-US" sz="3200" dirty="0" smtClean="0"/>
              <a:t>Spin Motion in Figure-8 Ring</a:t>
            </a:r>
          </a:p>
        </p:txBody>
      </p:sp>
      <p:grpSp>
        <p:nvGrpSpPr>
          <p:cNvPr id="5124" name="Group 45"/>
          <p:cNvGrpSpPr>
            <a:grpSpLocks/>
          </p:cNvGrpSpPr>
          <p:nvPr/>
        </p:nvGrpSpPr>
        <p:grpSpPr bwMode="auto">
          <a:xfrm>
            <a:off x="2444750" y="4491038"/>
            <a:ext cx="4252913" cy="1871662"/>
            <a:chOff x="1540" y="2870"/>
            <a:chExt cx="2679" cy="1179"/>
          </a:xfrm>
        </p:grpSpPr>
        <p:pic>
          <p:nvPicPr>
            <p:cNvPr id="51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2870"/>
              <a:ext cx="2679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6" name="Rectangle 39"/>
            <p:cNvSpPr>
              <a:spLocks noChangeArrowheads="1"/>
            </p:cNvSpPr>
            <p:nvPr/>
          </p:nvSpPr>
          <p:spPr bwMode="auto">
            <a:xfrm>
              <a:off x="2589" y="3178"/>
              <a:ext cx="106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 eaLnBrk="0" hangingPunct="0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27" name="Rectangle 40"/>
            <p:cNvSpPr>
              <a:spLocks noChangeArrowheads="1"/>
            </p:cNvSpPr>
            <p:nvPr/>
          </p:nvSpPr>
          <p:spPr bwMode="auto">
            <a:xfrm>
              <a:off x="3047" y="3177"/>
              <a:ext cx="107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 eaLnBrk="0" hangingPunct="0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28" name="Line 41"/>
            <p:cNvSpPr>
              <a:spLocks noChangeShapeType="1"/>
            </p:cNvSpPr>
            <p:nvPr/>
          </p:nvSpPr>
          <p:spPr bwMode="auto">
            <a:xfrm>
              <a:off x="2577" y="3264"/>
              <a:ext cx="145" cy="83"/>
            </a:xfrm>
            <a:prstGeom prst="line">
              <a:avLst/>
            </a:prstGeom>
            <a:noFill/>
            <a:ln w="1524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29" name="Line 42"/>
            <p:cNvSpPr>
              <a:spLocks noChangeShapeType="1"/>
            </p:cNvSpPr>
            <p:nvPr/>
          </p:nvSpPr>
          <p:spPr bwMode="auto">
            <a:xfrm flipV="1">
              <a:off x="3038" y="3271"/>
              <a:ext cx="124" cy="72"/>
            </a:xfrm>
            <a:prstGeom prst="line">
              <a:avLst/>
            </a:prstGeom>
            <a:noFill/>
            <a:ln w="1524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2666" y="3637"/>
              <a:ext cx="397" cy="2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n = 0</a:t>
              </a:r>
              <a:endParaRPr lang="ru-RU" altLang="en-US" sz="16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5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4294967295"/>
          </p:nvPr>
        </p:nvSpPr>
        <p:spPr>
          <a:xfrm>
            <a:off x="117475" y="750888"/>
            <a:ext cx="8909050" cy="5551487"/>
          </a:xfrm>
        </p:spPr>
        <p:txBody>
          <a:bodyPr rIns="0"/>
          <a:lstStyle/>
          <a:p>
            <a:pPr marL="344488" indent="-344488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altLang="en-US" sz="2000" smtClean="0"/>
              <a:t>The total zero-integer spin resonance strength</a:t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>is composed of</a:t>
            </a:r>
          </a:p>
          <a:p>
            <a:pPr marL="685800" lvl="1" indent="-227013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coherent part                       due to closed orbit excursions</a:t>
            </a:r>
          </a:p>
          <a:p>
            <a:pPr marL="685800" lvl="1" indent="-227013">
              <a:spcBef>
                <a:spcPct val="0"/>
              </a:spcBef>
            </a:pPr>
            <a:r>
              <a:rPr lang="en-US" altLang="en-US" smtClean="0"/>
              <a:t>incoherent part                    due to transverse and longitudinal emittances</a:t>
            </a:r>
          </a:p>
          <a:p>
            <a:pPr marL="685800" lvl="1" indent="-227013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685800" lvl="1" indent="-227013">
              <a:spcBef>
                <a:spcPct val="0"/>
              </a:spcBef>
            </a:pPr>
            <a:endParaRPr lang="en-US" altLang="en-US" smtClean="0"/>
          </a:p>
          <a:p>
            <a:pPr marL="344488" indent="-344488">
              <a:spcBef>
                <a:spcPct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altLang="en-US" sz="2000" smtClean="0"/>
              <a:t>Spin stability criterion</a:t>
            </a:r>
          </a:p>
          <a:p>
            <a:pPr marL="685800" lvl="1" indent="-227013">
              <a:spcBef>
                <a:spcPct val="0"/>
              </a:spcBef>
            </a:pPr>
            <a:r>
              <a:rPr lang="en-US" altLang="en-US" smtClean="0"/>
              <a:t>the spin tune induced by the 3D spin rotator must significantly exceed the strength of the zero-integer spin resonance</a:t>
            </a:r>
          </a:p>
          <a:p>
            <a:pPr marL="685800" lvl="1" indent="-227013">
              <a:spcBef>
                <a:spcPct val="0"/>
              </a:spcBef>
            </a:pPr>
            <a:endParaRPr lang="en-US" altLang="en-US" smtClean="0"/>
          </a:p>
          <a:p>
            <a:pPr marL="685800" lvl="1" indent="-227013">
              <a:spcBef>
                <a:spcPct val="0"/>
              </a:spcBef>
            </a:pPr>
            <a:endParaRPr lang="en-US" altLang="en-US" smtClean="0"/>
          </a:p>
          <a:p>
            <a:pPr marL="685800" lvl="1" indent="-227013">
              <a:spcBef>
                <a:spcPct val="0"/>
              </a:spcBef>
            </a:pPr>
            <a:endParaRPr lang="en-US" altLang="en-US" smtClean="0"/>
          </a:p>
          <a:p>
            <a:pPr marL="685800" lvl="1" indent="-227013">
              <a:spcBef>
                <a:spcPct val="0"/>
              </a:spcBef>
            </a:pPr>
            <a:endParaRPr lang="en-US" altLang="en-US" smtClean="0"/>
          </a:p>
          <a:p>
            <a:pPr marL="685800" lvl="1" indent="-227013">
              <a:spcBef>
                <a:spcPct val="0"/>
              </a:spcBef>
              <a:spcAft>
                <a:spcPts val="1200"/>
              </a:spcAft>
            </a:pPr>
            <a:r>
              <a:rPr lang="en-US" altLang="en-US" smtClean="0"/>
              <a:t>for proton beam </a:t>
            </a:r>
          </a:p>
          <a:p>
            <a:pPr marL="685800" lvl="1" indent="-227013">
              <a:spcBef>
                <a:spcPct val="0"/>
              </a:spcBef>
            </a:pPr>
            <a:r>
              <a:rPr lang="en-US" altLang="en-US" smtClean="0"/>
              <a:t>for deuteron beam  </a:t>
            </a:r>
          </a:p>
          <a:p>
            <a:pPr marL="344488" indent="-344488">
              <a:spcBef>
                <a:spcPct val="0"/>
              </a:spcBef>
              <a:buFontTx/>
              <a:buNone/>
            </a:pPr>
            <a:endParaRPr lang="en-US" altLang="en-US" sz="2000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-142875" y="0"/>
            <a:ext cx="9444038" cy="704850"/>
          </a:xfrm>
        </p:spPr>
        <p:txBody>
          <a:bodyPr/>
          <a:lstStyle/>
          <a:p>
            <a:r>
              <a:rPr lang="en-US" altLang="en-US" sz="2600" smtClean="0"/>
              <a:t>Zero-Integer Spin Resonance &amp; Spin Stability Criterion</a:t>
            </a: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/>
        </p:nvGraphicFramePr>
        <p:xfrm>
          <a:off x="1458913" y="1254125"/>
          <a:ext cx="62769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2" name="Equation" r:id="rId4" imgW="2921000" imgH="241300" progId="Equation.DSMT4">
                  <p:embed/>
                </p:oleObj>
              </mc:Choice>
              <mc:Fallback>
                <p:oleObj name="Equation" r:id="rId4" imgW="292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254125"/>
                        <a:ext cx="62769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5"/>
          <p:cNvGraphicFramePr>
            <a:graphicFrameLocks noChangeAspect="1"/>
          </p:cNvGraphicFramePr>
          <p:nvPr/>
        </p:nvGraphicFramePr>
        <p:xfrm>
          <a:off x="2551113" y="2125663"/>
          <a:ext cx="877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3" name="Формула" r:id="rId6" imgW="457200" imgH="241300" progId="Equation.3">
                  <p:embed/>
                </p:oleObj>
              </mc:Choice>
              <mc:Fallback>
                <p:oleObj name="Формула" r:id="rId6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2125663"/>
                        <a:ext cx="8778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5"/>
          <p:cNvGraphicFramePr>
            <a:graphicFrameLocks noChangeAspect="1"/>
          </p:cNvGraphicFramePr>
          <p:nvPr/>
        </p:nvGraphicFramePr>
        <p:xfrm>
          <a:off x="2573338" y="2443163"/>
          <a:ext cx="984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4" name="Уравнение" r:id="rId8" imgW="482391" imgH="228501" progId="Equation.3">
                  <p:embed/>
                </p:oleObj>
              </mc:Choice>
              <mc:Fallback>
                <p:oleObj name="Уравнение" r:id="rId8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2443163"/>
                        <a:ext cx="9842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33"/>
          <p:cNvGraphicFramePr>
            <a:graphicFrameLocks noChangeAspect="1"/>
          </p:cNvGraphicFramePr>
          <p:nvPr/>
        </p:nvGraphicFramePr>
        <p:xfrm>
          <a:off x="3532188" y="4445000"/>
          <a:ext cx="14827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5" name="Уравнение" r:id="rId10" imgW="469696" imgH="203112" progId="Equation.3">
                  <p:embed/>
                </p:oleObj>
              </mc:Choice>
              <mc:Fallback>
                <p:oleObj name="Уравнение" r:id="rId10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445000"/>
                        <a:ext cx="148272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5"/>
          <p:cNvGraphicFramePr>
            <a:graphicFrameLocks noChangeAspect="1"/>
          </p:cNvGraphicFramePr>
          <p:nvPr/>
        </p:nvGraphicFramePr>
        <p:xfrm>
          <a:off x="2689225" y="5340350"/>
          <a:ext cx="10493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6" name="Уравнение" r:id="rId12" imgW="545626" imgH="253780" progId="Equation.3">
                  <p:embed/>
                </p:oleObj>
              </mc:Choice>
              <mc:Fallback>
                <p:oleObj name="Уравнение" r:id="rId12" imgW="545626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340350"/>
                        <a:ext cx="10493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5"/>
          <p:cNvGraphicFramePr>
            <a:graphicFrameLocks noChangeAspect="1"/>
          </p:cNvGraphicFramePr>
          <p:nvPr/>
        </p:nvGraphicFramePr>
        <p:xfrm>
          <a:off x="2947988" y="5780088"/>
          <a:ext cx="10493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7" name="Уравнение" r:id="rId14" imgW="545863" imgH="228501" progId="Equation.3">
                  <p:embed/>
                </p:oleObj>
              </mc:Choice>
              <mc:Fallback>
                <p:oleObj name="Уравнение" r:id="rId14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780088"/>
                        <a:ext cx="10493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0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149225" y="866775"/>
            <a:ext cx="8851900" cy="5464175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mtClean="0">
                <a:solidFill>
                  <a:srgbClr val="0000FF"/>
                </a:solidFill>
              </a:rPr>
              <a:t>3D spin rotator:</a:t>
            </a:r>
            <a:r>
              <a:rPr lang="en-US" altLang="en-US" smtClean="0"/>
              <a:t> control of the radial, vertical, and longitudinal spin components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mtClean="0"/>
              <a:t>Module for control of the radial component (fixed radial orbit bump)</a:t>
            </a:r>
            <a:endParaRPr lang="en-US" altLang="en-US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mtClean="0"/>
              <a:t>Module for control of the vertical </a:t>
            </a:r>
            <a:br>
              <a:rPr lang="en-US" altLang="en-US" smtClean="0"/>
            </a:br>
            <a:r>
              <a:rPr lang="en-US" altLang="en-US" smtClean="0"/>
              <a:t>component (fixed vertical orbit bump)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mtClean="0"/>
              <a:t>Module for control of the longitudinal </a:t>
            </a:r>
            <a:br>
              <a:rPr lang="en-US" altLang="en-US" smtClean="0"/>
            </a:br>
            <a:r>
              <a:rPr lang="en-US" altLang="en-US" smtClean="0"/>
              <a:t>component</a:t>
            </a:r>
            <a:endParaRPr lang="en-US" altLang="en-US" smtClean="0"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endParaRPr lang="en-US" altLang="en-US" smtClean="0">
              <a:sym typeface="Symbol" panose="05050102010706020507" pitchFamily="18" charset="2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200" smtClean="0"/>
              <a:t>Polarization Control in Ion Collider Ring</a:t>
            </a:r>
          </a:p>
        </p:txBody>
      </p:sp>
      <p:pic>
        <p:nvPicPr>
          <p:cNvPr id="9220" name="Рисунок 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74788"/>
            <a:ext cx="3140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675063"/>
            <a:ext cx="31448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93725" y="5343525"/>
          <a:ext cx="1127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8" name="Bitmap Image" r:id="rId7" imgW="1438095" imgH="771429" progId="Paint.Picture">
                  <p:embed/>
                </p:oleObj>
              </mc:Choice>
              <mc:Fallback>
                <p:oleObj name="Bitmap Image" r:id="rId7" imgW="1438095" imgH="7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5343525"/>
                        <a:ext cx="11271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15"/>
          <p:cNvGraphicFramePr>
            <a:graphicFrameLocks noChangeAspect="1"/>
          </p:cNvGraphicFramePr>
          <p:nvPr/>
        </p:nvGraphicFramePr>
        <p:xfrm>
          <a:off x="593725" y="2713038"/>
          <a:ext cx="33734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9" name="Equation" r:id="rId9" imgW="3314700" imgH="254000" progId="Equation.DSMT4">
                  <p:embed/>
                </p:oleObj>
              </mc:Choice>
              <mc:Fallback>
                <p:oleObj name="Equation" r:id="rId9" imgW="3314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713038"/>
                        <a:ext cx="33734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215"/>
          <p:cNvGraphicFramePr>
            <a:graphicFrameLocks noChangeAspect="1"/>
          </p:cNvGraphicFramePr>
          <p:nvPr/>
        </p:nvGraphicFramePr>
        <p:xfrm>
          <a:off x="593725" y="6016625"/>
          <a:ext cx="3409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0" name="Equation" r:id="rId11" imgW="3352800" imgH="254000" progId="Equation.DSMT4">
                  <p:embed/>
                </p:oleObj>
              </mc:Choice>
              <mc:Fallback>
                <p:oleObj name="Equation" r:id="rId11" imgW="335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6016625"/>
                        <a:ext cx="34099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11" descr="160622_fig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024063"/>
            <a:ext cx="4105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160622_fig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676650"/>
            <a:ext cx="44418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AutoShape 13"/>
          <p:cNvSpPr>
            <a:spLocks/>
          </p:cNvSpPr>
          <p:nvPr/>
        </p:nvSpPr>
        <p:spPr bwMode="auto">
          <a:xfrm>
            <a:off x="4256088" y="1651000"/>
            <a:ext cx="390525" cy="4264025"/>
          </a:xfrm>
          <a:prstGeom prst="rightBrace">
            <a:avLst>
              <a:gd name="adj1" fmla="val 114646"/>
              <a:gd name="adj2" fmla="val 21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rot="10800000" flipH="1">
            <a:off x="6121400" y="3278188"/>
            <a:ext cx="581025" cy="21955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0" name="Line 19"/>
          <p:cNvSpPr>
            <a:spLocks noChangeShapeType="1"/>
          </p:cNvSpPr>
          <p:nvPr/>
        </p:nvSpPr>
        <p:spPr bwMode="auto">
          <a:xfrm rot="10800000" flipH="1">
            <a:off x="8794750" y="3736975"/>
            <a:ext cx="0" cy="1411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8589963" y="334645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00000"/>
                </a:solidFill>
              </a:rPr>
              <a:t>IP</a:t>
            </a:r>
            <a:endParaRPr lang="en-US" altLang="ru-RU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9232" name="Line 19"/>
          <p:cNvSpPr>
            <a:spLocks noChangeShapeType="1"/>
          </p:cNvSpPr>
          <p:nvPr/>
        </p:nvSpPr>
        <p:spPr bwMode="auto">
          <a:xfrm rot="10800000">
            <a:off x="6865938" y="4992688"/>
            <a:ext cx="541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6810375" y="459105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00000"/>
                </a:solidFill>
              </a:rPr>
              <a:t>ions</a:t>
            </a:r>
            <a:endParaRPr lang="en-US" altLang="ru-RU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5892800" y="1663700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0000FF"/>
                </a:solidFill>
              </a:rPr>
              <a:t>3D spin rotator</a:t>
            </a:r>
            <a:endParaRPr lang="en-US" altLang="ru-RU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375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4294967295"/>
          </p:nvPr>
        </p:nvSpPr>
        <p:spPr>
          <a:xfrm>
            <a:off x="149225" y="790575"/>
            <a:ext cx="8851900" cy="5464175"/>
          </a:xfrm>
        </p:spPr>
        <p:txBody>
          <a:bodyPr/>
          <a:lstStyle/>
          <a:p>
            <a:pPr marL="233363" indent="-233363">
              <a:buFontTx/>
              <a:buBlip>
                <a:blip r:embed="rId2"/>
              </a:buBlip>
              <a:defRPr/>
            </a:pPr>
            <a:r>
              <a:rPr lang="en-US" altLang="en-US" dirty="0" smtClean="0">
                <a:ea typeface="MS PGothic" pitchFamily="34" charset="-128"/>
              </a:rPr>
              <a:t>100 GeV/c figure-8 ion collider ring with transverse quadrupole misalignments</a:t>
            </a: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2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 marL="0" indent="0">
              <a:buFontTx/>
              <a:buNone/>
              <a:defRPr/>
            </a:pPr>
            <a:endParaRPr lang="en-US" altLang="en-US" sz="12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r>
              <a:rPr lang="en-US" altLang="en-US" dirty="0" smtClean="0">
                <a:ea typeface="MS PGothic" pitchFamily="34" charset="-128"/>
              </a:rPr>
              <a:t>Example of vertical proton polarization at IP. The 1</a:t>
            </a:r>
            <a:r>
              <a:rPr lang="en-US" altLang="en-US" baseline="30000" dirty="0" smtClean="0">
                <a:ea typeface="MS PGothic" pitchFamily="34" charset="-128"/>
              </a:rPr>
              <a:t>st</a:t>
            </a:r>
            <a:r>
              <a:rPr lang="en-US" altLang="en-US" dirty="0" smtClean="0">
                <a:ea typeface="MS PGothic" pitchFamily="34" charset="-128"/>
              </a:rPr>
              <a:t> 3D rotator:  </a:t>
            </a:r>
            <a:r>
              <a:rPr lang="en-US" altLang="en-US" dirty="0" smtClean="0">
                <a:ea typeface="MS PGothic" pitchFamily="34" charset="-128"/>
                <a:sym typeface="Symbol" panose="05050102010706020507" pitchFamily="18" charset="2"/>
              </a:rPr>
              <a:t> = 10</a:t>
            </a:r>
            <a:r>
              <a:rPr lang="en-US" altLang="en-US" baseline="30000" dirty="0" smtClean="0">
                <a:ea typeface="MS PGothic" pitchFamily="34" charset="-128"/>
                <a:sym typeface="Symbol" panose="05050102010706020507" pitchFamily="18" charset="2"/>
              </a:rPr>
              <a:t>-2</a:t>
            </a:r>
            <a:r>
              <a:rPr lang="en-US" altLang="en-US" dirty="0" smtClean="0">
                <a:ea typeface="MS PGothic" pitchFamily="34" charset="-128"/>
              </a:rPr>
              <a:t> , </a:t>
            </a:r>
            <a:r>
              <a:rPr lang="en-US" altLang="en-US" i="1" dirty="0" err="1" smtClean="0">
                <a:ea typeface="MS PGothic" pitchFamily="34" charset="-128"/>
              </a:rPr>
              <a:t>n</a:t>
            </a:r>
            <a:r>
              <a:rPr lang="en-US" altLang="en-US" i="1" baseline="-25000" dirty="0" err="1" smtClean="0">
                <a:ea typeface="MS PGothic" pitchFamily="34" charset="-128"/>
              </a:rPr>
              <a:t>y</a:t>
            </a:r>
            <a:r>
              <a:rPr lang="en-US" altLang="en-US" dirty="0" smtClean="0">
                <a:ea typeface="MS PGothic" pitchFamily="34" charset="-128"/>
              </a:rPr>
              <a:t>=1. The 2</a:t>
            </a:r>
            <a:r>
              <a:rPr lang="en-US" altLang="en-US" baseline="30000" dirty="0" smtClean="0">
                <a:ea typeface="MS PGothic" pitchFamily="34" charset="-128"/>
              </a:rPr>
              <a:t>nd</a:t>
            </a:r>
            <a:r>
              <a:rPr lang="en-US" altLang="en-US" dirty="0" smtClean="0">
                <a:ea typeface="MS PGothic" pitchFamily="34" charset="-128"/>
              </a:rPr>
              <a:t> 3D rotator is used for compensation of coherent part of the zero-integer spin resonance strength </a:t>
            </a:r>
            <a:endParaRPr lang="ru-RU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200" smtClean="0"/>
              <a:t>Spin Dynamics in Ion Collider Ring</a:t>
            </a:r>
          </a:p>
        </p:txBody>
      </p:sp>
      <p:pic>
        <p:nvPicPr>
          <p:cNvPr id="10244" name="Picture 12" descr="160622_fi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090988"/>
            <a:ext cx="3667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 descr="160622_fi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090988"/>
            <a:ext cx="3667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3987800" y="446405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00000"/>
                </a:solidFill>
              </a:rPr>
              <a:t>Zgoubi</a:t>
            </a:r>
          </a:p>
        </p:txBody>
      </p:sp>
      <p:pic>
        <p:nvPicPr>
          <p:cNvPr id="1024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109663"/>
            <a:ext cx="39592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69988"/>
            <a:ext cx="395922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Line 19"/>
          <p:cNvSpPr>
            <a:spLocks noChangeShapeType="1"/>
          </p:cNvSpPr>
          <p:nvPr/>
        </p:nvSpPr>
        <p:spPr bwMode="auto">
          <a:xfrm rot="10800000">
            <a:off x="1990725" y="2284413"/>
            <a:ext cx="428625" cy="477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 rot="10800000">
            <a:off x="3314700" y="1930400"/>
            <a:ext cx="647700" cy="841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51" name="Овал 2"/>
          <p:cNvSpPr>
            <a:spLocks noChangeArrowheads="1"/>
          </p:cNvSpPr>
          <p:nvPr/>
        </p:nvSpPr>
        <p:spPr bwMode="auto">
          <a:xfrm>
            <a:off x="2366963" y="3033713"/>
            <a:ext cx="157162" cy="10953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2" name="Овал 15"/>
          <p:cNvSpPr>
            <a:spLocks noChangeArrowheads="1"/>
          </p:cNvSpPr>
          <p:nvPr/>
        </p:nvSpPr>
        <p:spPr bwMode="auto">
          <a:xfrm>
            <a:off x="3881438" y="3033713"/>
            <a:ext cx="157162" cy="10953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3" name="Прямоугольник 3"/>
          <p:cNvSpPr>
            <a:spLocks noChangeArrowheads="1"/>
          </p:cNvSpPr>
          <p:nvPr/>
        </p:nvSpPr>
        <p:spPr bwMode="auto">
          <a:xfrm>
            <a:off x="885825" y="1644650"/>
            <a:ext cx="167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1600" baseline="30000">
                <a:solidFill>
                  <a:srgbClr val="000000"/>
                </a:solidFill>
                <a:latin typeface="Times" panose="02020603050405020304" pitchFamily="18" charset="0"/>
              </a:rPr>
              <a:t>nd</a:t>
            </a: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 3D rotator</a:t>
            </a:r>
            <a:b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for compensation </a:t>
            </a:r>
            <a:endParaRPr lang="ru-RU" altLang="ru-RU" sz="1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4" name="Прямоугольник 17"/>
          <p:cNvSpPr>
            <a:spLocks noChangeArrowheads="1"/>
          </p:cNvSpPr>
          <p:nvPr/>
        </p:nvSpPr>
        <p:spPr bwMode="auto">
          <a:xfrm>
            <a:off x="2403475" y="1150938"/>
            <a:ext cx="128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1600" baseline="30000">
                <a:solidFill>
                  <a:srgbClr val="000000"/>
                </a:solidFill>
                <a:latin typeface="Times" panose="02020603050405020304" pitchFamily="18" charset="0"/>
              </a:rPr>
              <a:t>st</a:t>
            </a: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 3D rotator</a:t>
            </a:r>
            <a:b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for control </a:t>
            </a:r>
            <a:endParaRPr lang="ru-RU" altLang="ru-RU" sz="1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5" name="Прямоугольник 19"/>
          <p:cNvSpPr>
            <a:spLocks noChangeArrowheads="1"/>
          </p:cNvSpPr>
          <p:nvPr/>
        </p:nvSpPr>
        <p:spPr bwMode="auto">
          <a:xfrm>
            <a:off x="5721350" y="5594350"/>
            <a:ext cx="246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" panose="02020603050405020304" pitchFamily="18" charset="0"/>
              </a:rPr>
              <a:t>with compensation</a:t>
            </a:r>
            <a:endParaRPr lang="ru-RU" altLang="ru-RU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6" name="Прямоугольник 20"/>
          <p:cNvSpPr>
            <a:spLocks noChangeArrowheads="1"/>
          </p:cNvSpPr>
          <p:nvPr/>
        </p:nvSpPr>
        <p:spPr bwMode="auto">
          <a:xfrm>
            <a:off x="1322388" y="5608638"/>
            <a:ext cx="2468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" panose="02020603050405020304" pitchFamily="18" charset="0"/>
              </a:rPr>
              <a:t>without compensation</a:t>
            </a:r>
            <a:endParaRPr lang="ru-RU" altLang="ru-RU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4294967295"/>
          </p:nvPr>
        </p:nvSpPr>
        <p:spPr>
          <a:xfrm>
            <a:off x="149225" y="866775"/>
            <a:ext cx="8851900" cy="5464175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Adiabaticity criterion: spin reversal time must be much longer than spin precession period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>
                <a:sym typeface="Symbol" panose="05050102010706020507" pitchFamily="18" charset="2"/>
              </a:rPr>
              <a:t> </a:t>
            </a:r>
            <a:r>
              <a:rPr lang="en-US" altLang="en-US" baseline="-25000" smtClean="0">
                <a:sym typeface="Symbol" panose="05050102010706020507" pitchFamily="18" charset="2"/>
              </a:rPr>
              <a:t>flip</a:t>
            </a:r>
            <a:r>
              <a:rPr lang="en-US" altLang="en-US" smtClean="0">
                <a:sym typeface="Symbol" panose="05050102010706020507" pitchFamily="18" charset="2"/>
              </a:rPr>
              <a:t> &gt;&gt; 1 ms for protons and 0.1 s for deuterons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Vertical (</a:t>
            </a:r>
            <a:r>
              <a:rPr lang="en-US" altLang="en-US" i="1" smtClean="0"/>
              <a:t>h</a:t>
            </a:r>
            <a:r>
              <a:rPr lang="en-US" altLang="en-US" i="1" baseline="-25000" smtClean="0"/>
              <a:t>y</a:t>
            </a:r>
            <a:r>
              <a:rPr lang="en-US" altLang="en-US" smtClean="0"/>
              <a:t>) &amp; longitudinal (</a:t>
            </a:r>
            <a:r>
              <a:rPr lang="en-US" altLang="en-US" i="1" smtClean="0"/>
              <a:t>h</a:t>
            </a:r>
            <a:r>
              <a:rPr lang="en-US" altLang="en-US" i="1" baseline="-25000" smtClean="0"/>
              <a:t>z</a:t>
            </a:r>
            <a:r>
              <a:rPr lang="en-US" altLang="en-US" smtClean="0"/>
              <a:t>) spin field components as set by the spin rotator vs time </a:t>
            </a:r>
            <a:r>
              <a:rPr lang="en-US" altLang="en-US" smtClean="0">
                <a:sym typeface="Symbol" panose="05050102010706020507" pitchFamily="18" charset="2"/>
              </a:rPr>
              <a:t> Spin tune vs time (changes due to piece-wise linear shape)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80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Vertical &amp; longitudinal components of </a:t>
            </a:r>
            <a:r>
              <a:rPr lang="en-US" altLang="en-US" smtClean="0">
                <a:sym typeface="Symbol" panose="05050102010706020507" pitchFamily="18" charset="2"/>
              </a:rPr>
              <a:t>proton polarization vs time at 100 GeV/c</a:t>
            </a:r>
          </a:p>
          <a:p>
            <a:pPr>
              <a:buFontTx/>
              <a:buNone/>
            </a:pPr>
            <a:endParaRPr lang="en-US" altLang="en-US" smtClean="0">
              <a:sym typeface="Symbol" panose="05050102010706020507" pitchFamily="18" charset="2"/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200" dirty="0" smtClean="0"/>
              <a:t>Spin Flipping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1271" name="Picture 7" descr="160622_fi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398713"/>
            <a:ext cx="4159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160622_fig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679700"/>
            <a:ext cx="4156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60622_fig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754563"/>
            <a:ext cx="45704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1602" y="5013864"/>
                <a:ext cx="36893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           →             ↓              ←              ↑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2" y="5013864"/>
                <a:ext cx="3689343" cy="310598"/>
              </a:xfrm>
              <a:prstGeom prst="rect">
                <a:avLst/>
              </a:prstGeom>
              <a:blipFill rotWithShape="0">
                <a:blip r:embed="rId7"/>
                <a:stretch>
                  <a:fillRect l="-214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3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/>
              <a:t>Injection Mode</a:t>
            </a:r>
          </a:p>
        </p:txBody>
      </p:sp>
      <p:sp>
        <p:nvSpPr>
          <p:cNvPr id="144398" name="Content Placeholder 1"/>
          <p:cNvSpPr>
            <a:spLocks/>
          </p:cNvSpPr>
          <p:nvPr/>
        </p:nvSpPr>
        <p:spPr bwMode="auto">
          <a:xfrm>
            <a:off x="153988" y="80645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92150" indent="-2349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* increased by a factor of 30 to (3 m, 0.6 m), 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max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 reduced by a factor of ~26</a:t>
            </a:r>
          </a:p>
          <a:p>
            <a:pPr defTabSz="914400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Betatron tunes: 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 = 24.22, 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 = 23.16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06" y="1610591"/>
            <a:ext cx="4114800" cy="4255377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" y="1610592"/>
            <a:ext cx="4114800" cy="425537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410635" y="3348318"/>
            <a:ext cx="556471" cy="59167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5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On-momentum particle</a:t>
                </a: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Particle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000" dirty="0" smtClean="0"/>
              <a:t>Crossing Scheme: Simple Phase Jump</a:t>
            </a:r>
          </a:p>
        </p:txBody>
      </p:sp>
      <p:pic>
        <p:nvPicPr>
          <p:cNvPr id="10" name="Рисунок 28"/>
          <p:cNvPicPr/>
          <p:nvPr/>
        </p:nvPicPr>
        <p:blipFill>
          <a:blip r:embed="rId5"/>
          <a:stretch>
            <a:fillRect/>
          </a:stretch>
        </p:blipFill>
        <p:spPr>
          <a:xfrm>
            <a:off x="126206" y="1338837"/>
            <a:ext cx="2879725" cy="2222631"/>
          </a:xfrm>
          <a:prstGeom prst="rect">
            <a:avLst/>
          </a:prstGeom>
        </p:spPr>
      </p:pic>
      <p:pic>
        <p:nvPicPr>
          <p:cNvPr id="11" name="Рисунок 30"/>
          <p:cNvPicPr/>
          <p:nvPr/>
        </p:nvPicPr>
        <p:blipFill>
          <a:blip r:embed="rId6"/>
          <a:stretch>
            <a:fillRect/>
          </a:stretch>
        </p:blipFill>
        <p:spPr>
          <a:xfrm>
            <a:off x="3132137" y="1406147"/>
            <a:ext cx="2879725" cy="2030227"/>
          </a:xfrm>
          <a:prstGeom prst="rect">
            <a:avLst/>
          </a:prstGeom>
        </p:spPr>
      </p:pic>
      <p:pic>
        <p:nvPicPr>
          <p:cNvPr id="12" name="Рисунок 36"/>
          <p:cNvPicPr/>
          <p:nvPr/>
        </p:nvPicPr>
        <p:blipFill>
          <a:blip r:embed="rId7"/>
          <a:stretch>
            <a:fillRect/>
          </a:stretch>
        </p:blipFill>
        <p:spPr>
          <a:xfrm>
            <a:off x="126206" y="4072026"/>
            <a:ext cx="2879725" cy="2201298"/>
          </a:xfrm>
          <a:prstGeom prst="rect">
            <a:avLst/>
          </a:prstGeom>
        </p:spPr>
      </p:pic>
      <p:pic>
        <p:nvPicPr>
          <p:cNvPr id="19" name="Рисунок 39"/>
          <p:cNvPicPr/>
          <p:nvPr/>
        </p:nvPicPr>
        <p:blipFill>
          <a:blip r:embed="rId8"/>
          <a:stretch>
            <a:fillRect/>
          </a:stretch>
        </p:blipFill>
        <p:spPr>
          <a:xfrm>
            <a:off x="3132137" y="4139336"/>
            <a:ext cx="2879725" cy="2010741"/>
          </a:xfrm>
          <a:prstGeom prst="rect">
            <a:avLst/>
          </a:prstGeom>
        </p:spPr>
      </p:pic>
      <p:pic>
        <p:nvPicPr>
          <p:cNvPr id="20" name="Рисунок 29"/>
          <p:cNvPicPr/>
          <p:nvPr/>
        </p:nvPicPr>
        <p:blipFill>
          <a:blip r:embed="rId9"/>
          <a:stretch>
            <a:fillRect/>
          </a:stretch>
        </p:blipFill>
        <p:spPr>
          <a:xfrm>
            <a:off x="6138068" y="1413448"/>
            <a:ext cx="2879725" cy="2009353"/>
          </a:xfrm>
          <a:prstGeom prst="rect">
            <a:avLst/>
          </a:prstGeom>
        </p:spPr>
      </p:pic>
      <p:pic>
        <p:nvPicPr>
          <p:cNvPr id="21" name="Рисунок 37"/>
          <p:cNvPicPr/>
          <p:nvPr/>
        </p:nvPicPr>
        <p:blipFill>
          <a:blip r:embed="rId10"/>
          <a:stretch>
            <a:fillRect/>
          </a:stretch>
        </p:blipFill>
        <p:spPr>
          <a:xfrm>
            <a:off x="6138068" y="4115206"/>
            <a:ext cx="2879725" cy="20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4294967295"/>
          </p:nvPr>
        </p:nvSpPr>
        <p:spPr>
          <a:xfrm>
            <a:off x="152400" y="808971"/>
            <a:ext cx="8839200" cy="5632169"/>
          </a:xfrm>
        </p:spPr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Electron polarization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</a:pPr>
            <a:r>
              <a:rPr lang="en-US" altLang="en-US" sz="2000" dirty="0" smtClean="0"/>
              <a:t>Design strategy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</a:pPr>
            <a:r>
              <a:rPr lang="en-US" altLang="en-US" sz="2000" dirty="0" smtClean="0"/>
              <a:t>Universal spin rotator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</a:pPr>
            <a:r>
              <a:rPr lang="en-US" altLang="en-US" sz="2000" dirty="0" smtClean="0"/>
              <a:t>Monte-Carlo simulations of electron polarization lifetime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SLICK/SLICKTRACK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err="1" smtClean="0"/>
              <a:t>Zgoubi</a:t>
            </a:r>
            <a:endParaRPr lang="en-US" altLang="en-US" sz="2000" dirty="0" smtClean="0"/>
          </a:p>
          <a:p>
            <a:pPr defTabSz="914400">
              <a:spcBef>
                <a:spcPts val="0"/>
              </a:spcBef>
              <a:spcAft>
                <a:spcPts val="0"/>
              </a:spcAft>
              <a:buSzTx/>
              <a:buBlip>
                <a:blip r:embed="rId2"/>
              </a:buBlip>
            </a:pPr>
            <a:r>
              <a:rPr lang="en-US" altLang="en-US" dirty="0" smtClean="0"/>
              <a:t>Ion polarization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</a:pPr>
            <a:r>
              <a:rPr lang="en-US" altLang="en-US" sz="2000" dirty="0" smtClean="0"/>
              <a:t>Figure-8 concept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</a:pPr>
            <a:r>
              <a:rPr lang="en-US" altLang="en-US" sz="2000" dirty="0" smtClean="0"/>
              <a:t>Ion polarization control in the ion collider ring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Stability criterion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3D spin rotator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Suppression of imperfection effect on the ion spin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Spin flip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</a:pPr>
            <a:r>
              <a:rPr lang="en-US" altLang="en-US" sz="2000" dirty="0" smtClean="0"/>
              <a:t>Acceleration of polarized ion beam in the ion collider ring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Lattice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Imperfection effect as a function of energy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Transition energy crossing</a:t>
            </a:r>
          </a:p>
          <a:p>
            <a:pPr marL="1263650" lvl="2" indent="-34925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Start-to-end simulation of acceleration</a:t>
            </a:r>
          </a:p>
        </p:txBody>
      </p:sp>
      <p:sp>
        <p:nvSpPr>
          <p:cNvPr id="99331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On-momentum particle</a:t>
                </a: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Particle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000" dirty="0" smtClean="0"/>
              <a:t>Proton Spin during Transition Crossing</a:t>
            </a:r>
          </a:p>
        </p:txBody>
      </p:sp>
      <p:pic>
        <p:nvPicPr>
          <p:cNvPr id="13" name="Рисунок 31"/>
          <p:cNvPicPr/>
          <p:nvPr/>
        </p:nvPicPr>
        <p:blipFill>
          <a:blip r:embed="rId5"/>
          <a:stretch>
            <a:fillRect/>
          </a:stretch>
        </p:blipFill>
        <p:spPr>
          <a:xfrm>
            <a:off x="126206" y="1335592"/>
            <a:ext cx="2879725" cy="2100781"/>
          </a:xfrm>
          <a:prstGeom prst="rect">
            <a:avLst/>
          </a:prstGeom>
        </p:spPr>
      </p:pic>
      <p:pic>
        <p:nvPicPr>
          <p:cNvPr id="14" name="Рисунок 34"/>
          <p:cNvPicPr/>
          <p:nvPr/>
        </p:nvPicPr>
        <p:blipFill>
          <a:blip r:embed="rId6"/>
          <a:stretch>
            <a:fillRect/>
          </a:stretch>
        </p:blipFill>
        <p:spPr>
          <a:xfrm>
            <a:off x="126206" y="4065815"/>
            <a:ext cx="2879725" cy="2010520"/>
          </a:xfrm>
          <a:prstGeom prst="rect">
            <a:avLst/>
          </a:prstGeom>
        </p:spPr>
      </p:pic>
      <p:pic>
        <p:nvPicPr>
          <p:cNvPr id="15" name="Рисунок 32"/>
          <p:cNvPicPr/>
          <p:nvPr/>
        </p:nvPicPr>
        <p:blipFill>
          <a:blip r:embed="rId7"/>
          <a:stretch>
            <a:fillRect/>
          </a:stretch>
        </p:blipFill>
        <p:spPr>
          <a:xfrm>
            <a:off x="3132137" y="1335592"/>
            <a:ext cx="2879725" cy="2100781"/>
          </a:xfrm>
          <a:prstGeom prst="rect">
            <a:avLst/>
          </a:prstGeom>
        </p:spPr>
      </p:pic>
      <p:pic>
        <p:nvPicPr>
          <p:cNvPr id="16" name="Рисунок 35"/>
          <p:cNvPicPr/>
          <p:nvPr/>
        </p:nvPicPr>
        <p:blipFill>
          <a:blip r:embed="rId8"/>
          <a:stretch>
            <a:fillRect/>
          </a:stretch>
        </p:blipFill>
        <p:spPr>
          <a:xfrm>
            <a:off x="3132137" y="4065815"/>
            <a:ext cx="2879725" cy="2010520"/>
          </a:xfrm>
          <a:prstGeom prst="rect">
            <a:avLst/>
          </a:prstGeom>
        </p:spPr>
      </p:pic>
      <p:pic>
        <p:nvPicPr>
          <p:cNvPr id="17" name="Рисунок 33"/>
          <p:cNvPicPr/>
          <p:nvPr/>
        </p:nvPicPr>
        <p:blipFill>
          <a:blip r:embed="rId9"/>
          <a:stretch>
            <a:fillRect/>
          </a:stretch>
        </p:blipFill>
        <p:spPr>
          <a:xfrm>
            <a:off x="6138068" y="1265743"/>
            <a:ext cx="2879725" cy="2335148"/>
          </a:xfrm>
          <a:prstGeom prst="rect">
            <a:avLst/>
          </a:prstGeom>
        </p:spPr>
      </p:pic>
      <p:pic>
        <p:nvPicPr>
          <p:cNvPr id="18" name="Рисунок 38"/>
          <p:cNvPicPr/>
          <p:nvPr/>
        </p:nvPicPr>
        <p:blipFill>
          <a:blip r:embed="rId10"/>
          <a:stretch>
            <a:fillRect/>
          </a:stretch>
        </p:blipFill>
        <p:spPr>
          <a:xfrm>
            <a:off x="6138068" y="3995964"/>
            <a:ext cx="2879725" cy="22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On-momentum particle</a:t>
                </a: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Five particles uniformly distributed on an ellipse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000" dirty="0" smtClean="0"/>
              <a:t>Impact of Synchrotron Phase</a:t>
            </a:r>
          </a:p>
        </p:txBody>
      </p:sp>
      <p:pic>
        <p:nvPicPr>
          <p:cNvPr id="10" name="Рисунок 28"/>
          <p:cNvPicPr/>
          <p:nvPr/>
        </p:nvPicPr>
        <p:blipFill>
          <a:blip r:embed="rId5"/>
          <a:stretch>
            <a:fillRect/>
          </a:stretch>
        </p:blipFill>
        <p:spPr>
          <a:xfrm>
            <a:off x="2728451" y="1342358"/>
            <a:ext cx="3687098" cy="225650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26206" y="4052855"/>
            <a:ext cx="2879725" cy="2320949"/>
          </a:xfrm>
          <a:prstGeom prst="rect">
            <a:avLst/>
          </a:prstGeom>
        </p:spPr>
      </p:pic>
      <p:pic>
        <p:nvPicPr>
          <p:cNvPr id="12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3132137" y="4074445"/>
            <a:ext cx="2879725" cy="2256505"/>
          </a:xfrm>
          <a:prstGeom prst="rect">
            <a:avLst/>
          </a:prstGeom>
        </p:spPr>
      </p:pic>
      <p:pic>
        <p:nvPicPr>
          <p:cNvPr id="19" name="Рисунок 3"/>
          <p:cNvPicPr/>
          <p:nvPr/>
        </p:nvPicPr>
        <p:blipFill>
          <a:blip r:embed="rId8"/>
          <a:stretch>
            <a:fillRect/>
          </a:stretch>
        </p:blipFill>
        <p:spPr>
          <a:xfrm>
            <a:off x="6138068" y="4134451"/>
            <a:ext cx="2879725" cy="20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Analytically calculated </a:t>
                </a:r>
                <a:r>
                  <a:rPr lang="en-US" altLang="en-US" b="1" dirty="0" smtClean="0"/>
                  <a:t>proton</a:t>
                </a:r>
                <a:r>
                  <a:rPr lang="en-US" altLang="en-US" dirty="0" smtClean="0"/>
                  <a:t> incoherent spin resonance strength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 Need a spin tune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−2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Analytically calculated </a:t>
                </a:r>
                <a:r>
                  <a:rPr lang="en-US" altLang="en-US" b="1" dirty="0"/>
                  <a:t>proton </a:t>
                </a:r>
                <a:r>
                  <a:rPr lang="en-US" altLang="en-US" dirty="0" smtClean="0"/>
                  <a:t>vertical orbit excursion due to quadrupole misalignments and resulting coherent spin resonance strength</a:t>
                </a:r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000" dirty="0" smtClean="0"/>
              <a:t>Proton Resonance Strength</a:t>
            </a:r>
          </a:p>
        </p:txBody>
      </p:sp>
      <p:pic>
        <p:nvPicPr>
          <p:cNvPr id="41" name="Рисунок 2"/>
          <p:cNvPicPr/>
          <p:nvPr/>
        </p:nvPicPr>
        <p:blipFill rotWithShape="1">
          <a:blip r:embed="rId5"/>
          <a:srcRect t="9858"/>
          <a:stretch/>
        </p:blipFill>
        <p:spPr>
          <a:xfrm>
            <a:off x="2026432" y="1622578"/>
            <a:ext cx="5091135" cy="1932040"/>
          </a:xfrm>
          <a:prstGeom prst="rect">
            <a:avLst/>
          </a:prstGeom>
        </p:spPr>
      </p:pic>
      <p:pic>
        <p:nvPicPr>
          <p:cNvPr id="42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094" y="4436509"/>
            <a:ext cx="4319905" cy="1790065"/>
          </a:xfrm>
          <a:prstGeom prst="rect">
            <a:avLst/>
          </a:prstGeom>
        </p:spPr>
      </p:pic>
      <p:pic>
        <p:nvPicPr>
          <p:cNvPr id="43" name="Рисунок 3"/>
          <p:cNvPicPr/>
          <p:nvPr/>
        </p:nvPicPr>
        <p:blipFill rotWithShape="1">
          <a:blip r:embed="rId7"/>
          <a:srcRect t="11005"/>
          <a:stretch/>
        </p:blipFill>
        <p:spPr>
          <a:xfrm>
            <a:off x="4681220" y="4329983"/>
            <a:ext cx="4319905" cy="17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8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Three protons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 smtClean="0"/>
                  <a:t> accelerated at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~3 T/min in lattice with 100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=0.01</m:t>
                    </m:r>
                  </m:oMath>
                </a14:m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Coherent resonance strength component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000" dirty="0" smtClean="0"/>
              <a:t>Start-to-End Proton Acceleration</a:t>
            </a:r>
          </a:p>
        </p:txBody>
      </p:sp>
      <p:pic>
        <p:nvPicPr>
          <p:cNvPr id="10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1709579" y="1629197"/>
            <a:ext cx="5724843" cy="2290870"/>
          </a:xfrm>
          <a:prstGeom prst="rect">
            <a:avLst/>
          </a:prstGeom>
        </p:spPr>
      </p:pic>
      <p:pic>
        <p:nvPicPr>
          <p:cNvPr id="12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658657" y="4493783"/>
            <a:ext cx="4315968" cy="17213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20214" y="4377965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ym typeface="Symbol" panose="05050102010706020507" pitchFamily="18" charset="2"/>
              </a:rPr>
              <a:t>Zgoubi</a:t>
            </a:r>
            <a:r>
              <a:rPr lang="en-US" altLang="en-US" dirty="0" smtClean="0">
                <a:sym typeface="Symbol" panose="05050102010706020507" pitchFamily="18" charset="2"/>
              </a:rPr>
              <a:t> simulation</a:t>
            </a:r>
            <a:endParaRPr lang="en-US" dirty="0"/>
          </a:p>
        </p:txBody>
      </p:sp>
      <p:pic>
        <p:nvPicPr>
          <p:cNvPr id="9" name="Рисунок 3"/>
          <p:cNvPicPr/>
          <p:nvPr/>
        </p:nvPicPr>
        <p:blipFill rotWithShape="1">
          <a:blip r:embed="rId7"/>
          <a:srcRect t="11005"/>
          <a:stretch/>
        </p:blipFill>
        <p:spPr>
          <a:xfrm>
            <a:off x="201846" y="4493782"/>
            <a:ext cx="4319905" cy="17213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0841" y="4377965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ym typeface="Symbol" panose="05050102010706020507" pitchFamily="18" charset="2"/>
              </a:rPr>
              <a:t>Analytic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14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Analytically calculated </a:t>
                </a:r>
                <a:r>
                  <a:rPr lang="en-US" altLang="en-US" b="1" dirty="0" smtClean="0"/>
                  <a:t>deuteron</a:t>
                </a:r>
                <a:r>
                  <a:rPr lang="en-US" altLang="en-US" dirty="0" smtClean="0"/>
                  <a:t> incoherent spin resonance strength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 Need a spin tune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~3⋅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Analytically calculated </a:t>
                </a:r>
                <a:r>
                  <a:rPr lang="en-US" altLang="en-US" b="1" dirty="0" smtClean="0"/>
                  <a:t>deuteron </a:t>
                </a:r>
                <a:r>
                  <a:rPr lang="en-US" altLang="en-US" dirty="0" smtClean="0"/>
                  <a:t>vertical orbit excursion due to quadrupole misalignments and resulting coherent spin resonance strength</a:t>
                </a:r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446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000" dirty="0" smtClean="0"/>
              <a:t>Deuteron Resonance Strength</a:t>
            </a:r>
          </a:p>
        </p:txBody>
      </p:sp>
      <p:pic>
        <p:nvPicPr>
          <p:cNvPr id="7" name="Рисунок 16"/>
          <p:cNvPicPr/>
          <p:nvPr/>
        </p:nvPicPr>
        <p:blipFill rotWithShape="1">
          <a:blip r:embed="rId5"/>
          <a:srcRect t="11277"/>
          <a:stretch/>
        </p:blipFill>
        <p:spPr>
          <a:xfrm>
            <a:off x="2300748" y="1660306"/>
            <a:ext cx="4542504" cy="182031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096" y="4436509"/>
            <a:ext cx="4216666" cy="1790065"/>
          </a:xfrm>
          <a:prstGeom prst="rect">
            <a:avLst/>
          </a:prstGeom>
        </p:spPr>
      </p:pic>
      <p:pic>
        <p:nvPicPr>
          <p:cNvPr id="9" name="Рисунок 17"/>
          <p:cNvPicPr/>
          <p:nvPr/>
        </p:nvPicPr>
        <p:blipFill rotWithShape="1">
          <a:blip r:embed="rId7"/>
          <a:srcRect t="10906"/>
          <a:stretch/>
        </p:blipFill>
        <p:spPr>
          <a:xfrm>
            <a:off x="4689987" y="4436509"/>
            <a:ext cx="4201551" cy="15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8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Three protons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 smtClean="0"/>
                  <a:t> accelerated at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~3 T/min in lattice with 100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=3⋅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Deuteron spin is highly stable in figure-8 rings, which can be used for high precision experiments</a:t>
                </a:r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836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000" dirty="0" smtClean="0"/>
              <a:t>Start-to-End Deuteron Acceleration</a:t>
            </a:r>
          </a:p>
        </p:txBody>
      </p:sp>
      <p:pic>
        <p:nvPicPr>
          <p:cNvPr id="9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913712" y="1815782"/>
            <a:ext cx="7316576" cy="3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10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4294967295"/>
          </p:nvPr>
        </p:nvSpPr>
        <p:spPr>
          <a:xfrm>
            <a:off x="260350" y="790575"/>
            <a:ext cx="8629650" cy="5686425"/>
          </a:xfrm>
        </p:spPr>
        <p:txBody>
          <a:bodyPr/>
          <a:lstStyle/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Electron polarization design is complete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2"/>
              </a:buBlip>
            </a:pPr>
            <a:r>
              <a:rPr lang="en-US" altLang="en-US" dirty="0" smtClean="0"/>
              <a:t>Electron spin tracking simulations with distorted closed orbit are in progress using </a:t>
            </a:r>
            <a:r>
              <a:rPr lang="en-US" dirty="0" smtClean="0"/>
              <a:t>SLICK/SLICKTRACK and </a:t>
            </a:r>
            <a:r>
              <a:rPr lang="en-US" dirty="0" err="1" smtClean="0"/>
              <a:t>Zgoubi</a:t>
            </a:r>
            <a:r>
              <a:rPr lang="en-US" dirty="0" smtClean="0"/>
              <a:t> with good results</a:t>
            </a:r>
            <a:endParaRPr lang="en-US" altLang="en-US" dirty="0" smtClean="0"/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Ion polarization control and spin flip in the ion collider ring demonstrated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mtClean="0"/>
              <a:t>Start-to-end </a:t>
            </a:r>
            <a:r>
              <a:rPr lang="en-US" altLang="en-US" dirty="0" smtClean="0"/>
              <a:t>simulation of polarized ion beam acceleration with transition energy crossing completed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Ongoing and future studies</a:t>
            </a:r>
          </a:p>
          <a:p>
            <a:pPr marL="687388" lvl="1" indent="-344488" defTabSz="914400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Electron spin tracking in the presence of coupling and closed orbit distortion</a:t>
            </a:r>
          </a:p>
          <a:p>
            <a:pPr marL="687388" lvl="1" indent="-344488" defTabSz="914400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Electron spin matching</a:t>
            </a:r>
          </a:p>
          <a:p>
            <a:pPr marL="687388" lvl="1" indent="-344488" defTabSz="914400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Compensation of detector solenoid effect on the ion polarization</a:t>
            </a:r>
          </a:p>
          <a:p>
            <a:pPr marL="687388" lvl="1" indent="-344488" defTabSz="914400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Effect of coupling on the ion polarization </a:t>
            </a:r>
          </a:p>
          <a:p>
            <a:pPr marL="687388" lvl="1" indent="-344488" defTabSz="914400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Higher-order resonances</a:t>
            </a:r>
          </a:p>
          <a:p>
            <a:pPr marL="687388" lvl="1" indent="-344488" defTabSz="914400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Effects of crab crossing, beam-beam interaction, and electron cooling</a:t>
            </a:r>
          </a:p>
        </p:txBody>
      </p:sp>
      <p:sp>
        <p:nvSpPr>
          <p:cNvPr id="64515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 altLang="en-US" dirty="0" smtClean="0"/>
              <a:t>Summary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 idx="4294967295"/>
          </p:nvPr>
        </p:nvSpPr>
        <p:spPr>
          <a:xfrm>
            <a:off x="457200" y="3077369"/>
            <a:ext cx="8229600" cy="703263"/>
          </a:xfrm>
        </p:spPr>
        <p:txBody>
          <a:bodyPr/>
          <a:lstStyle/>
          <a:p>
            <a:r>
              <a:rPr lang="en-US" altLang="en-US" dirty="0" smtClean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0802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4294967295"/>
          </p:nvPr>
        </p:nvSpPr>
        <p:spPr>
          <a:xfrm>
            <a:off x="149225" y="866775"/>
            <a:ext cx="8851900" cy="5464175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dirty="0" smtClean="0"/>
              <a:t>Constant acceleration rate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dirty="0" smtClean="0"/>
              <a:t>Transition energy jump according to the below picture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dirty="0" smtClean="0"/>
              <a:t>RF phase flip at the instant of crossing during the jump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dirty="0" smtClean="0"/>
              <a:t>Transition Energy Crossing Scheme</a:t>
            </a:r>
          </a:p>
        </p:txBody>
      </p:sp>
      <p:cxnSp>
        <p:nvCxnSpPr>
          <p:cNvPr id="6149" name="Straight Arrow Connector 2"/>
          <p:cNvCxnSpPr>
            <a:cxnSpLocks noChangeShapeType="1"/>
          </p:cNvCxnSpPr>
          <p:nvPr/>
        </p:nvCxnSpPr>
        <p:spPr bwMode="auto">
          <a:xfrm flipV="1">
            <a:off x="2110904" y="2418857"/>
            <a:ext cx="0" cy="294951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0" name="Straight Arrow Connector 14"/>
          <p:cNvCxnSpPr>
            <a:cxnSpLocks noChangeShapeType="1"/>
          </p:cNvCxnSpPr>
          <p:nvPr/>
        </p:nvCxnSpPr>
        <p:spPr bwMode="auto">
          <a:xfrm>
            <a:off x="2110904" y="5368368"/>
            <a:ext cx="560352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1" name="Straight Arrow Connector 16"/>
          <p:cNvCxnSpPr>
            <a:cxnSpLocks noChangeShapeType="1"/>
          </p:cNvCxnSpPr>
          <p:nvPr/>
        </p:nvCxnSpPr>
        <p:spPr bwMode="auto">
          <a:xfrm flipV="1">
            <a:off x="2110904" y="2949769"/>
            <a:ext cx="4468070" cy="202041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2" name="Straight Arrow Connector 19"/>
          <p:cNvCxnSpPr>
            <a:cxnSpLocks noChangeShapeType="1"/>
          </p:cNvCxnSpPr>
          <p:nvPr/>
        </p:nvCxnSpPr>
        <p:spPr bwMode="auto">
          <a:xfrm>
            <a:off x="2110904" y="2949769"/>
            <a:ext cx="446807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3" name="Straight Arrow Connector 22"/>
          <p:cNvCxnSpPr>
            <a:cxnSpLocks noChangeShapeType="1"/>
          </p:cNvCxnSpPr>
          <p:nvPr/>
        </p:nvCxnSpPr>
        <p:spPr bwMode="auto">
          <a:xfrm flipV="1">
            <a:off x="6578974" y="2949769"/>
            <a:ext cx="0" cy="241859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3084147" y="4338026"/>
            <a:ext cx="823176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5" name="Straight Arrow Connector 29"/>
          <p:cNvCxnSpPr>
            <a:cxnSpLocks noChangeShapeType="1"/>
          </p:cNvCxnSpPr>
          <p:nvPr/>
        </p:nvCxnSpPr>
        <p:spPr bwMode="auto">
          <a:xfrm>
            <a:off x="2110904" y="4340956"/>
            <a:ext cx="973242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6" name="Straight Arrow Connector 33"/>
          <p:cNvCxnSpPr>
            <a:cxnSpLocks noChangeShapeType="1"/>
          </p:cNvCxnSpPr>
          <p:nvPr/>
        </p:nvCxnSpPr>
        <p:spPr bwMode="auto">
          <a:xfrm flipV="1">
            <a:off x="3178906" y="4333763"/>
            <a:ext cx="728374" cy="32936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7" name="Straight Arrow Connector 35"/>
          <p:cNvCxnSpPr>
            <a:cxnSpLocks noChangeShapeType="1"/>
          </p:cNvCxnSpPr>
          <p:nvPr/>
        </p:nvCxnSpPr>
        <p:spPr bwMode="auto">
          <a:xfrm flipH="1" flipV="1">
            <a:off x="3087637" y="4338502"/>
            <a:ext cx="94803" cy="32643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Straight Arrow Connector 38"/>
          <p:cNvCxnSpPr>
            <a:cxnSpLocks noChangeShapeType="1"/>
          </p:cNvCxnSpPr>
          <p:nvPr/>
        </p:nvCxnSpPr>
        <p:spPr bwMode="auto">
          <a:xfrm>
            <a:off x="3907322" y="4338026"/>
            <a:ext cx="2671651" cy="293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9" name="TextBox 88084"/>
          <p:cNvSpPr txBox="1">
            <a:spLocks noChangeArrowheads="1"/>
          </p:cNvSpPr>
          <p:nvPr/>
        </p:nvSpPr>
        <p:spPr bwMode="auto">
          <a:xfrm>
            <a:off x="1670671" y="2188037"/>
            <a:ext cx="311256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</a:t>
            </a:r>
            <a:endParaRPr lang="en-US" altLang="en-US"/>
          </a:p>
        </p:txBody>
      </p:sp>
      <p:sp>
        <p:nvSpPr>
          <p:cNvPr id="6160" name="TextBox 56"/>
          <p:cNvSpPr txBox="1">
            <a:spLocks noChangeArrowheads="1"/>
          </p:cNvSpPr>
          <p:nvPr/>
        </p:nvSpPr>
        <p:spPr bwMode="auto">
          <a:xfrm>
            <a:off x="1128017" y="2717320"/>
            <a:ext cx="8770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sym typeface="Symbol" panose="05050102010706020507" pitchFamily="18" charset="2"/>
              </a:rPr>
              <a:t>106.6</a:t>
            </a:r>
            <a:endParaRPr lang="en-US" altLang="en-US"/>
          </a:p>
        </p:txBody>
      </p:sp>
      <p:sp>
        <p:nvSpPr>
          <p:cNvPr id="6161" name="TextBox 57"/>
          <p:cNvSpPr txBox="1">
            <a:spLocks noChangeArrowheads="1"/>
          </p:cNvSpPr>
          <p:nvPr/>
        </p:nvSpPr>
        <p:spPr bwMode="auto">
          <a:xfrm>
            <a:off x="1104900" y="4107206"/>
            <a:ext cx="8770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sym typeface="Symbol" panose="05050102010706020507" pitchFamily="18" charset="2"/>
              </a:rPr>
              <a:t>12.45</a:t>
            </a:r>
            <a:endParaRPr lang="en-US" altLang="en-US"/>
          </a:p>
        </p:txBody>
      </p:sp>
      <p:sp>
        <p:nvSpPr>
          <p:cNvPr id="6162" name="TextBox 58"/>
          <p:cNvSpPr txBox="1">
            <a:spLocks noChangeArrowheads="1"/>
          </p:cNvSpPr>
          <p:nvPr/>
        </p:nvSpPr>
        <p:spPr bwMode="auto">
          <a:xfrm>
            <a:off x="1258763" y="4711618"/>
            <a:ext cx="723164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sym typeface="Symbol" panose="05050102010706020507" pitchFamily="18" charset="2"/>
              </a:rPr>
              <a:t>8.53</a:t>
            </a:r>
            <a:endParaRPr lang="en-US" altLang="en-US"/>
          </a:p>
        </p:txBody>
      </p:sp>
      <p:sp>
        <p:nvSpPr>
          <p:cNvPr id="6163" name="TextBox 59"/>
          <p:cNvSpPr txBox="1">
            <a:spLocks noChangeArrowheads="1"/>
          </p:cNvSpPr>
          <p:nvPr/>
        </p:nvSpPr>
        <p:spPr bwMode="auto">
          <a:xfrm>
            <a:off x="1941654" y="5393523"/>
            <a:ext cx="338502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ym typeface="Symbol" panose="05050102010706020507" pitchFamily="18" charset="2"/>
              </a:rPr>
              <a:t>0</a:t>
            </a:r>
            <a:endParaRPr lang="en-US" altLang="en-US"/>
          </a:p>
        </p:txBody>
      </p:sp>
      <p:sp>
        <p:nvSpPr>
          <p:cNvPr id="6164" name="TextBox 60"/>
          <p:cNvSpPr txBox="1">
            <a:spLocks noChangeArrowheads="1"/>
          </p:cNvSpPr>
          <p:nvPr/>
        </p:nvSpPr>
        <p:spPr bwMode="auto">
          <a:xfrm>
            <a:off x="6332790" y="5393523"/>
            <a:ext cx="492368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ym typeface="Symbol" panose="05050102010706020507" pitchFamily="18" charset="2"/>
              </a:rPr>
              <a:t>60</a:t>
            </a:r>
            <a:endParaRPr lang="en-US" altLang="en-US"/>
          </a:p>
        </p:txBody>
      </p:sp>
      <p:sp>
        <p:nvSpPr>
          <p:cNvPr id="6165" name="TextBox 61"/>
          <p:cNvSpPr txBox="1">
            <a:spLocks noChangeArrowheads="1"/>
          </p:cNvSpPr>
          <p:nvPr/>
        </p:nvSpPr>
        <p:spPr bwMode="auto">
          <a:xfrm>
            <a:off x="7367225" y="5368368"/>
            <a:ext cx="671875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t (s)</a:t>
            </a:r>
            <a:endParaRPr lang="en-US" altLang="en-US"/>
          </a:p>
        </p:txBody>
      </p:sp>
      <p:cxnSp>
        <p:nvCxnSpPr>
          <p:cNvPr id="6166" name="Straight Arrow Connector 62"/>
          <p:cNvCxnSpPr>
            <a:cxnSpLocks noChangeShapeType="1"/>
          </p:cNvCxnSpPr>
          <p:nvPr/>
        </p:nvCxnSpPr>
        <p:spPr bwMode="auto">
          <a:xfrm flipV="1">
            <a:off x="3486211" y="4338025"/>
            <a:ext cx="0" cy="10287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7" name="TextBox 64"/>
          <p:cNvSpPr txBox="1">
            <a:spLocks noChangeArrowheads="1"/>
          </p:cNvSpPr>
          <p:nvPr/>
        </p:nvSpPr>
        <p:spPr bwMode="auto">
          <a:xfrm>
            <a:off x="3201562" y="5393522"/>
            <a:ext cx="569300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ym typeface="Symbol" panose="05050102010706020507" pitchFamily="18" charset="2"/>
              </a:rPr>
              <a:t>2.4</a:t>
            </a:r>
            <a:endParaRPr lang="en-US" altLang="en-US"/>
          </a:p>
        </p:txBody>
      </p:sp>
      <p:cxnSp>
        <p:nvCxnSpPr>
          <p:cNvPr id="6168" name="Straight Arrow Connector 65"/>
          <p:cNvCxnSpPr>
            <a:cxnSpLocks noChangeShapeType="1"/>
          </p:cNvCxnSpPr>
          <p:nvPr/>
        </p:nvCxnSpPr>
        <p:spPr bwMode="auto">
          <a:xfrm flipV="1">
            <a:off x="3084147" y="3784521"/>
            <a:ext cx="0" cy="110198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Straight Arrow Connector 66"/>
          <p:cNvCxnSpPr>
            <a:cxnSpLocks noChangeShapeType="1"/>
          </p:cNvCxnSpPr>
          <p:nvPr/>
        </p:nvCxnSpPr>
        <p:spPr bwMode="auto">
          <a:xfrm flipV="1">
            <a:off x="3907322" y="3784522"/>
            <a:ext cx="0" cy="11019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0" name="Straight Arrow Connector 69"/>
          <p:cNvCxnSpPr>
            <a:cxnSpLocks noChangeShapeType="1"/>
          </p:cNvCxnSpPr>
          <p:nvPr/>
        </p:nvCxnSpPr>
        <p:spPr bwMode="auto">
          <a:xfrm>
            <a:off x="3084146" y="3892527"/>
            <a:ext cx="823176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1" name="TextBox 70"/>
          <p:cNvSpPr txBox="1">
            <a:spLocks noChangeArrowheads="1"/>
          </p:cNvSpPr>
          <p:nvPr/>
        </p:nvSpPr>
        <p:spPr bwMode="auto">
          <a:xfrm>
            <a:off x="2835331" y="3413579"/>
            <a:ext cx="1301758" cy="3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ym typeface="Symbol" panose="05050102010706020507" pitchFamily="18" charset="2"/>
              </a:rPr>
              <a:t>t = 0.612 s</a:t>
            </a:r>
            <a:endParaRPr lang="en-US" altLang="en-US" sz="1800"/>
          </a:p>
        </p:txBody>
      </p:sp>
      <p:cxnSp>
        <p:nvCxnSpPr>
          <p:cNvPr id="6172" name="Straight Arrow Connector 71"/>
          <p:cNvCxnSpPr>
            <a:cxnSpLocks noChangeShapeType="1"/>
          </p:cNvCxnSpPr>
          <p:nvPr/>
        </p:nvCxnSpPr>
        <p:spPr bwMode="auto">
          <a:xfrm>
            <a:off x="2970616" y="4664328"/>
            <a:ext cx="166187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3" name="Straight Arrow Connector 73"/>
          <p:cNvCxnSpPr>
            <a:cxnSpLocks noChangeShapeType="1"/>
          </p:cNvCxnSpPr>
          <p:nvPr/>
        </p:nvCxnSpPr>
        <p:spPr bwMode="auto">
          <a:xfrm flipV="1">
            <a:off x="4490640" y="4337416"/>
            <a:ext cx="0" cy="32751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4" name="TextBox 76"/>
          <p:cNvSpPr txBox="1">
            <a:spLocks noChangeArrowheads="1"/>
          </p:cNvSpPr>
          <p:nvPr/>
        </p:nvSpPr>
        <p:spPr bwMode="auto">
          <a:xfrm>
            <a:off x="4534740" y="4316519"/>
            <a:ext cx="780862" cy="3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ym typeface="Symbol" panose="05050102010706020507" pitchFamily="18" charset="2"/>
              </a:rPr>
              <a:t> = 1</a:t>
            </a:r>
            <a:endParaRPr lang="en-US" altLang="en-US" sz="1800"/>
          </a:p>
        </p:txBody>
      </p:sp>
      <p:cxnSp>
        <p:nvCxnSpPr>
          <p:cNvPr id="6175" name="Straight Arrow Connector 78"/>
          <p:cNvCxnSpPr>
            <a:cxnSpLocks noChangeShapeType="1"/>
          </p:cNvCxnSpPr>
          <p:nvPr/>
        </p:nvCxnSpPr>
        <p:spPr bwMode="auto">
          <a:xfrm>
            <a:off x="2217122" y="4507009"/>
            <a:ext cx="11107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6" name="Straight Arrow Connector 80"/>
          <p:cNvCxnSpPr>
            <a:cxnSpLocks noChangeShapeType="1"/>
          </p:cNvCxnSpPr>
          <p:nvPr/>
        </p:nvCxnSpPr>
        <p:spPr bwMode="auto">
          <a:xfrm flipV="1">
            <a:off x="2462680" y="4505864"/>
            <a:ext cx="0" cy="21427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7" name="Straight Arrow Connector 84"/>
          <p:cNvCxnSpPr>
            <a:cxnSpLocks noChangeShapeType="1"/>
          </p:cNvCxnSpPr>
          <p:nvPr/>
        </p:nvCxnSpPr>
        <p:spPr bwMode="auto">
          <a:xfrm>
            <a:off x="2462680" y="4112407"/>
            <a:ext cx="0" cy="21427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78" name="TextBox 85"/>
              <p:cNvSpPr txBox="1">
                <a:spLocks noChangeArrowheads="1"/>
              </p:cNvSpPr>
              <p:nvPr/>
            </p:nvSpPr>
            <p:spPr bwMode="auto">
              <a:xfrm>
                <a:off x="2119066" y="3728821"/>
                <a:ext cx="954107" cy="536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</m:t>
                        </m:r>
                      </m:num>
                      <m:den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= 0.5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6178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9066" y="3728821"/>
                <a:ext cx="954107" cy="536814"/>
              </a:xfrm>
              <a:prstGeom prst="rect">
                <a:avLst/>
              </a:prstGeom>
              <a:blipFill rotWithShape="0">
                <a:blip r:embed="rId4"/>
                <a:stretch>
                  <a:fillRect r="-5128" b="-56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79" name="Straight Arrow Connector 86"/>
          <p:cNvCxnSpPr>
            <a:cxnSpLocks noChangeShapeType="1"/>
          </p:cNvCxnSpPr>
          <p:nvPr/>
        </p:nvCxnSpPr>
        <p:spPr bwMode="auto">
          <a:xfrm flipV="1">
            <a:off x="2462680" y="4311587"/>
            <a:ext cx="0" cy="20380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80" name="TextBox 88"/>
          <p:cNvSpPr txBox="1">
            <a:spLocks noChangeArrowheads="1"/>
          </p:cNvSpPr>
          <p:nvPr/>
        </p:nvSpPr>
        <p:spPr bwMode="auto">
          <a:xfrm>
            <a:off x="6615314" y="4053701"/>
            <a:ext cx="437872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</a:t>
            </a:r>
            <a:r>
              <a:rPr lang="en-US" altLang="en-US" baseline="-25000">
                <a:sym typeface="Symbol" panose="05050102010706020507" pitchFamily="18" charset="2"/>
              </a:rPr>
              <a:t>tr</a:t>
            </a:r>
            <a:endParaRPr lang="en-US" altLang="en-US"/>
          </a:p>
        </p:txBody>
      </p:sp>
      <p:cxnSp>
        <p:nvCxnSpPr>
          <p:cNvPr id="6181" name="Straight Arrow Connector 89"/>
          <p:cNvCxnSpPr>
            <a:cxnSpLocks noChangeShapeType="1"/>
          </p:cNvCxnSpPr>
          <p:nvPr/>
        </p:nvCxnSpPr>
        <p:spPr bwMode="auto">
          <a:xfrm flipV="1">
            <a:off x="3190437" y="4159068"/>
            <a:ext cx="0" cy="72744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2" name="Straight Arrow Connector 91"/>
          <p:cNvCxnSpPr>
            <a:cxnSpLocks noChangeShapeType="1"/>
          </p:cNvCxnSpPr>
          <p:nvPr/>
        </p:nvCxnSpPr>
        <p:spPr bwMode="auto">
          <a:xfrm rot="16200000" flipV="1">
            <a:off x="3296428" y="4729294"/>
            <a:ext cx="0" cy="21425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3" name="Straight Arrow Connector 92"/>
          <p:cNvCxnSpPr>
            <a:cxnSpLocks noChangeShapeType="1"/>
          </p:cNvCxnSpPr>
          <p:nvPr/>
        </p:nvCxnSpPr>
        <p:spPr bwMode="auto">
          <a:xfrm rot="16200000">
            <a:off x="2981014" y="4729342"/>
            <a:ext cx="0" cy="21425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4" name="Straight Arrow Connector 93"/>
          <p:cNvCxnSpPr>
            <a:cxnSpLocks noChangeShapeType="1"/>
          </p:cNvCxnSpPr>
          <p:nvPr/>
        </p:nvCxnSpPr>
        <p:spPr bwMode="auto">
          <a:xfrm flipH="1">
            <a:off x="3078045" y="4834553"/>
            <a:ext cx="111256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85" name="TextBox 95"/>
          <p:cNvSpPr txBox="1">
            <a:spLocks noChangeArrowheads="1"/>
          </p:cNvSpPr>
          <p:nvPr/>
        </p:nvSpPr>
        <p:spPr bwMode="auto">
          <a:xfrm>
            <a:off x="2332223" y="4860154"/>
            <a:ext cx="1192770" cy="3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ym typeface="Symbol" panose="05050102010706020507" pitchFamily="18" charset="2"/>
              </a:rPr>
              <a:t>t = 60 </a:t>
            </a:r>
            <a:r>
              <a:rPr lang="en-US" altLang="en-US" sz="1800" dirty="0" err="1">
                <a:sym typeface="Symbol" panose="05050102010706020507" pitchFamily="18" charset="2"/>
              </a:rPr>
              <a:t>ms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10178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4294967295"/>
          </p:nvPr>
        </p:nvSpPr>
        <p:spPr>
          <a:xfrm>
            <a:off x="149225" y="866775"/>
            <a:ext cx="8851900" cy="5464175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dirty="0" smtClean="0"/>
              <a:t>Scheme by W. </a:t>
            </a:r>
            <a:r>
              <a:rPr lang="en-US" altLang="en-US" dirty="0" err="1" smtClean="0"/>
              <a:t>Hardt</a:t>
            </a:r>
            <a:r>
              <a:rPr lang="en-US" altLang="en-US" dirty="0" smtClean="0"/>
              <a:t> (1974)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dirty="0" smtClean="0"/>
              <a:t>Two quadrupole doublets are used in one arc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en-US" altLang="en-US" dirty="0" smtClean="0"/>
              <a:t>Horizontal and vertical betatron phase advances between the quadrupoles in each pair are </a:t>
            </a:r>
            <a:r>
              <a:rPr lang="en-US" altLang="en-US" dirty="0" smtClean="0">
                <a:sym typeface="Symbol" panose="05050102010706020507" pitchFamily="18" charset="2"/>
              </a:rPr>
              <a:t>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en-US" altLang="en-US" dirty="0" smtClean="0">
                <a:sym typeface="Symbol" panose="05050102010706020507" pitchFamily="18" charset="2"/>
              </a:rPr>
              <a:t>Horizontal and vertical betatron phase advances between the pairs are 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dirty="0" smtClean="0"/>
              <a:t>The doublets excite dispersion wave around the ring thus modifying the transition energy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dirty="0" smtClean="0"/>
              <a:t>The betatron tunes and </a:t>
            </a:r>
            <a:r>
              <a:rPr lang="en-US" altLang="en-US" dirty="0" err="1" smtClean="0"/>
              <a:t>chromaticities</a:t>
            </a:r>
            <a:r>
              <a:rPr lang="en-US" altLang="en-US" dirty="0" smtClean="0"/>
              <a:t> change very little during the jump.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dirty="0" smtClean="0"/>
              <a:t>Transition Energy Modification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5" y="3472811"/>
            <a:ext cx="4114800" cy="285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325" y="3472811"/>
            <a:ext cx="4114800" cy="285813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316407" y="4606045"/>
            <a:ext cx="556471" cy="59167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43725" y="3916687"/>
            <a:ext cx="1324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ym typeface="Symbol" panose="05050102010706020507" pitchFamily="18" charset="2"/>
              </a:rPr>
              <a:t>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tr</a:t>
            </a:r>
            <a:r>
              <a:rPr lang="en-US" altLang="en-US" dirty="0" smtClean="0">
                <a:sym typeface="Symbol" panose="05050102010706020507" pitchFamily="18" charset="2"/>
              </a:rPr>
              <a:t> = 11.452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84774" y="3916687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ym typeface="Symbol" panose="05050102010706020507" pitchFamily="18" charset="2"/>
              </a:rPr>
              <a:t>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tr</a:t>
            </a:r>
            <a:r>
              <a:rPr lang="en-US" altLang="en-US" dirty="0" smtClean="0">
                <a:sym typeface="Symbol" panose="05050102010706020507" pitchFamily="18" charset="2"/>
              </a:rPr>
              <a:t> = 12.453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4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505200"/>
          </a:xfrm>
        </p:spPr>
        <p:txBody>
          <a:bodyPr/>
          <a:lstStyle/>
          <a:p>
            <a:pPr algn="just">
              <a:buSzTx/>
            </a:pPr>
            <a:r>
              <a:rPr lang="en-US" altLang="en-US" sz="1700" dirty="0">
                <a:latin typeface="Arial" charset="0"/>
                <a:cs typeface="Arial" charset="0"/>
              </a:rPr>
              <a:t>Highly vertically polarized electron beams are injected from CEBAF</a:t>
            </a:r>
          </a:p>
          <a:p>
            <a:pPr lvl="1" algn="just"/>
            <a:r>
              <a:rPr lang="en-US" altLang="en-US" sz="1200" dirty="0">
                <a:latin typeface="Arial" charset="0"/>
                <a:cs typeface="Arial" charset="0"/>
              </a:rPr>
              <a:t>avoid spin </a:t>
            </a:r>
            <a:r>
              <a:rPr lang="en-US" altLang="en-US" sz="1200" dirty="0" err="1">
                <a:latin typeface="Arial" charset="0"/>
                <a:cs typeface="Arial" charset="0"/>
              </a:rPr>
              <a:t>decoherence</a:t>
            </a:r>
            <a:r>
              <a:rPr lang="en-US" altLang="en-US" sz="1200" dirty="0">
                <a:latin typeface="Arial" charset="0"/>
                <a:cs typeface="Arial" charset="0"/>
              </a:rPr>
              <a:t>, simplify spin transport from CEBAF to MEIC, alleviate the detector background</a:t>
            </a:r>
          </a:p>
          <a:p>
            <a:pPr algn="just">
              <a:buSzTx/>
            </a:pPr>
            <a:r>
              <a:rPr lang="en-US" altLang="en-US" sz="1700" dirty="0">
                <a:latin typeface="Arial" charset="0"/>
                <a:cs typeface="Arial" charset="0"/>
              </a:rPr>
              <a:t>Polarization is designed to be vertical in the JLEIC arc to avoid spin diffusion and longitudinal at collision points using spin rotators </a:t>
            </a:r>
          </a:p>
          <a:p>
            <a:pPr algn="just">
              <a:buSzTx/>
            </a:pPr>
            <a:r>
              <a:rPr lang="en-US" altLang="en-US" sz="1700" dirty="0">
                <a:latin typeface="Arial" charset="0"/>
                <a:cs typeface="Arial" charset="0"/>
              </a:rPr>
              <a:t>Universal spin rotator (fixed orbit) rotates the electron polarization from 3 to 12GeV </a:t>
            </a:r>
          </a:p>
          <a:p>
            <a:pPr algn="just">
              <a:buSzTx/>
            </a:pPr>
            <a:r>
              <a:rPr lang="en-US" altLang="en-US" sz="1700" dirty="0">
                <a:latin typeface="Arial" charset="0"/>
                <a:cs typeface="Arial" charset="0"/>
              </a:rPr>
              <a:t>Desired spin flipping is implemented by changing the source polarization</a:t>
            </a:r>
          </a:p>
          <a:p>
            <a:pPr algn="just">
              <a:buSzTx/>
            </a:pPr>
            <a:r>
              <a:rPr lang="en-US" altLang="en-US" sz="1700" dirty="0">
                <a:latin typeface="Arial" charset="0"/>
                <a:cs typeface="Arial" charset="0"/>
              </a:rPr>
              <a:t>Polarization configuration with figure-8 geometry removes electron spin tune energy </a:t>
            </a:r>
            <a:r>
              <a:rPr lang="en-US" altLang="en-US" sz="1700" dirty="0" smtClean="0">
                <a:latin typeface="Arial" charset="0"/>
                <a:cs typeface="Arial" charset="0"/>
              </a:rPr>
              <a:t>dependence, significantly </a:t>
            </a:r>
            <a:r>
              <a:rPr lang="en-US" altLang="en-US" sz="1700" dirty="0">
                <a:latin typeface="Arial" charset="0"/>
                <a:cs typeface="Arial" charset="0"/>
              </a:rPr>
              <a:t>suppress the synchrotron sideband resonance</a:t>
            </a:r>
          </a:p>
          <a:p>
            <a:pPr algn="just">
              <a:buSzTx/>
            </a:pPr>
            <a:r>
              <a:rPr lang="en-US" altLang="en-US" sz="1700" dirty="0">
                <a:latin typeface="Arial" charset="0"/>
                <a:cs typeface="Arial" charset="0"/>
              </a:rPr>
              <a:t>Continuous injection of electron bunch trains from the CEBAF is considered to </a:t>
            </a:r>
          </a:p>
          <a:p>
            <a:pPr lvl="1" algn="just">
              <a:buSzPct val="70000"/>
            </a:pPr>
            <a:r>
              <a:rPr lang="en-US" altLang="en-US" sz="1200" dirty="0">
                <a:latin typeface="Arial" charset="0"/>
                <a:cs typeface="Arial" charset="0"/>
              </a:rPr>
              <a:t>preserve and/or replenish the electron polarization, especially at higher energies</a:t>
            </a:r>
          </a:p>
          <a:p>
            <a:pPr algn="just">
              <a:buSzTx/>
            </a:pPr>
            <a:r>
              <a:rPr lang="en-US" altLang="en-US" sz="1700" dirty="0">
                <a:latin typeface="Arial" charset="0"/>
                <a:cs typeface="Arial" charset="0"/>
              </a:rPr>
              <a:t>Spin matching in some key regions is considered to </a:t>
            </a:r>
            <a:r>
              <a:rPr lang="en-US" altLang="en-US" sz="1700" dirty="0" smtClean="0">
                <a:latin typeface="Arial" charset="0"/>
                <a:cs typeface="Arial" charset="0"/>
              </a:rPr>
              <a:t>improve </a:t>
            </a:r>
            <a:r>
              <a:rPr lang="en-US" altLang="en-US" sz="1700" dirty="0">
                <a:latin typeface="Arial" charset="0"/>
                <a:cs typeface="Arial" charset="0"/>
              </a:rPr>
              <a:t>polarization lifetime</a:t>
            </a:r>
          </a:p>
          <a:p>
            <a:pPr algn="just">
              <a:buSzTx/>
            </a:pPr>
            <a:r>
              <a:rPr lang="en-US" altLang="en-US" sz="1700" dirty="0">
                <a:latin typeface="Arial" charset="0"/>
                <a:cs typeface="Arial" charset="0"/>
              </a:rPr>
              <a:t>Compton </a:t>
            </a:r>
            <a:r>
              <a:rPr lang="en-US" altLang="en-US" sz="1700" dirty="0" err="1">
                <a:latin typeface="Arial" charset="0"/>
                <a:cs typeface="Arial" charset="0"/>
              </a:rPr>
              <a:t>polarimeter</a:t>
            </a:r>
            <a:r>
              <a:rPr lang="en-US" altLang="en-US" sz="1700" dirty="0">
                <a:latin typeface="Arial" charset="0"/>
                <a:cs typeface="Arial" charset="0"/>
              </a:rPr>
              <a:t> </a:t>
            </a:r>
            <a:r>
              <a:rPr lang="en-US" altLang="en-US" sz="1700" dirty="0" smtClean="0">
                <a:latin typeface="Arial" charset="0"/>
                <a:cs typeface="Arial" charset="0"/>
              </a:rPr>
              <a:t>provides non-invasive measurements of the electron polarization </a:t>
            </a:r>
            <a:endParaRPr lang="en-US" altLang="en-US" sz="1700" dirty="0">
              <a:latin typeface="Arial" charset="0"/>
              <a:cs typeface="Arial" charset="0"/>
            </a:endParaRPr>
          </a:p>
          <a:p>
            <a:pPr>
              <a:buSzPct val="100000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Polarization Strategies</a:t>
            </a:r>
          </a:p>
        </p:txBody>
      </p:sp>
      <p:grpSp>
        <p:nvGrpSpPr>
          <p:cNvPr id="66" name="Group 1"/>
          <p:cNvGrpSpPr>
            <a:grpSpLocks/>
          </p:cNvGrpSpPr>
          <p:nvPr/>
        </p:nvGrpSpPr>
        <p:grpSpPr bwMode="auto">
          <a:xfrm>
            <a:off x="4900612" y="4648200"/>
            <a:ext cx="4319588" cy="1538288"/>
            <a:chOff x="4724403" y="4952996"/>
            <a:chExt cx="4319588" cy="1398593"/>
          </a:xfrm>
        </p:grpSpPr>
        <p:grpSp>
          <p:nvGrpSpPr>
            <p:cNvPr id="67" name="Group 20629"/>
            <p:cNvGrpSpPr>
              <a:grpSpLocks/>
            </p:cNvGrpSpPr>
            <p:nvPr/>
          </p:nvGrpSpPr>
          <p:grpSpPr bwMode="auto">
            <a:xfrm>
              <a:off x="4846641" y="5286426"/>
              <a:ext cx="4197350" cy="773554"/>
              <a:chOff x="247013" y="5312677"/>
              <a:chExt cx="5050409" cy="741334"/>
            </a:xfrm>
          </p:grpSpPr>
          <p:grpSp>
            <p:nvGrpSpPr>
              <p:cNvPr id="75" name="Group 1"/>
              <p:cNvGrpSpPr>
                <a:grpSpLocks/>
              </p:cNvGrpSpPr>
              <p:nvPr/>
            </p:nvGrpSpPr>
            <p:grpSpPr bwMode="auto">
              <a:xfrm>
                <a:off x="247013" y="5413762"/>
                <a:ext cx="4975912" cy="640249"/>
                <a:chOff x="267721" y="5292121"/>
                <a:chExt cx="4975912" cy="640249"/>
              </a:xfrm>
            </p:grpSpPr>
            <p:grpSp>
              <p:nvGrpSpPr>
                <p:cNvPr id="79" name="Group 10"/>
                <p:cNvGrpSpPr>
                  <a:grpSpLocks/>
                </p:cNvGrpSpPr>
                <p:nvPr/>
              </p:nvGrpSpPr>
              <p:grpSpPr bwMode="auto">
                <a:xfrm>
                  <a:off x="267721" y="5292121"/>
                  <a:ext cx="4975912" cy="640249"/>
                  <a:chOff x="3145173" y="5368321"/>
                  <a:chExt cx="4976495" cy="640256"/>
                </a:xfrm>
              </p:grpSpPr>
              <p:grpSp>
                <p:nvGrpSpPr>
                  <p:cNvPr id="88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3145173" y="5368321"/>
                    <a:ext cx="4976495" cy="640256"/>
                    <a:chOff x="1159191" y="5045606"/>
                    <a:chExt cx="4976268" cy="639902"/>
                  </a:xfrm>
                </p:grpSpPr>
                <p:grpSp>
                  <p:nvGrpSpPr>
                    <p:cNvPr id="92" name="Group 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9191" y="5045606"/>
                      <a:ext cx="4976268" cy="639902"/>
                      <a:chOff x="990471" y="3639924"/>
                      <a:chExt cx="5716604" cy="752052"/>
                    </a:xfrm>
                  </p:grpSpPr>
                  <p:grpSp>
                    <p:nvGrpSpPr>
                      <p:cNvPr id="95" name="Group 215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0471" y="3639924"/>
                        <a:ext cx="5716604" cy="752052"/>
                        <a:chOff x="1713401" y="2707148"/>
                        <a:chExt cx="4258818" cy="480212"/>
                      </a:xfrm>
                    </p:grpSpPr>
                    <p:sp>
                      <p:nvSpPr>
                        <p:cNvPr id="101" name="Rectangle 100"/>
                        <p:cNvSpPr/>
                        <p:nvPr/>
                      </p:nvSpPr>
                      <p:spPr>
                        <a:xfrm>
                          <a:off x="1736289" y="2874084"/>
                          <a:ext cx="117710" cy="309165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102" name="Group 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3401" y="2707148"/>
                          <a:ext cx="4258818" cy="480212"/>
                          <a:chOff x="1713401" y="2557304"/>
                          <a:chExt cx="4258818" cy="480212"/>
                        </a:xfrm>
                      </p:grpSpPr>
                      <p:cxnSp>
                        <p:nvCxnSpPr>
                          <p:cNvPr id="104" name="Straight Arrow Connector 103"/>
                          <p:cNvCxnSpPr/>
                          <p:nvPr/>
                        </p:nvCxnSpPr>
                        <p:spPr>
                          <a:xfrm flipV="1">
                            <a:off x="1713401" y="3027181"/>
                            <a:ext cx="4258819" cy="415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5" name="Straight Arrow Connector 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1722423" y="2557304"/>
                            <a:ext cx="0" cy="480212"/>
                          </a:xfrm>
                          <a:prstGeom prst="straightConnector1">
                            <a:avLst/>
                          </a:prstGeom>
                          <a:noFill/>
                          <a:ln w="19050" algn="ctr">
                            <a:solidFill>
                              <a:schemeClr val="tx1"/>
                            </a:solidFill>
                            <a:round/>
                            <a:headE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</p:grpSp>
                    <p:sp>
                      <p:nvSpPr>
                        <p:cNvPr id="103" name="Content Placeholder 6"/>
                        <p:cNvSpPr txBox="1">
                          <a:spLocks/>
                        </p:cNvSpPr>
                        <p:nvPr/>
                      </p:nvSpPr>
                      <p:spPr bwMode="auto">
                        <a:xfrm>
                          <a:off x="2305245" y="2852680"/>
                          <a:ext cx="195625" cy="228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defTabSz="457200">
                            <a:spcBef>
                              <a:spcPct val="20000"/>
                            </a:spcBef>
                            <a:buBlip>
                              <a:blip r:embed="rId2"/>
                            </a:buBlip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1pPr>
                          <a:lvl2pPr marL="742950" indent="-285750" defTabSz="457200">
                            <a:spcBef>
                              <a:spcPct val="20000"/>
                            </a:spcBef>
                            <a:buChar char="–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2pPr>
                          <a:lvl3pPr marL="1143000" indent="-228600" defTabSz="457200">
                            <a:spcBef>
                              <a:spcPct val="20000"/>
                            </a:spcBef>
                            <a:buChar char="•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3pPr>
                          <a:lvl4pPr marL="1600200" indent="-228600" defTabSz="457200">
                            <a:spcBef>
                              <a:spcPct val="20000"/>
                            </a:spcBef>
                            <a:buChar char="–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4pPr>
                          <a:lvl5pPr marL="2057400" indent="-228600" defTabSz="457200">
                            <a:spcBef>
                              <a:spcPct val="20000"/>
                            </a:spcBef>
                            <a:buChar char="»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  <a:cs typeface="Arial" charset="0"/>
                            </a:defRPr>
                          </a:lvl9pPr>
                        </a:lstStyle>
                        <a:p>
                          <a:pPr algn="ctr" eaLnBrk="1" hangingPunct="1">
                            <a:buFontTx/>
                            <a:buNone/>
                          </a:pPr>
                          <a:r>
                            <a:rPr lang="en-US" altLang="en-US" sz="1000" b="1">
                              <a:latin typeface="Garamond" pitchFamily="18" charset="0"/>
                            </a:rPr>
                            <a:t>…</a:t>
                          </a:r>
                        </a:p>
                      </p:txBody>
                    </p:sp>
                  </p:grpSp>
                  <p:sp>
                    <p:nvSpPr>
                      <p:cNvPr id="96" name="Rectangle 95"/>
                      <p:cNvSpPr/>
                      <p:nvPr/>
                    </p:nvSpPr>
                    <p:spPr bwMode="auto">
                      <a:xfrm>
                        <a:off x="1585173" y="3885112"/>
                        <a:ext cx="155808" cy="48417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7" name="Rectangle 96"/>
                      <p:cNvSpPr/>
                      <p:nvPr/>
                    </p:nvSpPr>
                    <p:spPr bwMode="auto">
                      <a:xfrm>
                        <a:off x="4468712" y="3878613"/>
                        <a:ext cx="158002" cy="484179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8" name="Rectangle 97"/>
                      <p:cNvSpPr/>
                      <p:nvPr/>
                    </p:nvSpPr>
                    <p:spPr bwMode="auto">
                      <a:xfrm>
                        <a:off x="3904733" y="3878613"/>
                        <a:ext cx="155807" cy="484179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  <a:ln>
                        <a:noFill/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99" name="Straight Arrow Connector 2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078791" y="4009762"/>
                        <a:ext cx="0" cy="322309"/>
                      </a:xfrm>
                      <a:prstGeom prst="straightConnector1">
                        <a:avLst/>
                      </a:prstGeom>
                      <a:noFill/>
                      <a:ln w="19050" algn="ctr">
                        <a:solidFill>
                          <a:srgbClr val="990099"/>
                        </a:solidFill>
                        <a:round/>
                        <a:headEnd/>
                        <a:tailEnd type="arrow" w="sm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00" name="Straight Arrow Connector 2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667008" y="4009761"/>
                        <a:ext cx="0" cy="322311"/>
                      </a:xfrm>
                      <a:prstGeom prst="straightConnector1">
                        <a:avLst/>
                      </a:prstGeom>
                      <a:noFill/>
                      <a:ln w="19050" algn="ctr">
                        <a:solidFill>
                          <a:srgbClr val="990099"/>
                        </a:solidFill>
                        <a:round/>
                        <a:headEnd/>
                        <a:tailEnd type="arrow" w="sm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93" name="Straight Arrow Connector 11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55000" y="5349550"/>
                      <a:ext cx="0" cy="273984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rgbClr val="990099"/>
                      </a:solidFill>
                      <a:round/>
                      <a:headEnd/>
                      <a:tailEnd type="arrow" w="sm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4" name="Straight Arrow Connector 1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758210" y="5349550"/>
                      <a:ext cx="0" cy="273984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rgbClr val="990099"/>
                      </a:solidFill>
                      <a:round/>
                      <a:headEnd/>
                      <a:tailEnd type="arrow" w="sm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6675525" y="5554929"/>
                    <a:ext cx="137546" cy="417736"/>
                  </a:xfrm>
                  <a:prstGeom prst="rect">
                    <a:avLst/>
                  </a:prstGeom>
                  <a:solidFill>
                    <a:srgbClr val="33CC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90" name="Straight Arrow Connector 1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41859" y="5671405"/>
                    <a:ext cx="0" cy="274134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990099"/>
                    </a:solidFill>
                    <a:round/>
                    <a:headEnd/>
                    <a:tailEnd type="arrow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1" name="Content Placeholder 6"/>
                  <p:cNvSpPr txBox="1">
                    <a:spLocks/>
                  </p:cNvSpPr>
                  <p:nvPr/>
                </p:nvSpPr>
                <p:spPr bwMode="auto">
                  <a:xfrm>
                    <a:off x="6276110" y="5554649"/>
                    <a:ext cx="441377" cy="2855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defTabSz="457200"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 defTabSz="4572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 defTabSz="4572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 defTabSz="4572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 defTabSz="4572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en-US" sz="1000" b="1">
                        <a:latin typeface="Garamond" pitchFamily="18" charset="0"/>
                      </a:rPr>
                      <a:t>…</a:t>
                    </a:r>
                  </a:p>
                </p:txBody>
              </p:sp>
            </p:grpSp>
            <p:sp>
              <p:nvSpPr>
                <p:cNvPr id="80" name="Rectangle 79"/>
                <p:cNvSpPr/>
                <p:nvPr/>
              </p:nvSpPr>
              <p:spPr bwMode="auto">
                <a:xfrm>
                  <a:off x="1268634" y="5500858"/>
                  <a:ext cx="139440" cy="41219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1" name="Straight Arrow Connector 2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40984" y="5601072"/>
                  <a:ext cx="0" cy="274393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990099"/>
                  </a:solidFill>
                  <a:round/>
                  <a:headEnd/>
                  <a:tailEnd type="arrow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2" name="Rectangle 81"/>
                <p:cNvSpPr/>
                <p:nvPr/>
              </p:nvSpPr>
              <p:spPr bwMode="auto">
                <a:xfrm>
                  <a:off x="1786281" y="5509158"/>
                  <a:ext cx="139441" cy="41081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2256176" y="5505008"/>
                  <a:ext cx="137530" cy="4108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Content Placeholder 6"/>
                <p:cNvSpPr txBox="1">
                  <a:spLocks/>
                </p:cNvSpPr>
                <p:nvPr/>
              </p:nvSpPr>
              <p:spPr bwMode="auto">
                <a:xfrm>
                  <a:off x="1835051" y="5505437"/>
                  <a:ext cx="457129" cy="285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57200"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en-US" sz="1000" b="1">
                      <a:latin typeface="Garamond" pitchFamily="18" charset="0"/>
                    </a:rPr>
                    <a:t>…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347779" y="5500858"/>
                  <a:ext cx="137530" cy="4121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4859697" y="5500858"/>
                  <a:ext cx="137530" cy="4121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Content Placeholder 6"/>
                <p:cNvSpPr txBox="1">
                  <a:spLocks/>
                </p:cNvSpPr>
                <p:nvPr/>
              </p:nvSpPr>
              <p:spPr bwMode="auto">
                <a:xfrm>
                  <a:off x="4429852" y="5524474"/>
                  <a:ext cx="457129" cy="285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57200"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en-US" sz="1000" b="1">
                      <a:latin typeface="Garamond" pitchFamily="18" charset="0"/>
                    </a:rPr>
                    <a:t>…</a:t>
                  </a:r>
                </a:p>
              </p:txBody>
            </p:sp>
          </p:grpSp>
          <p:cxnSp>
            <p:nvCxnSpPr>
              <p:cNvPr id="76" name="Straight Arrow Connector 20627"/>
              <p:cNvCxnSpPr>
                <a:cxnSpLocks noChangeShapeType="1"/>
              </p:cNvCxnSpPr>
              <p:nvPr/>
            </p:nvCxnSpPr>
            <p:spPr bwMode="auto">
              <a:xfrm>
                <a:off x="1685791" y="5568871"/>
                <a:ext cx="731755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Content Placeholder 6"/>
              <p:cNvSpPr txBox="1">
                <a:spLocks/>
              </p:cNvSpPr>
              <p:nvPr/>
            </p:nvSpPr>
            <p:spPr bwMode="auto">
              <a:xfrm>
                <a:off x="1327262" y="5312677"/>
                <a:ext cx="1383373" cy="184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sz="900"/>
                  <a:t>Empty buckets</a:t>
                </a:r>
              </a:p>
            </p:txBody>
          </p:sp>
          <p:sp>
            <p:nvSpPr>
              <p:cNvPr id="78" name="Content Placeholder 6"/>
              <p:cNvSpPr txBox="1">
                <a:spLocks/>
              </p:cNvSpPr>
              <p:nvPr/>
            </p:nvSpPr>
            <p:spPr bwMode="auto">
              <a:xfrm>
                <a:off x="3995711" y="5327615"/>
                <a:ext cx="1301711" cy="226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sz="900"/>
                  <a:t>Empty buckets</a:t>
                </a:r>
              </a:p>
            </p:txBody>
          </p:sp>
        </p:grpSp>
        <p:sp>
          <p:nvSpPr>
            <p:cNvPr id="68" name="Content Placeholder 6"/>
            <p:cNvSpPr txBox="1">
              <a:spLocks/>
            </p:cNvSpPr>
            <p:nvPr/>
          </p:nvSpPr>
          <p:spPr bwMode="auto">
            <a:xfrm>
              <a:off x="4724403" y="5250177"/>
              <a:ext cx="852581" cy="31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900" dirty="0" smtClean="0"/>
                <a:t>2.1 ns 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900" dirty="0" smtClean="0"/>
                <a:t>476 MHz</a:t>
              </a:r>
              <a:endParaRPr lang="en-US" altLang="en-US" sz="900" dirty="0"/>
            </a:p>
          </p:txBody>
        </p:sp>
        <p:cxnSp>
          <p:nvCxnSpPr>
            <p:cNvPr id="69" name="Straight Arrow Connector 20627"/>
            <p:cNvCxnSpPr>
              <a:cxnSpLocks noChangeShapeType="1"/>
            </p:cNvCxnSpPr>
            <p:nvPr/>
          </p:nvCxnSpPr>
          <p:spPr bwMode="auto">
            <a:xfrm>
              <a:off x="4822975" y="6134522"/>
              <a:ext cx="98825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20627"/>
            <p:cNvCxnSpPr>
              <a:cxnSpLocks noChangeShapeType="1"/>
            </p:cNvCxnSpPr>
            <p:nvPr/>
          </p:nvCxnSpPr>
          <p:spPr bwMode="auto">
            <a:xfrm>
              <a:off x="6941635" y="6134522"/>
              <a:ext cx="98825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Content Placeholder 6"/>
            <p:cNvSpPr txBox="1">
              <a:spLocks/>
            </p:cNvSpPr>
            <p:nvPr/>
          </p:nvSpPr>
          <p:spPr bwMode="auto">
            <a:xfrm>
              <a:off x="4752978" y="6143627"/>
              <a:ext cx="1138409" cy="189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900"/>
                <a:t>Polarization (Up)</a:t>
              </a:r>
            </a:p>
          </p:txBody>
        </p:sp>
        <p:sp>
          <p:nvSpPr>
            <p:cNvPr id="72" name="Content Placeholder 6"/>
            <p:cNvSpPr txBox="1">
              <a:spLocks/>
            </p:cNvSpPr>
            <p:nvPr/>
          </p:nvSpPr>
          <p:spPr bwMode="auto">
            <a:xfrm>
              <a:off x="6786576" y="6131029"/>
              <a:ext cx="1366142" cy="22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900"/>
                <a:t>Polarization (Down)</a:t>
              </a:r>
            </a:p>
          </p:txBody>
        </p:sp>
        <p:sp>
          <p:nvSpPr>
            <p:cNvPr id="73" name="Content Placeholder 6"/>
            <p:cNvSpPr txBox="1">
              <a:spLocks/>
            </p:cNvSpPr>
            <p:nvPr/>
          </p:nvSpPr>
          <p:spPr bwMode="auto">
            <a:xfrm>
              <a:off x="5576984" y="4952996"/>
              <a:ext cx="2939087" cy="30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1050" b="1" dirty="0" smtClean="0"/>
                <a:t>bunch train &amp; polarization pattern (in arcs)</a:t>
              </a:r>
            </a:p>
          </p:txBody>
        </p:sp>
        <p:cxnSp>
          <p:nvCxnSpPr>
            <p:cNvPr id="74" name="Straight Arrow Connector 20627"/>
            <p:cNvCxnSpPr>
              <a:cxnSpLocks noChangeShapeType="1"/>
            </p:cNvCxnSpPr>
            <p:nvPr/>
          </p:nvCxnSpPr>
          <p:spPr bwMode="auto">
            <a:xfrm>
              <a:off x="8211995" y="5553075"/>
              <a:ext cx="60815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7" name="Group 106"/>
          <p:cNvGrpSpPr/>
          <p:nvPr/>
        </p:nvGrpSpPr>
        <p:grpSpPr>
          <a:xfrm>
            <a:off x="54934" y="4643751"/>
            <a:ext cx="4709303" cy="1604649"/>
            <a:chOff x="76200" y="4643751"/>
            <a:chExt cx="4709303" cy="1604649"/>
          </a:xfrm>
        </p:grpSpPr>
        <p:grpSp>
          <p:nvGrpSpPr>
            <p:cNvPr id="6" name="Group 4"/>
            <p:cNvGrpSpPr/>
            <p:nvPr/>
          </p:nvGrpSpPr>
          <p:grpSpPr>
            <a:xfrm>
              <a:off x="76200" y="4930562"/>
              <a:ext cx="4709303" cy="1317838"/>
              <a:chOff x="76200" y="2089636"/>
              <a:chExt cx="6894890" cy="1929446"/>
            </a:xfrm>
          </p:grpSpPr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76200" y="2089636"/>
                <a:ext cx="6894890" cy="1929446"/>
                <a:chOff x="739871" y="2498187"/>
                <a:chExt cx="7097850" cy="1935699"/>
              </a:xfrm>
            </p:grpSpPr>
            <p:cxnSp>
              <p:nvCxnSpPr>
                <p:cNvPr id="62" name="Straight Connector 6"/>
                <p:cNvCxnSpPr>
                  <a:cxnSpLocks noChangeShapeType="1"/>
                  <a:stCxn id="65" idx="2"/>
                  <a:endCxn id="64" idx="2"/>
                </p:cNvCxnSpPr>
                <p:nvPr/>
              </p:nvCxnSpPr>
              <p:spPr bwMode="auto">
                <a:xfrm>
                  <a:off x="2055126" y="2674970"/>
                  <a:ext cx="4467340" cy="1582133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Straight Connector 8"/>
                <p:cNvCxnSpPr>
                  <a:cxnSpLocks noChangeShapeType="1"/>
                  <a:stCxn id="65" idx="0"/>
                  <a:endCxn id="64" idx="0"/>
                </p:cNvCxnSpPr>
                <p:nvPr/>
              </p:nvCxnSpPr>
              <p:spPr bwMode="auto">
                <a:xfrm flipV="1">
                  <a:off x="2065060" y="2578268"/>
                  <a:ext cx="4447472" cy="1775538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4" name="Arc 63"/>
                <p:cNvSpPr/>
                <p:nvPr/>
              </p:nvSpPr>
              <p:spPr bwMode="auto">
                <a:xfrm>
                  <a:off x="5956176" y="2498187"/>
                  <a:ext cx="1881545" cy="1834727"/>
                </a:xfrm>
                <a:prstGeom prst="arc">
                  <a:avLst>
                    <a:gd name="adj1" fmla="val 14753656"/>
                    <a:gd name="adj2" fmla="val 6806687"/>
                  </a:avLst>
                </a:prstGeom>
                <a:noFill/>
                <a:ln w="1016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pitchFamily="34" charset="-128"/>
                  </a:endParaRPr>
                </a:p>
              </p:txBody>
            </p:sp>
            <p:sp>
              <p:nvSpPr>
                <p:cNvPr id="65" name="Arc 64"/>
                <p:cNvSpPr/>
                <p:nvPr/>
              </p:nvSpPr>
              <p:spPr bwMode="auto">
                <a:xfrm rot="10800000">
                  <a:off x="739871" y="2599159"/>
                  <a:ext cx="1881545" cy="1834727"/>
                </a:xfrm>
                <a:prstGeom prst="arc">
                  <a:avLst>
                    <a:gd name="adj1" fmla="val 14753656"/>
                    <a:gd name="adj2" fmla="val 6806687"/>
                  </a:avLst>
                </a:prstGeom>
                <a:noFill/>
                <a:ln w="1016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0" name="Group 80"/>
              <p:cNvGrpSpPr>
                <a:grpSpLocks/>
              </p:cNvGrpSpPr>
              <p:nvPr/>
            </p:nvGrpSpPr>
            <p:grpSpPr bwMode="auto">
              <a:xfrm rot="1382800">
                <a:off x="1300212" y="2401383"/>
                <a:ext cx="1336076" cy="221108"/>
                <a:chOff x="1489077" y="4397396"/>
                <a:chExt cx="1375376" cy="221787"/>
              </a:xfrm>
            </p:grpSpPr>
            <p:grpSp>
              <p:nvGrpSpPr>
                <p:cNvPr id="55" name="Group 105"/>
                <p:cNvGrpSpPr>
                  <a:grpSpLocks/>
                </p:cNvGrpSpPr>
                <p:nvPr/>
              </p:nvGrpSpPr>
              <p:grpSpPr bwMode="auto">
                <a:xfrm>
                  <a:off x="1489077" y="4397396"/>
                  <a:ext cx="1375376" cy="221787"/>
                  <a:chOff x="1738655" y="1359526"/>
                  <a:chExt cx="1375376" cy="221787"/>
                </a:xfrm>
              </p:grpSpPr>
              <p:sp>
                <p:nvSpPr>
                  <p:cNvPr id="58" name="Flowchart: Direct Access Storage 57"/>
                  <p:cNvSpPr/>
                  <p:nvPr/>
                </p:nvSpPr>
                <p:spPr bwMode="auto">
                  <a:xfrm rot="10800000">
                    <a:off x="1738655" y="1418817"/>
                    <a:ext cx="276089" cy="138358"/>
                  </a:xfrm>
                  <a:prstGeom prst="flowChartMagneticDrum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9" name="Isosceles Triangle 10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129763" y="1398433"/>
                    <a:ext cx="274320" cy="1828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>
                      <a:latin typeface="Times" charset="0"/>
                    </a:endParaRPr>
                  </a:p>
                </p:txBody>
              </p:sp>
              <p:sp>
                <p:nvSpPr>
                  <p:cNvPr id="60" name="Flowchart: Direct Access Storage 59"/>
                  <p:cNvSpPr/>
                  <p:nvPr/>
                </p:nvSpPr>
                <p:spPr bwMode="auto">
                  <a:xfrm rot="10800000">
                    <a:off x="2503259" y="1376705"/>
                    <a:ext cx="365901" cy="138356"/>
                  </a:xfrm>
                  <a:prstGeom prst="flowChartMagneticDrum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1" name="Isosceles Triangle 1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6871" y="1359526"/>
                    <a:ext cx="137160" cy="1828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>
                      <a:latin typeface="Times" charset="0"/>
                    </a:endParaRPr>
                  </a:p>
                </p:txBody>
              </p:sp>
            </p:grpSp>
            <p:cxnSp>
              <p:nvCxnSpPr>
                <p:cNvPr id="56" name="Straight Arrow Connector 10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578426" y="4521371"/>
                  <a:ext cx="182880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3333FF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Arrow Connector 10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49626" y="4481375"/>
                  <a:ext cx="265176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3333FF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81"/>
              <p:cNvGrpSpPr>
                <a:grpSpLocks/>
              </p:cNvGrpSpPr>
              <p:nvPr/>
            </p:nvGrpSpPr>
            <p:grpSpPr bwMode="auto">
              <a:xfrm rot="20291813">
                <a:off x="1310988" y="3571367"/>
                <a:ext cx="1352019" cy="200671"/>
                <a:chOff x="1479125" y="4435866"/>
                <a:chExt cx="1391790" cy="201287"/>
              </a:xfrm>
            </p:grpSpPr>
            <p:grpSp>
              <p:nvGrpSpPr>
                <p:cNvPr id="48" name="Group 98"/>
                <p:cNvGrpSpPr>
                  <a:grpSpLocks/>
                </p:cNvGrpSpPr>
                <p:nvPr/>
              </p:nvGrpSpPr>
              <p:grpSpPr bwMode="auto">
                <a:xfrm>
                  <a:off x="1479125" y="4435866"/>
                  <a:ext cx="1391790" cy="201287"/>
                  <a:chOff x="1728703" y="1397996"/>
                  <a:chExt cx="1391790" cy="201287"/>
                </a:xfrm>
              </p:grpSpPr>
              <p:sp>
                <p:nvSpPr>
                  <p:cNvPr id="51" name="Flowchart: Direct Access Storage 50"/>
                  <p:cNvSpPr/>
                  <p:nvPr/>
                </p:nvSpPr>
                <p:spPr bwMode="auto">
                  <a:xfrm rot="10800000">
                    <a:off x="1728703" y="1439893"/>
                    <a:ext cx="272763" cy="138359"/>
                  </a:xfrm>
                  <a:prstGeom prst="flowChartMagneticDrum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2" name="Isosceles Triangle 102"/>
                  <p:cNvSpPr>
                    <a:spLocks noChangeArrowheads="1"/>
                  </p:cNvSpPr>
                  <p:nvPr/>
                </p:nvSpPr>
                <p:spPr bwMode="auto">
                  <a:xfrm rot="-11813">
                    <a:off x="2121927" y="1397996"/>
                    <a:ext cx="274321" cy="18287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>
                      <a:latin typeface="Times" charset="0"/>
                    </a:endParaRPr>
                  </a:p>
                </p:txBody>
              </p:sp>
              <p:sp>
                <p:nvSpPr>
                  <p:cNvPr id="53" name="Flowchart: Direct Access Storage 52"/>
                  <p:cNvSpPr/>
                  <p:nvPr/>
                </p:nvSpPr>
                <p:spPr bwMode="auto">
                  <a:xfrm rot="10800000">
                    <a:off x="2498896" y="1430332"/>
                    <a:ext cx="362575" cy="135066"/>
                  </a:xfrm>
                  <a:prstGeom prst="flowChartMagneticDrum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" name="Isosceles Triangle 104"/>
                  <p:cNvSpPr>
                    <a:spLocks noChangeArrowheads="1"/>
                  </p:cNvSpPr>
                  <p:nvPr/>
                </p:nvSpPr>
                <p:spPr bwMode="auto">
                  <a:xfrm rot="-11813">
                    <a:off x="2983333" y="1416403"/>
                    <a:ext cx="137160" cy="1828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>
                      <a:latin typeface="Times" charset="0"/>
                    </a:endParaRPr>
                  </a:p>
                </p:txBody>
              </p:sp>
            </p:grpSp>
            <p:cxnSp>
              <p:nvCxnSpPr>
                <p:cNvPr id="49" name="Straight Arrow Connector 9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576428" y="4550533"/>
                  <a:ext cx="182879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3333FF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Straight Arrow Connector 10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55212" y="4536149"/>
                  <a:ext cx="265176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3333FF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2" name="Group 82"/>
              <p:cNvGrpSpPr>
                <a:grpSpLocks/>
              </p:cNvGrpSpPr>
              <p:nvPr/>
            </p:nvGrpSpPr>
            <p:grpSpPr bwMode="auto">
              <a:xfrm rot="20361444">
                <a:off x="4395953" y="2344797"/>
                <a:ext cx="1348515" cy="194506"/>
                <a:chOff x="1529158" y="4459372"/>
                <a:chExt cx="1388183" cy="195103"/>
              </a:xfrm>
            </p:grpSpPr>
            <p:grpSp>
              <p:nvGrpSpPr>
                <p:cNvPr id="41" name="Group 91"/>
                <p:cNvGrpSpPr>
                  <a:grpSpLocks/>
                </p:cNvGrpSpPr>
                <p:nvPr/>
              </p:nvGrpSpPr>
              <p:grpSpPr bwMode="auto">
                <a:xfrm>
                  <a:off x="1529158" y="4459372"/>
                  <a:ext cx="1388183" cy="195103"/>
                  <a:chOff x="1778736" y="1421502"/>
                  <a:chExt cx="1388183" cy="195103"/>
                </a:xfrm>
              </p:grpSpPr>
              <p:sp>
                <p:nvSpPr>
                  <p:cNvPr id="44" name="Flowchart: Direct Access Storage 43"/>
                  <p:cNvSpPr/>
                  <p:nvPr/>
                </p:nvSpPr>
                <p:spPr bwMode="auto">
                  <a:xfrm>
                    <a:off x="2895820" y="1421502"/>
                    <a:ext cx="271099" cy="133417"/>
                  </a:xfrm>
                  <a:prstGeom prst="flowChartMagneticDrum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" name="Isosceles Triangle 95"/>
                  <p:cNvSpPr>
                    <a:spLocks noChangeArrowheads="1"/>
                  </p:cNvSpPr>
                  <p:nvPr/>
                </p:nvSpPr>
                <p:spPr bwMode="auto">
                  <a:xfrm rot="10778556">
                    <a:off x="2513671" y="1429416"/>
                    <a:ext cx="274321" cy="18287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>
                      <a:latin typeface="Times" charset="0"/>
                    </a:endParaRPr>
                  </a:p>
                </p:txBody>
              </p:sp>
              <p:sp>
                <p:nvSpPr>
                  <p:cNvPr id="46" name="Flowchart: Direct Access Storage 45"/>
                  <p:cNvSpPr/>
                  <p:nvPr/>
                </p:nvSpPr>
                <p:spPr bwMode="auto">
                  <a:xfrm>
                    <a:off x="2020380" y="1435593"/>
                    <a:ext cx="365901" cy="136711"/>
                  </a:xfrm>
                  <a:prstGeom prst="flowChartMagneticDrum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" name="Isosceles Triangle 97"/>
                  <p:cNvSpPr>
                    <a:spLocks noChangeArrowheads="1"/>
                  </p:cNvSpPr>
                  <p:nvPr/>
                </p:nvSpPr>
                <p:spPr bwMode="auto">
                  <a:xfrm rot="10718556">
                    <a:off x="1778736" y="1433725"/>
                    <a:ext cx="137160" cy="1828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>
                      <a:latin typeface="Times" charset="0"/>
                    </a:endParaRPr>
                  </a:p>
                </p:txBody>
              </p:sp>
            </p:grpSp>
            <p:cxnSp>
              <p:nvCxnSpPr>
                <p:cNvPr id="42" name="Straight Arrow Connector 92"/>
                <p:cNvCxnSpPr>
                  <a:cxnSpLocks noChangeShapeType="1"/>
                </p:cNvCxnSpPr>
                <p:nvPr/>
              </p:nvCxnSpPr>
              <p:spPr bwMode="auto">
                <a:xfrm rot="10800000" flipH="1" flipV="1">
                  <a:off x="2659845" y="4527747"/>
                  <a:ext cx="182880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3333FF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Straight Arrow Connector 93"/>
                <p:cNvCxnSpPr>
                  <a:cxnSpLocks noChangeShapeType="1"/>
                </p:cNvCxnSpPr>
                <p:nvPr/>
              </p:nvCxnSpPr>
              <p:spPr bwMode="auto">
                <a:xfrm rot="10800000" flipH="1" flipV="1">
                  <a:off x="1784931" y="4548916"/>
                  <a:ext cx="265176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3333FF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" name="Group 83"/>
              <p:cNvGrpSpPr>
                <a:grpSpLocks/>
              </p:cNvGrpSpPr>
              <p:nvPr/>
            </p:nvGrpSpPr>
            <p:grpSpPr bwMode="auto">
              <a:xfrm rot="1163040">
                <a:off x="4420580" y="3524551"/>
                <a:ext cx="1353143" cy="182667"/>
                <a:chOff x="1539240" y="4445095"/>
                <a:chExt cx="1392947" cy="183228"/>
              </a:xfrm>
            </p:grpSpPr>
            <p:grpSp>
              <p:nvGrpSpPr>
                <p:cNvPr id="34" name="Group 84"/>
                <p:cNvGrpSpPr>
                  <a:grpSpLocks/>
                </p:cNvGrpSpPr>
                <p:nvPr/>
              </p:nvGrpSpPr>
              <p:grpSpPr bwMode="auto">
                <a:xfrm>
                  <a:off x="1539240" y="4445095"/>
                  <a:ext cx="1392947" cy="183228"/>
                  <a:chOff x="1788818" y="1407225"/>
                  <a:chExt cx="1392947" cy="183228"/>
                </a:xfrm>
              </p:grpSpPr>
              <p:sp>
                <p:nvSpPr>
                  <p:cNvPr id="37" name="Flowchart: Direct Access Storage 36"/>
                  <p:cNvSpPr/>
                  <p:nvPr/>
                </p:nvSpPr>
                <p:spPr bwMode="auto">
                  <a:xfrm>
                    <a:off x="2907339" y="1453741"/>
                    <a:ext cx="274426" cy="136712"/>
                  </a:xfrm>
                  <a:prstGeom prst="flowChartMagneticDrum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" name="Isosceles Tri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522168" y="1407225"/>
                    <a:ext cx="274320" cy="1828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>
                      <a:latin typeface="Times" charset="0"/>
                    </a:endParaRPr>
                  </a:p>
                </p:txBody>
              </p:sp>
              <p:sp>
                <p:nvSpPr>
                  <p:cNvPr id="39" name="Flowchart: Direct Access Storage 38"/>
                  <p:cNvSpPr/>
                  <p:nvPr/>
                </p:nvSpPr>
                <p:spPr bwMode="auto">
                  <a:xfrm>
                    <a:off x="2027551" y="1440978"/>
                    <a:ext cx="372554" cy="135064"/>
                  </a:xfrm>
                  <a:prstGeom prst="flowChartMagneticDrum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" name="Isosceles Tri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788818" y="1407225"/>
                    <a:ext cx="137160" cy="1828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Blip>
                        <a:blip r:embed="rId2"/>
                      </a:buBlip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>
                      <a:latin typeface="Times" charset="0"/>
                    </a:endParaRPr>
                  </a:p>
                </p:txBody>
              </p:sp>
            </p:grpSp>
            <p:cxnSp>
              <p:nvCxnSpPr>
                <p:cNvPr id="35" name="Straight Arrow Connector 85"/>
                <p:cNvCxnSpPr>
                  <a:cxnSpLocks noChangeShapeType="1"/>
                </p:cNvCxnSpPr>
                <p:nvPr/>
              </p:nvCxnSpPr>
              <p:spPr bwMode="auto">
                <a:xfrm rot="10800000" flipH="1" flipV="1">
                  <a:off x="2665119" y="4556639"/>
                  <a:ext cx="182880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3333FF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Straight Arrow Connector 86"/>
                <p:cNvCxnSpPr>
                  <a:cxnSpLocks noChangeShapeType="1"/>
                </p:cNvCxnSpPr>
                <p:nvPr/>
              </p:nvCxnSpPr>
              <p:spPr bwMode="auto">
                <a:xfrm rot="10800000" flipH="1" flipV="1">
                  <a:off x="1784931" y="4548916"/>
                  <a:ext cx="265176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3333FF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4" name="Oval 16"/>
              <p:cNvSpPr>
                <a:spLocks noChangeArrowheads="1"/>
              </p:cNvSpPr>
              <p:nvPr/>
            </p:nvSpPr>
            <p:spPr bwMode="auto">
              <a:xfrm>
                <a:off x="2734943" y="3275816"/>
                <a:ext cx="139600" cy="14192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charset="0"/>
                </a:endParaRPr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auto">
              <a:xfrm>
                <a:off x="4189771" y="3254497"/>
                <a:ext cx="139600" cy="14192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charset="0"/>
                </a:endParaRPr>
              </a:p>
            </p:txBody>
          </p:sp>
          <p:cxnSp>
            <p:nvCxnSpPr>
              <p:cNvPr id="16" name="Straight Arrow Connector 22"/>
              <p:cNvCxnSpPr>
                <a:cxnSpLocks noChangeShapeType="1"/>
              </p:cNvCxnSpPr>
              <p:nvPr/>
            </p:nvCxnSpPr>
            <p:spPr bwMode="auto">
              <a:xfrm flipV="1">
                <a:off x="3414783" y="2629768"/>
                <a:ext cx="581445" cy="256243"/>
              </a:xfrm>
              <a:prstGeom prst="straightConnector1">
                <a:avLst/>
              </a:prstGeom>
              <a:noFill/>
              <a:ln w="19050" algn="ctr">
                <a:solidFill>
                  <a:srgbClr val="990099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Arrow Connector 22"/>
              <p:cNvCxnSpPr>
                <a:cxnSpLocks noChangeShapeType="1"/>
              </p:cNvCxnSpPr>
              <p:nvPr/>
            </p:nvCxnSpPr>
            <p:spPr bwMode="auto">
              <a:xfrm rot="10800000" flipV="1">
                <a:off x="3414783" y="2738179"/>
                <a:ext cx="581445" cy="256243"/>
              </a:xfrm>
              <a:prstGeom prst="straightConnector1">
                <a:avLst/>
              </a:prstGeom>
              <a:noFill/>
              <a:ln w="19050" algn="ctr">
                <a:solidFill>
                  <a:srgbClr val="990099"/>
                </a:solidFill>
                <a:prstDash val="sysDash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77"/>
              <p:cNvSpPr txBox="1">
                <a:spLocks noChangeArrowheads="1"/>
              </p:cNvSpPr>
              <p:nvPr/>
            </p:nvSpPr>
            <p:spPr bwMode="auto">
              <a:xfrm>
                <a:off x="3215418" y="3624983"/>
                <a:ext cx="775557" cy="27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 dirty="0">
                    <a:latin typeface="Times" charset="0"/>
                  </a:rPr>
                  <a:t>IP</a:t>
                </a:r>
              </a:p>
            </p:txBody>
          </p:sp>
          <p:sp>
            <p:nvSpPr>
              <p:cNvPr id="19" name="TextBox 77"/>
              <p:cNvSpPr txBox="1">
                <a:spLocks noChangeArrowheads="1"/>
              </p:cNvSpPr>
              <p:nvPr/>
            </p:nvSpPr>
            <p:spPr bwMode="auto">
              <a:xfrm rot="1344028">
                <a:off x="1047216" y="2542602"/>
                <a:ext cx="14207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Spin Rotator</a:t>
                </a:r>
                <a:endParaRPr lang="en-US" altLang="en-US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144"/>
              <p:cNvSpPr txBox="1">
                <a:spLocks noChangeArrowheads="1"/>
              </p:cNvSpPr>
              <p:nvPr/>
            </p:nvSpPr>
            <p:spPr bwMode="auto">
              <a:xfrm flipH="1">
                <a:off x="5075597" y="2726394"/>
                <a:ext cx="1553801" cy="279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/>
                  <a:t>Magnetic field</a:t>
                </a:r>
              </a:p>
            </p:txBody>
          </p:sp>
          <p:cxnSp>
            <p:nvCxnSpPr>
              <p:cNvPr id="23" name="Straight Arrow Connector 4"/>
              <p:cNvCxnSpPr>
                <a:cxnSpLocks noChangeShapeType="1"/>
              </p:cNvCxnSpPr>
              <p:nvPr/>
            </p:nvCxnSpPr>
            <p:spPr bwMode="auto">
              <a:xfrm flipV="1">
                <a:off x="547628" y="2624223"/>
                <a:ext cx="0" cy="403909"/>
              </a:xfrm>
              <a:prstGeom prst="straightConnector1">
                <a:avLst/>
              </a:prstGeom>
              <a:noFill/>
              <a:ln w="25400" algn="ctr">
                <a:solidFill>
                  <a:srgbClr val="0099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Box 144"/>
              <p:cNvSpPr txBox="1">
                <a:spLocks noChangeArrowheads="1"/>
              </p:cNvSpPr>
              <p:nvPr/>
            </p:nvSpPr>
            <p:spPr bwMode="auto">
              <a:xfrm flipH="1">
                <a:off x="5100745" y="3116716"/>
                <a:ext cx="1381015" cy="279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/>
                  <a:t>Polarization</a:t>
                </a:r>
              </a:p>
            </p:txBody>
          </p:sp>
          <p:cxnSp>
            <p:nvCxnSpPr>
              <p:cNvPr id="25" name="Straight Arrow Connector 16"/>
              <p:cNvCxnSpPr>
                <a:cxnSpLocks noChangeShapeType="1"/>
              </p:cNvCxnSpPr>
              <p:nvPr/>
            </p:nvCxnSpPr>
            <p:spPr bwMode="auto">
              <a:xfrm flipV="1">
                <a:off x="6535370" y="3078496"/>
                <a:ext cx="0" cy="415448"/>
              </a:xfrm>
              <a:prstGeom prst="straightConnector1">
                <a:avLst/>
              </a:prstGeom>
              <a:noFill/>
              <a:ln w="25400" algn="ctr">
                <a:solidFill>
                  <a:srgbClr val="990099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6676584" y="3086277"/>
                <a:ext cx="0" cy="415101"/>
              </a:xfrm>
              <a:prstGeom prst="straightConnector1">
                <a:avLst/>
              </a:prstGeom>
              <a:noFill/>
              <a:ln w="25400" algn="ctr">
                <a:solidFill>
                  <a:srgbClr val="990099"/>
                </a:solidFill>
                <a:prstDash val="sysDot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>
                <a:endCxn id="14" idx="5"/>
              </p:cNvCxnSpPr>
              <p:nvPr/>
            </p:nvCxnSpPr>
            <p:spPr bwMode="auto">
              <a:xfrm flipH="1" flipV="1">
                <a:off x="2854100" y="3396958"/>
                <a:ext cx="589258" cy="26126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Arrow Connector 27"/>
              <p:cNvCxnSpPr>
                <a:endCxn id="15" idx="3"/>
              </p:cNvCxnSpPr>
              <p:nvPr/>
            </p:nvCxnSpPr>
            <p:spPr bwMode="auto">
              <a:xfrm flipV="1">
                <a:off x="3675063" y="3375633"/>
                <a:ext cx="535152" cy="2866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6590930" y="2624223"/>
                <a:ext cx="0" cy="415101"/>
              </a:xfrm>
              <a:prstGeom prst="straightConnector1">
                <a:avLst/>
              </a:prstGeom>
              <a:noFill/>
              <a:ln w="25400" algn="ctr">
                <a:solidFill>
                  <a:srgbClr val="0099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16"/>
              <p:cNvCxnSpPr>
                <a:cxnSpLocks noChangeShapeType="1"/>
              </p:cNvCxnSpPr>
              <p:nvPr/>
            </p:nvCxnSpPr>
            <p:spPr bwMode="auto">
              <a:xfrm flipV="1">
                <a:off x="442891" y="3018705"/>
                <a:ext cx="0" cy="415448"/>
              </a:xfrm>
              <a:prstGeom prst="straightConnector1">
                <a:avLst/>
              </a:prstGeom>
              <a:noFill/>
              <a:ln w="25400" algn="ctr">
                <a:solidFill>
                  <a:srgbClr val="990099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601154" y="3044788"/>
                <a:ext cx="0" cy="415101"/>
              </a:xfrm>
              <a:prstGeom prst="straightConnector1">
                <a:avLst/>
              </a:prstGeom>
              <a:noFill/>
              <a:ln w="25400" algn="ctr">
                <a:solidFill>
                  <a:srgbClr val="990099"/>
                </a:solidFill>
                <a:prstDash val="sysDot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6" name="Content Placeholder 6"/>
            <p:cNvSpPr txBox="1">
              <a:spLocks/>
            </p:cNvSpPr>
            <p:nvPr/>
          </p:nvSpPr>
          <p:spPr bwMode="auto">
            <a:xfrm>
              <a:off x="1143000" y="4643751"/>
              <a:ext cx="29390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1050" b="1" dirty="0" smtClean="0"/>
                <a:t>Polarization configuration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5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On-momentum particle</a:t>
                </a: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Particle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000" dirty="0" smtClean="0"/>
              <a:t>Proton Spin During Crossing</a:t>
            </a:r>
          </a:p>
        </p:txBody>
      </p:sp>
      <p:pic>
        <p:nvPicPr>
          <p:cNvPr id="13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26206" y="1269058"/>
            <a:ext cx="2879725" cy="2078826"/>
          </a:xfrm>
          <a:prstGeom prst="rect">
            <a:avLst/>
          </a:prstGeom>
        </p:spPr>
      </p:pic>
      <p:pic>
        <p:nvPicPr>
          <p:cNvPr id="14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132137" y="1269058"/>
            <a:ext cx="2879725" cy="2078826"/>
          </a:xfrm>
          <a:prstGeom prst="rect">
            <a:avLst/>
          </a:prstGeom>
        </p:spPr>
      </p:pic>
      <p:pic>
        <p:nvPicPr>
          <p:cNvPr id="15" name="Рисунок 21"/>
          <p:cNvPicPr/>
          <p:nvPr/>
        </p:nvPicPr>
        <p:blipFill>
          <a:blip r:embed="rId7"/>
          <a:stretch>
            <a:fillRect/>
          </a:stretch>
        </p:blipFill>
        <p:spPr>
          <a:xfrm>
            <a:off x="6138068" y="1199208"/>
            <a:ext cx="2879725" cy="2310744"/>
          </a:xfrm>
          <a:prstGeom prst="rect">
            <a:avLst/>
          </a:prstGeom>
        </p:spPr>
      </p:pic>
      <p:pic>
        <p:nvPicPr>
          <p:cNvPr id="16" name="Рисунок 22"/>
          <p:cNvPicPr/>
          <p:nvPr/>
        </p:nvPicPr>
        <p:blipFill>
          <a:blip r:embed="rId8"/>
          <a:stretch>
            <a:fillRect/>
          </a:stretch>
        </p:blipFill>
        <p:spPr>
          <a:xfrm>
            <a:off x="126206" y="4082096"/>
            <a:ext cx="2879725" cy="2025811"/>
          </a:xfrm>
          <a:prstGeom prst="rect">
            <a:avLst/>
          </a:prstGeom>
        </p:spPr>
      </p:pic>
      <p:pic>
        <p:nvPicPr>
          <p:cNvPr id="17" name="Рисунок 23"/>
          <p:cNvPicPr/>
          <p:nvPr/>
        </p:nvPicPr>
        <p:blipFill>
          <a:blip r:embed="rId9"/>
          <a:stretch>
            <a:fillRect/>
          </a:stretch>
        </p:blipFill>
        <p:spPr>
          <a:xfrm>
            <a:off x="3132137" y="4096701"/>
            <a:ext cx="2879725" cy="1979633"/>
          </a:xfrm>
          <a:prstGeom prst="rect">
            <a:avLst/>
          </a:prstGeom>
        </p:spPr>
      </p:pic>
      <p:pic>
        <p:nvPicPr>
          <p:cNvPr id="18" name="Рисунок 26"/>
          <p:cNvPicPr/>
          <p:nvPr/>
        </p:nvPicPr>
        <p:blipFill>
          <a:blip r:embed="rId10"/>
          <a:stretch>
            <a:fillRect/>
          </a:stretch>
        </p:blipFill>
        <p:spPr>
          <a:xfrm>
            <a:off x="6138068" y="4012565"/>
            <a:ext cx="2879725" cy="22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Universal Spin Rotator (USR)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724400" y="838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SzTx/>
              <a:defRPr/>
            </a:pPr>
            <a:r>
              <a:rPr lang="en-US" altLang="en-US" sz="1800" kern="0" dirty="0" smtClean="0">
                <a:latin typeface="Arial" charset="0"/>
                <a:cs typeface="Arial" charset="0"/>
              </a:rPr>
              <a:t>Solenoid decoupling &amp; Lattice function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76200" y="3124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SzTx/>
              <a:defRPr/>
            </a:pPr>
            <a:r>
              <a:rPr lang="en-US" altLang="en-US" sz="1800" kern="0" dirty="0" smtClean="0">
                <a:latin typeface="Arial" charset="0"/>
                <a:cs typeface="Arial" charset="0"/>
              </a:rPr>
              <a:t>Parameters of USR for JLEIC </a:t>
            </a:r>
          </a:p>
        </p:txBody>
      </p:sp>
      <p:sp>
        <p:nvSpPr>
          <p:cNvPr id="8" name="TextBox 49"/>
          <p:cNvSpPr txBox="1">
            <a:spLocks noChangeArrowheads="1"/>
          </p:cNvSpPr>
          <p:nvPr/>
        </p:nvSpPr>
        <p:spPr bwMode="auto">
          <a:xfrm flipH="1">
            <a:off x="1208088" y="2649538"/>
            <a:ext cx="2373312" cy="27699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Chevtsov</a:t>
            </a:r>
            <a:r>
              <a:rPr lang="en-US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Jlab-TN-10-026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63538" y="1143000"/>
            <a:ext cx="4051300" cy="1377950"/>
            <a:chOff x="363538" y="1096963"/>
            <a:chExt cx="4050928" cy="1378414"/>
          </a:xfrm>
        </p:grpSpPr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363538" y="1096963"/>
              <a:ext cx="4050928" cy="1378414"/>
              <a:chOff x="261868" y="1253932"/>
              <a:chExt cx="4050797" cy="1378635"/>
            </a:xfrm>
          </p:grpSpPr>
          <p:pic>
            <p:nvPicPr>
              <p:cNvPr id="13" name="Picture 5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82" y="1253932"/>
                <a:ext cx="3486532" cy="137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flipV="1">
                <a:off x="4093617" y="1917837"/>
                <a:ext cx="0" cy="38277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61868" y="2300615"/>
                <a:ext cx="46825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54"/>
              <p:cNvSpPr txBox="1">
                <a:spLocks noChangeArrowheads="1"/>
              </p:cNvSpPr>
              <p:nvPr/>
            </p:nvSpPr>
            <p:spPr bwMode="auto">
              <a:xfrm flipH="1">
                <a:off x="384101" y="1807518"/>
                <a:ext cx="4346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Garamond" pitchFamily="18" charset="0"/>
                  </a:rPr>
                  <a:t>IP</a:t>
                </a:r>
              </a:p>
            </p:txBody>
          </p:sp>
          <p:sp>
            <p:nvSpPr>
              <p:cNvPr id="17" name="TextBox 55"/>
              <p:cNvSpPr txBox="1">
                <a:spLocks noChangeArrowheads="1"/>
              </p:cNvSpPr>
              <p:nvPr/>
            </p:nvSpPr>
            <p:spPr bwMode="auto">
              <a:xfrm flipH="1">
                <a:off x="3840166" y="1554906"/>
                <a:ext cx="4724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Garamond" pitchFamily="18" charset="0"/>
                  </a:rPr>
                  <a:t>Arc</a:t>
                </a:r>
              </a:p>
            </p:txBody>
          </p:sp>
        </p:grp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559938" y="2259477"/>
            <a:ext cx="1397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78" name="Equation" r:id="rId6" imgW="139579" imgH="215713" progId="Equation.3">
                    <p:embed/>
                  </p:oleObj>
                </mc:Choice>
                <mc:Fallback>
                  <p:oleObj name="Equation" r:id="rId6" imgW="13957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38" y="2259477"/>
                          <a:ext cx="1397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4125958" y="2170577"/>
            <a:ext cx="1397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79" name="Equation" r:id="rId8" imgW="139579" imgH="215713" progId="Equation.3">
                    <p:embed/>
                  </p:oleObj>
                </mc:Choice>
                <mc:Fallback>
                  <p:oleObj name="Equation" r:id="rId8" imgW="13957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958" y="2170577"/>
                          <a:ext cx="1397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6200" y="3705225"/>
          <a:ext cx="4338636" cy="2649541"/>
        </p:xfrm>
        <a:graphic>
          <a:graphicData uri="http://schemas.openxmlformats.org/drawingml/2006/table">
            <a:tbl>
              <a:tblPr/>
              <a:tblGrid>
                <a:gridCol w="457197"/>
                <a:gridCol w="609600"/>
                <a:gridCol w="457200"/>
                <a:gridCol w="838200"/>
                <a:gridCol w="609600"/>
                <a:gridCol w="533400"/>
                <a:gridCol w="833439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Solenoid 1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Arc Dipole 1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Solenoid</a:t>
                      </a: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2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Arc Dipole 2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Spin Rotation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BDL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Spin Rotation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Spin Rotation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BDL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Spin Rotation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GeV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T·m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T·m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π/2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15.7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π/3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π/6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4.5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π/4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11.8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π/2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π/2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23.6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π/4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0.62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12.3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2π/3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1.91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38.2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π/3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π/6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15.7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2π/3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62.8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π/2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0.62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24.6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4π/3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1.91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76.4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2π/3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030788" y="1219200"/>
            <a:ext cx="3884612" cy="1730375"/>
            <a:chOff x="296883" y="2446317"/>
            <a:chExt cx="3884723" cy="1729635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394869" y="2533324"/>
              <a:ext cx="3685943" cy="1405605"/>
              <a:chOff x="3931618" y="3985792"/>
              <a:chExt cx="3685943" cy="1405605"/>
            </a:xfrm>
          </p:grpSpPr>
          <p:sp>
            <p:nvSpPr>
              <p:cNvPr id="22" name="Flowchart: Direct Access Storage 21"/>
              <p:cNvSpPr/>
              <p:nvPr/>
            </p:nvSpPr>
            <p:spPr>
              <a:xfrm>
                <a:off x="3966986" y="4620789"/>
                <a:ext cx="522302" cy="485567"/>
              </a:xfrm>
              <a:prstGeom prst="flowChartMagneticDrum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44898" y="4592227"/>
                <a:ext cx="214319" cy="514130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48135" y="4590639"/>
                <a:ext cx="212731" cy="514130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652959" y="4592227"/>
                <a:ext cx="214318" cy="514130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0008" y="4592227"/>
                <a:ext cx="214319" cy="514130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08645" y="4592227"/>
                <a:ext cx="212731" cy="514130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7088100" y="4619202"/>
                <a:ext cx="522302" cy="485567"/>
              </a:xfrm>
              <a:prstGeom prst="flowChartMagneticDrum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TextBox 1"/>
              <p:cNvSpPr txBox="1">
                <a:spLocks noChangeArrowheads="1"/>
              </p:cNvSpPr>
              <p:nvPr/>
            </p:nvSpPr>
            <p:spPr bwMode="auto">
              <a:xfrm>
                <a:off x="3931618" y="3999642"/>
                <a:ext cx="8185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  <a:cs typeface="Times New Roman" pitchFamily="18" charset="0"/>
                  </a:rPr>
                  <a:t>Half </a:t>
                </a:r>
              </a:p>
              <a:p>
                <a:pPr algn="just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  <a:cs typeface="Times New Roman" pitchFamily="18" charset="0"/>
                  </a:rPr>
                  <a:t>Solenoid</a:t>
                </a:r>
              </a:p>
            </p:txBody>
          </p:sp>
          <p:sp>
            <p:nvSpPr>
              <p:cNvPr id="30" name="TextBox 1"/>
              <p:cNvSpPr txBox="1">
                <a:spLocks noChangeArrowheads="1"/>
              </p:cNvSpPr>
              <p:nvPr/>
            </p:nvSpPr>
            <p:spPr bwMode="auto">
              <a:xfrm>
                <a:off x="6886518" y="3985792"/>
                <a:ext cx="7310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  <a:cs typeface="Times New Roman" pitchFamily="18" charset="0"/>
                  </a:rPr>
                  <a:t>Half </a:t>
                </a:r>
              </a:p>
              <a:p>
                <a:pPr algn="just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  <a:cs typeface="Times New Roman" pitchFamily="18" charset="0"/>
                  </a:rPr>
                  <a:t>Solenoid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643280" y="4360551"/>
                <a:ext cx="2259076" cy="1031434"/>
              </a:xfrm>
              <a:prstGeom prst="rect">
                <a:avLst/>
              </a:prstGeom>
              <a:noFill/>
              <a:ln>
                <a:solidFill>
                  <a:srgbClr val="3333FF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TextBox 1"/>
              <p:cNvSpPr txBox="1">
                <a:spLocks noChangeArrowheads="1"/>
              </p:cNvSpPr>
              <p:nvPr/>
            </p:nvSpPr>
            <p:spPr bwMode="auto">
              <a:xfrm>
                <a:off x="4904511" y="3985792"/>
                <a:ext cx="17575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  <a:cs typeface="Times New Roman" pitchFamily="18" charset="0"/>
                  </a:rPr>
                  <a:t>Quad. Decoupling Insert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96883" y="2446317"/>
              <a:ext cx="3884723" cy="1729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42361" y="3111982"/>
            <a:ext cx="4407327" cy="3322370"/>
            <a:chOff x="4742361" y="3111982"/>
            <a:chExt cx="4407327" cy="332237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506" y="3875963"/>
              <a:ext cx="4364182" cy="2558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 bwMode="auto">
            <a:xfrm>
              <a:off x="6159788" y="3838440"/>
              <a:ext cx="68526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6836415" y="3838440"/>
              <a:ext cx="91208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5463926" y="3838440"/>
              <a:ext cx="68526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7721351" y="3838440"/>
              <a:ext cx="62296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Content Placeholder 1"/>
            <p:cNvSpPr txBox="1">
              <a:spLocks/>
            </p:cNvSpPr>
            <p:nvPr/>
          </p:nvSpPr>
          <p:spPr bwMode="auto">
            <a:xfrm>
              <a:off x="6066690" y="3487677"/>
              <a:ext cx="826875" cy="2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100" kern="0" dirty="0" smtClean="0">
                  <a:solidFill>
                    <a:srgbClr val="FF0000"/>
                  </a:solidFill>
                </a:rPr>
                <a:t>Dipole set</a:t>
              </a: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 bwMode="auto">
            <a:xfrm>
              <a:off x="7656476" y="3486015"/>
              <a:ext cx="826875" cy="2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100" kern="0" dirty="0" smtClean="0">
                  <a:solidFill>
                    <a:srgbClr val="FF0000"/>
                  </a:solidFill>
                </a:rPr>
                <a:t>Dipole set</a:t>
              </a: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 bwMode="auto">
            <a:xfrm>
              <a:off x="6428286" y="3111982"/>
              <a:ext cx="1912190" cy="2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100" kern="0" dirty="0" smtClean="0"/>
                <a:t>2</a:t>
              </a:r>
              <a:r>
                <a:rPr lang="en-US" sz="1100" kern="0" baseline="30000" dirty="0" smtClean="0"/>
                <a:t>nd</a:t>
              </a:r>
              <a:r>
                <a:rPr lang="en-US" sz="1100" kern="0" dirty="0" smtClean="0"/>
                <a:t> sol. + </a:t>
              </a:r>
              <a:r>
                <a:rPr lang="en-US" sz="1100" kern="0" dirty="0" err="1" smtClean="0"/>
                <a:t>decoup</a:t>
              </a:r>
              <a:r>
                <a:rPr lang="en-US" sz="1100" kern="0" dirty="0" smtClean="0"/>
                <a:t>. quads</a:t>
              </a: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 bwMode="auto">
            <a:xfrm>
              <a:off x="4742361" y="3259077"/>
              <a:ext cx="1912190" cy="2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100" kern="0" dirty="0" smtClean="0"/>
                <a:t>1</a:t>
              </a:r>
              <a:r>
                <a:rPr lang="en-US" sz="1100" kern="0" baseline="30000" dirty="0" smtClean="0"/>
                <a:t>st</a:t>
              </a:r>
              <a:r>
                <a:rPr lang="en-US" sz="1100" kern="0" dirty="0" smtClean="0"/>
                <a:t> sol. + </a:t>
              </a:r>
              <a:r>
                <a:rPr lang="en-US" sz="1100" kern="0" dirty="0" err="1" smtClean="0"/>
                <a:t>decoup</a:t>
              </a:r>
              <a:r>
                <a:rPr lang="en-US" sz="1100" kern="0" dirty="0" smtClean="0"/>
                <a:t>. quads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5698456" y="3560936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41" idx="2"/>
            </p:cNvCxnSpPr>
            <p:nvPr/>
          </p:nvCxnSpPr>
          <p:spPr bwMode="auto">
            <a:xfrm>
              <a:off x="7384381" y="3386545"/>
              <a:ext cx="0" cy="4302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Content Placeholder 1"/>
          <p:cNvSpPr txBox="1">
            <a:spLocks/>
          </p:cNvSpPr>
          <p:nvPr/>
        </p:nvSpPr>
        <p:spPr bwMode="auto">
          <a:xfrm>
            <a:off x="97975" y="889725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SzTx/>
              <a:defRPr/>
            </a:pPr>
            <a:r>
              <a:rPr lang="en-US" altLang="en-US" sz="1800" kern="0" dirty="0" smtClean="0">
                <a:latin typeface="Arial" charset="0"/>
                <a:cs typeface="Arial" charset="0"/>
              </a:rPr>
              <a:t>Schematic drawing of USR</a:t>
            </a:r>
          </a:p>
        </p:txBody>
      </p:sp>
    </p:spTree>
    <p:extLst>
      <p:ext uri="{BB962C8B-B14F-4D97-AF65-F5344CB8AC3E}">
        <p14:creationId xmlns:p14="http://schemas.microsoft.com/office/powerpoint/2010/main" val="33892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8290"/>
          </a:xfrm>
        </p:spPr>
        <p:txBody>
          <a:bodyPr/>
          <a:lstStyle/>
          <a:p>
            <a:r>
              <a:rPr lang="en-US" dirty="0"/>
              <a:t>Polarization </a:t>
            </a:r>
            <a:r>
              <a:rPr lang="en-US" dirty="0" smtClean="0"/>
              <a:t>w/ Continuous </a:t>
            </a:r>
            <a:r>
              <a:rPr lang="en-US" dirty="0"/>
              <a:t>Injection 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891365"/>
            <a:ext cx="8850313" cy="5562600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Polarization w/ continuous injection</a:t>
            </a:r>
          </a:p>
          <a:p>
            <a:pPr>
              <a:buSzPct val="100000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Equilibrium polarization</a:t>
            </a:r>
          </a:p>
          <a:p>
            <a:pPr>
              <a:buSzPct val="100000"/>
              <a:defRPr/>
            </a:pP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A relatively low average injected beam current of tens-of-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nA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level can maintain a high equilibrium polarization in the whole energy range. </a:t>
            </a: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01408" y="826370"/>
          <a:ext cx="2834163" cy="4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2" name="Equation" r:id="rId3" imgW="2336800" imgH="406400" progId="Equation.3">
                  <p:embed/>
                </p:oleObj>
              </mc:Choice>
              <mc:Fallback>
                <p:oleObj name="Equation" r:id="rId3" imgW="233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408" y="826370"/>
                        <a:ext cx="2834163" cy="49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124200" y="1396447"/>
          <a:ext cx="1915957" cy="61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3" name="Equation" r:id="rId5" imgW="1459866" imgH="469696" progId="Equation.3">
                  <p:embed/>
                </p:oleObj>
              </mc:Choice>
              <mc:Fallback>
                <p:oleObj name="Equation" r:id="rId5" imgW="1459866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96447"/>
                        <a:ext cx="1915957" cy="616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00" y="2131179"/>
            <a:ext cx="6134008" cy="360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50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Spin Tune Scan</a:t>
            </a:r>
            <a:endParaRPr lang="en-US" dirty="0"/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76200" y="838200"/>
            <a:ext cx="899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b="1" kern="0" dirty="0" smtClean="0"/>
              <a:t>SLICK/SLICKTRACK</a:t>
            </a:r>
            <a:r>
              <a:rPr lang="en-US" sz="1800" kern="0" dirty="0" smtClean="0"/>
              <a:t> allows one to insert a zero length spin tuning magnet to move the spin tune away from zero. Such magnet in the code only rotates the spin, leaving the orbit intact.</a:t>
            </a:r>
          </a:p>
          <a:p>
            <a:pPr>
              <a:buSzPct val="100000"/>
            </a:pPr>
            <a:r>
              <a:rPr lang="en-US" sz="1800" kern="0" dirty="0"/>
              <a:t>Longitudinal field spin tuning solenoid in one straight where the polarization is longitudinal</a:t>
            </a:r>
          </a:p>
          <a:p>
            <a:pPr lvl="1">
              <a:buSzPct val="100000"/>
            </a:pPr>
            <a:r>
              <a:rPr lang="en-US" sz="1800" kern="0" dirty="0" smtClean="0"/>
              <a:t>Only moves the spin tune away from zero </a:t>
            </a:r>
          </a:p>
          <a:p>
            <a:pPr lvl="1">
              <a:buSzPct val="100000"/>
            </a:pPr>
            <a:r>
              <a:rPr lang="en-US" sz="1800" kern="0" dirty="0"/>
              <a:t>Does not change the spin direction</a:t>
            </a:r>
            <a:endParaRPr lang="en-US" sz="1800" kern="0" dirty="0" smtClean="0"/>
          </a:p>
          <a:p>
            <a:pPr lvl="1">
              <a:buSzPct val="100000"/>
            </a:pPr>
            <a:r>
              <a:rPr lang="en-US" sz="1800" kern="0" dirty="0" smtClean="0"/>
              <a:t>Breaks </a:t>
            </a:r>
            <a:r>
              <a:rPr lang="en-US" sz="1800" kern="0" dirty="0"/>
              <a:t>the </a:t>
            </a:r>
            <a:r>
              <a:rPr lang="en-US" sz="1800" kern="0" dirty="0" smtClean="0"/>
              <a:t>current spin </a:t>
            </a:r>
            <a:r>
              <a:rPr lang="en-US" sz="1800" kern="0" dirty="0"/>
              <a:t>matching </a:t>
            </a:r>
            <a:r>
              <a:rPr lang="en-US" sz="1800" kern="0" dirty="0" smtClean="0"/>
              <a:t>condition in </a:t>
            </a:r>
            <a:r>
              <a:rPr lang="en-US" sz="1800" kern="0" dirty="0"/>
              <a:t>the </a:t>
            </a:r>
            <a:r>
              <a:rPr lang="en-US" sz="1800" kern="0" dirty="0" smtClean="0"/>
              <a:t>straigh</a:t>
            </a:r>
            <a:r>
              <a:rPr lang="en-US" sz="1800" kern="0" dirty="0"/>
              <a:t>t</a:t>
            </a:r>
            <a:endParaRPr lang="en-US" sz="1800" kern="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106110" y="3524718"/>
            <a:ext cx="6894890" cy="2342682"/>
            <a:chOff x="953710" y="2991318"/>
            <a:chExt cx="6894890" cy="2342682"/>
          </a:xfrm>
        </p:grpSpPr>
        <p:grpSp>
          <p:nvGrpSpPr>
            <p:cNvPr id="2" name="Group 1"/>
            <p:cNvGrpSpPr/>
            <p:nvPr/>
          </p:nvGrpSpPr>
          <p:grpSpPr>
            <a:xfrm>
              <a:off x="953710" y="2991318"/>
              <a:ext cx="6894890" cy="2342682"/>
              <a:chOff x="953710" y="2991318"/>
              <a:chExt cx="6894890" cy="2342682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53710" y="2991318"/>
                <a:ext cx="6894890" cy="2342682"/>
                <a:chOff x="76200" y="1676400"/>
                <a:chExt cx="6894890" cy="2342682"/>
              </a:xfrm>
            </p:grpSpPr>
            <p:grpSp>
              <p:nvGrpSpPr>
                <p:cNvPr id="78" name="Group 15"/>
                <p:cNvGrpSpPr>
                  <a:grpSpLocks/>
                </p:cNvGrpSpPr>
                <p:nvPr/>
              </p:nvGrpSpPr>
              <p:grpSpPr bwMode="auto">
                <a:xfrm>
                  <a:off x="76200" y="2089636"/>
                  <a:ext cx="6894890" cy="1929446"/>
                  <a:chOff x="739871" y="2498187"/>
                  <a:chExt cx="7097850" cy="1935699"/>
                </a:xfrm>
              </p:grpSpPr>
              <p:cxnSp>
                <p:nvCxnSpPr>
                  <p:cNvPr id="131" name="Straight Connector 6"/>
                  <p:cNvCxnSpPr>
                    <a:cxnSpLocks noChangeShapeType="1"/>
                    <a:stCxn id="134" idx="2"/>
                    <a:endCxn id="133" idx="2"/>
                  </p:cNvCxnSpPr>
                  <p:nvPr/>
                </p:nvCxnSpPr>
                <p:spPr bwMode="auto">
                  <a:xfrm>
                    <a:off x="2055126" y="2674970"/>
                    <a:ext cx="4467340" cy="1582133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2" name="Straight Connector 8"/>
                  <p:cNvCxnSpPr>
                    <a:cxnSpLocks noChangeShapeType="1"/>
                    <a:stCxn id="134" idx="0"/>
                    <a:endCxn id="133" idx="0"/>
                  </p:cNvCxnSpPr>
                  <p:nvPr/>
                </p:nvCxnSpPr>
                <p:spPr bwMode="auto">
                  <a:xfrm flipV="1">
                    <a:off x="2065060" y="2578268"/>
                    <a:ext cx="4447472" cy="1775538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33" name="Arc 132"/>
                  <p:cNvSpPr/>
                  <p:nvPr/>
                </p:nvSpPr>
                <p:spPr bwMode="auto">
                  <a:xfrm>
                    <a:off x="5956176" y="2498187"/>
                    <a:ext cx="1881545" cy="1834727"/>
                  </a:xfrm>
                  <a:prstGeom prst="arc">
                    <a:avLst>
                      <a:gd name="adj1" fmla="val 14753656"/>
                      <a:gd name="adj2" fmla="val 6806687"/>
                    </a:avLst>
                  </a:prstGeom>
                  <a:noFill/>
                  <a:ln w="101600" cap="flat" cmpd="sng" algn="ctr">
                    <a:solidFill>
                      <a:srgbClr val="00B05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4" name="Arc 133"/>
                  <p:cNvSpPr/>
                  <p:nvPr/>
                </p:nvSpPr>
                <p:spPr bwMode="auto">
                  <a:xfrm rot="10800000">
                    <a:off x="739871" y="2599159"/>
                    <a:ext cx="1881545" cy="1834727"/>
                  </a:xfrm>
                  <a:prstGeom prst="arc">
                    <a:avLst>
                      <a:gd name="adj1" fmla="val 14753656"/>
                      <a:gd name="adj2" fmla="val 6806687"/>
                    </a:avLst>
                  </a:prstGeom>
                  <a:noFill/>
                  <a:ln w="101600" cap="flat" cmpd="sng" algn="ctr">
                    <a:solidFill>
                      <a:srgbClr val="00B05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79" name="Group 80"/>
                <p:cNvGrpSpPr>
                  <a:grpSpLocks/>
                </p:cNvGrpSpPr>
                <p:nvPr/>
              </p:nvGrpSpPr>
              <p:grpSpPr bwMode="auto">
                <a:xfrm rot="1382800">
                  <a:off x="1300212" y="2401383"/>
                  <a:ext cx="1336076" cy="221108"/>
                  <a:chOff x="1489077" y="4397396"/>
                  <a:chExt cx="1375376" cy="221787"/>
                </a:xfrm>
              </p:grpSpPr>
              <p:grpSp>
                <p:nvGrpSpPr>
                  <p:cNvPr id="124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489077" y="4397396"/>
                    <a:ext cx="1375376" cy="221787"/>
                    <a:chOff x="1738655" y="1359526"/>
                    <a:chExt cx="1375376" cy="221787"/>
                  </a:xfrm>
                </p:grpSpPr>
                <p:sp>
                  <p:nvSpPr>
                    <p:cNvPr id="127" name="Flowchart: Direct Access Storage 126"/>
                    <p:cNvSpPr/>
                    <p:nvPr/>
                  </p:nvSpPr>
                  <p:spPr bwMode="auto">
                    <a:xfrm rot="10800000">
                      <a:off x="1738655" y="1418817"/>
                      <a:ext cx="276089" cy="138358"/>
                    </a:xfrm>
                    <a:prstGeom prst="flowChartMagneticDrum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28" name="Isosceles Triangle 109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2129763" y="1398433"/>
                      <a:ext cx="274320" cy="18288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>
                        <a:latin typeface="Times" charset="0"/>
                      </a:endParaRPr>
                    </a:p>
                  </p:txBody>
                </p:sp>
                <p:sp>
                  <p:nvSpPr>
                    <p:cNvPr id="129" name="Flowchart: Direct Access Storage 128"/>
                    <p:cNvSpPr/>
                    <p:nvPr/>
                  </p:nvSpPr>
                  <p:spPr bwMode="auto">
                    <a:xfrm rot="10800000">
                      <a:off x="2503259" y="1376705"/>
                      <a:ext cx="365901" cy="138356"/>
                    </a:xfrm>
                    <a:prstGeom prst="flowChartMagneticDrum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30" name="Isosceles Triangle 111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2976871" y="1359526"/>
                      <a:ext cx="137160" cy="18288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>
                        <a:latin typeface="Times" charset="0"/>
                      </a:endParaRPr>
                    </a:p>
                  </p:txBody>
                </p:sp>
              </p:grpSp>
              <p:cxnSp>
                <p:nvCxnSpPr>
                  <p:cNvPr id="125" name="Straight Arrow Connector 10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578426" y="4521371"/>
                    <a:ext cx="182880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3333FF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6" name="Straight Arrow Connector 10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349626" y="4481375"/>
                    <a:ext cx="265176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3333FF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0" name="Group 81"/>
                <p:cNvGrpSpPr>
                  <a:grpSpLocks/>
                </p:cNvGrpSpPr>
                <p:nvPr/>
              </p:nvGrpSpPr>
              <p:grpSpPr bwMode="auto">
                <a:xfrm rot="20291813">
                  <a:off x="1310988" y="3571367"/>
                  <a:ext cx="1352019" cy="200671"/>
                  <a:chOff x="1479125" y="4435866"/>
                  <a:chExt cx="1391790" cy="201287"/>
                </a:xfrm>
              </p:grpSpPr>
              <p:grpSp>
                <p:nvGrpSpPr>
                  <p:cNvPr id="117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479125" y="4435866"/>
                    <a:ext cx="1391790" cy="201287"/>
                    <a:chOff x="1728703" y="1397996"/>
                    <a:chExt cx="1391790" cy="201287"/>
                  </a:xfrm>
                </p:grpSpPr>
                <p:sp>
                  <p:nvSpPr>
                    <p:cNvPr id="120" name="Flowchart: Direct Access Storage 119"/>
                    <p:cNvSpPr/>
                    <p:nvPr/>
                  </p:nvSpPr>
                  <p:spPr bwMode="auto">
                    <a:xfrm rot="10800000">
                      <a:off x="1728703" y="1439893"/>
                      <a:ext cx="272763" cy="138359"/>
                    </a:xfrm>
                    <a:prstGeom prst="flowChartMagneticDrum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21" name="Isosceles Triangle 102"/>
                    <p:cNvSpPr>
                      <a:spLocks noChangeArrowheads="1"/>
                    </p:cNvSpPr>
                    <p:nvPr/>
                  </p:nvSpPr>
                  <p:spPr bwMode="auto">
                    <a:xfrm rot="-11813">
                      <a:off x="2121927" y="1397996"/>
                      <a:ext cx="274321" cy="182879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>
                        <a:latin typeface="Times" charset="0"/>
                      </a:endParaRPr>
                    </a:p>
                  </p:txBody>
                </p:sp>
                <p:sp>
                  <p:nvSpPr>
                    <p:cNvPr id="122" name="Flowchart: Direct Access Storage 121"/>
                    <p:cNvSpPr/>
                    <p:nvPr/>
                  </p:nvSpPr>
                  <p:spPr bwMode="auto">
                    <a:xfrm rot="10800000">
                      <a:off x="2498896" y="1430332"/>
                      <a:ext cx="362575" cy="135066"/>
                    </a:xfrm>
                    <a:prstGeom prst="flowChartMagneticDrum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23" name="Isosceles Triangle 104"/>
                    <p:cNvSpPr>
                      <a:spLocks noChangeArrowheads="1"/>
                    </p:cNvSpPr>
                    <p:nvPr/>
                  </p:nvSpPr>
                  <p:spPr bwMode="auto">
                    <a:xfrm rot="-11813">
                      <a:off x="2983333" y="1416403"/>
                      <a:ext cx="137160" cy="18288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>
                        <a:latin typeface="Times" charset="0"/>
                      </a:endParaRPr>
                    </a:p>
                  </p:txBody>
                </p:sp>
              </p:grpSp>
              <p:cxnSp>
                <p:nvCxnSpPr>
                  <p:cNvPr id="118" name="Straight Arrow Connector 9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576428" y="4550533"/>
                    <a:ext cx="182879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3333FF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9" name="Straight Arrow Connector 10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355212" y="4536149"/>
                    <a:ext cx="265176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3333FF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1" name="Group 82"/>
                <p:cNvGrpSpPr>
                  <a:grpSpLocks/>
                </p:cNvGrpSpPr>
                <p:nvPr/>
              </p:nvGrpSpPr>
              <p:grpSpPr bwMode="auto">
                <a:xfrm rot="20361444">
                  <a:off x="4395953" y="2344797"/>
                  <a:ext cx="1348515" cy="194506"/>
                  <a:chOff x="1529158" y="4459372"/>
                  <a:chExt cx="1388183" cy="195103"/>
                </a:xfrm>
              </p:grpSpPr>
              <p:grpSp>
                <p:nvGrpSpPr>
                  <p:cNvPr id="110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529158" y="4459372"/>
                    <a:ext cx="1388183" cy="195103"/>
                    <a:chOff x="1778736" y="1421502"/>
                    <a:chExt cx="1388183" cy="195103"/>
                  </a:xfrm>
                </p:grpSpPr>
                <p:sp>
                  <p:nvSpPr>
                    <p:cNvPr id="113" name="Flowchart: Direct Access Storage 112"/>
                    <p:cNvSpPr/>
                    <p:nvPr/>
                  </p:nvSpPr>
                  <p:spPr bwMode="auto">
                    <a:xfrm>
                      <a:off x="2895820" y="1421502"/>
                      <a:ext cx="271099" cy="133417"/>
                    </a:xfrm>
                    <a:prstGeom prst="flowChartMagneticDrum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14" name="Isosceles Triangle 95"/>
                    <p:cNvSpPr>
                      <a:spLocks noChangeArrowheads="1"/>
                    </p:cNvSpPr>
                    <p:nvPr/>
                  </p:nvSpPr>
                  <p:spPr bwMode="auto">
                    <a:xfrm rot="10778556">
                      <a:off x="2513671" y="1429416"/>
                      <a:ext cx="274321" cy="182879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>
                        <a:latin typeface="Times" charset="0"/>
                      </a:endParaRPr>
                    </a:p>
                  </p:txBody>
                </p:sp>
                <p:sp>
                  <p:nvSpPr>
                    <p:cNvPr id="115" name="Flowchart: Direct Access Storage 114"/>
                    <p:cNvSpPr/>
                    <p:nvPr/>
                  </p:nvSpPr>
                  <p:spPr bwMode="auto">
                    <a:xfrm>
                      <a:off x="2020380" y="1435593"/>
                      <a:ext cx="365901" cy="136711"/>
                    </a:xfrm>
                    <a:prstGeom prst="flowChartMagneticDrum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16" name="Isosceles Triangle 97"/>
                    <p:cNvSpPr>
                      <a:spLocks noChangeArrowheads="1"/>
                    </p:cNvSpPr>
                    <p:nvPr/>
                  </p:nvSpPr>
                  <p:spPr bwMode="auto">
                    <a:xfrm rot="10718556">
                      <a:off x="1778736" y="1433725"/>
                      <a:ext cx="137160" cy="18288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>
                        <a:latin typeface="Times" charset="0"/>
                      </a:endParaRPr>
                    </a:p>
                  </p:txBody>
                </p:sp>
              </p:grpSp>
              <p:cxnSp>
                <p:nvCxnSpPr>
                  <p:cNvPr id="111" name="Straight Arrow Connector 92"/>
                  <p:cNvCxnSpPr>
                    <a:cxnSpLocks noChangeShapeType="1"/>
                  </p:cNvCxnSpPr>
                  <p:nvPr/>
                </p:nvCxnSpPr>
                <p:spPr bwMode="auto">
                  <a:xfrm rot="10800000" flipH="1" flipV="1">
                    <a:off x="2659845" y="4527747"/>
                    <a:ext cx="182880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3333FF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2" name="Straight Arrow Connector 93"/>
                  <p:cNvCxnSpPr>
                    <a:cxnSpLocks noChangeShapeType="1"/>
                  </p:cNvCxnSpPr>
                  <p:nvPr/>
                </p:nvCxnSpPr>
                <p:spPr bwMode="auto">
                  <a:xfrm rot="10800000" flipH="1" flipV="1">
                    <a:off x="1784931" y="4548916"/>
                    <a:ext cx="265176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3333FF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2" name="Group 83"/>
                <p:cNvGrpSpPr>
                  <a:grpSpLocks/>
                </p:cNvGrpSpPr>
                <p:nvPr/>
              </p:nvGrpSpPr>
              <p:grpSpPr bwMode="auto">
                <a:xfrm rot="1163040">
                  <a:off x="4420580" y="3524551"/>
                  <a:ext cx="1353143" cy="182667"/>
                  <a:chOff x="1539240" y="4445095"/>
                  <a:chExt cx="1392947" cy="183228"/>
                </a:xfrm>
              </p:grpSpPr>
              <p:grpSp>
                <p:nvGrpSpPr>
                  <p:cNvPr id="103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539240" y="4445095"/>
                    <a:ext cx="1392947" cy="183228"/>
                    <a:chOff x="1788818" y="1407225"/>
                    <a:chExt cx="1392947" cy="183228"/>
                  </a:xfrm>
                </p:grpSpPr>
                <p:sp>
                  <p:nvSpPr>
                    <p:cNvPr id="106" name="Flowchart: Direct Access Storage 105"/>
                    <p:cNvSpPr/>
                    <p:nvPr/>
                  </p:nvSpPr>
                  <p:spPr bwMode="auto">
                    <a:xfrm>
                      <a:off x="2907339" y="1453741"/>
                      <a:ext cx="274426" cy="136712"/>
                    </a:xfrm>
                    <a:prstGeom prst="flowChartMagneticDrum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07" name="Isosceles Tri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168" y="1407225"/>
                      <a:ext cx="274320" cy="18288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>
                        <a:latin typeface="Times" charset="0"/>
                      </a:endParaRPr>
                    </a:p>
                  </p:txBody>
                </p:sp>
                <p:sp>
                  <p:nvSpPr>
                    <p:cNvPr id="108" name="Flowchart: Direct Access Storage 107"/>
                    <p:cNvSpPr/>
                    <p:nvPr/>
                  </p:nvSpPr>
                  <p:spPr bwMode="auto">
                    <a:xfrm>
                      <a:off x="2027551" y="1440978"/>
                      <a:ext cx="372554" cy="135064"/>
                    </a:xfrm>
                    <a:prstGeom prst="flowChartMagneticDrum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09" name="Isosceles Tri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8818" y="1407225"/>
                      <a:ext cx="137160" cy="18288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>
                        <a:latin typeface="Times" charset="0"/>
                      </a:endParaRPr>
                    </a:p>
                  </p:txBody>
                </p:sp>
              </p:grpSp>
              <p:cxnSp>
                <p:nvCxnSpPr>
                  <p:cNvPr id="104" name="Straight Arrow Connector 85"/>
                  <p:cNvCxnSpPr>
                    <a:cxnSpLocks noChangeShapeType="1"/>
                  </p:cNvCxnSpPr>
                  <p:nvPr/>
                </p:nvCxnSpPr>
                <p:spPr bwMode="auto">
                  <a:xfrm rot="10800000" flipH="1" flipV="1">
                    <a:off x="2665119" y="4556639"/>
                    <a:ext cx="182880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3333FF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5" name="Straight Arrow Connector 86"/>
                  <p:cNvCxnSpPr>
                    <a:cxnSpLocks noChangeShapeType="1"/>
                  </p:cNvCxnSpPr>
                  <p:nvPr/>
                </p:nvCxnSpPr>
                <p:spPr bwMode="auto">
                  <a:xfrm rot="10800000" flipH="1" flipV="1">
                    <a:off x="1784931" y="4548916"/>
                    <a:ext cx="265176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3333FF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83" name="Oval 16"/>
                <p:cNvSpPr>
                  <a:spLocks noChangeArrowheads="1"/>
                </p:cNvSpPr>
                <p:nvPr/>
              </p:nvSpPr>
              <p:spPr bwMode="auto">
                <a:xfrm>
                  <a:off x="2734943" y="3275816"/>
                  <a:ext cx="139600" cy="14192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imes" charset="0"/>
                  </a:endParaRPr>
                </a:p>
              </p:txBody>
            </p:sp>
            <p:sp>
              <p:nvSpPr>
                <p:cNvPr id="84" name="Oval 16"/>
                <p:cNvSpPr>
                  <a:spLocks noChangeArrowheads="1"/>
                </p:cNvSpPr>
                <p:nvPr/>
              </p:nvSpPr>
              <p:spPr bwMode="auto">
                <a:xfrm>
                  <a:off x="4189771" y="3254497"/>
                  <a:ext cx="139600" cy="141920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imes" charset="0"/>
                  </a:endParaRPr>
                </a:p>
              </p:txBody>
            </p:sp>
            <p:cxnSp>
              <p:nvCxnSpPr>
                <p:cNvPr id="85" name="Straight Arrow Connector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14783" y="2629768"/>
                  <a:ext cx="581445" cy="256243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990099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6" name="Straight Arrow Connector 2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414783" y="2738179"/>
                  <a:ext cx="581445" cy="256243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990099"/>
                  </a:solidFill>
                  <a:prstDash val="sysDash"/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7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3215418" y="3624983"/>
                  <a:ext cx="775557" cy="270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 dirty="0">
                      <a:latin typeface="Times" charset="0"/>
                    </a:rPr>
                    <a:t>IP</a:t>
                  </a:r>
                </a:p>
              </p:txBody>
            </p:sp>
            <p:sp>
              <p:nvSpPr>
                <p:cNvPr id="88" name="TextBox 77"/>
                <p:cNvSpPr txBox="1">
                  <a:spLocks noChangeArrowheads="1"/>
                </p:cNvSpPr>
                <p:nvPr/>
              </p:nvSpPr>
              <p:spPr bwMode="auto">
                <a:xfrm rot="20213963">
                  <a:off x="1183309" y="3292532"/>
                  <a:ext cx="142074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Spin Rotator</a:t>
                  </a:r>
                  <a:endParaRPr lang="en-US" altLang="en-US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Arc 88"/>
                <p:cNvSpPr/>
                <p:nvPr/>
              </p:nvSpPr>
              <p:spPr bwMode="auto">
                <a:xfrm rot="3754092">
                  <a:off x="6093797" y="1982386"/>
                  <a:ext cx="709276" cy="597718"/>
                </a:xfrm>
                <a:prstGeom prst="arc">
                  <a:avLst>
                    <a:gd name="adj1" fmla="val 10401753"/>
                    <a:gd name="adj2" fmla="val 16965415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stealth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pitchFamily="34" charset="-128"/>
                  </a:endParaRPr>
                </a:p>
              </p:txBody>
            </p:sp>
            <p:sp>
              <p:nvSpPr>
                <p:cNvPr id="90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0"/>
                  <a:ext cx="482760" cy="318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 dirty="0">
                      <a:latin typeface="Times" charset="0"/>
                    </a:rPr>
                    <a:t>e</a:t>
                  </a:r>
                  <a:r>
                    <a:rPr lang="en-US" altLang="en-US" sz="1400" b="1" baseline="30000" dirty="0">
                      <a:latin typeface="Times" charset="0"/>
                    </a:rPr>
                    <a:t>-</a:t>
                  </a:r>
                  <a:endParaRPr lang="en-US" altLang="en-US" sz="1400" b="1" dirty="0">
                    <a:latin typeface="Times" charset="0"/>
                  </a:endParaRPr>
                </a:p>
              </p:txBody>
            </p:sp>
            <p:sp>
              <p:nvSpPr>
                <p:cNvPr id="91" name="TextBox 144"/>
                <p:cNvSpPr txBox="1">
                  <a:spLocks noChangeArrowheads="1"/>
                </p:cNvSpPr>
                <p:nvPr/>
              </p:nvSpPr>
              <p:spPr bwMode="auto">
                <a:xfrm flipH="1">
                  <a:off x="5527938" y="2726394"/>
                  <a:ext cx="1101462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/>
                    <a:t>Magnetic field</a:t>
                  </a:r>
                </a:p>
              </p:txBody>
            </p:sp>
            <p:cxnSp>
              <p:nvCxnSpPr>
                <p:cNvPr id="92" name="Straight Arrow Connector 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628" y="2624223"/>
                  <a:ext cx="0" cy="40390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99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3" name="TextBox 144"/>
                <p:cNvSpPr txBox="1">
                  <a:spLocks noChangeArrowheads="1"/>
                </p:cNvSpPr>
                <p:nvPr/>
              </p:nvSpPr>
              <p:spPr bwMode="auto">
                <a:xfrm flipH="1">
                  <a:off x="5546999" y="3116716"/>
                  <a:ext cx="934763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/>
                    <a:t>Polarization</a:t>
                  </a:r>
                </a:p>
              </p:txBody>
            </p:sp>
            <p:cxnSp>
              <p:nvCxnSpPr>
                <p:cNvPr id="94" name="Straight Arrow Connector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535370" y="3078496"/>
                  <a:ext cx="0" cy="415448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99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5" name="Straight Arrow Connector 18"/>
                <p:cNvCxnSpPr>
                  <a:cxnSpLocks noChangeShapeType="1"/>
                </p:cNvCxnSpPr>
                <p:nvPr/>
              </p:nvCxnSpPr>
              <p:spPr bwMode="auto">
                <a:xfrm>
                  <a:off x="6676584" y="3086277"/>
                  <a:ext cx="0" cy="41510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99"/>
                  </a:solidFill>
                  <a:prstDash val="sysDot"/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Straight Arrow Connector 95"/>
                <p:cNvCxnSpPr>
                  <a:endCxn id="83" idx="5"/>
                </p:cNvCxnSpPr>
                <p:nvPr/>
              </p:nvCxnSpPr>
              <p:spPr bwMode="auto">
                <a:xfrm flipH="1" flipV="1">
                  <a:off x="2854100" y="3396958"/>
                  <a:ext cx="589258" cy="26126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stealth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" name="Straight Arrow Connector 96"/>
                <p:cNvCxnSpPr>
                  <a:endCxn id="84" idx="3"/>
                </p:cNvCxnSpPr>
                <p:nvPr/>
              </p:nvCxnSpPr>
              <p:spPr bwMode="auto">
                <a:xfrm flipV="1">
                  <a:off x="3675063" y="3375633"/>
                  <a:ext cx="535152" cy="28667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stealth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8" name="Straight Arrow Connector 14"/>
                <p:cNvCxnSpPr>
                  <a:cxnSpLocks noChangeShapeType="1"/>
                </p:cNvCxnSpPr>
                <p:nvPr/>
              </p:nvCxnSpPr>
              <p:spPr bwMode="auto">
                <a:xfrm>
                  <a:off x="6590930" y="2624223"/>
                  <a:ext cx="0" cy="41510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99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Straight Arrow Connector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2891" y="3018705"/>
                  <a:ext cx="0" cy="415448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99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0" name="Straight Arrow Connector 18"/>
                <p:cNvCxnSpPr>
                  <a:cxnSpLocks noChangeShapeType="1"/>
                </p:cNvCxnSpPr>
                <p:nvPr/>
              </p:nvCxnSpPr>
              <p:spPr bwMode="auto">
                <a:xfrm>
                  <a:off x="601154" y="3044788"/>
                  <a:ext cx="0" cy="41510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99"/>
                  </a:solidFill>
                  <a:prstDash val="sysDot"/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8" name="Flowchart: Direct Access Storage 167"/>
              <p:cNvSpPr/>
              <p:nvPr/>
            </p:nvSpPr>
            <p:spPr bwMode="auto">
              <a:xfrm rot="20256013">
                <a:off x="3887380" y="4446992"/>
                <a:ext cx="352541" cy="135682"/>
              </a:xfrm>
              <a:prstGeom prst="flowChartMagneticDrum">
                <a:avLst/>
              </a:prstGeom>
              <a:solidFill>
                <a:srgbClr val="FF99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 bwMode="auto">
            <a:xfrm>
              <a:off x="4017334" y="3429000"/>
              <a:ext cx="0" cy="9522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Content Placeholder 1"/>
            <p:cNvSpPr txBox="1">
              <a:spLocks/>
            </p:cNvSpPr>
            <p:nvPr/>
          </p:nvSpPr>
          <p:spPr bwMode="auto">
            <a:xfrm>
              <a:off x="2895600" y="3124200"/>
              <a:ext cx="213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None/>
              </a:pPr>
              <a:r>
                <a:rPr lang="en-US" sz="1600" kern="0" dirty="0" smtClean="0"/>
                <a:t>Spin tuning solenoid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1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 smtClean="0"/>
              <a:t>SLICK/SLICKTRACK</a:t>
            </a:r>
          </a:p>
          <a:p>
            <a:pPr lvl="1">
              <a:buSzPct val="100000"/>
            </a:pPr>
            <a:r>
              <a:rPr lang="en-US" dirty="0" smtClean="0"/>
              <a:t>Before orbit correction</a:t>
            </a:r>
          </a:p>
          <a:p>
            <a:pPr marL="914400" lvl="2" indent="0">
              <a:buSzPct val="100000"/>
              <a:buNone/>
            </a:pPr>
            <a:r>
              <a:rPr lang="en-US" sz="900" dirty="0"/>
              <a:t>MAX.ORB.DISTORTN: DXMAX   =    13.01533955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DYMAX   =    44.66292770 MM. </a:t>
            </a:r>
            <a:endParaRPr lang="en-US" sz="900" dirty="0" smtClean="0"/>
          </a:p>
          <a:p>
            <a:pPr marL="914400" lvl="2" indent="0">
              <a:buSzPct val="100000"/>
              <a:buNone/>
            </a:pPr>
            <a:r>
              <a:rPr lang="en-US" sz="900" dirty="0"/>
              <a:t> </a:t>
            </a:r>
            <a:r>
              <a:rPr lang="en-US" sz="900" dirty="0" smtClean="0"/>
              <a:t>                                     </a:t>
            </a:r>
            <a:r>
              <a:rPr lang="en-US" sz="900" dirty="0"/>
              <a:t>DSMAX   =     0.19756703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DEMAX   =     0.00201231 MEV.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RMS </a:t>
            </a:r>
            <a:r>
              <a:rPr lang="en-US" sz="900" dirty="0"/>
              <a:t>ORB.DISTORTN: DXRMS   =     1.96592282 MM.     DXVQRMS =     1.96711965 MM.     DXVCRMS =     1.93201011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AT </a:t>
            </a:r>
            <a:r>
              <a:rPr lang="en-US" sz="900" dirty="0"/>
              <a:t>QUADS          </a:t>
            </a:r>
            <a:r>
              <a:rPr lang="en-US" sz="900" dirty="0" smtClean="0"/>
              <a:t>          DYRMS   </a:t>
            </a:r>
            <a:r>
              <a:rPr lang="en-US" sz="900" dirty="0"/>
              <a:t>=     9.13466663 MM.     DYVQRMS =     9.08943471 MM.     DYVCRMS =     9.08811068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	         </a:t>
            </a:r>
            <a:r>
              <a:rPr lang="en-US" sz="900" dirty="0"/>
              <a:t>DSRMS   =     0.03628817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DERMS   =     0.00200462 MEV.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DYPRMS  =     1.96765921 MRAD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DYABS   =     6.16746947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DYBEND  = 22121.34052348 MM. </a:t>
            </a:r>
            <a:endParaRPr lang="en-US" sz="900" dirty="0" smtClean="0"/>
          </a:p>
          <a:p>
            <a:pPr lvl="1">
              <a:buSzPct val="100000"/>
            </a:pPr>
            <a:r>
              <a:rPr lang="en-US" dirty="0" smtClean="0"/>
              <a:t>After orbit correction</a:t>
            </a:r>
          </a:p>
          <a:p>
            <a:pPr marL="914400" lvl="2" indent="0">
              <a:buSzPct val="100000"/>
              <a:buNone/>
            </a:pPr>
            <a:r>
              <a:rPr lang="en-US" sz="900" dirty="0"/>
              <a:t>MAX.ORB.DISTORTN: </a:t>
            </a:r>
            <a:r>
              <a:rPr lang="en-US" sz="900" dirty="0">
                <a:solidFill>
                  <a:srgbClr val="FF0000"/>
                </a:solidFill>
              </a:rPr>
              <a:t>DXMAX   =     1.70784426 MM</a:t>
            </a:r>
            <a:r>
              <a:rPr lang="en-US" sz="900" dirty="0"/>
              <a:t>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n-US" sz="900" dirty="0">
                <a:solidFill>
                  <a:srgbClr val="FF0000"/>
                </a:solidFill>
              </a:rPr>
              <a:t>DYMAX   =     0.37412418 MM</a:t>
            </a:r>
            <a:r>
              <a:rPr lang="en-US" sz="900" dirty="0"/>
              <a:t>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DSMAX   =     0.02578462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DEMAX   =     0.00024464 MEV.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>
                <a:solidFill>
                  <a:srgbClr val="FF0000"/>
                </a:solidFill>
              </a:rPr>
              <a:t>RMS </a:t>
            </a:r>
            <a:r>
              <a:rPr lang="en-US" sz="900" dirty="0">
                <a:solidFill>
                  <a:srgbClr val="FF0000"/>
                </a:solidFill>
              </a:rPr>
              <a:t>ORB.DISTORTN</a:t>
            </a:r>
            <a:r>
              <a:rPr lang="en-US" sz="900" dirty="0"/>
              <a:t>: </a:t>
            </a:r>
            <a:r>
              <a:rPr lang="en-US" sz="900" dirty="0">
                <a:solidFill>
                  <a:srgbClr val="FF0000"/>
                </a:solidFill>
              </a:rPr>
              <a:t>DXRMS   =     0.23823080 MM</a:t>
            </a:r>
            <a:r>
              <a:rPr lang="en-US" sz="900" dirty="0"/>
              <a:t>.     DXVQRMS =     0.23807316 MM.     DXVCRMS =     0.23333431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>
                <a:solidFill>
                  <a:srgbClr val="FF0000"/>
                </a:solidFill>
              </a:rPr>
              <a:t>AT </a:t>
            </a:r>
            <a:r>
              <a:rPr lang="en-US" sz="900" dirty="0">
                <a:solidFill>
                  <a:srgbClr val="FF0000"/>
                </a:solidFill>
              </a:rPr>
              <a:t>QUADS</a:t>
            </a:r>
            <a:r>
              <a:rPr lang="en-US" sz="900" dirty="0"/>
              <a:t>         </a:t>
            </a:r>
            <a:r>
              <a:rPr lang="en-US" sz="900" dirty="0" smtClean="0"/>
              <a:t>           </a:t>
            </a:r>
            <a:r>
              <a:rPr lang="en-US" sz="900" dirty="0">
                <a:solidFill>
                  <a:srgbClr val="FF0000"/>
                </a:solidFill>
              </a:rPr>
              <a:t>DYRMS   =     0.05731394 MM</a:t>
            </a:r>
            <a:r>
              <a:rPr lang="en-US" sz="900" dirty="0"/>
              <a:t>.     DYVQRMS =     0.06759153 MM.     DYVCRMS =     0.03287557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DSRMS   =     0.00419851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DERMS   =     0.00024370 MEV.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DYPRMS  =     0.07774984 MRAD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DYABS   =     0.03486573 MM. </a:t>
            </a:r>
          </a:p>
          <a:p>
            <a:pPr marL="914400" lvl="2" indent="0">
              <a:buSzPct val="100000"/>
              <a:buNone/>
            </a:pPr>
            <a:r>
              <a:rPr lang="en-US" sz="900" dirty="0" smtClean="0"/>
              <a:t>                                      </a:t>
            </a:r>
            <a:r>
              <a:rPr lang="en-US" sz="900" dirty="0"/>
              <a:t>DYBEND  =     0.29488997 MM. </a:t>
            </a:r>
            <a:endParaRPr lang="en-US" sz="900" dirty="0" smtClean="0"/>
          </a:p>
          <a:p>
            <a:pPr>
              <a:buSzPct val="100000"/>
            </a:pPr>
            <a:endParaRPr lang="en-US" sz="800" dirty="0"/>
          </a:p>
          <a:p>
            <a:pPr>
              <a:buSzPct val="100000"/>
            </a:pPr>
            <a:endParaRPr lang="en-US" sz="800" dirty="0" smtClean="0"/>
          </a:p>
          <a:p>
            <a:pPr>
              <a:buSzPct val="100000"/>
            </a:pP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Close Orbit in SLICK/SLICKTRACK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5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Spin Tune Scan @ 5 GeV</a:t>
            </a:r>
            <a:endParaRPr lang="en-US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76200" y="838200"/>
            <a:ext cx="899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SzPct val="100000"/>
            </a:pPr>
            <a:r>
              <a:rPr lang="en-US" sz="1800" kern="0" dirty="0" smtClean="0"/>
              <a:t>Quadrupole vertical misalignment with a rms value of 0.2mm </a:t>
            </a:r>
            <a:r>
              <a:rPr lang="en-US" sz="1800" kern="0" dirty="0"/>
              <a:t>and dipole </a:t>
            </a:r>
            <a:r>
              <a:rPr lang="en-US" sz="1800" kern="0" dirty="0" smtClean="0"/>
              <a:t>roll with a rms value of 0.2 </a:t>
            </a:r>
            <a:r>
              <a:rPr lang="en-US" sz="1800" kern="0" dirty="0" err="1" smtClean="0"/>
              <a:t>mrad</a:t>
            </a:r>
            <a:r>
              <a:rPr lang="en-US" sz="1800" kern="0" dirty="0" smtClean="0"/>
              <a:t>. The orbit is corrected with correctors around the ring.</a:t>
            </a:r>
          </a:p>
          <a:p>
            <a:pPr>
              <a:buSzPct val="100000"/>
            </a:pPr>
            <a:r>
              <a:rPr lang="en-US" sz="1800" kern="0" dirty="0" smtClean="0"/>
              <a:t>First order spin resonance occurs when                                                                </a:t>
            </a:r>
          </a:p>
          <a:p>
            <a:pPr>
              <a:buSzPct val="100000"/>
            </a:pPr>
            <a:endParaRPr lang="en-US" sz="1800" kern="0" dirty="0" smtClean="0"/>
          </a:p>
          <a:p>
            <a:pPr>
              <a:buSzPct val="100000"/>
            </a:pPr>
            <a:r>
              <a:rPr lang="en-US" sz="1800" kern="0" dirty="0" smtClean="0"/>
              <a:t>500 electrons in the Monte-Carlo simulation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35000" y="1800225"/>
          <a:ext cx="643731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Equation" r:id="rId4" imgW="5232240" imgH="241200" progId="Equation.3">
                  <p:embed/>
                </p:oleObj>
              </mc:Choice>
              <mc:Fallback>
                <p:oleObj name="Equation" r:id="rId4" imgW="5232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800225"/>
                        <a:ext cx="643731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6200" y="2590800"/>
            <a:ext cx="4425709" cy="3105995"/>
            <a:chOff x="55092" y="2680645"/>
            <a:chExt cx="5355108" cy="375825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2" y="2680645"/>
              <a:ext cx="5355108" cy="375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ontent Placeholder 1"/>
            <p:cNvSpPr txBox="1">
              <a:spLocks/>
            </p:cNvSpPr>
            <p:nvPr/>
          </p:nvSpPr>
          <p:spPr bwMode="auto">
            <a:xfrm>
              <a:off x="609599" y="3352800"/>
              <a:ext cx="313357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None/>
              </a:pPr>
              <a:r>
                <a:rPr lang="en-US" sz="1400" b="1" kern="0" dirty="0" smtClean="0">
                  <a:solidFill>
                    <a:srgbClr val="0000FF"/>
                  </a:solidFill>
                </a:rPr>
                <a:t>Optimum Spin Tune 0.0267</a:t>
              </a:r>
            </a:p>
            <a:p>
              <a:pPr marL="0" indent="0">
                <a:buSzPct val="100000"/>
                <a:buNone/>
              </a:pPr>
              <a:endParaRPr lang="en-US" sz="1600" kern="0" dirty="0">
                <a:solidFill>
                  <a:srgbClr val="FF0000"/>
                </a:solidFill>
              </a:endParaRPr>
            </a:p>
            <a:p>
              <a:pPr>
                <a:buSzPct val="100000"/>
              </a:pPr>
              <a:endParaRPr lang="en-US" sz="1600" kern="0" dirty="0" smtClean="0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872959" y="3759197"/>
              <a:ext cx="0" cy="9005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86068" y="5827734"/>
            <a:ext cx="8763000" cy="42066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SzPct val="85000"/>
              <a:buNone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Spin-orbit depolarization time increases by a factor of </a:t>
            </a:r>
            <a:r>
              <a:rPr lang="en-US" altLang="en-US" sz="1600" kern="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2.6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 in the optimized baseline design</a:t>
            </a: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65" y="2590800"/>
            <a:ext cx="456033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5465134" y="2688266"/>
            <a:ext cx="2589729" cy="25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00000"/>
              <a:buNone/>
            </a:pPr>
            <a:r>
              <a:rPr lang="en-US" sz="1400" b="1" kern="0" dirty="0" smtClean="0">
                <a:solidFill>
                  <a:srgbClr val="0000FF"/>
                </a:solidFill>
              </a:rPr>
              <a:t>Optimum Spin Tune 0.0249</a:t>
            </a:r>
          </a:p>
          <a:p>
            <a:pPr marL="0" indent="0">
              <a:buSzPct val="100000"/>
              <a:buNone/>
            </a:pPr>
            <a:endParaRPr lang="en-US" sz="1600" kern="0" dirty="0">
              <a:solidFill>
                <a:srgbClr val="FF0000"/>
              </a:solidFill>
            </a:endParaRPr>
          </a:p>
          <a:p>
            <a:pPr>
              <a:buSzPct val="100000"/>
            </a:pPr>
            <a:endParaRPr lang="en-US" sz="1600" kern="0" dirty="0" smtClean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289699" y="2825806"/>
            <a:ext cx="0" cy="178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289699" y="2819400"/>
            <a:ext cx="1641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295401" y="414379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 design optics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278868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baseline design optics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33400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Closed orbit distortion due to random quadrupole misalignments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Orbit Distortion in ZGOUBI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7894" r="5629" b="9731"/>
          <a:stretch/>
        </p:blipFill>
        <p:spPr bwMode="auto">
          <a:xfrm>
            <a:off x="0" y="1948279"/>
            <a:ext cx="4136884" cy="29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8751" r="5818" b="9119"/>
          <a:stretch/>
        </p:blipFill>
        <p:spPr bwMode="auto">
          <a:xfrm>
            <a:off x="4724400" y="1938239"/>
            <a:ext cx="4114800" cy="29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609725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FFQs’ misalignments are included.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1600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FFQs’ misalignments are not included.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010400" y="5029200"/>
            <a:ext cx="0" cy="501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334000" y="55874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scenario is used for the spin tracking in ZGOUBI using 20 particles.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JLab_PowerPoint1">
  <a:themeElements>
    <a:clrScheme name="2_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JLab_PowerPoint1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</TotalTime>
  <Words>1689</Words>
  <Application>Microsoft Office PowerPoint</Application>
  <PresentationFormat>On-screen Show (4:3)</PresentationFormat>
  <Paragraphs>445</Paragraphs>
  <Slides>30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Cambria Math</vt:lpstr>
      <vt:lpstr>Garamond</vt:lpstr>
      <vt:lpstr>Minion Pro</vt:lpstr>
      <vt:lpstr>Symbol</vt:lpstr>
      <vt:lpstr>Times</vt:lpstr>
      <vt:lpstr>Times New Roman</vt:lpstr>
      <vt:lpstr>Wingdings</vt:lpstr>
      <vt:lpstr>JLab_PowerPoint1</vt:lpstr>
      <vt:lpstr>1_JLabPowerpointMain</vt:lpstr>
      <vt:lpstr>1_JLab_PowerPoint1</vt:lpstr>
      <vt:lpstr>2_JLab_PowerPoint1</vt:lpstr>
      <vt:lpstr>3_JLab_PowerPoint1</vt:lpstr>
      <vt:lpstr>Equation</vt:lpstr>
      <vt:lpstr>Формула</vt:lpstr>
      <vt:lpstr>Уравнение</vt:lpstr>
      <vt:lpstr>Bitmap Image</vt:lpstr>
      <vt:lpstr>Polarization Studies</vt:lpstr>
      <vt:lpstr>Outline</vt:lpstr>
      <vt:lpstr>Electron Polarization Strategies</vt:lpstr>
      <vt:lpstr>Universal Spin Rotator (USR)</vt:lpstr>
      <vt:lpstr>Polarization w/ Continuous Injection </vt:lpstr>
      <vt:lpstr>Spin Tune Scan</vt:lpstr>
      <vt:lpstr>Close Orbit in SLICK/SLICKTRACK</vt:lpstr>
      <vt:lpstr>Spin Tune Scan @ 5 GeV</vt:lpstr>
      <vt:lpstr>Closed Orbit Distortion in ZGOUBI</vt:lpstr>
      <vt:lpstr>Spin Tune</vt:lpstr>
      <vt:lpstr>Emittances</vt:lpstr>
      <vt:lpstr>Spin Motion</vt:lpstr>
      <vt:lpstr>Spin Motion in Figure-8 Ring</vt:lpstr>
      <vt:lpstr>Zero-Integer Spin Resonance &amp; Spin Stability Criterion</vt:lpstr>
      <vt:lpstr>Polarization Control in Ion Collider Ring</vt:lpstr>
      <vt:lpstr>Spin Dynamics in Ion Collider Ring</vt:lpstr>
      <vt:lpstr>Spin Flipping</vt:lpstr>
      <vt:lpstr>Injection Mode</vt:lpstr>
      <vt:lpstr>Crossing Scheme: Simple Phase Jump</vt:lpstr>
      <vt:lpstr>Proton Spin during Transition Crossing</vt:lpstr>
      <vt:lpstr>Impact of Synchrotron Phase</vt:lpstr>
      <vt:lpstr>Proton Resonance Strength</vt:lpstr>
      <vt:lpstr>Start-to-End Proton Acceleration</vt:lpstr>
      <vt:lpstr>Deuteron Resonance Strength</vt:lpstr>
      <vt:lpstr>Start-to-End Deuteron Acceleration</vt:lpstr>
      <vt:lpstr>Summary and Future Work</vt:lpstr>
      <vt:lpstr>Backup</vt:lpstr>
      <vt:lpstr>Transition Energy Crossing Scheme</vt:lpstr>
      <vt:lpstr>Transition Energy Modification</vt:lpstr>
      <vt:lpstr>Proton Spin During Crossing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Vasiliy</cp:lastModifiedBy>
  <cp:revision>264</cp:revision>
  <cp:lastPrinted>2014-11-03T16:53:34Z</cp:lastPrinted>
  <dcterms:created xsi:type="dcterms:W3CDTF">2014-12-15T00:08:05Z</dcterms:created>
  <dcterms:modified xsi:type="dcterms:W3CDTF">2017-04-03T15:12:33Z</dcterms:modified>
</cp:coreProperties>
</file>