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218" r:id="rId1"/>
  </p:sldMasterIdLst>
  <p:notesMasterIdLst>
    <p:notesMasterId r:id="rId33"/>
  </p:notesMasterIdLst>
  <p:handoutMasterIdLst>
    <p:handoutMasterId r:id="rId34"/>
  </p:handoutMasterIdLst>
  <p:sldIdLst>
    <p:sldId id="256" r:id="rId2"/>
    <p:sldId id="486" r:id="rId3"/>
    <p:sldId id="492" r:id="rId4"/>
    <p:sldId id="487" r:id="rId5"/>
    <p:sldId id="488" r:id="rId6"/>
    <p:sldId id="493" r:id="rId7"/>
    <p:sldId id="490" r:id="rId8"/>
    <p:sldId id="491" r:id="rId9"/>
    <p:sldId id="497" r:id="rId10"/>
    <p:sldId id="498" r:id="rId11"/>
    <p:sldId id="499" r:id="rId12"/>
    <p:sldId id="500" r:id="rId13"/>
    <p:sldId id="507" r:id="rId14"/>
    <p:sldId id="501" r:id="rId15"/>
    <p:sldId id="508" r:id="rId16"/>
    <p:sldId id="512" r:id="rId17"/>
    <p:sldId id="511" r:id="rId18"/>
    <p:sldId id="494" r:id="rId19"/>
    <p:sldId id="495" r:id="rId20"/>
    <p:sldId id="502" r:id="rId21"/>
    <p:sldId id="506" r:id="rId22"/>
    <p:sldId id="504" r:id="rId23"/>
    <p:sldId id="516" r:id="rId24"/>
    <p:sldId id="505" r:id="rId25"/>
    <p:sldId id="510" r:id="rId26"/>
    <p:sldId id="485" r:id="rId27"/>
    <p:sldId id="509" r:id="rId28"/>
    <p:sldId id="513" r:id="rId29"/>
    <p:sldId id="514" r:id="rId30"/>
    <p:sldId id="515" r:id="rId31"/>
    <p:sldId id="503" r:id="rId32"/>
  </p:sldIdLst>
  <p:sldSz cx="9144000" cy="6858000" type="screen4x3"/>
  <p:notesSz cx="6934200" cy="9232900"/>
  <p:defaultTex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8">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CCCCFF"/>
    <a:srgbClr val="FFCCFF"/>
    <a:srgbClr val="CC99FF"/>
    <a:srgbClr val="CCFFCC"/>
    <a:srgbClr val="0000CC"/>
    <a:srgbClr val="C1E3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61" autoAdjust="0"/>
    <p:restoredTop sz="91010" autoAdjust="0"/>
  </p:normalViewPr>
  <p:slideViewPr>
    <p:cSldViewPr>
      <p:cViewPr>
        <p:scale>
          <a:sx n="120" d="100"/>
          <a:sy n="120" d="100"/>
        </p:scale>
        <p:origin x="1024"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2232" y="-84"/>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2382" tIns="46191" rIns="92382" bIns="46191" rtlCol="0"/>
          <a:lstStyle>
            <a:lvl1pPr algn="l">
              <a:defRPr sz="1200">
                <a:latin typeface="Times" charset="0"/>
              </a:defRPr>
            </a:lvl1pPr>
          </a:lstStyle>
          <a:p>
            <a:pPr>
              <a:defRPr/>
            </a:pPr>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lIns="92382" tIns="46191" rIns="92382" bIns="46191" rtlCol="0"/>
          <a:lstStyle>
            <a:lvl1pPr algn="r">
              <a:defRPr sz="1200">
                <a:latin typeface="Times" charset="0"/>
              </a:defRPr>
            </a:lvl1pPr>
          </a:lstStyle>
          <a:p>
            <a:pPr>
              <a:defRPr/>
            </a:pPr>
            <a:fld id="{DD773638-1F7A-47E9-B362-9C259B599A23}" type="datetimeFigureOut">
              <a:rPr lang="en-US"/>
              <a:pPr>
                <a:defRPr/>
              </a:pPr>
              <a:t>3/29/17</a:t>
            </a:fld>
            <a:endParaRPr lang="en-US"/>
          </a:p>
        </p:txBody>
      </p:sp>
      <p:sp>
        <p:nvSpPr>
          <p:cNvPr id="4" name="Footer Placeholder 3"/>
          <p:cNvSpPr>
            <a:spLocks noGrp="1"/>
          </p:cNvSpPr>
          <p:nvPr>
            <p:ph type="ftr" sz="quarter" idx="2"/>
          </p:nvPr>
        </p:nvSpPr>
        <p:spPr>
          <a:xfrm>
            <a:off x="0" y="8769350"/>
            <a:ext cx="3005138" cy="461963"/>
          </a:xfrm>
          <a:prstGeom prst="rect">
            <a:avLst/>
          </a:prstGeom>
        </p:spPr>
        <p:txBody>
          <a:bodyPr vert="horz" lIns="92382" tIns="46191" rIns="92382" bIns="46191" rtlCol="0" anchor="b"/>
          <a:lstStyle>
            <a:lvl1pPr algn="l">
              <a:defRPr sz="1200">
                <a:latin typeface="Times" charset="0"/>
              </a:defRPr>
            </a:lvl1pPr>
          </a:lstStyle>
          <a:p>
            <a:pPr>
              <a:defRPr/>
            </a:pPr>
            <a:endParaRPr lang="en-US"/>
          </a:p>
        </p:txBody>
      </p:sp>
      <p:sp>
        <p:nvSpPr>
          <p:cNvPr id="5" name="Slide Number Placeholder 4"/>
          <p:cNvSpPr>
            <a:spLocks noGrp="1"/>
          </p:cNvSpPr>
          <p:nvPr>
            <p:ph type="sldNum" sz="quarter" idx="3"/>
          </p:nvPr>
        </p:nvSpPr>
        <p:spPr>
          <a:xfrm>
            <a:off x="3927475" y="8769350"/>
            <a:ext cx="3005138" cy="461963"/>
          </a:xfrm>
          <a:prstGeom prst="rect">
            <a:avLst/>
          </a:prstGeom>
        </p:spPr>
        <p:txBody>
          <a:bodyPr vert="horz" lIns="92382" tIns="46191" rIns="92382" bIns="46191" rtlCol="0" anchor="b"/>
          <a:lstStyle>
            <a:lvl1pPr algn="r">
              <a:defRPr sz="1200">
                <a:latin typeface="Times" charset="0"/>
              </a:defRPr>
            </a:lvl1pPr>
          </a:lstStyle>
          <a:p>
            <a:pPr>
              <a:defRPr/>
            </a:pPr>
            <a:fld id="{AB41853B-1ACF-434F-A6B8-FAF00BD781C4}" type="slidenum">
              <a:rPr lang="en-US"/>
              <a:pPr>
                <a:defRPr/>
              </a:pPr>
              <a:t>‹#›</a:t>
            </a:fld>
            <a:endParaRPr lang="en-US"/>
          </a:p>
        </p:txBody>
      </p:sp>
    </p:spTree>
    <p:extLst>
      <p:ext uri="{BB962C8B-B14F-4D97-AF65-F5344CB8AC3E}">
        <p14:creationId xmlns:p14="http://schemas.microsoft.com/office/powerpoint/2010/main" val="200935358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05138"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382" tIns="46191" rIns="92382" bIns="46191" numCol="1" anchor="t" anchorCtr="0" compatLnSpc="1">
            <a:prstTxWarp prst="textNoShape">
              <a:avLst/>
            </a:prstTxWarp>
          </a:bodyPr>
          <a:lstStyle>
            <a:lvl1pPr>
              <a:defRPr sz="1200">
                <a:latin typeface="Times" charset="0"/>
              </a:defRPr>
            </a:lvl1pPr>
          </a:lstStyle>
          <a:p>
            <a:pPr>
              <a:defRPr/>
            </a:pPr>
            <a:endParaRPr lang="ru-RU"/>
          </a:p>
        </p:txBody>
      </p:sp>
      <p:sp>
        <p:nvSpPr>
          <p:cNvPr id="36867" name="Rectangle 3"/>
          <p:cNvSpPr>
            <a:spLocks noGrp="1" noChangeArrowheads="1"/>
          </p:cNvSpPr>
          <p:nvPr>
            <p:ph type="dt" idx="1"/>
          </p:nvPr>
        </p:nvSpPr>
        <p:spPr bwMode="auto">
          <a:xfrm>
            <a:off x="3927475" y="0"/>
            <a:ext cx="3005138"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382" tIns="46191" rIns="92382" bIns="46191" numCol="1" anchor="t" anchorCtr="0" compatLnSpc="1">
            <a:prstTxWarp prst="textNoShape">
              <a:avLst/>
            </a:prstTxWarp>
          </a:bodyPr>
          <a:lstStyle>
            <a:lvl1pPr algn="r">
              <a:defRPr sz="1200">
                <a:latin typeface="Times" charset="0"/>
              </a:defRPr>
            </a:lvl1pPr>
          </a:lstStyle>
          <a:p>
            <a:pPr>
              <a:defRPr/>
            </a:pPr>
            <a:endParaRPr lang="ru-RU"/>
          </a:p>
        </p:txBody>
      </p:sp>
      <p:sp>
        <p:nvSpPr>
          <p:cNvPr id="32772" name="Rectangle 4"/>
          <p:cNvSpPr>
            <a:spLocks noGrp="1" noRot="1" noChangeAspect="1" noChangeArrowheads="1" noTextEdit="1"/>
          </p:cNvSpPr>
          <p:nvPr>
            <p:ph type="sldImg" idx="2"/>
          </p:nvPr>
        </p:nvSpPr>
        <p:spPr bwMode="auto">
          <a:xfrm>
            <a:off x="1158875" y="692150"/>
            <a:ext cx="4616450" cy="3462338"/>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36869" name="Rectangle 5"/>
          <p:cNvSpPr>
            <a:spLocks noGrp="1" noChangeArrowheads="1"/>
          </p:cNvSpPr>
          <p:nvPr>
            <p:ph type="body" sz="quarter" idx="3"/>
          </p:nvPr>
        </p:nvSpPr>
        <p:spPr bwMode="auto">
          <a:xfrm>
            <a:off x="693738" y="4386263"/>
            <a:ext cx="5546725" cy="4154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382" tIns="46191" rIns="92382" bIns="46191"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36870" name="Rectangle 6"/>
          <p:cNvSpPr>
            <a:spLocks noGrp="1" noChangeArrowheads="1"/>
          </p:cNvSpPr>
          <p:nvPr>
            <p:ph type="ftr" sz="quarter" idx="4"/>
          </p:nvPr>
        </p:nvSpPr>
        <p:spPr bwMode="auto">
          <a:xfrm>
            <a:off x="0" y="8769350"/>
            <a:ext cx="3005138"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382" tIns="46191" rIns="92382" bIns="46191" numCol="1" anchor="b" anchorCtr="0" compatLnSpc="1">
            <a:prstTxWarp prst="textNoShape">
              <a:avLst/>
            </a:prstTxWarp>
          </a:bodyPr>
          <a:lstStyle>
            <a:lvl1pPr>
              <a:defRPr sz="1200">
                <a:latin typeface="Times" charset="0"/>
              </a:defRPr>
            </a:lvl1pPr>
          </a:lstStyle>
          <a:p>
            <a:pPr>
              <a:defRPr/>
            </a:pPr>
            <a:endParaRPr lang="ru-RU"/>
          </a:p>
        </p:txBody>
      </p:sp>
      <p:sp>
        <p:nvSpPr>
          <p:cNvPr id="36871" name="Rectangle 7"/>
          <p:cNvSpPr>
            <a:spLocks noGrp="1" noChangeArrowheads="1"/>
          </p:cNvSpPr>
          <p:nvPr>
            <p:ph type="sldNum" sz="quarter" idx="5"/>
          </p:nvPr>
        </p:nvSpPr>
        <p:spPr bwMode="auto">
          <a:xfrm>
            <a:off x="3927475" y="8769350"/>
            <a:ext cx="3005138"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382" tIns="46191" rIns="92382" bIns="46191" numCol="1" anchor="b" anchorCtr="0" compatLnSpc="1">
            <a:prstTxWarp prst="textNoShape">
              <a:avLst/>
            </a:prstTxWarp>
          </a:bodyPr>
          <a:lstStyle>
            <a:lvl1pPr algn="r">
              <a:defRPr sz="1200">
                <a:latin typeface="Times" charset="0"/>
              </a:defRPr>
            </a:lvl1pPr>
          </a:lstStyle>
          <a:p>
            <a:pPr>
              <a:defRPr/>
            </a:pPr>
            <a:fld id="{451A5439-5556-4392-9631-155E20E6CC54}" type="slidenum">
              <a:rPr lang="ru-RU"/>
              <a:pPr>
                <a:defRPr/>
              </a:pPr>
              <a:t>‹#›</a:t>
            </a:fld>
            <a:endParaRPr lang="ru-RU"/>
          </a:p>
        </p:txBody>
      </p:sp>
    </p:spTree>
    <p:extLst>
      <p:ext uri="{BB962C8B-B14F-4D97-AF65-F5344CB8AC3E}">
        <p14:creationId xmlns:p14="http://schemas.microsoft.com/office/powerpoint/2010/main" val="355494036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endParaRPr lang="en-US" sz="1200" kern="1200" dirty="0">
              <a:solidFill>
                <a:schemeClr val="tx1"/>
              </a:solidFill>
              <a:effectLst/>
              <a:latin typeface="Times" charset="0"/>
              <a:ea typeface="ＭＳ Ｐゴシック" charset="-128"/>
              <a:cs typeface="+mn-cs"/>
            </a:endParaRPr>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B3346E16-4E9B-4158-B1B5-ABCCC99B1B1D}" type="slidenum">
              <a:rPr lang="en-US" smtClean="0"/>
              <a:pPr>
                <a:defRPr/>
              </a:pPr>
              <a:t>7</a:t>
            </a:fld>
            <a:endParaRPr lang="en-US"/>
          </a:p>
        </p:txBody>
      </p:sp>
    </p:spTree>
    <p:extLst>
      <p:ext uri="{BB962C8B-B14F-4D97-AF65-F5344CB8AC3E}">
        <p14:creationId xmlns:p14="http://schemas.microsoft.com/office/powerpoint/2010/main" val="914263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endParaRPr lang="en-US" sz="1200" kern="1200" dirty="0">
              <a:solidFill>
                <a:schemeClr val="tx1"/>
              </a:solidFill>
              <a:effectLst/>
              <a:latin typeface="Times" charset="0"/>
              <a:ea typeface="ＭＳ Ｐゴシック" charset="-128"/>
              <a:cs typeface="+mn-cs"/>
            </a:endParaRPr>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B3346E16-4E9B-4158-B1B5-ABCCC99B1B1D}" type="slidenum">
              <a:rPr lang="en-US" smtClean="0"/>
              <a:pPr>
                <a:defRPr/>
              </a:pPr>
              <a:t>8</a:t>
            </a:fld>
            <a:endParaRPr lang="en-US"/>
          </a:p>
        </p:txBody>
      </p:sp>
    </p:spTree>
    <p:extLst>
      <p:ext uri="{BB962C8B-B14F-4D97-AF65-F5344CB8AC3E}">
        <p14:creationId xmlns:p14="http://schemas.microsoft.com/office/powerpoint/2010/main" val="77978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early figure-8 CCR design for non-magnetized beam, Elegant tracking shows the cooling beam is seriously </a:t>
            </a:r>
            <a:r>
              <a:rPr lang="en-US" baseline="0" dirty="0" err="1" smtClean="0"/>
              <a:t>microbunched</a:t>
            </a:r>
            <a:r>
              <a:rPr lang="en-US" baseline="0" dirty="0" smtClean="0"/>
              <a:t> after just one turn in CCR. The semi-analytical </a:t>
            </a:r>
            <a:r>
              <a:rPr lang="en-US" baseline="0" dirty="0" err="1" smtClean="0"/>
              <a:t>uBI</a:t>
            </a:r>
            <a:r>
              <a:rPr lang="en-US" baseline="0" dirty="0" smtClean="0"/>
              <a:t> solver shows huge one-turn gain of 4000.</a:t>
            </a:r>
            <a:endParaRPr lang="en-US" dirty="0"/>
          </a:p>
        </p:txBody>
      </p:sp>
      <p:sp>
        <p:nvSpPr>
          <p:cNvPr id="4" name="Slide Number Placeholder 3"/>
          <p:cNvSpPr>
            <a:spLocks noGrp="1"/>
          </p:cNvSpPr>
          <p:nvPr>
            <p:ph type="sldNum" sz="quarter" idx="10"/>
          </p:nvPr>
        </p:nvSpPr>
        <p:spPr/>
        <p:txBody>
          <a:bodyPr/>
          <a:lstStyle/>
          <a:p>
            <a:fld id="{8FB38F50-D7D3-7E43-B0ED-229CF36898B4}" type="slidenum">
              <a:rPr lang="en-US" smtClean="0"/>
              <a:t>28</a:t>
            </a:fld>
            <a:endParaRPr lang="en-US"/>
          </a:p>
        </p:txBody>
      </p:sp>
    </p:spTree>
    <p:extLst>
      <p:ext uri="{BB962C8B-B14F-4D97-AF65-F5344CB8AC3E}">
        <p14:creationId xmlns:p14="http://schemas.microsoft.com/office/powerpoint/2010/main" val="634058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Studies</a:t>
            </a:r>
            <a:r>
              <a:rPr lang="en-US" baseline="0" dirty="0" smtClean="0"/>
              <a:t> of impact of lattice optics on microbunching gain shows that local isochronous lattice can significantly suppress the microbunching amplification. On the left side are the </a:t>
            </a:r>
            <a:r>
              <a:rPr lang="en-US" baseline="0" dirty="0" err="1" smtClean="0"/>
              <a:t>twiss</a:t>
            </a:r>
            <a:r>
              <a:rPr lang="en-US" baseline="0" dirty="0" smtClean="0"/>
              <a:t> parameters, R56 and </a:t>
            </a:r>
            <a:r>
              <a:rPr lang="en-US" baseline="0" dirty="0" err="1" smtClean="0"/>
              <a:t>uBI</a:t>
            </a:r>
            <a:r>
              <a:rPr lang="en-US" baseline="0" dirty="0" smtClean="0"/>
              <a:t> gain for the arc with global isochronous lattice, and on the right side are results for arc with local isochronous lattice. For the same bunch parameters, and same lattice layout (but with different magnet setting for global or local </a:t>
            </a:r>
            <a:r>
              <a:rPr lang="en-US" baseline="0" dirty="0" err="1" smtClean="0"/>
              <a:t>isochronisity</a:t>
            </a:r>
            <a:r>
              <a:rPr lang="en-US" baseline="0" dirty="0" smtClean="0"/>
              <a:t>), the left lattice gives gain up to 1400 while the right lattice gives gain around unity (the red dots are results from Elegant tracking)</a:t>
            </a:r>
            <a:endParaRPr lang="en-US" dirty="0"/>
          </a:p>
        </p:txBody>
      </p:sp>
      <p:sp>
        <p:nvSpPr>
          <p:cNvPr id="4" name="Slide Number Placeholder 3"/>
          <p:cNvSpPr>
            <a:spLocks noGrp="1"/>
          </p:cNvSpPr>
          <p:nvPr>
            <p:ph type="sldNum" sz="quarter" idx="10"/>
          </p:nvPr>
        </p:nvSpPr>
        <p:spPr/>
        <p:txBody>
          <a:bodyPr/>
          <a:lstStyle/>
          <a:p>
            <a:fld id="{8FB38F50-D7D3-7E43-B0ED-229CF36898B4}" type="slidenum">
              <a:rPr lang="en-US" smtClean="0"/>
              <a:t>29</a:t>
            </a:fld>
            <a:endParaRPr lang="en-US"/>
          </a:p>
        </p:txBody>
      </p:sp>
    </p:spTree>
    <p:extLst>
      <p:ext uri="{BB962C8B-B14F-4D97-AF65-F5344CB8AC3E}">
        <p14:creationId xmlns:p14="http://schemas.microsoft.com/office/powerpoint/2010/main" val="1728666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JLEIC</a:t>
            </a:r>
            <a:r>
              <a:rPr lang="en-US" baseline="0" dirty="0" smtClean="0"/>
              <a:t> c</a:t>
            </a:r>
            <a:r>
              <a:rPr lang="en-US" dirty="0" smtClean="0"/>
              <a:t>ooling</a:t>
            </a:r>
            <a:r>
              <a:rPr lang="en-US" baseline="0" dirty="0" smtClean="0"/>
              <a:t> design evolves from earlier non-magnetized beam to the present m</a:t>
            </a:r>
            <a:r>
              <a:rPr lang="en-US" dirty="0" smtClean="0"/>
              <a:t>agnetized</a:t>
            </a:r>
            <a:r>
              <a:rPr lang="en-US" baseline="0" dirty="0" smtClean="0"/>
              <a:t> beam, The magnetized beam has much bigger transverse size than the non-magnetized beam. This larger beam size can help to enhance Landau damping of the </a:t>
            </a:r>
            <a:r>
              <a:rPr lang="en-US" baseline="0" dirty="0" err="1" smtClean="0"/>
              <a:t>uBI</a:t>
            </a:r>
            <a:r>
              <a:rPr lang="en-US" baseline="0" dirty="0" smtClean="0"/>
              <a:t>. The lower left plot of the gain spectrum shows gain magnitude around unity for </a:t>
            </a:r>
          </a:p>
          <a:p>
            <a:r>
              <a:rPr lang="en-US" baseline="0" dirty="0" smtClean="0"/>
              <a:t>beam transport in one arc of the ERL cooler.</a:t>
            </a:r>
          </a:p>
          <a:p>
            <a:endParaRPr lang="en-US" baseline="0" dirty="0" smtClean="0"/>
          </a:p>
          <a:p>
            <a:r>
              <a:rPr lang="en-US" baseline="0" dirty="0" smtClean="0"/>
              <a:t>The new CCR will have both isochronous arc and magnetized beam, and both should help to suppress MBI. We need to study the MBI through CCR for 20 turns with the actual cooling beam parameters.</a:t>
            </a:r>
            <a:endParaRPr lang="en-US" dirty="0"/>
          </a:p>
        </p:txBody>
      </p:sp>
      <p:sp>
        <p:nvSpPr>
          <p:cNvPr id="4" name="Slide Number Placeholder 3"/>
          <p:cNvSpPr>
            <a:spLocks noGrp="1"/>
          </p:cNvSpPr>
          <p:nvPr>
            <p:ph type="sldNum" sz="quarter" idx="10"/>
          </p:nvPr>
        </p:nvSpPr>
        <p:spPr/>
        <p:txBody>
          <a:bodyPr/>
          <a:lstStyle/>
          <a:p>
            <a:fld id="{8FB38F50-D7D3-7E43-B0ED-229CF36898B4}" type="slidenum">
              <a:rPr lang="en-US" smtClean="0"/>
              <a:t>30</a:t>
            </a:fld>
            <a:endParaRPr lang="en-US"/>
          </a:p>
        </p:txBody>
      </p:sp>
    </p:spTree>
    <p:extLst>
      <p:ext uri="{BB962C8B-B14F-4D97-AF65-F5344CB8AC3E}">
        <p14:creationId xmlns:p14="http://schemas.microsoft.com/office/powerpoint/2010/main" val="845405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Slide Number Placeholder 5"/>
          <p:cNvSpPr>
            <a:spLocks noGrp="1"/>
          </p:cNvSpPr>
          <p:nvPr>
            <p:ph type="sldNum" sz="quarter" idx="4"/>
          </p:nvPr>
        </p:nvSpPr>
        <p:spPr>
          <a:xfrm>
            <a:off x="5853479" y="6461229"/>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
        <p:nvSpPr>
          <p:cNvPr id="6"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LERF Readiness Review 9/30/15</a:t>
            </a:r>
            <a:endParaRPr lang="en-US" dirty="0"/>
          </a:p>
        </p:txBody>
      </p:sp>
    </p:spTree>
    <p:extLst>
      <p:ext uri="{BB962C8B-B14F-4D97-AF65-F5344CB8AC3E}">
        <p14:creationId xmlns:p14="http://schemas.microsoft.com/office/powerpoint/2010/main" val="3294607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9"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
        <p:nvSpPr>
          <p:cNvPr id="10"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LERF Readiness Review 9/30/15</a:t>
            </a:r>
            <a:endParaRPr lang="en-US" dirty="0"/>
          </a:p>
        </p:txBody>
      </p:sp>
    </p:spTree>
    <p:extLst>
      <p:ext uri="{BB962C8B-B14F-4D97-AF65-F5344CB8AC3E}">
        <p14:creationId xmlns:p14="http://schemas.microsoft.com/office/powerpoint/2010/main" val="3265159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9"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
        <p:nvSpPr>
          <p:cNvPr id="10"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LERF Readiness Review 9/30/15</a:t>
            </a:r>
            <a:endParaRPr lang="en-US" dirty="0"/>
          </a:p>
        </p:txBody>
      </p:sp>
    </p:spTree>
    <p:extLst>
      <p:ext uri="{BB962C8B-B14F-4D97-AF65-F5344CB8AC3E}">
        <p14:creationId xmlns:p14="http://schemas.microsoft.com/office/powerpoint/2010/main" val="1666650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
        <p:nvSpPr>
          <p:cNvPr id="8"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LERF Readiness Review 9/30/15</a:t>
            </a:r>
            <a:endParaRPr lang="en-US" dirty="0"/>
          </a:p>
        </p:txBody>
      </p:sp>
    </p:spTree>
    <p:extLst>
      <p:ext uri="{BB962C8B-B14F-4D97-AF65-F5344CB8AC3E}">
        <p14:creationId xmlns:p14="http://schemas.microsoft.com/office/powerpoint/2010/main" val="42063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5"/>
          <p:cNvSpPr txBox="1">
            <a:spLocks/>
          </p:cNvSpPr>
          <p:nvPr userDrawn="1"/>
        </p:nvSpPr>
        <p:spPr>
          <a:xfrm>
            <a:off x="3505200" y="6645425"/>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a:p>
        </p:txBody>
      </p:sp>
      <p:sp>
        <p:nvSpPr>
          <p:cNvPr id="12"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
        <p:nvSpPr>
          <p:cNvPr id="11"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LERF Readiness Review 9/30/15</a:t>
            </a:r>
            <a:endParaRPr lang="en-US" dirty="0"/>
          </a:p>
        </p:txBody>
      </p:sp>
    </p:spTree>
    <p:extLst>
      <p:ext uri="{BB962C8B-B14F-4D97-AF65-F5344CB8AC3E}">
        <p14:creationId xmlns:p14="http://schemas.microsoft.com/office/powerpoint/2010/main" val="1090907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1"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
        <p:nvSpPr>
          <p:cNvPr id="8"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LERF Readiness Review 9/30/15</a:t>
            </a:r>
            <a:endParaRPr lang="en-US" dirty="0"/>
          </a:p>
        </p:txBody>
      </p:sp>
    </p:spTree>
    <p:extLst>
      <p:ext uri="{BB962C8B-B14F-4D97-AF65-F5344CB8AC3E}">
        <p14:creationId xmlns:p14="http://schemas.microsoft.com/office/powerpoint/2010/main" val="2126197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5"/>
          <p:cNvSpPr>
            <a:spLocks noGrp="1"/>
          </p:cNvSpPr>
          <p:nvPr>
            <p:ph type="sldNum" sz="quarter" idx="11"/>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
        <p:nvSpPr>
          <p:cNvPr id="10" name="Footer Placeholder 4"/>
          <p:cNvSpPr>
            <a:spLocks noGrp="1"/>
          </p:cNvSpPr>
          <p:nvPr>
            <p:ph type="ftr" sz="quarter" idx="12"/>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LERF Readiness Review 9/30/15</a:t>
            </a:r>
            <a:endParaRPr lang="en-US" dirty="0"/>
          </a:p>
        </p:txBody>
      </p:sp>
    </p:spTree>
    <p:extLst>
      <p:ext uri="{BB962C8B-B14F-4D97-AF65-F5344CB8AC3E}">
        <p14:creationId xmlns:p14="http://schemas.microsoft.com/office/powerpoint/2010/main" val="3986521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9713"/>
            <a:ext cx="9144000" cy="420624"/>
          </a:xfrm>
          <a:prstGeom prst="rect">
            <a:avLst/>
          </a:prstGeom>
        </p:spPr>
      </p:pic>
      <p:sp>
        <p:nvSpPr>
          <p:cNvPr id="9"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
        <p:nvSpPr>
          <p:cNvPr id="6"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LERF Readiness Review 9/30/15</a:t>
            </a:r>
            <a:endParaRPr lang="en-US" dirty="0"/>
          </a:p>
        </p:txBody>
      </p:sp>
    </p:spTree>
    <p:extLst>
      <p:ext uri="{BB962C8B-B14F-4D97-AF65-F5344CB8AC3E}">
        <p14:creationId xmlns:p14="http://schemas.microsoft.com/office/powerpoint/2010/main" val="856075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8" name="Slide Number Placeholder 5"/>
          <p:cNvSpPr>
            <a:spLocks noGrp="1"/>
          </p:cNvSpPr>
          <p:nvPr>
            <p:ph type="sldNum" sz="quarter" idx="4"/>
          </p:nvPr>
        </p:nvSpPr>
        <p:spPr>
          <a:xfrm>
            <a:off x="5853479" y="6453278"/>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
        <p:nvSpPr>
          <p:cNvPr id="5"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LERF Readiness Review 9/30/15</a:t>
            </a:r>
            <a:endParaRPr lang="en-US" dirty="0"/>
          </a:p>
        </p:txBody>
      </p:sp>
    </p:spTree>
    <p:extLst>
      <p:ext uri="{BB962C8B-B14F-4D97-AF65-F5344CB8AC3E}">
        <p14:creationId xmlns:p14="http://schemas.microsoft.com/office/powerpoint/2010/main" val="3015065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
        <p:nvSpPr>
          <p:cNvPr id="11"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LERF Readiness Review 9/30/15</a:t>
            </a:r>
            <a:endParaRPr lang="en-US" dirty="0"/>
          </a:p>
        </p:txBody>
      </p:sp>
    </p:spTree>
    <p:extLst>
      <p:ext uri="{BB962C8B-B14F-4D97-AF65-F5344CB8AC3E}">
        <p14:creationId xmlns:p14="http://schemas.microsoft.com/office/powerpoint/2010/main" val="84435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
        <p:nvSpPr>
          <p:cNvPr id="11"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LERF Readiness Review 9/30/15</a:t>
            </a:r>
            <a:endParaRPr lang="en-US" dirty="0"/>
          </a:p>
        </p:txBody>
      </p:sp>
    </p:spTree>
    <p:extLst>
      <p:ext uri="{BB962C8B-B14F-4D97-AF65-F5344CB8AC3E}">
        <p14:creationId xmlns:p14="http://schemas.microsoft.com/office/powerpoint/2010/main" val="40827036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COOL 15, Sept. 28-Oct. 2, 2015</a:t>
            </a:r>
            <a:endParaRPr lang="en-US" dirty="0"/>
          </a:p>
        </p:txBody>
      </p:sp>
      <p:sp>
        <p:nvSpPr>
          <p:cNvPr id="7" name="Slide Number Placeholder 5"/>
          <p:cNvSpPr>
            <a:spLocks noGrp="1"/>
          </p:cNvSpPr>
          <p:nvPr>
            <p:ph type="sldNum" sz="quarter" idx="4"/>
          </p:nvPr>
        </p:nvSpPr>
        <p:spPr>
          <a:xfrm>
            <a:off x="5853479" y="6469180"/>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336703706"/>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hf hd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emf"/><Relationship Id="rId6" Type="http://schemas.openxmlformats.org/officeDocument/2006/relationships/image" Target="../media/image26.em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9.png"/><Relationship Id="rId5" Type="http://schemas.openxmlformats.org/officeDocument/2006/relationships/oleObject" Target="../embeddings/oleObject2.bin"/><Relationship Id="rId6" Type="http://schemas.openxmlformats.org/officeDocument/2006/relationships/image" Target="../media/image27.emf"/><Relationship Id="rId7" Type="http://schemas.openxmlformats.org/officeDocument/2006/relationships/oleObject" Target="../embeddings/oleObject3.bin"/><Relationship Id="rId8" Type="http://schemas.openxmlformats.org/officeDocument/2006/relationships/image" Target="../media/image28.emf"/><Relationship Id="rId9" Type="http://schemas.openxmlformats.org/officeDocument/2006/relationships/image" Target="../media/image30.emf"/><Relationship Id="rId10" Type="http://schemas.openxmlformats.org/officeDocument/2006/relationships/image" Target="../media/image31.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6.em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533400" y="1219200"/>
            <a:ext cx="8077200" cy="1752600"/>
          </a:xfrm>
        </p:spPr>
        <p:txBody>
          <a:bodyPr/>
          <a:lstStyle/>
          <a:p>
            <a:r>
              <a:rPr lang="en-US" dirty="0" smtClean="0">
                <a:solidFill>
                  <a:srgbClr val="0000FF"/>
                </a:solidFill>
                <a:effectLst>
                  <a:outerShdw blurRad="38100" dist="38100" dir="2700000" algn="tl">
                    <a:srgbClr val="000000">
                      <a:alpha val="43137"/>
                    </a:srgbClr>
                  </a:outerShdw>
                </a:effectLst>
              </a:rPr>
              <a:t/>
            </a:r>
            <a:br>
              <a:rPr lang="en-US" dirty="0" smtClean="0">
                <a:solidFill>
                  <a:srgbClr val="0000FF"/>
                </a:solidFill>
                <a:effectLst>
                  <a:outerShdw blurRad="38100" dist="38100" dir="2700000" algn="tl">
                    <a:srgbClr val="000000">
                      <a:alpha val="43137"/>
                    </a:srgbClr>
                  </a:outerShdw>
                </a:effectLst>
              </a:rPr>
            </a:br>
            <a:r>
              <a:rPr lang="en-US" dirty="0" smtClean="0">
                <a:solidFill>
                  <a:srgbClr val="0000FF"/>
                </a:solidFill>
                <a:effectLst>
                  <a:outerShdw blurRad="38100" dist="38100" dir="2700000" algn="tl">
                    <a:srgbClr val="000000">
                      <a:alpha val="43137"/>
                    </a:srgbClr>
                  </a:outerShdw>
                </a:effectLst>
              </a:rPr>
              <a:t>Cooler Design Studies Status</a:t>
            </a:r>
            <a:endParaRPr lang="ru-RU" dirty="0" smtClean="0">
              <a:solidFill>
                <a:srgbClr val="0000FF"/>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1066800" y="3429000"/>
            <a:ext cx="7239000" cy="1752600"/>
          </a:xfrm>
        </p:spPr>
        <p:txBody>
          <a:bodyPr>
            <a:normAutofit/>
          </a:bodyPr>
          <a:lstStyle/>
          <a:p>
            <a:r>
              <a:rPr lang="en-US" sz="2400" dirty="0"/>
              <a:t>S.V. </a:t>
            </a:r>
            <a:r>
              <a:rPr lang="en-US" sz="2400" dirty="0" smtClean="0"/>
              <a:t>Benson on behalf of the Cooler Ring Group</a:t>
            </a:r>
          </a:p>
          <a:p>
            <a:endParaRPr lang="en-US" sz="2400" dirty="0" smtClean="0"/>
          </a:p>
          <a:p>
            <a:r>
              <a:rPr lang="en-US" sz="2400" dirty="0" smtClean="0"/>
              <a:t>JLEIC Collaboration Meeting</a:t>
            </a:r>
          </a:p>
          <a:p>
            <a:r>
              <a:rPr lang="en-US" sz="2000" dirty="0" smtClean="0">
                <a:latin typeface="Times New Roman" pitchFamily="18" charset="0"/>
                <a:cs typeface="Times New Roman" pitchFamily="18" charset="0"/>
              </a:rPr>
              <a:t>April </a:t>
            </a:r>
            <a:r>
              <a:rPr lang="en-US" sz="2000" dirty="0" smtClean="0">
                <a:latin typeface="Times New Roman" pitchFamily="18" charset="0"/>
                <a:cs typeface="Times New Roman" pitchFamily="18" charset="0"/>
              </a:rPr>
              <a:t>3</a:t>
            </a:r>
            <a:r>
              <a:rPr lang="en-US" sz="2000" baseline="30000" dirty="0" smtClean="0">
                <a:latin typeface="Times New Roman" pitchFamily="18" charset="0"/>
                <a:cs typeface="Times New Roman" pitchFamily="18" charset="0"/>
              </a:rPr>
              <a:t>rd</a:t>
            </a:r>
            <a:r>
              <a:rPr lang="en-US" sz="2000" dirty="0" smtClean="0">
                <a:latin typeface="Times New Roman" pitchFamily="18" charset="0"/>
                <a:cs typeface="Times New Roman" pitchFamily="18" charset="0"/>
              </a:rPr>
              <a:t>, 2015</a:t>
            </a:r>
            <a:endParaRPr lang="ru-RU" sz="2000" dirty="0" smtClean="0">
              <a:latin typeface="Times New Roman" pitchFamily="18" charset="0"/>
              <a:cs typeface="Times New Roman" pitchFamily="18" charset="0"/>
            </a:endParaRPr>
          </a:p>
        </p:txBody>
      </p:sp>
      <p:sp>
        <p:nvSpPr>
          <p:cNvPr id="3" name="Rectangle 2"/>
          <p:cNvSpPr/>
          <p:nvPr/>
        </p:nvSpPr>
        <p:spPr>
          <a:xfrm>
            <a:off x="0" y="5867400"/>
            <a:ext cx="9144000" cy="6096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performance in ERL (Ideal beam)</a:t>
            </a:r>
            <a:endParaRPr lang="en-US" dirty="0"/>
          </a:p>
        </p:txBody>
      </p:sp>
      <p:sp>
        <p:nvSpPr>
          <p:cNvPr id="4" name="Slide Number Placeholder 3"/>
          <p:cNvSpPr>
            <a:spLocks noGrp="1"/>
          </p:cNvSpPr>
          <p:nvPr>
            <p:ph type="sldNum" sz="quarter" idx="4"/>
          </p:nvPr>
        </p:nvSpPr>
        <p:spPr/>
        <p:txBody>
          <a:bodyPr/>
          <a:lstStyle/>
          <a:p>
            <a:fld id="{B9A5DFB4-3D23-4866-8D46-AE36D04BFD7D}" type="slidenum">
              <a:rPr lang="en-US" smtClean="0"/>
              <a:pPr/>
              <a:t>10</a:t>
            </a:fld>
            <a:endParaRPr lang="en-US"/>
          </a:p>
        </p:txBody>
      </p:sp>
      <p:sp>
        <p:nvSpPr>
          <p:cNvPr id="5" name="Footer Placeholder 4"/>
          <p:cNvSpPr>
            <a:spLocks noGrp="1"/>
          </p:cNvSpPr>
          <p:nvPr>
            <p:ph type="ftr" sz="quarter" idx="3"/>
          </p:nvPr>
        </p:nvSpPr>
        <p:spPr/>
        <p:txBody>
          <a:bodyPr/>
          <a:lstStyle/>
          <a:p>
            <a:r>
              <a:rPr lang="en-US" smtClean="0"/>
              <a:t>LERF Readiness Review 9/30/15</a:t>
            </a:r>
            <a:endParaRPr lang="en-US" dirty="0"/>
          </a:p>
        </p:txBody>
      </p:sp>
      <p:pic>
        <p:nvPicPr>
          <p:cNvPr id="6" name="Picture 5" descr="C:\Users\tennant\Desktop\Picture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140542"/>
            <a:ext cx="2011680" cy="2508250"/>
          </a:xfrm>
          <a:prstGeom prst="rect">
            <a:avLst/>
          </a:prstGeom>
          <a:noFill/>
          <a:ln>
            <a:noFill/>
          </a:ln>
        </p:spPr>
      </p:pic>
      <p:pic>
        <p:nvPicPr>
          <p:cNvPr id="7" name="Picture 6" descr="C:\Users\tennant\Desktop\Tennant Projects\OTHER MACHINES\JLEIC\ELECTRON COOLER\MAGNETIZED BEAMS\S2E\DOCUMENTATION\FIGURES\420pC_Ideal_RM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599" y="861574"/>
            <a:ext cx="5303294" cy="2665730"/>
          </a:xfrm>
          <a:prstGeom prst="rect">
            <a:avLst/>
          </a:prstGeom>
          <a:noFill/>
          <a:ln>
            <a:noFill/>
          </a:ln>
        </p:spPr>
      </p:pic>
      <p:pic>
        <p:nvPicPr>
          <p:cNvPr id="8" name="Picture 7" descr="C:\Users\tennant\Desktop\Tennant Projects\OTHER MACHINES\JLEIC\ELECTRON COOLER\MAGNETIZED BEAMS\S2E\DOCUMENTATION\FIGURES\420pC_Ideal_CSR_RMS.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733" y="3639693"/>
            <a:ext cx="5319160" cy="2805633"/>
          </a:xfrm>
          <a:prstGeom prst="rect">
            <a:avLst/>
          </a:prstGeom>
          <a:noFill/>
          <a:ln>
            <a:noFill/>
          </a:ln>
        </p:spPr>
      </p:pic>
      <p:sp>
        <p:nvSpPr>
          <p:cNvPr id="9" name="TextBox 8"/>
          <p:cNvSpPr txBox="1"/>
          <p:nvPr/>
        </p:nvSpPr>
        <p:spPr>
          <a:xfrm>
            <a:off x="304800" y="3663179"/>
            <a:ext cx="2941007" cy="2554545"/>
          </a:xfrm>
          <a:prstGeom prst="rect">
            <a:avLst/>
          </a:prstGeom>
          <a:noFill/>
        </p:spPr>
        <p:txBody>
          <a:bodyPr wrap="square" rtlCol="0">
            <a:spAutoFit/>
          </a:bodyPr>
          <a:lstStyle/>
          <a:p>
            <a:pPr marL="342900" indent="-342900">
              <a:buFont typeface="Arial" charset="0"/>
              <a:buChar char="•"/>
            </a:pPr>
            <a:r>
              <a:rPr lang="en-US" sz="2000" dirty="0" smtClean="0"/>
              <a:t>Start with ideal distribution at booster exit (above).</a:t>
            </a:r>
          </a:p>
          <a:p>
            <a:pPr marL="342900" indent="-342900">
              <a:buFont typeface="Arial" charset="0"/>
              <a:buChar char="•"/>
            </a:pPr>
            <a:r>
              <a:rPr lang="en-US" sz="2000" dirty="0" smtClean="0"/>
              <a:t>Find </a:t>
            </a:r>
            <a:r>
              <a:rPr lang="en-US" sz="2000" i="1" dirty="0" err="1" smtClean="0"/>
              <a:t>rms</a:t>
            </a:r>
            <a:r>
              <a:rPr lang="en-US" sz="2000" dirty="0" smtClean="0"/>
              <a:t> beam size vs. distance without (top) and with (bottom) CSR</a:t>
            </a:r>
          </a:p>
          <a:p>
            <a:pPr marL="342900" indent="-342900">
              <a:buFont typeface="Arial" charset="0"/>
              <a:buChar char="•"/>
            </a:pPr>
            <a:r>
              <a:rPr lang="en-US" sz="2000" dirty="0" smtClean="0"/>
              <a:t>No re-optimization performed with CSR.</a:t>
            </a:r>
            <a:endParaRPr lang="en-US" sz="2000" dirty="0"/>
          </a:p>
        </p:txBody>
      </p:sp>
    </p:spTree>
    <p:extLst>
      <p:ext uri="{BB962C8B-B14F-4D97-AF65-F5344CB8AC3E}">
        <p14:creationId xmlns:p14="http://schemas.microsoft.com/office/powerpoint/2010/main" val="809773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Larmor</a:t>
            </a:r>
            <a:r>
              <a:rPr lang="en-US" dirty="0" smtClean="0"/>
              <a:t> emittance X2 vs. Distance</a:t>
            </a:r>
            <a:endParaRPr lang="en-US" dirty="0"/>
          </a:p>
        </p:txBody>
      </p:sp>
      <p:sp>
        <p:nvSpPr>
          <p:cNvPr id="4" name="Slide Number Placeholder 3"/>
          <p:cNvSpPr>
            <a:spLocks noGrp="1"/>
          </p:cNvSpPr>
          <p:nvPr>
            <p:ph type="sldNum" sz="quarter" idx="4"/>
          </p:nvPr>
        </p:nvSpPr>
        <p:spPr/>
        <p:txBody>
          <a:bodyPr/>
          <a:lstStyle/>
          <a:p>
            <a:fld id="{B9A5DFB4-3D23-4866-8D46-AE36D04BFD7D}" type="slidenum">
              <a:rPr lang="en-US" smtClean="0"/>
              <a:pPr/>
              <a:t>11</a:t>
            </a:fld>
            <a:endParaRPr lang="en-US"/>
          </a:p>
        </p:txBody>
      </p:sp>
      <p:sp>
        <p:nvSpPr>
          <p:cNvPr id="5" name="Footer Placeholder 4"/>
          <p:cNvSpPr>
            <a:spLocks noGrp="1"/>
          </p:cNvSpPr>
          <p:nvPr>
            <p:ph type="ftr" sz="quarter" idx="3"/>
          </p:nvPr>
        </p:nvSpPr>
        <p:spPr/>
        <p:txBody>
          <a:bodyPr/>
          <a:lstStyle/>
          <a:p>
            <a:r>
              <a:rPr lang="en-US" smtClean="0"/>
              <a:t>LERF Readiness Review 9/30/15</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953662737"/>
              </p:ext>
            </p:extLst>
          </p:nvPr>
        </p:nvGraphicFramePr>
        <p:xfrm>
          <a:off x="762000" y="2299472"/>
          <a:ext cx="7619999" cy="3191004"/>
        </p:xfrm>
        <a:graphic>
          <a:graphicData uri="http://schemas.openxmlformats.org/drawingml/2006/table">
            <a:tbl>
              <a:tblPr firstRow="1" firstCol="1" bandRow="1">
                <a:tableStyleId>{5C22544A-7EE6-4342-B048-85BDC9FD1C3A}</a:tableStyleId>
              </a:tblPr>
              <a:tblGrid>
                <a:gridCol w="1885361"/>
                <a:gridCol w="1256906"/>
                <a:gridCol w="1571134"/>
                <a:gridCol w="1414021"/>
                <a:gridCol w="1492577"/>
              </a:tblGrid>
              <a:tr h="726865">
                <a:tc>
                  <a:txBody>
                    <a:bodyPr/>
                    <a:lstStyle/>
                    <a:p>
                      <a:pPr marL="0" marR="0" algn="ctr">
                        <a:lnSpc>
                          <a:spcPct val="115000"/>
                        </a:lnSpc>
                        <a:spcBef>
                          <a:spcPts val="0"/>
                        </a:spcBef>
                        <a:spcAft>
                          <a:spcPts val="0"/>
                        </a:spcAft>
                      </a:pPr>
                      <a:r>
                        <a:rPr lang="en-US" sz="1600" dirty="0">
                          <a:effectLst/>
                        </a:rPr>
                        <a:t>Location</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Ideal</a:t>
                      </a:r>
                      <a:endParaRPr lang="en-US" sz="1400">
                        <a:effectLst/>
                      </a:endParaRPr>
                    </a:p>
                    <a:p>
                      <a:pPr marL="0" marR="0" algn="ctr">
                        <a:lnSpc>
                          <a:spcPct val="115000"/>
                        </a:lnSpc>
                        <a:spcBef>
                          <a:spcPts val="0"/>
                        </a:spcBef>
                        <a:spcAft>
                          <a:spcPts val="0"/>
                        </a:spcAft>
                      </a:pPr>
                      <a:r>
                        <a:rPr lang="en-US" sz="1600">
                          <a:effectLst/>
                        </a:rPr>
                        <a:t>420 pC</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Ideal</a:t>
                      </a:r>
                      <a:endParaRPr lang="en-US" sz="1400" dirty="0">
                        <a:effectLst/>
                      </a:endParaRPr>
                    </a:p>
                    <a:p>
                      <a:pPr marL="0" marR="0" algn="ctr">
                        <a:lnSpc>
                          <a:spcPct val="115000"/>
                        </a:lnSpc>
                        <a:spcBef>
                          <a:spcPts val="0"/>
                        </a:spcBef>
                        <a:spcAft>
                          <a:spcPts val="0"/>
                        </a:spcAft>
                      </a:pPr>
                      <a:r>
                        <a:rPr lang="en-US" sz="1600" dirty="0">
                          <a:effectLst/>
                        </a:rPr>
                        <a:t>420 </a:t>
                      </a:r>
                      <a:r>
                        <a:rPr lang="en-US" sz="1600" dirty="0" err="1">
                          <a:effectLst/>
                        </a:rPr>
                        <a:t>pC</a:t>
                      </a:r>
                      <a:r>
                        <a:rPr lang="en-US" sz="1600" dirty="0">
                          <a:effectLst/>
                        </a:rPr>
                        <a:t> + CSR</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Real</a:t>
                      </a:r>
                      <a:endParaRPr lang="en-US" sz="1400">
                        <a:effectLst/>
                      </a:endParaRPr>
                    </a:p>
                    <a:p>
                      <a:pPr marL="0" marR="0" algn="ctr">
                        <a:lnSpc>
                          <a:spcPct val="115000"/>
                        </a:lnSpc>
                        <a:spcBef>
                          <a:spcPts val="0"/>
                        </a:spcBef>
                        <a:spcAft>
                          <a:spcPts val="0"/>
                        </a:spcAft>
                      </a:pPr>
                      <a:r>
                        <a:rPr lang="en-US" sz="1600">
                          <a:effectLst/>
                        </a:rPr>
                        <a:t>420 pC</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Ideal</a:t>
                      </a:r>
                      <a:endParaRPr lang="en-US" sz="1400">
                        <a:effectLst/>
                      </a:endParaRPr>
                    </a:p>
                    <a:p>
                      <a:pPr marL="0" marR="0" algn="ctr">
                        <a:lnSpc>
                          <a:spcPct val="115000"/>
                        </a:lnSpc>
                        <a:spcBef>
                          <a:spcPts val="0"/>
                        </a:spcBef>
                        <a:spcAft>
                          <a:spcPts val="0"/>
                        </a:spcAft>
                      </a:pPr>
                      <a:r>
                        <a:rPr lang="en-US" sz="1600">
                          <a:effectLst/>
                        </a:rPr>
                        <a:t>2 nC</a:t>
                      </a:r>
                      <a:endParaRPr lang="en-US" sz="1400">
                        <a:solidFill>
                          <a:srgbClr val="000000"/>
                        </a:solidFill>
                        <a:effectLst/>
                        <a:latin typeface="Calibri" charset="0"/>
                        <a:ea typeface="Calibri" charset="0"/>
                        <a:cs typeface="Times New Roman" charset="0"/>
                      </a:endParaRPr>
                    </a:p>
                  </a:txBody>
                  <a:tcPr marL="68580" marR="68580" marT="0" marB="0"/>
                </a:tc>
              </a:tr>
              <a:tr h="352468">
                <a:tc>
                  <a:txBody>
                    <a:bodyPr/>
                    <a:lstStyle/>
                    <a:p>
                      <a:pPr marL="0" marR="0" algn="l" defTabSz="457200" rtl="0" eaLnBrk="1" latinLnBrk="0" hangingPunct="1">
                        <a:lnSpc>
                          <a:spcPct val="115000"/>
                        </a:lnSpc>
                        <a:spcBef>
                          <a:spcPts val="0"/>
                        </a:spcBef>
                        <a:spcAft>
                          <a:spcPts val="0"/>
                        </a:spcAft>
                      </a:pPr>
                      <a:r>
                        <a:rPr lang="en-US" sz="1600" b="1" kern="1200" dirty="0" smtClean="0">
                          <a:solidFill>
                            <a:schemeClr val="lt1"/>
                          </a:solidFill>
                          <a:effectLst/>
                          <a:latin typeface="+mn-lt"/>
                          <a:ea typeface="+mn-ea"/>
                          <a:cs typeface="+mn-cs"/>
                        </a:rPr>
                        <a:t>Initial Distribution</a:t>
                      </a:r>
                      <a:endParaRPr lang="en-US" sz="1600" b="1" kern="1200" dirty="0">
                        <a:solidFill>
                          <a:schemeClr val="lt1"/>
                        </a:solidFill>
                        <a:effectLst/>
                        <a:latin typeface="+mn-lt"/>
                        <a:ea typeface="+mn-ea"/>
                        <a:cs typeface="+mn-cs"/>
                      </a:endParaRPr>
                    </a:p>
                  </a:txBody>
                  <a:tcPr marL="68580" marR="68580" marT="0" marB="0"/>
                </a:tc>
                <a:tc>
                  <a:txBody>
                    <a:bodyPr/>
                    <a:lstStyle/>
                    <a:p>
                      <a:pPr marL="0" marR="0" algn="ctr" defTabSz="457200" rtl="0" eaLnBrk="1" latinLnBrk="0" hangingPunct="1">
                        <a:lnSpc>
                          <a:spcPct val="115000"/>
                        </a:lnSpc>
                        <a:spcBef>
                          <a:spcPts val="0"/>
                        </a:spcBef>
                        <a:spcAft>
                          <a:spcPts val="0"/>
                        </a:spcAft>
                      </a:pPr>
                      <a:r>
                        <a:rPr lang="en-US" sz="1400" kern="1200" dirty="0" smtClean="0">
                          <a:solidFill>
                            <a:srgbClr val="000000"/>
                          </a:solidFill>
                          <a:effectLst/>
                          <a:latin typeface="Calibri" charset="0"/>
                          <a:ea typeface="Calibri" charset="0"/>
                          <a:cs typeface="Times New Roman" charset="0"/>
                        </a:rPr>
                        <a:t>4.0</a:t>
                      </a:r>
                      <a:endParaRPr lang="en-US" sz="1400" kern="12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400" dirty="0" smtClean="0">
                          <a:solidFill>
                            <a:srgbClr val="000000"/>
                          </a:solidFill>
                          <a:effectLst/>
                          <a:latin typeface="Calibri" charset="0"/>
                          <a:ea typeface="Calibri" charset="0"/>
                          <a:cs typeface="Times New Roman" charset="0"/>
                        </a:rPr>
                        <a:t>4.0</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400" dirty="0" smtClean="0">
                          <a:solidFill>
                            <a:srgbClr val="000000"/>
                          </a:solidFill>
                          <a:effectLst/>
                          <a:latin typeface="Calibri" charset="0"/>
                          <a:ea typeface="Calibri" charset="0"/>
                          <a:cs typeface="Times New Roman" charset="0"/>
                        </a:rPr>
                        <a:t>4.0</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400" dirty="0" smtClean="0">
                          <a:solidFill>
                            <a:srgbClr val="000000"/>
                          </a:solidFill>
                          <a:effectLst/>
                          <a:latin typeface="Calibri" charset="0"/>
                          <a:ea typeface="Calibri" charset="0"/>
                          <a:cs typeface="Times New Roman" charset="0"/>
                        </a:rPr>
                        <a:t>4.0</a:t>
                      </a:r>
                    </a:p>
                  </a:txBody>
                  <a:tcPr marL="68580" marR="68580" marT="0" marB="0"/>
                </a:tc>
              </a:tr>
              <a:tr h="352468">
                <a:tc>
                  <a:txBody>
                    <a:bodyPr/>
                    <a:lstStyle/>
                    <a:p>
                      <a:pPr marL="0" marR="0">
                        <a:lnSpc>
                          <a:spcPct val="115000"/>
                        </a:lnSpc>
                        <a:spcBef>
                          <a:spcPts val="0"/>
                        </a:spcBef>
                        <a:spcAft>
                          <a:spcPts val="0"/>
                        </a:spcAft>
                      </a:pPr>
                      <a:r>
                        <a:rPr lang="en-US" sz="1600" dirty="0">
                          <a:effectLst/>
                        </a:rPr>
                        <a:t>Merger Exit</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6.01</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14.48</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5.43</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31.92</a:t>
                      </a:r>
                      <a:endParaRPr lang="en-US" sz="1400" dirty="0">
                        <a:solidFill>
                          <a:srgbClr val="000000"/>
                        </a:solidFill>
                        <a:effectLst/>
                        <a:latin typeface="Calibri" charset="0"/>
                        <a:ea typeface="Calibri" charset="0"/>
                        <a:cs typeface="Times New Roman" charset="0"/>
                      </a:endParaRPr>
                    </a:p>
                  </a:txBody>
                  <a:tcPr marL="68580" marR="68580" marT="0" marB="0"/>
                </a:tc>
              </a:tr>
              <a:tr h="352468">
                <a:tc>
                  <a:txBody>
                    <a:bodyPr/>
                    <a:lstStyle/>
                    <a:p>
                      <a:pPr marL="0" marR="0">
                        <a:lnSpc>
                          <a:spcPct val="115000"/>
                        </a:lnSpc>
                        <a:spcBef>
                          <a:spcPts val="0"/>
                        </a:spcBef>
                        <a:spcAft>
                          <a:spcPts val="0"/>
                        </a:spcAft>
                      </a:pPr>
                      <a:r>
                        <a:rPr lang="en-US" sz="1600">
                          <a:effectLst/>
                        </a:rPr>
                        <a:t>Linac Exit</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5.74</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14.18</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5.58</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47.18</a:t>
                      </a:r>
                      <a:endParaRPr lang="en-US" sz="1400" dirty="0">
                        <a:solidFill>
                          <a:srgbClr val="000000"/>
                        </a:solidFill>
                        <a:effectLst/>
                        <a:latin typeface="Calibri" charset="0"/>
                        <a:ea typeface="Calibri" charset="0"/>
                        <a:cs typeface="Times New Roman" charset="0"/>
                      </a:endParaRPr>
                    </a:p>
                  </a:txBody>
                  <a:tcPr marL="68580" marR="68580" marT="0" marB="0"/>
                </a:tc>
              </a:tr>
              <a:tr h="352468">
                <a:tc>
                  <a:txBody>
                    <a:bodyPr/>
                    <a:lstStyle/>
                    <a:p>
                      <a:pPr marL="0" marR="0">
                        <a:lnSpc>
                          <a:spcPct val="115000"/>
                        </a:lnSpc>
                        <a:spcBef>
                          <a:spcPts val="0"/>
                        </a:spcBef>
                        <a:spcAft>
                          <a:spcPts val="0"/>
                        </a:spcAft>
                      </a:pPr>
                      <a:r>
                        <a:rPr lang="en-US" sz="1600">
                          <a:effectLst/>
                        </a:rPr>
                        <a:t>Arc 1 Exit</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6.06</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14.63</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5.60</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44.84</a:t>
                      </a:r>
                      <a:endParaRPr lang="en-US" sz="1400">
                        <a:solidFill>
                          <a:srgbClr val="000000"/>
                        </a:solidFill>
                        <a:effectLst/>
                        <a:latin typeface="Calibri" charset="0"/>
                        <a:ea typeface="Calibri" charset="0"/>
                        <a:cs typeface="Times New Roman" charset="0"/>
                      </a:endParaRPr>
                    </a:p>
                  </a:txBody>
                  <a:tcPr marL="68580" marR="68580" marT="0" marB="0"/>
                </a:tc>
              </a:tr>
              <a:tr h="349331">
                <a:tc>
                  <a:txBody>
                    <a:bodyPr/>
                    <a:lstStyle/>
                    <a:p>
                      <a:pPr marL="0" marR="0">
                        <a:lnSpc>
                          <a:spcPct val="115000"/>
                        </a:lnSpc>
                        <a:spcBef>
                          <a:spcPts val="0"/>
                        </a:spcBef>
                        <a:spcAft>
                          <a:spcPts val="0"/>
                        </a:spcAft>
                      </a:pPr>
                      <a:r>
                        <a:rPr lang="en-US" sz="1600" dirty="0">
                          <a:effectLst/>
                        </a:rPr>
                        <a:t>Solenoid Entrance</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6.04</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14.51</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5.52</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44.89</a:t>
                      </a:r>
                      <a:endParaRPr lang="en-US" sz="1400" dirty="0">
                        <a:solidFill>
                          <a:srgbClr val="000000"/>
                        </a:solidFill>
                        <a:effectLst/>
                        <a:latin typeface="Calibri" charset="0"/>
                        <a:ea typeface="Calibri" charset="0"/>
                        <a:cs typeface="Times New Roman" charset="0"/>
                      </a:endParaRPr>
                    </a:p>
                  </a:txBody>
                  <a:tcPr marL="68580" marR="68580" marT="0" marB="0"/>
                </a:tc>
              </a:tr>
              <a:tr h="352468">
                <a:tc>
                  <a:txBody>
                    <a:bodyPr/>
                    <a:lstStyle/>
                    <a:p>
                      <a:pPr marL="0" marR="0">
                        <a:lnSpc>
                          <a:spcPct val="115000"/>
                        </a:lnSpc>
                        <a:spcBef>
                          <a:spcPts val="0"/>
                        </a:spcBef>
                        <a:spcAft>
                          <a:spcPts val="0"/>
                        </a:spcAft>
                      </a:pPr>
                      <a:r>
                        <a:rPr lang="en-US" sz="1600">
                          <a:effectLst/>
                        </a:rPr>
                        <a:t>Arc 2 Exit</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6.92</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13.19</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7.95</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44.38</a:t>
                      </a:r>
                      <a:endParaRPr lang="en-US" sz="1400" dirty="0">
                        <a:solidFill>
                          <a:srgbClr val="000000"/>
                        </a:solidFill>
                        <a:effectLst/>
                        <a:latin typeface="Calibri" charset="0"/>
                        <a:ea typeface="Calibri" charset="0"/>
                        <a:cs typeface="Times New Roman" charset="0"/>
                      </a:endParaRPr>
                    </a:p>
                  </a:txBody>
                  <a:tcPr marL="68580" marR="68580" marT="0" marB="0"/>
                </a:tc>
              </a:tr>
              <a:tr h="352468">
                <a:tc>
                  <a:txBody>
                    <a:bodyPr/>
                    <a:lstStyle/>
                    <a:p>
                      <a:pPr marL="0" marR="0">
                        <a:lnSpc>
                          <a:spcPct val="115000"/>
                        </a:lnSpc>
                        <a:spcBef>
                          <a:spcPts val="0"/>
                        </a:spcBef>
                        <a:spcAft>
                          <a:spcPts val="0"/>
                        </a:spcAft>
                      </a:pPr>
                      <a:r>
                        <a:rPr lang="en-US" sz="1600">
                          <a:effectLst/>
                        </a:rPr>
                        <a:t>Linac Exit</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8.87</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a:effectLst/>
                        </a:rPr>
                        <a:t>15.57</a:t>
                      </a:r>
                      <a:endParaRPr lang="en-US" sz="140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8.11</a:t>
                      </a:r>
                      <a:endParaRPr lang="en-US" sz="1400" dirty="0">
                        <a:solidFill>
                          <a:srgbClr val="000000"/>
                        </a:solidFill>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pPr>
                      <a:r>
                        <a:rPr lang="en-US" sz="1600" dirty="0">
                          <a:effectLst/>
                        </a:rPr>
                        <a:t>45.83</a:t>
                      </a:r>
                      <a:endParaRPr lang="en-US" sz="1400" dirty="0">
                        <a:solidFill>
                          <a:srgbClr val="000000"/>
                        </a:solidFill>
                        <a:effectLst/>
                        <a:latin typeface="Calibri" charset="0"/>
                        <a:ea typeface="Calibri" charset="0"/>
                        <a:cs typeface="Times New Roman" charset="0"/>
                      </a:endParaRPr>
                    </a:p>
                  </a:txBody>
                  <a:tcPr marL="68580" marR="68580" marT="0" marB="0"/>
                </a:tc>
              </a:tr>
            </a:tbl>
          </a:graphicData>
        </a:graphic>
      </p:graphicFrame>
      <p:sp>
        <p:nvSpPr>
          <p:cNvPr id="7" name="Rectangle 1"/>
          <p:cNvSpPr>
            <a:spLocks noChangeArrowheads="1"/>
          </p:cNvSpPr>
          <p:nvPr/>
        </p:nvSpPr>
        <p:spPr bwMode="auto">
          <a:xfrm>
            <a:off x="761999" y="2297700"/>
            <a:ext cx="106051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800"/>
          </a:p>
        </p:txBody>
      </p:sp>
      <p:sp>
        <p:nvSpPr>
          <p:cNvPr id="8" name="TextBox 7"/>
          <p:cNvSpPr txBox="1"/>
          <p:nvPr/>
        </p:nvSpPr>
        <p:spPr>
          <a:xfrm>
            <a:off x="761999" y="847110"/>
            <a:ext cx="7633922" cy="1323439"/>
          </a:xfrm>
          <a:prstGeom prst="rect">
            <a:avLst/>
          </a:prstGeom>
          <a:noFill/>
        </p:spPr>
        <p:txBody>
          <a:bodyPr wrap="square" rtlCol="0">
            <a:spAutoFit/>
          </a:bodyPr>
          <a:lstStyle/>
          <a:p>
            <a:r>
              <a:rPr lang="en-US" sz="2000" dirty="0" smtClean="0"/>
              <a:t>We list here the vertical emittance after a round-to-flat transform on the electron beam.  The vertical emittance is twice the </a:t>
            </a:r>
            <a:r>
              <a:rPr lang="en-US" sz="2000" dirty="0" err="1" smtClean="0"/>
              <a:t>Larmor</a:t>
            </a:r>
            <a:r>
              <a:rPr lang="en-US" sz="2000" dirty="0" smtClean="0"/>
              <a:t> emittance</a:t>
            </a:r>
          </a:p>
          <a:p>
            <a:r>
              <a:rPr lang="en-US" sz="2000" dirty="0" smtClean="0"/>
              <a:t>Specification is that the </a:t>
            </a:r>
            <a:r>
              <a:rPr lang="en-US" sz="2000" dirty="0" err="1" smtClean="0"/>
              <a:t>Larmor</a:t>
            </a:r>
            <a:r>
              <a:rPr lang="en-US" sz="2000" dirty="0" smtClean="0"/>
              <a:t> emittance be less than 19 mm-</a:t>
            </a:r>
            <a:r>
              <a:rPr lang="en-US" sz="2000" dirty="0" err="1" smtClean="0"/>
              <a:t>mrad</a:t>
            </a:r>
            <a:r>
              <a:rPr lang="en-US" sz="2000" dirty="0" smtClean="0"/>
              <a:t>. So we want the vertical emittance to be less than 38 mm-</a:t>
            </a:r>
            <a:r>
              <a:rPr lang="en-US" sz="2000" dirty="0" err="1" smtClean="0"/>
              <a:t>mrad</a:t>
            </a:r>
            <a:r>
              <a:rPr lang="en-US" sz="2000" dirty="0" smtClean="0"/>
              <a:t>.</a:t>
            </a:r>
            <a:endParaRPr lang="en-US" sz="2000" dirty="0"/>
          </a:p>
        </p:txBody>
      </p:sp>
      <p:sp>
        <p:nvSpPr>
          <p:cNvPr id="9" name="TextBox 8"/>
          <p:cNvSpPr txBox="1"/>
          <p:nvPr/>
        </p:nvSpPr>
        <p:spPr>
          <a:xfrm>
            <a:off x="1008850" y="5562600"/>
            <a:ext cx="7373149" cy="400110"/>
          </a:xfrm>
          <a:prstGeom prst="rect">
            <a:avLst/>
          </a:prstGeom>
          <a:noFill/>
        </p:spPr>
        <p:txBody>
          <a:bodyPr wrap="square" rtlCol="0">
            <a:spAutoFit/>
          </a:bodyPr>
          <a:lstStyle/>
          <a:p>
            <a:r>
              <a:rPr lang="en-US" sz="2000" dirty="0" smtClean="0"/>
              <a:t>Big challenge will be preserving the emittance in the injector merger.</a:t>
            </a:r>
            <a:endParaRPr lang="en-US" sz="2000" dirty="0"/>
          </a:p>
        </p:txBody>
      </p:sp>
    </p:spTree>
    <p:extLst>
      <p:ext uri="{BB962C8B-B14F-4D97-AF65-F5344CB8AC3E}">
        <p14:creationId xmlns:p14="http://schemas.microsoft.com/office/powerpoint/2010/main" val="866302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Behavior</a:t>
            </a:r>
            <a:endParaRPr lang="en-US" dirty="0"/>
          </a:p>
        </p:txBody>
      </p:sp>
      <p:sp>
        <p:nvSpPr>
          <p:cNvPr id="4" name="Slide Number Placeholder 3"/>
          <p:cNvSpPr>
            <a:spLocks noGrp="1"/>
          </p:cNvSpPr>
          <p:nvPr>
            <p:ph type="sldNum" sz="quarter" idx="4"/>
          </p:nvPr>
        </p:nvSpPr>
        <p:spPr/>
        <p:txBody>
          <a:bodyPr/>
          <a:lstStyle/>
          <a:p>
            <a:fld id="{B9A5DFB4-3D23-4866-8D46-AE36D04BFD7D}" type="slidenum">
              <a:rPr lang="en-US" smtClean="0"/>
              <a:pPr/>
              <a:t>12</a:t>
            </a:fld>
            <a:endParaRPr lang="en-US"/>
          </a:p>
        </p:txBody>
      </p:sp>
      <p:sp>
        <p:nvSpPr>
          <p:cNvPr id="5" name="Footer Placeholder 4"/>
          <p:cNvSpPr>
            <a:spLocks noGrp="1"/>
          </p:cNvSpPr>
          <p:nvPr>
            <p:ph type="ftr" sz="quarter" idx="3"/>
          </p:nvPr>
        </p:nvSpPr>
        <p:spPr/>
        <p:txBody>
          <a:bodyPr/>
          <a:lstStyle/>
          <a:p>
            <a:r>
              <a:rPr lang="en-US" smtClean="0"/>
              <a:t>LERF Readiness Review 9/30/15</a:t>
            </a:r>
            <a:endParaRPr lang="en-US" dirty="0"/>
          </a:p>
        </p:txBody>
      </p:sp>
      <p:pic>
        <p:nvPicPr>
          <p:cNvPr id="6" name="Picture 5" descr="C:\Users\tennant\Desktop\Tennant Projects\OTHER MACHINES\JLEIC\ELECTRON COOLER\MAGNETIZED BEAMS\S2E\SCRATCH\420pC_IDEAL.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0976" y="890030"/>
            <a:ext cx="2926080" cy="2811145"/>
          </a:xfrm>
          <a:prstGeom prst="rect">
            <a:avLst/>
          </a:prstGeom>
          <a:noFill/>
          <a:ln>
            <a:noFill/>
          </a:ln>
        </p:spPr>
      </p:pic>
      <p:pic>
        <p:nvPicPr>
          <p:cNvPr id="7" name="Picture 6" descr="C:\Users\tennant\Desktop\Tennant Projects\OTHER MACHINES\JLEIC\ELECTRON COOLER\MAGNETIZED BEAMS\S2E\SCRATCH\420pC_IDEAL_CSR.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500" y="859610"/>
            <a:ext cx="2926080" cy="2821940"/>
          </a:xfrm>
          <a:prstGeom prst="rect">
            <a:avLst/>
          </a:prstGeom>
          <a:noFill/>
          <a:ln>
            <a:noFill/>
          </a:ln>
        </p:spPr>
      </p:pic>
      <p:pic>
        <p:nvPicPr>
          <p:cNvPr id="8" name="Picture 7" descr="C:\Users\tennant\Desktop\Tennant Projects\OTHER MACHINES\JLEIC\ELECTRON COOLER\MAGNETIZED BEAMS\S2E\SCRATCH\420pC_REAL.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0976" y="3657600"/>
            <a:ext cx="2926080" cy="2771775"/>
          </a:xfrm>
          <a:prstGeom prst="rect">
            <a:avLst/>
          </a:prstGeom>
          <a:noFill/>
          <a:ln>
            <a:noFill/>
          </a:ln>
        </p:spPr>
      </p:pic>
      <p:pic>
        <p:nvPicPr>
          <p:cNvPr id="9" name="Picture 8" descr="C:\Users\tennant\Desktop\Tennant Projects\OTHER MACHINES\JLEIC\ELECTRON COOLER\MAGNETIZED BEAMS\S2E\SCRATCH\2nC.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8500" y="3662680"/>
            <a:ext cx="2926080" cy="2814320"/>
          </a:xfrm>
          <a:prstGeom prst="rect">
            <a:avLst/>
          </a:prstGeom>
          <a:noFill/>
          <a:ln>
            <a:noFill/>
          </a:ln>
        </p:spPr>
      </p:pic>
      <p:sp>
        <p:nvSpPr>
          <p:cNvPr id="10" name="TextBox 9"/>
          <p:cNvSpPr txBox="1"/>
          <p:nvPr/>
        </p:nvSpPr>
        <p:spPr>
          <a:xfrm>
            <a:off x="270625" y="1941659"/>
            <a:ext cx="1006467" cy="707886"/>
          </a:xfrm>
          <a:prstGeom prst="rect">
            <a:avLst/>
          </a:prstGeom>
          <a:noFill/>
        </p:spPr>
        <p:txBody>
          <a:bodyPr wrap="square" rtlCol="0">
            <a:spAutoFit/>
          </a:bodyPr>
          <a:lstStyle/>
          <a:p>
            <a:r>
              <a:rPr lang="en-US" sz="2000" dirty="0" smtClean="0"/>
              <a:t>420 </a:t>
            </a:r>
            <a:r>
              <a:rPr lang="en-US" sz="2000" dirty="0" err="1" smtClean="0"/>
              <a:t>pC</a:t>
            </a:r>
            <a:r>
              <a:rPr lang="en-US" sz="2000" dirty="0" smtClean="0"/>
              <a:t> ideal</a:t>
            </a:r>
            <a:endParaRPr lang="en-US" sz="2000" dirty="0"/>
          </a:p>
        </p:txBody>
      </p:sp>
      <p:sp>
        <p:nvSpPr>
          <p:cNvPr id="11" name="TextBox 10"/>
          <p:cNvSpPr txBox="1"/>
          <p:nvPr/>
        </p:nvSpPr>
        <p:spPr>
          <a:xfrm>
            <a:off x="267213" y="4572000"/>
            <a:ext cx="1006467" cy="707886"/>
          </a:xfrm>
          <a:prstGeom prst="rect">
            <a:avLst/>
          </a:prstGeom>
          <a:noFill/>
        </p:spPr>
        <p:txBody>
          <a:bodyPr wrap="square" rtlCol="0">
            <a:spAutoFit/>
          </a:bodyPr>
          <a:lstStyle/>
          <a:p>
            <a:r>
              <a:rPr lang="en-US" sz="2000" dirty="0" smtClean="0"/>
              <a:t>420 </a:t>
            </a:r>
            <a:r>
              <a:rPr lang="en-US" sz="2000" dirty="0" err="1" smtClean="0"/>
              <a:t>pC</a:t>
            </a:r>
            <a:r>
              <a:rPr lang="en-US" sz="2000" dirty="0" smtClean="0"/>
              <a:t>  S2E</a:t>
            </a:r>
            <a:endParaRPr lang="en-US" sz="2000" dirty="0"/>
          </a:p>
        </p:txBody>
      </p:sp>
      <p:sp>
        <p:nvSpPr>
          <p:cNvPr id="12" name="TextBox 11"/>
          <p:cNvSpPr txBox="1"/>
          <p:nvPr/>
        </p:nvSpPr>
        <p:spPr>
          <a:xfrm>
            <a:off x="4648200" y="1975156"/>
            <a:ext cx="1263767" cy="1015663"/>
          </a:xfrm>
          <a:prstGeom prst="rect">
            <a:avLst/>
          </a:prstGeom>
          <a:noFill/>
        </p:spPr>
        <p:txBody>
          <a:bodyPr wrap="square" rtlCol="0">
            <a:spAutoFit/>
          </a:bodyPr>
          <a:lstStyle/>
          <a:p>
            <a:r>
              <a:rPr lang="en-US" sz="2000" dirty="0" smtClean="0"/>
              <a:t>420 </a:t>
            </a:r>
            <a:r>
              <a:rPr lang="en-US" sz="2000" dirty="0" err="1" smtClean="0"/>
              <a:t>pC</a:t>
            </a:r>
            <a:r>
              <a:rPr lang="en-US" sz="2000" dirty="0" smtClean="0"/>
              <a:t> ideal w/CSR</a:t>
            </a:r>
            <a:endParaRPr lang="en-US" sz="2000" dirty="0"/>
          </a:p>
        </p:txBody>
      </p:sp>
      <p:sp>
        <p:nvSpPr>
          <p:cNvPr id="13" name="TextBox 12"/>
          <p:cNvSpPr txBox="1"/>
          <p:nvPr/>
        </p:nvSpPr>
        <p:spPr>
          <a:xfrm>
            <a:off x="4872033" y="4622042"/>
            <a:ext cx="1006467" cy="707886"/>
          </a:xfrm>
          <a:prstGeom prst="rect">
            <a:avLst/>
          </a:prstGeom>
          <a:noFill/>
        </p:spPr>
        <p:txBody>
          <a:bodyPr wrap="square" rtlCol="0">
            <a:spAutoFit/>
          </a:bodyPr>
          <a:lstStyle/>
          <a:p>
            <a:r>
              <a:rPr lang="en-US" sz="2000" dirty="0" smtClean="0"/>
              <a:t>2 </a:t>
            </a:r>
            <a:r>
              <a:rPr lang="en-US" sz="2000" dirty="0" err="1" smtClean="0"/>
              <a:t>nC</a:t>
            </a:r>
            <a:r>
              <a:rPr lang="en-US" sz="2000" dirty="0" smtClean="0"/>
              <a:t> ideal</a:t>
            </a:r>
            <a:endParaRPr lang="en-US" sz="2000" dirty="0"/>
          </a:p>
        </p:txBody>
      </p:sp>
    </p:spTree>
    <p:extLst>
      <p:ext uri="{BB962C8B-B14F-4D97-AF65-F5344CB8AC3E}">
        <p14:creationId xmlns:p14="http://schemas.microsoft.com/office/powerpoint/2010/main" val="1972319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S2E beam after Booster</a:t>
            </a:r>
            <a:endParaRPr lang="en-US" dirty="0"/>
          </a:p>
        </p:txBody>
      </p:sp>
      <p:sp>
        <p:nvSpPr>
          <p:cNvPr id="4" name="Slide Number Placeholder 3"/>
          <p:cNvSpPr>
            <a:spLocks noGrp="1"/>
          </p:cNvSpPr>
          <p:nvPr>
            <p:ph type="sldNum" sz="quarter" idx="4"/>
          </p:nvPr>
        </p:nvSpPr>
        <p:spPr/>
        <p:txBody>
          <a:bodyPr/>
          <a:lstStyle/>
          <a:p>
            <a:fld id="{B9A5DFB4-3D23-4866-8D46-AE36D04BFD7D}" type="slidenum">
              <a:rPr lang="en-US" smtClean="0"/>
              <a:pPr/>
              <a:t>13</a:t>
            </a:fld>
            <a:endParaRPr lang="en-US"/>
          </a:p>
        </p:txBody>
      </p:sp>
      <p:sp>
        <p:nvSpPr>
          <p:cNvPr id="5" name="Footer Placeholder 4"/>
          <p:cNvSpPr>
            <a:spLocks noGrp="1"/>
          </p:cNvSpPr>
          <p:nvPr>
            <p:ph type="ftr" sz="quarter" idx="3"/>
          </p:nvPr>
        </p:nvSpPr>
        <p:spPr/>
        <p:txBody>
          <a:bodyPr/>
          <a:lstStyle/>
          <a:p>
            <a:r>
              <a:rPr lang="en-US" smtClean="0"/>
              <a:t>LERF Readiness Review 9/30/15</a:t>
            </a:r>
            <a:endParaRPr lang="en-US" dirty="0"/>
          </a:p>
        </p:txBody>
      </p:sp>
      <p:pic>
        <p:nvPicPr>
          <p:cNvPr id="6" name="Picture 5" descr="C:\Users\tennant\Desktop\guntp.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219200"/>
            <a:ext cx="5257800" cy="4571999"/>
          </a:xfrm>
          <a:prstGeom prst="rect">
            <a:avLst/>
          </a:prstGeom>
          <a:noFill/>
          <a:ln>
            <a:noFill/>
          </a:ln>
        </p:spPr>
      </p:pic>
    </p:spTree>
    <p:extLst>
      <p:ext uri="{BB962C8B-B14F-4D97-AF65-F5344CB8AC3E}">
        <p14:creationId xmlns:p14="http://schemas.microsoft.com/office/powerpoint/2010/main" val="1409355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CSR Design Status</a:t>
            </a:r>
            <a:endParaRPr lang="en-US" dirty="0"/>
          </a:p>
        </p:txBody>
      </p:sp>
      <p:sp>
        <p:nvSpPr>
          <p:cNvPr id="3" name="Content Placeholder 2"/>
          <p:cNvSpPr>
            <a:spLocks noGrp="1"/>
          </p:cNvSpPr>
          <p:nvPr>
            <p:ph idx="1"/>
          </p:nvPr>
        </p:nvSpPr>
        <p:spPr>
          <a:xfrm>
            <a:off x="457200" y="3499571"/>
            <a:ext cx="8458200" cy="2945756"/>
          </a:xfrm>
        </p:spPr>
        <p:txBody>
          <a:bodyPr>
            <a:normAutofit lnSpcReduction="10000"/>
          </a:bodyPr>
          <a:lstStyle/>
          <a:p>
            <a:r>
              <a:rPr lang="en-US" sz="2000" dirty="0"/>
              <a:t>Increased charge enhances space charge and CSR forces, but long pulse raises the possibility of shielding the CSR</a:t>
            </a:r>
            <a:r>
              <a:rPr lang="en-US" sz="2000" dirty="0" smtClean="0"/>
              <a:t>. MBI looks like less of a problem.</a:t>
            </a:r>
            <a:endParaRPr lang="en-US" sz="2000" dirty="0"/>
          </a:p>
          <a:p>
            <a:r>
              <a:rPr lang="en-US" sz="2000" dirty="0" smtClean="0"/>
              <a:t>Simulating CCR while designing the injection/extraction region.</a:t>
            </a:r>
          </a:p>
          <a:p>
            <a:r>
              <a:rPr lang="en-US" sz="2000" dirty="0" smtClean="0"/>
              <a:t>Currently using locally asymmetric isochronous arcs. Locally symmetric arc design almost done.</a:t>
            </a:r>
          </a:p>
          <a:p>
            <a:r>
              <a:rPr lang="en-US" sz="2000" dirty="0" smtClean="0"/>
              <a:t>Looking at tools for simulating the system (BMAD, GPT?, Impact?, others?) Want CSR, LSC, and shielding.</a:t>
            </a:r>
          </a:p>
          <a:p>
            <a:r>
              <a:rPr lang="en-US" sz="2000" dirty="0" smtClean="0"/>
              <a:t> </a:t>
            </a:r>
            <a:r>
              <a:rPr lang="en-US" sz="2000" dirty="0"/>
              <a:t>Have first cut at Injection/Extraction region</a:t>
            </a:r>
            <a:r>
              <a:rPr lang="en-US" sz="2000" dirty="0" smtClean="0"/>
              <a:t>.</a:t>
            </a:r>
            <a:endParaRPr lang="en-US" sz="2000" dirty="0"/>
          </a:p>
        </p:txBody>
      </p:sp>
      <p:sp>
        <p:nvSpPr>
          <p:cNvPr id="4" name="Slide Number Placeholder 3"/>
          <p:cNvSpPr>
            <a:spLocks noGrp="1"/>
          </p:cNvSpPr>
          <p:nvPr>
            <p:ph type="sldNum" sz="quarter" idx="4"/>
          </p:nvPr>
        </p:nvSpPr>
        <p:spPr/>
        <p:txBody>
          <a:bodyPr/>
          <a:lstStyle/>
          <a:p>
            <a:fld id="{B9A5DFB4-3D23-4866-8D46-AE36D04BFD7D}" type="slidenum">
              <a:rPr lang="en-US" smtClean="0"/>
              <a:pPr/>
              <a:t>14</a:t>
            </a:fld>
            <a:endParaRPr lang="en-US"/>
          </a:p>
        </p:txBody>
      </p:sp>
      <p:sp>
        <p:nvSpPr>
          <p:cNvPr id="5" name="Footer Placeholder 4"/>
          <p:cNvSpPr>
            <a:spLocks noGrp="1"/>
          </p:cNvSpPr>
          <p:nvPr>
            <p:ph type="ftr" sz="quarter" idx="3"/>
          </p:nvPr>
        </p:nvSpPr>
        <p:spPr/>
        <p:txBody>
          <a:bodyPr/>
          <a:lstStyle/>
          <a:p>
            <a:r>
              <a:rPr lang="en-US" smtClean="0"/>
              <a:t>LERF Readiness Review 9/30/15</a:t>
            </a:r>
            <a:endParaRPr lang="en-US" dirty="0"/>
          </a:p>
        </p:txBody>
      </p:sp>
      <p:pic>
        <p:nvPicPr>
          <p:cNvPr id="6" name="Picture 5"/>
          <p:cNvPicPr>
            <a:picLocks noChangeAspect="1"/>
          </p:cNvPicPr>
          <p:nvPr/>
        </p:nvPicPr>
        <p:blipFill>
          <a:blip r:embed="rId2"/>
          <a:stretch>
            <a:fillRect/>
          </a:stretch>
        </p:blipFill>
        <p:spPr>
          <a:xfrm>
            <a:off x="1297827" y="838200"/>
            <a:ext cx="6548346" cy="2700215"/>
          </a:xfrm>
          <a:prstGeom prst="rect">
            <a:avLst/>
          </a:prstGeom>
        </p:spPr>
      </p:pic>
    </p:spTree>
    <p:extLst>
      <p:ext uri="{BB962C8B-B14F-4D97-AF65-F5344CB8AC3E}">
        <p14:creationId xmlns:p14="http://schemas.microsoft.com/office/powerpoint/2010/main" val="1959087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Match</a:t>
            </a:r>
            <a:endParaRPr lang="en-US" dirty="0"/>
          </a:p>
        </p:txBody>
      </p:sp>
      <p:sp>
        <p:nvSpPr>
          <p:cNvPr id="3" name="Content Placeholder 2"/>
          <p:cNvSpPr>
            <a:spLocks noGrp="1"/>
          </p:cNvSpPr>
          <p:nvPr>
            <p:ph idx="1"/>
          </p:nvPr>
        </p:nvSpPr>
        <p:spPr>
          <a:xfrm>
            <a:off x="457200" y="1143000"/>
            <a:ext cx="8229600" cy="4835245"/>
          </a:xfrm>
        </p:spPr>
        <p:txBody>
          <a:bodyPr>
            <a:normAutofit/>
          </a:bodyPr>
          <a:lstStyle/>
          <a:p>
            <a:r>
              <a:rPr lang="en-US" dirty="0" smtClean="0"/>
              <a:t>Use longitudinal match developed for ERL-based cooler (C. Tennant </a:t>
            </a:r>
            <a:r>
              <a:rPr lang="en-US" i="1" dirty="0" smtClean="0"/>
              <a:t>et al.</a:t>
            </a:r>
            <a:r>
              <a:rPr lang="en-US" dirty="0" smtClean="0"/>
              <a:t>, JLAB-TN in preparation)</a:t>
            </a:r>
          </a:p>
          <a:p>
            <a:pPr lvl="1"/>
            <a:r>
              <a:rPr lang="en-US" dirty="0"/>
              <a:t>o</a:t>
            </a:r>
            <a:r>
              <a:rPr lang="en-US" dirty="0" smtClean="0"/>
              <a:t>ff-crest acceleration bunch of modest length</a:t>
            </a:r>
          </a:p>
          <a:p>
            <a:pPr lvl="2"/>
            <a:r>
              <a:rPr lang="en-US" dirty="0"/>
              <a:t>i</a:t>
            </a:r>
            <a:r>
              <a:rPr lang="en-US" dirty="0" smtClean="0"/>
              <a:t>nduce chirp for downstream bunching</a:t>
            </a:r>
          </a:p>
          <a:p>
            <a:pPr lvl="2"/>
            <a:r>
              <a:rPr lang="en-US" dirty="0" smtClean="0"/>
              <a:t>bunch long enough to mitigate space charge, short enough to stay </a:t>
            </a:r>
            <a:r>
              <a:rPr lang="en-US" dirty="0" smtClean="0"/>
              <a:t>w</a:t>
            </a:r>
            <a:r>
              <a:rPr lang="en-US" dirty="0" smtClean="0"/>
              <a:t>ithin</a:t>
            </a:r>
            <a:r>
              <a:rPr lang="en-US" dirty="0" smtClean="0"/>
              <a:t> </a:t>
            </a:r>
            <a:r>
              <a:rPr lang="en-US" dirty="0" smtClean="0"/>
              <a:t>linac phase acceptance</a:t>
            </a:r>
          </a:p>
          <a:p>
            <a:pPr lvl="1"/>
            <a:r>
              <a:rPr lang="en-US" dirty="0" err="1" smtClean="0"/>
              <a:t>debunch</a:t>
            </a:r>
            <a:r>
              <a:rPr lang="en-US" dirty="0" smtClean="0"/>
              <a:t>, </a:t>
            </a:r>
            <a:r>
              <a:rPr lang="en-US" dirty="0" err="1" smtClean="0"/>
              <a:t>dechirp</a:t>
            </a:r>
            <a:r>
              <a:rPr lang="en-US" dirty="0" smtClean="0"/>
              <a:t> during transport to cooling system</a:t>
            </a:r>
          </a:p>
          <a:p>
            <a:pPr lvl="1"/>
            <a:r>
              <a:rPr lang="en-US" dirty="0" err="1"/>
              <a:t>r</a:t>
            </a:r>
            <a:r>
              <a:rPr lang="en-US" dirty="0" err="1" smtClean="0"/>
              <a:t>echirp</a:t>
            </a:r>
            <a:r>
              <a:rPr lang="en-US" dirty="0" smtClean="0"/>
              <a:t>, </a:t>
            </a:r>
            <a:r>
              <a:rPr lang="en-US" dirty="0" smtClean="0"/>
              <a:t>compress during </a:t>
            </a:r>
            <a:r>
              <a:rPr lang="en-US" dirty="0" smtClean="0"/>
              <a:t>return transport for energy recovery</a:t>
            </a:r>
          </a:p>
          <a:p>
            <a:pPr lvl="1"/>
            <a:r>
              <a:rPr lang="en-US" dirty="0"/>
              <a:t>r</a:t>
            </a:r>
            <a:r>
              <a:rPr lang="en-US" dirty="0" smtClean="0"/>
              <a:t>ecover bunch of modest length with energy compression of </a:t>
            </a:r>
            <a:r>
              <a:rPr lang="en-US" dirty="0" smtClean="0"/>
              <a:t>chirp</a:t>
            </a:r>
          </a:p>
          <a:p>
            <a:pPr lvl="1"/>
            <a:r>
              <a:rPr lang="en-US" dirty="0" smtClean="0"/>
              <a:t>Simply </a:t>
            </a:r>
            <a:r>
              <a:rPr lang="en-US" dirty="0" smtClean="0"/>
              <a:t>replace “ERL cooling system” with CCR</a:t>
            </a:r>
          </a:p>
          <a:p>
            <a:pPr lvl="1"/>
            <a:r>
              <a:rPr lang="en-US" dirty="0" smtClean="0"/>
              <a:t>Invokes isochronous transport, avoids bunch length modulation  in CCR</a:t>
            </a:r>
          </a:p>
          <a:p>
            <a:pPr lvl="2"/>
            <a:r>
              <a:rPr lang="en-US" dirty="0" smtClean="0"/>
              <a:t>Mitigate </a:t>
            </a:r>
            <a:r>
              <a:rPr lang="en-US" dirty="0" err="1" smtClean="0">
                <a:latin typeface="Symbol" panose="05050102010706020507" pitchFamily="18" charset="2"/>
              </a:rPr>
              <a:t>m</a:t>
            </a:r>
            <a:r>
              <a:rPr lang="en-US" dirty="0" err="1" smtClean="0"/>
              <a:t>BI</a:t>
            </a:r>
            <a:endParaRPr lang="en-US" dirty="0" smtClean="0"/>
          </a:p>
          <a:p>
            <a:pPr lvl="1"/>
            <a:r>
              <a:rPr lang="en-US" dirty="0" smtClean="0"/>
              <a:t>Requires transfer of long bunch</a:t>
            </a:r>
          </a:p>
          <a:p>
            <a:pPr lvl="2"/>
            <a:r>
              <a:rPr lang="en-US" dirty="0" smtClean="0"/>
              <a:t>Must be observant of kicker (non)linearity…</a:t>
            </a:r>
            <a:endParaRPr lang="en-US" dirty="0"/>
          </a:p>
        </p:txBody>
      </p:sp>
    </p:spTree>
    <p:extLst>
      <p:ext uri="{BB962C8B-B14F-4D97-AF65-F5344CB8AC3E}">
        <p14:creationId xmlns:p14="http://schemas.microsoft.com/office/powerpoint/2010/main" val="159083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920" y="76200"/>
            <a:ext cx="8229600" cy="520678"/>
          </a:xfrm>
        </p:spPr>
        <p:txBody>
          <a:bodyPr>
            <a:noAutofit/>
          </a:bodyPr>
          <a:lstStyle/>
          <a:p>
            <a:r>
              <a:rPr lang="en-US" sz="3200" dirty="0" smtClean="0"/>
              <a:t>Microbunching Instability in CCR</a:t>
            </a:r>
            <a:endParaRPr lang="en-US" sz="3200" dirty="0"/>
          </a:p>
        </p:txBody>
      </p:sp>
      <p:sp>
        <p:nvSpPr>
          <p:cNvPr id="3" name="TextBox 2"/>
          <p:cNvSpPr txBox="1"/>
          <p:nvPr/>
        </p:nvSpPr>
        <p:spPr>
          <a:xfrm>
            <a:off x="228600" y="990600"/>
            <a:ext cx="8680531" cy="4893647"/>
          </a:xfrm>
          <a:prstGeom prst="rect">
            <a:avLst/>
          </a:prstGeom>
          <a:noFill/>
        </p:spPr>
        <p:txBody>
          <a:bodyPr wrap="square" rtlCol="0">
            <a:spAutoFit/>
          </a:bodyPr>
          <a:lstStyle/>
          <a:p>
            <a:pPr marL="342900" indent="-342900">
              <a:buFont typeface="Arial"/>
              <a:buChar char="•"/>
            </a:pPr>
            <a:r>
              <a:rPr lang="en-US" dirty="0" smtClean="0"/>
              <a:t>Elegant tracking revealed that the early  design of figure-8 CCR for a non-magnetized beam suffers strong MBI </a:t>
            </a:r>
            <a:r>
              <a:rPr lang="en-US" dirty="0" smtClean="0"/>
              <a:t>(G &gt; 4000/turn)</a:t>
            </a:r>
            <a:endParaRPr lang="en-US" sz="1600" dirty="0" smtClean="0"/>
          </a:p>
          <a:p>
            <a:pPr marL="342900" indent="-342900">
              <a:buFont typeface="Arial"/>
              <a:buChar char="•"/>
            </a:pPr>
            <a:r>
              <a:rPr lang="en-US" dirty="0" smtClean="0"/>
              <a:t>A semi-analytical </a:t>
            </a:r>
            <a:r>
              <a:rPr lang="en-US" dirty="0" err="1" smtClean="0"/>
              <a:t>Vlasov</a:t>
            </a:r>
            <a:r>
              <a:rPr lang="en-US" dirty="0" smtClean="0"/>
              <a:t> solver, as an efficient computation tool for characterizing MBI, </a:t>
            </a:r>
            <a:r>
              <a:rPr lang="en-US" dirty="0" smtClean="0"/>
              <a:t>has been</a:t>
            </a:r>
            <a:r>
              <a:rPr lang="en-US" dirty="0" smtClean="0"/>
              <a:t> </a:t>
            </a:r>
            <a:r>
              <a:rPr lang="en-US" dirty="0" smtClean="0"/>
              <a:t>developed and </a:t>
            </a:r>
            <a:r>
              <a:rPr lang="en-US" dirty="0" smtClean="0"/>
              <a:t>benchmarked.</a:t>
            </a:r>
            <a:endParaRPr lang="en-US" sz="1600" dirty="0" smtClean="0"/>
          </a:p>
          <a:p>
            <a:pPr marL="342900" indent="-342900">
              <a:buFont typeface="Arial"/>
              <a:buChar char="•"/>
            </a:pPr>
            <a:r>
              <a:rPr lang="en-US" dirty="0" smtClean="0"/>
              <a:t>Locally isochronous arc lattice </a:t>
            </a:r>
            <a:r>
              <a:rPr lang="en-US" dirty="0" smtClean="0"/>
              <a:t>has been shown to </a:t>
            </a:r>
            <a:r>
              <a:rPr lang="en-US" dirty="0" smtClean="0"/>
              <a:t>have  strong suppression effect on the MBI gain, as verified by both the </a:t>
            </a:r>
            <a:r>
              <a:rPr lang="en-US" dirty="0" err="1" smtClean="0"/>
              <a:t>Vlasov</a:t>
            </a:r>
            <a:r>
              <a:rPr lang="en-US" dirty="0" smtClean="0"/>
              <a:t> </a:t>
            </a:r>
            <a:r>
              <a:rPr lang="en-US" dirty="0" smtClean="0"/>
              <a:t>solver and tracking </a:t>
            </a:r>
            <a:r>
              <a:rPr lang="en-US" dirty="0" smtClean="0"/>
              <a:t>simulations</a:t>
            </a:r>
            <a:endParaRPr lang="en-US" sz="1600" dirty="0" smtClean="0"/>
          </a:p>
          <a:p>
            <a:pPr marL="342900" indent="-342900">
              <a:buFont typeface="Arial"/>
              <a:buChar char="•"/>
            </a:pPr>
            <a:r>
              <a:rPr lang="en-US" dirty="0" smtClean="0"/>
              <a:t>Magnetized beam, with its large transverse beam size due to angular momentum of the beam, can also enhance the Landau damping of </a:t>
            </a:r>
            <a:r>
              <a:rPr lang="en-US" dirty="0" smtClean="0"/>
              <a:t>MBI</a:t>
            </a:r>
            <a:endParaRPr lang="en-US" sz="1600" dirty="0" smtClean="0"/>
          </a:p>
          <a:p>
            <a:pPr marL="342900" indent="-342900">
              <a:buFont typeface="Arial"/>
              <a:buChar char="•"/>
            </a:pPr>
            <a:r>
              <a:rPr lang="en-US" dirty="0" smtClean="0"/>
              <a:t>The current CCR design will have magnetized beam going through locally isochronous </a:t>
            </a:r>
            <a:r>
              <a:rPr lang="en-US" dirty="0" smtClean="0"/>
              <a:t>arcs</a:t>
            </a:r>
            <a:r>
              <a:rPr lang="en-US" dirty="0" smtClean="0"/>
              <a:t>, but the total path length is several kilometers.</a:t>
            </a:r>
            <a:endParaRPr lang="en-US" dirty="0" smtClean="0"/>
          </a:p>
        </p:txBody>
      </p:sp>
    </p:spTree>
    <p:extLst>
      <p:ext uri="{BB962C8B-B14F-4D97-AF65-F5344CB8AC3E}">
        <p14:creationId xmlns:p14="http://schemas.microsoft.com/office/powerpoint/2010/main" val="1824390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499" y="152400"/>
            <a:ext cx="9144000" cy="397933"/>
          </a:xfrm>
        </p:spPr>
        <p:txBody>
          <a:bodyPr>
            <a:noAutofit/>
          </a:bodyPr>
          <a:lstStyle/>
          <a:p>
            <a:r>
              <a:rPr lang="en-US" sz="2800" dirty="0" err="1" smtClean="0"/>
              <a:t>Microbunching</a:t>
            </a:r>
            <a:r>
              <a:rPr lang="en-US" sz="2800" dirty="0" smtClean="0"/>
              <a:t> Gain vs. Current and Energy Spread</a:t>
            </a:r>
            <a:endParaRPr lang="en-US" sz="2800" dirty="0"/>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B3687E14-29B6-BA44-B045-BDAA2B0DC094}" type="slidenum">
              <a:rPr lang="en-US" smtClean="0"/>
              <a:t>17</a:t>
            </a:fld>
            <a:endParaRPr lang="en-US"/>
          </a:p>
        </p:txBody>
      </p:sp>
      <p:pic>
        <p:nvPicPr>
          <p:cNvPr id="3" name="Picture 2" descr="Gf_all_case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76933"/>
            <a:ext cx="5486400" cy="2995087"/>
          </a:xfrm>
          <a:prstGeom prst="rect">
            <a:avLst/>
          </a:prstGeom>
        </p:spPr>
      </p:pic>
      <p:sp>
        <p:nvSpPr>
          <p:cNvPr id="7" name="TextBox 6"/>
          <p:cNvSpPr txBox="1"/>
          <p:nvPr/>
        </p:nvSpPr>
        <p:spPr>
          <a:xfrm>
            <a:off x="533400" y="4610898"/>
            <a:ext cx="7608621" cy="1323439"/>
          </a:xfrm>
          <a:prstGeom prst="rect">
            <a:avLst/>
          </a:prstGeom>
          <a:noFill/>
          <a:ln>
            <a:solidFill>
              <a:schemeClr val="tx1"/>
            </a:solidFill>
          </a:ln>
        </p:spPr>
        <p:txBody>
          <a:bodyPr wrap="none" rtlCol="0">
            <a:spAutoFit/>
          </a:bodyPr>
          <a:lstStyle/>
          <a:p>
            <a:r>
              <a:rPr lang="en-US" sz="2000" u="sng" dirty="0" smtClean="0"/>
              <a:t>Note</a:t>
            </a:r>
            <a:r>
              <a:rPr lang="en-US" sz="2000" dirty="0" smtClean="0"/>
              <a:t>:</a:t>
            </a:r>
          </a:p>
          <a:p>
            <a:r>
              <a:rPr lang="en-US" sz="2000" dirty="0" smtClean="0"/>
              <a:t>1. Since                               , small energy spread will push the peak gain</a:t>
            </a:r>
          </a:p>
          <a:p>
            <a:r>
              <a:rPr lang="en-US" sz="2000" dirty="0" smtClean="0"/>
              <a:t>    toward short wavelength regime.</a:t>
            </a:r>
          </a:p>
          <a:p>
            <a:r>
              <a:rPr lang="en-US" sz="2000" dirty="0"/>
              <a:t>2</a:t>
            </a:r>
            <a:r>
              <a:rPr lang="en-US" sz="2000" dirty="0" smtClean="0"/>
              <a:t>. The calculation includes all CSR and LSC effects.</a:t>
            </a:r>
          </a:p>
        </p:txBody>
      </p:sp>
      <p:graphicFrame>
        <p:nvGraphicFramePr>
          <p:cNvPr id="8" name="Object 7"/>
          <p:cNvGraphicFramePr>
            <a:graphicFrameLocks noChangeAspect="1"/>
          </p:cNvGraphicFramePr>
          <p:nvPr>
            <p:extLst>
              <p:ext uri="{D42A27DB-BD31-4B8C-83A1-F6EECF244321}">
                <p14:modId xmlns:p14="http://schemas.microsoft.com/office/powerpoint/2010/main" val="1114538966"/>
              </p:ext>
            </p:extLst>
          </p:nvPr>
        </p:nvGraphicFramePr>
        <p:xfrm>
          <a:off x="1676400" y="4872357"/>
          <a:ext cx="1592668" cy="461643"/>
        </p:xfrm>
        <a:graphic>
          <a:graphicData uri="http://schemas.openxmlformats.org/presentationml/2006/ole">
            <mc:AlternateContent xmlns:mc="http://schemas.openxmlformats.org/markup-compatibility/2006">
              <mc:Choice xmlns:v="urn:schemas-microsoft-com:vml" Requires="v">
                <p:oleObj spid="_x0000_s2074" name="Equation" r:id="rId4" imgW="876300" imgH="254000" progId="Equation.DSMT4">
                  <p:embed/>
                </p:oleObj>
              </mc:Choice>
              <mc:Fallback>
                <p:oleObj name="Equation" r:id="rId4" imgW="876300" imgH="254000" progId="Equation.DSMT4">
                  <p:embed/>
                  <p:pic>
                    <p:nvPicPr>
                      <p:cNvPr id="0" name=""/>
                      <p:cNvPicPr/>
                      <p:nvPr/>
                    </p:nvPicPr>
                    <p:blipFill>
                      <a:blip r:embed="rId5"/>
                      <a:stretch>
                        <a:fillRect/>
                      </a:stretch>
                    </p:blipFill>
                    <p:spPr>
                      <a:xfrm>
                        <a:off x="1676400" y="4872357"/>
                        <a:ext cx="1592668" cy="461643"/>
                      </a:xfrm>
                      <a:prstGeom prst="rect">
                        <a:avLst/>
                      </a:prstGeom>
                    </p:spPr>
                  </p:pic>
                </p:oleObj>
              </mc:Fallback>
            </mc:AlternateContent>
          </a:graphicData>
        </a:graphic>
      </p:graphicFrame>
      <p:grpSp>
        <p:nvGrpSpPr>
          <p:cNvPr id="18" name="Group 17"/>
          <p:cNvGrpSpPr/>
          <p:nvPr/>
        </p:nvGrpSpPr>
        <p:grpSpPr>
          <a:xfrm>
            <a:off x="6172200" y="1630905"/>
            <a:ext cx="2819400" cy="1926767"/>
            <a:chOff x="6172200" y="1630905"/>
            <a:chExt cx="2819400" cy="1926767"/>
          </a:xfrm>
        </p:grpSpPr>
        <p:cxnSp>
          <p:nvCxnSpPr>
            <p:cNvPr id="6" name="Straight Connector 5"/>
            <p:cNvCxnSpPr/>
            <p:nvPr/>
          </p:nvCxnSpPr>
          <p:spPr>
            <a:xfrm>
              <a:off x="6172200" y="1879040"/>
              <a:ext cx="533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172200" y="2819400"/>
              <a:ext cx="5334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72200" y="2362200"/>
              <a:ext cx="533400"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172200" y="3326840"/>
              <a:ext cx="533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852684" y="1630905"/>
              <a:ext cx="2133600" cy="461665"/>
            </a:xfrm>
            <a:prstGeom prst="rect">
              <a:avLst/>
            </a:prstGeom>
            <a:noFill/>
          </p:spPr>
          <p:txBody>
            <a:bodyPr wrap="square" rtlCol="0">
              <a:spAutoFit/>
            </a:bodyPr>
            <a:lstStyle/>
            <a:p>
              <a:r>
                <a:rPr lang="en-US" smtClean="0"/>
                <a:t>30 A, </a:t>
              </a:r>
              <a:r>
                <a:rPr lang="en-US"/>
                <a:t>2.4×10</a:t>
              </a:r>
              <a:r>
                <a:rPr lang="en-US" baseline="30000"/>
                <a:t>-3</a:t>
              </a:r>
              <a:r>
                <a:rPr lang="en-US"/>
                <a:t> </a:t>
              </a:r>
            </a:p>
          </p:txBody>
        </p:sp>
        <p:sp>
          <p:nvSpPr>
            <p:cNvPr id="14" name="TextBox 13"/>
            <p:cNvSpPr txBox="1"/>
            <p:nvPr/>
          </p:nvSpPr>
          <p:spPr>
            <a:xfrm>
              <a:off x="6858000" y="2104014"/>
              <a:ext cx="2133600" cy="461665"/>
            </a:xfrm>
            <a:prstGeom prst="rect">
              <a:avLst/>
            </a:prstGeom>
            <a:noFill/>
          </p:spPr>
          <p:txBody>
            <a:bodyPr wrap="square" rtlCol="0">
              <a:spAutoFit/>
            </a:bodyPr>
            <a:lstStyle/>
            <a:p>
              <a:r>
                <a:rPr lang="en-US" smtClean="0"/>
                <a:t>30 A, 8.0×10</a:t>
              </a:r>
              <a:r>
                <a:rPr lang="en-US" baseline="30000" smtClean="0"/>
                <a:t>-5</a:t>
              </a:r>
              <a:r>
                <a:rPr lang="en-US" smtClean="0"/>
                <a:t> </a:t>
              </a:r>
              <a:endParaRPr lang="en-US"/>
            </a:p>
          </p:txBody>
        </p:sp>
        <p:sp>
          <p:nvSpPr>
            <p:cNvPr id="15" name="TextBox 14"/>
            <p:cNvSpPr txBox="1"/>
            <p:nvPr/>
          </p:nvSpPr>
          <p:spPr>
            <a:xfrm>
              <a:off x="6819014" y="2588567"/>
              <a:ext cx="2133600" cy="461665"/>
            </a:xfrm>
            <a:prstGeom prst="rect">
              <a:avLst/>
            </a:prstGeom>
            <a:noFill/>
          </p:spPr>
          <p:txBody>
            <a:bodyPr wrap="square" rtlCol="0">
              <a:spAutoFit/>
            </a:bodyPr>
            <a:lstStyle/>
            <a:p>
              <a:r>
                <a:rPr lang="en-US" dirty="0" smtClean="0"/>
                <a:t>140 A, 2.4×10</a:t>
              </a:r>
              <a:r>
                <a:rPr lang="en-US" baseline="30000" dirty="0" smtClean="0"/>
                <a:t>-3</a:t>
              </a:r>
              <a:r>
                <a:rPr lang="en-US" dirty="0" smtClean="0"/>
                <a:t> </a:t>
              </a:r>
              <a:endParaRPr lang="en-US" dirty="0"/>
            </a:p>
          </p:txBody>
        </p:sp>
        <p:sp>
          <p:nvSpPr>
            <p:cNvPr id="16" name="TextBox 15"/>
            <p:cNvSpPr txBox="1"/>
            <p:nvPr/>
          </p:nvSpPr>
          <p:spPr>
            <a:xfrm>
              <a:off x="6817242" y="3096007"/>
              <a:ext cx="2133600" cy="461665"/>
            </a:xfrm>
            <a:prstGeom prst="rect">
              <a:avLst/>
            </a:prstGeom>
            <a:noFill/>
          </p:spPr>
          <p:txBody>
            <a:bodyPr wrap="square" rtlCol="0">
              <a:spAutoFit/>
            </a:bodyPr>
            <a:lstStyle/>
            <a:p>
              <a:r>
                <a:rPr lang="en-US" dirty="0" smtClean="0"/>
                <a:t>140 A, 8.0×10</a:t>
              </a:r>
              <a:r>
                <a:rPr lang="en-US" baseline="30000" dirty="0" smtClean="0"/>
                <a:t>-5</a:t>
              </a:r>
              <a:r>
                <a:rPr lang="en-US" dirty="0" smtClean="0"/>
                <a:t> </a:t>
              </a:r>
              <a:endParaRPr lang="en-US" dirty="0"/>
            </a:p>
          </p:txBody>
        </p:sp>
      </p:grpSp>
    </p:spTree>
    <p:extLst>
      <p:ext uri="{BB962C8B-B14F-4D97-AF65-F5344CB8AC3E}">
        <p14:creationId xmlns:p14="http://schemas.microsoft.com/office/powerpoint/2010/main" val="1795117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ennant\Desktop\Tennant Projects\OTHER MACHINES\MEIC\ELECTRON COOLER\MAGNETIZED BEAMS\MAGNETIZED BEAM NON-AXISYMMETRIC ARC\tp_5_10_20_turns_zo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867548"/>
            <a:ext cx="6934200" cy="53418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792162"/>
          </a:xfrm>
        </p:spPr>
        <p:txBody>
          <a:bodyPr>
            <a:normAutofit/>
          </a:bodyPr>
          <a:lstStyle/>
          <a:p>
            <a:r>
              <a:rPr lang="en-US" sz="3600" b="1" dirty="0" smtClean="0"/>
              <a:t>(</a:t>
            </a:r>
            <a:r>
              <a:rPr lang="en-US" sz="3600" b="1" dirty="0" err="1" smtClean="0"/>
              <a:t>t,p</a:t>
            </a:r>
            <a:r>
              <a:rPr lang="en-US" sz="3600" b="1" dirty="0" smtClean="0"/>
              <a:t>) Evolution – </a:t>
            </a:r>
            <a:r>
              <a:rPr lang="en-US" sz="3600" b="1" i="1" dirty="0" smtClean="0"/>
              <a:t>Zoomed View</a:t>
            </a:r>
            <a:endParaRPr lang="en-US" sz="3600" b="1" i="1" dirty="0"/>
          </a:p>
        </p:txBody>
      </p:sp>
      <p:sp>
        <p:nvSpPr>
          <p:cNvPr id="4" name="TextBox 3"/>
          <p:cNvSpPr txBox="1"/>
          <p:nvPr/>
        </p:nvSpPr>
        <p:spPr>
          <a:xfrm>
            <a:off x="7782419" y="1388950"/>
            <a:ext cx="862737" cy="369332"/>
          </a:xfrm>
          <a:prstGeom prst="rect">
            <a:avLst/>
          </a:prstGeom>
          <a:noFill/>
        </p:spPr>
        <p:txBody>
          <a:bodyPr wrap="none" rtlCol="0">
            <a:spAutoFit/>
          </a:bodyPr>
          <a:lstStyle/>
          <a:p>
            <a:r>
              <a:rPr lang="en-US" dirty="0" smtClean="0"/>
              <a:t>5-turns</a:t>
            </a:r>
            <a:endParaRPr lang="en-US" dirty="0"/>
          </a:p>
        </p:txBody>
      </p:sp>
      <p:sp>
        <p:nvSpPr>
          <p:cNvPr id="6" name="TextBox 5"/>
          <p:cNvSpPr txBox="1"/>
          <p:nvPr/>
        </p:nvSpPr>
        <p:spPr>
          <a:xfrm>
            <a:off x="7665401" y="3353786"/>
            <a:ext cx="979755" cy="369332"/>
          </a:xfrm>
          <a:prstGeom prst="rect">
            <a:avLst/>
          </a:prstGeom>
          <a:noFill/>
        </p:spPr>
        <p:txBody>
          <a:bodyPr wrap="none" rtlCol="0">
            <a:spAutoFit/>
          </a:bodyPr>
          <a:lstStyle/>
          <a:p>
            <a:r>
              <a:rPr lang="en-US" dirty="0" smtClean="0"/>
              <a:t>10-turns</a:t>
            </a:r>
            <a:endParaRPr lang="en-US" dirty="0"/>
          </a:p>
        </p:txBody>
      </p:sp>
      <p:sp>
        <p:nvSpPr>
          <p:cNvPr id="7" name="TextBox 6"/>
          <p:cNvSpPr txBox="1"/>
          <p:nvPr/>
        </p:nvSpPr>
        <p:spPr>
          <a:xfrm>
            <a:off x="7707045" y="5133956"/>
            <a:ext cx="979755" cy="369332"/>
          </a:xfrm>
          <a:prstGeom prst="rect">
            <a:avLst/>
          </a:prstGeom>
          <a:noFill/>
        </p:spPr>
        <p:txBody>
          <a:bodyPr wrap="none" rtlCol="0">
            <a:spAutoFit/>
          </a:bodyPr>
          <a:lstStyle/>
          <a:p>
            <a:r>
              <a:rPr lang="en-US" dirty="0" smtClean="0"/>
              <a:t>20-turns</a:t>
            </a:r>
            <a:endParaRPr lang="en-US" dirty="0"/>
          </a:p>
        </p:txBody>
      </p:sp>
      <p:sp>
        <p:nvSpPr>
          <p:cNvPr id="5" name="TextBox 4"/>
          <p:cNvSpPr txBox="1"/>
          <p:nvPr/>
        </p:nvSpPr>
        <p:spPr>
          <a:xfrm>
            <a:off x="1277572" y="6053909"/>
            <a:ext cx="6747351" cy="461665"/>
          </a:xfrm>
          <a:prstGeom prst="rect">
            <a:avLst/>
          </a:prstGeom>
          <a:noFill/>
        </p:spPr>
        <p:txBody>
          <a:bodyPr wrap="square" rtlCol="0">
            <a:spAutoFit/>
          </a:bodyPr>
          <a:lstStyle/>
          <a:p>
            <a:r>
              <a:rPr lang="en-US" dirty="0" smtClean="0"/>
              <a:t>Initial bunch assumed to </a:t>
            </a:r>
            <a:r>
              <a:rPr lang="en-US" smtClean="0"/>
              <a:t>be super-Gaussian profile</a:t>
            </a:r>
            <a:endParaRPr lang="en-US"/>
          </a:p>
        </p:txBody>
      </p:sp>
    </p:spTree>
    <p:extLst>
      <p:ext uri="{BB962C8B-B14F-4D97-AF65-F5344CB8AC3E}">
        <p14:creationId xmlns:p14="http://schemas.microsoft.com/office/powerpoint/2010/main" val="2071526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ennant\Desktop\Tennant Projects\OTHER MACHINES\MEIC\ELECTRON COOLER\MAGNETIZED BEAMS\MAGNETIZED BEAM NON-AXISYMMETRIC ARC\MULTIPLE TURNS\CSR ON\CAVITY CORRECTED\0.20MV\tp_firstlast_compa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70098"/>
            <a:ext cx="7181986" cy="55326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301726" y="1472140"/>
            <a:ext cx="1752600" cy="639686"/>
            <a:chOff x="7434940" y="1472140"/>
            <a:chExt cx="1752600" cy="639686"/>
          </a:xfrm>
        </p:grpSpPr>
        <p:sp>
          <p:nvSpPr>
            <p:cNvPr id="6" name="Oval 5"/>
            <p:cNvSpPr/>
            <p:nvPr/>
          </p:nvSpPr>
          <p:spPr>
            <a:xfrm>
              <a:off x="7434940" y="16002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434940" y="1878872"/>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548152" y="1472140"/>
              <a:ext cx="1639388" cy="338554"/>
            </a:xfrm>
            <a:prstGeom prst="rect">
              <a:avLst/>
            </a:prstGeom>
            <a:noFill/>
          </p:spPr>
          <p:txBody>
            <a:bodyPr wrap="square" rtlCol="0">
              <a:spAutoFit/>
            </a:bodyPr>
            <a:lstStyle/>
            <a:p>
              <a:r>
                <a:rPr lang="en-US" sz="1600" dirty="0"/>
                <a:t>a</a:t>
              </a:r>
              <a:r>
                <a:rPr lang="en-US" sz="1600" dirty="0" smtClean="0"/>
                <a:t>fter 20 turns</a:t>
              </a:r>
              <a:endParaRPr lang="en-US" sz="1600" dirty="0"/>
            </a:p>
          </p:txBody>
        </p:sp>
        <p:sp>
          <p:nvSpPr>
            <p:cNvPr id="9" name="TextBox 8"/>
            <p:cNvSpPr txBox="1"/>
            <p:nvPr/>
          </p:nvSpPr>
          <p:spPr>
            <a:xfrm>
              <a:off x="7554684" y="1773272"/>
              <a:ext cx="1295400" cy="338554"/>
            </a:xfrm>
            <a:prstGeom prst="rect">
              <a:avLst/>
            </a:prstGeom>
            <a:noFill/>
          </p:spPr>
          <p:txBody>
            <a:bodyPr wrap="square" rtlCol="0">
              <a:spAutoFit/>
            </a:bodyPr>
            <a:lstStyle/>
            <a:p>
              <a:r>
                <a:rPr lang="en-US" sz="1600" dirty="0"/>
                <a:t>i</a:t>
              </a:r>
              <a:r>
                <a:rPr lang="en-US" sz="1600" dirty="0" smtClean="0"/>
                <a:t>nitial</a:t>
              </a:r>
              <a:endParaRPr lang="en-US" sz="1600" dirty="0"/>
            </a:p>
          </p:txBody>
        </p:sp>
      </p:grpSp>
      <p:sp>
        <p:nvSpPr>
          <p:cNvPr id="10" name="Title 1"/>
          <p:cNvSpPr>
            <a:spLocks noGrp="1"/>
          </p:cNvSpPr>
          <p:nvPr>
            <p:ph type="title"/>
          </p:nvPr>
        </p:nvSpPr>
        <p:spPr>
          <a:xfrm>
            <a:off x="457200" y="0"/>
            <a:ext cx="8229600" cy="838200"/>
          </a:xfrm>
        </p:spPr>
        <p:txBody>
          <a:bodyPr>
            <a:normAutofit/>
          </a:bodyPr>
          <a:lstStyle/>
          <a:p>
            <a:r>
              <a:rPr lang="en-US" sz="3600" b="1" dirty="0" smtClean="0"/>
              <a:t>Longitudinal Phase Space: </a:t>
            </a:r>
            <a:r>
              <a:rPr lang="en-US" sz="3600" dirty="0" smtClean="0"/>
              <a:t>20</a:t>
            </a:r>
            <a:r>
              <a:rPr lang="en-US" sz="3600" b="1" dirty="0" smtClean="0"/>
              <a:t>0 kV</a:t>
            </a:r>
            <a:endParaRPr lang="en-US" sz="3600" b="1" dirty="0"/>
          </a:p>
        </p:txBody>
      </p:sp>
    </p:spTree>
    <p:extLst>
      <p:ext uri="{BB962C8B-B14F-4D97-AF65-F5344CB8AC3E}">
        <p14:creationId xmlns:p14="http://schemas.microsoft.com/office/powerpoint/2010/main" val="1135605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Cooler Ring Progress</a:t>
            </a:r>
            <a:endParaRPr lang="en-US" dirty="0"/>
          </a:p>
        </p:txBody>
      </p:sp>
      <p:sp>
        <p:nvSpPr>
          <p:cNvPr id="3" name="Content Placeholder 2"/>
          <p:cNvSpPr>
            <a:spLocks noGrp="1"/>
          </p:cNvSpPr>
          <p:nvPr>
            <p:ph idx="1"/>
          </p:nvPr>
        </p:nvSpPr>
        <p:spPr>
          <a:xfrm>
            <a:off x="1828800" y="1219200"/>
            <a:ext cx="5562600" cy="4805082"/>
          </a:xfrm>
        </p:spPr>
        <p:txBody>
          <a:bodyPr>
            <a:normAutofit/>
          </a:bodyPr>
          <a:lstStyle/>
          <a:p>
            <a:pPr>
              <a:lnSpc>
                <a:spcPct val="120000"/>
              </a:lnSpc>
            </a:pPr>
            <a:r>
              <a:rPr lang="en-US" sz="2400" dirty="0" smtClean="0"/>
              <a:t>Cooling Physics Progress</a:t>
            </a:r>
          </a:p>
          <a:p>
            <a:pPr>
              <a:lnSpc>
                <a:spcPct val="120000"/>
              </a:lnSpc>
            </a:pPr>
            <a:r>
              <a:rPr lang="en-US" sz="2400" dirty="0" smtClean="0"/>
              <a:t>Big change to Cooler specification</a:t>
            </a:r>
            <a:endParaRPr lang="en-US" sz="2400" dirty="0"/>
          </a:p>
          <a:p>
            <a:pPr>
              <a:lnSpc>
                <a:spcPct val="120000"/>
              </a:lnSpc>
            </a:pPr>
            <a:r>
              <a:rPr lang="en-US" sz="2400" dirty="0" smtClean="0"/>
              <a:t>Cooling partition problem</a:t>
            </a:r>
            <a:endParaRPr lang="en-US" sz="2400" dirty="0">
              <a:solidFill>
                <a:srgbClr val="008000"/>
              </a:solidFill>
            </a:endParaRPr>
          </a:p>
          <a:p>
            <a:pPr>
              <a:lnSpc>
                <a:spcPct val="120000"/>
              </a:lnSpc>
            </a:pPr>
            <a:r>
              <a:rPr lang="en-US" sz="2400" dirty="0" smtClean="0"/>
              <a:t>Status of ERL design</a:t>
            </a:r>
          </a:p>
          <a:p>
            <a:pPr>
              <a:lnSpc>
                <a:spcPct val="120000"/>
              </a:lnSpc>
            </a:pPr>
            <a:r>
              <a:rPr lang="en-US" sz="2400" dirty="0" smtClean="0"/>
              <a:t>S2E results for ERL</a:t>
            </a:r>
          </a:p>
          <a:p>
            <a:pPr>
              <a:lnSpc>
                <a:spcPct val="120000"/>
              </a:lnSpc>
            </a:pPr>
            <a:r>
              <a:rPr lang="en-US" sz="2400" dirty="0" smtClean="0"/>
              <a:t>CCR design.</a:t>
            </a:r>
          </a:p>
          <a:p>
            <a:pPr>
              <a:lnSpc>
                <a:spcPct val="120000"/>
              </a:lnSpc>
            </a:pPr>
            <a:r>
              <a:rPr lang="en-US" sz="2400" dirty="0" smtClean="0"/>
              <a:t>Injection/extraction scheme</a:t>
            </a:r>
            <a:endParaRPr lang="en-US" sz="2400" dirty="0"/>
          </a:p>
          <a:p>
            <a:pPr>
              <a:lnSpc>
                <a:spcPct val="120000"/>
              </a:lnSpc>
            </a:pPr>
            <a:r>
              <a:rPr lang="en-US" sz="2400" dirty="0" smtClean="0"/>
              <a:t>The injector</a:t>
            </a:r>
          </a:p>
          <a:p>
            <a:pPr>
              <a:lnSpc>
                <a:spcPct val="120000"/>
              </a:lnSpc>
            </a:pPr>
            <a:r>
              <a:rPr lang="en-US" sz="2400" dirty="0" smtClean="0"/>
              <a:t>Future work</a:t>
            </a:r>
            <a:endParaRPr lang="en-US" sz="2400" dirty="0" smtClean="0"/>
          </a:p>
        </p:txBody>
      </p:sp>
      <p:sp>
        <p:nvSpPr>
          <p:cNvPr id="5" name="Slide Number Placeholder 4"/>
          <p:cNvSpPr>
            <a:spLocks noGrp="1"/>
          </p:cNvSpPr>
          <p:nvPr>
            <p:ph type="sldNum" sz="quarter" idx="4"/>
          </p:nvPr>
        </p:nvSpPr>
        <p:spPr/>
        <p:txBody>
          <a:bodyPr/>
          <a:lstStyle/>
          <a:p>
            <a:fld id="{B9A5DFB4-3D23-4866-8D46-AE36D04BFD7D}" type="slidenum">
              <a:rPr lang="en-US" smtClean="0"/>
              <a:pPr/>
              <a:t>2</a:t>
            </a:fld>
            <a:endParaRPr lang="en-US"/>
          </a:p>
        </p:txBody>
      </p:sp>
      <p:sp>
        <p:nvSpPr>
          <p:cNvPr id="6" name="Footer Placeholder 3"/>
          <p:cNvSpPr>
            <a:spLocks noGrp="1"/>
          </p:cNvSpPr>
          <p:nvPr>
            <p:ph type="ftr" sz="quarter" idx="3"/>
          </p:nvPr>
        </p:nvSpPr>
        <p:spPr>
          <a:xfrm>
            <a:off x="2193933" y="6459713"/>
            <a:ext cx="2895600" cy="365125"/>
          </a:xfrm>
        </p:spPr>
        <p:txBody>
          <a:bodyPr/>
          <a:lstStyle/>
          <a:p>
            <a:r>
              <a:rPr lang="en-US" dirty="0" smtClean="0"/>
              <a:t>MEIC Collaboration Mtg. April 3-5, 2017</a:t>
            </a:r>
          </a:p>
        </p:txBody>
      </p:sp>
    </p:spTree>
    <p:extLst>
      <p:ext uri="{BB962C8B-B14F-4D97-AF65-F5344CB8AC3E}">
        <p14:creationId xmlns:p14="http://schemas.microsoft.com/office/powerpoint/2010/main" val="1181890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97"/>
            <a:ext cx="8229600" cy="743803"/>
          </a:xfrm>
        </p:spPr>
        <p:txBody>
          <a:bodyPr>
            <a:normAutofit/>
          </a:bodyPr>
          <a:lstStyle/>
          <a:p>
            <a:r>
              <a:rPr lang="en-US" sz="3600" dirty="0" smtClean="0"/>
              <a:t>Exchange System Requirements</a:t>
            </a:r>
            <a:endParaRPr lang="en-US" sz="3600" dirty="0"/>
          </a:p>
        </p:txBody>
      </p:sp>
      <p:sp>
        <p:nvSpPr>
          <p:cNvPr id="3" name="Content Placeholder 2"/>
          <p:cNvSpPr>
            <a:spLocks noGrp="1"/>
          </p:cNvSpPr>
          <p:nvPr>
            <p:ph idx="1"/>
          </p:nvPr>
        </p:nvSpPr>
        <p:spPr>
          <a:xfrm>
            <a:off x="533400" y="990600"/>
            <a:ext cx="8077200" cy="5181600"/>
          </a:xfrm>
        </p:spPr>
        <p:txBody>
          <a:bodyPr>
            <a:normAutofit/>
          </a:bodyPr>
          <a:lstStyle/>
          <a:p>
            <a:r>
              <a:rPr lang="en-US" sz="2000" dirty="0" smtClean="0"/>
              <a:t>Low (55 MeV) energy </a:t>
            </a:r>
            <a:r>
              <a:rPr lang="en-US" sz="2000" dirty="0" smtClean="0">
                <a:sym typeface="Symbol"/>
              </a:rPr>
              <a:t></a:t>
            </a:r>
            <a:r>
              <a:rPr lang="en-US" sz="2000" dirty="0" smtClean="0"/>
              <a:t> RF kickers give </a:t>
            </a:r>
            <a:r>
              <a:rPr lang="en-US" sz="2000" dirty="0" err="1" smtClean="0"/>
              <a:t>mrad</a:t>
            </a:r>
            <a:r>
              <a:rPr lang="en-US" sz="2000" dirty="0" smtClean="0"/>
              <a:t>-scale </a:t>
            </a:r>
            <a:r>
              <a:rPr lang="en-US" sz="2000" dirty="0" smtClean="0"/>
              <a:t>kicks</a:t>
            </a:r>
          </a:p>
          <a:p>
            <a:r>
              <a:rPr lang="en-US" sz="2000" dirty="0" smtClean="0"/>
              <a:t>Assume long bunch so kicks must be compensated</a:t>
            </a:r>
          </a:p>
          <a:p>
            <a:r>
              <a:rPr lang="en-US" sz="2000" dirty="0" smtClean="0"/>
              <a:t>Need </a:t>
            </a:r>
            <a:r>
              <a:rPr lang="en-US" sz="2000" dirty="0" smtClean="0">
                <a:latin typeface="Times New Roman" charset="0"/>
                <a:ea typeface="Times New Roman" charset="0"/>
                <a:cs typeface="Times New Roman" charset="0"/>
              </a:rPr>
              <a:t>–I  </a:t>
            </a:r>
            <a:r>
              <a:rPr lang="en-US" sz="2000" dirty="0" smtClean="0"/>
              <a:t>transform between kickers</a:t>
            </a:r>
            <a:endParaRPr lang="en-US" sz="2000" dirty="0" smtClean="0"/>
          </a:p>
          <a:p>
            <a:r>
              <a:rPr lang="en-US" sz="2000" dirty="0" smtClean="0"/>
              <a:t>Can kick either horizontally or vertically </a:t>
            </a:r>
          </a:p>
          <a:p>
            <a:pPr lvl="1"/>
            <a:r>
              <a:rPr lang="en-US" sz="2000" dirty="0"/>
              <a:t>h</a:t>
            </a:r>
            <a:r>
              <a:rPr lang="en-US" sz="2000" dirty="0" smtClean="0"/>
              <a:t>orizontal kick </a:t>
            </a:r>
            <a:r>
              <a:rPr lang="en-US" sz="2000" dirty="0" smtClean="0">
                <a:sym typeface="Wingdings" panose="05000000000000000000" pitchFamily="2" charset="2"/>
              </a:rPr>
              <a:t> </a:t>
            </a:r>
            <a:r>
              <a:rPr lang="en-US" sz="2000" dirty="0" err="1">
                <a:sym typeface="Wingdings" panose="05000000000000000000" pitchFamily="2" charset="2"/>
              </a:rPr>
              <a:t>L</a:t>
            </a:r>
            <a:r>
              <a:rPr lang="en-US" sz="2000" dirty="0" err="1" smtClean="0">
                <a:sym typeface="Wingdings" panose="05000000000000000000" pitchFamily="2" charset="2"/>
              </a:rPr>
              <a:t>ambertson</a:t>
            </a:r>
            <a:r>
              <a:rPr lang="en-US" sz="2000" dirty="0" smtClean="0">
                <a:sym typeface="Wingdings" panose="05000000000000000000" pitchFamily="2" charset="2"/>
              </a:rPr>
              <a:t> septum</a:t>
            </a:r>
          </a:p>
          <a:p>
            <a:pPr lvl="1"/>
            <a:r>
              <a:rPr lang="en-US" sz="2000" dirty="0">
                <a:sym typeface="Wingdings" panose="05000000000000000000" pitchFamily="2" charset="2"/>
              </a:rPr>
              <a:t>v</a:t>
            </a:r>
            <a:r>
              <a:rPr lang="en-US" sz="2000" dirty="0" smtClean="0">
                <a:sym typeface="Wingdings" panose="05000000000000000000" pitchFamily="2" charset="2"/>
              </a:rPr>
              <a:t>ertical kick  conventional </a:t>
            </a:r>
            <a:r>
              <a:rPr lang="en-US" sz="2000" dirty="0" smtClean="0">
                <a:sym typeface="Wingdings" panose="05000000000000000000" pitchFamily="2" charset="2"/>
              </a:rPr>
              <a:t>septum</a:t>
            </a:r>
            <a:endParaRPr lang="en-US" sz="2000" dirty="0" smtClean="0"/>
          </a:p>
          <a:p>
            <a:r>
              <a:rPr lang="en-US" sz="2000" dirty="0" smtClean="0"/>
              <a:t>Kick converts to displacement through use of “quarter-wave betatron amplifier”, </a:t>
            </a:r>
            <a:r>
              <a:rPr lang="en-US" sz="2000" i="1" dirty="0" smtClean="0"/>
              <a:t>a la </a:t>
            </a:r>
            <a:r>
              <a:rPr lang="en-US" sz="2000" dirty="0" smtClean="0"/>
              <a:t>CEBAF extraction system</a:t>
            </a:r>
          </a:p>
          <a:p>
            <a:pPr lvl="1"/>
            <a:r>
              <a:rPr lang="en-US" sz="2000" dirty="0" smtClean="0"/>
              <a:t>“amplifier gain” (a.k.a. </a:t>
            </a:r>
            <a:r>
              <a:rPr lang="en-US" sz="2000" i="1" dirty="0" smtClean="0"/>
              <a:t>M</a:t>
            </a:r>
            <a:r>
              <a:rPr lang="en-US" sz="2000" i="1" baseline="-25000" dirty="0" smtClean="0"/>
              <a:t>12</a:t>
            </a:r>
            <a:r>
              <a:rPr lang="en-US" sz="2000" dirty="0" smtClean="0"/>
              <a:t>) × kick angle gives spatial split of recirculated, exchanged </a:t>
            </a:r>
            <a:r>
              <a:rPr lang="en-US" sz="2000" dirty="0" smtClean="0"/>
              <a:t>beams</a:t>
            </a:r>
            <a:endParaRPr lang="en-US" sz="2000" dirty="0" smtClean="0"/>
          </a:p>
          <a:p>
            <a:pPr marL="57150" indent="0" algn="ctr">
              <a:buNone/>
            </a:pPr>
            <a:r>
              <a:rPr lang="en-US" sz="2400" i="1" dirty="0" smtClean="0">
                <a:latin typeface="Symbol" panose="05050102010706020507" pitchFamily="18" charset="2"/>
              </a:rPr>
              <a:t>D</a:t>
            </a:r>
            <a:r>
              <a:rPr lang="en-US" sz="2400" i="1" dirty="0" smtClean="0"/>
              <a:t>(x or y)</a:t>
            </a:r>
            <a:r>
              <a:rPr lang="en-US" sz="2400" dirty="0" smtClean="0"/>
              <a:t> = </a:t>
            </a:r>
            <a:r>
              <a:rPr lang="en-US" sz="2400" i="1" dirty="0" smtClean="0"/>
              <a:t>M</a:t>
            </a:r>
            <a:r>
              <a:rPr lang="en-US" sz="2400" i="1" baseline="-25000" dirty="0" smtClean="0"/>
              <a:t>12</a:t>
            </a:r>
            <a:r>
              <a:rPr lang="en-US" sz="2400" i="1" dirty="0" smtClean="0"/>
              <a:t> </a:t>
            </a:r>
            <a:r>
              <a:rPr lang="en-US" sz="2400" i="1" dirty="0" err="1" smtClean="0">
                <a:latin typeface="Symbol" panose="05050102010706020507" pitchFamily="18" charset="2"/>
              </a:rPr>
              <a:t>q</a:t>
            </a:r>
            <a:r>
              <a:rPr lang="en-US" sz="2400" i="1" baseline="-25000" dirty="0" err="1" smtClean="0"/>
              <a:t>kicker</a:t>
            </a:r>
            <a:r>
              <a:rPr lang="en-US" sz="2400" dirty="0" smtClean="0"/>
              <a:t> &gt; </a:t>
            </a:r>
            <a:r>
              <a:rPr lang="en-US" sz="2400" i="1" dirty="0" smtClean="0"/>
              <a:t>N</a:t>
            </a:r>
            <a:r>
              <a:rPr lang="en-US" sz="2400" i="1" dirty="0" smtClean="0">
                <a:latin typeface="Symbol" panose="05050102010706020507" pitchFamily="18" charset="2"/>
              </a:rPr>
              <a:t>s</a:t>
            </a:r>
            <a:r>
              <a:rPr lang="en-US" sz="2400" dirty="0" smtClean="0"/>
              <a:t> + septum thickness + “operational allowance</a:t>
            </a:r>
            <a:r>
              <a:rPr lang="en-US" sz="2400" dirty="0" smtClean="0"/>
              <a:t>”</a:t>
            </a:r>
            <a:endParaRPr lang="en-US" sz="2400" dirty="0"/>
          </a:p>
          <a:p>
            <a:r>
              <a:rPr lang="en-US" sz="2000" dirty="0" smtClean="0"/>
              <a:t>Axial symmetry hard to provide internally (“</a:t>
            </a:r>
            <a:r>
              <a:rPr lang="en-US" sz="2000" dirty="0" err="1" smtClean="0"/>
              <a:t>amplifer</a:t>
            </a:r>
            <a:r>
              <a:rPr lang="en-US" sz="2000" dirty="0" smtClean="0"/>
              <a:t>” requires defocusing </a:t>
            </a:r>
            <a:r>
              <a:rPr lang="en-US" sz="2000" dirty="0" smtClean="0">
                <a:sym typeface="Wingdings" panose="05000000000000000000" pitchFamily="2" charset="2"/>
              </a:rPr>
              <a:t> breaks symmetry);</a:t>
            </a:r>
            <a:r>
              <a:rPr lang="en-US" sz="2000" dirty="0" smtClean="0"/>
              <a:t> need axial symmetry overall </a:t>
            </a:r>
          </a:p>
        </p:txBody>
      </p:sp>
    </p:spTree>
    <p:extLst>
      <p:ext uri="{BB962C8B-B14F-4D97-AF65-F5344CB8AC3E}">
        <p14:creationId xmlns:p14="http://schemas.microsoft.com/office/powerpoint/2010/main" val="2068279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85" y="56286"/>
            <a:ext cx="8229600" cy="792162"/>
          </a:xfrm>
        </p:spPr>
        <p:txBody>
          <a:bodyPr>
            <a:normAutofit/>
          </a:bodyPr>
          <a:lstStyle/>
          <a:p>
            <a:r>
              <a:rPr lang="en-US" sz="3600" dirty="0" smtClean="0"/>
              <a:t>Notional Layout</a:t>
            </a:r>
            <a:endParaRPr lang="en-US" sz="3600" dirty="0"/>
          </a:p>
        </p:txBody>
      </p:sp>
      <p:sp>
        <p:nvSpPr>
          <p:cNvPr id="3" name="Content Placeholder 2"/>
          <p:cNvSpPr>
            <a:spLocks noGrp="1"/>
          </p:cNvSpPr>
          <p:nvPr>
            <p:ph idx="1"/>
          </p:nvPr>
        </p:nvSpPr>
        <p:spPr>
          <a:xfrm>
            <a:off x="265065" y="848448"/>
            <a:ext cx="8643440" cy="5628552"/>
          </a:xfrm>
        </p:spPr>
        <p:txBody>
          <a:bodyPr>
            <a:noAutofit/>
          </a:bodyPr>
          <a:lstStyle/>
          <a:p>
            <a:pPr>
              <a:spcBef>
                <a:spcPts val="200"/>
              </a:spcBef>
            </a:pPr>
            <a:r>
              <a:rPr lang="en-US" dirty="0" smtClean="0"/>
              <a:t>Basic concept</a:t>
            </a:r>
          </a:p>
          <a:p>
            <a:pPr>
              <a:spcBef>
                <a:spcPts val="200"/>
              </a:spcBef>
            </a:pPr>
            <a:endParaRPr lang="en-US" dirty="0"/>
          </a:p>
          <a:p>
            <a:pPr>
              <a:spcBef>
                <a:spcPts val="200"/>
              </a:spcBef>
            </a:pPr>
            <a:endParaRPr lang="en-US" dirty="0" smtClean="0"/>
          </a:p>
          <a:p>
            <a:pPr>
              <a:spcBef>
                <a:spcPts val="200"/>
              </a:spcBef>
            </a:pPr>
            <a:endParaRPr lang="en-US" dirty="0" smtClean="0"/>
          </a:p>
          <a:p>
            <a:pPr>
              <a:spcBef>
                <a:spcPts val="200"/>
              </a:spcBef>
            </a:pPr>
            <a:endParaRPr lang="en-US" dirty="0"/>
          </a:p>
          <a:p>
            <a:pPr>
              <a:spcBef>
                <a:spcPts val="200"/>
              </a:spcBef>
            </a:pPr>
            <a:r>
              <a:rPr lang="en-US" dirty="0" smtClean="0"/>
              <a:t>Additional “details”</a:t>
            </a:r>
          </a:p>
          <a:p>
            <a:pPr lvl="1">
              <a:spcBef>
                <a:spcPts val="200"/>
              </a:spcBef>
            </a:pPr>
            <a:r>
              <a:rPr lang="en-US" dirty="0" smtClean="0"/>
              <a:t>“pre-kicker” and “post-kicker” in ERL</a:t>
            </a:r>
          </a:p>
          <a:p>
            <a:pPr lvl="2">
              <a:spcBef>
                <a:spcPts val="200"/>
              </a:spcBef>
            </a:pPr>
            <a:r>
              <a:rPr lang="en-US" dirty="0" smtClean="0"/>
              <a:t>suppress bunch length/kicker nonlinearity – driven distortion</a:t>
            </a:r>
            <a:endParaRPr lang="en-US" dirty="0"/>
          </a:p>
          <a:p>
            <a:pPr lvl="1">
              <a:spcBef>
                <a:spcPts val="200"/>
              </a:spcBef>
            </a:pPr>
            <a:r>
              <a:rPr lang="en-US" dirty="0"/>
              <a:t>d</a:t>
            </a:r>
            <a:r>
              <a:rPr lang="en-US" dirty="0" smtClean="0"/>
              <a:t>ispersion management in vertical translation</a:t>
            </a:r>
          </a:p>
          <a:p>
            <a:pPr lvl="1">
              <a:spcBef>
                <a:spcPts val="200"/>
              </a:spcBef>
            </a:pPr>
            <a:r>
              <a:rPr lang="en-US" dirty="0"/>
              <a:t>f</a:t>
            </a:r>
            <a:r>
              <a:rPr lang="en-US" dirty="0" smtClean="0"/>
              <a:t>ocusing pattern/optics constraints amongst various kickers</a:t>
            </a:r>
          </a:p>
          <a:p>
            <a:pPr lvl="1">
              <a:spcBef>
                <a:spcPts val="200"/>
              </a:spcBef>
            </a:pPr>
            <a:r>
              <a:rPr lang="en-US" dirty="0"/>
              <a:t>b</a:t>
            </a:r>
            <a:r>
              <a:rPr lang="en-US" dirty="0" smtClean="0"/>
              <a:t>etatron matching</a:t>
            </a:r>
          </a:p>
          <a:p>
            <a:pPr lvl="2">
              <a:spcBef>
                <a:spcPts val="200"/>
              </a:spcBef>
            </a:pPr>
            <a:r>
              <a:rPr lang="en-US" dirty="0"/>
              <a:t>v</a:t>
            </a:r>
            <a:r>
              <a:rPr lang="en-US" dirty="0" smtClean="0"/>
              <a:t>arious beams (injected, extracted, recirculated) must match to one another when split and merged</a:t>
            </a:r>
          </a:p>
          <a:p>
            <a:pPr lvl="2">
              <a:spcBef>
                <a:spcPts val="200"/>
              </a:spcBef>
            </a:pPr>
            <a:r>
              <a:rPr lang="en-US" dirty="0"/>
              <a:t>a</a:t>
            </a:r>
            <a:r>
              <a:rPr lang="en-US" dirty="0" smtClean="0"/>
              <a:t>ll beams must match to acceptance of ERL, CCR when at start/end of exchanges </a:t>
            </a:r>
          </a:p>
          <a:p>
            <a:pPr lvl="1">
              <a:spcBef>
                <a:spcPts val="200"/>
              </a:spcBef>
            </a:pPr>
            <a:r>
              <a:rPr lang="en-US" dirty="0" smtClean="0"/>
              <a:t>length/height scales</a:t>
            </a:r>
          </a:p>
          <a:p>
            <a:pPr lvl="2">
              <a:spcBef>
                <a:spcPts val="200"/>
              </a:spcBef>
            </a:pPr>
            <a:r>
              <a:rPr lang="en-US" dirty="0" smtClean="0"/>
              <a:t>clearance between CCR recirculation/exchange focusing and dispersion management focusing</a:t>
            </a:r>
            <a:endParaRPr lang="en-US" dirty="0"/>
          </a:p>
        </p:txBody>
      </p:sp>
      <p:grpSp>
        <p:nvGrpSpPr>
          <p:cNvPr id="35" name="Group 34"/>
          <p:cNvGrpSpPr/>
          <p:nvPr/>
        </p:nvGrpSpPr>
        <p:grpSpPr>
          <a:xfrm>
            <a:off x="342316" y="1066800"/>
            <a:ext cx="8490539" cy="1301934"/>
            <a:chOff x="342316" y="2686620"/>
            <a:chExt cx="8490539" cy="1301934"/>
          </a:xfrm>
        </p:grpSpPr>
        <p:cxnSp>
          <p:nvCxnSpPr>
            <p:cNvPr id="36" name="Straight Connector 35"/>
            <p:cNvCxnSpPr/>
            <p:nvPr/>
          </p:nvCxnSpPr>
          <p:spPr>
            <a:xfrm flipV="1">
              <a:off x="7614231" y="3675238"/>
              <a:ext cx="605790" cy="1844"/>
            </a:xfrm>
            <a:prstGeom prst="line">
              <a:avLst/>
            </a:prstGeom>
            <a:ln w="25400">
              <a:solidFill>
                <a:srgbClr val="FF000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5301" y="3168311"/>
              <a:ext cx="7772400" cy="0"/>
            </a:xfrm>
            <a:prstGeom prst="line">
              <a:avLst/>
            </a:prstGeom>
            <a:ln w="25400">
              <a:solidFill>
                <a:srgbClr val="000090"/>
              </a:solidFill>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61010" y="3688738"/>
              <a:ext cx="605790" cy="1844"/>
            </a:xfrm>
            <a:prstGeom prst="line">
              <a:avLst/>
            </a:prstGeom>
            <a:ln w="25400">
              <a:solidFill>
                <a:srgbClr val="00009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flipH="1">
              <a:off x="653907" y="3633242"/>
              <a:ext cx="91440" cy="137160"/>
            </a:xfrm>
            <a:prstGeom prst="roundRect">
              <a:avLst/>
            </a:prstGeom>
            <a:solidFill>
              <a:srgbClr val="E46C0A"/>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itchFamily="34" charset="0"/>
                <a:cs typeface="Arial" pitchFamily="34" charset="0"/>
              </a:endParaRPr>
            </a:p>
          </p:txBody>
        </p:sp>
        <p:sp>
          <p:nvSpPr>
            <p:cNvPr id="40" name="Rounded Rectangle 39"/>
            <p:cNvSpPr/>
            <p:nvPr/>
          </p:nvSpPr>
          <p:spPr>
            <a:xfrm>
              <a:off x="7905969" y="3620159"/>
              <a:ext cx="91440" cy="137160"/>
            </a:xfrm>
            <a:prstGeom prst="roundRect">
              <a:avLst/>
            </a:prstGeom>
            <a:solidFill>
              <a:srgbClr val="E46C0A"/>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itchFamily="34" charset="0"/>
                <a:cs typeface="Arial" pitchFamily="34" charset="0"/>
              </a:endParaRPr>
            </a:p>
          </p:txBody>
        </p:sp>
        <p:sp>
          <p:nvSpPr>
            <p:cNvPr id="41" name="Rounded Rectangle 40"/>
            <p:cNvSpPr/>
            <p:nvPr/>
          </p:nvSpPr>
          <p:spPr>
            <a:xfrm flipH="1">
              <a:off x="1045791" y="3105194"/>
              <a:ext cx="91440" cy="137160"/>
            </a:xfrm>
            <a:prstGeom prst="roundRect">
              <a:avLst/>
            </a:prstGeom>
            <a:solidFill>
              <a:srgbClr val="E46C0A"/>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itchFamily="34" charset="0"/>
                <a:cs typeface="Arial" pitchFamily="34" charset="0"/>
              </a:endParaRPr>
            </a:p>
          </p:txBody>
        </p:sp>
        <p:sp>
          <p:nvSpPr>
            <p:cNvPr id="42" name="Trapezoid 41"/>
            <p:cNvSpPr/>
            <p:nvPr/>
          </p:nvSpPr>
          <p:spPr>
            <a:xfrm flipV="1">
              <a:off x="7531500" y="3621229"/>
              <a:ext cx="91440" cy="111707"/>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itchFamily="34" charset="0"/>
                <a:cs typeface="Arial" pitchFamily="34" charset="0"/>
              </a:endParaRPr>
            </a:p>
          </p:txBody>
        </p:sp>
        <p:sp>
          <p:nvSpPr>
            <p:cNvPr id="43" name="Rectangle 42"/>
            <p:cNvSpPr/>
            <p:nvPr/>
          </p:nvSpPr>
          <p:spPr>
            <a:xfrm>
              <a:off x="4067018" y="3259074"/>
              <a:ext cx="500250" cy="81089"/>
            </a:xfrm>
            <a:prstGeom prst="rect">
              <a:avLst/>
            </a:prstGeom>
            <a:solidFill>
              <a:srgbClr val="FFFF66"/>
            </a:solidFill>
            <a:ln w="9525"/>
            <a:effectLst>
              <a:outerShdw blurRad="40005" dist="20320" dir="54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TextBox 113"/>
            <p:cNvSpPr txBox="1"/>
            <p:nvPr/>
          </p:nvSpPr>
          <p:spPr>
            <a:xfrm>
              <a:off x="8258659" y="3016313"/>
              <a:ext cx="574196"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latin typeface="Arial" panose="020B0604020202020204" pitchFamily="34" charset="0"/>
                  <a:cs typeface="Arial" panose="020B0604020202020204" pitchFamily="34" charset="0"/>
                </a:rPr>
                <a:t>CCR</a:t>
              </a:r>
              <a:endParaRPr lang="en-US" sz="1400" b="1" dirty="0">
                <a:latin typeface="Arial" panose="020B0604020202020204" pitchFamily="34" charset="0"/>
                <a:cs typeface="Arial" panose="020B0604020202020204" pitchFamily="34" charset="0"/>
              </a:endParaRPr>
            </a:p>
          </p:txBody>
        </p:sp>
        <p:sp>
          <p:nvSpPr>
            <p:cNvPr id="45" name="TextBox 114"/>
            <p:cNvSpPr txBox="1"/>
            <p:nvPr/>
          </p:nvSpPr>
          <p:spPr>
            <a:xfrm>
              <a:off x="8263013" y="3527939"/>
              <a:ext cx="54373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latin typeface="Arial" panose="020B0604020202020204" pitchFamily="34" charset="0"/>
                  <a:cs typeface="Arial" panose="020B0604020202020204" pitchFamily="34" charset="0"/>
                </a:rPr>
                <a:t>ERL</a:t>
              </a:r>
              <a:endParaRPr lang="en-US" sz="1400" b="1" dirty="0">
                <a:latin typeface="Arial" panose="020B0604020202020204" pitchFamily="34" charset="0"/>
                <a:cs typeface="Arial" panose="020B0604020202020204" pitchFamily="34" charset="0"/>
              </a:endParaRPr>
            </a:p>
          </p:txBody>
        </p:sp>
        <p:sp>
          <p:nvSpPr>
            <p:cNvPr id="46" name="TextBox 115"/>
            <p:cNvSpPr txBox="1"/>
            <p:nvPr/>
          </p:nvSpPr>
          <p:spPr>
            <a:xfrm>
              <a:off x="556822" y="3193288"/>
              <a:ext cx="114393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accent6">
                      <a:lumMod val="75000"/>
                    </a:schemeClr>
                  </a:solidFill>
                  <a:latin typeface="Arial" pitchFamily="34" charset="0"/>
                  <a:cs typeface="Arial" pitchFamily="34" charset="0"/>
                </a:rPr>
                <a:t>f</a:t>
              </a:r>
              <a:r>
                <a:rPr lang="en-US" sz="1400" b="1" dirty="0" smtClean="0">
                  <a:solidFill>
                    <a:schemeClr val="accent6">
                      <a:lumMod val="75000"/>
                    </a:schemeClr>
                  </a:solidFill>
                  <a:latin typeface="Arial" pitchFamily="34" charset="0"/>
                  <a:cs typeface="Arial" pitchFamily="34" charset="0"/>
                </a:rPr>
                <a:t>ast kicker</a:t>
              </a:r>
              <a:endParaRPr lang="en-US" sz="1400" b="1" dirty="0">
                <a:solidFill>
                  <a:schemeClr val="accent6">
                    <a:lumMod val="75000"/>
                  </a:schemeClr>
                </a:solidFill>
                <a:latin typeface="Arial" pitchFamily="34" charset="0"/>
                <a:cs typeface="Arial" pitchFamily="34" charset="0"/>
              </a:endParaRPr>
            </a:p>
          </p:txBody>
        </p:sp>
        <p:sp>
          <p:nvSpPr>
            <p:cNvPr id="47" name="TextBox 116"/>
            <p:cNvSpPr txBox="1"/>
            <p:nvPr/>
          </p:nvSpPr>
          <p:spPr>
            <a:xfrm>
              <a:off x="7039077" y="3188388"/>
              <a:ext cx="114393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accent6">
                      <a:lumMod val="75000"/>
                    </a:schemeClr>
                  </a:solidFill>
                  <a:latin typeface="Arial" pitchFamily="34" charset="0"/>
                  <a:cs typeface="Arial" pitchFamily="34" charset="0"/>
                </a:rPr>
                <a:t>f</a:t>
              </a:r>
              <a:r>
                <a:rPr lang="en-US" sz="1400" b="1" dirty="0" smtClean="0">
                  <a:solidFill>
                    <a:schemeClr val="accent6">
                      <a:lumMod val="75000"/>
                    </a:schemeClr>
                  </a:solidFill>
                  <a:latin typeface="Arial" pitchFamily="34" charset="0"/>
                  <a:cs typeface="Arial" pitchFamily="34" charset="0"/>
                </a:rPr>
                <a:t>ast kicker</a:t>
              </a:r>
              <a:endParaRPr lang="en-US" sz="1400" b="1" dirty="0">
                <a:solidFill>
                  <a:schemeClr val="accent6">
                    <a:lumMod val="75000"/>
                  </a:schemeClr>
                </a:solidFill>
                <a:latin typeface="Arial" pitchFamily="34" charset="0"/>
                <a:cs typeface="Arial" pitchFamily="34" charset="0"/>
              </a:endParaRPr>
            </a:p>
          </p:txBody>
        </p:sp>
        <p:sp>
          <p:nvSpPr>
            <p:cNvPr id="48" name="TextBox 117"/>
            <p:cNvSpPr txBox="1"/>
            <p:nvPr/>
          </p:nvSpPr>
          <p:spPr>
            <a:xfrm>
              <a:off x="3893212" y="3369551"/>
              <a:ext cx="82105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smtClean="0">
                  <a:solidFill>
                    <a:srgbClr val="FFFF00"/>
                  </a:solidFill>
                  <a:effectLst>
                    <a:outerShdw blurRad="50800" dist="38100" dir="2700000" algn="tl" rotWithShape="0">
                      <a:prstClr val="black">
                        <a:alpha val="40000"/>
                      </a:prstClr>
                    </a:outerShdw>
                  </a:effectLst>
                  <a:latin typeface="Arial" pitchFamily="34" charset="0"/>
                  <a:cs typeface="Arial" pitchFamily="34" charset="0"/>
                </a:rPr>
                <a:t>septum</a:t>
              </a:r>
              <a:endParaRPr lang="en-US" sz="1400" b="1" dirty="0">
                <a:solidFill>
                  <a:srgbClr val="FFFF00"/>
                </a:solidFill>
                <a:effectLst>
                  <a:outerShdw blurRad="50800" dist="38100" dir="2700000" algn="tl" rotWithShape="0">
                    <a:prstClr val="black">
                      <a:alpha val="40000"/>
                    </a:prstClr>
                  </a:outerShdw>
                </a:effectLst>
                <a:latin typeface="Arial" pitchFamily="34" charset="0"/>
                <a:cs typeface="Arial" pitchFamily="34" charset="0"/>
              </a:endParaRPr>
            </a:p>
          </p:txBody>
        </p:sp>
        <p:sp>
          <p:nvSpPr>
            <p:cNvPr id="49" name="TextBox 118"/>
            <p:cNvSpPr txBox="1"/>
            <p:nvPr/>
          </p:nvSpPr>
          <p:spPr>
            <a:xfrm>
              <a:off x="342316" y="3393328"/>
              <a:ext cx="79220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accent6">
                      <a:lumMod val="75000"/>
                    </a:schemeClr>
                  </a:solidFill>
                  <a:latin typeface="Arial" pitchFamily="34" charset="0"/>
                  <a:cs typeface="Arial" pitchFamily="34" charset="0"/>
                </a:rPr>
                <a:t>c</a:t>
              </a:r>
              <a:r>
                <a:rPr lang="en-US" sz="1400" b="1" dirty="0" smtClean="0">
                  <a:solidFill>
                    <a:schemeClr val="accent6">
                      <a:lumMod val="75000"/>
                    </a:schemeClr>
                  </a:solidFill>
                  <a:latin typeface="Arial" pitchFamily="34" charset="0"/>
                  <a:cs typeface="Arial" pitchFamily="34" charset="0"/>
                </a:rPr>
                <a:t>hirper</a:t>
              </a:r>
              <a:endParaRPr lang="en-US" sz="1400" b="1" dirty="0">
                <a:solidFill>
                  <a:schemeClr val="accent6">
                    <a:lumMod val="75000"/>
                  </a:schemeClr>
                </a:solidFill>
                <a:latin typeface="Arial" pitchFamily="34" charset="0"/>
                <a:cs typeface="Arial" pitchFamily="34" charset="0"/>
              </a:endParaRPr>
            </a:p>
          </p:txBody>
        </p:sp>
        <p:sp>
          <p:nvSpPr>
            <p:cNvPr id="50" name="TextBox 119"/>
            <p:cNvSpPr txBox="1"/>
            <p:nvPr/>
          </p:nvSpPr>
          <p:spPr>
            <a:xfrm>
              <a:off x="850425" y="3680679"/>
              <a:ext cx="153053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0066FF"/>
                  </a:solidFill>
                  <a:latin typeface="Arial" pitchFamily="34" charset="0"/>
                  <a:cs typeface="Arial" pitchFamily="34" charset="0"/>
                </a:rPr>
                <a:t>v</a:t>
              </a:r>
              <a:r>
                <a:rPr lang="en-US" sz="1400" b="1" dirty="0" smtClean="0">
                  <a:solidFill>
                    <a:srgbClr val="0066FF"/>
                  </a:solidFill>
                  <a:latin typeface="Arial" pitchFamily="34" charset="0"/>
                  <a:cs typeface="Arial" pitchFamily="34" charset="0"/>
                </a:rPr>
                <a:t>ertical dipole</a:t>
              </a:r>
              <a:endParaRPr lang="en-US" sz="1400" b="1" dirty="0">
                <a:solidFill>
                  <a:srgbClr val="0066FF"/>
                </a:solidFill>
                <a:latin typeface="Arial" pitchFamily="34" charset="0"/>
                <a:cs typeface="Arial" pitchFamily="34" charset="0"/>
              </a:endParaRPr>
            </a:p>
          </p:txBody>
        </p:sp>
        <p:sp>
          <p:nvSpPr>
            <p:cNvPr id="51" name="TextBox 120"/>
            <p:cNvSpPr txBox="1"/>
            <p:nvPr/>
          </p:nvSpPr>
          <p:spPr>
            <a:xfrm>
              <a:off x="7457605" y="3375977"/>
              <a:ext cx="100059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err="1" smtClean="0">
                  <a:solidFill>
                    <a:schemeClr val="accent6">
                      <a:lumMod val="75000"/>
                    </a:schemeClr>
                  </a:solidFill>
                  <a:latin typeface="Arial" pitchFamily="34" charset="0"/>
                  <a:cs typeface="Arial" pitchFamily="34" charset="0"/>
                </a:rPr>
                <a:t>dechirper</a:t>
              </a:r>
              <a:endParaRPr lang="en-US" sz="1400" b="1" dirty="0">
                <a:solidFill>
                  <a:schemeClr val="accent6">
                    <a:lumMod val="75000"/>
                  </a:schemeClr>
                </a:solidFill>
                <a:latin typeface="Arial" pitchFamily="34" charset="0"/>
                <a:cs typeface="Arial" pitchFamily="34" charset="0"/>
              </a:endParaRPr>
            </a:p>
          </p:txBody>
        </p:sp>
        <p:sp>
          <p:nvSpPr>
            <p:cNvPr id="52" name="TextBox 121"/>
            <p:cNvSpPr txBox="1"/>
            <p:nvPr/>
          </p:nvSpPr>
          <p:spPr>
            <a:xfrm>
              <a:off x="6284445" y="3680777"/>
              <a:ext cx="153053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0066FF"/>
                  </a:solidFill>
                  <a:latin typeface="Arial" pitchFamily="34" charset="0"/>
                  <a:cs typeface="Arial" pitchFamily="34" charset="0"/>
                </a:rPr>
                <a:t>v</a:t>
              </a:r>
              <a:r>
                <a:rPr lang="en-US" sz="1400" b="1" dirty="0" smtClean="0">
                  <a:solidFill>
                    <a:srgbClr val="0066FF"/>
                  </a:solidFill>
                  <a:latin typeface="Arial" pitchFamily="34" charset="0"/>
                  <a:cs typeface="Arial" pitchFamily="34" charset="0"/>
                </a:rPr>
                <a:t>ertical dipole</a:t>
              </a:r>
              <a:endParaRPr lang="en-US" sz="1400" b="1" dirty="0">
                <a:solidFill>
                  <a:srgbClr val="0066FF"/>
                </a:solidFill>
                <a:latin typeface="Arial" pitchFamily="34" charset="0"/>
                <a:cs typeface="Arial" pitchFamily="34" charset="0"/>
              </a:endParaRPr>
            </a:p>
          </p:txBody>
        </p:sp>
        <p:cxnSp>
          <p:nvCxnSpPr>
            <p:cNvPr id="53" name="Straight Connector 52"/>
            <p:cNvCxnSpPr>
              <a:stCxn id="60" idx="1"/>
            </p:cNvCxnSpPr>
            <p:nvPr/>
          </p:nvCxnSpPr>
          <p:spPr>
            <a:xfrm flipV="1">
              <a:off x="1052867" y="3401071"/>
              <a:ext cx="3285542" cy="287667"/>
            </a:xfrm>
            <a:prstGeom prst="line">
              <a:avLst/>
            </a:prstGeom>
            <a:ln w="25400">
              <a:solidFill>
                <a:srgbClr val="00009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346685" y="3400517"/>
              <a:ext cx="429155" cy="0"/>
            </a:xfrm>
            <a:prstGeom prst="line">
              <a:avLst/>
            </a:prstGeom>
            <a:ln w="25400">
              <a:solidFill>
                <a:srgbClr val="00009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4775840" y="3170219"/>
              <a:ext cx="2794576" cy="228093"/>
            </a:xfrm>
            <a:prstGeom prst="line">
              <a:avLst/>
            </a:prstGeom>
            <a:ln w="25400">
              <a:solidFill>
                <a:srgbClr val="00009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7522791" y="3092111"/>
              <a:ext cx="91440" cy="137160"/>
            </a:xfrm>
            <a:prstGeom prst="roundRect">
              <a:avLst/>
            </a:prstGeom>
            <a:solidFill>
              <a:srgbClr val="E46C0A"/>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itchFamily="34" charset="0"/>
                <a:cs typeface="Arial" pitchFamily="34" charset="0"/>
              </a:endParaRPr>
            </a:p>
          </p:txBody>
        </p:sp>
        <p:cxnSp>
          <p:nvCxnSpPr>
            <p:cNvPr id="57" name="Straight Connector 56"/>
            <p:cNvCxnSpPr/>
            <p:nvPr/>
          </p:nvCxnSpPr>
          <p:spPr>
            <a:xfrm flipV="1">
              <a:off x="3922404" y="3398312"/>
              <a:ext cx="431168" cy="2759"/>
            </a:xfrm>
            <a:prstGeom prst="line">
              <a:avLst/>
            </a:prstGeom>
            <a:ln w="25400">
              <a:solidFill>
                <a:srgbClr val="FF000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42" idx="3"/>
            </p:cNvCxnSpPr>
            <p:nvPr/>
          </p:nvCxnSpPr>
          <p:spPr>
            <a:xfrm>
              <a:off x="4353572" y="3398312"/>
              <a:ext cx="3257938" cy="278770"/>
            </a:xfrm>
            <a:prstGeom prst="line">
              <a:avLst/>
            </a:prstGeom>
            <a:ln w="25400">
              <a:solidFill>
                <a:srgbClr val="FF000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41" idx="1"/>
            </p:cNvCxnSpPr>
            <p:nvPr/>
          </p:nvCxnSpPr>
          <p:spPr>
            <a:xfrm>
              <a:off x="1137231" y="3173774"/>
              <a:ext cx="2785173" cy="227297"/>
            </a:xfrm>
            <a:prstGeom prst="line">
              <a:avLst/>
            </a:prstGeom>
            <a:ln w="25400">
              <a:solidFill>
                <a:srgbClr val="FF000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sp>
          <p:nvSpPr>
            <p:cNvPr id="60" name="Trapezoid 59"/>
            <p:cNvSpPr/>
            <p:nvPr/>
          </p:nvSpPr>
          <p:spPr>
            <a:xfrm flipV="1">
              <a:off x="1041437" y="3632885"/>
              <a:ext cx="91440" cy="111707"/>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itchFamily="34" charset="0"/>
                <a:cs typeface="Arial" pitchFamily="34" charset="0"/>
              </a:endParaRPr>
            </a:p>
          </p:txBody>
        </p:sp>
        <p:sp>
          <p:nvSpPr>
            <p:cNvPr id="61" name="Oval 60"/>
            <p:cNvSpPr/>
            <p:nvPr/>
          </p:nvSpPr>
          <p:spPr>
            <a:xfrm flipH="1">
              <a:off x="4648199" y="2686620"/>
              <a:ext cx="238729" cy="9542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flipH="1">
              <a:off x="3736605" y="2686697"/>
              <a:ext cx="238729" cy="9542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121"/>
            <p:cNvSpPr txBox="1"/>
            <p:nvPr/>
          </p:nvSpPr>
          <p:spPr>
            <a:xfrm>
              <a:off x="4645195" y="2933196"/>
              <a:ext cx="294484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2"/>
                  </a:solidFill>
                  <a:latin typeface="Arial" pitchFamily="34" charset="0"/>
                  <a:cs typeface="Arial" pitchFamily="34" charset="0"/>
                </a:rPr>
                <a:t>c</a:t>
              </a:r>
              <a:r>
                <a:rPr lang="en-US" sz="1200" b="1" dirty="0" smtClean="0">
                  <a:solidFill>
                    <a:schemeClr val="tx2"/>
                  </a:solidFill>
                  <a:latin typeface="Arial" pitchFamily="34" charset="0"/>
                  <a:cs typeface="Arial" pitchFamily="34" charset="0"/>
                </a:rPr>
                <a:t>irculating CCR bunch trains</a:t>
              </a:r>
              <a:endParaRPr lang="en-US" sz="1200" b="1" dirty="0">
                <a:solidFill>
                  <a:schemeClr val="tx2"/>
                </a:solidFill>
                <a:latin typeface="Arial" pitchFamily="34" charset="0"/>
                <a:cs typeface="Arial" pitchFamily="34" charset="0"/>
              </a:endParaRPr>
            </a:p>
          </p:txBody>
        </p:sp>
        <p:sp>
          <p:nvSpPr>
            <p:cNvPr id="64" name="TextBox 119"/>
            <p:cNvSpPr txBox="1"/>
            <p:nvPr/>
          </p:nvSpPr>
          <p:spPr>
            <a:xfrm rot="21300000">
              <a:off x="1236738" y="3359670"/>
              <a:ext cx="187859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rgbClr val="0066FF"/>
                  </a:solidFill>
                  <a:latin typeface="Arial" pitchFamily="34" charset="0"/>
                  <a:cs typeface="Arial" pitchFamily="34" charset="0"/>
                </a:rPr>
                <a:t>i</a:t>
              </a:r>
              <a:r>
                <a:rPr lang="en-US" sz="1200" b="1" dirty="0" smtClean="0">
                  <a:solidFill>
                    <a:srgbClr val="0066FF"/>
                  </a:solidFill>
                  <a:latin typeface="Arial" pitchFamily="34" charset="0"/>
                  <a:cs typeface="Arial" pitchFamily="34" charset="0"/>
                </a:rPr>
                <a:t>njected bunch orbit</a:t>
              </a:r>
              <a:endParaRPr lang="en-US" sz="1200" b="1" dirty="0">
                <a:solidFill>
                  <a:srgbClr val="0066FF"/>
                </a:solidFill>
                <a:latin typeface="Arial" pitchFamily="34" charset="0"/>
                <a:cs typeface="Arial" pitchFamily="34" charset="0"/>
              </a:endParaRPr>
            </a:p>
          </p:txBody>
        </p:sp>
        <p:sp>
          <p:nvSpPr>
            <p:cNvPr id="65" name="TextBox 119"/>
            <p:cNvSpPr txBox="1"/>
            <p:nvPr/>
          </p:nvSpPr>
          <p:spPr>
            <a:xfrm rot="300000">
              <a:off x="5354617" y="3345636"/>
              <a:ext cx="206942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srgbClr val="FF0000"/>
                  </a:solidFill>
                  <a:latin typeface="Arial" pitchFamily="34" charset="0"/>
                  <a:cs typeface="Arial" pitchFamily="34" charset="0"/>
                </a:rPr>
                <a:t>extracted bunch orbit</a:t>
              </a:r>
              <a:endParaRPr lang="en-US" sz="1200" b="1"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19948125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30"/>
            <a:ext cx="8229600" cy="516932"/>
          </a:xfrm>
        </p:spPr>
        <p:txBody>
          <a:bodyPr>
            <a:normAutofit fontScale="90000"/>
          </a:bodyPr>
          <a:lstStyle/>
          <a:p>
            <a:r>
              <a:rPr lang="en-US" sz="3600" dirty="0" smtClean="0"/>
              <a:t>From Schematic To Design</a:t>
            </a:r>
            <a:endParaRPr lang="en-US" sz="3600" dirty="0"/>
          </a:p>
        </p:txBody>
      </p:sp>
      <p:sp>
        <p:nvSpPr>
          <p:cNvPr id="3" name="Content Placeholder 2"/>
          <p:cNvSpPr>
            <a:spLocks noGrp="1"/>
          </p:cNvSpPr>
          <p:nvPr>
            <p:ph idx="1"/>
          </p:nvPr>
        </p:nvSpPr>
        <p:spPr>
          <a:xfrm>
            <a:off x="482221" y="914400"/>
            <a:ext cx="8229600" cy="3057099"/>
          </a:xfrm>
        </p:spPr>
        <p:txBody>
          <a:bodyPr>
            <a:normAutofit/>
          </a:bodyPr>
          <a:lstStyle/>
          <a:p>
            <a:r>
              <a:rPr lang="en-US" dirty="0" smtClean="0"/>
              <a:t>“Match” </a:t>
            </a:r>
            <a:r>
              <a:rPr lang="en-US" dirty="0" smtClean="0">
                <a:sym typeface="Wingdings" panose="05000000000000000000" pitchFamily="2" charset="2"/>
              </a:rPr>
              <a:t> 8 quad telescope</a:t>
            </a:r>
          </a:p>
          <a:p>
            <a:r>
              <a:rPr lang="en-US" dirty="0" smtClean="0">
                <a:sym typeface="Wingdings" panose="05000000000000000000" pitchFamily="2" charset="2"/>
              </a:rPr>
              <a:t>There is are 2 additional matches in the ERL</a:t>
            </a:r>
          </a:p>
          <a:p>
            <a:pPr lvl="1"/>
            <a:r>
              <a:rPr lang="en-US" dirty="0" smtClean="0">
                <a:sym typeface="Wingdings" panose="05000000000000000000" pitchFamily="2" charset="2"/>
              </a:rPr>
              <a:t>Present optimization adds a wavelength here and there…</a:t>
            </a:r>
          </a:p>
          <a:p>
            <a:pPr lvl="1"/>
            <a:r>
              <a:rPr lang="en-US" dirty="0" smtClean="0">
                <a:sym typeface="Wingdings" panose="05000000000000000000" pitchFamily="2" charset="2"/>
              </a:rPr>
              <a:t>between PREK and vertical step up </a:t>
            </a:r>
          </a:p>
          <a:p>
            <a:pPr lvl="2"/>
            <a:r>
              <a:rPr lang="en-US" dirty="0">
                <a:sym typeface="Wingdings" panose="05000000000000000000" pitchFamily="2" charset="2"/>
              </a:rPr>
              <a:t>g</a:t>
            </a:r>
            <a:r>
              <a:rPr lang="en-US" dirty="0" smtClean="0">
                <a:sym typeface="Wingdings" panose="05000000000000000000" pitchFamily="2" charset="2"/>
              </a:rPr>
              <a:t>ives ½-wave transform PREK to IK (~¼ wave PREK to S)</a:t>
            </a:r>
          </a:p>
          <a:p>
            <a:pPr lvl="1"/>
            <a:r>
              <a:rPr lang="en-US" dirty="0">
                <a:sym typeface="Wingdings" panose="05000000000000000000" pitchFamily="2" charset="2"/>
              </a:rPr>
              <a:t>b</a:t>
            </a:r>
            <a:r>
              <a:rPr lang="en-US" dirty="0" smtClean="0">
                <a:sym typeface="Wingdings" panose="05000000000000000000" pitchFamily="2" charset="2"/>
              </a:rPr>
              <a:t>etween vertical step down and PSTK</a:t>
            </a:r>
          </a:p>
          <a:p>
            <a:pPr lvl="2"/>
            <a:r>
              <a:rPr lang="en-US" dirty="0" smtClean="0">
                <a:sym typeface="Wingdings" panose="05000000000000000000" pitchFamily="2" charset="2"/>
              </a:rPr>
              <a:t>gives ½-wave transform EK to PSTK (~¼ wave S to PSTK)</a:t>
            </a:r>
          </a:p>
          <a:p>
            <a:r>
              <a:rPr lang="en-US" dirty="0" smtClean="0">
                <a:sym typeface="Wingdings" panose="05000000000000000000" pitchFamily="2" charset="2"/>
              </a:rPr>
              <a:t>Layout:</a:t>
            </a:r>
            <a:endParaRPr lang="en-US" dirty="0"/>
          </a:p>
        </p:txBody>
      </p:sp>
      <p:sp>
        <p:nvSpPr>
          <p:cNvPr id="4" name="TextBox 3"/>
          <p:cNvSpPr txBox="1"/>
          <p:nvPr/>
        </p:nvSpPr>
        <p:spPr>
          <a:xfrm>
            <a:off x="2286000" y="4191000"/>
            <a:ext cx="4038600" cy="461665"/>
          </a:xfrm>
          <a:prstGeom prst="rect">
            <a:avLst/>
          </a:prstGeom>
          <a:noFill/>
        </p:spPr>
        <p:txBody>
          <a:bodyPr wrap="square" rtlCol="0">
            <a:spAutoFit/>
          </a:bodyPr>
          <a:lstStyle/>
          <a:p>
            <a:r>
              <a:rPr lang="en-US" dirty="0" smtClean="0">
                <a:solidFill>
                  <a:srgbClr val="FF0000"/>
                </a:solidFill>
              </a:rPr>
              <a:t>Use figures from tech note.</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113716" y="3625081"/>
            <a:ext cx="9030284" cy="2055168"/>
          </a:xfrm>
          <a:prstGeom prst="rect">
            <a:avLst/>
          </a:prstGeom>
        </p:spPr>
      </p:pic>
    </p:spTree>
    <p:extLst>
      <p:ext uri="{BB962C8B-B14F-4D97-AF65-F5344CB8AC3E}">
        <p14:creationId xmlns:p14="http://schemas.microsoft.com/office/powerpoint/2010/main" val="9960002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30"/>
            <a:ext cx="8229600" cy="516932"/>
          </a:xfrm>
        </p:spPr>
        <p:txBody>
          <a:bodyPr>
            <a:normAutofit fontScale="90000"/>
          </a:bodyPr>
          <a:lstStyle/>
          <a:p>
            <a:r>
              <a:rPr lang="en-US" sz="3600" dirty="0" smtClean="0"/>
              <a:t>From Schematic To Design</a:t>
            </a:r>
            <a:endParaRPr lang="en-US" sz="3600" dirty="0"/>
          </a:p>
        </p:txBody>
      </p:sp>
      <p:sp>
        <p:nvSpPr>
          <p:cNvPr id="3" name="Content Placeholder 2"/>
          <p:cNvSpPr>
            <a:spLocks noGrp="1"/>
          </p:cNvSpPr>
          <p:nvPr>
            <p:ph idx="1"/>
          </p:nvPr>
        </p:nvSpPr>
        <p:spPr>
          <a:xfrm>
            <a:off x="482221" y="914400"/>
            <a:ext cx="8229600" cy="3057099"/>
          </a:xfrm>
        </p:spPr>
        <p:txBody>
          <a:bodyPr>
            <a:normAutofit/>
          </a:bodyPr>
          <a:lstStyle/>
          <a:p>
            <a:r>
              <a:rPr lang="en-US" dirty="0" smtClean="0"/>
              <a:t>“Match” </a:t>
            </a:r>
            <a:r>
              <a:rPr lang="en-US" dirty="0" smtClean="0">
                <a:sym typeface="Wingdings" panose="05000000000000000000" pitchFamily="2" charset="2"/>
              </a:rPr>
              <a:t> 8 quad telescope</a:t>
            </a:r>
          </a:p>
          <a:p>
            <a:r>
              <a:rPr lang="en-US" dirty="0" smtClean="0">
                <a:sym typeface="Wingdings" panose="05000000000000000000" pitchFamily="2" charset="2"/>
              </a:rPr>
              <a:t>There is are 2 additional matches in the ERL</a:t>
            </a:r>
          </a:p>
          <a:p>
            <a:pPr lvl="1"/>
            <a:r>
              <a:rPr lang="en-US" dirty="0" smtClean="0">
                <a:sym typeface="Wingdings" panose="05000000000000000000" pitchFamily="2" charset="2"/>
              </a:rPr>
              <a:t>Present optimization adds a wavelength here and there…</a:t>
            </a:r>
          </a:p>
          <a:p>
            <a:pPr lvl="1"/>
            <a:r>
              <a:rPr lang="en-US" dirty="0" smtClean="0">
                <a:sym typeface="Wingdings" panose="05000000000000000000" pitchFamily="2" charset="2"/>
              </a:rPr>
              <a:t>between PREK and vertical step up </a:t>
            </a:r>
          </a:p>
          <a:p>
            <a:pPr lvl="2"/>
            <a:r>
              <a:rPr lang="en-US" dirty="0">
                <a:sym typeface="Wingdings" panose="05000000000000000000" pitchFamily="2" charset="2"/>
              </a:rPr>
              <a:t>g</a:t>
            </a:r>
            <a:r>
              <a:rPr lang="en-US" dirty="0" smtClean="0">
                <a:sym typeface="Wingdings" panose="05000000000000000000" pitchFamily="2" charset="2"/>
              </a:rPr>
              <a:t>ives ½-wave transform PREK to IK (~¼ wave PREK to S)</a:t>
            </a:r>
          </a:p>
          <a:p>
            <a:pPr lvl="1"/>
            <a:r>
              <a:rPr lang="en-US" dirty="0">
                <a:sym typeface="Wingdings" panose="05000000000000000000" pitchFamily="2" charset="2"/>
              </a:rPr>
              <a:t>b</a:t>
            </a:r>
            <a:r>
              <a:rPr lang="en-US" dirty="0" smtClean="0">
                <a:sym typeface="Wingdings" panose="05000000000000000000" pitchFamily="2" charset="2"/>
              </a:rPr>
              <a:t>etween vertical step down and PSTK</a:t>
            </a:r>
          </a:p>
          <a:p>
            <a:pPr lvl="2"/>
            <a:r>
              <a:rPr lang="en-US" dirty="0" smtClean="0">
                <a:sym typeface="Wingdings" panose="05000000000000000000" pitchFamily="2" charset="2"/>
              </a:rPr>
              <a:t>gives ½-wave transform EK to PSTK (~¼ wave S to PSTK)</a:t>
            </a:r>
          </a:p>
          <a:p>
            <a:r>
              <a:rPr lang="en-US" dirty="0" smtClean="0">
                <a:sym typeface="Wingdings" panose="05000000000000000000" pitchFamily="2" charset="2"/>
              </a:rPr>
              <a:t>Layout:</a:t>
            </a:r>
            <a:endParaRPr lang="en-US" dirty="0"/>
          </a:p>
        </p:txBody>
      </p:sp>
      <p:sp>
        <p:nvSpPr>
          <p:cNvPr id="4" name="TextBox 3"/>
          <p:cNvSpPr txBox="1"/>
          <p:nvPr/>
        </p:nvSpPr>
        <p:spPr>
          <a:xfrm>
            <a:off x="2286000" y="4191000"/>
            <a:ext cx="4038600" cy="461665"/>
          </a:xfrm>
          <a:prstGeom prst="rect">
            <a:avLst/>
          </a:prstGeom>
          <a:noFill/>
        </p:spPr>
        <p:txBody>
          <a:bodyPr wrap="square" rtlCol="0">
            <a:spAutoFit/>
          </a:bodyPr>
          <a:lstStyle/>
          <a:p>
            <a:r>
              <a:rPr lang="en-US" dirty="0" smtClean="0">
                <a:solidFill>
                  <a:srgbClr val="FF0000"/>
                </a:solidFill>
              </a:rPr>
              <a:t>Use figures from tech note.</a:t>
            </a:r>
            <a:endParaRPr lang="en-US" dirty="0">
              <a:solidFill>
                <a:srgbClr val="FF0000"/>
              </a:solidFill>
            </a:endParaRPr>
          </a:p>
        </p:txBody>
      </p:sp>
      <p:pic>
        <p:nvPicPr>
          <p:cNvPr id="7" name="Picture 6"/>
          <p:cNvPicPr>
            <a:picLocks noChangeAspect="1"/>
          </p:cNvPicPr>
          <p:nvPr/>
        </p:nvPicPr>
        <p:blipFill>
          <a:blip r:embed="rId2"/>
          <a:stretch>
            <a:fillRect/>
          </a:stretch>
        </p:blipFill>
        <p:spPr>
          <a:xfrm>
            <a:off x="1910971" y="3657600"/>
            <a:ext cx="5372100" cy="2260600"/>
          </a:xfrm>
          <a:prstGeom prst="rect">
            <a:avLst/>
          </a:prstGeom>
        </p:spPr>
      </p:pic>
    </p:spTree>
    <p:extLst>
      <p:ext uri="{BB962C8B-B14F-4D97-AF65-F5344CB8AC3E}">
        <p14:creationId xmlns:p14="http://schemas.microsoft.com/office/powerpoint/2010/main" val="497791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Twiss Parameterization</a:t>
            </a:r>
            <a:endParaRPr lang="en-US" dirty="0"/>
          </a:p>
        </p:txBody>
      </p:sp>
      <p:sp>
        <p:nvSpPr>
          <p:cNvPr id="3" name="Content Placeholder 2"/>
          <p:cNvSpPr>
            <a:spLocks noGrp="1"/>
          </p:cNvSpPr>
          <p:nvPr>
            <p:ph idx="1"/>
          </p:nvPr>
        </p:nvSpPr>
        <p:spPr>
          <a:xfrm>
            <a:off x="457200" y="1066800"/>
            <a:ext cx="8229600" cy="3108275"/>
          </a:xfrm>
        </p:spPr>
        <p:txBody>
          <a:bodyPr>
            <a:normAutofit/>
          </a:bodyPr>
          <a:lstStyle/>
          <a:p>
            <a:r>
              <a:rPr lang="en-US" dirty="0" smtClean="0"/>
              <a:t>CCR back leg</a:t>
            </a:r>
          </a:p>
          <a:p>
            <a:endParaRPr lang="en-US" dirty="0" smtClean="0"/>
          </a:p>
          <a:p>
            <a:endParaRPr lang="en-US" dirty="0"/>
          </a:p>
          <a:p>
            <a:endParaRPr lang="en-US" dirty="0" smtClean="0"/>
          </a:p>
          <a:p>
            <a:endParaRPr lang="en-US" dirty="0" smtClean="0"/>
          </a:p>
          <a:p>
            <a:endParaRPr lang="en-US" dirty="0" smtClean="0"/>
          </a:p>
          <a:p>
            <a:pPr marL="0" indent="0">
              <a:buNone/>
            </a:pPr>
            <a:endParaRPr lang="en-US" sz="2100" dirty="0" smtClean="0"/>
          </a:p>
          <a:p>
            <a:r>
              <a:rPr lang="en-US" dirty="0" smtClean="0"/>
              <a:t>ERL to CCR</a:t>
            </a:r>
            <a:endParaRPr lang="en-US" dirty="0"/>
          </a:p>
        </p:txBody>
      </p:sp>
      <p:pic>
        <p:nvPicPr>
          <p:cNvPr id="5" name="Picture 4"/>
          <p:cNvPicPr>
            <a:picLocks noChangeAspect="1"/>
          </p:cNvPicPr>
          <p:nvPr/>
        </p:nvPicPr>
        <p:blipFill>
          <a:blip r:embed="rId2"/>
          <a:stretch>
            <a:fillRect/>
          </a:stretch>
        </p:blipFill>
        <p:spPr>
          <a:xfrm>
            <a:off x="76199" y="3772472"/>
            <a:ext cx="8847919" cy="1979741"/>
          </a:xfrm>
          <a:prstGeom prst="rect">
            <a:avLst/>
          </a:prstGeom>
        </p:spPr>
      </p:pic>
      <p:pic>
        <p:nvPicPr>
          <p:cNvPr id="6" name="Picture 5"/>
          <p:cNvPicPr>
            <a:picLocks noChangeAspect="1"/>
          </p:cNvPicPr>
          <p:nvPr/>
        </p:nvPicPr>
        <p:blipFill>
          <a:blip r:embed="rId3"/>
          <a:stretch>
            <a:fillRect/>
          </a:stretch>
        </p:blipFill>
        <p:spPr>
          <a:xfrm>
            <a:off x="76198" y="1497052"/>
            <a:ext cx="8820055" cy="1627148"/>
          </a:xfrm>
          <a:prstGeom prst="rect">
            <a:avLst/>
          </a:prstGeom>
        </p:spPr>
      </p:pic>
    </p:spTree>
    <p:extLst>
      <p:ext uri="{BB962C8B-B14F-4D97-AF65-F5344CB8AC3E}">
        <p14:creationId xmlns:p14="http://schemas.microsoft.com/office/powerpoint/2010/main" val="1406691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Injector Design</a:t>
            </a:r>
            <a:endParaRPr lang="en-US" dirty="0"/>
          </a:p>
        </p:txBody>
      </p:sp>
      <p:sp>
        <p:nvSpPr>
          <p:cNvPr id="3" name="Content Placeholder 2"/>
          <p:cNvSpPr>
            <a:spLocks noGrp="1"/>
          </p:cNvSpPr>
          <p:nvPr>
            <p:ph idx="1"/>
          </p:nvPr>
        </p:nvSpPr>
        <p:spPr>
          <a:xfrm>
            <a:off x="838200" y="1143000"/>
            <a:ext cx="7772400" cy="3505200"/>
          </a:xfrm>
        </p:spPr>
        <p:txBody>
          <a:bodyPr>
            <a:normAutofit lnSpcReduction="10000"/>
          </a:bodyPr>
          <a:lstStyle/>
          <a:p>
            <a:r>
              <a:rPr lang="en-US" sz="2400" dirty="0" smtClean="0"/>
              <a:t>Current design assumes photocathode embedded in magnetic field.</a:t>
            </a:r>
          </a:p>
          <a:p>
            <a:r>
              <a:rPr lang="en-US" sz="2400" dirty="0" smtClean="0"/>
              <a:t>420 </a:t>
            </a:r>
            <a:r>
              <a:rPr lang="en-US" sz="2400" dirty="0" err="1" smtClean="0"/>
              <a:t>pC</a:t>
            </a:r>
            <a:r>
              <a:rPr lang="en-US" sz="2400" dirty="0" smtClean="0"/>
              <a:t> design has difficulty producing a flat-top pulse at 5 MeV.</a:t>
            </a:r>
          </a:p>
          <a:p>
            <a:r>
              <a:rPr lang="en-US" sz="2400" dirty="0" smtClean="0"/>
              <a:t>See </a:t>
            </a:r>
            <a:r>
              <a:rPr lang="en-US" sz="2400" dirty="0" err="1" smtClean="0"/>
              <a:t>Riad</a:t>
            </a:r>
            <a:r>
              <a:rPr lang="en-US" sz="2400" dirty="0" smtClean="0"/>
              <a:t> Suleiman’s talk for progress on experimental study. </a:t>
            </a:r>
          </a:p>
          <a:p>
            <a:r>
              <a:rPr lang="en-US" sz="2400" dirty="0" smtClean="0"/>
              <a:t>CCR design opens the possibility of subharmonic </a:t>
            </a:r>
            <a:r>
              <a:rPr lang="en-US" sz="2400" dirty="0" err="1" smtClean="0"/>
              <a:t>buncher</a:t>
            </a:r>
            <a:r>
              <a:rPr lang="en-US" sz="2400" dirty="0" smtClean="0"/>
              <a:t>, harmonic cavity linearizer, or even a low frequency injector.  </a:t>
            </a:r>
            <a:endParaRPr lang="en-US" sz="2400" dirty="0"/>
          </a:p>
        </p:txBody>
      </p:sp>
      <p:sp>
        <p:nvSpPr>
          <p:cNvPr id="4" name="Slide Number Placeholder 3"/>
          <p:cNvSpPr>
            <a:spLocks noGrp="1"/>
          </p:cNvSpPr>
          <p:nvPr>
            <p:ph type="sldNum" sz="quarter" idx="4"/>
          </p:nvPr>
        </p:nvSpPr>
        <p:spPr/>
        <p:txBody>
          <a:bodyPr/>
          <a:lstStyle/>
          <a:p>
            <a:fld id="{B9A5DFB4-3D23-4866-8D46-AE36D04BFD7D}" type="slidenum">
              <a:rPr lang="en-US" smtClean="0"/>
              <a:pPr/>
              <a:t>25</a:t>
            </a:fld>
            <a:endParaRPr lang="en-US"/>
          </a:p>
        </p:txBody>
      </p:sp>
      <p:sp>
        <p:nvSpPr>
          <p:cNvPr id="5" name="Footer Placeholder 4"/>
          <p:cNvSpPr>
            <a:spLocks noGrp="1"/>
          </p:cNvSpPr>
          <p:nvPr>
            <p:ph type="ftr" sz="quarter" idx="3"/>
          </p:nvPr>
        </p:nvSpPr>
        <p:spPr/>
        <p:txBody>
          <a:bodyPr/>
          <a:lstStyle/>
          <a:p>
            <a:r>
              <a:rPr lang="en-US" smtClean="0"/>
              <a:t>LERF Readiness Review 9/30/15</a:t>
            </a:r>
            <a:endParaRPr lang="en-US" dirty="0"/>
          </a:p>
        </p:txBody>
      </p:sp>
    </p:spTree>
    <p:extLst>
      <p:ext uri="{BB962C8B-B14F-4D97-AF65-F5344CB8AC3E}">
        <p14:creationId xmlns:p14="http://schemas.microsoft.com/office/powerpoint/2010/main" val="600027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a:t>
            </a:r>
            <a:r>
              <a:rPr lang="en-US" dirty="0" smtClean="0"/>
              <a:t>We and Where </a:t>
            </a:r>
            <a:r>
              <a:rPr lang="en-US" dirty="0"/>
              <a:t>D</a:t>
            </a:r>
            <a:r>
              <a:rPr lang="en-US" dirty="0" smtClean="0"/>
              <a:t>o </a:t>
            </a:r>
            <a:r>
              <a:rPr lang="en-US" dirty="0"/>
              <a:t>W</a:t>
            </a:r>
            <a:r>
              <a:rPr lang="en-US" dirty="0" smtClean="0"/>
              <a:t>e </a:t>
            </a:r>
            <a:r>
              <a:rPr lang="en-US" dirty="0"/>
              <a:t>G</a:t>
            </a:r>
            <a:r>
              <a:rPr lang="en-US" dirty="0" smtClean="0"/>
              <a:t>o?</a:t>
            </a:r>
            <a:endParaRPr lang="en-US" dirty="0"/>
          </a:p>
        </p:txBody>
      </p:sp>
      <p:sp>
        <p:nvSpPr>
          <p:cNvPr id="3" name="Content Placeholder 2"/>
          <p:cNvSpPr>
            <a:spLocks noGrp="1"/>
          </p:cNvSpPr>
          <p:nvPr>
            <p:ph idx="1"/>
          </p:nvPr>
        </p:nvSpPr>
        <p:spPr>
          <a:xfrm>
            <a:off x="443023" y="914400"/>
            <a:ext cx="8243777" cy="5334000"/>
          </a:xfrm>
        </p:spPr>
        <p:txBody>
          <a:bodyPr>
            <a:normAutofit lnSpcReduction="10000"/>
          </a:bodyPr>
          <a:lstStyle/>
          <a:p>
            <a:pPr>
              <a:lnSpc>
                <a:spcPct val="120000"/>
              </a:lnSpc>
            </a:pPr>
            <a:r>
              <a:rPr lang="en-US" sz="2400" dirty="0" smtClean="0"/>
              <a:t>Have to partition the cooling to match IBS.</a:t>
            </a:r>
          </a:p>
          <a:p>
            <a:pPr>
              <a:lnSpc>
                <a:spcPct val="120000"/>
              </a:lnSpc>
            </a:pPr>
            <a:r>
              <a:rPr lang="en-US" sz="2400" dirty="0" smtClean="0"/>
              <a:t>Can use globally symmetric transport.</a:t>
            </a:r>
          </a:p>
          <a:p>
            <a:pPr>
              <a:lnSpc>
                <a:spcPct val="120000"/>
              </a:lnSpc>
            </a:pPr>
            <a:r>
              <a:rPr lang="en-US" sz="2400" dirty="0" smtClean="0"/>
              <a:t>Need to simulate CCR with CSR shielding</a:t>
            </a:r>
          </a:p>
          <a:p>
            <a:pPr>
              <a:lnSpc>
                <a:spcPct val="120000"/>
              </a:lnSpc>
            </a:pPr>
            <a:r>
              <a:rPr lang="en-US" sz="2400" dirty="0" smtClean="0"/>
              <a:t>Need to add space charge to CCR simulations</a:t>
            </a:r>
          </a:p>
          <a:p>
            <a:pPr>
              <a:lnSpc>
                <a:spcPct val="120000"/>
              </a:lnSpc>
            </a:pPr>
            <a:r>
              <a:rPr lang="en-US" sz="2400" dirty="0" smtClean="0"/>
              <a:t>Need injector design (subharmonic)</a:t>
            </a:r>
          </a:p>
          <a:p>
            <a:pPr>
              <a:lnSpc>
                <a:spcPct val="120000"/>
              </a:lnSpc>
            </a:pPr>
            <a:r>
              <a:rPr lang="en-US" sz="2400" dirty="0" smtClean="0"/>
              <a:t>Might want to use emittance exchange for either the ion ring or the cooler </a:t>
            </a:r>
            <a:r>
              <a:rPr lang="en-US" sz="2400" dirty="0" err="1" smtClean="0"/>
              <a:t>linac</a:t>
            </a:r>
            <a:r>
              <a:rPr lang="en-US" sz="2400" dirty="0" smtClean="0"/>
              <a:t>.</a:t>
            </a:r>
          </a:p>
          <a:p>
            <a:pPr>
              <a:lnSpc>
                <a:spcPct val="120000"/>
              </a:lnSpc>
            </a:pPr>
            <a:r>
              <a:rPr lang="en-US" sz="2400" dirty="0" smtClean="0"/>
              <a:t>Need to look at ion trapping and HOM damping in </a:t>
            </a:r>
            <a:r>
              <a:rPr lang="en-US" sz="2400" dirty="0" err="1" smtClean="0"/>
              <a:t>linac</a:t>
            </a:r>
            <a:r>
              <a:rPr lang="en-US" sz="2400" dirty="0" smtClean="0"/>
              <a:t>.</a:t>
            </a:r>
          </a:p>
          <a:p>
            <a:pPr>
              <a:lnSpc>
                <a:spcPct val="120000"/>
              </a:lnSpc>
            </a:pPr>
            <a:r>
              <a:rPr lang="en-US" sz="2400" dirty="0" smtClean="0"/>
              <a:t>Have to study BBU</a:t>
            </a:r>
          </a:p>
          <a:p>
            <a:pPr>
              <a:lnSpc>
                <a:spcPct val="120000"/>
              </a:lnSpc>
            </a:pPr>
            <a:r>
              <a:rPr lang="en-US" sz="2400" dirty="0" smtClean="0"/>
              <a:t>Need to look at Injection/extraction details (e.g. energy slew, aperture)</a:t>
            </a:r>
            <a:endParaRPr lang="en-US" sz="2400" dirty="0" smtClean="0"/>
          </a:p>
          <a:p>
            <a:pPr>
              <a:lnSpc>
                <a:spcPct val="120000"/>
              </a:lnSpc>
            </a:pPr>
            <a:endParaRPr lang="en-US" sz="2000" dirty="0" smtClean="0"/>
          </a:p>
          <a:p>
            <a:pPr>
              <a:lnSpc>
                <a:spcPct val="120000"/>
              </a:lnSpc>
            </a:pPr>
            <a:endParaRPr lang="en-US" sz="2000" dirty="0" smtClean="0"/>
          </a:p>
        </p:txBody>
      </p:sp>
      <p:sp>
        <p:nvSpPr>
          <p:cNvPr id="5" name="Slide Number Placeholder 4"/>
          <p:cNvSpPr>
            <a:spLocks noGrp="1"/>
          </p:cNvSpPr>
          <p:nvPr>
            <p:ph type="sldNum" sz="quarter" idx="4"/>
          </p:nvPr>
        </p:nvSpPr>
        <p:spPr/>
        <p:txBody>
          <a:bodyPr/>
          <a:lstStyle/>
          <a:p>
            <a:fld id="{B9A5DFB4-3D23-4866-8D46-AE36D04BFD7D}" type="slidenum">
              <a:rPr lang="en-US" smtClean="0"/>
              <a:pPr/>
              <a:t>26</a:t>
            </a:fld>
            <a:endParaRPr lang="en-US"/>
          </a:p>
        </p:txBody>
      </p:sp>
      <p:sp>
        <p:nvSpPr>
          <p:cNvPr id="7" name="Footer Placeholder 3"/>
          <p:cNvSpPr>
            <a:spLocks noGrp="1"/>
          </p:cNvSpPr>
          <p:nvPr>
            <p:ph type="ftr" sz="quarter" idx="3"/>
          </p:nvPr>
        </p:nvSpPr>
        <p:spPr>
          <a:xfrm>
            <a:off x="2193933" y="6459713"/>
            <a:ext cx="2895600" cy="365125"/>
          </a:xfrm>
        </p:spPr>
        <p:txBody>
          <a:bodyPr/>
          <a:lstStyle/>
          <a:p>
            <a:r>
              <a:rPr lang="en-US" dirty="0" smtClean="0"/>
              <a:t>MEIC Collaboration Mtg. April 3-5, 2017</a:t>
            </a:r>
          </a:p>
        </p:txBody>
      </p:sp>
    </p:spTree>
    <p:extLst>
      <p:ext uri="{BB962C8B-B14F-4D97-AF65-F5344CB8AC3E}">
        <p14:creationId xmlns:p14="http://schemas.microsoft.com/office/powerpoint/2010/main" val="2154316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br>
              <a:rPr lang="en-US" dirty="0" smtClean="0"/>
            </a:br>
            <a:endParaRPr lang="en-US" dirty="0"/>
          </a:p>
        </p:txBody>
      </p:sp>
      <p:sp>
        <p:nvSpPr>
          <p:cNvPr id="3" name="Content Placeholder 2"/>
          <p:cNvSpPr>
            <a:spLocks noGrp="1"/>
          </p:cNvSpPr>
          <p:nvPr>
            <p:ph idx="1"/>
          </p:nvPr>
        </p:nvSpPr>
        <p:spPr>
          <a:xfrm>
            <a:off x="2667000" y="2590800"/>
            <a:ext cx="3810000" cy="1071282"/>
          </a:xfrm>
        </p:spPr>
        <p:txBody>
          <a:bodyPr>
            <a:normAutofit/>
          </a:bodyPr>
          <a:lstStyle/>
          <a:p>
            <a:pPr marL="0" indent="0">
              <a:buNone/>
            </a:pPr>
            <a:r>
              <a:rPr lang="en-US" sz="4800" dirty="0" smtClean="0"/>
              <a:t>BACKUPS</a:t>
            </a:r>
            <a:endParaRPr lang="en-US" sz="4800" dirty="0"/>
          </a:p>
        </p:txBody>
      </p:sp>
      <p:sp>
        <p:nvSpPr>
          <p:cNvPr id="4" name="Slide Number Placeholder 3"/>
          <p:cNvSpPr>
            <a:spLocks noGrp="1"/>
          </p:cNvSpPr>
          <p:nvPr>
            <p:ph type="sldNum" sz="quarter" idx="4"/>
          </p:nvPr>
        </p:nvSpPr>
        <p:spPr/>
        <p:txBody>
          <a:bodyPr/>
          <a:lstStyle/>
          <a:p>
            <a:fld id="{B9A5DFB4-3D23-4866-8D46-AE36D04BFD7D}" type="slidenum">
              <a:rPr lang="en-US" smtClean="0"/>
              <a:pPr/>
              <a:t>27</a:t>
            </a:fld>
            <a:endParaRPr lang="en-US"/>
          </a:p>
        </p:txBody>
      </p:sp>
      <p:sp>
        <p:nvSpPr>
          <p:cNvPr id="5" name="Footer Placeholder 4"/>
          <p:cNvSpPr>
            <a:spLocks noGrp="1"/>
          </p:cNvSpPr>
          <p:nvPr>
            <p:ph type="ftr" sz="quarter" idx="3"/>
          </p:nvPr>
        </p:nvSpPr>
        <p:spPr/>
        <p:txBody>
          <a:bodyPr/>
          <a:lstStyle/>
          <a:p>
            <a:r>
              <a:rPr lang="en-US" smtClean="0"/>
              <a:t>LERF Readiness Review 9/30/15</a:t>
            </a:r>
            <a:endParaRPr lang="en-US" dirty="0"/>
          </a:p>
        </p:txBody>
      </p:sp>
    </p:spTree>
    <p:extLst>
      <p:ext uri="{BB962C8B-B14F-4D97-AF65-F5344CB8AC3E}">
        <p14:creationId xmlns:p14="http://schemas.microsoft.com/office/powerpoint/2010/main" val="1027434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88475"/>
            <a:ext cx="4921349" cy="2743200"/>
            <a:chOff x="0" y="759695"/>
            <a:chExt cx="4921349" cy="2743200"/>
          </a:xfrm>
        </p:grpSpPr>
        <p:pic>
          <p:nvPicPr>
            <p:cNvPr id="5" name="Picture 4" descr="FIG9-3_CCR_layo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9695"/>
              <a:ext cx="4921349" cy="2743200"/>
            </a:xfrm>
            <a:prstGeom prst="rect">
              <a:avLst/>
            </a:prstGeom>
          </p:spPr>
        </p:pic>
        <p:sp>
          <p:nvSpPr>
            <p:cNvPr id="14" name="Rectangle 13"/>
            <p:cNvSpPr/>
            <p:nvPr/>
          </p:nvSpPr>
          <p:spPr>
            <a:xfrm>
              <a:off x="3367922" y="810495"/>
              <a:ext cx="1356477" cy="40866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a:xfrm>
            <a:off x="0" y="25364"/>
            <a:ext cx="9144000" cy="971732"/>
          </a:xfrm>
        </p:spPr>
        <p:txBody>
          <a:bodyPr>
            <a:normAutofit/>
          </a:bodyPr>
          <a:lstStyle/>
          <a:p>
            <a:r>
              <a:rPr lang="en-US" sz="2800" i="1" dirty="0" smtClean="0"/>
              <a:t>Early design of CCR</a:t>
            </a:r>
            <a:r>
              <a:rPr lang="en-US" sz="2000" i="1" dirty="0" smtClean="0"/>
              <a:t>: </a:t>
            </a:r>
            <a:r>
              <a:rPr lang="en-US" sz="1800" i="1" dirty="0" smtClean="0"/>
              <a:t>non-magnetized beam, non-local-isochronous</a:t>
            </a:r>
            <a:endParaRPr lang="en-US" sz="1800" i="1" dirty="0"/>
          </a:p>
        </p:txBody>
      </p:sp>
      <p:grpSp>
        <p:nvGrpSpPr>
          <p:cNvPr id="16" name="Group 15"/>
          <p:cNvGrpSpPr/>
          <p:nvPr/>
        </p:nvGrpSpPr>
        <p:grpSpPr>
          <a:xfrm>
            <a:off x="5020970" y="1025924"/>
            <a:ext cx="3966055" cy="2293595"/>
            <a:chOff x="5020970" y="1097144"/>
            <a:chExt cx="3966055" cy="2293595"/>
          </a:xfrm>
        </p:grpSpPr>
        <p:pic>
          <p:nvPicPr>
            <p:cNvPr id="8" name="Picture 7"/>
            <p:cNvPicPr>
              <a:picLocks noChangeAspect="1"/>
            </p:cNvPicPr>
            <p:nvPr/>
          </p:nvPicPr>
          <p:blipFill>
            <a:blip r:embed="rId4"/>
            <a:stretch>
              <a:fillRect/>
            </a:stretch>
          </p:blipFill>
          <p:spPr>
            <a:xfrm>
              <a:off x="5329425" y="1097144"/>
              <a:ext cx="3657600" cy="2293595"/>
            </a:xfrm>
            <a:prstGeom prst="rect">
              <a:avLst/>
            </a:prstGeom>
          </p:spPr>
        </p:pic>
        <p:sp>
          <p:nvSpPr>
            <p:cNvPr id="9" name="TextBox 8"/>
            <p:cNvSpPr txBox="1"/>
            <p:nvPr/>
          </p:nvSpPr>
          <p:spPr>
            <a:xfrm rot="16200000">
              <a:off x="5041693" y="1899232"/>
              <a:ext cx="420220" cy="461665"/>
            </a:xfrm>
            <a:prstGeom prst="rect">
              <a:avLst/>
            </a:prstGeom>
            <a:noFill/>
          </p:spPr>
          <p:txBody>
            <a:bodyPr wrap="none" rtlCol="0">
              <a:spAutoFit/>
            </a:bodyPr>
            <a:lstStyle/>
            <a:p>
              <a:r>
                <a:rPr lang="en-US" sz="2400" i="1" dirty="0" err="1" smtClean="0"/>
                <a:t>δ</a:t>
              </a:r>
              <a:endParaRPr lang="en-US" sz="2400" i="1" dirty="0"/>
            </a:p>
          </p:txBody>
        </p:sp>
      </p:grpSp>
      <p:sp>
        <p:nvSpPr>
          <p:cNvPr id="10" name="TextBox 9"/>
          <p:cNvSpPr txBox="1"/>
          <p:nvPr/>
        </p:nvSpPr>
        <p:spPr>
          <a:xfrm>
            <a:off x="5626161" y="1400683"/>
            <a:ext cx="2982269" cy="369332"/>
          </a:xfrm>
          <a:prstGeom prst="rect">
            <a:avLst/>
          </a:prstGeom>
          <a:noFill/>
        </p:spPr>
        <p:txBody>
          <a:bodyPr wrap="none" rtlCol="0">
            <a:spAutoFit/>
          </a:bodyPr>
          <a:lstStyle/>
          <a:p>
            <a:r>
              <a:rPr lang="en-US" dirty="0" smtClean="0"/>
              <a:t>single-turn, 3-million particles</a:t>
            </a:r>
            <a:endParaRPr lang="en-US" dirty="0"/>
          </a:p>
        </p:txBody>
      </p:sp>
      <p:pic>
        <p:nvPicPr>
          <p:cNvPr id="11" name="Picture 10" descr="MEIC_CCR_gain_func_w_ss_NUR-CSR_lambda=350um.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245" y="3952652"/>
            <a:ext cx="4355270" cy="2381006"/>
          </a:xfrm>
          <a:prstGeom prst="rect">
            <a:avLst/>
          </a:prstGeom>
          <a:ln>
            <a:noFill/>
          </a:ln>
        </p:spPr>
      </p:pic>
      <p:sp>
        <p:nvSpPr>
          <p:cNvPr id="12" name="Rectangle 11"/>
          <p:cNvSpPr/>
          <p:nvPr/>
        </p:nvSpPr>
        <p:spPr>
          <a:xfrm>
            <a:off x="779499" y="4445456"/>
            <a:ext cx="2005690" cy="1077218"/>
          </a:xfrm>
          <a:prstGeom prst="rect">
            <a:avLst/>
          </a:prstGeom>
        </p:spPr>
        <p:txBody>
          <a:bodyPr wrap="none">
            <a:spAutoFit/>
          </a:bodyPr>
          <a:lstStyle/>
          <a:p>
            <a:r>
              <a:rPr lang="en-US" i="1" dirty="0" err="1"/>
              <a:t>λ</a:t>
            </a:r>
            <a:r>
              <a:rPr lang="en-US" dirty="0"/>
              <a:t> = </a:t>
            </a:r>
            <a:r>
              <a:rPr lang="en-US" dirty="0" smtClean="0"/>
              <a:t>360 </a:t>
            </a:r>
            <a:r>
              <a:rPr lang="en-US" i="1" dirty="0" err="1" smtClean="0"/>
              <a:t>μ</a:t>
            </a:r>
            <a:r>
              <a:rPr lang="en-US" dirty="0" err="1" smtClean="0"/>
              <a:t>m</a:t>
            </a:r>
            <a:r>
              <a:rPr lang="en-US" dirty="0" smtClean="0"/>
              <a:t> (1.2 </a:t>
            </a:r>
            <a:r>
              <a:rPr lang="en-US" dirty="0" err="1" smtClean="0"/>
              <a:t>ps</a:t>
            </a:r>
            <a:r>
              <a:rPr lang="en-US" dirty="0" smtClean="0"/>
              <a:t>)</a:t>
            </a:r>
          </a:p>
          <a:p>
            <a:endParaRPr lang="en-US" dirty="0"/>
          </a:p>
          <a:p>
            <a:r>
              <a:rPr lang="en-US" sz="1400" dirty="0" smtClean="0"/>
              <a:t>G(s): amplification factor</a:t>
            </a:r>
          </a:p>
          <a:p>
            <a:r>
              <a:rPr lang="en-US" sz="1400" dirty="0" smtClean="0"/>
              <a:t>         of </a:t>
            </a:r>
            <a:r>
              <a:rPr lang="en-US" sz="1400" dirty="0" err="1" smtClean="0"/>
              <a:t>microbunching</a:t>
            </a:r>
            <a:r>
              <a:rPr lang="en-US" sz="1400" dirty="0" smtClean="0"/>
              <a:t> </a:t>
            </a:r>
          </a:p>
        </p:txBody>
      </p:sp>
      <p:pic>
        <p:nvPicPr>
          <p:cNvPr id="13" name="Picture 12" descr="FIG9-5_Gf_nominal_MEIC_CCR_0414.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1349" y="4053897"/>
            <a:ext cx="4182060" cy="2279761"/>
          </a:xfrm>
          <a:prstGeom prst="rect">
            <a:avLst/>
          </a:prstGeom>
        </p:spPr>
      </p:pic>
      <p:sp>
        <p:nvSpPr>
          <p:cNvPr id="17" name="TextBox 16"/>
          <p:cNvSpPr txBox="1"/>
          <p:nvPr/>
        </p:nvSpPr>
        <p:spPr>
          <a:xfrm>
            <a:off x="575245" y="3526429"/>
            <a:ext cx="8146881" cy="461665"/>
          </a:xfrm>
          <a:prstGeom prst="rect">
            <a:avLst/>
          </a:prstGeom>
          <a:noFill/>
          <a:ln w="38100" cmpd="dbl">
            <a:solidFill>
              <a:srgbClr val="000000"/>
            </a:solidFill>
          </a:ln>
        </p:spPr>
        <p:txBody>
          <a:bodyPr wrap="none" rtlCol="0">
            <a:spAutoFit/>
          </a:bodyPr>
          <a:lstStyle/>
          <a:p>
            <a:r>
              <a:rPr lang="en-US" sz="2400" b="1" dirty="0" err="1" smtClean="0"/>
              <a:t>Microbunching</a:t>
            </a:r>
            <a:r>
              <a:rPr lang="en-US" sz="2400" b="1" dirty="0"/>
              <a:t> </a:t>
            </a:r>
            <a:r>
              <a:rPr lang="en-US" sz="2400" b="1" dirty="0" smtClean="0"/>
              <a:t>instability due to (only) CSR can be up to 4000!</a:t>
            </a:r>
            <a:endParaRPr lang="en-US" sz="2400" b="1" dirty="0"/>
          </a:p>
        </p:txBody>
      </p:sp>
      <p:cxnSp>
        <p:nvCxnSpPr>
          <p:cNvPr id="19" name="Straight Arrow Connector 18"/>
          <p:cNvCxnSpPr/>
          <p:nvPr/>
        </p:nvCxnSpPr>
        <p:spPr>
          <a:xfrm>
            <a:off x="7481769" y="2472469"/>
            <a:ext cx="23203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7745070" y="2472838"/>
            <a:ext cx="2203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7267042" y="2505680"/>
            <a:ext cx="1235459" cy="369332"/>
          </a:xfrm>
          <a:prstGeom prst="rect">
            <a:avLst/>
          </a:prstGeom>
        </p:spPr>
        <p:txBody>
          <a:bodyPr wrap="none">
            <a:spAutoFit/>
          </a:bodyPr>
          <a:lstStyle/>
          <a:p>
            <a:r>
              <a:rPr lang="en-US" i="1" dirty="0" err="1" smtClean="0"/>
              <a:t>λ</a:t>
            </a:r>
            <a:r>
              <a:rPr lang="en-US" dirty="0" smtClean="0"/>
              <a:t> = 360 </a:t>
            </a:r>
            <a:r>
              <a:rPr lang="en-US" i="1" dirty="0" err="1" smtClean="0"/>
              <a:t>μ</a:t>
            </a:r>
            <a:r>
              <a:rPr lang="en-US" dirty="0" err="1" smtClean="0"/>
              <a:t>m</a:t>
            </a:r>
            <a:r>
              <a:rPr lang="en-US" dirty="0" smtClean="0"/>
              <a:t> </a:t>
            </a:r>
            <a:endParaRPr lang="en-US" dirty="0"/>
          </a:p>
        </p:txBody>
      </p:sp>
      <p:sp>
        <p:nvSpPr>
          <p:cNvPr id="23" name="Oval 22"/>
          <p:cNvSpPr/>
          <p:nvPr/>
        </p:nvSpPr>
        <p:spPr>
          <a:xfrm>
            <a:off x="4950306" y="4243663"/>
            <a:ext cx="758237" cy="403586"/>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485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752600" y="839766"/>
            <a:ext cx="5982209" cy="3141613"/>
            <a:chOff x="1312738" y="840426"/>
            <a:chExt cx="6726871" cy="3657600"/>
          </a:xfrm>
        </p:grpSpPr>
        <p:pic>
          <p:nvPicPr>
            <p:cNvPr id="6" name="Picture 5" descr="FIG7-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738" y="840426"/>
              <a:ext cx="6726871" cy="3657600"/>
            </a:xfrm>
            <a:prstGeom prst="rect">
              <a:avLst/>
            </a:prstGeom>
            <a:ln>
              <a:noFill/>
            </a:ln>
          </p:spPr>
        </p:pic>
        <p:sp>
          <p:nvSpPr>
            <p:cNvPr id="7" name="TextBox 6"/>
            <p:cNvSpPr txBox="1"/>
            <p:nvPr/>
          </p:nvSpPr>
          <p:spPr>
            <a:xfrm>
              <a:off x="2201301" y="2484578"/>
              <a:ext cx="1595309" cy="307777"/>
            </a:xfrm>
            <a:prstGeom prst="rect">
              <a:avLst/>
            </a:prstGeom>
            <a:noFill/>
          </p:spPr>
          <p:txBody>
            <a:bodyPr wrap="none" rtlCol="0">
              <a:spAutoFit/>
            </a:bodyPr>
            <a:lstStyle/>
            <a:p>
              <a:r>
                <a:rPr lang="en-US" sz="1400" b="1" dirty="0" smtClean="0"/>
                <a:t>global isochronous</a:t>
              </a:r>
              <a:endParaRPr lang="en-US" sz="1400" b="1" dirty="0"/>
            </a:p>
          </p:txBody>
        </p:sp>
        <p:sp>
          <p:nvSpPr>
            <p:cNvPr id="8" name="TextBox 7"/>
            <p:cNvSpPr txBox="1"/>
            <p:nvPr/>
          </p:nvSpPr>
          <p:spPr>
            <a:xfrm>
              <a:off x="5638478" y="2483089"/>
              <a:ext cx="1479892" cy="307777"/>
            </a:xfrm>
            <a:prstGeom prst="rect">
              <a:avLst/>
            </a:prstGeom>
            <a:noFill/>
          </p:spPr>
          <p:txBody>
            <a:bodyPr wrap="none" rtlCol="0">
              <a:spAutoFit/>
            </a:bodyPr>
            <a:lstStyle/>
            <a:p>
              <a:r>
                <a:rPr lang="en-US" sz="1400" b="1" dirty="0" smtClean="0"/>
                <a:t>local isochronous</a:t>
              </a:r>
              <a:endParaRPr lang="en-US" sz="1400" b="1" dirty="0"/>
            </a:p>
          </p:txBody>
        </p:sp>
        <p:graphicFrame>
          <p:nvGraphicFramePr>
            <p:cNvPr id="9" name="Object 8"/>
            <p:cNvGraphicFramePr>
              <a:graphicFrameLocks noChangeAspect="1"/>
            </p:cNvGraphicFramePr>
            <p:nvPr>
              <p:extLst/>
            </p:nvPr>
          </p:nvGraphicFramePr>
          <p:xfrm>
            <a:off x="3722760" y="2475462"/>
            <a:ext cx="1129964" cy="312913"/>
          </p:xfrm>
          <a:graphic>
            <a:graphicData uri="http://schemas.openxmlformats.org/presentationml/2006/ole">
              <mc:AlternateContent xmlns:mc="http://schemas.openxmlformats.org/markup-compatibility/2006">
                <mc:Choice xmlns:v="urn:schemas-microsoft-com:vml" Requires="v">
                  <p:oleObj spid="_x0000_s3119" name="Equation" r:id="rId5" imgW="825500" imgH="228600" progId="Equation.DSMT4">
                    <p:embed/>
                  </p:oleObj>
                </mc:Choice>
                <mc:Fallback>
                  <p:oleObj name="Equation" r:id="rId5" imgW="825500" imgH="228600" progId="Equation.DSMT4">
                    <p:embed/>
                    <p:pic>
                      <p:nvPicPr>
                        <p:cNvPr id="0" name=""/>
                        <p:cNvPicPr/>
                        <p:nvPr/>
                      </p:nvPicPr>
                      <p:blipFill>
                        <a:blip r:embed="rId6"/>
                        <a:stretch>
                          <a:fillRect/>
                        </a:stretch>
                      </p:blipFill>
                      <p:spPr>
                        <a:xfrm>
                          <a:off x="3722760" y="2475462"/>
                          <a:ext cx="1129964" cy="312913"/>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7089298" y="2511243"/>
            <a:ext cx="674338" cy="289002"/>
          </p:xfrm>
          <a:graphic>
            <a:graphicData uri="http://schemas.openxmlformats.org/presentationml/2006/ole">
              <mc:AlternateContent xmlns:mc="http://schemas.openxmlformats.org/markup-compatibility/2006">
                <mc:Choice xmlns:v="urn:schemas-microsoft-com:vml" Requires="v">
                  <p:oleObj spid="_x0000_s3120" name="Equation" r:id="rId7" imgW="533400" imgH="228600" progId="Equation.DSMT4">
                    <p:embed/>
                  </p:oleObj>
                </mc:Choice>
                <mc:Fallback>
                  <p:oleObj name="Equation" r:id="rId7" imgW="533400" imgH="228600" progId="Equation.DSMT4">
                    <p:embed/>
                    <p:pic>
                      <p:nvPicPr>
                        <p:cNvPr id="0" name=""/>
                        <p:cNvPicPr/>
                        <p:nvPr/>
                      </p:nvPicPr>
                      <p:blipFill>
                        <a:blip r:embed="rId8"/>
                        <a:stretch>
                          <a:fillRect/>
                        </a:stretch>
                      </p:blipFill>
                      <p:spPr>
                        <a:xfrm>
                          <a:off x="7089298" y="2511243"/>
                          <a:ext cx="674338" cy="289002"/>
                        </a:xfrm>
                        <a:prstGeom prst="rect">
                          <a:avLst/>
                        </a:prstGeom>
                      </p:spPr>
                    </p:pic>
                  </p:oleObj>
                </mc:Fallback>
              </mc:AlternateContent>
            </a:graphicData>
          </a:graphic>
        </p:graphicFrame>
      </p:grpSp>
      <p:sp>
        <p:nvSpPr>
          <p:cNvPr id="3" name="Title 3"/>
          <p:cNvSpPr txBox="1">
            <a:spLocks/>
          </p:cNvSpPr>
          <p:nvPr/>
        </p:nvSpPr>
        <p:spPr>
          <a:xfrm>
            <a:off x="0" y="25365"/>
            <a:ext cx="9144000" cy="8150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i="1" dirty="0" smtClean="0"/>
              <a:t>CSR-immune arc design</a:t>
            </a:r>
            <a:r>
              <a:rPr lang="en-US" sz="2600" i="1" dirty="0" smtClean="0"/>
              <a:t>: </a:t>
            </a:r>
            <a:r>
              <a:rPr lang="en-US" sz="2200" i="1" dirty="0" smtClean="0"/>
              <a:t>non-magnetized beam, </a:t>
            </a:r>
            <a:r>
              <a:rPr lang="en-US" sz="2200" b="1" i="1" dirty="0" smtClean="0"/>
              <a:t>local-isochronous</a:t>
            </a:r>
            <a:endParaRPr lang="en-US" sz="2200" b="1" i="1" dirty="0"/>
          </a:p>
        </p:txBody>
      </p:sp>
      <p:sp>
        <p:nvSpPr>
          <p:cNvPr id="2" name="TextBox 1"/>
          <p:cNvSpPr txBox="1"/>
          <p:nvPr/>
        </p:nvSpPr>
        <p:spPr>
          <a:xfrm>
            <a:off x="5573792" y="0"/>
            <a:ext cx="3570208" cy="307777"/>
          </a:xfrm>
          <a:prstGeom prst="rect">
            <a:avLst/>
          </a:prstGeom>
          <a:noFill/>
        </p:spPr>
        <p:txBody>
          <a:bodyPr wrap="none" rtlCol="0">
            <a:spAutoFit/>
          </a:bodyPr>
          <a:lstStyle/>
          <a:p>
            <a:r>
              <a:rPr lang="en-US" sz="1400" dirty="0" smtClean="0"/>
              <a:t>Douglas et al, https://</a:t>
            </a:r>
            <a:r>
              <a:rPr lang="en-US" sz="1400" dirty="0" err="1" smtClean="0"/>
              <a:t>arxiv.org</a:t>
            </a:r>
            <a:r>
              <a:rPr lang="en-US" sz="1400" dirty="0" smtClean="0"/>
              <a:t>/abs/1403.2318</a:t>
            </a:r>
            <a:endParaRPr lang="en-US" sz="1400" dirty="0"/>
          </a:p>
        </p:txBody>
      </p:sp>
      <p:pic>
        <p:nvPicPr>
          <p:cNvPr id="12" name="Picture 11"/>
          <p:cNvPicPr>
            <a:picLocks noChangeAspect="1"/>
          </p:cNvPicPr>
          <p:nvPr/>
        </p:nvPicPr>
        <p:blipFill>
          <a:blip r:embed="rId9"/>
          <a:stretch>
            <a:fillRect/>
          </a:stretch>
        </p:blipFill>
        <p:spPr>
          <a:xfrm>
            <a:off x="1295400" y="4606892"/>
            <a:ext cx="3276600" cy="1831041"/>
          </a:xfrm>
          <a:prstGeom prst="rect">
            <a:avLst/>
          </a:prstGeom>
        </p:spPr>
      </p:pic>
      <p:pic>
        <p:nvPicPr>
          <p:cNvPr id="13" name="Picture 12"/>
          <p:cNvPicPr>
            <a:picLocks noChangeAspect="1"/>
          </p:cNvPicPr>
          <p:nvPr/>
        </p:nvPicPr>
        <p:blipFill>
          <a:blip r:embed="rId10"/>
          <a:stretch>
            <a:fillRect/>
          </a:stretch>
        </p:blipFill>
        <p:spPr>
          <a:xfrm>
            <a:off x="5181599" y="4606396"/>
            <a:ext cx="3262083" cy="1831909"/>
          </a:xfrm>
          <a:prstGeom prst="rect">
            <a:avLst/>
          </a:prstGeom>
        </p:spPr>
      </p:pic>
      <p:sp>
        <p:nvSpPr>
          <p:cNvPr id="16" name="TextBox 15"/>
          <p:cNvSpPr txBox="1"/>
          <p:nvPr/>
        </p:nvSpPr>
        <p:spPr>
          <a:xfrm>
            <a:off x="486234" y="4113953"/>
            <a:ext cx="8171532" cy="492443"/>
          </a:xfrm>
          <a:prstGeom prst="rect">
            <a:avLst/>
          </a:prstGeom>
          <a:noFill/>
          <a:ln w="38100" cmpd="dbl">
            <a:solidFill>
              <a:srgbClr val="000000"/>
            </a:solidFill>
          </a:ln>
        </p:spPr>
        <p:txBody>
          <a:bodyPr wrap="none" rtlCol="0">
            <a:spAutoFit/>
          </a:bodyPr>
          <a:lstStyle/>
          <a:p>
            <a:r>
              <a:rPr lang="en-US" b="1" dirty="0" smtClean="0"/>
              <a:t>Local </a:t>
            </a:r>
            <a:r>
              <a:rPr lang="en-US" b="1" dirty="0" err="1" smtClean="0"/>
              <a:t>isochronicity</a:t>
            </a:r>
            <a:r>
              <a:rPr lang="en-US" b="1" dirty="0" smtClean="0"/>
              <a:t> </a:t>
            </a:r>
            <a:r>
              <a:rPr lang="en-US" b="1" dirty="0" smtClean="0"/>
              <a:t>helps mitigate </a:t>
            </a:r>
            <a:r>
              <a:rPr lang="en-US" b="1" dirty="0" err="1" smtClean="0"/>
              <a:t>microbunching</a:t>
            </a:r>
            <a:r>
              <a:rPr lang="en-US" b="1" dirty="0" smtClean="0"/>
              <a:t> instability</a:t>
            </a:r>
            <a:r>
              <a:rPr lang="en-US" sz="2600" b="1" dirty="0" smtClean="0"/>
              <a:t>!</a:t>
            </a:r>
            <a:endParaRPr lang="en-US" sz="2600" b="1" dirty="0"/>
          </a:p>
        </p:txBody>
      </p:sp>
      <p:sp>
        <p:nvSpPr>
          <p:cNvPr id="18" name="Oval 17"/>
          <p:cNvSpPr/>
          <p:nvPr/>
        </p:nvSpPr>
        <p:spPr>
          <a:xfrm>
            <a:off x="5383276" y="4916971"/>
            <a:ext cx="473689" cy="403586"/>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840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Physics</a:t>
            </a:r>
            <a:endParaRPr lang="en-US" dirty="0"/>
          </a:p>
        </p:txBody>
      </p:sp>
      <p:sp>
        <p:nvSpPr>
          <p:cNvPr id="3" name="Content Placeholder 2"/>
          <p:cNvSpPr>
            <a:spLocks noGrp="1"/>
          </p:cNvSpPr>
          <p:nvPr>
            <p:ph idx="1"/>
          </p:nvPr>
        </p:nvSpPr>
        <p:spPr>
          <a:xfrm>
            <a:off x="457200" y="1219200"/>
            <a:ext cx="8229600" cy="4191000"/>
          </a:xfrm>
        </p:spPr>
        <p:txBody>
          <a:bodyPr>
            <a:noAutofit/>
          </a:bodyPr>
          <a:lstStyle/>
          <a:p>
            <a:pPr marL="0" indent="0">
              <a:buNone/>
            </a:pPr>
            <a:r>
              <a:rPr lang="en-US" sz="2400" dirty="0" smtClean="0">
                <a:solidFill>
                  <a:srgbClr val="FF0000"/>
                </a:solidFill>
              </a:rPr>
              <a:t>Electron Cooling is essential for achieving the design luminosity, but we are in new territory (pulsed, high energy)</a:t>
            </a:r>
          </a:p>
          <a:p>
            <a:r>
              <a:rPr lang="en-US" sz="2400" dirty="0" smtClean="0"/>
              <a:t>Now </a:t>
            </a:r>
            <a:r>
              <a:rPr lang="en-US" sz="2400" dirty="0" smtClean="0"/>
              <a:t>have turn-by-turn capability</a:t>
            </a:r>
          </a:p>
          <a:p>
            <a:r>
              <a:rPr lang="en-US" sz="2400" dirty="0" smtClean="0"/>
              <a:t>Working on model beam approach</a:t>
            </a:r>
          </a:p>
          <a:p>
            <a:r>
              <a:rPr lang="en-US" sz="2400" dirty="0" smtClean="0"/>
              <a:t>Working on new cooling formulas from </a:t>
            </a:r>
            <a:r>
              <a:rPr lang="en-US" sz="2400" dirty="0" err="1" smtClean="0"/>
              <a:t>Derbenev</a:t>
            </a:r>
            <a:r>
              <a:rPr lang="en-US" sz="2400" dirty="0" smtClean="0"/>
              <a:t> thesis</a:t>
            </a:r>
          </a:p>
          <a:p>
            <a:r>
              <a:rPr lang="en-US" sz="2400" dirty="0" smtClean="0"/>
              <a:t>Looking at ways to properly change the cooling partition to match the IBS heating</a:t>
            </a:r>
            <a:r>
              <a:rPr lang="en-US" dirty="0" smtClean="0"/>
              <a:t>.</a:t>
            </a:r>
          </a:p>
          <a:p>
            <a:r>
              <a:rPr lang="en-US" sz="2400" dirty="0"/>
              <a:t>Anchoring the code to experiment at IMP</a:t>
            </a:r>
          </a:p>
          <a:p>
            <a:pPr marL="0" indent="0">
              <a:buNone/>
            </a:pPr>
            <a:endParaRPr lang="en-US" sz="2400" dirty="0"/>
          </a:p>
          <a:p>
            <a:pPr marL="0" indent="0">
              <a:buNone/>
            </a:pPr>
            <a:endParaRPr lang="en-US" dirty="0"/>
          </a:p>
          <a:p>
            <a:pPr marL="0" indent="0">
              <a:buNone/>
            </a:pPr>
            <a:r>
              <a:rPr lang="en-US" sz="2000" i="1" dirty="0" smtClean="0">
                <a:solidFill>
                  <a:srgbClr val="FF0000"/>
                </a:solidFill>
              </a:rPr>
              <a:t>See </a:t>
            </a:r>
            <a:r>
              <a:rPr lang="en-US" sz="2000" i="1" dirty="0" smtClean="0">
                <a:solidFill>
                  <a:srgbClr val="FF0000"/>
                </a:solidFill>
              </a:rPr>
              <a:t>talks </a:t>
            </a:r>
            <a:r>
              <a:rPr lang="en-US" sz="2000" i="1" dirty="0" smtClean="0">
                <a:solidFill>
                  <a:srgbClr val="FF0000"/>
                </a:solidFill>
              </a:rPr>
              <a:t>by He </a:t>
            </a:r>
            <a:r>
              <a:rPr lang="en-US" sz="2000" i="1" dirty="0" smtClean="0">
                <a:solidFill>
                  <a:srgbClr val="FF0000"/>
                </a:solidFill>
              </a:rPr>
              <a:t>Zhang and Geoff </a:t>
            </a:r>
            <a:r>
              <a:rPr lang="en-US" sz="2000" i="1" dirty="0" err="1" smtClean="0">
                <a:solidFill>
                  <a:srgbClr val="FF0000"/>
                </a:solidFill>
              </a:rPr>
              <a:t>Krafft</a:t>
            </a:r>
            <a:r>
              <a:rPr lang="en-US" sz="2000" i="1" dirty="0" smtClean="0">
                <a:solidFill>
                  <a:srgbClr val="FF0000"/>
                </a:solidFill>
              </a:rPr>
              <a:t>.</a:t>
            </a:r>
            <a:endParaRPr lang="en-US" i="1" dirty="0">
              <a:solidFill>
                <a:srgbClr val="FF0000"/>
              </a:solidFill>
            </a:endParaRPr>
          </a:p>
        </p:txBody>
      </p:sp>
      <p:sp>
        <p:nvSpPr>
          <p:cNvPr id="4" name="Slide Number Placeholder 3"/>
          <p:cNvSpPr>
            <a:spLocks noGrp="1"/>
          </p:cNvSpPr>
          <p:nvPr>
            <p:ph type="sldNum" sz="quarter" idx="4"/>
          </p:nvPr>
        </p:nvSpPr>
        <p:spPr/>
        <p:txBody>
          <a:bodyPr/>
          <a:lstStyle/>
          <a:p>
            <a:fld id="{B9A5DFB4-3D23-4866-8D46-AE36D04BFD7D}" type="slidenum">
              <a:rPr lang="en-US" smtClean="0"/>
              <a:pPr/>
              <a:t>3</a:t>
            </a:fld>
            <a:endParaRPr lang="en-US"/>
          </a:p>
        </p:txBody>
      </p:sp>
      <p:sp>
        <p:nvSpPr>
          <p:cNvPr id="6" name="Footer Placeholder 3"/>
          <p:cNvSpPr>
            <a:spLocks noGrp="1"/>
          </p:cNvSpPr>
          <p:nvPr>
            <p:ph type="ftr" sz="quarter" idx="3"/>
          </p:nvPr>
        </p:nvSpPr>
        <p:spPr>
          <a:xfrm>
            <a:off x="2193933" y="6459713"/>
            <a:ext cx="2895600" cy="365125"/>
          </a:xfrm>
        </p:spPr>
        <p:txBody>
          <a:bodyPr/>
          <a:lstStyle/>
          <a:p>
            <a:r>
              <a:rPr lang="en-US" dirty="0" smtClean="0"/>
              <a:t>MEIC Collaboration Mtg. April 3-5, 2017</a:t>
            </a:r>
          </a:p>
        </p:txBody>
      </p:sp>
    </p:spTree>
    <p:extLst>
      <p:ext uri="{BB962C8B-B14F-4D97-AF65-F5344CB8AC3E}">
        <p14:creationId xmlns:p14="http://schemas.microsoft.com/office/powerpoint/2010/main" val="1888188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25364"/>
            <a:ext cx="9144000" cy="762767"/>
          </a:xfrm>
        </p:spPr>
        <p:txBody>
          <a:bodyPr>
            <a:normAutofit/>
          </a:bodyPr>
          <a:lstStyle/>
          <a:p>
            <a:r>
              <a:rPr lang="en-US" sz="2400" i="1" dirty="0" smtClean="0"/>
              <a:t>Alternative arc design </a:t>
            </a:r>
            <a:r>
              <a:rPr lang="en-US" sz="2400" dirty="0" smtClean="0"/>
              <a:t>(</a:t>
            </a:r>
            <a:r>
              <a:rPr lang="en-US" sz="2400" i="1" dirty="0" smtClean="0"/>
              <a:t>ERL</a:t>
            </a:r>
            <a:r>
              <a:rPr lang="en-US" sz="2400" dirty="0" smtClean="0"/>
              <a:t>):</a:t>
            </a:r>
            <a:r>
              <a:rPr lang="en-US" sz="2400" i="1" dirty="0" smtClean="0"/>
              <a:t> </a:t>
            </a:r>
            <a:r>
              <a:rPr lang="en-US" sz="1600" b="1" i="1" dirty="0" smtClean="0"/>
              <a:t>magnetized</a:t>
            </a:r>
            <a:r>
              <a:rPr lang="en-US" sz="1600" i="1" dirty="0" smtClean="0"/>
              <a:t> beam, non-local-isochronous</a:t>
            </a:r>
            <a:endParaRPr lang="en-US" sz="1600" i="1" dirty="0"/>
          </a:p>
        </p:txBody>
      </p:sp>
      <p:pic>
        <p:nvPicPr>
          <p:cNvPr id="2" name="Picture 1" descr="FIG9-9_JLEIC_ERL_cooler_layo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9738"/>
            <a:ext cx="5486400" cy="2045154"/>
          </a:xfrm>
          <a:prstGeom prst="rect">
            <a:avLst/>
          </a:prstGeom>
        </p:spPr>
      </p:pic>
      <p:pic>
        <p:nvPicPr>
          <p:cNvPr id="6" name="Picture 5" descr="FIG2_top-right_new.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327" y="4237393"/>
            <a:ext cx="4086604" cy="2229323"/>
          </a:xfrm>
          <a:prstGeom prst="rect">
            <a:avLst/>
          </a:prstGeom>
        </p:spPr>
      </p:pic>
      <p:pic>
        <p:nvPicPr>
          <p:cNvPr id="7" name="Picture 6" descr="FIG2_bottom-left_new.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027" y="4251213"/>
            <a:ext cx="4038600" cy="2203136"/>
          </a:xfrm>
          <a:prstGeom prst="rect">
            <a:avLst/>
          </a:prstGeom>
        </p:spPr>
      </p:pic>
      <p:sp>
        <p:nvSpPr>
          <p:cNvPr id="8" name="Rectangle 7"/>
          <p:cNvSpPr/>
          <p:nvPr/>
        </p:nvSpPr>
        <p:spPr>
          <a:xfrm>
            <a:off x="2445255" y="4591143"/>
            <a:ext cx="1235459" cy="369332"/>
          </a:xfrm>
          <a:prstGeom prst="rect">
            <a:avLst/>
          </a:prstGeom>
        </p:spPr>
        <p:txBody>
          <a:bodyPr wrap="none">
            <a:spAutoFit/>
          </a:bodyPr>
          <a:lstStyle/>
          <a:p>
            <a:r>
              <a:rPr lang="en-US" i="1" dirty="0" err="1"/>
              <a:t>λ</a:t>
            </a:r>
            <a:r>
              <a:rPr lang="en-US" dirty="0"/>
              <a:t> = </a:t>
            </a:r>
            <a:r>
              <a:rPr lang="en-US" dirty="0" smtClean="0"/>
              <a:t>300 </a:t>
            </a:r>
            <a:r>
              <a:rPr lang="en-US" i="1" dirty="0" err="1" smtClean="0"/>
              <a:t>μ</a:t>
            </a:r>
            <a:r>
              <a:rPr lang="en-US" dirty="0" err="1" smtClean="0"/>
              <a:t>m</a:t>
            </a:r>
            <a:endParaRPr lang="en-US" dirty="0" smtClean="0"/>
          </a:p>
        </p:txBody>
      </p:sp>
      <p:pic>
        <p:nvPicPr>
          <p:cNvPr id="10" name="Picture 9"/>
          <p:cNvPicPr>
            <a:picLocks noChangeAspect="1"/>
          </p:cNvPicPr>
          <p:nvPr/>
        </p:nvPicPr>
        <p:blipFill>
          <a:blip r:embed="rId6"/>
          <a:stretch>
            <a:fillRect/>
          </a:stretch>
        </p:blipFill>
        <p:spPr>
          <a:xfrm>
            <a:off x="5461976" y="935998"/>
            <a:ext cx="1828800" cy="1682774"/>
          </a:xfrm>
          <a:prstGeom prst="rect">
            <a:avLst/>
          </a:prstGeom>
        </p:spPr>
      </p:pic>
      <p:sp>
        <p:nvSpPr>
          <p:cNvPr id="11" name="TextBox 10"/>
          <p:cNvSpPr txBox="1"/>
          <p:nvPr/>
        </p:nvSpPr>
        <p:spPr>
          <a:xfrm>
            <a:off x="6018215" y="2559422"/>
            <a:ext cx="1158590" cy="584776"/>
          </a:xfrm>
          <a:prstGeom prst="rect">
            <a:avLst/>
          </a:prstGeom>
          <a:noFill/>
        </p:spPr>
        <p:txBody>
          <a:bodyPr wrap="none" rtlCol="0">
            <a:spAutoFit/>
          </a:bodyPr>
          <a:lstStyle/>
          <a:p>
            <a:r>
              <a:rPr lang="en-US" sz="1600" dirty="0" smtClean="0"/>
              <a:t>magnetized</a:t>
            </a:r>
          </a:p>
          <a:p>
            <a:r>
              <a:rPr lang="en-US" sz="1600" dirty="0" smtClean="0"/>
              <a:t>     beam</a:t>
            </a:r>
            <a:endParaRPr lang="en-US" sz="1600" dirty="0"/>
          </a:p>
        </p:txBody>
      </p:sp>
      <p:sp>
        <p:nvSpPr>
          <p:cNvPr id="12" name="TextBox 11"/>
          <p:cNvSpPr txBox="1"/>
          <p:nvPr/>
        </p:nvSpPr>
        <p:spPr>
          <a:xfrm>
            <a:off x="7563175" y="2559422"/>
            <a:ext cx="1545215" cy="584776"/>
          </a:xfrm>
          <a:prstGeom prst="rect">
            <a:avLst/>
          </a:prstGeom>
          <a:noFill/>
        </p:spPr>
        <p:txBody>
          <a:bodyPr wrap="none" rtlCol="0">
            <a:spAutoFit/>
          </a:bodyPr>
          <a:lstStyle/>
          <a:p>
            <a:r>
              <a:rPr lang="en-US" sz="1600" dirty="0" smtClean="0"/>
              <a:t>non-magnetized</a:t>
            </a:r>
          </a:p>
          <a:p>
            <a:r>
              <a:rPr lang="en-US" sz="1600" dirty="0" smtClean="0"/>
              <a:t>   beam (CCR)</a:t>
            </a:r>
            <a:endParaRPr lang="en-US" sz="1600" dirty="0"/>
          </a:p>
        </p:txBody>
      </p:sp>
      <p:sp>
        <p:nvSpPr>
          <p:cNvPr id="13" name="Oval 12"/>
          <p:cNvSpPr/>
          <p:nvPr/>
        </p:nvSpPr>
        <p:spPr>
          <a:xfrm>
            <a:off x="4890250" y="4734945"/>
            <a:ext cx="473689" cy="403586"/>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7"/>
          <a:stretch>
            <a:fillRect/>
          </a:stretch>
        </p:blipFill>
        <p:spPr>
          <a:xfrm>
            <a:off x="7304014" y="944176"/>
            <a:ext cx="1828800" cy="1689728"/>
          </a:xfrm>
          <a:prstGeom prst="rect">
            <a:avLst/>
          </a:prstGeom>
        </p:spPr>
      </p:pic>
      <p:sp>
        <p:nvSpPr>
          <p:cNvPr id="15" name="TextBox 14"/>
          <p:cNvSpPr txBox="1"/>
          <p:nvPr/>
        </p:nvSpPr>
        <p:spPr>
          <a:xfrm>
            <a:off x="166170" y="3292065"/>
            <a:ext cx="8835390" cy="830997"/>
          </a:xfrm>
          <a:prstGeom prst="rect">
            <a:avLst/>
          </a:prstGeom>
          <a:noFill/>
          <a:ln w="76200" cmpd="tri">
            <a:solidFill>
              <a:schemeClr val="tx1"/>
            </a:solidFill>
          </a:ln>
        </p:spPr>
        <p:txBody>
          <a:bodyPr wrap="square" rtlCol="0">
            <a:spAutoFit/>
          </a:bodyPr>
          <a:lstStyle/>
          <a:p>
            <a:r>
              <a:rPr lang="en-US" b="1" dirty="0" smtClean="0"/>
              <a:t>Magnetized beam also suppress </a:t>
            </a:r>
            <a:r>
              <a:rPr lang="en-US" b="1" dirty="0" err="1" smtClean="0"/>
              <a:t>microbunching</a:t>
            </a:r>
            <a:r>
              <a:rPr lang="en-US" b="1" dirty="0"/>
              <a:t> </a:t>
            </a:r>
            <a:r>
              <a:rPr lang="en-US" b="1" dirty="0" smtClean="0"/>
              <a:t>by virtue of </a:t>
            </a:r>
          </a:p>
          <a:p>
            <a:r>
              <a:rPr lang="en-US" b="1" dirty="0"/>
              <a:t> </a:t>
            </a:r>
            <a:r>
              <a:rPr lang="en-US" b="1" dirty="0" smtClean="0"/>
              <a:t>           large transverse beam size (enhance Landau damping)!</a:t>
            </a:r>
            <a:endParaRPr lang="en-US" b="1" dirty="0"/>
          </a:p>
        </p:txBody>
      </p:sp>
      <p:sp>
        <p:nvSpPr>
          <p:cNvPr id="16" name="TextBox 15"/>
          <p:cNvSpPr txBox="1"/>
          <p:nvPr/>
        </p:nvSpPr>
        <p:spPr>
          <a:xfrm>
            <a:off x="593423" y="6450767"/>
            <a:ext cx="350890" cy="369332"/>
          </a:xfrm>
          <a:prstGeom prst="rect">
            <a:avLst/>
          </a:prstGeom>
          <a:noFill/>
        </p:spPr>
        <p:txBody>
          <a:bodyPr wrap="none" rtlCol="0">
            <a:spAutoFit/>
          </a:bodyPr>
          <a:lstStyle/>
          <a:p>
            <a:r>
              <a:rPr lang="en-US" i="1" dirty="0" err="1" smtClean="0"/>
              <a:t>s</a:t>
            </a:r>
            <a:r>
              <a:rPr lang="en-US" i="1" baseline="-25000" dirty="0" err="1" smtClean="0"/>
              <a:t>i</a:t>
            </a:r>
            <a:endParaRPr lang="en-US" i="1" baseline="-25000" dirty="0"/>
          </a:p>
        </p:txBody>
      </p:sp>
      <p:sp>
        <p:nvSpPr>
          <p:cNvPr id="17" name="TextBox 16"/>
          <p:cNvSpPr txBox="1"/>
          <p:nvPr/>
        </p:nvSpPr>
        <p:spPr>
          <a:xfrm>
            <a:off x="3697298" y="6453058"/>
            <a:ext cx="362537" cy="369332"/>
          </a:xfrm>
          <a:prstGeom prst="rect">
            <a:avLst/>
          </a:prstGeom>
          <a:noFill/>
        </p:spPr>
        <p:txBody>
          <a:bodyPr wrap="none" rtlCol="0">
            <a:spAutoFit/>
          </a:bodyPr>
          <a:lstStyle/>
          <a:p>
            <a:r>
              <a:rPr lang="en-US" i="1" dirty="0" err="1" smtClean="0"/>
              <a:t>s</a:t>
            </a:r>
            <a:r>
              <a:rPr lang="en-US" i="1" baseline="-25000" dirty="0" err="1"/>
              <a:t>f</a:t>
            </a:r>
            <a:endParaRPr lang="en-US" i="1" baseline="-25000" dirty="0"/>
          </a:p>
        </p:txBody>
      </p:sp>
    </p:spTree>
    <p:extLst>
      <p:ext uri="{BB962C8B-B14F-4D97-AF65-F5344CB8AC3E}">
        <p14:creationId xmlns:p14="http://schemas.microsoft.com/office/powerpoint/2010/main" val="3833698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337" y="54137"/>
            <a:ext cx="8229600" cy="639762"/>
          </a:xfrm>
        </p:spPr>
        <p:txBody>
          <a:bodyPr>
            <a:normAutofit/>
          </a:bodyPr>
          <a:lstStyle/>
          <a:p>
            <a:r>
              <a:rPr lang="en-US" sz="3200" dirty="0" smtClean="0"/>
              <a:t>Optics Requirements/Constraints</a:t>
            </a:r>
            <a:endParaRPr lang="en-US" sz="3200"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2088803"/>
                <a:ext cx="8229600" cy="4572000"/>
              </a:xfrm>
            </p:spPr>
            <p:txBody>
              <a:bodyPr>
                <a:normAutofit fontScale="85000" lnSpcReduction="20000"/>
              </a:bodyPr>
              <a:lstStyle/>
              <a:p>
                <a:r>
                  <a:rPr lang="en-US" dirty="0" smtClean="0"/>
                  <a:t>¼-wave EK  to S, S to IK; ½-wave EK to IK</a:t>
                </a:r>
              </a:p>
              <a:p>
                <a:pPr marL="0" indent="0">
                  <a:buNone/>
                </a:pPr>
                <a:r>
                  <a:rPr lang="en-US" sz="2000" dirty="0" smtClean="0"/>
                  <a:t>	</a:t>
                </a:r>
                <a14:m>
                  <m:oMath xmlns:m="http://schemas.openxmlformats.org/officeDocument/2006/math">
                    <m:sSup>
                      <m:sSupPr>
                        <m:ctrlPr>
                          <a:rPr lang="en-US" sz="2000" i="1" smtClean="0">
                            <a:latin typeface="Cambria Math" charset="0"/>
                          </a:rPr>
                        </m:ctrlPr>
                      </m:sSupPr>
                      <m:e>
                        <m:r>
                          <a:rPr lang="en-US" sz="2000" b="0" i="1" smtClean="0">
                            <a:latin typeface="Cambria Math"/>
                          </a:rPr>
                          <m:t>𝑀</m:t>
                        </m:r>
                      </m:e>
                      <m:sup>
                        <m:r>
                          <a:rPr lang="en-US" sz="2000" b="0" i="1" smtClean="0">
                            <a:latin typeface="Cambria Math"/>
                          </a:rPr>
                          <m:t>𝐸𝐾</m:t>
                        </m:r>
                        <m:r>
                          <a:rPr lang="en-US" sz="2000" b="0" i="1" smtClean="0">
                            <a:latin typeface="Cambria Math"/>
                            <a:ea typeface="Cambria Math"/>
                          </a:rPr>
                          <m:t>→</m:t>
                        </m:r>
                        <m:r>
                          <a:rPr lang="en-US" sz="2000" b="0" i="1" smtClean="0">
                            <a:latin typeface="Cambria Math"/>
                            <a:ea typeface="Cambria Math"/>
                          </a:rPr>
                          <m:t>𝑆</m:t>
                        </m:r>
                      </m:sup>
                    </m:sSup>
                    <m:r>
                      <a:rPr lang="en-US" sz="2000" b="0" i="1" smtClean="0">
                        <a:latin typeface="Cambria Math"/>
                      </a:rPr>
                      <m:t>=</m:t>
                    </m:r>
                    <m:sSup>
                      <m:sSupPr>
                        <m:ctrlPr>
                          <a:rPr lang="en-US" sz="2000" b="0" i="1" smtClean="0">
                            <a:latin typeface="Cambria Math" charset="0"/>
                          </a:rPr>
                        </m:ctrlPr>
                      </m:sSupPr>
                      <m:e>
                        <m:r>
                          <a:rPr lang="en-US" sz="2000" b="0" i="1" smtClean="0">
                            <a:latin typeface="Cambria Math"/>
                          </a:rPr>
                          <m:t>𝑀</m:t>
                        </m:r>
                      </m:e>
                      <m:sup>
                        <m:r>
                          <a:rPr lang="en-US" sz="2000" b="0" i="1" smtClean="0">
                            <a:latin typeface="Cambria Math"/>
                          </a:rPr>
                          <m:t>𝑆</m:t>
                        </m:r>
                        <m:r>
                          <a:rPr lang="en-US" sz="2000" b="0" i="1" smtClean="0">
                            <a:latin typeface="Cambria Math"/>
                            <a:ea typeface="Cambria Math"/>
                          </a:rPr>
                          <m:t>→</m:t>
                        </m:r>
                        <m:r>
                          <a:rPr lang="en-US" sz="2000" b="0" i="1" smtClean="0">
                            <a:latin typeface="Cambria Math"/>
                            <a:ea typeface="Cambria Math"/>
                          </a:rPr>
                          <m:t>𝐼𝐾</m:t>
                        </m:r>
                      </m:sup>
                    </m:sSup>
                    <m:r>
                      <a:rPr lang="en-US" sz="2000" b="0" i="1" smtClean="0">
                        <a:latin typeface="Cambria Math"/>
                      </a:rPr>
                      <m:t>~</m:t>
                    </m:r>
                    <m:d>
                      <m:dPr>
                        <m:ctrlPr>
                          <a:rPr lang="en-US" sz="2000" b="0" i="1" smtClean="0">
                            <a:latin typeface="Cambria Math" charset="0"/>
                          </a:rPr>
                        </m:ctrlPr>
                      </m:dPr>
                      <m:e>
                        <m:m>
                          <m:mPr>
                            <m:mcs>
                              <m:mc>
                                <m:mcPr>
                                  <m:count m:val="2"/>
                                  <m:mcJc m:val="center"/>
                                </m:mcPr>
                              </m:mc>
                            </m:mcs>
                            <m:ctrlPr>
                              <a:rPr lang="en-US" sz="2000" b="0" i="1" smtClean="0">
                                <a:latin typeface="Cambria Math" charset="0"/>
                              </a:rPr>
                            </m:ctrlPr>
                          </m:mPr>
                          <m:mr>
                            <m:e>
                              <m:r>
                                <m:rPr>
                                  <m:brk m:alnAt="7"/>
                                </m:rPr>
                                <a:rPr lang="en-US" sz="2000" b="0" i="1" smtClean="0">
                                  <a:latin typeface="Cambria Math"/>
                                </a:rPr>
                                <m:t>0</m:t>
                              </m:r>
                            </m:e>
                            <m:e>
                              <m:r>
                                <a:rPr lang="en-US" sz="2000" b="0" i="1" smtClean="0">
                                  <a:latin typeface="Cambria Math"/>
                                  <a:ea typeface="Cambria Math"/>
                                </a:rPr>
                                <m:t>𝛽</m:t>
                              </m:r>
                            </m:e>
                          </m:mr>
                          <m:mr>
                            <m:e>
                              <m:r>
                                <a:rPr lang="en-US" sz="2000" b="0" i="1" smtClean="0">
                                  <a:latin typeface="Cambria Math"/>
                                </a:rPr>
                                <m:t>−1/</m:t>
                              </m:r>
                              <m:r>
                                <a:rPr lang="en-US" sz="2000" b="0" i="1" smtClean="0">
                                  <a:latin typeface="Cambria Math"/>
                                  <a:ea typeface="Cambria Math"/>
                                </a:rPr>
                                <m:t>𝛽</m:t>
                              </m:r>
                            </m:e>
                            <m:e>
                              <m:r>
                                <a:rPr lang="en-US" sz="2000" b="0" i="1" smtClean="0">
                                  <a:latin typeface="Cambria Math"/>
                                </a:rPr>
                                <m:t>0</m:t>
                              </m:r>
                            </m:e>
                          </m:mr>
                        </m:m>
                      </m:e>
                    </m:d>
                  </m:oMath>
                </a14:m>
                <a:r>
                  <a:rPr lang="en-US" sz="2000" dirty="0" smtClean="0"/>
                  <a:t>;       </a:t>
                </a:r>
                <a14:m>
                  <m:oMath xmlns:m="http://schemas.openxmlformats.org/officeDocument/2006/math">
                    <m:sSup>
                      <m:sSupPr>
                        <m:ctrlPr>
                          <a:rPr lang="en-US" sz="2000" b="0" i="1" smtClean="0">
                            <a:latin typeface="Cambria Math" charset="0"/>
                          </a:rPr>
                        </m:ctrlPr>
                      </m:sSupPr>
                      <m:e>
                        <m:r>
                          <a:rPr lang="en-US" sz="2000" b="0" i="1" smtClean="0">
                            <a:latin typeface="Cambria Math"/>
                          </a:rPr>
                          <m:t>𝑀</m:t>
                        </m:r>
                      </m:e>
                      <m:sup>
                        <m:r>
                          <a:rPr lang="en-US" sz="2000" b="0" i="1" smtClean="0">
                            <a:latin typeface="Cambria Math"/>
                          </a:rPr>
                          <m:t>𝐸𝐾</m:t>
                        </m:r>
                        <m:r>
                          <a:rPr lang="en-US" sz="2000" b="0" i="1" smtClean="0">
                            <a:latin typeface="Cambria Math"/>
                            <a:ea typeface="Cambria Math"/>
                          </a:rPr>
                          <m:t>→</m:t>
                        </m:r>
                        <m:r>
                          <a:rPr lang="en-US" sz="2000" b="0" i="1" smtClean="0">
                            <a:latin typeface="Cambria Math"/>
                            <a:ea typeface="Cambria Math"/>
                          </a:rPr>
                          <m:t>𝐼𝐾</m:t>
                        </m:r>
                      </m:sup>
                    </m:sSup>
                    <m:r>
                      <a:rPr lang="en-US" sz="2000" b="0" i="1" smtClean="0">
                        <a:latin typeface="Cambria Math"/>
                      </a:rPr>
                      <m:t>=</m:t>
                    </m:r>
                    <m:sSup>
                      <m:sSupPr>
                        <m:ctrlPr>
                          <a:rPr lang="en-US" sz="2000" b="0" i="1" smtClean="0">
                            <a:latin typeface="Cambria Math" charset="0"/>
                          </a:rPr>
                        </m:ctrlPr>
                      </m:sSupPr>
                      <m:e>
                        <m:r>
                          <a:rPr lang="en-US" sz="2000" b="0" i="1" smtClean="0">
                            <a:latin typeface="Cambria Math"/>
                          </a:rPr>
                          <m:t>𝑀</m:t>
                        </m:r>
                      </m:e>
                      <m:sup>
                        <m:r>
                          <a:rPr lang="en-US" sz="2000" b="0" i="1" smtClean="0">
                            <a:latin typeface="Cambria Math"/>
                          </a:rPr>
                          <m:t>𝑆</m:t>
                        </m:r>
                        <m:r>
                          <a:rPr lang="en-US" sz="2000" b="0" i="1" smtClean="0">
                            <a:latin typeface="Cambria Math"/>
                            <a:ea typeface="Cambria Math"/>
                          </a:rPr>
                          <m:t>→</m:t>
                        </m:r>
                        <m:r>
                          <a:rPr lang="en-US" sz="2000" b="0" i="1" smtClean="0">
                            <a:latin typeface="Cambria Math"/>
                            <a:ea typeface="Cambria Math"/>
                          </a:rPr>
                          <m:t>𝐼𝐾</m:t>
                        </m:r>
                      </m:sup>
                    </m:sSup>
                    <m:sSup>
                      <m:sSupPr>
                        <m:ctrlPr>
                          <a:rPr lang="en-US" sz="2000" i="1" smtClean="0">
                            <a:latin typeface="Cambria Math" charset="0"/>
                          </a:rPr>
                        </m:ctrlPr>
                      </m:sSupPr>
                      <m:e>
                        <m:r>
                          <a:rPr lang="en-US" sz="2000" b="0" i="1" smtClean="0">
                            <a:latin typeface="Cambria Math"/>
                          </a:rPr>
                          <m:t>𝑀</m:t>
                        </m:r>
                      </m:e>
                      <m:sup>
                        <m:r>
                          <a:rPr lang="en-US" sz="2000" b="0" i="1" smtClean="0">
                            <a:latin typeface="Cambria Math"/>
                          </a:rPr>
                          <m:t>𝐸𝐾</m:t>
                        </m:r>
                        <m:r>
                          <a:rPr lang="en-US" sz="2000" b="0" i="1" smtClean="0">
                            <a:latin typeface="Cambria Math"/>
                            <a:ea typeface="Cambria Math"/>
                          </a:rPr>
                          <m:t>→</m:t>
                        </m:r>
                        <m:r>
                          <a:rPr lang="en-US" sz="2000" b="0" i="1" smtClean="0">
                            <a:latin typeface="Cambria Math"/>
                            <a:ea typeface="Cambria Math"/>
                          </a:rPr>
                          <m:t>𝑆</m:t>
                        </m:r>
                      </m:sup>
                    </m:sSup>
                    <m:r>
                      <a:rPr lang="en-US" sz="2000" b="0" i="1" smtClean="0">
                        <a:latin typeface="Cambria Math"/>
                      </a:rPr>
                      <m:t>~</m:t>
                    </m:r>
                    <m:d>
                      <m:dPr>
                        <m:ctrlPr>
                          <a:rPr lang="en-US" sz="2000" b="0" i="1" smtClean="0">
                            <a:latin typeface="Cambria Math" charset="0"/>
                          </a:rPr>
                        </m:ctrlPr>
                      </m:dPr>
                      <m:e>
                        <m:m>
                          <m:mPr>
                            <m:mcs>
                              <m:mc>
                                <m:mcPr>
                                  <m:count m:val="2"/>
                                  <m:mcJc m:val="center"/>
                                </m:mcPr>
                              </m:mc>
                            </m:mcs>
                            <m:ctrlPr>
                              <a:rPr lang="en-US" sz="2000" b="0" i="1" smtClean="0">
                                <a:latin typeface="Cambria Math" charset="0"/>
                              </a:rPr>
                            </m:ctrlPr>
                          </m:mPr>
                          <m:mr>
                            <m:e>
                              <m:r>
                                <m:rPr>
                                  <m:brk m:alnAt="7"/>
                                </m:rPr>
                                <a:rPr lang="en-US" sz="2000" b="0" i="1" smtClean="0">
                                  <a:latin typeface="Cambria Math"/>
                                </a:rPr>
                                <m:t>−</m:t>
                              </m:r>
                              <m:r>
                                <a:rPr lang="en-US" sz="2000" b="0" i="1" smtClean="0">
                                  <a:latin typeface="Cambria Math"/>
                                </a:rPr>
                                <m:t>1</m:t>
                              </m:r>
                            </m:e>
                            <m:e>
                              <m:r>
                                <a:rPr lang="en-US" sz="2000" b="0" i="1" smtClean="0">
                                  <a:latin typeface="Cambria Math"/>
                                </a:rPr>
                                <m:t>0</m:t>
                              </m:r>
                            </m:e>
                          </m:mr>
                          <m:mr>
                            <m:e>
                              <m:r>
                                <a:rPr lang="en-US" sz="2000" b="0" i="1" smtClean="0">
                                  <a:latin typeface="Cambria Math"/>
                                </a:rPr>
                                <m:t>0</m:t>
                              </m:r>
                            </m:e>
                            <m:e>
                              <m:r>
                                <a:rPr lang="en-US" sz="2000" b="0" i="1" smtClean="0">
                                  <a:latin typeface="Cambria Math"/>
                                </a:rPr>
                                <m:t>−1</m:t>
                              </m:r>
                            </m:e>
                          </m:mr>
                        </m:m>
                      </m:e>
                    </m:d>
                  </m:oMath>
                </a14:m>
                <a:endParaRPr lang="en-US" dirty="0" smtClean="0"/>
              </a:p>
              <a:p>
                <a:r>
                  <a:rPr lang="en-US" dirty="0" smtClean="0"/>
                  <a:t>¼-wave PREK  to S; ½-wave PREK to IK (same matrices)</a:t>
                </a:r>
              </a:p>
              <a:p>
                <a:r>
                  <a:rPr lang="en-US" dirty="0" smtClean="0"/>
                  <a:t>¼-wave S to PSTK; ½-wave EK to PSTK (same matrices)</a:t>
                </a:r>
              </a:p>
              <a:p>
                <a:r>
                  <a:rPr lang="en-US" dirty="0"/>
                  <a:t>d</a:t>
                </a:r>
                <a:r>
                  <a:rPr lang="en-US" dirty="0" smtClean="0"/>
                  <a:t>ispersion management </a:t>
                </a:r>
                <a:r>
                  <a:rPr lang="en-US" dirty="0" smtClean="0">
                    <a:sym typeface="Symbol"/>
                  </a:rPr>
                  <a:t> full wave VDD to S, S to VRD</a:t>
                </a:r>
              </a:p>
              <a:p>
                <a:pPr marL="0" indent="0">
                  <a:buNone/>
                </a:pPr>
                <a14:m>
                  <m:oMathPara xmlns:m="http://schemas.openxmlformats.org/officeDocument/2006/math">
                    <m:oMathParaPr>
                      <m:jc m:val="centerGroup"/>
                    </m:oMathParaPr>
                    <m:oMath xmlns:m="http://schemas.openxmlformats.org/officeDocument/2006/math">
                      <m:sSup>
                        <m:sSupPr>
                          <m:ctrlPr>
                            <a:rPr lang="en-US" sz="2100" i="1" smtClean="0">
                              <a:latin typeface="Cambria Math" charset="0"/>
                            </a:rPr>
                          </m:ctrlPr>
                        </m:sSupPr>
                        <m:e>
                          <m:r>
                            <a:rPr lang="en-US" sz="2100" b="0" i="1" smtClean="0">
                              <a:latin typeface="Cambria Math"/>
                            </a:rPr>
                            <m:t>𝑀</m:t>
                          </m:r>
                        </m:e>
                        <m:sup>
                          <m:r>
                            <a:rPr lang="en-US" sz="2100" b="0" i="1" smtClean="0">
                              <a:latin typeface="Cambria Math"/>
                            </a:rPr>
                            <m:t>𝐸𝐾</m:t>
                          </m:r>
                          <m:r>
                            <a:rPr lang="en-US" sz="2100" b="0" i="1" smtClean="0">
                              <a:latin typeface="Cambria Math"/>
                              <a:ea typeface="Cambria Math"/>
                            </a:rPr>
                            <m:t>→</m:t>
                          </m:r>
                          <m:r>
                            <a:rPr lang="en-US" sz="2100" b="0" i="1" smtClean="0">
                              <a:latin typeface="Cambria Math"/>
                              <a:ea typeface="Cambria Math"/>
                            </a:rPr>
                            <m:t>𝑆</m:t>
                          </m:r>
                        </m:sup>
                      </m:sSup>
                      <m:r>
                        <a:rPr lang="en-US" sz="2100" b="0" i="1" smtClean="0">
                          <a:latin typeface="Cambria Math"/>
                        </a:rPr>
                        <m:t>=</m:t>
                      </m:r>
                      <m:sSup>
                        <m:sSupPr>
                          <m:ctrlPr>
                            <a:rPr lang="en-US" sz="2100" b="0" i="1" smtClean="0">
                              <a:latin typeface="Cambria Math" charset="0"/>
                            </a:rPr>
                          </m:ctrlPr>
                        </m:sSupPr>
                        <m:e>
                          <m:r>
                            <a:rPr lang="en-US" sz="2100" b="0" i="1" smtClean="0">
                              <a:latin typeface="Cambria Math"/>
                            </a:rPr>
                            <m:t>𝑀</m:t>
                          </m:r>
                        </m:e>
                        <m:sup>
                          <m:r>
                            <a:rPr lang="en-US" sz="2100" b="0" i="1" smtClean="0">
                              <a:latin typeface="Cambria Math"/>
                            </a:rPr>
                            <m:t>𝑆</m:t>
                          </m:r>
                          <m:r>
                            <a:rPr lang="en-US" sz="2100" b="0" i="1" smtClean="0">
                              <a:latin typeface="Cambria Math"/>
                              <a:ea typeface="Cambria Math"/>
                            </a:rPr>
                            <m:t>→</m:t>
                          </m:r>
                          <m:r>
                            <a:rPr lang="en-US" sz="2100" b="0" i="1" smtClean="0">
                              <a:latin typeface="Cambria Math"/>
                              <a:ea typeface="Cambria Math"/>
                            </a:rPr>
                            <m:t>𝐼𝐾</m:t>
                          </m:r>
                        </m:sup>
                      </m:sSup>
                      <m:r>
                        <a:rPr lang="en-US" sz="2100" b="0" i="1" smtClean="0">
                          <a:latin typeface="Cambria Math"/>
                        </a:rPr>
                        <m:t>~</m:t>
                      </m:r>
                      <m:d>
                        <m:dPr>
                          <m:ctrlPr>
                            <a:rPr lang="en-US" sz="2100" b="0" i="1" smtClean="0">
                              <a:latin typeface="Cambria Math" charset="0"/>
                            </a:rPr>
                          </m:ctrlPr>
                        </m:dPr>
                        <m:e>
                          <m:m>
                            <m:mPr>
                              <m:mcs>
                                <m:mc>
                                  <m:mcPr>
                                    <m:count m:val="2"/>
                                    <m:mcJc m:val="center"/>
                                  </m:mcPr>
                                </m:mc>
                              </m:mcs>
                              <m:ctrlPr>
                                <a:rPr lang="en-US" sz="2100" b="0" i="1" smtClean="0">
                                  <a:latin typeface="Cambria Math" charset="0"/>
                                </a:rPr>
                              </m:ctrlPr>
                            </m:mPr>
                            <m:mr>
                              <m:e>
                                <m:r>
                                  <m:rPr>
                                    <m:brk m:alnAt="7"/>
                                  </m:rPr>
                                  <a:rPr lang="en-US" sz="2100" b="0" i="1" smtClean="0">
                                    <a:latin typeface="Cambria Math"/>
                                  </a:rPr>
                                  <m:t>1</m:t>
                                </m:r>
                              </m:e>
                              <m:e>
                                <m:r>
                                  <a:rPr lang="en-US" sz="2100" b="0" i="1" smtClean="0">
                                    <a:latin typeface="Cambria Math"/>
                                  </a:rPr>
                                  <m:t>0</m:t>
                                </m:r>
                              </m:e>
                            </m:mr>
                            <m:mr>
                              <m:e>
                                <m:r>
                                  <a:rPr lang="en-US" sz="2100" b="0" i="1" smtClean="0">
                                    <a:latin typeface="Cambria Math"/>
                                    <a:ea typeface="Cambria Math"/>
                                  </a:rPr>
                                  <m:t>0</m:t>
                                </m:r>
                              </m:e>
                              <m:e>
                                <m:r>
                                  <a:rPr lang="en-US" sz="2100" b="0" i="1" smtClean="0">
                                    <a:latin typeface="Cambria Math"/>
                                    <a:ea typeface="Cambria Math"/>
                                  </a:rPr>
                                  <m:t>1</m:t>
                                </m:r>
                              </m:e>
                            </m:mr>
                          </m:m>
                        </m:e>
                      </m:d>
                    </m:oMath>
                  </m:oMathPara>
                </a14:m>
                <a:endParaRPr lang="en-US" dirty="0" smtClean="0"/>
              </a:p>
              <a:p>
                <a:r>
                  <a:rPr lang="en-US" dirty="0" smtClean="0"/>
                  <a:t>Matching of ERL to/from exchange (up &amp; downstream telescopes)</a:t>
                </a:r>
              </a:p>
              <a:p>
                <a:r>
                  <a:rPr lang="en-US" dirty="0" smtClean="0"/>
                  <a:t>Matching of CCR to/from exchange (up &amp; downstream telescopes)</a:t>
                </a:r>
              </a:p>
              <a:p>
                <a:r>
                  <a:rPr lang="en-US" dirty="0" smtClean="0"/>
                  <a:t>Axially symmetric transport  ERL to CCR, CCR to ERL</a:t>
                </a:r>
              </a:p>
              <a:p>
                <a:r>
                  <a:rPr lang="en-US" dirty="0" smtClean="0"/>
                  <a:t>“Soft” constraints:</a:t>
                </a:r>
              </a:p>
              <a:p>
                <a:pPr lvl="1"/>
                <a:r>
                  <a:rPr lang="en-US" dirty="0" smtClean="0"/>
                  <a:t>Axially symmetric transport CCR to S, S to CCR</a:t>
                </a:r>
              </a:p>
              <a:p>
                <a:pPr lvl="1"/>
                <a:r>
                  <a:rPr lang="en-US" dirty="0" smtClean="0"/>
                  <a:t>Axially symmetric transport ERL to S, S to ERL</a:t>
                </a:r>
              </a:p>
              <a:p>
                <a:pPr lvl="1"/>
                <a:r>
                  <a:rPr lang="en-US" dirty="0" smtClean="0"/>
                  <a:t>Avoid excessively large or small beam envelope functions</a:t>
                </a:r>
              </a:p>
              <a:p>
                <a:pPr lvl="2"/>
                <a:r>
                  <a:rPr lang="en-US" dirty="0" smtClean="0"/>
                  <a:t>Aberration control, error sensitivity</a:t>
                </a:r>
              </a:p>
              <a:p>
                <a:pPr lvl="2"/>
                <a:r>
                  <a:rPr lang="en-US" dirty="0" smtClean="0"/>
                  <a:t>Halo (no 100s of m); space charge (no pinches at few cm)</a:t>
                </a:r>
              </a:p>
              <a:p>
                <a:pPr lvl="1"/>
                <a:r>
                  <a:rPr lang="en-US" dirty="0" smtClean="0"/>
                  <a:t>Provision for phase space exchange in transport from ERL linac back to ERL linac</a:t>
                </a:r>
              </a:p>
              <a:p>
                <a:pPr lvl="2"/>
                <a:r>
                  <a:rPr lang="en-US" dirty="0" smtClean="0"/>
                  <a:t>Can be provided in recovery arc-to-linac transport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2088803"/>
                <a:ext cx="8229600" cy="4572000"/>
              </a:xfrm>
              <a:blipFill rotWithShape="0">
                <a:blip r:embed="rId2"/>
                <a:stretch>
                  <a:fillRect l="-222" t="-1333"/>
                </a:stretch>
              </a:blipFill>
            </p:spPr>
            <p:txBody>
              <a:bodyPr/>
              <a:lstStyle/>
              <a:p>
                <a:r>
                  <a:rPr lang="en-US">
                    <a:noFill/>
                  </a:rPr>
                  <a:t> </a:t>
                </a:r>
              </a:p>
            </p:txBody>
          </p:sp>
        </mc:Fallback>
      </mc:AlternateContent>
      <p:grpSp>
        <p:nvGrpSpPr>
          <p:cNvPr id="39" name="Group 38"/>
          <p:cNvGrpSpPr/>
          <p:nvPr/>
        </p:nvGrpSpPr>
        <p:grpSpPr>
          <a:xfrm>
            <a:off x="0" y="839624"/>
            <a:ext cx="9144000" cy="1222177"/>
            <a:chOff x="-76200" y="2993716"/>
            <a:chExt cx="9144000" cy="1222177"/>
          </a:xfrm>
        </p:grpSpPr>
        <p:cxnSp>
          <p:nvCxnSpPr>
            <p:cNvPr id="5" name="Straight Connector 4"/>
            <p:cNvCxnSpPr/>
            <p:nvPr/>
          </p:nvCxnSpPr>
          <p:spPr>
            <a:xfrm flipV="1">
              <a:off x="7614231" y="3808018"/>
              <a:ext cx="605790" cy="1844"/>
            </a:xfrm>
            <a:prstGeom prst="line">
              <a:avLst/>
            </a:prstGeom>
            <a:ln w="25400">
              <a:solidFill>
                <a:srgbClr val="FF000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25301" y="3301091"/>
              <a:ext cx="7772400" cy="0"/>
            </a:xfrm>
            <a:prstGeom prst="line">
              <a:avLst/>
            </a:prstGeom>
            <a:ln w="25400">
              <a:solidFill>
                <a:srgbClr val="000090"/>
              </a:solidFill>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61010" y="3821518"/>
              <a:ext cx="605790" cy="1844"/>
            </a:xfrm>
            <a:prstGeom prst="line">
              <a:avLst/>
            </a:prstGeom>
            <a:ln w="25400">
              <a:solidFill>
                <a:srgbClr val="00009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flipH="1">
              <a:off x="1045791" y="3237974"/>
              <a:ext cx="91440" cy="137160"/>
            </a:xfrm>
            <a:prstGeom prst="roundRect">
              <a:avLst/>
            </a:prstGeom>
            <a:solidFill>
              <a:srgbClr val="E46C0A"/>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itchFamily="34" charset="0"/>
                <a:cs typeface="Arial" pitchFamily="34" charset="0"/>
              </a:endParaRPr>
            </a:p>
          </p:txBody>
        </p:sp>
        <p:sp>
          <p:nvSpPr>
            <p:cNvPr id="11" name="Trapezoid 10"/>
            <p:cNvSpPr/>
            <p:nvPr/>
          </p:nvSpPr>
          <p:spPr>
            <a:xfrm flipV="1">
              <a:off x="7531500" y="3754009"/>
              <a:ext cx="91440" cy="111707"/>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itchFamily="34" charset="0"/>
                <a:cs typeface="Arial" pitchFamily="34" charset="0"/>
              </a:endParaRPr>
            </a:p>
          </p:txBody>
        </p:sp>
        <p:sp>
          <p:nvSpPr>
            <p:cNvPr id="12" name="Rectangle 11"/>
            <p:cNvSpPr/>
            <p:nvPr/>
          </p:nvSpPr>
          <p:spPr>
            <a:xfrm>
              <a:off x="4067018" y="3391854"/>
              <a:ext cx="500250" cy="81089"/>
            </a:xfrm>
            <a:prstGeom prst="rect">
              <a:avLst/>
            </a:prstGeom>
            <a:solidFill>
              <a:srgbClr val="FFFF66"/>
            </a:solidFill>
            <a:ln w="9525"/>
            <a:effectLst>
              <a:outerShdw blurRad="40005" dist="20320" dir="54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113"/>
            <p:cNvSpPr txBox="1"/>
            <p:nvPr/>
          </p:nvSpPr>
          <p:spPr>
            <a:xfrm>
              <a:off x="8258659" y="3149093"/>
              <a:ext cx="574196"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latin typeface="Arial" panose="020B0604020202020204" pitchFamily="34" charset="0"/>
                  <a:cs typeface="Arial" panose="020B0604020202020204" pitchFamily="34" charset="0"/>
                </a:rPr>
                <a:t>CCR</a:t>
              </a:r>
              <a:endParaRPr lang="en-US" sz="1400" b="1" dirty="0">
                <a:latin typeface="Arial" panose="020B0604020202020204" pitchFamily="34" charset="0"/>
                <a:cs typeface="Arial" panose="020B0604020202020204" pitchFamily="34" charset="0"/>
              </a:endParaRPr>
            </a:p>
          </p:txBody>
        </p:sp>
        <p:sp>
          <p:nvSpPr>
            <p:cNvPr id="14" name="TextBox 114"/>
            <p:cNvSpPr txBox="1"/>
            <p:nvPr/>
          </p:nvSpPr>
          <p:spPr>
            <a:xfrm>
              <a:off x="8263013" y="3660719"/>
              <a:ext cx="54373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latin typeface="Arial" panose="020B0604020202020204" pitchFamily="34" charset="0"/>
                  <a:cs typeface="Arial" panose="020B0604020202020204" pitchFamily="34" charset="0"/>
                </a:rPr>
                <a:t>ERL</a:t>
              </a:r>
              <a:endParaRPr lang="en-US" sz="1400" b="1" dirty="0">
                <a:latin typeface="Arial" panose="020B0604020202020204" pitchFamily="34" charset="0"/>
                <a:cs typeface="Arial" panose="020B0604020202020204" pitchFamily="34" charset="0"/>
              </a:endParaRPr>
            </a:p>
          </p:txBody>
        </p:sp>
        <p:sp>
          <p:nvSpPr>
            <p:cNvPr id="15" name="TextBox 115"/>
            <p:cNvSpPr txBox="1"/>
            <p:nvPr/>
          </p:nvSpPr>
          <p:spPr>
            <a:xfrm>
              <a:off x="0" y="3006873"/>
              <a:ext cx="24384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smtClean="0">
                  <a:solidFill>
                    <a:schemeClr val="accent6">
                      <a:lumMod val="75000"/>
                    </a:schemeClr>
                  </a:solidFill>
                  <a:latin typeface="Arial" pitchFamily="34" charset="0"/>
                  <a:cs typeface="Arial" pitchFamily="34" charset="0"/>
                </a:rPr>
                <a:t>extraction kicker (EK)</a:t>
              </a:r>
              <a:endParaRPr lang="en-US" sz="1400" b="1" dirty="0">
                <a:solidFill>
                  <a:schemeClr val="accent6">
                    <a:lumMod val="75000"/>
                  </a:schemeClr>
                </a:solidFill>
                <a:latin typeface="Arial" pitchFamily="34" charset="0"/>
                <a:cs typeface="Arial" pitchFamily="34" charset="0"/>
              </a:endParaRPr>
            </a:p>
          </p:txBody>
        </p:sp>
        <p:sp>
          <p:nvSpPr>
            <p:cNvPr id="16" name="TextBox 116"/>
            <p:cNvSpPr txBox="1"/>
            <p:nvPr/>
          </p:nvSpPr>
          <p:spPr>
            <a:xfrm>
              <a:off x="6705600" y="2993716"/>
              <a:ext cx="19050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smtClean="0">
                  <a:solidFill>
                    <a:schemeClr val="accent6">
                      <a:lumMod val="75000"/>
                    </a:schemeClr>
                  </a:solidFill>
                  <a:latin typeface="Arial" pitchFamily="34" charset="0"/>
                  <a:cs typeface="Arial" pitchFamily="34" charset="0"/>
                </a:rPr>
                <a:t>injection kicker (IK)</a:t>
              </a:r>
              <a:endParaRPr lang="en-US" sz="1400" b="1" dirty="0">
                <a:solidFill>
                  <a:schemeClr val="accent6">
                    <a:lumMod val="75000"/>
                  </a:schemeClr>
                </a:solidFill>
                <a:latin typeface="Arial" pitchFamily="34" charset="0"/>
                <a:cs typeface="Arial" pitchFamily="34" charset="0"/>
              </a:endParaRPr>
            </a:p>
          </p:txBody>
        </p:sp>
        <p:sp>
          <p:nvSpPr>
            <p:cNvPr id="17" name="TextBox 117"/>
            <p:cNvSpPr txBox="1"/>
            <p:nvPr/>
          </p:nvSpPr>
          <p:spPr>
            <a:xfrm>
              <a:off x="3893212" y="3502331"/>
              <a:ext cx="82105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smtClean="0">
                  <a:solidFill>
                    <a:srgbClr val="FFFF00"/>
                  </a:solidFill>
                  <a:effectLst>
                    <a:outerShdw blurRad="50800" dist="38100" dir="2700000" algn="tl" rotWithShape="0">
                      <a:prstClr val="black">
                        <a:alpha val="40000"/>
                      </a:prstClr>
                    </a:outerShdw>
                  </a:effectLst>
                  <a:latin typeface="Arial" pitchFamily="34" charset="0"/>
                  <a:cs typeface="Arial" pitchFamily="34" charset="0"/>
                </a:rPr>
                <a:t>septum</a:t>
              </a:r>
              <a:endParaRPr lang="en-US" sz="1400" b="1" dirty="0">
                <a:solidFill>
                  <a:srgbClr val="FFFF00"/>
                </a:solidFill>
                <a:effectLst>
                  <a:outerShdw blurRad="50800" dist="38100" dir="2700000" algn="tl" rotWithShape="0">
                    <a:prstClr val="black">
                      <a:alpha val="40000"/>
                    </a:prstClr>
                  </a:outerShdw>
                </a:effectLst>
                <a:latin typeface="Arial" pitchFamily="34" charset="0"/>
                <a:cs typeface="Arial" pitchFamily="34" charset="0"/>
              </a:endParaRPr>
            </a:p>
          </p:txBody>
        </p:sp>
        <p:sp>
          <p:nvSpPr>
            <p:cNvPr id="19" name="TextBox 119"/>
            <p:cNvSpPr txBox="1"/>
            <p:nvPr/>
          </p:nvSpPr>
          <p:spPr>
            <a:xfrm>
              <a:off x="-76200" y="3908116"/>
              <a:ext cx="28194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0066FF"/>
                  </a:solidFill>
                  <a:latin typeface="Arial" pitchFamily="34" charset="0"/>
                  <a:cs typeface="Arial" pitchFamily="34" charset="0"/>
                </a:rPr>
                <a:t>v</a:t>
              </a:r>
              <a:r>
                <a:rPr lang="en-US" sz="1400" b="1" dirty="0" smtClean="0">
                  <a:solidFill>
                    <a:srgbClr val="0066FF"/>
                  </a:solidFill>
                  <a:latin typeface="Arial" pitchFamily="34" charset="0"/>
                  <a:cs typeface="Arial" pitchFamily="34" charset="0"/>
                </a:rPr>
                <a:t>ertical delivery dipole  (VDD)</a:t>
              </a:r>
              <a:endParaRPr lang="en-US" sz="1400" b="1" dirty="0">
                <a:solidFill>
                  <a:srgbClr val="0066FF"/>
                </a:solidFill>
                <a:latin typeface="Arial" pitchFamily="34" charset="0"/>
                <a:cs typeface="Arial" pitchFamily="34" charset="0"/>
              </a:endParaRPr>
            </a:p>
          </p:txBody>
        </p:sp>
        <p:sp>
          <p:nvSpPr>
            <p:cNvPr id="21" name="TextBox 121"/>
            <p:cNvSpPr txBox="1"/>
            <p:nvPr/>
          </p:nvSpPr>
          <p:spPr>
            <a:xfrm>
              <a:off x="5715001" y="3908116"/>
              <a:ext cx="274319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0066FF"/>
                  </a:solidFill>
                  <a:latin typeface="Arial" pitchFamily="34" charset="0"/>
                  <a:cs typeface="Arial" pitchFamily="34" charset="0"/>
                </a:rPr>
                <a:t>v</a:t>
              </a:r>
              <a:r>
                <a:rPr lang="en-US" sz="1400" b="1" dirty="0" smtClean="0">
                  <a:solidFill>
                    <a:srgbClr val="0066FF"/>
                  </a:solidFill>
                  <a:latin typeface="Arial" pitchFamily="34" charset="0"/>
                  <a:cs typeface="Arial" pitchFamily="34" charset="0"/>
                </a:rPr>
                <a:t>ertical return dipole (VRD)</a:t>
              </a:r>
              <a:endParaRPr lang="en-US" sz="1400" b="1" dirty="0">
                <a:solidFill>
                  <a:srgbClr val="0066FF"/>
                </a:solidFill>
                <a:latin typeface="Arial" pitchFamily="34" charset="0"/>
                <a:cs typeface="Arial" pitchFamily="34" charset="0"/>
              </a:endParaRPr>
            </a:p>
          </p:txBody>
        </p:sp>
        <p:cxnSp>
          <p:nvCxnSpPr>
            <p:cNvPr id="22" name="Straight Connector 21"/>
            <p:cNvCxnSpPr>
              <a:stCxn id="29" idx="1"/>
            </p:cNvCxnSpPr>
            <p:nvPr/>
          </p:nvCxnSpPr>
          <p:spPr>
            <a:xfrm flipV="1">
              <a:off x="1052867" y="3533851"/>
              <a:ext cx="3285542" cy="287667"/>
            </a:xfrm>
            <a:prstGeom prst="line">
              <a:avLst/>
            </a:prstGeom>
            <a:ln w="25400">
              <a:solidFill>
                <a:srgbClr val="00009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46685" y="3533297"/>
              <a:ext cx="429155" cy="0"/>
            </a:xfrm>
            <a:prstGeom prst="line">
              <a:avLst/>
            </a:prstGeom>
            <a:ln w="25400">
              <a:solidFill>
                <a:srgbClr val="00009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775840" y="3302999"/>
              <a:ext cx="2794576" cy="228093"/>
            </a:xfrm>
            <a:prstGeom prst="line">
              <a:avLst/>
            </a:prstGeom>
            <a:ln w="25400">
              <a:solidFill>
                <a:srgbClr val="00009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522791" y="3224891"/>
              <a:ext cx="91440" cy="137160"/>
            </a:xfrm>
            <a:prstGeom prst="roundRect">
              <a:avLst/>
            </a:prstGeom>
            <a:solidFill>
              <a:srgbClr val="E46C0A"/>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itchFamily="34" charset="0"/>
                <a:cs typeface="Arial" pitchFamily="34" charset="0"/>
              </a:endParaRPr>
            </a:p>
          </p:txBody>
        </p:sp>
        <p:cxnSp>
          <p:nvCxnSpPr>
            <p:cNvPr id="26" name="Straight Connector 25"/>
            <p:cNvCxnSpPr/>
            <p:nvPr/>
          </p:nvCxnSpPr>
          <p:spPr>
            <a:xfrm flipV="1">
              <a:off x="3922404" y="3531092"/>
              <a:ext cx="431168" cy="2759"/>
            </a:xfrm>
            <a:prstGeom prst="line">
              <a:avLst/>
            </a:prstGeom>
            <a:ln w="25400">
              <a:solidFill>
                <a:srgbClr val="FF000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1" idx="3"/>
            </p:cNvCxnSpPr>
            <p:nvPr/>
          </p:nvCxnSpPr>
          <p:spPr>
            <a:xfrm>
              <a:off x="4353572" y="3531092"/>
              <a:ext cx="3257938" cy="278770"/>
            </a:xfrm>
            <a:prstGeom prst="line">
              <a:avLst/>
            </a:prstGeom>
            <a:ln w="25400">
              <a:solidFill>
                <a:srgbClr val="FF000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0" idx="1"/>
            </p:cNvCxnSpPr>
            <p:nvPr/>
          </p:nvCxnSpPr>
          <p:spPr>
            <a:xfrm>
              <a:off x="1137231" y="3306554"/>
              <a:ext cx="2785173" cy="227297"/>
            </a:xfrm>
            <a:prstGeom prst="line">
              <a:avLst/>
            </a:prstGeom>
            <a:ln w="25400">
              <a:solidFill>
                <a:srgbClr val="FF0000"/>
              </a:solidFill>
              <a:prstDash val="sysDot"/>
            </a:ln>
            <a:effectLst>
              <a:outerShdw blurRad="40005" dist="20320" dir="5400000" algn="ctr"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sp>
          <p:nvSpPr>
            <p:cNvPr id="29" name="Trapezoid 28"/>
            <p:cNvSpPr/>
            <p:nvPr/>
          </p:nvSpPr>
          <p:spPr>
            <a:xfrm flipV="1">
              <a:off x="1041437" y="3765665"/>
              <a:ext cx="91440" cy="111707"/>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itchFamily="34" charset="0"/>
                <a:cs typeface="Arial" pitchFamily="34" charset="0"/>
              </a:endParaRPr>
            </a:p>
          </p:txBody>
        </p:sp>
        <p:sp>
          <p:nvSpPr>
            <p:cNvPr id="35" name="TextBox 116"/>
            <p:cNvSpPr txBox="1"/>
            <p:nvPr/>
          </p:nvSpPr>
          <p:spPr>
            <a:xfrm>
              <a:off x="6781800" y="3450916"/>
              <a:ext cx="22860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smtClean="0">
                  <a:solidFill>
                    <a:schemeClr val="accent6">
                      <a:lumMod val="75000"/>
                    </a:schemeClr>
                  </a:solidFill>
                  <a:latin typeface="Arial" pitchFamily="34" charset="0"/>
                  <a:cs typeface="Arial" pitchFamily="34" charset="0"/>
                </a:rPr>
                <a:t>post-kicker (PSTK)</a:t>
              </a:r>
              <a:endParaRPr lang="en-US" sz="1400" b="1" dirty="0">
                <a:solidFill>
                  <a:schemeClr val="accent6">
                    <a:lumMod val="75000"/>
                  </a:schemeClr>
                </a:solidFill>
                <a:latin typeface="Arial" pitchFamily="34" charset="0"/>
                <a:cs typeface="Arial" pitchFamily="34" charset="0"/>
              </a:endParaRPr>
            </a:p>
          </p:txBody>
        </p:sp>
        <p:sp>
          <p:nvSpPr>
            <p:cNvPr id="36" name="Rounded Rectangle 35"/>
            <p:cNvSpPr/>
            <p:nvPr/>
          </p:nvSpPr>
          <p:spPr>
            <a:xfrm>
              <a:off x="8102782" y="3733800"/>
              <a:ext cx="91440" cy="137160"/>
            </a:xfrm>
            <a:prstGeom prst="roundRect">
              <a:avLst/>
            </a:prstGeom>
            <a:solidFill>
              <a:srgbClr val="E46C0A"/>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itchFamily="34" charset="0"/>
                <a:cs typeface="Arial" pitchFamily="34" charset="0"/>
              </a:endParaRPr>
            </a:p>
          </p:txBody>
        </p:sp>
        <p:sp>
          <p:nvSpPr>
            <p:cNvPr id="37" name="Rounded Rectangle 36"/>
            <p:cNvSpPr/>
            <p:nvPr/>
          </p:nvSpPr>
          <p:spPr>
            <a:xfrm flipH="1">
              <a:off x="533400" y="3733800"/>
              <a:ext cx="91440" cy="137160"/>
            </a:xfrm>
            <a:prstGeom prst="roundRect">
              <a:avLst/>
            </a:prstGeom>
            <a:solidFill>
              <a:srgbClr val="E46C0A"/>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itchFamily="34" charset="0"/>
                <a:cs typeface="Arial" pitchFamily="34" charset="0"/>
              </a:endParaRPr>
            </a:p>
          </p:txBody>
        </p:sp>
        <p:sp>
          <p:nvSpPr>
            <p:cNvPr id="38" name="TextBox 115"/>
            <p:cNvSpPr txBox="1"/>
            <p:nvPr/>
          </p:nvSpPr>
          <p:spPr>
            <a:xfrm>
              <a:off x="-76200" y="3505200"/>
              <a:ext cx="190593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smtClean="0">
                  <a:solidFill>
                    <a:schemeClr val="accent6">
                      <a:lumMod val="75000"/>
                    </a:schemeClr>
                  </a:solidFill>
                  <a:latin typeface="Arial" pitchFamily="34" charset="0"/>
                  <a:cs typeface="Arial" pitchFamily="34" charset="0"/>
                </a:rPr>
                <a:t>pre-kicker (PREK)</a:t>
              </a:r>
              <a:endParaRPr lang="en-US" sz="1400" b="1" dirty="0">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1528865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dirty="0" smtClean="0"/>
              <a:t>Big Change: Baseline is now the CCR</a:t>
            </a:r>
            <a:endParaRPr lang="en-US" dirty="0"/>
          </a:p>
        </p:txBody>
      </p:sp>
      <p:sp>
        <p:nvSpPr>
          <p:cNvPr id="3" name="Content Placeholder 2"/>
          <p:cNvSpPr>
            <a:spLocks noGrp="1"/>
          </p:cNvSpPr>
          <p:nvPr>
            <p:ph idx="1"/>
          </p:nvPr>
        </p:nvSpPr>
        <p:spPr>
          <a:xfrm>
            <a:off x="447669" y="873137"/>
            <a:ext cx="8229600" cy="5222863"/>
          </a:xfrm>
        </p:spPr>
        <p:txBody>
          <a:bodyPr/>
          <a:lstStyle/>
          <a:p>
            <a:r>
              <a:rPr lang="en-US" dirty="0" smtClean="0">
                <a:solidFill>
                  <a:srgbClr val="FF0000"/>
                </a:solidFill>
              </a:rPr>
              <a:t>The Circulator Cooler Ring (CCR) is back!</a:t>
            </a:r>
          </a:p>
          <a:p>
            <a:r>
              <a:rPr lang="en-US" dirty="0" smtClean="0"/>
              <a:t>Uses harmonic kicker </a:t>
            </a:r>
            <a:r>
              <a:rPr lang="en-US" dirty="0" smtClean="0"/>
              <a:t>design to inject and extract from CCR</a:t>
            </a:r>
          </a:p>
          <a:p>
            <a:r>
              <a:rPr lang="en-US" dirty="0"/>
              <a:t>Micro-bunching instability is now thought to be </a:t>
            </a:r>
            <a:r>
              <a:rPr lang="en-US" dirty="0" smtClean="0"/>
              <a:t>suppressed</a:t>
            </a:r>
            <a:endParaRPr lang="en-US" dirty="0"/>
          </a:p>
          <a:p>
            <a:r>
              <a:rPr lang="en-US" dirty="0" smtClean="0"/>
              <a:t>Assumes </a:t>
            </a:r>
            <a:r>
              <a:rPr lang="en-US" dirty="0" smtClean="0"/>
              <a:t>high charge injector </a:t>
            </a:r>
            <a:r>
              <a:rPr lang="en-US" dirty="0" smtClean="0"/>
              <a:t>(but can </a:t>
            </a:r>
            <a:r>
              <a:rPr lang="en-US" dirty="0" smtClean="0"/>
              <a:t>be lower frequency</a:t>
            </a:r>
            <a:r>
              <a:rPr lang="en-US" dirty="0" smtClean="0"/>
              <a:t>)</a:t>
            </a:r>
          </a:p>
          <a:p>
            <a:endParaRPr lang="en-US" dirty="0" smtClean="0"/>
          </a:p>
        </p:txBody>
      </p:sp>
      <p:sp>
        <p:nvSpPr>
          <p:cNvPr id="115" name="Footer Placeholder 3"/>
          <p:cNvSpPr>
            <a:spLocks noGrp="1"/>
          </p:cNvSpPr>
          <p:nvPr>
            <p:ph type="ftr" sz="quarter" idx="3"/>
          </p:nvPr>
        </p:nvSpPr>
        <p:spPr>
          <a:xfrm>
            <a:off x="2193933" y="6459713"/>
            <a:ext cx="2895600" cy="365125"/>
          </a:xfrm>
        </p:spPr>
        <p:txBody>
          <a:bodyPr/>
          <a:lstStyle/>
          <a:p>
            <a:r>
              <a:rPr lang="en-US" dirty="0" smtClean="0"/>
              <a:t>MEIC Collaboration Mtg. April 3-5, 2017</a:t>
            </a:r>
          </a:p>
        </p:txBody>
      </p:sp>
      <p:pic>
        <p:nvPicPr>
          <p:cNvPr id="4" name="Picture 3"/>
          <p:cNvPicPr>
            <a:picLocks noChangeAspect="1"/>
          </p:cNvPicPr>
          <p:nvPr/>
        </p:nvPicPr>
        <p:blipFill>
          <a:blip r:embed="rId2"/>
          <a:stretch>
            <a:fillRect/>
          </a:stretch>
        </p:blipFill>
        <p:spPr>
          <a:xfrm>
            <a:off x="304800" y="2362200"/>
            <a:ext cx="8524692" cy="3515162"/>
          </a:xfrm>
          <a:prstGeom prst="rect">
            <a:avLst/>
          </a:prstGeom>
        </p:spPr>
      </p:pic>
    </p:spTree>
    <p:extLst>
      <p:ext uri="{BB962C8B-B14F-4D97-AF65-F5344CB8AC3E}">
        <p14:creationId xmlns:p14="http://schemas.microsoft.com/office/powerpoint/2010/main" val="294726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Cooler Specifications (Electrons)</a:t>
            </a:r>
            <a:endParaRPr lang="en-US" dirty="0"/>
          </a:p>
        </p:txBody>
      </p:sp>
      <p:sp>
        <p:nvSpPr>
          <p:cNvPr id="6" name="Content Placeholder 1"/>
          <p:cNvSpPr>
            <a:spLocks noGrp="1"/>
          </p:cNvSpPr>
          <p:nvPr>
            <p:ph idx="1"/>
          </p:nvPr>
        </p:nvSpPr>
        <p:spPr>
          <a:xfrm>
            <a:off x="685800" y="838200"/>
            <a:ext cx="7696200" cy="5638800"/>
          </a:xfrm>
        </p:spPr>
        <p:txBody>
          <a:bodyPr>
            <a:normAutofit fontScale="92500" lnSpcReduction="20000"/>
          </a:bodyPr>
          <a:lstStyle/>
          <a:p>
            <a:pPr>
              <a:tabLst>
                <a:tab pos="4572000" algn="l"/>
              </a:tabLst>
            </a:pPr>
            <a:r>
              <a:rPr lang="en-US" sz="2400" dirty="0" smtClean="0"/>
              <a:t>Energy	20–55 MeV  </a:t>
            </a:r>
            <a:r>
              <a:rPr lang="en-US" sz="2400" baseline="30000" dirty="0" smtClean="0"/>
              <a:t>1</a:t>
            </a:r>
            <a:endParaRPr lang="en-US" sz="2400" dirty="0" smtClean="0"/>
          </a:p>
          <a:p>
            <a:pPr>
              <a:tabLst>
                <a:tab pos="4572000" algn="l"/>
              </a:tabLst>
            </a:pPr>
            <a:r>
              <a:rPr lang="en-US" sz="2400" dirty="0" smtClean="0"/>
              <a:t>Charge	</a:t>
            </a:r>
            <a:r>
              <a:rPr lang="en-US" sz="2400" dirty="0" smtClean="0">
                <a:solidFill>
                  <a:srgbClr val="FF0000"/>
                </a:solidFill>
              </a:rPr>
              <a:t>2.0 (3.2) </a:t>
            </a:r>
            <a:r>
              <a:rPr lang="en-US" sz="2400" dirty="0" err="1">
                <a:solidFill>
                  <a:srgbClr val="FF0000"/>
                </a:solidFill>
              </a:rPr>
              <a:t>n</a:t>
            </a:r>
            <a:r>
              <a:rPr lang="en-US" sz="2400" dirty="0" err="1" smtClean="0">
                <a:solidFill>
                  <a:srgbClr val="FF0000"/>
                </a:solidFill>
              </a:rPr>
              <a:t>C</a:t>
            </a:r>
            <a:endParaRPr lang="en-US" sz="2400" dirty="0" smtClean="0">
              <a:solidFill>
                <a:srgbClr val="FF0000"/>
              </a:solidFill>
            </a:endParaRPr>
          </a:p>
          <a:p>
            <a:pPr>
              <a:tabLst>
                <a:tab pos="4572000" algn="l"/>
              </a:tabLst>
            </a:pPr>
            <a:r>
              <a:rPr lang="en-US" sz="2400" dirty="0" smtClean="0"/>
              <a:t>CCR pulse frequency	476.3 MHz</a:t>
            </a:r>
          </a:p>
          <a:p>
            <a:pPr>
              <a:tabLst>
                <a:tab pos="4572000" algn="l"/>
              </a:tabLst>
            </a:pPr>
            <a:r>
              <a:rPr lang="en-US" sz="2400" dirty="0" smtClean="0"/>
              <a:t>Gun frequency	</a:t>
            </a:r>
            <a:r>
              <a:rPr lang="en-US" sz="2400" dirty="0" smtClean="0">
                <a:solidFill>
                  <a:srgbClr val="FF0000"/>
                </a:solidFill>
              </a:rPr>
              <a:t>23.82 MHz</a:t>
            </a:r>
            <a:endParaRPr lang="en-US" sz="2400" dirty="0">
              <a:solidFill>
                <a:srgbClr val="FF0000"/>
              </a:solidFill>
            </a:endParaRPr>
          </a:p>
          <a:p>
            <a:pPr>
              <a:tabLst>
                <a:tab pos="4572000" algn="l"/>
              </a:tabLst>
            </a:pPr>
            <a:r>
              <a:rPr lang="en-US" sz="2400" dirty="0" smtClean="0"/>
              <a:t>Bunch </a:t>
            </a:r>
            <a:r>
              <a:rPr lang="en-US" sz="2400" dirty="0"/>
              <a:t>length (</a:t>
            </a:r>
            <a:r>
              <a:rPr lang="en-US" sz="2400" dirty="0" err="1"/>
              <a:t>tophat</a:t>
            </a:r>
            <a:r>
              <a:rPr lang="en-US" sz="2400" dirty="0"/>
              <a:t>)	</a:t>
            </a:r>
            <a:r>
              <a:rPr lang="en-US" sz="2400" dirty="0" smtClean="0"/>
              <a:t>2 cm (23°</a:t>
            </a:r>
            <a:r>
              <a:rPr lang="en-US" sz="2400" dirty="0"/>
              <a:t>)</a:t>
            </a:r>
          </a:p>
          <a:p>
            <a:pPr>
              <a:tabLst>
                <a:tab pos="4572000" algn="l"/>
              </a:tabLst>
            </a:pPr>
            <a:r>
              <a:rPr lang="en-US" sz="2400" dirty="0" smtClean="0"/>
              <a:t>Thermal emittance</a:t>
            </a:r>
            <a:r>
              <a:rPr lang="en-US" sz="2400" dirty="0"/>
              <a:t>	</a:t>
            </a:r>
            <a:r>
              <a:rPr lang="en-US" sz="2400" dirty="0" smtClean="0"/>
              <a:t>&lt;19 </a:t>
            </a:r>
            <a:r>
              <a:rPr lang="en-US" sz="2400" dirty="0"/>
              <a:t>mm-</a:t>
            </a:r>
            <a:r>
              <a:rPr lang="en-US" sz="2400" dirty="0" smtClean="0"/>
              <a:t>mrad   </a:t>
            </a:r>
            <a:r>
              <a:rPr lang="en-US" sz="2400" baseline="30000" dirty="0" smtClean="0"/>
              <a:t>2</a:t>
            </a:r>
            <a:endParaRPr lang="en-US" sz="2400" dirty="0" smtClean="0"/>
          </a:p>
          <a:p>
            <a:pPr>
              <a:tabLst>
                <a:tab pos="4572000" algn="l"/>
              </a:tabLst>
            </a:pPr>
            <a:r>
              <a:rPr lang="en-US" sz="2400" dirty="0" smtClean="0"/>
              <a:t>Cathode spot radius	2.2 mm</a:t>
            </a:r>
          </a:p>
          <a:p>
            <a:pPr>
              <a:tabLst>
                <a:tab pos="4572000" algn="l"/>
              </a:tabLst>
            </a:pPr>
            <a:r>
              <a:rPr lang="en-US" sz="2400" dirty="0" smtClean="0"/>
              <a:t>Cathode field	0.1 T  </a:t>
            </a:r>
            <a:r>
              <a:rPr lang="en-US" sz="2400" baseline="30000" dirty="0" smtClean="0"/>
              <a:t>3</a:t>
            </a:r>
            <a:endParaRPr lang="en-US" sz="2400" dirty="0" smtClean="0"/>
          </a:p>
          <a:p>
            <a:pPr>
              <a:tabLst>
                <a:tab pos="4572000" algn="l"/>
              </a:tabLst>
            </a:pPr>
            <a:r>
              <a:rPr lang="en-US" sz="2400" dirty="0" smtClean="0"/>
              <a:t>Gun voltage	400 kV</a:t>
            </a:r>
          </a:p>
          <a:p>
            <a:pPr>
              <a:tabLst>
                <a:tab pos="4572000" algn="l"/>
              </a:tabLst>
            </a:pPr>
            <a:r>
              <a:rPr lang="en-US" sz="2400" dirty="0" smtClean="0"/>
              <a:t>Normalized hor. drift emittance	36 mm-mrad</a:t>
            </a:r>
            <a:endParaRPr lang="en-US" sz="2400" dirty="0"/>
          </a:p>
          <a:p>
            <a:pPr>
              <a:tabLst>
                <a:tab pos="4572000" algn="l"/>
              </a:tabLst>
            </a:pPr>
            <a:r>
              <a:rPr lang="en-US" sz="2400" i="1" dirty="0"/>
              <a:t>r</a:t>
            </a:r>
            <a:r>
              <a:rPr lang="en-US" sz="2400" i="1" dirty="0" smtClean="0"/>
              <a:t>ms</a:t>
            </a:r>
            <a:r>
              <a:rPr lang="en-US" sz="2400" dirty="0" smtClean="0"/>
              <a:t> Energy spread (</a:t>
            </a:r>
            <a:r>
              <a:rPr lang="en-US" sz="2400" dirty="0" err="1" smtClean="0"/>
              <a:t>uncorr</a:t>
            </a:r>
            <a:r>
              <a:rPr lang="en-US" sz="2400" dirty="0" smtClean="0"/>
              <a:t>.)*	3x10</a:t>
            </a:r>
            <a:r>
              <a:rPr lang="en-US" sz="2400" baseline="30000" dirty="0" smtClean="0"/>
              <a:t>-4</a:t>
            </a:r>
            <a:endParaRPr lang="en-US" sz="2400" dirty="0" smtClean="0"/>
          </a:p>
          <a:p>
            <a:pPr>
              <a:tabLst>
                <a:tab pos="4572000" algn="l"/>
              </a:tabLst>
            </a:pPr>
            <a:r>
              <a:rPr lang="en-US" sz="2400" dirty="0" smtClean="0"/>
              <a:t>Energy spread (p-p corr.)*	&lt;6x10</a:t>
            </a:r>
            <a:r>
              <a:rPr lang="en-US" sz="2400" baseline="30000" dirty="0" smtClean="0"/>
              <a:t>-4</a:t>
            </a:r>
          </a:p>
          <a:p>
            <a:pPr>
              <a:tabLst>
                <a:tab pos="4572000" algn="l"/>
              </a:tabLst>
            </a:pPr>
            <a:r>
              <a:rPr lang="en-US" sz="2400" dirty="0" smtClean="0"/>
              <a:t>Solenoid field	1 T</a:t>
            </a:r>
          </a:p>
          <a:p>
            <a:pPr>
              <a:tabLst>
                <a:tab pos="4572000" algn="l"/>
              </a:tabLst>
            </a:pPr>
            <a:r>
              <a:rPr lang="en-US" sz="2400" dirty="0" smtClean="0"/>
              <a:t>Electron beta in cooler	37.6 cm</a:t>
            </a:r>
          </a:p>
          <a:p>
            <a:pPr>
              <a:tabLst>
                <a:tab pos="4572000" algn="l"/>
              </a:tabLst>
            </a:pPr>
            <a:r>
              <a:rPr lang="en-US" sz="2400" dirty="0" smtClean="0"/>
              <a:t>Solenoid length	2x30 </a:t>
            </a:r>
            <a:r>
              <a:rPr lang="en-US" sz="2400" dirty="0" smtClean="0">
                <a:solidFill>
                  <a:srgbClr val="000000"/>
                </a:solidFill>
              </a:rPr>
              <a:t>m   </a:t>
            </a:r>
            <a:r>
              <a:rPr lang="en-US" sz="2400" baseline="30000" dirty="0" smtClean="0">
                <a:solidFill>
                  <a:srgbClr val="000000"/>
                </a:solidFill>
              </a:rPr>
              <a:t>4</a:t>
            </a:r>
            <a:endParaRPr lang="en-US" sz="2400" dirty="0" smtClean="0">
              <a:solidFill>
                <a:srgbClr val="000000"/>
              </a:solidFill>
            </a:endParaRPr>
          </a:p>
          <a:p>
            <a:pPr>
              <a:tabLst>
                <a:tab pos="4572000" algn="l"/>
              </a:tabLst>
            </a:pPr>
            <a:r>
              <a:rPr lang="en-US" sz="2400" dirty="0" smtClean="0"/>
              <a:t>Bunch shape	beer can</a:t>
            </a:r>
          </a:p>
        </p:txBody>
      </p:sp>
      <p:sp>
        <p:nvSpPr>
          <p:cNvPr id="5" name="Slide Number Placeholder 4"/>
          <p:cNvSpPr>
            <a:spLocks noGrp="1"/>
          </p:cNvSpPr>
          <p:nvPr>
            <p:ph type="sldNum" sz="quarter" idx="4"/>
          </p:nvPr>
        </p:nvSpPr>
        <p:spPr/>
        <p:txBody>
          <a:bodyPr/>
          <a:lstStyle/>
          <a:p>
            <a:fld id="{B9A5DFB4-3D23-4866-8D46-AE36D04BFD7D}" type="slidenum">
              <a:rPr lang="en-US" smtClean="0"/>
              <a:pPr/>
              <a:t>5</a:t>
            </a:fld>
            <a:endParaRPr lang="en-US"/>
          </a:p>
        </p:txBody>
      </p:sp>
      <p:sp>
        <p:nvSpPr>
          <p:cNvPr id="8" name="Footer Placeholder 3"/>
          <p:cNvSpPr>
            <a:spLocks noGrp="1"/>
          </p:cNvSpPr>
          <p:nvPr>
            <p:ph type="ftr" sz="quarter" idx="3"/>
          </p:nvPr>
        </p:nvSpPr>
        <p:spPr>
          <a:xfrm>
            <a:off x="2193933" y="6459713"/>
            <a:ext cx="2895600" cy="365125"/>
          </a:xfrm>
        </p:spPr>
        <p:txBody>
          <a:bodyPr/>
          <a:lstStyle/>
          <a:p>
            <a:r>
              <a:rPr lang="en-US" dirty="0" smtClean="0"/>
              <a:t>MEIC Collaboration Mtg. April 3-5, 2017</a:t>
            </a:r>
          </a:p>
        </p:txBody>
      </p:sp>
    </p:spTree>
    <p:extLst>
      <p:ext uri="{BB962C8B-B14F-4D97-AF65-F5344CB8AC3E}">
        <p14:creationId xmlns:p14="http://schemas.microsoft.com/office/powerpoint/2010/main" val="1366474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Cooler Specifications (protons)</a:t>
            </a:r>
            <a:endParaRPr lang="en-US" dirty="0"/>
          </a:p>
        </p:txBody>
      </p:sp>
      <p:sp>
        <p:nvSpPr>
          <p:cNvPr id="3" name="Content Placeholder 2"/>
          <p:cNvSpPr>
            <a:spLocks noGrp="1"/>
          </p:cNvSpPr>
          <p:nvPr>
            <p:ph idx="1"/>
          </p:nvPr>
        </p:nvSpPr>
        <p:spPr>
          <a:xfrm>
            <a:off x="533400" y="914400"/>
            <a:ext cx="8229600" cy="5410200"/>
          </a:xfrm>
        </p:spPr>
        <p:txBody>
          <a:bodyPr>
            <a:normAutofit lnSpcReduction="10000"/>
          </a:bodyPr>
          <a:lstStyle/>
          <a:p>
            <a:pPr marL="0" indent="0">
              <a:buNone/>
            </a:pPr>
            <a:r>
              <a:rPr lang="en-US" sz="2000" dirty="0" smtClean="0"/>
              <a:t>Case 1 – 63.3 GeV center of mass energy</a:t>
            </a:r>
          </a:p>
          <a:p>
            <a:pPr defTabSz="485775">
              <a:tabLst>
                <a:tab pos="3662363" algn="l"/>
              </a:tabLst>
            </a:pPr>
            <a:r>
              <a:rPr lang="en-US" sz="2000" dirty="0" smtClean="0"/>
              <a:t>Energy	100 GeV</a:t>
            </a:r>
          </a:p>
          <a:p>
            <a:pPr defTabSz="485775">
              <a:tabLst>
                <a:tab pos="3662363" algn="l"/>
              </a:tabLst>
            </a:pPr>
            <a:r>
              <a:rPr lang="en-US" sz="2000" dirty="0" smtClean="0"/>
              <a:t>Particles/bunch	2.0x10</a:t>
            </a:r>
            <a:r>
              <a:rPr lang="en-US" sz="2000" baseline="30000" dirty="0" smtClean="0"/>
              <a:t>10</a:t>
            </a:r>
          </a:p>
          <a:p>
            <a:pPr defTabSz="485775">
              <a:tabLst>
                <a:tab pos="3662363" algn="l"/>
              </a:tabLst>
            </a:pPr>
            <a:r>
              <a:rPr lang="en-US" sz="2000" dirty="0" smtClean="0"/>
              <a:t>Repetition rate	158.77 MHz</a:t>
            </a:r>
          </a:p>
          <a:p>
            <a:pPr defTabSz="485775">
              <a:tabLst>
                <a:tab pos="3662363" algn="l"/>
              </a:tabLst>
            </a:pPr>
            <a:r>
              <a:rPr lang="en-US" sz="2000" dirty="0" smtClean="0"/>
              <a:t>Bunch length (rms)	2.5 cm</a:t>
            </a:r>
          </a:p>
          <a:p>
            <a:pPr defTabSz="485775">
              <a:tabLst>
                <a:tab pos="3662363" algn="l"/>
              </a:tabLst>
            </a:pPr>
            <a:r>
              <a:rPr lang="en-US" sz="2000" dirty="0" smtClean="0"/>
              <a:t>Normalized emittance (x/y)	1.2/0.6 mm-mrad</a:t>
            </a:r>
          </a:p>
          <a:p>
            <a:pPr defTabSz="485775">
              <a:tabLst>
                <a:tab pos="3662363" algn="l"/>
              </a:tabLst>
            </a:pPr>
            <a:r>
              <a:rPr lang="en-US" sz="2000" dirty="0" smtClean="0"/>
              <a:t>Betatron function in cooler	100 m (at point between solenoids)</a:t>
            </a:r>
          </a:p>
          <a:p>
            <a:pPr marL="0" indent="0" defTabSz="485775">
              <a:buNone/>
              <a:tabLst>
                <a:tab pos="3662363" algn="l"/>
              </a:tabLst>
            </a:pPr>
            <a:r>
              <a:rPr lang="en-US" sz="2000" dirty="0" smtClean="0"/>
              <a:t>Case 2 – 44.7 GeV center of mass energy</a:t>
            </a:r>
          </a:p>
          <a:p>
            <a:pPr defTabSz="485775">
              <a:tabLst>
                <a:tab pos="3662363" algn="l"/>
              </a:tabLst>
            </a:pPr>
            <a:r>
              <a:rPr lang="en-US" sz="2000" dirty="0"/>
              <a:t>Energy	100 GeV</a:t>
            </a:r>
          </a:p>
          <a:p>
            <a:pPr defTabSz="485775">
              <a:tabLst>
                <a:tab pos="3662363" algn="l"/>
              </a:tabLst>
            </a:pPr>
            <a:r>
              <a:rPr lang="en-US" sz="2000" dirty="0"/>
              <a:t>Particles/bunch	</a:t>
            </a:r>
            <a:r>
              <a:rPr lang="en-US" sz="2000" dirty="0" smtClean="0"/>
              <a:t>6.6x10</a:t>
            </a:r>
            <a:r>
              <a:rPr lang="en-US" sz="2000" baseline="30000" dirty="0" smtClean="0"/>
              <a:t>9</a:t>
            </a:r>
          </a:p>
          <a:p>
            <a:pPr defTabSz="485775">
              <a:tabLst>
                <a:tab pos="3662363" algn="l"/>
              </a:tabLst>
            </a:pPr>
            <a:r>
              <a:rPr lang="en-US" sz="2000" dirty="0" smtClean="0"/>
              <a:t>Repetition rage	476.3 MHz</a:t>
            </a:r>
            <a:endParaRPr lang="en-US" sz="2000" dirty="0"/>
          </a:p>
          <a:p>
            <a:pPr defTabSz="485775">
              <a:tabLst>
                <a:tab pos="3662363" algn="l"/>
              </a:tabLst>
            </a:pPr>
            <a:r>
              <a:rPr lang="en-US" sz="2000" dirty="0"/>
              <a:t>Bunch length (rms)	</a:t>
            </a:r>
            <a:r>
              <a:rPr lang="en-US" sz="2000" dirty="0" smtClean="0"/>
              <a:t>1.0 </a:t>
            </a:r>
            <a:r>
              <a:rPr lang="en-US" sz="2000" dirty="0"/>
              <a:t>cm</a:t>
            </a:r>
          </a:p>
          <a:p>
            <a:pPr defTabSz="485775">
              <a:tabLst>
                <a:tab pos="3662363" algn="l"/>
              </a:tabLst>
            </a:pPr>
            <a:r>
              <a:rPr lang="en-US" sz="2000" dirty="0"/>
              <a:t>Normalized </a:t>
            </a:r>
            <a:r>
              <a:rPr lang="en-US" sz="2000" dirty="0" smtClean="0"/>
              <a:t>emittance </a:t>
            </a:r>
            <a:r>
              <a:rPr lang="en-US" sz="2000" dirty="0"/>
              <a:t>(x/y)	</a:t>
            </a:r>
            <a:r>
              <a:rPr lang="en-US" sz="2000" dirty="0" smtClean="0"/>
              <a:t>1.0/0.5 </a:t>
            </a:r>
            <a:r>
              <a:rPr lang="en-US" sz="2000" dirty="0"/>
              <a:t>mm-mrad</a:t>
            </a:r>
          </a:p>
          <a:p>
            <a:pPr defTabSz="485775">
              <a:tabLst>
                <a:tab pos="3662363" algn="l"/>
              </a:tabLst>
            </a:pPr>
            <a:r>
              <a:rPr lang="en-US" sz="2000" dirty="0"/>
              <a:t>Betatron function in cooler	100 </a:t>
            </a:r>
            <a:r>
              <a:rPr lang="en-US" sz="2000" dirty="0" smtClean="0"/>
              <a:t>m	 (</a:t>
            </a:r>
            <a:r>
              <a:rPr lang="en-US" sz="2000" dirty="0"/>
              <a:t>at point between solenoids</a:t>
            </a:r>
            <a:r>
              <a:rPr lang="en-US" sz="2000" dirty="0" smtClean="0"/>
              <a:t>)</a:t>
            </a:r>
          </a:p>
          <a:p>
            <a:pPr marL="0" indent="0" defTabSz="485775">
              <a:buNone/>
              <a:tabLst>
                <a:tab pos="3662363" algn="l"/>
              </a:tabLst>
            </a:pPr>
            <a:r>
              <a:rPr lang="en-US" sz="2000" dirty="0" smtClean="0">
                <a:solidFill>
                  <a:srgbClr val="FF0000"/>
                </a:solidFill>
              </a:rPr>
              <a:t>Ion ring lattice may be coupled or dispersed in solenoid</a:t>
            </a:r>
            <a:r>
              <a:rPr lang="en-US" sz="2000" dirty="0" smtClean="0">
                <a:solidFill>
                  <a:srgbClr val="FF0000"/>
                </a:solidFill>
              </a:rPr>
              <a:t>. Ion beam may be partially offset from the electron beam.</a:t>
            </a:r>
            <a:endParaRPr lang="en-US" sz="2000" dirty="0">
              <a:solidFill>
                <a:srgbClr val="FF0000"/>
              </a:solidFill>
            </a:endParaRPr>
          </a:p>
        </p:txBody>
      </p:sp>
      <p:sp>
        <p:nvSpPr>
          <p:cNvPr id="4" name="Slide Number Placeholder 3"/>
          <p:cNvSpPr>
            <a:spLocks noGrp="1"/>
          </p:cNvSpPr>
          <p:nvPr>
            <p:ph type="sldNum" sz="quarter" idx="4"/>
          </p:nvPr>
        </p:nvSpPr>
        <p:spPr/>
        <p:txBody>
          <a:bodyPr/>
          <a:lstStyle/>
          <a:p>
            <a:fld id="{B9A5DFB4-3D23-4866-8D46-AE36D04BFD7D}" type="slidenum">
              <a:rPr lang="en-US" smtClean="0"/>
              <a:pPr/>
              <a:t>6</a:t>
            </a:fld>
            <a:endParaRPr lang="en-US"/>
          </a:p>
        </p:txBody>
      </p:sp>
      <p:sp>
        <p:nvSpPr>
          <p:cNvPr id="6" name="Footer Placeholder 3"/>
          <p:cNvSpPr>
            <a:spLocks noGrp="1"/>
          </p:cNvSpPr>
          <p:nvPr>
            <p:ph type="ftr" sz="quarter" idx="3"/>
          </p:nvPr>
        </p:nvSpPr>
        <p:spPr>
          <a:xfrm>
            <a:off x="2193933" y="6459713"/>
            <a:ext cx="2895600" cy="365125"/>
          </a:xfrm>
        </p:spPr>
        <p:txBody>
          <a:bodyPr/>
          <a:lstStyle/>
          <a:p>
            <a:r>
              <a:rPr lang="en-US" dirty="0" smtClean="0"/>
              <a:t>MEIC Collaboration Mtg. April 3-5, 2017</a:t>
            </a:r>
          </a:p>
        </p:txBody>
      </p:sp>
    </p:spTree>
    <p:extLst>
      <p:ext uri="{BB962C8B-B14F-4D97-AF65-F5344CB8AC3E}">
        <p14:creationId xmlns:p14="http://schemas.microsoft.com/office/powerpoint/2010/main" val="991093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477000" y="6459205"/>
            <a:ext cx="1066800" cy="365125"/>
          </a:xfrm>
          <a:prstGeom prst="rect">
            <a:avLst/>
          </a:prstGeom>
        </p:spPr>
        <p:txBody>
          <a:bodyPr/>
          <a:lstStyle/>
          <a:p>
            <a:pPr>
              <a:defRPr/>
            </a:pPr>
            <a:r>
              <a:rPr lang="en-US" dirty="0" smtClean="0"/>
              <a:t>---</a:t>
            </a:r>
            <a:fld id="{85521F2B-DDB1-4D52-AD09-DEE4A6FD7102}" type="slidenum">
              <a:rPr lang="en-US" smtClean="0"/>
              <a:pPr>
                <a:defRPr/>
              </a:pPr>
              <a:t>7</a:t>
            </a:fld>
            <a:r>
              <a:rPr lang="en-US" dirty="0" smtClean="0"/>
              <a:t>---</a:t>
            </a:r>
            <a:endParaRPr lang="en-US" dirty="0"/>
          </a:p>
        </p:txBody>
      </p:sp>
      <p:sp>
        <p:nvSpPr>
          <p:cNvPr id="8" name="Rectangle 2"/>
          <p:cNvSpPr txBox="1">
            <a:spLocks noChangeArrowheads="1"/>
          </p:cNvSpPr>
          <p:nvPr/>
        </p:nvSpPr>
        <p:spPr bwMode="auto">
          <a:xfrm>
            <a:off x="0" y="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a:ea typeface="ＭＳ Ｐゴシック" charset="-128"/>
              </a:defRPr>
            </a:lvl1pPr>
            <a:lvl2pPr marL="742950" indent="-285750">
              <a:defRPr sz="2400">
                <a:solidFill>
                  <a:schemeClr val="tx1"/>
                </a:solidFill>
                <a:latin typeface="Times"/>
                <a:ea typeface="ＭＳ Ｐゴシック" charset="-128"/>
              </a:defRPr>
            </a:lvl2pPr>
            <a:lvl3pPr marL="1143000" indent="-228600">
              <a:defRPr sz="2400">
                <a:solidFill>
                  <a:schemeClr val="tx1"/>
                </a:solidFill>
                <a:latin typeface="Times"/>
                <a:ea typeface="ＭＳ Ｐゴシック" charset="-128"/>
              </a:defRPr>
            </a:lvl3pPr>
            <a:lvl4pPr marL="1600200" indent="-228600">
              <a:defRPr sz="2400">
                <a:solidFill>
                  <a:schemeClr val="tx1"/>
                </a:solidFill>
                <a:latin typeface="Times"/>
                <a:ea typeface="ＭＳ Ｐゴシック" charset="-128"/>
              </a:defRPr>
            </a:lvl4pPr>
            <a:lvl5pPr marL="2057400" indent="-228600">
              <a:defRPr sz="2400">
                <a:solidFill>
                  <a:schemeClr val="tx1"/>
                </a:solidFill>
                <a:latin typeface="Times"/>
                <a:ea typeface="ＭＳ Ｐゴシック" charset="-128"/>
              </a:defRPr>
            </a:lvl5pPr>
            <a:lvl6pPr marL="2514600" indent="-228600" eaLnBrk="0" fontAlgn="base" hangingPunct="0">
              <a:spcBef>
                <a:spcPct val="0"/>
              </a:spcBef>
              <a:spcAft>
                <a:spcPct val="0"/>
              </a:spcAft>
              <a:defRPr sz="2400">
                <a:solidFill>
                  <a:schemeClr val="tx1"/>
                </a:solidFill>
                <a:latin typeface="Times"/>
                <a:ea typeface="ＭＳ Ｐゴシック" charset="-128"/>
              </a:defRPr>
            </a:lvl6pPr>
            <a:lvl7pPr marL="2971800" indent="-228600" eaLnBrk="0" fontAlgn="base" hangingPunct="0">
              <a:spcBef>
                <a:spcPct val="0"/>
              </a:spcBef>
              <a:spcAft>
                <a:spcPct val="0"/>
              </a:spcAft>
              <a:defRPr sz="2400">
                <a:solidFill>
                  <a:schemeClr val="tx1"/>
                </a:solidFill>
                <a:latin typeface="Times"/>
                <a:ea typeface="ＭＳ Ｐゴシック" charset="-128"/>
              </a:defRPr>
            </a:lvl7pPr>
            <a:lvl8pPr marL="3429000" indent="-228600" eaLnBrk="0" fontAlgn="base" hangingPunct="0">
              <a:spcBef>
                <a:spcPct val="0"/>
              </a:spcBef>
              <a:spcAft>
                <a:spcPct val="0"/>
              </a:spcAft>
              <a:defRPr sz="2400">
                <a:solidFill>
                  <a:schemeClr val="tx1"/>
                </a:solidFill>
                <a:latin typeface="Times"/>
                <a:ea typeface="ＭＳ Ｐゴシック" charset="-128"/>
              </a:defRPr>
            </a:lvl8pPr>
            <a:lvl9pPr marL="3886200" indent="-228600" eaLnBrk="0" fontAlgn="base" hangingPunct="0">
              <a:spcBef>
                <a:spcPct val="0"/>
              </a:spcBef>
              <a:spcAft>
                <a:spcPct val="0"/>
              </a:spcAft>
              <a:defRPr sz="2400">
                <a:solidFill>
                  <a:schemeClr val="tx1"/>
                </a:solidFill>
                <a:latin typeface="Times"/>
                <a:ea typeface="ＭＳ Ｐゴシック" charset="-128"/>
              </a:defRPr>
            </a:lvl9pPr>
          </a:lstStyle>
          <a:p>
            <a:pPr algn="ctr" eaLnBrk="1" hangingPunct="1"/>
            <a:r>
              <a:rPr lang="en-US" sz="3200" b="1" dirty="0" smtClean="0">
                <a:solidFill>
                  <a:srgbClr val="0000FF"/>
                </a:solidFill>
                <a:latin typeface="Times New Roman" pitchFamily="18" charset="0"/>
                <a:cs typeface="Times New Roman" pitchFamily="18" charset="0"/>
              </a:rPr>
              <a:t>Electron </a:t>
            </a:r>
            <a:r>
              <a:rPr lang="en-US" sz="3200" b="1" dirty="0">
                <a:solidFill>
                  <a:srgbClr val="0000FF"/>
                </a:solidFill>
                <a:latin typeface="Times New Roman" pitchFamily="18" charset="0"/>
                <a:cs typeface="Times New Roman" pitchFamily="18" charset="0"/>
              </a:rPr>
              <a:t>Cooling (CM Energy 63.5 GeV)</a:t>
            </a:r>
            <a:endParaRPr lang="ru-RU" sz="3200" b="1" dirty="0">
              <a:solidFill>
                <a:srgbClr val="0000FF"/>
              </a:solidFill>
              <a:latin typeface="Times New Roman" pitchFamily="18" charset="0"/>
              <a:cs typeface="Times New Roman" pitchFamily="18" charset="0"/>
            </a:endParaRPr>
          </a:p>
        </p:txBody>
      </p:sp>
      <p:sp>
        <p:nvSpPr>
          <p:cNvPr id="3" name="Rectangle 2"/>
          <p:cNvSpPr/>
          <p:nvPr/>
        </p:nvSpPr>
        <p:spPr>
          <a:xfrm>
            <a:off x="0" y="776216"/>
            <a:ext cx="4038600" cy="400110"/>
          </a:xfrm>
          <a:prstGeom prst="rect">
            <a:avLst/>
          </a:prstGeom>
        </p:spPr>
        <p:txBody>
          <a:bodyPr wrap="square">
            <a:spAutoFit/>
          </a:bodyPr>
          <a:lstStyle/>
          <a:p>
            <a:pPr>
              <a:buClr>
                <a:srgbClr val="0070C0"/>
              </a:buClr>
              <a:buSzPct val="160000"/>
            </a:pPr>
            <a:r>
              <a:rPr lang="en-US" sz="2000" dirty="0">
                <a:latin typeface="Candara" panose="020E0502030303020204" pitchFamily="34" charset="0"/>
              </a:rPr>
              <a:t>Proton beam  (CM energy 63.5 GeV</a:t>
            </a:r>
            <a:r>
              <a:rPr lang="en-US" sz="2000" dirty="0" smtClean="0">
                <a:latin typeface="Candara" panose="020E0502030303020204" pitchFamily="34" charset="0"/>
              </a:rPr>
              <a:t>)</a:t>
            </a:r>
            <a:endParaRPr lang="en-US" sz="2000" dirty="0">
              <a:latin typeface="Candara" panose="020E0502030303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995415959"/>
              </p:ext>
            </p:extLst>
          </p:nvPr>
        </p:nvGraphicFramePr>
        <p:xfrm>
          <a:off x="1056564" y="2197414"/>
          <a:ext cx="6944436" cy="1584960"/>
        </p:xfrm>
        <a:graphic>
          <a:graphicData uri="http://schemas.openxmlformats.org/drawingml/2006/table">
            <a:tbl>
              <a:tblPr firstRow="1" bandRow="1">
                <a:tableStyleId>{5DA37D80-6434-44D0-A028-1B22A696006F}</a:tableStyleId>
              </a:tblPr>
              <a:tblGrid>
                <a:gridCol w="1649304">
                  <a:extLst>
                    <a:ext uri="{9D8B030D-6E8A-4147-A177-3AD203B41FA5}">
                      <a16:colId xmlns="" xmlns:a16="http://schemas.microsoft.com/office/drawing/2014/main" val="2467795453"/>
                    </a:ext>
                  </a:extLst>
                </a:gridCol>
                <a:gridCol w="1128471">
                  <a:extLst>
                    <a:ext uri="{9D8B030D-6E8A-4147-A177-3AD203B41FA5}">
                      <a16:colId xmlns="" xmlns:a16="http://schemas.microsoft.com/office/drawing/2014/main" val="428415550"/>
                    </a:ext>
                  </a:extLst>
                </a:gridCol>
                <a:gridCol w="1388887">
                  <a:extLst>
                    <a:ext uri="{9D8B030D-6E8A-4147-A177-3AD203B41FA5}">
                      <a16:colId xmlns="" xmlns:a16="http://schemas.microsoft.com/office/drawing/2014/main" val="3728262748"/>
                    </a:ext>
                  </a:extLst>
                </a:gridCol>
                <a:gridCol w="1388887">
                  <a:extLst>
                    <a:ext uri="{9D8B030D-6E8A-4147-A177-3AD203B41FA5}">
                      <a16:colId xmlns="" xmlns:a16="http://schemas.microsoft.com/office/drawing/2014/main" val="3855259412"/>
                    </a:ext>
                  </a:extLst>
                </a:gridCol>
                <a:gridCol w="1388887">
                  <a:extLst>
                    <a:ext uri="{9D8B030D-6E8A-4147-A177-3AD203B41FA5}">
                      <a16:colId xmlns="" xmlns:a16="http://schemas.microsoft.com/office/drawing/2014/main" val="237066868"/>
                    </a:ext>
                  </a:extLst>
                </a:gridCol>
              </a:tblGrid>
              <a:tr h="370840">
                <a:tc>
                  <a:txBody>
                    <a:bodyPr/>
                    <a:lstStyle/>
                    <a:p>
                      <a:endParaRPr lang="en-US" sz="2000" b="0" dirty="0">
                        <a:latin typeface="Candara" panose="020E0502030303020204" pitchFamily="34" charset="0"/>
                      </a:endParaRPr>
                    </a:p>
                  </a:txBody>
                  <a:tcPr/>
                </a:tc>
                <a:tc>
                  <a:txBody>
                    <a:bodyPr/>
                    <a:lstStyle/>
                    <a:p>
                      <a:pPr algn="ctr"/>
                      <a:r>
                        <a:rPr lang="en-US" sz="2000" b="1" baseline="0" dirty="0" smtClean="0">
                          <a:latin typeface="Candara" panose="020E0502030303020204" pitchFamily="34" charset="0"/>
                        </a:rPr>
                        <a:t>Units</a:t>
                      </a:r>
                      <a:endParaRPr lang="en-US" sz="2000" b="1" baseline="0" dirty="0">
                        <a:latin typeface="Candara" panose="020E0502030303020204" pitchFamily="34" charset="0"/>
                      </a:endParaRPr>
                    </a:p>
                  </a:txBody>
                  <a:tcPr/>
                </a:tc>
                <a:tc>
                  <a:txBody>
                    <a:bodyPr/>
                    <a:lstStyle/>
                    <a:p>
                      <a:pPr algn="ctr"/>
                      <a:r>
                        <a:rPr lang="en-US" sz="2000" b="1" dirty="0" smtClean="0">
                          <a:latin typeface="Candara" panose="020E0502030303020204" pitchFamily="34" charset="0"/>
                        </a:rPr>
                        <a:t>x</a:t>
                      </a:r>
                      <a:endParaRPr lang="en-US" sz="2000" b="1" dirty="0">
                        <a:latin typeface="Candara" panose="020E0502030303020204" pitchFamily="34" charset="0"/>
                      </a:endParaRPr>
                    </a:p>
                  </a:txBody>
                  <a:tcPr/>
                </a:tc>
                <a:tc>
                  <a:txBody>
                    <a:bodyPr/>
                    <a:lstStyle/>
                    <a:p>
                      <a:pPr algn="ctr"/>
                      <a:r>
                        <a:rPr lang="en-US" sz="2000" b="1" dirty="0" smtClean="0">
                          <a:latin typeface="Candara" panose="020E0502030303020204" pitchFamily="34" charset="0"/>
                        </a:rPr>
                        <a:t>y</a:t>
                      </a:r>
                      <a:endParaRPr lang="en-US" sz="2000" b="1" dirty="0">
                        <a:latin typeface="Candara" panose="020E0502030303020204" pitchFamily="34" charset="0"/>
                      </a:endParaRPr>
                    </a:p>
                  </a:txBody>
                  <a:tcPr/>
                </a:tc>
                <a:tc>
                  <a:txBody>
                    <a:bodyPr/>
                    <a:lstStyle/>
                    <a:p>
                      <a:pPr algn="ctr"/>
                      <a:r>
                        <a:rPr lang="en-US" sz="2000" b="1" dirty="0" smtClean="0">
                          <a:latin typeface="Candara" panose="020E0502030303020204" pitchFamily="34" charset="0"/>
                        </a:rPr>
                        <a:t>z</a:t>
                      </a:r>
                      <a:endParaRPr lang="en-US" sz="2000" b="1" dirty="0">
                        <a:latin typeface="Candara" panose="020E0502030303020204" pitchFamily="34" charset="0"/>
                      </a:endParaRPr>
                    </a:p>
                  </a:txBody>
                  <a:tcPr/>
                </a:tc>
              </a:tr>
              <a:tr h="370840">
                <a:tc>
                  <a:txBody>
                    <a:bodyPr/>
                    <a:lstStyle/>
                    <a:p>
                      <a:r>
                        <a:rPr lang="en-US" sz="2000" b="0" dirty="0" smtClean="0">
                          <a:latin typeface="Candara" panose="020E0502030303020204" pitchFamily="34" charset="0"/>
                        </a:rPr>
                        <a:t>Cooling rate</a:t>
                      </a:r>
                      <a:endParaRPr lang="en-US" sz="2000" b="0" dirty="0">
                        <a:latin typeface="Candara" panose="020E0502030303020204" pitchFamily="34" charset="0"/>
                      </a:endParaRPr>
                    </a:p>
                  </a:txBody>
                  <a:tcPr/>
                </a:tc>
                <a:tc>
                  <a:txBody>
                    <a:bodyPr/>
                    <a:lstStyle/>
                    <a:p>
                      <a:r>
                        <a:rPr lang="en-US" sz="2000" b="0" baseline="0" dirty="0" smtClean="0">
                          <a:latin typeface="Candara" panose="020E0502030303020204" pitchFamily="34" charset="0"/>
                        </a:rPr>
                        <a:t>10</a:t>
                      </a:r>
                      <a:r>
                        <a:rPr lang="en-US" sz="2000" b="0" baseline="30000" dirty="0" smtClean="0">
                          <a:latin typeface="Candara" panose="020E0502030303020204" pitchFamily="34" charset="0"/>
                        </a:rPr>
                        <a:t>-3</a:t>
                      </a:r>
                      <a:r>
                        <a:rPr lang="en-US" sz="2000" b="0" baseline="0" dirty="0" smtClean="0">
                          <a:latin typeface="Candara" panose="020E0502030303020204" pitchFamily="34" charset="0"/>
                        </a:rPr>
                        <a:t> 1/s</a:t>
                      </a:r>
                      <a:endParaRPr lang="en-US" sz="2000" b="0" baseline="0" dirty="0">
                        <a:latin typeface="Candara" panose="020E0502030303020204" pitchFamily="34" charset="0"/>
                      </a:endParaRPr>
                    </a:p>
                  </a:txBody>
                  <a:tcPr/>
                </a:tc>
                <a:tc>
                  <a:txBody>
                    <a:bodyPr/>
                    <a:lstStyle/>
                    <a:p>
                      <a:pPr algn="ctr"/>
                      <a:r>
                        <a:rPr lang="en-US" b="0" dirty="0" smtClean="0">
                          <a:latin typeface="Candara" panose="020E0502030303020204" pitchFamily="34" charset="0"/>
                        </a:rPr>
                        <a:t>-0.428</a:t>
                      </a:r>
                      <a:endParaRPr lang="en-US" b="0" dirty="0">
                        <a:latin typeface="Candara" panose="020E0502030303020204" pitchFamily="34" charset="0"/>
                      </a:endParaRPr>
                    </a:p>
                  </a:txBody>
                  <a:tcPr/>
                </a:tc>
                <a:tc>
                  <a:txBody>
                    <a:bodyPr/>
                    <a:lstStyle/>
                    <a:p>
                      <a:pPr algn="ctr"/>
                      <a:r>
                        <a:rPr lang="en-US" b="0" dirty="0" smtClean="0">
                          <a:latin typeface="Candara" panose="020E0502030303020204" pitchFamily="34" charset="0"/>
                        </a:rPr>
                        <a:t>-1.456</a:t>
                      </a:r>
                      <a:endParaRPr lang="en-US" b="0" dirty="0">
                        <a:latin typeface="Candara" panose="020E0502030303020204" pitchFamily="34" charset="0"/>
                      </a:endParaRPr>
                    </a:p>
                  </a:txBody>
                  <a:tcPr/>
                </a:tc>
                <a:tc>
                  <a:txBody>
                    <a:bodyPr/>
                    <a:lstStyle/>
                    <a:p>
                      <a:pPr algn="ctr"/>
                      <a:r>
                        <a:rPr lang="en-US" b="0" dirty="0" smtClean="0">
                          <a:latin typeface="Candara" panose="020E0502030303020204" pitchFamily="34" charset="0"/>
                        </a:rPr>
                        <a:t>-0.817</a:t>
                      </a:r>
                      <a:endParaRPr lang="en-US" b="0" dirty="0">
                        <a:latin typeface="Candara" panose="020E0502030303020204" pitchFamily="34" charset="0"/>
                      </a:endParaRPr>
                    </a:p>
                  </a:txBody>
                  <a:tcPr/>
                </a:tc>
                <a:extLst>
                  <a:ext uri="{0D108BD9-81ED-4DB2-BD59-A6C34878D82A}">
                    <a16:rowId xmlns="" xmlns:a16="http://schemas.microsoft.com/office/drawing/2014/main" val="3594803628"/>
                  </a:ext>
                </a:extLst>
              </a:tr>
              <a:tr h="370840">
                <a:tc>
                  <a:txBody>
                    <a:bodyPr/>
                    <a:lstStyle/>
                    <a:p>
                      <a:r>
                        <a:rPr lang="en-US" sz="2000" dirty="0" smtClean="0">
                          <a:latin typeface="Candara" panose="020E0502030303020204" pitchFamily="34" charset="0"/>
                        </a:rPr>
                        <a:t>IBS rate</a:t>
                      </a:r>
                      <a:endParaRPr lang="en-US" sz="2000" dirty="0">
                        <a:latin typeface="Candara" panose="020E0502030303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baseline="0" dirty="0" smtClean="0">
                          <a:latin typeface="Candara" panose="020E0502030303020204" pitchFamily="34" charset="0"/>
                        </a:rPr>
                        <a:t>10</a:t>
                      </a:r>
                      <a:r>
                        <a:rPr lang="en-US" sz="2000" b="0" baseline="30000" dirty="0" smtClean="0">
                          <a:latin typeface="Candara" panose="020E0502030303020204" pitchFamily="34" charset="0"/>
                        </a:rPr>
                        <a:t>-3</a:t>
                      </a:r>
                      <a:r>
                        <a:rPr lang="en-US" sz="2000" b="0" baseline="0" dirty="0" smtClean="0">
                          <a:latin typeface="Candara" panose="020E0502030303020204" pitchFamily="34" charset="0"/>
                        </a:rPr>
                        <a:t> 1/s</a:t>
                      </a:r>
                    </a:p>
                  </a:txBody>
                  <a:tcPr/>
                </a:tc>
                <a:tc>
                  <a:txBody>
                    <a:bodyPr/>
                    <a:lstStyle/>
                    <a:p>
                      <a:pPr algn="ctr"/>
                      <a:r>
                        <a:rPr lang="en-US" dirty="0" smtClean="0">
                          <a:latin typeface="Candara" panose="020E0502030303020204" pitchFamily="34" charset="0"/>
                        </a:rPr>
                        <a:t>3.192</a:t>
                      </a:r>
                      <a:endParaRPr lang="en-US" dirty="0">
                        <a:latin typeface="Candara" panose="020E0502030303020204" pitchFamily="34" charset="0"/>
                      </a:endParaRPr>
                    </a:p>
                  </a:txBody>
                  <a:tcPr/>
                </a:tc>
                <a:tc>
                  <a:txBody>
                    <a:bodyPr/>
                    <a:lstStyle/>
                    <a:p>
                      <a:pPr algn="ctr"/>
                      <a:r>
                        <a:rPr lang="en-US" dirty="0" smtClean="0">
                          <a:latin typeface="Candara" panose="020E0502030303020204" pitchFamily="34" charset="0"/>
                        </a:rPr>
                        <a:t>0.102</a:t>
                      </a:r>
                      <a:endParaRPr lang="en-US" dirty="0">
                        <a:latin typeface="Candara" panose="020E0502030303020204" pitchFamily="34" charset="0"/>
                      </a:endParaRPr>
                    </a:p>
                  </a:txBody>
                  <a:tcPr/>
                </a:tc>
                <a:tc>
                  <a:txBody>
                    <a:bodyPr/>
                    <a:lstStyle/>
                    <a:p>
                      <a:pPr algn="ctr"/>
                      <a:r>
                        <a:rPr lang="en-US" dirty="0" smtClean="0">
                          <a:latin typeface="Candara" panose="020E0502030303020204" pitchFamily="34" charset="0"/>
                        </a:rPr>
                        <a:t>0.618</a:t>
                      </a:r>
                      <a:endParaRPr lang="en-US" dirty="0">
                        <a:latin typeface="Candara" panose="020E0502030303020204" pitchFamily="34" charset="0"/>
                      </a:endParaRPr>
                    </a:p>
                  </a:txBody>
                  <a:tcPr/>
                </a:tc>
                <a:extLst>
                  <a:ext uri="{0D108BD9-81ED-4DB2-BD59-A6C34878D82A}">
                    <a16:rowId xmlns="" xmlns:a16="http://schemas.microsoft.com/office/drawing/2014/main" val="3078245973"/>
                  </a:ext>
                </a:extLst>
              </a:tr>
              <a:tr h="370840">
                <a:tc>
                  <a:txBody>
                    <a:bodyPr/>
                    <a:lstStyle/>
                    <a:p>
                      <a:r>
                        <a:rPr lang="en-US" sz="2000" dirty="0" smtClean="0">
                          <a:latin typeface="Candara" panose="020E0502030303020204" pitchFamily="34" charset="0"/>
                        </a:rPr>
                        <a:t>Total rate</a:t>
                      </a:r>
                      <a:endParaRPr lang="en-US" sz="2000" dirty="0">
                        <a:latin typeface="Candara" panose="020E0502030303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baseline="0" dirty="0" smtClean="0">
                          <a:latin typeface="Candara" panose="020E0502030303020204" pitchFamily="34" charset="0"/>
                        </a:rPr>
                        <a:t>10</a:t>
                      </a:r>
                      <a:r>
                        <a:rPr lang="en-US" sz="2000" b="0" baseline="30000" dirty="0" smtClean="0">
                          <a:latin typeface="Candara" panose="020E0502030303020204" pitchFamily="34" charset="0"/>
                        </a:rPr>
                        <a:t>-3</a:t>
                      </a:r>
                      <a:r>
                        <a:rPr lang="en-US" sz="2000" b="0" baseline="0" dirty="0" smtClean="0">
                          <a:latin typeface="Candara" panose="020E0502030303020204" pitchFamily="34" charset="0"/>
                        </a:rPr>
                        <a:t> 1/s</a:t>
                      </a:r>
                    </a:p>
                  </a:txBody>
                  <a:tcPr/>
                </a:tc>
                <a:tc>
                  <a:txBody>
                    <a:bodyPr/>
                    <a:lstStyle/>
                    <a:p>
                      <a:pPr algn="ctr"/>
                      <a:r>
                        <a:rPr lang="en-US" dirty="0" smtClean="0">
                          <a:latin typeface="Candara" panose="020E0502030303020204" pitchFamily="34" charset="0"/>
                        </a:rPr>
                        <a:t>2.764</a:t>
                      </a:r>
                      <a:endParaRPr lang="en-US" dirty="0">
                        <a:latin typeface="Candara" panose="020E0502030303020204" pitchFamily="34" charset="0"/>
                      </a:endParaRPr>
                    </a:p>
                  </a:txBody>
                  <a:tcPr/>
                </a:tc>
                <a:tc>
                  <a:txBody>
                    <a:bodyPr/>
                    <a:lstStyle/>
                    <a:p>
                      <a:pPr algn="ctr"/>
                      <a:r>
                        <a:rPr lang="en-US" dirty="0" smtClean="0">
                          <a:latin typeface="Candara" panose="020E0502030303020204" pitchFamily="34" charset="0"/>
                        </a:rPr>
                        <a:t>-1.354</a:t>
                      </a:r>
                      <a:endParaRPr lang="en-US" dirty="0">
                        <a:latin typeface="Candara" panose="020E0502030303020204" pitchFamily="34" charset="0"/>
                      </a:endParaRPr>
                    </a:p>
                  </a:txBody>
                  <a:tcPr/>
                </a:tc>
                <a:tc>
                  <a:txBody>
                    <a:bodyPr/>
                    <a:lstStyle/>
                    <a:p>
                      <a:pPr algn="ctr"/>
                      <a:r>
                        <a:rPr lang="en-US" dirty="0" smtClean="0">
                          <a:latin typeface="Candara" panose="020E0502030303020204" pitchFamily="34" charset="0"/>
                        </a:rPr>
                        <a:t>-0.199</a:t>
                      </a:r>
                      <a:endParaRPr lang="en-US" dirty="0">
                        <a:latin typeface="Candara" panose="020E0502030303020204" pitchFamily="34" charset="0"/>
                      </a:endParaRPr>
                    </a:p>
                  </a:txBody>
                  <a:tcPr/>
                </a:tc>
                <a:extLst>
                  <a:ext uri="{0D108BD9-81ED-4DB2-BD59-A6C34878D82A}">
                    <a16:rowId xmlns="" xmlns:a16="http://schemas.microsoft.com/office/drawing/2014/main" val="1095439960"/>
                  </a:ext>
                </a:extLst>
              </a:tr>
            </a:tbl>
          </a:graphicData>
        </a:graphic>
      </p:graphicFrame>
      <p:sp>
        <p:nvSpPr>
          <p:cNvPr id="9" name="Rectangle 8"/>
          <p:cNvSpPr/>
          <p:nvPr/>
        </p:nvSpPr>
        <p:spPr>
          <a:xfrm>
            <a:off x="2943367" y="1403716"/>
            <a:ext cx="2695433" cy="400110"/>
          </a:xfrm>
          <a:prstGeom prst="rect">
            <a:avLst/>
          </a:prstGeom>
        </p:spPr>
        <p:txBody>
          <a:bodyPr wrap="square">
            <a:spAutoFit/>
          </a:bodyPr>
          <a:lstStyle/>
          <a:p>
            <a:pPr>
              <a:buClr>
                <a:srgbClr val="0070C0"/>
              </a:buClr>
              <a:buSzPct val="160000"/>
            </a:pPr>
            <a:r>
              <a:rPr lang="en-US" sz="2000" dirty="0" smtClean="0">
                <a:latin typeface="Candara" panose="020E0502030303020204" pitchFamily="34" charset="0"/>
              </a:rPr>
              <a:t>Electron </a:t>
            </a:r>
            <a:r>
              <a:rPr lang="en-US" sz="2000" dirty="0">
                <a:latin typeface="Candara" panose="020E0502030303020204" pitchFamily="34" charset="0"/>
              </a:rPr>
              <a:t>beam  </a:t>
            </a:r>
            <a:r>
              <a:rPr lang="en-US" sz="2000" dirty="0" smtClean="0">
                <a:latin typeface="Candara" panose="020E0502030303020204" pitchFamily="34" charset="0"/>
              </a:rPr>
              <a:t>3.2 </a:t>
            </a:r>
            <a:r>
              <a:rPr lang="en-US" sz="2000" dirty="0" err="1" smtClean="0">
                <a:latin typeface="Candara" panose="020E0502030303020204" pitchFamily="34" charset="0"/>
              </a:rPr>
              <a:t>nC</a:t>
            </a:r>
            <a:endParaRPr lang="en-US" sz="2000" dirty="0">
              <a:latin typeface="Candara" panose="020E0502030303020204" pitchFamily="34" charset="0"/>
            </a:endParaRPr>
          </a:p>
        </p:txBody>
      </p:sp>
      <p:sp>
        <p:nvSpPr>
          <p:cNvPr id="13" name="Rectangle 12"/>
          <p:cNvSpPr/>
          <p:nvPr/>
        </p:nvSpPr>
        <p:spPr>
          <a:xfrm>
            <a:off x="381000" y="4038600"/>
            <a:ext cx="8563356" cy="2031325"/>
          </a:xfrm>
          <a:prstGeom prst="rect">
            <a:avLst/>
          </a:prstGeom>
        </p:spPr>
        <p:txBody>
          <a:bodyPr wrap="square">
            <a:spAutoFit/>
          </a:bodyPr>
          <a:lstStyle/>
          <a:p>
            <a:pPr marL="342900" indent="-342900">
              <a:buClr>
                <a:srgbClr val="0070C0"/>
              </a:buClr>
              <a:buSzPct val="160000"/>
              <a:buFont typeface="Arial" panose="020B0604020202020204" pitchFamily="34" charset="0"/>
              <a:buChar char="•"/>
            </a:pPr>
            <a:r>
              <a:rPr lang="en-US" sz="1800" dirty="0" smtClean="0">
                <a:latin typeface="Candara" panose="020E0502030303020204" pitchFamily="34" charset="0"/>
              </a:rPr>
              <a:t>In horizontal direction, cooling is about one order weaker than IBS. </a:t>
            </a:r>
            <a:endParaRPr lang="en-US" sz="1800" dirty="0" smtClean="0">
              <a:latin typeface="Candara" panose="020E0502030303020204" pitchFamily="34" charset="0"/>
            </a:endParaRPr>
          </a:p>
          <a:p>
            <a:pPr>
              <a:buClr>
                <a:srgbClr val="0070C0"/>
              </a:buClr>
              <a:buSzPct val="160000"/>
            </a:pPr>
            <a:r>
              <a:rPr lang="en-US" sz="1800" dirty="0" smtClean="0">
                <a:latin typeface="Candara" panose="020E0502030303020204" pitchFamily="34" charset="0"/>
              </a:rPr>
              <a:t>To </a:t>
            </a:r>
            <a:r>
              <a:rPr lang="en-US" sz="1800" dirty="0" smtClean="0">
                <a:latin typeface="Candara" panose="020E0502030303020204" pitchFamily="34" charset="0"/>
              </a:rPr>
              <a:t>find equilibrium:</a:t>
            </a:r>
          </a:p>
          <a:p>
            <a:pPr marL="342900" indent="-342900">
              <a:buClr>
                <a:srgbClr val="0070C0"/>
              </a:buClr>
              <a:buSzPct val="160000"/>
              <a:buFont typeface="Arial" panose="020B0604020202020204" pitchFamily="34" charset="0"/>
              <a:buChar char="•"/>
            </a:pPr>
            <a:r>
              <a:rPr lang="en-US" sz="1800" dirty="0" smtClean="0">
                <a:latin typeface="Candara" panose="020E0502030303020204" pitchFamily="34" charset="0"/>
              </a:rPr>
              <a:t>Apply dispersion at cooler to transfer longitudinal cooling to transverse directions</a:t>
            </a:r>
          </a:p>
          <a:p>
            <a:pPr marL="342900" indent="-342900">
              <a:buClr>
                <a:srgbClr val="0070C0"/>
              </a:buClr>
              <a:buSzPct val="160000"/>
              <a:buFont typeface="Arial" panose="020B0604020202020204" pitchFamily="34" charset="0"/>
              <a:buChar char="•"/>
            </a:pPr>
            <a:r>
              <a:rPr lang="en-US" sz="1800" dirty="0" smtClean="0">
                <a:latin typeface="Candara" panose="020E0502030303020204" pitchFamily="34" charset="0"/>
              </a:rPr>
              <a:t>Apply transverse coupling to transverse horizontal IBS to vertical direction</a:t>
            </a:r>
          </a:p>
          <a:p>
            <a:pPr marL="342900" indent="-342900">
              <a:buClr>
                <a:srgbClr val="0070C0"/>
              </a:buClr>
              <a:buSzPct val="160000"/>
              <a:buFont typeface="Arial" panose="020B0604020202020204" pitchFamily="34" charset="0"/>
              <a:buChar char="•"/>
            </a:pPr>
            <a:r>
              <a:rPr lang="en-US" sz="1800" dirty="0" smtClean="0">
                <a:latin typeface="Candara" panose="020E0502030303020204" pitchFamily="34" charset="0"/>
              </a:rPr>
              <a:t>Study </a:t>
            </a:r>
            <a:r>
              <a:rPr lang="en-US" sz="1800" dirty="0">
                <a:latin typeface="Candara" panose="020E0502030303020204" pitchFamily="34" charset="0"/>
              </a:rPr>
              <a:t>the possibility of emittance exchange</a:t>
            </a:r>
          </a:p>
          <a:p>
            <a:pPr marL="342900" indent="-342900">
              <a:buClr>
                <a:srgbClr val="0070C0"/>
              </a:buClr>
              <a:buSzPct val="160000"/>
              <a:buFont typeface="Arial" panose="020B0604020202020204" pitchFamily="34" charset="0"/>
              <a:buChar char="•"/>
            </a:pPr>
            <a:r>
              <a:rPr lang="en-US" sz="1800" dirty="0">
                <a:latin typeface="Candara" panose="020E0502030303020204" pitchFamily="34" charset="0"/>
              </a:rPr>
              <a:t>Increase proton beam emittance</a:t>
            </a:r>
          </a:p>
          <a:p>
            <a:pPr marL="342900" indent="-342900">
              <a:buClr>
                <a:srgbClr val="0070C0"/>
              </a:buClr>
              <a:buSzPct val="160000"/>
              <a:buFont typeface="Arial" panose="020B0604020202020204" pitchFamily="34" charset="0"/>
              <a:buChar char="•"/>
            </a:pPr>
            <a:r>
              <a:rPr lang="en-US" sz="1800" dirty="0" smtClean="0">
                <a:latin typeface="Candara" panose="020E0502030303020204" pitchFamily="34" charset="0"/>
              </a:rPr>
              <a:t>Decrease </a:t>
            </a:r>
            <a:r>
              <a:rPr lang="en-US" sz="1800" dirty="0" smtClean="0">
                <a:latin typeface="Candara" panose="020E0502030303020204" pitchFamily="34" charset="0"/>
              </a:rPr>
              <a:t>proton beam </a:t>
            </a:r>
            <a:r>
              <a:rPr lang="en-US" sz="1800" dirty="0" smtClean="0">
                <a:latin typeface="Candara" panose="020E0502030303020204" pitchFamily="34" charset="0"/>
              </a:rPr>
              <a:t>current</a:t>
            </a:r>
          </a:p>
        </p:txBody>
      </p:sp>
      <p:sp>
        <p:nvSpPr>
          <p:cNvPr id="14" name="Footer Placeholder 3"/>
          <p:cNvSpPr>
            <a:spLocks noGrp="1"/>
          </p:cNvSpPr>
          <p:nvPr>
            <p:ph type="ftr" sz="quarter" idx="3"/>
          </p:nvPr>
        </p:nvSpPr>
        <p:spPr>
          <a:xfrm>
            <a:off x="2193933" y="6459713"/>
            <a:ext cx="2895600" cy="365125"/>
          </a:xfrm>
        </p:spPr>
        <p:txBody>
          <a:bodyPr/>
          <a:lstStyle/>
          <a:p>
            <a:r>
              <a:rPr lang="en-US" dirty="0" smtClean="0"/>
              <a:t>MEIC Collaboration Mtg. April 3-5, 2017</a:t>
            </a:r>
          </a:p>
        </p:txBody>
      </p:sp>
    </p:spTree>
    <p:extLst>
      <p:ext uri="{BB962C8B-B14F-4D97-AF65-F5344CB8AC3E}">
        <p14:creationId xmlns:p14="http://schemas.microsoft.com/office/powerpoint/2010/main" val="1566170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477000" y="6459205"/>
            <a:ext cx="1066800" cy="365125"/>
          </a:xfrm>
          <a:prstGeom prst="rect">
            <a:avLst/>
          </a:prstGeom>
        </p:spPr>
        <p:txBody>
          <a:bodyPr/>
          <a:lstStyle/>
          <a:p>
            <a:pPr>
              <a:defRPr/>
            </a:pPr>
            <a:r>
              <a:rPr lang="en-US" dirty="0" smtClean="0"/>
              <a:t>---</a:t>
            </a:r>
            <a:fld id="{85521F2B-DDB1-4D52-AD09-DEE4A6FD7102}" type="slidenum">
              <a:rPr lang="en-US" smtClean="0"/>
              <a:pPr>
                <a:defRPr/>
              </a:pPr>
              <a:t>8</a:t>
            </a:fld>
            <a:r>
              <a:rPr lang="en-US" dirty="0" smtClean="0"/>
              <a:t>---</a:t>
            </a:r>
            <a:endParaRPr lang="en-US" dirty="0"/>
          </a:p>
        </p:txBody>
      </p:sp>
      <p:sp>
        <p:nvSpPr>
          <p:cNvPr id="8" name="Rectangle 2"/>
          <p:cNvSpPr txBox="1">
            <a:spLocks noChangeArrowheads="1"/>
          </p:cNvSpPr>
          <p:nvPr/>
        </p:nvSpPr>
        <p:spPr bwMode="auto">
          <a:xfrm>
            <a:off x="0" y="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a:ea typeface="ＭＳ Ｐゴシック" charset="-128"/>
              </a:defRPr>
            </a:lvl1pPr>
            <a:lvl2pPr marL="742950" indent="-285750">
              <a:defRPr sz="2400">
                <a:solidFill>
                  <a:schemeClr val="tx1"/>
                </a:solidFill>
                <a:latin typeface="Times"/>
                <a:ea typeface="ＭＳ Ｐゴシック" charset="-128"/>
              </a:defRPr>
            </a:lvl2pPr>
            <a:lvl3pPr marL="1143000" indent="-228600">
              <a:defRPr sz="2400">
                <a:solidFill>
                  <a:schemeClr val="tx1"/>
                </a:solidFill>
                <a:latin typeface="Times"/>
                <a:ea typeface="ＭＳ Ｐゴシック" charset="-128"/>
              </a:defRPr>
            </a:lvl3pPr>
            <a:lvl4pPr marL="1600200" indent="-228600">
              <a:defRPr sz="2400">
                <a:solidFill>
                  <a:schemeClr val="tx1"/>
                </a:solidFill>
                <a:latin typeface="Times"/>
                <a:ea typeface="ＭＳ Ｐゴシック" charset="-128"/>
              </a:defRPr>
            </a:lvl4pPr>
            <a:lvl5pPr marL="2057400" indent="-228600">
              <a:defRPr sz="2400">
                <a:solidFill>
                  <a:schemeClr val="tx1"/>
                </a:solidFill>
                <a:latin typeface="Times"/>
                <a:ea typeface="ＭＳ Ｐゴシック" charset="-128"/>
              </a:defRPr>
            </a:lvl5pPr>
            <a:lvl6pPr marL="2514600" indent="-228600" eaLnBrk="0" fontAlgn="base" hangingPunct="0">
              <a:spcBef>
                <a:spcPct val="0"/>
              </a:spcBef>
              <a:spcAft>
                <a:spcPct val="0"/>
              </a:spcAft>
              <a:defRPr sz="2400">
                <a:solidFill>
                  <a:schemeClr val="tx1"/>
                </a:solidFill>
                <a:latin typeface="Times"/>
                <a:ea typeface="ＭＳ Ｐゴシック" charset="-128"/>
              </a:defRPr>
            </a:lvl6pPr>
            <a:lvl7pPr marL="2971800" indent="-228600" eaLnBrk="0" fontAlgn="base" hangingPunct="0">
              <a:spcBef>
                <a:spcPct val="0"/>
              </a:spcBef>
              <a:spcAft>
                <a:spcPct val="0"/>
              </a:spcAft>
              <a:defRPr sz="2400">
                <a:solidFill>
                  <a:schemeClr val="tx1"/>
                </a:solidFill>
                <a:latin typeface="Times"/>
                <a:ea typeface="ＭＳ Ｐゴシック" charset="-128"/>
              </a:defRPr>
            </a:lvl7pPr>
            <a:lvl8pPr marL="3429000" indent="-228600" eaLnBrk="0" fontAlgn="base" hangingPunct="0">
              <a:spcBef>
                <a:spcPct val="0"/>
              </a:spcBef>
              <a:spcAft>
                <a:spcPct val="0"/>
              </a:spcAft>
              <a:defRPr sz="2400">
                <a:solidFill>
                  <a:schemeClr val="tx1"/>
                </a:solidFill>
                <a:latin typeface="Times"/>
                <a:ea typeface="ＭＳ Ｐゴシック" charset="-128"/>
              </a:defRPr>
            </a:lvl8pPr>
            <a:lvl9pPr marL="3886200" indent="-228600" eaLnBrk="0" fontAlgn="base" hangingPunct="0">
              <a:spcBef>
                <a:spcPct val="0"/>
              </a:spcBef>
              <a:spcAft>
                <a:spcPct val="0"/>
              </a:spcAft>
              <a:defRPr sz="2400">
                <a:solidFill>
                  <a:schemeClr val="tx1"/>
                </a:solidFill>
                <a:latin typeface="Times"/>
                <a:ea typeface="ＭＳ Ｐゴシック" charset="-128"/>
              </a:defRPr>
            </a:lvl9pPr>
          </a:lstStyle>
          <a:p>
            <a:pPr algn="ctr" eaLnBrk="1" hangingPunct="1"/>
            <a:r>
              <a:rPr lang="en-US" sz="3200" b="1" dirty="0" smtClean="0">
                <a:solidFill>
                  <a:srgbClr val="0000FF"/>
                </a:solidFill>
                <a:latin typeface="Times New Roman" pitchFamily="18" charset="0"/>
                <a:cs typeface="Times New Roman" pitchFamily="18" charset="0"/>
              </a:rPr>
              <a:t>Electron </a:t>
            </a:r>
            <a:r>
              <a:rPr lang="en-US" sz="3200" b="1" dirty="0">
                <a:solidFill>
                  <a:srgbClr val="0000FF"/>
                </a:solidFill>
                <a:latin typeface="Times New Roman" pitchFamily="18" charset="0"/>
                <a:cs typeface="Times New Roman" pitchFamily="18" charset="0"/>
              </a:rPr>
              <a:t>Cooling (CM Energy 44.7 GeV</a:t>
            </a:r>
            <a:r>
              <a:rPr lang="en-US" sz="3200" b="1" dirty="0" smtClean="0">
                <a:solidFill>
                  <a:srgbClr val="0000FF"/>
                </a:solidFill>
                <a:latin typeface="Times New Roman" pitchFamily="18" charset="0"/>
                <a:cs typeface="Times New Roman" pitchFamily="18" charset="0"/>
              </a:rPr>
              <a:t>)</a:t>
            </a:r>
            <a:endParaRPr lang="ru-RU" sz="3200" b="1" dirty="0">
              <a:solidFill>
                <a:srgbClr val="0000FF"/>
              </a:solidFill>
              <a:latin typeface="Times New Roman" pitchFamily="18" charset="0"/>
              <a:cs typeface="Times New Roman" pitchFamily="18" charset="0"/>
            </a:endParaRPr>
          </a:p>
        </p:txBody>
      </p:sp>
      <p:sp>
        <p:nvSpPr>
          <p:cNvPr id="6" name="TextBox 5"/>
          <p:cNvSpPr txBox="1"/>
          <p:nvPr/>
        </p:nvSpPr>
        <p:spPr>
          <a:xfrm>
            <a:off x="-87299" y="1474593"/>
            <a:ext cx="4811699" cy="1938992"/>
          </a:xfrm>
          <a:prstGeom prst="rect">
            <a:avLst/>
          </a:prstGeom>
          <a:noFill/>
        </p:spPr>
        <p:txBody>
          <a:bodyPr wrap="square" rtlCol="0">
            <a:spAutoFit/>
          </a:bodyPr>
          <a:lstStyle/>
          <a:p>
            <a:pPr marL="342900" indent="-342900">
              <a:buClr>
                <a:srgbClr val="0070C0"/>
              </a:buClr>
              <a:buSzPct val="160000"/>
              <a:buFont typeface="Courier New" panose="02070309020205020404" pitchFamily="49" charset="0"/>
              <a:buChar char="o"/>
            </a:pPr>
            <a:r>
              <a:rPr lang="en-US" sz="2000" dirty="0" smtClean="0">
                <a:latin typeface="Candara" panose="020E0502030303020204" pitchFamily="34" charset="0"/>
              </a:rPr>
              <a:t>Proton beam  (CM energy 44.7 GeV):</a:t>
            </a:r>
          </a:p>
          <a:p>
            <a:pPr marL="800100" lvl="1" indent="-342900">
              <a:buClr>
                <a:srgbClr val="0070C0"/>
              </a:buClr>
              <a:buSzPct val="160000"/>
              <a:buFont typeface="Wingdings" panose="05000000000000000000" pitchFamily="2" charset="2"/>
              <a:buChar char="§"/>
            </a:pPr>
            <a:r>
              <a:rPr lang="en-US" sz="2000" dirty="0" smtClean="0">
                <a:latin typeface="Candara" panose="020E0502030303020204" pitchFamily="34" charset="0"/>
              </a:rPr>
              <a:t>Energy</a:t>
            </a:r>
            <a:r>
              <a:rPr lang="en-US" sz="2000" dirty="0">
                <a:latin typeface="Candara" panose="020E0502030303020204" pitchFamily="34" charset="0"/>
              </a:rPr>
              <a:t>: 100 GeV</a:t>
            </a:r>
          </a:p>
          <a:p>
            <a:pPr marL="800100" lvl="1" indent="-342900">
              <a:buClr>
                <a:srgbClr val="0070C0"/>
              </a:buClr>
              <a:buSzPct val="160000"/>
              <a:buFont typeface="Wingdings" panose="05000000000000000000" pitchFamily="2" charset="2"/>
              <a:buChar char="§"/>
            </a:pPr>
            <a:r>
              <a:rPr lang="en-US" sz="2000" dirty="0">
                <a:latin typeface="Candara" panose="020E0502030303020204" pitchFamily="34" charset="0"/>
              </a:rPr>
              <a:t>Proton number: </a:t>
            </a:r>
            <a:r>
              <a:rPr lang="en-US" sz="2000" dirty="0" smtClean="0">
                <a:solidFill>
                  <a:srgbClr val="0000FF"/>
                </a:solidFill>
                <a:latin typeface="Candara" panose="020E0502030303020204" pitchFamily="34" charset="0"/>
              </a:rPr>
              <a:t>0.804x10</a:t>
            </a:r>
            <a:r>
              <a:rPr lang="en-US" sz="2000" baseline="30000" dirty="0" smtClean="0">
                <a:solidFill>
                  <a:srgbClr val="0000FF"/>
                </a:solidFill>
                <a:latin typeface="Candara" panose="020E0502030303020204" pitchFamily="34" charset="0"/>
              </a:rPr>
              <a:t>10 </a:t>
            </a:r>
            <a:r>
              <a:rPr lang="en-US" sz="2000" dirty="0" smtClean="0">
                <a:solidFill>
                  <a:srgbClr val="0000FF"/>
                </a:solidFill>
                <a:latin typeface="Candara" panose="020E0502030303020204" pitchFamily="34" charset="0"/>
              </a:rPr>
              <a:t> (82%)</a:t>
            </a:r>
            <a:endParaRPr lang="en-US" sz="2000" baseline="30000" dirty="0">
              <a:solidFill>
                <a:srgbClr val="0000FF"/>
              </a:solidFill>
              <a:latin typeface="Candara" panose="020E0502030303020204" pitchFamily="34" charset="0"/>
            </a:endParaRPr>
          </a:p>
          <a:p>
            <a:pPr marL="800100" lvl="1" indent="-342900">
              <a:buClr>
                <a:srgbClr val="0070C0"/>
              </a:buClr>
              <a:buSzPct val="160000"/>
              <a:buFont typeface="Wingdings" panose="05000000000000000000" pitchFamily="2" charset="2"/>
              <a:buChar char="§"/>
            </a:pPr>
            <a:r>
              <a:rPr lang="en-US" sz="2000" dirty="0" smtClean="0">
                <a:latin typeface="Candara" panose="020E0502030303020204" pitchFamily="34" charset="0"/>
              </a:rPr>
              <a:t>Normalized emit. </a:t>
            </a:r>
            <a:r>
              <a:rPr lang="en-US" sz="2000" dirty="0">
                <a:latin typeface="Candara" panose="020E0502030303020204" pitchFamily="34" charset="0"/>
              </a:rPr>
              <a:t>(</a:t>
            </a:r>
            <a:r>
              <a:rPr lang="en-US" sz="2000" dirty="0" err="1">
                <a:latin typeface="Candara" panose="020E0502030303020204" pitchFamily="34" charset="0"/>
              </a:rPr>
              <a:t>rms</a:t>
            </a:r>
            <a:r>
              <a:rPr lang="en-US" sz="2000" dirty="0">
                <a:latin typeface="Candara" panose="020E0502030303020204" pitchFamily="34" charset="0"/>
              </a:rPr>
              <a:t>):  </a:t>
            </a:r>
            <a:r>
              <a:rPr lang="en-US" sz="2000" dirty="0" smtClean="0">
                <a:latin typeface="Candara" panose="020E0502030303020204" pitchFamily="34" charset="0"/>
              </a:rPr>
              <a:t/>
            </a:r>
            <a:br>
              <a:rPr lang="en-US" sz="2000" dirty="0" smtClean="0">
                <a:latin typeface="Candara" panose="020E0502030303020204" pitchFamily="34" charset="0"/>
              </a:rPr>
            </a:br>
            <a:r>
              <a:rPr lang="en-US" sz="2000" dirty="0" smtClean="0">
                <a:latin typeface="Candara" panose="020E0502030303020204" pitchFamily="34" charset="0"/>
              </a:rPr>
              <a:t>	0.50/</a:t>
            </a:r>
            <a:r>
              <a:rPr lang="en-US" sz="2000" dirty="0" smtClean="0">
                <a:solidFill>
                  <a:srgbClr val="0000FF"/>
                </a:solidFill>
                <a:latin typeface="Candara" panose="020E0502030303020204" pitchFamily="34" charset="0"/>
              </a:rPr>
              <a:t>0.15</a:t>
            </a:r>
            <a:r>
              <a:rPr lang="en-US" sz="2000" dirty="0" smtClean="0">
                <a:latin typeface="Candara" panose="020E0502030303020204" pitchFamily="34" charset="0"/>
              </a:rPr>
              <a:t> </a:t>
            </a:r>
            <a:r>
              <a:rPr lang="de-DE" sz="2000" dirty="0" smtClean="0"/>
              <a:t>μ</a:t>
            </a:r>
            <a:r>
              <a:rPr lang="en-US" sz="2000" dirty="0" smtClean="0">
                <a:latin typeface="Candara" panose="020E0502030303020204" pitchFamily="34" charset="0"/>
              </a:rPr>
              <a:t>m</a:t>
            </a:r>
          </a:p>
          <a:p>
            <a:pPr marL="800100" lvl="1" indent="-342900">
              <a:buClr>
                <a:srgbClr val="0070C0"/>
              </a:buClr>
              <a:buSzPct val="160000"/>
              <a:buFont typeface="Wingdings" panose="05000000000000000000" pitchFamily="2" charset="2"/>
              <a:buChar char="§"/>
            </a:pPr>
            <a:r>
              <a:rPr lang="en-US" sz="2000" dirty="0">
                <a:latin typeface="Candara" panose="020E0502030303020204" pitchFamily="34" charset="0"/>
              </a:rPr>
              <a:t>Beta function in cooler: 60/</a:t>
            </a:r>
            <a:r>
              <a:rPr lang="en-US" sz="2000" dirty="0">
                <a:solidFill>
                  <a:srgbClr val="0000FF"/>
                </a:solidFill>
                <a:latin typeface="Candara" panose="020E0502030303020204" pitchFamily="34" charset="0"/>
              </a:rPr>
              <a:t>200</a:t>
            </a:r>
            <a:r>
              <a:rPr lang="en-US" sz="2000" dirty="0">
                <a:latin typeface="Candara" panose="020E0502030303020204" pitchFamily="34" charset="0"/>
              </a:rPr>
              <a:t> </a:t>
            </a:r>
            <a:r>
              <a:rPr lang="en-US" sz="2000" dirty="0" smtClean="0">
                <a:latin typeface="Candara" panose="020E0502030303020204" pitchFamily="34" charset="0"/>
              </a:rPr>
              <a:t>m</a:t>
            </a:r>
            <a:endParaRPr lang="en-US" sz="2000" dirty="0"/>
          </a:p>
        </p:txBody>
      </p:sp>
      <p:sp>
        <p:nvSpPr>
          <p:cNvPr id="9" name="Rectangle 8"/>
          <p:cNvSpPr/>
          <p:nvPr/>
        </p:nvSpPr>
        <p:spPr>
          <a:xfrm>
            <a:off x="5674297" y="1184322"/>
            <a:ext cx="2590800" cy="400110"/>
          </a:xfrm>
          <a:prstGeom prst="rect">
            <a:avLst/>
          </a:prstGeom>
        </p:spPr>
        <p:txBody>
          <a:bodyPr wrap="square">
            <a:spAutoFit/>
          </a:bodyPr>
          <a:lstStyle/>
          <a:p>
            <a:pPr>
              <a:buClr>
                <a:srgbClr val="0070C0"/>
              </a:buClr>
              <a:buSzPct val="160000"/>
            </a:pPr>
            <a:r>
              <a:rPr lang="en-US" sz="2000" dirty="0" smtClean="0">
                <a:latin typeface="Candara" panose="020E0502030303020204" pitchFamily="34" charset="0"/>
              </a:rPr>
              <a:t>Electron </a:t>
            </a:r>
            <a:r>
              <a:rPr lang="en-US" sz="2000" dirty="0">
                <a:latin typeface="Candara" panose="020E0502030303020204" pitchFamily="34" charset="0"/>
              </a:rPr>
              <a:t>beam  </a:t>
            </a:r>
            <a:r>
              <a:rPr lang="en-US" sz="2000" dirty="0" smtClean="0">
                <a:latin typeface="Candara" panose="020E0502030303020204" pitchFamily="34" charset="0"/>
              </a:rPr>
              <a:t>3.2 </a:t>
            </a:r>
            <a:r>
              <a:rPr lang="en-US" sz="2000" dirty="0" err="1" smtClean="0">
                <a:latin typeface="Candara" panose="020E0502030303020204" pitchFamily="34" charset="0"/>
              </a:rPr>
              <a:t>nC</a:t>
            </a:r>
            <a:endParaRPr lang="en-US" sz="2000" dirty="0">
              <a:latin typeface="Candara" panose="020E0502030303020204" pitchFamily="34" charset="0"/>
            </a:endParaRPr>
          </a:p>
        </p:txBody>
      </p:sp>
      <p:sp>
        <p:nvSpPr>
          <p:cNvPr id="10" name="Rectangle 9"/>
          <p:cNvSpPr/>
          <p:nvPr/>
        </p:nvSpPr>
        <p:spPr>
          <a:xfrm>
            <a:off x="372268" y="4038600"/>
            <a:ext cx="3958529" cy="2246769"/>
          </a:xfrm>
          <a:prstGeom prst="rect">
            <a:avLst/>
          </a:prstGeom>
        </p:spPr>
        <p:txBody>
          <a:bodyPr wrap="square">
            <a:spAutoFit/>
          </a:bodyPr>
          <a:lstStyle/>
          <a:p>
            <a:pPr algn="just">
              <a:buClr>
                <a:srgbClr val="0070C0"/>
              </a:buClr>
              <a:buSzPct val="160000"/>
            </a:pPr>
            <a:r>
              <a:rPr lang="en-US" sz="2000" dirty="0" smtClean="0">
                <a:solidFill>
                  <a:srgbClr val="C00000"/>
                </a:solidFill>
                <a:latin typeface="Candara" panose="020E0502030303020204" pitchFamily="34" charset="0"/>
              </a:rPr>
              <a:t>Longitudinal overcooling reduces the bunch length, which increases the charge density and thus the IBS rate. Transverse equilibrium is broken. </a:t>
            </a:r>
            <a:endParaRPr lang="en-US" sz="2000" dirty="0" smtClean="0">
              <a:solidFill>
                <a:srgbClr val="C00000"/>
              </a:solidFill>
              <a:latin typeface="Candara" panose="020E0502030303020204" pitchFamily="34" charset="0"/>
            </a:endParaRPr>
          </a:p>
          <a:p>
            <a:pPr algn="just">
              <a:buClr>
                <a:srgbClr val="0070C0"/>
              </a:buClr>
              <a:buSzPct val="160000"/>
            </a:pPr>
            <a:r>
              <a:rPr lang="en-US" sz="2000" dirty="0" smtClean="0">
                <a:solidFill>
                  <a:srgbClr val="C00000"/>
                </a:solidFill>
                <a:latin typeface="Candara" panose="020E0502030303020204" pitchFamily="34" charset="0"/>
              </a:rPr>
              <a:t>Could decrease RF to keep bunch long.</a:t>
            </a:r>
            <a:endParaRPr lang="en-US" sz="2000" dirty="0">
              <a:solidFill>
                <a:srgbClr val="C00000"/>
              </a:solidFill>
              <a:latin typeface="Candara" panose="020E0502030303020204" pitchFamily="34" charset="0"/>
            </a:endParaRPr>
          </a:p>
        </p:txBody>
      </p:sp>
      <p:sp>
        <p:nvSpPr>
          <p:cNvPr id="13" name="Footer Placeholder 3"/>
          <p:cNvSpPr>
            <a:spLocks noGrp="1"/>
          </p:cNvSpPr>
          <p:nvPr>
            <p:ph type="ftr" sz="quarter" idx="3"/>
          </p:nvPr>
        </p:nvSpPr>
        <p:spPr>
          <a:xfrm>
            <a:off x="2193933" y="6459713"/>
            <a:ext cx="2895600" cy="365125"/>
          </a:xfrm>
        </p:spPr>
        <p:txBody>
          <a:bodyPr/>
          <a:lstStyle/>
          <a:p>
            <a:r>
              <a:rPr lang="en-US" dirty="0" smtClean="0"/>
              <a:t>MEIC Collaboration Mtg. April 3-5, 2017</a:t>
            </a:r>
          </a:p>
        </p:txBody>
      </p:sp>
      <p:pic>
        <p:nvPicPr>
          <p:cNvPr id="14" name="Picture 13"/>
          <p:cNvPicPr>
            <a:picLocks noChangeAspect="1"/>
          </p:cNvPicPr>
          <p:nvPr/>
        </p:nvPicPr>
        <p:blipFill>
          <a:blip r:embed="rId3"/>
          <a:stretch>
            <a:fillRect/>
          </a:stretch>
        </p:blipFill>
        <p:spPr>
          <a:xfrm>
            <a:off x="4750981" y="2125294"/>
            <a:ext cx="4097929" cy="3431735"/>
          </a:xfrm>
          <a:prstGeom prst="rect">
            <a:avLst/>
          </a:prstGeom>
        </p:spPr>
      </p:pic>
    </p:spTree>
    <p:extLst>
      <p:ext uri="{BB962C8B-B14F-4D97-AF65-F5344CB8AC3E}">
        <p14:creationId xmlns:p14="http://schemas.microsoft.com/office/powerpoint/2010/main" val="910685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ERL Design Status</a:t>
            </a:r>
            <a:endParaRPr lang="en-US" dirty="0"/>
          </a:p>
        </p:txBody>
      </p:sp>
      <p:sp>
        <p:nvSpPr>
          <p:cNvPr id="3" name="Content Placeholder 2"/>
          <p:cNvSpPr>
            <a:spLocks noGrp="1"/>
          </p:cNvSpPr>
          <p:nvPr>
            <p:ph idx="1"/>
          </p:nvPr>
        </p:nvSpPr>
        <p:spPr>
          <a:xfrm>
            <a:off x="334370" y="1073732"/>
            <a:ext cx="8229600" cy="2583868"/>
          </a:xfrm>
        </p:spPr>
        <p:txBody>
          <a:bodyPr>
            <a:normAutofit/>
          </a:bodyPr>
          <a:lstStyle/>
          <a:p>
            <a:r>
              <a:rPr lang="en-US" sz="2000" dirty="0"/>
              <a:t>Charge is 420 </a:t>
            </a:r>
            <a:r>
              <a:rPr lang="en-US" sz="2000" dirty="0" err="1" smtClean="0"/>
              <a:t>pC</a:t>
            </a:r>
            <a:r>
              <a:rPr lang="en-US" sz="2000" dirty="0" smtClean="0"/>
              <a:t> at 476.3 MHz</a:t>
            </a:r>
          </a:p>
          <a:p>
            <a:r>
              <a:rPr lang="en-US" sz="2000" dirty="0" smtClean="0"/>
              <a:t>All transport is locally symmetric</a:t>
            </a:r>
            <a:endParaRPr lang="en-US" sz="2000" dirty="0"/>
          </a:p>
          <a:p>
            <a:r>
              <a:rPr lang="en-US" sz="2000" dirty="0" smtClean="0"/>
              <a:t>Have completed S2E and I2E simulations for ERL design</a:t>
            </a:r>
          </a:p>
          <a:p>
            <a:r>
              <a:rPr lang="en-US" sz="2000" dirty="0" smtClean="0"/>
              <a:t>May want to use two helicity exchanges and four solenoids.</a:t>
            </a:r>
          </a:p>
          <a:p>
            <a:r>
              <a:rPr lang="en-US" sz="2000" dirty="0" smtClean="0"/>
              <a:t>Have not yet included the injection and extraction doglegs.</a:t>
            </a:r>
          </a:p>
          <a:p>
            <a:r>
              <a:rPr lang="en-US" sz="2000" dirty="0" smtClean="0"/>
              <a:t>I2E looks good but we have not been able to produce the initial distribution from injector simulations.</a:t>
            </a:r>
            <a:endParaRPr lang="en-US" sz="2000" dirty="0"/>
          </a:p>
        </p:txBody>
      </p:sp>
      <p:sp>
        <p:nvSpPr>
          <p:cNvPr id="4" name="Slide Number Placeholder 3"/>
          <p:cNvSpPr>
            <a:spLocks noGrp="1"/>
          </p:cNvSpPr>
          <p:nvPr>
            <p:ph type="sldNum" sz="quarter" idx="4"/>
          </p:nvPr>
        </p:nvSpPr>
        <p:spPr/>
        <p:txBody>
          <a:bodyPr/>
          <a:lstStyle/>
          <a:p>
            <a:fld id="{B9A5DFB4-3D23-4866-8D46-AE36D04BFD7D}" type="slidenum">
              <a:rPr lang="en-US" smtClean="0"/>
              <a:pPr/>
              <a:t>9</a:t>
            </a:fld>
            <a:endParaRPr lang="en-US"/>
          </a:p>
        </p:txBody>
      </p:sp>
      <p:sp>
        <p:nvSpPr>
          <p:cNvPr id="5" name="Footer Placeholder 4"/>
          <p:cNvSpPr>
            <a:spLocks noGrp="1"/>
          </p:cNvSpPr>
          <p:nvPr>
            <p:ph type="ftr" sz="quarter" idx="3"/>
          </p:nvPr>
        </p:nvSpPr>
        <p:spPr/>
        <p:txBody>
          <a:bodyPr/>
          <a:lstStyle/>
          <a:p>
            <a:r>
              <a:rPr lang="en-US" smtClean="0"/>
              <a:t>LERF Readiness Review 9/30/15</a:t>
            </a:r>
            <a:endParaRPr lang="en-US" dirty="0"/>
          </a:p>
        </p:txBody>
      </p:sp>
      <p:pic>
        <p:nvPicPr>
          <p:cNvPr id="6" name="Picture 5" descr="C:\Users\tennant\Desktop\schematic.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16" y="3886200"/>
            <a:ext cx="8293954" cy="1844873"/>
          </a:xfrm>
          <a:prstGeom prst="rect">
            <a:avLst/>
          </a:prstGeom>
          <a:noFill/>
          <a:ln>
            <a:noFill/>
          </a:ln>
        </p:spPr>
      </p:pic>
      <p:sp>
        <p:nvSpPr>
          <p:cNvPr id="8" name="5-Point Star 7"/>
          <p:cNvSpPr/>
          <p:nvPr/>
        </p:nvSpPr>
        <p:spPr>
          <a:xfrm>
            <a:off x="3641733" y="4953000"/>
            <a:ext cx="228600" cy="244673"/>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2032462" y="5879529"/>
            <a:ext cx="228600" cy="244673"/>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292960" y="5771034"/>
            <a:ext cx="4558079" cy="461665"/>
          </a:xfrm>
          <a:prstGeom prst="rect">
            <a:avLst/>
          </a:prstGeom>
          <a:noFill/>
        </p:spPr>
        <p:txBody>
          <a:bodyPr wrap="square" rtlCol="0">
            <a:spAutoFit/>
          </a:bodyPr>
          <a:lstStyle/>
          <a:p>
            <a:r>
              <a:rPr lang="en-US" dirty="0" smtClean="0"/>
              <a:t>Start </a:t>
            </a:r>
            <a:r>
              <a:rPr lang="en-US" smtClean="0"/>
              <a:t>of Injector to end simulations</a:t>
            </a:r>
            <a:endParaRPr lang="en-US"/>
          </a:p>
        </p:txBody>
      </p:sp>
    </p:spTree>
    <p:extLst>
      <p:ext uri="{BB962C8B-B14F-4D97-AF65-F5344CB8AC3E}">
        <p14:creationId xmlns:p14="http://schemas.microsoft.com/office/powerpoint/2010/main" val="2041305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54568</TotalTime>
  <Words>2067</Words>
  <Application>Microsoft Macintosh PowerPoint</Application>
  <PresentationFormat>On-screen Show (4:3)</PresentationFormat>
  <Paragraphs>388</Paragraphs>
  <Slides>31</Slides>
  <Notes>5</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4" baseType="lpstr">
      <vt:lpstr>Calibri</vt:lpstr>
      <vt:lpstr>Cambria Math</vt:lpstr>
      <vt:lpstr>Candara</vt:lpstr>
      <vt:lpstr>Courier New</vt:lpstr>
      <vt:lpstr>Minion Pro</vt:lpstr>
      <vt:lpstr>ＭＳ Ｐゴシック</vt:lpstr>
      <vt:lpstr>Symbol</vt:lpstr>
      <vt:lpstr>Times</vt:lpstr>
      <vt:lpstr>Times New Roman</vt:lpstr>
      <vt:lpstr>Wingdings</vt:lpstr>
      <vt:lpstr>Arial</vt:lpstr>
      <vt:lpstr>JLabPowerpointMain</vt:lpstr>
      <vt:lpstr>Equation</vt:lpstr>
      <vt:lpstr> Cooler Design Studies Status</vt:lpstr>
      <vt:lpstr>Cooler Ring Progress</vt:lpstr>
      <vt:lpstr>Cooling Physics</vt:lpstr>
      <vt:lpstr>Big Change: Baseline is now the CCR</vt:lpstr>
      <vt:lpstr>Strong Cooler Specifications (Electrons)</vt:lpstr>
      <vt:lpstr>Cooler Specifications (protons)</vt:lpstr>
      <vt:lpstr>PowerPoint Presentation</vt:lpstr>
      <vt:lpstr>PowerPoint Presentation</vt:lpstr>
      <vt:lpstr>ERL Design Status</vt:lpstr>
      <vt:lpstr>Transverse performance in ERL (Ideal beam)</vt:lpstr>
      <vt:lpstr>Larmor emittance X2 vs. Distance</vt:lpstr>
      <vt:lpstr>Longitudinal Behavior</vt:lpstr>
      <vt:lpstr>S2E beam after Booster</vt:lpstr>
      <vt:lpstr>CSR Design Status</vt:lpstr>
      <vt:lpstr>Longitudinal Match</vt:lpstr>
      <vt:lpstr>Microbunching Instability in CCR</vt:lpstr>
      <vt:lpstr>Microbunching Gain vs. Current and Energy Spread</vt:lpstr>
      <vt:lpstr>(t,p) Evolution – Zoomed View</vt:lpstr>
      <vt:lpstr>Longitudinal Phase Space: 200 kV</vt:lpstr>
      <vt:lpstr>Exchange System Requirements</vt:lpstr>
      <vt:lpstr>Notional Layout</vt:lpstr>
      <vt:lpstr>From Schematic To Design</vt:lpstr>
      <vt:lpstr>From Schematic To Design</vt:lpstr>
      <vt:lpstr>Twiss Parameterization</vt:lpstr>
      <vt:lpstr>Injector Design</vt:lpstr>
      <vt:lpstr>Where Are We and Where Do We Go?</vt:lpstr>
      <vt:lpstr>  </vt:lpstr>
      <vt:lpstr>Early design of CCR: non-magnetized beam, non-local-isochronous</vt:lpstr>
      <vt:lpstr>PowerPoint Presentation</vt:lpstr>
      <vt:lpstr>Alternative arc design (ERL): magnetized beam, non-local-isochronous</vt:lpstr>
      <vt:lpstr>Optics Requirements/Constraints</vt:lpstr>
    </vt:vector>
  </TitlesOfParts>
  <Company>Jefferson Lab</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yzhang</dc:creator>
  <cp:lastModifiedBy>Microsoft Office User</cp:lastModifiedBy>
  <cp:revision>890</cp:revision>
  <cp:lastPrinted>2015-08-26T16:19:31Z</cp:lastPrinted>
  <dcterms:created xsi:type="dcterms:W3CDTF">2007-06-12T14:12:08Z</dcterms:created>
  <dcterms:modified xsi:type="dcterms:W3CDTF">2017-04-03T17:04:41Z</dcterms:modified>
</cp:coreProperties>
</file>