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9" r:id="rId2"/>
    <p:sldId id="280" r:id="rId3"/>
    <p:sldId id="285" r:id="rId4"/>
    <p:sldId id="301" r:id="rId5"/>
    <p:sldId id="298" r:id="rId6"/>
    <p:sldId id="286" r:id="rId7"/>
    <p:sldId id="287" r:id="rId8"/>
    <p:sldId id="304" r:id="rId9"/>
    <p:sldId id="288" r:id="rId10"/>
    <p:sldId id="295" r:id="rId11"/>
    <p:sldId id="297" r:id="rId12"/>
    <p:sldId id="305" r:id="rId13"/>
    <p:sldId id="306" r:id="rId14"/>
    <p:sldId id="283" r:id="rId15"/>
    <p:sldId id="282" r:id="rId16"/>
    <p:sldId id="307" r:id="rId17"/>
    <p:sldId id="325" r:id="rId18"/>
    <p:sldId id="296" r:id="rId19"/>
    <p:sldId id="302" r:id="rId20"/>
    <p:sldId id="299" r:id="rId21"/>
    <p:sldId id="300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CD"/>
    <a:srgbClr val="FFAD00"/>
    <a:srgbClr val="D1C2A1"/>
    <a:srgbClr val="F6F2C7"/>
    <a:srgbClr val="A3262A"/>
    <a:srgbClr val="E3D9B9"/>
    <a:srgbClr val="E9CE78"/>
    <a:srgbClr val="FFF3D0"/>
    <a:srgbClr val="FFE595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30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12" y="-360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0" Type="http://schemas.openxmlformats.org/officeDocument/2006/relationships/slide" Target="slides/slide20.xml"/><Relationship Id="rId21" Type="http://schemas.openxmlformats.org/officeDocument/2006/relationships/slide" Target="slides/slide21.xml"/><Relationship Id="rId22" Type="http://schemas.openxmlformats.org/officeDocument/2006/relationships/slide" Target="slides/slide22.xml"/><Relationship Id="rId23" Type="http://schemas.openxmlformats.org/officeDocument/2006/relationships/slide" Target="slides/slide23.xml"/><Relationship Id="rId24" Type="http://schemas.openxmlformats.org/officeDocument/2006/relationships/slide" Target="slides/slide24.xml"/><Relationship Id="rId25" Type="http://schemas.openxmlformats.org/officeDocument/2006/relationships/slide" Target="slides/slide25.xml"/><Relationship Id="rId26" Type="http://schemas.openxmlformats.org/officeDocument/2006/relationships/slide" Target="slides/slide26.xml"/><Relationship Id="rId27" Type="http://schemas.openxmlformats.org/officeDocument/2006/relationships/slide" Target="slides/slide27.xml"/><Relationship Id="rId28" Type="http://schemas.openxmlformats.org/officeDocument/2006/relationships/slide" Target="slides/slide28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30" Type="http://schemas.openxmlformats.org/officeDocument/2006/relationships/slide" Target="slides/slide30.xml"/><Relationship Id="rId31" Type="http://schemas.openxmlformats.org/officeDocument/2006/relationships/slide" Target="slides/slide31.xml"/><Relationship Id="rId32" Type="http://schemas.openxmlformats.org/officeDocument/2006/relationships/slide" Target="slides/slide32.xml"/><Relationship Id="rId9" Type="http://schemas.openxmlformats.org/officeDocument/2006/relationships/slide" Target="slides/slide9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33" Type="http://schemas.openxmlformats.org/officeDocument/2006/relationships/slide" Target="slides/slide33.xml"/><Relationship Id="rId34" Type="http://schemas.openxmlformats.org/officeDocument/2006/relationships/slide" Target="slides/slide34.xml"/><Relationship Id="rId35" Type="http://schemas.openxmlformats.org/officeDocument/2006/relationships/slide" Target="slides/slide35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9EE1124A-8259-2F43-AA9E-1AB80762BA4E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229600" cy="39793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300"/>
            </a:lvl1pPr>
            <a:lvl2pPr>
              <a:defRPr sz="20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/>
              </a:rPr>
              <a:t>Apr 3 </a:t>
            </a:r>
            <a:r>
              <a:rPr lang="en-US" dirty="0" smtClean="0">
                <a:latin typeface="Arial"/>
              </a:rPr>
              <a:t>2017		JLEIC </a:t>
            </a:r>
            <a:r>
              <a:rPr lang="en-US" dirty="0" err="1" smtClean="0">
                <a:latin typeface="Arial"/>
              </a:rPr>
              <a:t>Collab</a:t>
            </a:r>
            <a:r>
              <a:rPr lang="en-US" dirty="0" smtClean="0">
                <a:latin typeface="Arial"/>
              </a:rPr>
              <a:t> Meeting </a:t>
            </a:r>
            <a:r>
              <a:rPr lang="en-US" baseline="0" dirty="0" smtClean="0">
                <a:latin typeface="Arial"/>
              </a:rPr>
              <a:t>– T. Satogata		</a:t>
            </a:r>
            <a:r>
              <a:rPr lang="en-US" dirty="0" smtClean="0">
                <a:latin typeface="Arial"/>
              </a:rPr>
              <a:t>p.  </a:t>
            </a:r>
            <a:fld id="{B58F48A6-A3E1-4848-9AC3-B43F560BE4FE}" type="slidenum">
              <a:rPr lang="en-US" smtClean="0">
                <a:latin typeface="Arial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asa.jlab.org/wiki/index.php/JLEIC-Ion-Integration-Meeting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4" Type="http://schemas.openxmlformats.org/officeDocument/2006/relationships/video" Target="../media/media3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609.0865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Ion Integration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41" y="1221979"/>
            <a:ext cx="8871405" cy="4958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Biweekly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Interleaved with simulation WG </a:t>
            </a:r>
            <a:r>
              <a:rPr lang="en-US" sz="1400" dirty="0" smtClean="0"/>
              <a:t>(more on that this afternoon)</a:t>
            </a:r>
          </a:p>
          <a:p>
            <a:pPr lvl="1"/>
            <a:r>
              <a:rPr lang="en-US" dirty="0" smtClean="0"/>
              <a:t>Meetings have </a:t>
            </a:r>
            <a:r>
              <a:rPr lang="en-US" dirty="0"/>
              <a:t>been </a:t>
            </a:r>
            <a:r>
              <a:rPr lang="en-US" sz="1400" dirty="0"/>
              <a:t>(somewhat) </a:t>
            </a:r>
            <a:r>
              <a:rPr lang="en-US" sz="1400" dirty="0" smtClean="0"/>
              <a:t> </a:t>
            </a:r>
            <a:r>
              <a:rPr lang="en-US" dirty="0" smtClean="0"/>
              <a:t>more regular </a:t>
            </a:r>
            <a:r>
              <a:rPr lang="en-US" dirty="0"/>
              <a:t>since start </a:t>
            </a:r>
            <a:r>
              <a:rPr lang="en-US" dirty="0" smtClean="0"/>
              <a:t>2017</a:t>
            </a:r>
          </a:p>
          <a:p>
            <a:endParaRPr lang="en-US" dirty="0" smtClean="0"/>
          </a:p>
          <a:p>
            <a:r>
              <a:rPr lang="en-US" b="1" dirty="0" smtClean="0"/>
              <a:t>Task: </a:t>
            </a:r>
            <a:r>
              <a:rPr lang="en-US" dirty="0" smtClean="0"/>
              <a:t>Integrate JLEIC ion complex activities</a:t>
            </a:r>
          </a:p>
          <a:p>
            <a:pPr lvl="1"/>
            <a:r>
              <a:rPr lang="en-US" b="1" dirty="0" smtClean="0"/>
              <a:t>Invitees: </a:t>
            </a:r>
            <a:r>
              <a:rPr lang="en-US" dirty="0" smtClean="0"/>
              <a:t>Amy (sources), Ed (booster), Vasiliy (collider), </a:t>
            </a:r>
            <a:r>
              <a:rPr lang="en-US" dirty="0" err="1" smtClean="0"/>
              <a:t>Jiquan</a:t>
            </a:r>
            <a:r>
              <a:rPr lang="en-US" dirty="0" smtClean="0"/>
              <a:t> (bunch formation), Yves (simulations), Rui (instabilities)</a:t>
            </a:r>
          </a:p>
          <a:p>
            <a:pPr lvl="1"/>
            <a:r>
              <a:rPr lang="en-US" b="1" dirty="0" smtClean="0"/>
              <a:t>CC: </a:t>
            </a:r>
            <a:r>
              <a:rPr lang="en-US" dirty="0" smtClean="0"/>
              <a:t>Alex, </a:t>
            </a:r>
            <a:r>
              <a:rPr lang="en-US" dirty="0" err="1" smtClean="0"/>
              <a:t>Fulvia</a:t>
            </a:r>
            <a:r>
              <a:rPr lang="en-US" dirty="0" smtClean="0"/>
              <a:t>, Mike Spata, Yuhong</a:t>
            </a:r>
          </a:p>
          <a:p>
            <a:pPr lvl="1"/>
            <a:r>
              <a:rPr lang="en-US" b="1" dirty="0" smtClean="0"/>
              <a:t>To be added: </a:t>
            </a:r>
            <a:r>
              <a:rPr lang="en-US" dirty="0" err="1" smtClean="0"/>
              <a:t>Brahim</a:t>
            </a:r>
            <a:r>
              <a:rPr lang="en-US" dirty="0" smtClean="0"/>
              <a:t>/Sang-</a:t>
            </a:r>
            <a:r>
              <a:rPr lang="en-US" dirty="0" err="1" smtClean="0"/>
              <a:t>Hoon</a:t>
            </a:r>
            <a:r>
              <a:rPr lang="en-US" smtClean="0"/>
              <a:t>/Zach </a:t>
            </a:r>
            <a:r>
              <a:rPr lang="en-US" dirty="0" smtClean="0"/>
              <a:t>(ANL, ion linac)</a:t>
            </a:r>
          </a:p>
          <a:p>
            <a:pPr lvl="1"/>
            <a:endParaRPr lang="en-US" dirty="0"/>
          </a:p>
          <a:p>
            <a:r>
              <a:rPr lang="en-US" dirty="0" smtClean="0"/>
              <a:t>Evolved from JLEIC parameter documentation meetings</a:t>
            </a:r>
          </a:p>
          <a:p>
            <a:r>
              <a:rPr lang="en-US" dirty="0" smtClean="0"/>
              <a:t>A demonstrated need to coordinate ion parameters</a:t>
            </a:r>
          </a:p>
          <a:p>
            <a:pPr lvl="1"/>
            <a:r>
              <a:rPr lang="en-US" dirty="0" smtClean="0"/>
              <a:t>end to end parameter consistency</a:t>
            </a:r>
          </a:p>
          <a:p>
            <a:pPr lvl="1"/>
            <a:r>
              <a:rPr lang="en-US" dirty="0" smtClean="0"/>
              <a:t>simulation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2807" y="772472"/>
            <a:ext cx="621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https://casa.jlab.org/wiki/index.php/JLEIC-Ion-Integration-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  <a:hlinkClick r:id="rId2"/>
              </a:rPr>
              <a:t>Meetings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9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h=1 Injection/Acceleration</a:t>
            </a:r>
            <a:endParaRPr lang="en-US" dirty="0"/>
          </a:p>
        </p:txBody>
      </p:sp>
      <p:pic>
        <p:nvPicPr>
          <p:cNvPr id="7" name="Picture 6" descr="Screen Shot 2017-03-10 at 12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396"/>
            <a:ext cx="7263002" cy="566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0405" y="1157399"/>
            <a:ext cx="21979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Theta_rms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=45.77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deg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Erms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= 1.19 MeV</a:t>
            </a: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err="1">
                <a:solidFill>
                  <a:schemeClr val="tx2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/p = 0.01!</a:t>
            </a:r>
          </a:p>
          <a:p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Bucket area: 6.6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eV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-s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7392" y="1243448"/>
            <a:ext cx="1056700" cy="33855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16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rf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=25 kV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9637" y="3021706"/>
            <a:ext cx="15972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Must push </a:t>
            </a:r>
            <a:r>
              <a:rPr lang="en-US" sz="1600" dirty="0" err="1">
                <a:solidFill>
                  <a:schemeClr val="tx2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err="1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/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p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down at cost of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maller bucket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nd lower RF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voltages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1130" y="4690829"/>
            <a:ext cx="163378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lang="en-US" sz="1600" baseline="-25000" dirty="0" err="1" smtClean="0">
                <a:solidFill>
                  <a:schemeClr val="tx2"/>
                </a:solidFill>
                <a:latin typeface="Arial"/>
                <a:cs typeface="Arial"/>
              </a:rPr>
              <a:t>rf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=10 kV is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resent h=1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orking booster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RF voltage</a:t>
            </a:r>
          </a:p>
        </p:txBody>
      </p:sp>
    </p:spTree>
    <p:extLst>
      <p:ext uri="{BB962C8B-B14F-4D97-AF65-F5344CB8AC3E}">
        <p14:creationId xmlns:p14="http://schemas.microsoft.com/office/powerpoint/2010/main" val="60967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RCMS cycle design (BNL)</a:t>
            </a:r>
            <a:endParaRPr lang="en-US" dirty="0"/>
          </a:p>
        </p:txBody>
      </p:sp>
      <p:pic>
        <p:nvPicPr>
          <p:cNvPr id="4" name="Picture 3" descr="Screen Shot 2017-03-10 at 12.5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" y="844541"/>
            <a:ext cx="4516396" cy="4114800"/>
          </a:xfrm>
          <a:prstGeom prst="rect">
            <a:avLst/>
          </a:prstGeom>
        </p:spPr>
      </p:pic>
      <p:pic>
        <p:nvPicPr>
          <p:cNvPr id="5" name="Picture 4" descr="Screen Shot 2017-03-10 at 12.5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3" y="2294155"/>
            <a:ext cx="44622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RampCalculator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Todd has started developing a synchrotron ramp design and calculation code</a:t>
            </a:r>
          </a:p>
          <a:p>
            <a:pPr lvl="1"/>
            <a:r>
              <a:rPr lang="en-US" dirty="0" smtClean="0"/>
              <a:t>Extension of existing spreadsheets to full ramp design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igmoid or parabolic/linear/parabolic energy ramp</a:t>
            </a:r>
          </a:p>
          <a:p>
            <a:pPr lvl="1"/>
            <a:r>
              <a:rPr lang="en-US" dirty="0" smtClean="0"/>
              <a:t>Generates longitudinal ramp tables for </a:t>
            </a:r>
            <a:r>
              <a:rPr lang="en-US" dirty="0" err="1" smtClean="0"/>
              <a:t>esme</a:t>
            </a:r>
            <a:r>
              <a:rPr lang="en-US" dirty="0" smtClean="0"/>
              <a:t> simulations</a:t>
            </a:r>
          </a:p>
        </p:txBody>
      </p:sp>
      <p:pic>
        <p:nvPicPr>
          <p:cNvPr id="4" name="Picture 3" descr="Screen Shot 2017-04-03 at 7.1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3044528"/>
            <a:ext cx="7404100" cy="32512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25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(Some) Booster </a:t>
            </a:r>
            <a:r>
              <a:rPr lang="en-US" sz="2800" dirty="0" err="1" smtClean="0"/>
              <a:t>RampCalculator</a:t>
            </a:r>
            <a:r>
              <a:rPr lang="en-US" sz="2800" dirty="0" smtClean="0"/>
              <a:t> Plots/Tables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2680" y="812012"/>
            <a:ext cx="8238640" cy="5654744"/>
            <a:chOff x="60960" y="812012"/>
            <a:chExt cx="8238640" cy="5654744"/>
          </a:xfrm>
        </p:grpSpPr>
        <p:pic>
          <p:nvPicPr>
            <p:cNvPr id="6" name="Picture 5" descr="Booster-Brh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7"/>
            <a:stretch/>
          </p:blipFill>
          <p:spPr>
            <a:xfrm>
              <a:off x="60960" y="812012"/>
              <a:ext cx="4023360" cy="2775001"/>
            </a:xfrm>
            <a:prstGeom prst="rect">
              <a:avLst/>
            </a:prstGeom>
          </p:spPr>
        </p:pic>
        <p:pic>
          <p:nvPicPr>
            <p:cNvPr id="8" name="Picture 7" descr="Booster-frf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91"/>
            <a:stretch/>
          </p:blipFill>
          <p:spPr>
            <a:xfrm>
              <a:off x="4276240" y="817361"/>
              <a:ext cx="4023360" cy="2764302"/>
            </a:xfrm>
            <a:prstGeom prst="rect">
              <a:avLst/>
            </a:prstGeom>
          </p:spPr>
        </p:pic>
        <p:pic>
          <p:nvPicPr>
            <p:cNvPr id="9" name="Picture 8" descr="Booster-sinPhiSync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1"/>
            <a:stretch/>
          </p:blipFill>
          <p:spPr>
            <a:xfrm>
              <a:off x="4276240" y="3709367"/>
              <a:ext cx="4023360" cy="2757389"/>
            </a:xfrm>
            <a:prstGeom prst="rect">
              <a:avLst/>
            </a:prstGeom>
          </p:spPr>
        </p:pic>
        <p:pic>
          <p:nvPicPr>
            <p:cNvPr id="10" name="Picture 9" descr="Booster-syncTune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1"/>
            <a:stretch/>
          </p:blipFill>
          <p:spPr>
            <a:xfrm>
              <a:off x="60960" y="3709367"/>
              <a:ext cx="4023360" cy="27573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50039" y="2790937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rial"/>
                <a:cs typeface="Arial"/>
              </a:rPr>
              <a:t>Bdot</a:t>
            </a:r>
            <a:endParaRPr lang="en-US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311" y="2758671"/>
            <a:ext cx="157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RF 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2177" y="3850387"/>
            <a:ext cx="19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Synchrotron tune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5219" y="5689333"/>
            <a:ext cx="257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RF synchronous phase</a:t>
            </a:r>
          </a:p>
        </p:txBody>
      </p:sp>
    </p:spTree>
    <p:extLst>
      <p:ext uri="{BB962C8B-B14F-4D97-AF65-F5344CB8AC3E}">
        <p14:creationId xmlns:p14="http://schemas.microsoft.com/office/powerpoint/2010/main" val="119903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237" y="-159312"/>
            <a:ext cx="92602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Space Charge in the Booster (</a:t>
            </a:r>
            <a:r>
              <a:rPr lang="en-US" dirty="0" err="1" smtClean="0"/>
              <a:t>Synergia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689"/>
            <a:ext cx="8229600" cy="53284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Initial simulations to 300 turns with peak current to check stability</a:t>
            </a:r>
          </a:p>
          <a:p>
            <a:pPr lvl="1"/>
            <a:r>
              <a:rPr lang="en-US" dirty="0" smtClean="0"/>
              <a:t>Detailed injection scheme (6D phase space painting, stripping) will be modeled</a:t>
            </a:r>
          </a:p>
          <a:p>
            <a:pPr lvl="1"/>
            <a:r>
              <a:rPr lang="en-US" dirty="0" smtClean="0"/>
              <a:t>Additional longitudinal simulations with </a:t>
            </a:r>
            <a:r>
              <a:rPr lang="en-US" dirty="0" err="1" smtClean="0"/>
              <a:t>esme</a:t>
            </a:r>
            <a:r>
              <a:rPr lang="en-US" dirty="0"/>
              <a:t> </a:t>
            </a:r>
            <a:r>
              <a:rPr lang="en-US" dirty="0" smtClean="0"/>
              <a:t>space charge (Todd)</a:t>
            </a:r>
          </a:p>
          <a:p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Initial stability simulations have been performed</a:t>
            </a:r>
          </a:p>
          <a:p>
            <a:pPr lvl="1"/>
            <a:r>
              <a:rPr lang="en-US" dirty="0" smtClean="0"/>
              <a:t>The effects of cooling need to be added to a full simulation.</a:t>
            </a:r>
          </a:p>
          <a:p>
            <a:r>
              <a:rPr lang="en-US" dirty="0" smtClean="0"/>
              <a:t>Ramping</a:t>
            </a:r>
          </a:p>
          <a:p>
            <a:pPr lvl="1"/>
            <a:r>
              <a:rPr lang="en-US" dirty="0" smtClean="0"/>
              <a:t>Coordinate ramp tables with </a:t>
            </a:r>
            <a:r>
              <a:rPr lang="en-US" dirty="0" err="1" smtClean="0"/>
              <a:t>RampCalculator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Initial simulations have been run to check stability at top energy</a:t>
            </a:r>
          </a:p>
          <a:p>
            <a:pPr lvl="1"/>
            <a:r>
              <a:rPr lang="en-US" dirty="0" smtClean="0"/>
              <a:t>The effects of all previous phases will be combined into an end to end Booster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9868" y="6106640"/>
            <a:ext cx="111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Ed Nissen</a:t>
            </a:r>
          </a:p>
        </p:txBody>
      </p:sp>
    </p:spTree>
    <p:extLst>
      <p:ext uri="{BB962C8B-B14F-4D97-AF65-F5344CB8AC3E}">
        <p14:creationId xmlns:p14="http://schemas.microsoft.com/office/powerpoint/2010/main" val="82576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1" y="-125412"/>
            <a:ext cx="8215198" cy="1143000"/>
          </a:xfrm>
        </p:spPr>
        <p:txBody>
          <a:bodyPr/>
          <a:lstStyle/>
          <a:p>
            <a:r>
              <a:rPr lang="en-US" dirty="0" smtClean="0"/>
              <a:t>Space Charge in the Booster </a:t>
            </a:r>
            <a:r>
              <a:rPr lang="en-US" sz="2400" dirty="0" smtClean="0"/>
              <a:t>(</a:t>
            </a:r>
            <a:r>
              <a:rPr lang="en-US" sz="2400" dirty="0" err="1" smtClean="0"/>
              <a:t>Synergia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29900" y="2743200"/>
            <a:ext cx="1394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85182" y="2384157"/>
            <a:ext cx="1394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35211" y="1469755"/>
            <a:ext cx="1394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24747" y="2384158"/>
            <a:ext cx="1160435" cy="3590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80029" y="1469757"/>
            <a:ext cx="1755182" cy="9144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7166" y="3130658"/>
            <a:ext cx="7404315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7166" y="1017588"/>
            <a:ext cx="0" cy="2113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85182" y="3285641"/>
            <a:ext cx="159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00140" y="1895848"/>
            <a:ext cx="212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29900" y="2384157"/>
            <a:ext cx="139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njection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96807" y="2025110"/>
            <a:ext cx="139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23587" y="1048718"/>
            <a:ext cx="139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75855" y="1206171"/>
            <a:ext cx="10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Ramping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2836191" y="1575503"/>
            <a:ext cx="150140" cy="818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>
            <a:off x="2986331" y="1575503"/>
            <a:ext cx="2476822" cy="25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71481" y="2820273"/>
            <a:ext cx="85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949" y="3877159"/>
            <a:ext cx="2328750" cy="184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6" y="3863435"/>
            <a:ext cx="2328750" cy="1856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635" y="3908435"/>
            <a:ext cx="2328750" cy="18112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6" name="Straight Connector 35"/>
          <p:cNvCxnSpPr>
            <a:endCxn id="22" idx="2"/>
          </p:cNvCxnSpPr>
          <p:nvPr/>
        </p:nvCxnSpPr>
        <p:spPr>
          <a:xfrm flipV="1">
            <a:off x="424285" y="2753490"/>
            <a:ext cx="1203038" cy="1113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2" idx="2"/>
          </p:cNvCxnSpPr>
          <p:nvPr/>
        </p:nvCxnSpPr>
        <p:spPr>
          <a:xfrm flipH="1" flipV="1">
            <a:off x="1627323" y="2753490"/>
            <a:ext cx="1125713" cy="1109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3" idx="2"/>
          </p:cNvCxnSpPr>
          <p:nvPr/>
        </p:nvCxnSpPr>
        <p:spPr>
          <a:xfrm flipV="1">
            <a:off x="3310361" y="2394443"/>
            <a:ext cx="883869" cy="1513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3" idx="2"/>
          </p:cNvCxnSpPr>
          <p:nvPr/>
        </p:nvCxnSpPr>
        <p:spPr>
          <a:xfrm flipH="1" flipV="1">
            <a:off x="4194231" y="2394442"/>
            <a:ext cx="1439468" cy="1468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4" idx="2"/>
          </p:cNvCxnSpPr>
          <p:nvPr/>
        </p:nvCxnSpPr>
        <p:spPr>
          <a:xfrm flipV="1">
            <a:off x="6156635" y="1418051"/>
            <a:ext cx="1164375" cy="249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2"/>
          </p:cNvCxnSpPr>
          <p:nvPr/>
        </p:nvCxnSpPr>
        <p:spPr>
          <a:xfrm flipH="1" flipV="1">
            <a:off x="7321010" y="1418051"/>
            <a:ext cx="1150749" cy="249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24222" y="5887453"/>
            <a:ext cx="7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47531" y="5887453"/>
            <a:ext cx="7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53592" y="5887453"/>
            <a:ext cx="71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2229195" y="4629394"/>
            <a:ext cx="18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Emittance (m)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603343" y="4632520"/>
            <a:ext cx="18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Emittance (m)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5122790" y="4637416"/>
            <a:ext cx="181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Emittance (m)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909868" y="6106640"/>
            <a:ext cx="111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Ed Nissen</a:t>
            </a:r>
          </a:p>
        </p:txBody>
      </p:sp>
    </p:spTree>
    <p:extLst>
      <p:ext uri="{BB962C8B-B14F-4D97-AF65-F5344CB8AC3E}">
        <p14:creationId xmlns:p14="http://schemas.microsoft.com/office/powerpoint/2010/main" val="35032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508"/>
            <a:ext cx="8229600" cy="5059363"/>
          </a:xfrm>
        </p:spPr>
        <p:txBody>
          <a:bodyPr/>
          <a:lstStyle/>
          <a:p>
            <a:r>
              <a:rPr lang="en-US" dirty="0" smtClean="0"/>
              <a:t>Bunch splitting strategy presented at Fall 2016 collaboration meeting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684" y="1898130"/>
            <a:ext cx="9144000" cy="4343400"/>
            <a:chOff x="47766" y="1752600"/>
            <a:chExt cx="9144000" cy="4343400"/>
          </a:xfrm>
        </p:grpSpPr>
        <p:pic>
          <p:nvPicPr>
            <p:cNvPr id="10" name="Picture 9" descr="Screen Shot 2016-10-04 at 10.50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6" y="1828800"/>
              <a:ext cx="9144000" cy="42077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152400" y="1752600"/>
              <a:ext cx="8915400" cy="43434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59484" y="3693176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h=1792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4684" y="3345930"/>
            <a:ext cx="245702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112, 224, 448, 896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225" y="4593561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h=3584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5884" y="1955376"/>
            <a:ext cx="42396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Circumference=40.28m*56=2255.75m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1284" y="5784330"/>
            <a:ext cx="360577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Quasi-coasting microwave instability?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2543" y="6139021"/>
            <a:ext cx="178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Randika Gamage</a:t>
            </a:r>
          </a:p>
        </p:txBody>
      </p:sp>
    </p:spTree>
    <p:extLst>
      <p:ext uri="{BB962C8B-B14F-4D97-AF65-F5344CB8AC3E}">
        <p14:creationId xmlns:p14="http://schemas.microsoft.com/office/powerpoint/2010/main" val="260947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Coasting Beam Instability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</a:t>
            </a:r>
            <a:r>
              <a:rPr lang="en-US" dirty="0" err="1" smtClean="0"/>
              <a:t>esme</a:t>
            </a:r>
            <a:r>
              <a:rPr lang="en-US" dirty="0" smtClean="0"/>
              <a:t> impedance model appeared to be broken</a:t>
            </a:r>
          </a:p>
          <a:p>
            <a:pPr lvl="1"/>
            <a:r>
              <a:rPr lang="en-US" dirty="0" smtClean="0"/>
              <a:t>C.f. Francois </a:t>
            </a:r>
            <a:r>
              <a:rPr lang="en-US" dirty="0" err="1" smtClean="0"/>
              <a:t>Ostiguy</a:t>
            </a:r>
            <a:r>
              <a:rPr lang="en-US" dirty="0" smtClean="0"/>
              <a:t> at FNAL</a:t>
            </a:r>
          </a:p>
          <a:p>
            <a:r>
              <a:rPr lang="en-US" dirty="0" err="1" smtClean="0"/>
              <a:t>BLonD</a:t>
            </a:r>
            <a:r>
              <a:rPr lang="en-US" dirty="0" smtClean="0"/>
              <a:t> CERN longitudinal code</a:t>
            </a:r>
          </a:p>
          <a:p>
            <a:pPr lvl="1"/>
            <a:r>
              <a:rPr lang="en-US" dirty="0" smtClean="0"/>
              <a:t>Does not apply periodic conditions to coasting beam!</a:t>
            </a:r>
          </a:p>
          <a:p>
            <a:pPr lvl="1"/>
            <a:endParaRPr lang="en-US" dirty="0"/>
          </a:p>
          <a:p>
            <a:r>
              <a:rPr lang="en-US" dirty="0" smtClean="0"/>
              <a:t>Worked through coasting beam instability theory</a:t>
            </a:r>
          </a:p>
          <a:p>
            <a:r>
              <a:rPr lang="en-US" dirty="0" smtClean="0"/>
              <a:t>Fixed/understood </a:t>
            </a:r>
            <a:r>
              <a:rPr lang="en-US" dirty="0" err="1" smtClean="0"/>
              <a:t>esme</a:t>
            </a:r>
            <a:r>
              <a:rPr lang="en-US" dirty="0" smtClean="0"/>
              <a:t> impedance concerns</a:t>
            </a:r>
          </a:p>
          <a:p>
            <a:r>
              <a:rPr lang="en-US" dirty="0" err="1" smtClean="0"/>
              <a:t>Esme</a:t>
            </a:r>
            <a:r>
              <a:rPr lang="en-US" dirty="0" smtClean="0"/>
              <a:t> now usable with various longitudinal impedance models</a:t>
            </a:r>
          </a:p>
          <a:p>
            <a:pPr lvl="1"/>
            <a:r>
              <a:rPr lang="en-US" dirty="0" smtClean="0"/>
              <a:t>Broadband, narrow band, space charge, resistive wall</a:t>
            </a:r>
          </a:p>
          <a:p>
            <a:pPr lvl="1"/>
            <a:r>
              <a:rPr lang="en-US" dirty="0" smtClean="0"/>
              <a:t>Coasting beam,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simulations underway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(10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) longitudinal broadband impedance still too much</a:t>
            </a:r>
          </a:p>
          <a:p>
            <a:pPr lvl="1"/>
            <a:r>
              <a:rPr lang="en-US" dirty="0" smtClean="0"/>
              <a:t>Randy is documenting this alternative in a thesis chapter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2543" y="6139021"/>
            <a:ext cx="178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Randika Gamage</a:t>
            </a:r>
          </a:p>
        </p:txBody>
      </p:sp>
    </p:spTree>
    <p:extLst>
      <p:ext uri="{BB962C8B-B14F-4D97-AF65-F5344CB8AC3E}">
        <p14:creationId xmlns:p14="http://schemas.microsoft.com/office/powerpoint/2010/main" val="13861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 reasonable parameters for Booster injection</a:t>
            </a:r>
          </a:p>
          <a:p>
            <a:pPr lvl="1"/>
            <a:r>
              <a:rPr lang="en-US" dirty="0" smtClean="0"/>
              <a:t>Longitudinal phase space painting</a:t>
            </a:r>
            <a:endParaRPr lang="en-US" dirty="0"/>
          </a:p>
          <a:p>
            <a:pPr lvl="1"/>
            <a:r>
              <a:rPr lang="en-US" dirty="0" smtClean="0"/>
              <a:t>Linac energy spread</a:t>
            </a:r>
          </a:p>
          <a:p>
            <a:pPr lvl="1"/>
            <a:r>
              <a:rPr lang="en-US" dirty="0" smtClean="0"/>
              <a:t>Coordinate with Ed</a:t>
            </a:r>
          </a:p>
          <a:p>
            <a:pPr lvl="1"/>
            <a:r>
              <a:rPr lang="en-US" dirty="0" smtClean="0"/>
              <a:t>Objective: “Realistic” Booster injection RF voltage, momentum spread, longitudinal emittance</a:t>
            </a:r>
          </a:p>
          <a:p>
            <a:pPr lvl="1"/>
            <a:endParaRPr lang="en-US" dirty="0"/>
          </a:p>
          <a:p>
            <a:r>
              <a:rPr lang="en-US" dirty="0" smtClean="0"/>
              <a:t>Evaluate Booster cycle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ongitudinal acceptance (synchronous phase) </a:t>
            </a:r>
            <a:r>
              <a:rPr lang="en-US" dirty="0" err="1" smtClean="0"/>
              <a:t>vs</a:t>
            </a:r>
            <a:r>
              <a:rPr lang="en-US" dirty="0" smtClean="0"/>
              <a:t> ramp rate</a:t>
            </a:r>
          </a:p>
          <a:p>
            <a:pPr lvl="1"/>
            <a:r>
              <a:rPr lang="en-US" dirty="0" smtClean="0"/>
              <a:t>Maintain pause,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for DC beam cooling</a:t>
            </a:r>
          </a:p>
          <a:p>
            <a:pPr lvl="1"/>
            <a:r>
              <a:rPr lang="en-US" dirty="0" smtClean="0"/>
              <a:t>Optimize with ramp design scripts from BNL RCMS</a:t>
            </a:r>
          </a:p>
          <a:p>
            <a:pPr lvl="1"/>
            <a:r>
              <a:rPr lang="en-US" dirty="0" smtClean="0"/>
              <a:t>Objective: “Realistic” Booster ramp, longitudinal emittance evaluation</a:t>
            </a:r>
          </a:p>
          <a:p>
            <a:pPr lvl="1"/>
            <a:r>
              <a:rPr lang="en-US" dirty="0" smtClean="0"/>
              <a:t>Objective: Confirm Option 1 as baseline or move to h=7 booster capture </a:t>
            </a:r>
          </a:p>
        </p:txBody>
      </p:sp>
    </p:spTree>
    <p:extLst>
      <p:ext uri="{BB962C8B-B14F-4D97-AF65-F5344CB8AC3E}">
        <p14:creationId xmlns:p14="http://schemas.microsoft.com/office/powerpoint/2010/main" val="302761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============================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Ion Integration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238592"/>
          </a:xfrm>
        </p:spPr>
        <p:txBody>
          <a:bodyPr>
            <a:normAutofit/>
          </a:bodyPr>
          <a:lstStyle/>
          <a:p>
            <a:r>
              <a:rPr lang="en-US" dirty="0"/>
              <a:t>Near-term </a:t>
            </a:r>
            <a:r>
              <a:rPr lang="en-US" dirty="0" smtClean="0"/>
              <a:t>working group goals:</a:t>
            </a:r>
          </a:p>
          <a:p>
            <a:pPr lvl="1"/>
            <a:r>
              <a:rPr lang="en-US" dirty="0" smtClean="0"/>
              <a:t>Characterize and detail baseline bunch formation scheme</a:t>
            </a:r>
          </a:p>
          <a:p>
            <a:pPr lvl="2"/>
            <a:r>
              <a:rPr lang="en-US" dirty="0" smtClean="0"/>
              <a:t>Confirm parameter calculations from </a:t>
            </a:r>
            <a:r>
              <a:rPr lang="en-US" dirty="0" err="1" smtClean="0"/>
              <a:t>Jiquan</a:t>
            </a:r>
            <a:r>
              <a:rPr lang="en-US" dirty="0" smtClean="0"/>
              <a:t> </a:t>
            </a:r>
            <a:r>
              <a:rPr lang="en-US" sz="1600" dirty="0" smtClean="0"/>
              <a:t>(Fall 2016 </a:t>
            </a:r>
            <a:r>
              <a:rPr lang="en-US" sz="1600" dirty="0" err="1" smtClean="0"/>
              <a:t>collab</a:t>
            </a:r>
            <a:r>
              <a:rPr lang="en-US" sz="1600" dirty="0" smtClean="0"/>
              <a:t> meet)</a:t>
            </a:r>
          </a:p>
          <a:p>
            <a:pPr lvl="2"/>
            <a:r>
              <a:rPr lang="en-US" dirty="0" smtClean="0"/>
              <a:t>Evaluate longitudinal beam parameters and RF requirements</a:t>
            </a:r>
            <a:endParaRPr lang="en-US" dirty="0"/>
          </a:p>
          <a:p>
            <a:pPr lvl="1"/>
            <a:r>
              <a:rPr lang="en-US" dirty="0" smtClean="0"/>
              <a:t>Document self</a:t>
            </a:r>
            <a:r>
              <a:rPr lang="en-US" dirty="0"/>
              <a:t>-consistent </a:t>
            </a:r>
            <a:r>
              <a:rPr lang="en-US" dirty="0" smtClean="0"/>
              <a:t>beam and lattice parameter sets through </a:t>
            </a:r>
            <a:r>
              <a:rPr lang="en-US" dirty="0"/>
              <a:t>ion </a:t>
            </a:r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Initiate Booster injection simulations with space charge, phase space painting, stripping/charge exchange</a:t>
            </a:r>
          </a:p>
          <a:p>
            <a:pPr lvl="2"/>
            <a:r>
              <a:rPr lang="en-US" dirty="0" smtClean="0"/>
              <a:t>Bound booster injection efficiency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ion source requirements</a:t>
            </a:r>
            <a:endParaRPr lang="en-US" sz="1200" dirty="0" smtClean="0"/>
          </a:p>
          <a:p>
            <a:r>
              <a:rPr lang="en-US" dirty="0" smtClean="0"/>
              <a:t>Longer-term </a:t>
            </a:r>
            <a:r>
              <a:rPr lang="en-US" sz="1400" dirty="0" smtClean="0"/>
              <a:t>(summer 2017) </a:t>
            </a:r>
            <a:r>
              <a:rPr lang="en-US" dirty="0" smtClean="0"/>
              <a:t>working group goals:</a:t>
            </a:r>
            <a:endParaRPr lang="en-US" dirty="0"/>
          </a:p>
          <a:p>
            <a:pPr lvl="1"/>
            <a:r>
              <a:rPr lang="en-US" dirty="0" smtClean="0"/>
              <a:t>Provide input to impedance and instability budget evaluation</a:t>
            </a:r>
          </a:p>
          <a:p>
            <a:pPr lvl="2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impedance budget, feedback system requirements (if any)</a:t>
            </a:r>
            <a:endParaRPr lang="en-US" dirty="0" smtClean="0"/>
          </a:p>
          <a:p>
            <a:pPr lvl="1"/>
            <a:r>
              <a:rPr lang="en-US" dirty="0" smtClean="0"/>
              <a:t>Develop and document injector complex accelerator cycle</a:t>
            </a:r>
          </a:p>
          <a:p>
            <a:pPr lvl="2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power supply, RF, cooling requirements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3: Binary Booster Bunch Split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3128916"/>
            <a:ext cx="883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Collider circumference 2252.8m, harmonic # </a:t>
            </a:r>
            <a:r>
              <a:rPr lang="en-US" sz="1200" dirty="0" err="1" smtClean="0"/>
              <a:t>Nh</a:t>
            </a:r>
            <a:r>
              <a:rPr lang="en-US" sz="1200" dirty="0" smtClean="0"/>
              <a:t>=3580-3588 (for different collision energy), booster circumference 281.6m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Eject the used beam from the collider ring, cycle the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Multi-turn injection </a:t>
            </a:r>
            <a:r>
              <a:rPr lang="en-US" sz="1200" dirty="0"/>
              <a:t>of </a:t>
            </a:r>
            <a:r>
              <a:rPr lang="en-US" sz="1200" dirty="0" smtClean="0"/>
              <a:t>polarized </a:t>
            </a:r>
            <a:r>
              <a:rPr lang="en-US" sz="1200" dirty="0"/>
              <a:t>ion from linac to booster (non-polarized for heavy 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Capture beam into a bucket </a:t>
            </a:r>
            <a:r>
              <a:rPr lang="en-US" sz="1200" dirty="0" smtClean="0"/>
              <a:t>(~</a:t>
            </a:r>
            <a:r>
              <a:rPr lang="en-US" sz="1200" dirty="0"/>
              <a:t>200m bunch </a:t>
            </a:r>
            <a:r>
              <a:rPr lang="en-US" sz="1200" dirty="0" smtClean="0"/>
              <a:t>length)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Ramp </a:t>
            </a:r>
            <a:r>
              <a:rPr lang="en-US" sz="1200" dirty="0" smtClean="0"/>
              <a:t>to an intermediate energy (~2.0GeV proton), perform </a:t>
            </a:r>
            <a:r>
              <a:rPr lang="en-US" sz="1200" dirty="0"/>
              <a:t>DC </a:t>
            </a:r>
            <a:r>
              <a:rPr lang="en-US" sz="1200" dirty="0" smtClean="0"/>
              <a:t>cooling, ramp to ~8GeV (proton)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Compress </a:t>
            </a:r>
            <a:r>
              <a:rPr lang="en-US" sz="1200" dirty="0"/>
              <a:t>the bunch length to </a:t>
            </a:r>
            <a:r>
              <a:rPr lang="en-US" sz="1200" dirty="0" smtClean="0"/>
              <a:t>56m, perform 5 stages binary split and form a 80m train with 32 bunches (bunch </a:t>
            </a:r>
            <a:r>
              <a:rPr lang="en-US" sz="1200" dirty="0" err="1" smtClean="0"/>
              <a:t>reprate</a:t>
            </a:r>
            <a:r>
              <a:rPr lang="en-US" sz="1200" dirty="0" smtClean="0"/>
              <a:t> 119MHz)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Bucket-to-bucket </a:t>
            </a:r>
            <a:r>
              <a:rPr lang="en-US" sz="1200" dirty="0"/>
              <a:t>transfer </a:t>
            </a:r>
            <a:r>
              <a:rPr lang="en-US" sz="1200" dirty="0" smtClean="0"/>
              <a:t>the 80m bunch train into the collider 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Repeat </a:t>
            </a:r>
            <a:r>
              <a:rPr lang="en-US" sz="1200" dirty="0"/>
              <a:t>step </a:t>
            </a:r>
            <a:r>
              <a:rPr lang="en-US" sz="1200" dirty="0" smtClean="0"/>
              <a:t>2-6 cycle for </a:t>
            </a:r>
            <a:r>
              <a:rPr lang="en-US" sz="1200" b="1" dirty="0" smtClean="0"/>
              <a:t>24</a:t>
            </a:r>
            <a:r>
              <a:rPr lang="en-US" sz="1200" dirty="0" smtClean="0"/>
              <a:t> times, leaving a gap of ~14m (5-6 119MHz buckets, ~45ns for kicker rise time) </a:t>
            </a:r>
            <a:r>
              <a:rPr lang="en-US" sz="1200" dirty="0"/>
              <a:t>between </a:t>
            </a:r>
            <a:r>
              <a:rPr lang="en-US" sz="1200" dirty="0" smtClean="0"/>
              <a:t>the 80m trains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Ramp </a:t>
            </a:r>
            <a:r>
              <a:rPr lang="en-US" sz="1200" dirty="0"/>
              <a:t>collider ring to collision </a:t>
            </a:r>
            <a:r>
              <a:rPr lang="en-US" sz="1200" dirty="0" smtClean="0"/>
              <a:t>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Perform up to 2 stages binary splitting (no splitting needed for low </a:t>
            </a:r>
            <a:r>
              <a:rPr lang="en-US" sz="1200" dirty="0" err="1" smtClean="0"/>
              <a:t>reprate</a:t>
            </a:r>
            <a:r>
              <a:rPr lang="en-US" sz="1200" dirty="0" smtClean="0"/>
              <a:t> option with high energy/low current electron beam), </a:t>
            </a:r>
            <a:r>
              <a:rPr lang="en-US" sz="1200" dirty="0">
                <a:solidFill>
                  <a:srgbClr val="000000"/>
                </a:solidFill>
              </a:rPr>
              <a:t>perform bunch length compression and BB </a:t>
            </a:r>
            <a:r>
              <a:rPr lang="en-US" sz="1200" dirty="0" smtClean="0">
                <a:solidFill>
                  <a:srgbClr val="000000"/>
                </a:solidFill>
              </a:rPr>
              <a:t>cooling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Manipulate the beam to </a:t>
            </a:r>
            <a:r>
              <a:rPr lang="en-US" sz="1200" dirty="0">
                <a:solidFill>
                  <a:srgbClr val="000000"/>
                </a:solidFill>
              </a:rPr>
              <a:t>create/remove several extra empty buckets (476 MHz) in the gap (</a:t>
            </a:r>
            <a:r>
              <a:rPr lang="en-US" sz="1200" dirty="0" err="1">
                <a:solidFill>
                  <a:srgbClr val="000000"/>
                </a:solidFill>
              </a:rPr>
              <a:t>Nh</a:t>
            </a:r>
            <a:r>
              <a:rPr lang="en-US" sz="1200" dirty="0">
                <a:solidFill>
                  <a:srgbClr val="000000"/>
                </a:solidFill>
              </a:rPr>
              <a:t>=3580-3588 depending on ion </a:t>
            </a:r>
            <a:r>
              <a:rPr lang="en-US" sz="1200" dirty="0" smtClean="0">
                <a:solidFill>
                  <a:srgbClr val="000000"/>
                </a:solidFill>
              </a:rPr>
              <a:t>energy, </a:t>
            </a:r>
            <a:r>
              <a:rPr lang="en-US" sz="1200" dirty="0">
                <a:solidFill>
                  <a:srgbClr val="000000"/>
                </a:solidFill>
              </a:rPr>
              <a:t>as required by beam </a:t>
            </a:r>
            <a:r>
              <a:rPr lang="en-US" sz="1200" dirty="0" smtClean="0">
                <a:solidFill>
                  <a:srgbClr val="000000"/>
                </a:solidFill>
              </a:rPr>
              <a:t>synchronization)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 smtClean="0"/>
              <a:t>Pros:	Less splitting cavities in the collider ring </a:t>
            </a:r>
          </a:p>
          <a:p>
            <a:r>
              <a:rPr lang="en-US" sz="1200" dirty="0" smtClean="0"/>
              <a:t>Potential problems: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Need to split beam 5 times in each of the 24 cycles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Total gap length is larger, especially if inject kicker rise time is longer than 45ns; may still need longer gap for abort kicker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01" y="831153"/>
            <a:ext cx="13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Accumulating coasting beam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6287" y="1259685"/>
            <a:ext cx="826488" cy="826490"/>
            <a:chOff x="1792224" y="1828800"/>
            <a:chExt cx="1828800" cy="18288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679448" y="1598048"/>
                  <a:ext cx="841248" cy="1463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Block Arc 11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Block Arc 7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40674" y="2680582"/>
            <a:ext cx="117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Capture to bucket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73712" y="2180192"/>
            <a:ext cx="826488" cy="826490"/>
            <a:chOff x="1792224" y="1828800"/>
            <a:chExt cx="1828800" cy="1828800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679448" y="1649036"/>
                  <a:ext cx="841248" cy="365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Block Arc 15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ight Arrow 20"/>
          <p:cNvSpPr>
            <a:spLocks/>
          </p:cNvSpPr>
          <p:nvPr/>
        </p:nvSpPr>
        <p:spPr>
          <a:xfrm rot="4882159">
            <a:off x="646614" y="2201434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 rot="3600000">
            <a:off x="2489761" y="2083520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5914" y="785217"/>
            <a:ext cx="15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Accelerate and cool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86117" y="1092165"/>
            <a:ext cx="1132940" cy="826490"/>
            <a:chOff x="1661248" y="4258445"/>
            <a:chExt cx="1132940" cy="826490"/>
          </a:xfrm>
        </p:grpSpPr>
        <p:grpSp>
          <p:nvGrpSpPr>
            <p:cNvPr id="25" name="Group 24"/>
            <p:cNvGrpSpPr/>
            <p:nvPr/>
          </p:nvGrpSpPr>
          <p:grpSpPr>
            <a:xfrm>
              <a:off x="1661248" y="4258445"/>
              <a:ext cx="828273" cy="826490"/>
              <a:chOff x="1661248" y="4258445"/>
              <a:chExt cx="828273" cy="826490"/>
            </a:xfrm>
          </p:grpSpPr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1661248" y="4258445"/>
                <a:ext cx="828273" cy="826490"/>
                <a:chOff x="1792224" y="1828800"/>
                <a:chExt cx="1832764" cy="18288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1792224" y="2706624"/>
                  <a:ext cx="1375352" cy="950976"/>
                  <a:chOff x="1149096" y="1634624"/>
                  <a:chExt cx="1375352" cy="950976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1610048" y="1649671"/>
                    <a:ext cx="914400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Block Arc 32"/>
                  <p:cNvSpPr/>
                  <p:nvPr/>
                </p:nvSpPr>
                <p:spPr>
                  <a:xfrm rot="10800000">
                    <a:off x="1149096" y="1634624"/>
                    <a:ext cx="950976" cy="950976"/>
                  </a:xfrm>
                  <a:prstGeom prst="blockArc">
                    <a:avLst>
                      <a:gd name="adj1" fmla="val 10800000"/>
                      <a:gd name="adj2" fmla="val 5299378"/>
                      <a:gd name="adj3" fmla="val 7249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2670048" y="2304288"/>
                  <a:ext cx="73152" cy="8778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Block Arc 30"/>
                <p:cNvSpPr/>
                <p:nvPr/>
              </p:nvSpPr>
              <p:spPr>
                <a:xfrm>
                  <a:off x="2674012" y="1828800"/>
                  <a:ext cx="950976" cy="950976"/>
                </a:xfrm>
                <a:prstGeom prst="blockArc">
                  <a:avLst>
                    <a:gd name="adj1" fmla="val 10800000"/>
                    <a:gd name="adj2" fmla="val 5299378"/>
                    <a:gd name="adj3" fmla="val 7249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2142005" y="4611621"/>
                <a:ext cx="67795" cy="11277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077325" y="4695584"/>
              <a:ext cx="7168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cooler</a:t>
              </a:r>
              <a:endParaRPr lang="en-US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94205" y="1611753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411" y="172819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54225" y="2182738"/>
            <a:ext cx="822375" cy="826490"/>
            <a:chOff x="1792224" y="1828800"/>
            <a:chExt cx="1819656" cy="1828799"/>
          </a:xfrm>
        </p:grpSpPr>
        <p:grpSp>
          <p:nvGrpSpPr>
            <p:cNvPr id="37" name="Group 36"/>
            <p:cNvGrpSpPr/>
            <p:nvPr/>
          </p:nvGrpSpPr>
          <p:grpSpPr>
            <a:xfrm>
              <a:off x="1792224" y="2724911"/>
              <a:ext cx="1353312" cy="932688"/>
              <a:chOff x="1149096" y="1652911"/>
              <a:chExt cx="1353312" cy="93268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588008" y="1652912"/>
                <a:ext cx="914400" cy="365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Block Arc 39"/>
              <p:cNvSpPr/>
              <p:nvPr/>
            </p:nvSpPr>
            <p:spPr>
              <a:xfrm rot="10800000">
                <a:off x="1149096" y="1652911"/>
                <a:ext cx="932688" cy="932688"/>
              </a:xfrm>
              <a:prstGeom prst="blockArc">
                <a:avLst>
                  <a:gd name="adj1" fmla="val 10800000"/>
                  <a:gd name="adj2" fmla="val 5378647"/>
                  <a:gd name="adj3" fmla="val 39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Block Arc 37"/>
            <p:cNvSpPr/>
            <p:nvPr/>
          </p:nvSpPr>
          <p:spPr>
            <a:xfrm>
              <a:off x="2679192" y="1828800"/>
              <a:ext cx="932688" cy="932688"/>
            </a:xfrm>
            <a:prstGeom prst="blockArc">
              <a:avLst>
                <a:gd name="adj1" fmla="val 10800000"/>
                <a:gd name="adj2" fmla="val 5382718"/>
                <a:gd name="adj3" fmla="val 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35890" y="2564459"/>
            <a:ext cx="184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compress bunch to ~56m, split into 32 bunches (~80m train) with 5 stages splitting 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20847596">
            <a:off x="3557262" y="2173835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 rot="19603843">
            <a:off x="1596238" y="2018572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5580" y="762000"/>
            <a:ext cx="404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6/7. Transfer the bunch train bucket-to-bucket into the collider ring, repeat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times, then ramp energy and perform BB cooling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081" y="2310562"/>
            <a:ext cx="49161" cy="510941"/>
          </a:xfrm>
          <a:prstGeom prst="rect">
            <a:avLst/>
          </a:prstGeom>
          <a:pattFill prst="dkHorz">
            <a:fgClr>
              <a:srgbClr val="00B050"/>
            </a:fgClr>
            <a:bgClr>
              <a:schemeClr val="bg1"/>
            </a:bgClr>
          </a:patt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710989" y="1249680"/>
            <a:ext cx="3975811" cy="1722120"/>
            <a:chOff x="4596017" y="1230852"/>
            <a:chExt cx="3975811" cy="1722120"/>
          </a:xfrm>
        </p:grpSpPr>
        <p:grpSp>
          <p:nvGrpSpPr>
            <p:cNvPr id="47" name="Group 46"/>
            <p:cNvGrpSpPr/>
            <p:nvPr/>
          </p:nvGrpSpPr>
          <p:grpSpPr>
            <a:xfrm>
              <a:off x="4629993" y="1280159"/>
              <a:ext cx="3302667" cy="1645919"/>
              <a:chOff x="2614915" y="2665470"/>
              <a:chExt cx="4159136" cy="1990320"/>
            </a:xfrm>
          </p:grpSpPr>
          <p:sp>
            <p:nvSpPr>
              <p:cNvPr id="73" name="Rectangle 72"/>
              <p:cNvSpPr/>
              <p:nvPr/>
            </p:nvSpPr>
            <p:spPr>
              <a:xfrm rot="18942557">
                <a:off x="5330023" y="3083504"/>
                <a:ext cx="466060" cy="247491"/>
              </a:xfrm>
              <a:prstGeom prst="rect">
                <a:avLst/>
              </a:prstGeom>
              <a:solidFill>
                <a:srgbClr val="0000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000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Straight Connector 21"/>
              <p:cNvCxnSpPr>
                <a:cxnSpLocks noChangeShapeType="1"/>
              </p:cNvCxnSpPr>
              <p:nvPr/>
            </p:nvCxnSpPr>
            <p:spPr bwMode="auto">
              <a:xfrm rot="8100000">
                <a:off x="4038870" y="3660630"/>
                <a:ext cx="2072751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75" name="Arc 74"/>
              <p:cNvSpPr/>
              <p:nvPr/>
            </p:nvSpPr>
            <p:spPr bwMode="auto">
              <a:xfrm rot="8100000">
                <a:off x="2614915" y="2682054"/>
                <a:ext cx="2038205" cy="1957148"/>
              </a:xfrm>
              <a:prstGeom prst="arc">
                <a:avLst>
                  <a:gd name="adj1" fmla="val 16200000"/>
                  <a:gd name="adj2" fmla="val 10757434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Straight Connector 24"/>
              <p:cNvCxnSpPr>
                <a:cxnSpLocks noChangeShapeType="1"/>
              </p:cNvCxnSpPr>
              <p:nvPr/>
            </p:nvCxnSpPr>
            <p:spPr bwMode="auto">
              <a:xfrm rot="13500000">
                <a:off x="4080085" y="3660630"/>
                <a:ext cx="1990320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5628656" y="3108061"/>
                <a:ext cx="1145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00" kern="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 cooler</a:t>
                </a:r>
              </a:p>
            </p:txBody>
          </p:sp>
        </p:grpSp>
        <p:sp>
          <p:nvSpPr>
            <p:cNvPr id="48" name="Block Arc 47"/>
            <p:cNvSpPr>
              <a:spLocks noChangeAspect="1"/>
            </p:cNvSpPr>
            <p:nvPr/>
          </p:nvSpPr>
          <p:spPr bwMode="auto">
            <a:xfrm>
              <a:off x="4626634" y="1230852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rot="2700000">
              <a:off x="6192390" y="2251177"/>
              <a:ext cx="74697" cy="409135"/>
            </a:xfrm>
            <a:prstGeom prst="rect">
              <a:avLst/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rc 49"/>
            <p:cNvSpPr/>
            <p:nvPr/>
          </p:nvSpPr>
          <p:spPr bwMode="auto">
            <a:xfrm rot="18900000">
              <a:off x="6918879" y="1297254"/>
              <a:ext cx="1618488" cy="1618487"/>
            </a:xfrm>
            <a:prstGeom prst="arc">
              <a:avLst>
                <a:gd name="adj1" fmla="val 16200000"/>
                <a:gd name="adj2" fmla="val 10757434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b="1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Block Arc 50"/>
            <p:cNvSpPr>
              <a:spLocks noChangeAspect="1"/>
            </p:cNvSpPr>
            <p:nvPr/>
          </p:nvSpPr>
          <p:spPr bwMode="auto">
            <a:xfrm rot="10800000">
              <a:off x="4607301" y="1292082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Block Arc 51"/>
            <p:cNvSpPr>
              <a:spLocks noChangeAspect="1"/>
            </p:cNvSpPr>
            <p:nvPr/>
          </p:nvSpPr>
          <p:spPr bwMode="auto">
            <a:xfrm rot="9000000">
              <a:off x="4624687" y="1292083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Block Arc 52"/>
            <p:cNvSpPr>
              <a:spLocks noChangeAspect="1"/>
            </p:cNvSpPr>
            <p:nvPr/>
          </p:nvSpPr>
          <p:spPr bwMode="auto">
            <a:xfrm rot="9000000">
              <a:off x="6925422" y="1294383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Block Arc 53"/>
            <p:cNvSpPr>
              <a:spLocks noChangeAspect="1"/>
            </p:cNvSpPr>
            <p:nvPr/>
          </p:nvSpPr>
          <p:spPr bwMode="auto">
            <a:xfrm rot="10800000">
              <a:off x="6905163" y="1307052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Block Arc 54"/>
            <p:cNvSpPr>
              <a:spLocks noChangeAspect="1"/>
            </p:cNvSpPr>
            <p:nvPr/>
          </p:nvSpPr>
          <p:spPr bwMode="auto">
            <a:xfrm>
              <a:off x="6925422" y="1263215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Block Arc 55"/>
            <p:cNvSpPr>
              <a:spLocks noChangeAspect="1"/>
            </p:cNvSpPr>
            <p:nvPr/>
          </p:nvSpPr>
          <p:spPr bwMode="auto">
            <a:xfrm rot="1800000">
              <a:off x="6925423" y="1272394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Block Arc 56"/>
            <p:cNvSpPr>
              <a:spLocks noChangeAspect="1"/>
            </p:cNvSpPr>
            <p:nvPr/>
          </p:nvSpPr>
          <p:spPr bwMode="auto">
            <a:xfrm rot="1800000">
              <a:off x="4605853" y="1234427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Block Arc 57"/>
            <p:cNvSpPr>
              <a:spLocks noChangeAspect="1"/>
            </p:cNvSpPr>
            <p:nvPr/>
          </p:nvSpPr>
          <p:spPr bwMode="auto">
            <a:xfrm rot="3600000">
              <a:off x="6925906" y="1263984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Block Arc 58"/>
            <p:cNvSpPr>
              <a:spLocks noChangeAspect="1"/>
            </p:cNvSpPr>
            <p:nvPr/>
          </p:nvSpPr>
          <p:spPr bwMode="auto">
            <a:xfrm rot="5400000">
              <a:off x="6925908" y="1280156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Block Arc 59"/>
            <p:cNvSpPr>
              <a:spLocks noChangeAspect="1"/>
            </p:cNvSpPr>
            <p:nvPr/>
          </p:nvSpPr>
          <p:spPr bwMode="auto">
            <a:xfrm rot="16200000">
              <a:off x="4596017" y="1272394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Block Arc 60"/>
            <p:cNvSpPr>
              <a:spLocks noChangeAspect="1"/>
            </p:cNvSpPr>
            <p:nvPr/>
          </p:nvSpPr>
          <p:spPr bwMode="auto">
            <a:xfrm rot="7200000">
              <a:off x="6925908" y="1294383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Block Arc 61"/>
            <p:cNvSpPr>
              <a:spLocks noChangeAspect="1"/>
            </p:cNvSpPr>
            <p:nvPr/>
          </p:nvSpPr>
          <p:spPr bwMode="auto">
            <a:xfrm rot="-1800000">
              <a:off x="4613154" y="1244202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Block Arc 62"/>
            <p:cNvSpPr>
              <a:spLocks noChangeAspect="1"/>
            </p:cNvSpPr>
            <p:nvPr/>
          </p:nvSpPr>
          <p:spPr bwMode="auto">
            <a:xfrm rot="-3600000">
              <a:off x="4607300" y="1244202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Block Arc 63"/>
            <p:cNvSpPr>
              <a:spLocks noChangeAspect="1"/>
            </p:cNvSpPr>
            <p:nvPr/>
          </p:nvSpPr>
          <p:spPr bwMode="auto">
            <a:xfrm rot="12600000">
              <a:off x="4596017" y="1279407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Block Arc 64"/>
            <p:cNvSpPr>
              <a:spLocks noChangeAspect="1"/>
            </p:cNvSpPr>
            <p:nvPr/>
          </p:nvSpPr>
          <p:spPr bwMode="auto">
            <a:xfrm rot="12600000">
              <a:off x="6888226" y="1300415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Block Arc 65"/>
            <p:cNvSpPr>
              <a:spLocks noChangeAspect="1"/>
            </p:cNvSpPr>
            <p:nvPr/>
          </p:nvSpPr>
          <p:spPr bwMode="auto">
            <a:xfrm rot="14400000">
              <a:off x="4605853" y="1283537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2700000">
              <a:off x="6558714" y="1890786"/>
              <a:ext cx="74697" cy="409135"/>
            </a:xfrm>
            <a:prstGeom prst="rect">
              <a:avLst/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Block Arc 67"/>
            <p:cNvSpPr>
              <a:spLocks noChangeAspect="1"/>
            </p:cNvSpPr>
            <p:nvPr/>
          </p:nvSpPr>
          <p:spPr bwMode="auto">
            <a:xfrm rot="-1800000">
              <a:off x="6911533" y="1255735"/>
              <a:ext cx="1645920" cy="1645920"/>
            </a:xfrm>
            <a:prstGeom prst="blockArc">
              <a:avLst>
                <a:gd name="adj1" fmla="val 15259601"/>
                <a:gd name="adj2" fmla="val 16910874"/>
                <a:gd name="adj3" fmla="val 4255"/>
              </a:avLst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2700000">
              <a:off x="6907355" y="1534467"/>
              <a:ext cx="74697" cy="409135"/>
            </a:xfrm>
            <a:prstGeom prst="rect">
              <a:avLst/>
            </a:prstGeom>
            <a:pattFill prst="wdDn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-2700000">
              <a:off x="6933688" y="2277055"/>
              <a:ext cx="74697" cy="409135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-2700000">
              <a:off x="6565235" y="1912773"/>
              <a:ext cx="74697" cy="409135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-2700000">
              <a:off x="6147785" y="1501422"/>
              <a:ext cx="74697" cy="409135"/>
            </a:xfrm>
            <a:prstGeom prst="rect">
              <a:avLst/>
            </a:prstGeom>
            <a:pattFill prst="wdUpDiag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333497" y="952310"/>
            <a:ext cx="78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J.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36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4: Fewer Bunch Splitting Stages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3128916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Collider circumference 2252.8m, harmonic # </a:t>
            </a:r>
            <a:r>
              <a:rPr lang="en-US" sz="1200" dirty="0" err="1" smtClean="0"/>
              <a:t>Nh</a:t>
            </a:r>
            <a:r>
              <a:rPr lang="en-US" sz="1200" dirty="0" smtClean="0"/>
              <a:t>=3580-3588 (for different collision energy), booster circumference 281.6m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Eject the used beam from the collider ring, cycle the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Multi-turn injection </a:t>
            </a:r>
            <a:r>
              <a:rPr lang="en-US" sz="1200" dirty="0"/>
              <a:t>of </a:t>
            </a:r>
            <a:r>
              <a:rPr lang="en-US" sz="1200" dirty="0" smtClean="0"/>
              <a:t>polarized </a:t>
            </a:r>
            <a:r>
              <a:rPr lang="en-US" sz="1200" dirty="0"/>
              <a:t>ion from linac to booster (non-polarized for heavy 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Capture beam into </a:t>
            </a:r>
            <a:r>
              <a:rPr lang="en-US" sz="1200" dirty="0" smtClean="0"/>
              <a:t>112 buckets (119MHz bucket, ~1.8m </a:t>
            </a:r>
            <a:r>
              <a:rPr lang="en-US" sz="1200" dirty="0"/>
              <a:t>bunch </a:t>
            </a:r>
            <a:r>
              <a:rPr lang="en-US" sz="1200" dirty="0" smtClean="0"/>
              <a:t>length), kick out 5-6 bunches to form a gap for extraction kicker rise time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Ramp </a:t>
            </a:r>
            <a:r>
              <a:rPr lang="en-US" sz="1200" dirty="0" smtClean="0"/>
              <a:t>to an intermediate energy (~2.0GeV proton), perform </a:t>
            </a:r>
            <a:r>
              <a:rPr lang="en-US" sz="1200" dirty="0"/>
              <a:t>DC </a:t>
            </a:r>
            <a:r>
              <a:rPr lang="en-US" sz="1200" dirty="0" smtClean="0"/>
              <a:t>cooling, ramp to ~8GeV (proton)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Bucket-to-bucket </a:t>
            </a:r>
            <a:r>
              <a:rPr lang="en-US" sz="1200" dirty="0"/>
              <a:t>transfer </a:t>
            </a:r>
            <a:r>
              <a:rPr lang="en-US" sz="1200" dirty="0" smtClean="0"/>
              <a:t>the ~270m bunch train into the collider 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Repeat </a:t>
            </a:r>
            <a:r>
              <a:rPr lang="en-US" sz="1200" dirty="0"/>
              <a:t>step </a:t>
            </a:r>
            <a:r>
              <a:rPr lang="en-US" sz="1200" dirty="0" smtClean="0"/>
              <a:t>2-6 cycle for </a:t>
            </a:r>
            <a:r>
              <a:rPr lang="en-US" sz="1200" b="1" dirty="0" smtClean="0"/>
              <a:t>8</a:t>
            </a:r>
            <a:r>
              <a:rPr lang="en-US" sz="1200" dirty="0" smtClean="0"/>
              <a:t> times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0000"/>
                </a:solidFill>
              </a:rPr>
              <a:t>Ramp </a:t>
            </a:r>
            <a:r>
              <a:rPr lang="en-US" sz="1200" dirty="0">
                <a:solidFill>
                  <a:srgbClr val="000000"/>
                </a:solidFill>
              </a:rPr>
              <a:t>collider ring to collision energy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Perform up to 2 stages binary splitting (no splitting needed for low </a:t>
            </a:r>
            <a:r>
              <a:rPr lang="en-US" sz="1200" dirty="0" err="1" smtClean="0">
                <a:solidFill>
                  <a:srgbClr val="000000"/>
                </a:solidFill>
              </a:rPr>
              <a:t>reprate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option with high energy/low current electron beam), perform bunch length compression and BB cooling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Manipulate the beam to create/remove several extra empty buckets (476 MHz) in the gap (</a:t>
            </a:r>
            <a:r>
              <a:rPr lang="en-US" sz="1200" dirty="0" err="1">
                <a:solidFill>
                  <a:srgbClr val="000000"/>
                </a:solidFill>
              </a:rPr>
              <a:t>Nh</a:t>
            </a:r>
            <a:r>
              <a:rPr lang="en-US" sz="1200" dirty="0">
                <a:solidFill>
                  <a:srgbClr val="000000"/>
                </a:solidFill>
              </a:rPr>
              <a:t>=3580-3588 depending on ion </a:t>
            </a:r>
            <a:r>
              <a:rPr lang="en-US" sz="1200" dirty="0" smtClean="0">
                <a:solidFill>
                  <a:srgbClr val="000000"/>
                </a:solidFill>
              </a:rPr>
              <a:t>energy, </a:t>
            </a:r>
            <a:r>
              <a:rPr lang="en-US" sz="1200" dirty="0">
                <a:solidFill>
                  <a:srgbClr val="000000"/>
                </a:solidFill>
              </a:rPr>
              <a:t>as required by beam </a:t>
            </a:r>
            <a:r>
              <a:rPr lang="en-US" sz="1200" dirty="0" smtClean="0">
                <a:solidFill>
                  <a:srgbClr val="000000"/>
                </a:solidFill>
              </a:rPr>
              <a:t>synchronization).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Pros:	Much less splitting stages.</a:t>
            </a:r>
          </a:p>
          <a:p>
            <a:r>
              <a:rPr lang="en-US" sz="1200" dirty="0" smtClean="0"/>
              <a:t>Potential problems: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Lower ion collider ring beam current or higher ion linac energy.</a:t>
            </a:r>
          </a:p>
          <a:p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5301" y="831153"/>
            <a:ext cx="13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Accumulating coasting beam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6287" y="1259685"/>
            <a:ext cx="826488" cy="826490"/>
            <a:chOff x="1792224" y="1828800"/>
            <a:chExt cx="1828800" cy="18288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679448" y="1598048"/>
                  <a:ext cx="841248" cy="1463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Block Arc 11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Block Arc 7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4731" y="2664552"/>
            <a:ext cx="117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Capture to 119MHz bucket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>
            <a:spLocks/>
          </p:cNvSpPr>
          <p:nvPr/>
        </p:nvSpPr>
        <p:spPr>
          <a:xfrm rot="4882159">
            <a:off x="646614" y="2201434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926" y="1259685"/>
            <a:ext cx="15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Accelerate and cool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205" y="1611753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411" y="172819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>
            <a:spLocks/>
          </p:cNvSpPr>
          <p:nvPr/>
        </p:nvSpPr>
        <p:spPr>
          <a:xfrm rot="20847596">
            <a:off x="3883062" y="2078771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>
            <a:spLocks/>
          </p:cNvSpPr>
          <p:nvPr/>
        </p:nvSpPr>
        <p:spPr>
          <a:xfrm rot="19603843">
            <a:off x="2069564" y="2025832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5580" y="762000"/>
            <a:ext cx="404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6. Transfer the bunch train bucket-to-bucket into the collider ring, repeat 8 times, then ramp energy and perform BB cooling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4640" y="2207533"/>
            <a:ext cx="826488" cy="826490"/>
            <a:chOff x="773712" y="2180192"/>
            <a:chExt cx="826488" cy="826490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773712" y="2180192"/>
              <a:ext cx="826488" cy="826490"/>
              <a:chOff x="1792224" y="1828800"/>
              <a:chExt cx="1828800" cy="1828800"/>
            </a:xfrm>
          </p:grpSpPr>
          <p:grpSp>
            <p:nvGrpSpPr>
              <p:cNvPr id="24" name="Group 23"/>
              <p:cNvGrpSpPr>
                <a:grpSpLocks noChangeAspect="1"/>
              </p:cNvGrpSpPr>
              <p:nvPr/>
            </p:nvGrpSpPr>
            <p:grpSpPr>
              <a:xfrm>
                <a:off x="1792224" y="2322576"/>
                <a:ext cx="1335024" cy="1335024"/>
                <a:chOff x="1185672" y="1250576"/>
                <a:chExt cx="1335024" cy="133502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185672" y="1598048"/>
                  <a:ext cx="1335024" cy="987552"/>
                  <a:chOff x="1185672" y="1598048"/>
                  <a:chExt cx="1335024" cy="987552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679448" y="1649036"/>
                    <a:ext cx="841248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Block Arc 28"/>
                  <p:cNvSpPr/>
                  <p:nvPr/>
                </p:nvSpPr>
                <p:spPr>
                  <a:xfrm rot="10800000">
                    <a:off x="1185672" y="1598048"/>
                    <a:ext cx="987552" cy="987552"/>
                  </a:xfrm>
                  <a:prstGeom prst="blockArc">
                    <a:avLst>
                      <a:gd name="adj1" fmla="val 10800000"/>
                      <a:gd name="adj2" fmla="val 5440302"/>
                      <a:gd name="adj3" fmla="val 14490"/>
                    </a:avLst>
                  </a:prstGeom>
                  <a:pattFill prst="wdUpDiag">
                    <a:fgClr>
                      <a:srgbClr val="00B050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2026920" y="1250576"/>
                  <a:ext cx="146304" cy="841248"/>
                </a:xfrm>
                <a:prstGeom prst="rect">
                  <a:avLst/>
                </a:prstGeom>
                <a:pattFill prst="dkHorz">
                  <a:fgClr>
                    <a:srgbClr val="00B05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Block Arc 24"/>
              <p:cNvSpPr/>
              <p:nvPr/>
            </p:nvSpPr>
            <p:spPr>
              <a:xfrm>
                <a:off x="2633472" y="1828800"/>
                <a:ext cx="987552" cy="987552"/>
              </a:xfrm>
              <a:prstGeom prst="blockArc">
                <a:avLst>
                  <a:gd name="adj1" fmla="val 10800000"/>
                  <a:gd name="adj2" fmla="val 5440302"/>
                  <a:gd name="adj3" fmla="val 14490"/>
                </a:avLst>
              </a:prstGeom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5400000">
              <a:off x="1145817" y="2397625"/>
              <a:ext cx="66119" cy="380186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57741" y="1582656"/>
            <a:ext cx="859547" cy="855587"/>
            <a:chOff x="740653" y="2151095"/>
            <a:chExt cx="859547" cy="855587"/>
          </a:xfrm>
        </p:grpSpPr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740653" y="2151095"/>
              <a:ext cx="859547" cy="855587"/>
              <a:chOff x="1719073" y="1764416"/>
              <a:chExt cx="1901951" cy="1893184"/>
            </a:xfrm>
          </p:grpSpPr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>
                <a:off x="1719073" y="2152101"/>
                <a:ext cx="1015560" cy="1505499"/>
                <a:chOff x="1112521" y="1080101"/>
                <a:chExt cx="1015560" cy="1505499"/>
              </a:xfrm>
            </p:grpSpPr>
            <p:sp>
              <p:nvSpPr>
                <p:cNvPr id="35" name="Block Arc 34"/>
                <p:cNvSpPr/>
                <p:nvPr/>
              </p:nvSpPr>
              <p:spPr>
                <a:xfrm rot="10800000">
                  <a:off x="1112521" y="1598049"/>
                  <a:ext cx="987551" cy="987551"/>
                </a:xfrm>
                <a:prstGeom prst="blockArc">
                  <a:avLst>
                    <a:gd name="adj1" fmla="val 10800000"/>
                    <a:gd name="adj2" fmla="val 5346604"/>
                    <a:gd name="adj3" fmla="val 8085"/>
                  </a:avLst>
                </a:prstGeom>
                <a:pattFill prst="wdUpDiag">
                  <a:fgClr>
                    <a:srgbClr val="00B05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026917" y="1080101"/>
                  <a:ext cx="101164" cy="1011724"/>
                </a:xfrm>
                <a:prstGeom prst="rect">
                  <a:avLst/>
                </a:prstGeom>
                <a:pattFill prst="dkHorz">
                  <a:fgClr>
                    <a:srgbClr val="00B05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" name="Block Arc 33"/>
              <p:cNvSpPr/>
              <p:nvPr/>
            </p:nvSpPr>
            <p:spPr>
              <a:xfrm>
                <a:off x="2633471" y="1764416"/>
                <a:ext cx="987553" cy="987553"/>
              </a:xfrm>
              <a:prstGeom prst="blockArc">
                <a:avLst>
                  <a:gd name="adj1" fmla="val 11530578"/>
                  <a:gd name="adj2" fmla="val 5346632"/>
                  <a:gd name="adj3" fmla="val 8085"/>
                </a:avLst>
              </a:prstGeom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 rot="5400000">
              <a:off x="1143526" y="2374935"/>
              <a:ext cx="45719" cy="405166"/>
            </a:xfrm>
            <a:prstGeom prst="rect">
              <a:avLst/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15580" y="1274563"/>
            <a:ext cx="3960000" cy="1687710"/>
            <a:chOff x="4715580" y="1274563"/>
            <a:chExt cx="3960000" cy="1687710"/>
          </a:xfrm>
        </p:grpSpPr>
        <p:grpSp>
          <p:nvGrpSpPr>
            <p:cNvPr id="38" name="Group 37"/>
            <p:cNvGrpSpPr/>
            <p:nvPr/>
          </p:nvGrpSpPr>
          <p:grpSpPr>
            <a:xfrm>
              <a:off x="4722273" y="1274563"/>
              <a:ext cx="3930066" cy="1670343"/>
              <a:chOff x="4607301" y="1255735"/>
              <a:chExt cx="3930066" cy="167034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629993" y="1280159"/>
                <a:ext cx="3302667" cy="1645919"/>
                <a:chOff x="2614915" y="2665470"/>
                <a:chExt cx="4159136" cy="199032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 rot="18942557">
                  <a:off x="5330023" y="3083504"/>
                  <a:ext cx="466060" cy="247491"/>
                </a:xfrm>
                <a:prstGeom prst="rect">
                  <a:avLst/>
                </a:prstGeom>
                <a:solidFill>
                  <a:srgbClr val="0000C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000" kern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0" name="Straight Connector 21"/>
                <p:cNvCxnSpPr>
                  <a:cxnSpLocks noChangeShapeType="1"/>
                </p:cNvCxnSpPr>
                <p:nvPr/>
              </p:nvCxnSpPr>
              <p:spPr bwMode="auto">
                <a:xfrm rot="8100000">
                  <a:off x="4038870" y="3660630"/>
                  <a:ext cx="2072751" cy="0"/>
                </a:xfrm>
                <a:prstGeom prst="line">
                  <a:avLst/>
                </a:prstGeom>
                <a:solidFill>
                  <a:srgbClr val="00B050"/>
                </a:solidFill>
                <a:ln w="2857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51" name="Arc 50"/>
                <p:cNvSpPr/>
                <p:nvPr/>
              </p:nvSpPr>
              <p:spPr bwMode="auto">
                <a:xfrm rot="8100000">
                  <a:off x="2614915" y="2682054"/>
                  <a:ext cx="2038205" cy="1957148"/>
                </a:xfrm>
                <a:prstGeom prst="arc">
                  <a:avLst>
                    <a:gd name="adj1" fmla="val 16200000"/>
                    <a:gd name="adj2" fmla="val 10757434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Straight Connector 24"/>
                <p:cNvCxnSpPr>
                  <a:cxnSpLocks noChangeShapeType="1"/>
                </p:cNvCxnSpPr>
                <p:nvPr/>
              </p:nvCxnSpPr>
              <p:spPr bwMode="auto">
                <a:xfrm rot="13500000">
                  <a:off x="4080085" y="3660630"/>
                  <a:ext cx="1990320" cy="0"/>
                </a:xfrm>
                <a:prstGeom prst="line">
                  <a:avLst/>
                </a:prstGeom>
                <a:solidFill>
                  <a:srgbClr val="00B050"/>
                </a:solidFill>
                <a:ln w="28575" algn="ctr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5628656" y="3108061"/>
                  <a:ext cx="11453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kern="0" dirty="0" smtClean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BB cooler</a:t>
                  </a:r>
                </a:p>
              </p:txBody>
            </p:sp>
          </p:grpSp>
          <p:sp>
            <p:nvSpPr>
              <p:cNvPr id="45" name="Block Arc 44"/>
              <p:cNvSpPr>
                <a:spLocks noChangeAspect="1"/>
              </p:cNvSpPr>
              <p:nvPr/>
            </p:nvSpPr>
            <p:spPr bwMode="auto">
              <a:xfrm>
                <a:off x="4607301" y="1255735"/>
                <a:ext cx="1645920" cy="1645920"/>
              </a:xfrm>
              <a:prstGeom prst="blockArc">
                <a:avLst>
                  <a:gd name="adj1" fmla="val 13801076"/>
                  <a:gd name="adj2" fmla="val 18790546"/>
                  <a:gd name="adj3" fmla="val 3289"/>
                </a:avLst>
              </a:prstGeom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c 45"/>
              <p:cNvSpPr/>
              <p:nvPr/>
            </p:nvSpPr>
            <p:spPr bwMode="auto">
              <a:xfrm rot="18900000">
                <a:off x="6918879" y="1297254"/>
                <a:ext cx="1618488" cy="1618487"/>
              </a:xfrm>
              <a:prstGeom prst="arc">
                <a:avLst>
                  <a:gd name="adj1" fmla="val 16200000"/>
                  <a:gd name="adj2" fmla="val 10757434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 rot="2700000">
                <a:off x="6526739" y="1365466"/>
                <a:ext cx="56824" cy="1534551"/>
              </a:xfrm>
              <a:prstGeom prst="rect">
                <a:avLst/>
              </a:prstGeom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 rot="18900000">
                <a:off x="6564141" y="1369690"/>
                <a:ext cx="45719" cy="1478900"/>
              </a:xfrm>
              <a:prstGeom prst="rect">
                <a:avLst/>
              </a:prstGeom>
              <a:pattFill prst="wdUpDiag">
                <a:fgClr>
                  <a:srgbClr val="00B050"/>
                </a:fgClr>
                <a:bgClr>
                  <a:schemeClr val="bg1"/>
                </a:bgClr>
              </a:patt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Block Arc 38"/>
            <p:cNvSpPr>
              <a:spLocks noChangeAspect="1"/>
            </p:cNvSpPr>
            <p:nvPr/>
          </p:nvSpPr>
          <p:spPr bwMode="auto">
            <a:xfrm rot="-5400000">
              <a:off x="4715580" y="1291221"/>
              <a:ext cx="1645920" cy="1645920"/>
            </a:xfrm>
            <a:prstGeom prst="blockArc">
              <a:avLst>
                <a:gd name="adj1" fmla="val 13801076"/>
                <a:gd name="adj2" fmla="val 18790546"/>
                <a:gd name="adj3" fmla="val 3289"/>
              </a:avLst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Block Arc 39"/>
            <p:cNvSpPr>
              <a:spLocks noChangeAspect="1"/>
            </p:cNvSpPr>
            <p:nvPr/>
          </p:nvSpPr>
          <p:spPr bwMode="auto">
            <a:xfrm rot="10800000">
              <a:off x="4722273" y="1316353"/>
              <a:ext cx="1645920" cy="1645920"/>
            </a:xfrm>
            <a:prstGeom prst="blockArc">
              <a:avLst>
                <a:gd name="adj1" fmla="val 13801076"/>
                <a:gd name="adj2" fmla="val 18790546"/>
                <a:gd name="adj3" fmla="val 3289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Block Arc 40"/>
            <p:cNvSpPr>
              <a:spLocks noChangeAspect="1"/>
            </p:cNvSpPr>
            <p:nvPr/>
          </p:nvSpPr>
          <p:spPr bwMode="auto">
            <a:xfrm>
              <a:off x="7020135" y="1275672"/>
              <a:ext cx="1645920" cy="1645920"/>
            </a:xfrm>
            <a:prstGeom prst="blockArc">
              <a:avLst>
                <a:gd name="adj1" fmla="val 13801076"/>
                <a:gd name="adj2" fmla="val 18790546"/>
                <a:gd name="adj3" fmla="val 3289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Block Arc 41"/>
            <p:cNvSpPr>
              <a:spLocks noChangeAspect="1"/>
            </p:cNvSpPr>
            <p:nvPr/>
          </p:nvSpPr>
          <p:spPr bwMode="auto">
            <a:xfrm rot="10800000">
              <a:off x="7020135" y="1316353"/>
              <a:ext cx="1645920" cy="1645920"/>
            </a:xfrm>
            <a:prstGeom prst="blockArc">
              <a:avLst>
                <a:gd name="adj1" fmla="val 13801076"/>
                <a:gd name="adj2" fmla="val 18790546"/>
                <a:gd name="adj3" fmla="val 3289"/>
              </a:avLst>
            </a:prstGeom>
            <a:pattFill prst="dkVert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Block Arc 42"/>
            <p:cNvSpPr>
              <a:spLocks noChangeAspect="1"/>
            </p:cNvSpPr>
            <p:nvPr/>
          </p:nvSpPr>
          <p:spPr bwMode="auto">
            <a:xfrm rot="5400000">
              <a:off x="7029660" y="1302365"/>
              <a:ext cx="1645920" cy="1645920"/>
            </a:xfrm>
            <a:prstGeom prst="blockArc">
              <a:avLst>
                <a:gd name="adj1" fmla="val 13801076"/>
                <a:gd name="adj2" fmla="val 18790546"/>
                <a:gd name="adj3" fmla="val 3289"/>
              </a:avLst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33497" y="952310"/>
            <a:ext cx="78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J.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Updated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/>
              <a:t>Jiquan</a:t>
            </a:r>
            <a:r>
              <a:rPr lang="en-US" sz="2200" dirty="0" smtClean="0"/>
              <a:t> provided an update to a bunch formation scheme in slides on Jun 24 2016 (with an update at this meeting)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pPr/>
              <a:t>22</a:t>
            </a:fld>
            <a:r>
              <a:rPr lang="en-US" smtClean="0"/>
              <a:t>/14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752600"/>
            <a:ext cx="9144000" cy="4343400"/>
            <a:chOff x="47766" y="1752600"/>
            <a:chExt cx="9144000" cy="4343400"/>
          </a:xfrm>
        </p:grpSpPr>
        <p:pic>
          <p:nvPicPr>
            <p:cNvPr id="5" name="Picture 4" descr="Screen Shot 2016-10-04 at 10.50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6" y="1828800"/>
              <a:ext cx="9144000" cy="420774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52400" y="1752600"/>
              <a:ext cx="8915400" cy="434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19800" y="3547646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h=1792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3200400"/>
            <a:ext cx="245702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112, 224, 448, 896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3541" y="4448031"/>
            <a:ext cx="87505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h=3584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1809846"/>
            <a:ext cx="42396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=56, Circumference=40.28m*56=2255.75m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5638800"/>
            <a:ext cx="329819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Quasi-coasting beam instabilities?</a:t>
            </a:r>
          </a:p>
        </p:txBody>
      </p:sp>
    </p:spTree>
    <p:extLst>
      <p:ext uri="{BB962C8B-B14F-4D97-AF65-F5344CB8AC3E}">
        <p14:creationId xmlns:p14="http://schemas.microsoft.com/office/powerpoint/2010/main" val="184351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6-23 at 11.5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6" y="1143000"/>
            <a:ext cx="8582329" cy="485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Hadron Collider Comparison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23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29756" y="1730022"/>
            <a:ext cx="2037644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11600" y="5486400"/>
            <a:ext cx="1958622" cy="4035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265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334000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>old conventional </a:t>
            </a:r>
            <a:r>
              <a:rPr lang="en-US" sz="2000" dirty="0">
                <a:latin typeface="Arial"/>
                <a:cs typeface="Arial"/>
              </a:rPr>
              <a:t>method for changing </a:t>
            </a:r>
            <a:r>
              <a:rPr lang="en-US" sz="2000" dirty="0" smtClean="0">
                <a:latin typeface="Arial"/>
                <a:cs typeface="Arial"/>
              </a:rPr>
              <a:t>the longitudinal </a:t>
            </a:r>
            <a:r>
              <a:rPr lang="en-US" sz="2000" dirty="0">
                <a:latin typeface="Arial"/>
                <a:cs typeface="Arial"/>
              </a:rPr>
              <a:t>structure of the beam is to </a:t>
            </a:r>
            <a:r>
              <a:rPr lang="en-US" sz="2000" dirty="0" err="1">
                <a:latin typeface="Arial"/>
                <a:cs typeface="Arial"/>
              </a:rPr>
              <a:t>debunch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by cancelling </a:t>
            </a:r>
            <a:r>
              <a:rPr lang="en-US" sz="2000" dirty="0">
                <a:latin typeface="Arial"/>
                <a:cs typeface="Arial"/>
              </a:rPr>
              <a:t>the voltage at the initial frequency, to </a:t>
            </a:r>
            <a:r>
              <a:rPr lang="en-US" sz="2000" dirty="0" smtClean="0">
                <a:latin typeface="Arial"/>
                <a:cs typeface="Arial"/>
              </a:rPr>
              <a:t>drift without </a:t>
            </a:r>
            <a:r>
              <a:rPr lang="en-US" sz="2000" dirty="0">
                <a:latin typeface="Arial"/>
                <a:cs typeface="Arial"/>
              </a:rPr>
              <a:t>longitudinal focusing, and to </a:t>
            </a:r>
            <a:r>
              <a:rPr lang="en-US" sz="2000" dirty="0" err="1">
                <a:latin typeface="Arial"/>
                <a:cs typeface="Arial"/>
              </a:rPr>
              <a:t>rebunch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withanother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RF frequency. To </a:t>
            </a:r>
            <a:r>
              <a:rPr lang="en-US" sz="2000" dirty="0" smtClean="0">
                <a:latin typeface="Arial"/>
                <a:cs typeface="Arial"/>
              </a:rPr>
              <a:t>minimize </a:t>
            </a:r>
            <a:r>
              <a:rPr lang="en-US" sz="2000" dirty="0">
                <a:latin typeface="Arial"/>
                <a:cs typeface="Arial"/>
              </a:rPr>
              <a:t>emittance blow-up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b="1" dirty="0" smtClean="0">
                <a:latin typeface="Arial"/>
                <a:cs typeface="Arial"/>
              </a:rPr>
              <a:t>voltage </a:t>
            </a:r>
            <a:r>
              <a:rPr lang="en-US" sz="2000" b="1" dirty="0">
                <a:latin typeface="Arial"/>
                <a:cs typeface="Arial"/>
              </a:rPr>
              <a:t>variations have to be </a:t>
            </a:r>
            <a:r>
              <a:rPr lang="en-US" sz="2000" b="1" dirty="0" err="1">
                <a:latin typeface="Arial"/>
                <a:cs typeface="Arial"/>
              </a:rPr>
              <a:t>iso</a:t>
            </a:r>
            <a:r>
              <a:rPr lang="en-US" sz="2000" b="1" dirty="0">
                <a:latin typeface="Arial"/>
                <a:cs typeface="Arial"/>
              </a:rPr>
              <a:t>-adiabatic over a </a:t>
            </a:r>
            <a:r>
              <a:rPr lang="en-US" sz="2000" b="1" dirty="0" smtClean="0">
                <a:latin typeface="Arial"/>
                <a:cs typeface="Arial"/>
              </a:rPr>
              <a:t>large dynamic </a:t>
            </a:r>
            <a:r>
              <a:rPr lang="en-US" sz="2000" b="1" dirty="0">
                <a:latin typeface="Arial"/>
                <a:cs typeface="Arial"/>
              </a:rPr>
              <a:t>range</a:t>
            </a:r>
            <a:r>
              <a:rPr lang="en-US" sz="2000" dirty="0">
                <a:latin typeface="Arial"/>
                <a:cs typeface="Arial"/>
              </a:rPr>
              <a:t>. Although widely used, this </a:t>
            </a:r>
            <a:r>
              <a:rPr lang="en-US" sz="2000" dirty="0" smtClean="0">
                <a:latin typeface="Arial"/>
                <a:cs typeface="Arial"/>
              </a:rPr>
              <a:t>technique presents </a:t>
            </a:r>
            <a:r>
              <a:rPr lang="en-US" sz="2000" dirty="0">
                <a:latin typeface="Arial"/>
                <a:cs typeface="Arial"/>
              </a:rPr>
              <a:t>a number of drawbacks: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RF </a:t>
            </a:r>
            <a:r>
              <a:rPr lang="en-US" sz="2000" dirty="0">
                <a:latin typeface="Arial"/>
                <a:cs typeface="Arial"/>
              </a:rPr>
              <a:t>voltages must be controlled down to </a:t>
            </a:r>
            <a:r>
              <a:rPr lang="en-US" sz="2000" dirty="0" smtClean="0">
                <a:latin typeface="Arial"/>
                <a:cs typeface="Arial"/>
              </a:rPr>
              <a:t>small amplitudes </a:t>
            </a:r>
            <a:r>
              <a:rPr lang="en-US" sz="2000" dirty="0">
                <a:latin typeface="Arial"/>
                <a:cs typeface="Arial"/>
              </a:rPr>
              <a:t>in the presence of </a:t>
            </a:r>
            <a:r>
              <a:rPr lang="en-US" sz="2000" dirty="0" smtClean="0">
                <a:latin typeface="Arial"/>
                <a:cs typeface="Arial"/>
              </a:rPr>
              <a:t>beam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loading</a:t>
            </a:r>
            <a:r>
              <a:rPr lang="en-US" sz="2000" dirty="0">
                <a:latin typeface="Arial"/>
                <a:cs typeface="Arial"/>
              </a:rPr>
              <a:t>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hile </a:t>
            </a:r>
            <a:r>
              <a:rPr lang="en-US" sz="2000" dirty="0">
                <a:latin typeface="Arial"/>
                <a:cs typeface="Arial"/>
              </a:rPr>
              <a:t>drifting, the beam is left uncontrolled,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b="1" dirty="0">
                <a:latin typeface="Arial"/>
                <a:cs typeface="Arial"/>
              </a:rPr>
              <a:t>full circumference is filled with particles</a:t>
            </a:r>
            <a:r>
              <a:rPr lang="en-US" sz="2000" dirty="0">
                <a:latin typeface="Arial"/>
                <a:cs typeface="Arial"/>
              </a:rPr>
              <a:t>,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dirty="0">
                <a:latin typeface="Arial"/>
                <a:cs typeface="Arial"/>
              </a:rPr>
              <a:t>continuous beam has a very </a:t>
            </a:r>
            <a:r>
              <a:rPr lang="en-US" sz="2000" dirty="0" smtClean="0">
                <a:latin typeface="Arial"/>
                <a:cs typeface="Arial"/>
              </a:rPr>
              <a:t>small </a:t>
            </a:r>
            <a:r>
              <a:rPr lang="en-US" sz="2000" dirty="0" err="1" smtClean="0">
                <a:latin typeface="Arial"/>
                <a:cs typeface="Arial"/>
              </a:rPr>
              <a:t>Δp</a:t>
            </a:r>
            <a:r>
              <a:rPr lang="en-US" sz="2000" dirty="0">
                <a:latin typeface="Arial"/>
                <a:cs typeface="Arial"/>
              </a:rPr>
              <a:t>/p </a:t>
            </a:r>
            <a:r>
              <a:rPr lang="en-US" sz="2000" dirty="0" smtClean="0">
                <a:latin typeface="Arial"/>
                <a:cs typeface="Arial"/>
              </a:rPr>
              <a:t>which makes </a:t>
            </a:r>
            <a:r>
              <a:rPr lang="en-US" sz="2000" dirty="0">
                <a:latin typeface="Arial"/>
                <a:cs typeface="Arial"/>
              </a:rPr>
              <a:t>it prone to </a:t>
            </a:r>
            <a:r>
              <a:rPr lang="en-US" sz="2000" b="1" dirty="0">
                <a:latin typeface="Arial"/>
                <a:cs typeface="Arial"/>
              </a:rPr>
              <a:t>microwave instability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Randy is simulating </a:t>
            </a:r>
            <a:r>
              <a:rPr lang="en-US" sz="2000" dirty="0" err="1" smtClean="0">
                <a:latin typeface="Arial"/>
                <a:cs typeface="Arial"/>
              </a:rPr>
              <a:t>debunch</a:t>
            </a:r>
            <a:r>
              <a:rPr lang="en-US" sz="2000" dirty="0" smtClean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rebunch</a:t>
            </a:r>
            <a:r>
              <a:rPr lang="en-US" sz="2000" dirty="0" smtClean="0">
                <a:latin typeface="Arial"/>
                <a:cs typeface="Arial"/>
              </a:rPr>
              <a:t> at present, including realistic impedances as measured at RHIC</a:t>
            </a:r>
          </a:p>
          <a:p>
            <a:r>
              <a:rPr lang="en-US" sz="2000" dirty="0" smtClean="0">
                <a:latin typeface="Arial"/>
                <a:cs typeface="Arial"/>
              </a:rPr>
              <a:t>Can be applied to barrier bucket scheme as well: </a:t>
            </a:r>
            <a:r>
              <a:rPr lang="en-US" sz="2000" dirty="0">
                <a:latin typeface="Arial"/>
                <a:cs typeface="Arial"/>
              </a:rPr>
              <a:t>small </a:t>
            </a:r>
            <a:r>
              <a:rPr lang="en-US" sz="2000" dirty="0" err="1">
                <a:latin typeface="Arial"/>
                <a:cs typeface="Arial"/>
              </a:rPr>
              <a:t>Δp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smtClean="0">
                <a:latin typeface="Arial"/>
                <a:cs typeface="Arial"/>
              </a:rPr>
              <a:t>p?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24</a:t>
            </a:fld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953000"/>
            <a:ext cx="139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(R. </a:t>
            </a:r>
            <a:r>
              <a:rPr lang="en-US" sz="1800" dirty="0" err="1" smtClean="0">
                <a:latin typeface="Arial"/>
                <a:cs typeface="Arial"/>
              </a:rPr>
              <a:t>Garoby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59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9:18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</a:t>
            </a:r>
            <a:r>
              <a:rPr lang="en-US" sz="1800" dirty="0" smtClean="0"/>
              <a:t>(no impedance)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pPr/>
              <a:t>25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bun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166" y="732974"/>
            <a:ext cx="7353668" cy="566776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1777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</a:t>
            </a:r>
            <a:r>
              <a:rPr lang="en-US" sz="1800" dirty="0"/>
              <a:t>(no impedance)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pPr/>
              <a:t>26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Picture 4" descr="Screen Shot 2016-10-04 at 11.20.41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2993"/>
          <a:stretch/>
        </p:blipFill>
        <p:spPr>
          <a:xfrm>
            <a:off x="293821" y="838200"/>
            <a:ext cx="8435512" cy="55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914400"/>
            <a:ext cx="8549640" cy="5334000"/>
          </a:xfrm>
        </p:spPr>
        <p:txBody>
          <a:bodyPr/>
          <a:lstStyle/>
          <a:p>
            <a:r>
              <a:rPr lang="en-US" dirty="0" smtClean="0"/>
              <a:t>CERN PS splits 6:18 (3x) then 18:36 (2x) then 36:72 (2x)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27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5" name="Picture 4" descr="Screen Shot 2016-06-23 at 9.3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814220" cy="4510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8945" y="5943600"/>
            <a:ext cx="28918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Fig 7.1, LHC design report</a:t>
            </a:r>
          </a:p>
        </p:txBody>
      </p:sp>
      <p:pic>
        <p:nvPicPr>
          <p:cNvPr id="7" name="Picture 6" descr="Screen Shot 2016-06-23 at 9.34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"/>
          <a:stretch/>
        </p:blipFill>
        <p:spPr>
          <a:xfrm>
            <a:off x="5115207" y="1524000"/>
            <a:ext cx="3813813" cy="2057400"/>
          </a:xfrm>
          <a:prstGeom prst="rect">
            <a:avLst/>
          </a:prstGeom>
        </p:spPr>
      </p:pic>
      <p:pic>
        <p:nvPicPr>
          <p:cNvPr id="8" name="Picture 7" descr="Screen Shot 2016-06-23 at 9.35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5" y="3618246"/>
            <a:ext cx="3670435" cy="2401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7537" y="5605046"/>
            <a:ext cx="1047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 ns/div.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6220" y="6019800"/>
            <a:ext cx="32125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Figs 7.3-4, LHC design report</a:t>
            </a:r>
          </a:p>
        </p:txBody>
      </p:sp>
    </p:spTree>
    <p:extLst>
      <p:ext uri="{BB962C8B-B14F-4D97-AF65-F5344CB8AC3E}">
        <p14:creationId xmlns:p14="http://schemas.microsoft.com/office/powerpoint/2010/main" val="351714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" y="4114800"/>
            <a:ext cx="905256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Have put parameter set into ESME</a:t>
            </a:r>
          </a:p>
          <a:p>
            <a:pPr lvl="1"/>
            <a:r>
              <a:rPr lang="en-US" dirty="0" smtClean="0"/>
              <a:t>Fermilab longitudinal dynamics </a:t>
            </a:r>
            <a:r>
              <a:rPr lang="en-US" sz="1400" dirty="0" smtClean="0"/>
              <a:t>(only) </a:t>
            </a:r>
            <a:r>
              <a:rPr lang="en-US" dirty="0" smtClean="0"/>
              <a:t>code</a:t>
            </a:r>
          </a:p>
          <a:p>
            <a:pPr lvl="2"/>
            <a:r>
              <a:rPr lang="en-US" dirty="0" smtClean="0"/>
              <a:t>faster, longitudinally oriented compared to many other codes</a:t>
            </a:r>
          </a:p>
          <a:p>
            <a:pPr lvl="1"/>
            <a:r>
              <a:rPr lang="en-US" dirty="0" smtClean="0"/>
              <a:t>Have running on cluster (e.g. jlabl4) for GA optimizations</a:t>
            </a:r>
          </a:p>
          <a:p>
            <a:pPr lvl="1"/>
            <a:r>
              <a:rPr lang="en-US" dirty="0" smtClean="0"/>
              <a:t>Optimize split times, voltages </a:t>
            </a:r>
            <a:r>
              <a:rPr lang="en-US" dirty="0" err="1" smtClean="0"/>
              <a:t>vs</a:t>
            </a:r>
            <a:r>
              <a:rPr lang="en-US" dirty="0" smtClean="0"/>
              <a:t> longitudinal emittance growth</a:t>
            </a:r>
          </a:p>
          <a:p>
            <a:pPr lvl="1"/>
            <a:r>
              <a:rPr lang="en-US" dirty="0" smtClean="0"/>
              <a:t>Have source code, support from Francois </a:t>
            </a:r>
            <a:r>
              <a:rPr lang="en-US" dirty="0" err="1" smtClean="0"/>
              <a:t>Ostiguy</a:t>
            </a:r>
            <a:r>
              <a:rPr lang="en-US" dirty="0" smtClean="0"/>
              <a:t> at Fermilab</a:t>
            </a:r>
          </a:p>
          <a:p>
            <a:pPr lvl="1"/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28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11" name="oneSpl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820" y="876056"/>
            <a:ext cx="4136142" cy="319930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neSplitBad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8401" y="865050"/>
            <a:ext cx="4164599" cy="32213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 rot="16200000">
            <a:off x="-625559" y="2372432"/>
            <a:ext cx="16089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Good 1:2 split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31818" y="2372434"/>
            <a:ext cx="14550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Bad 1:2 split</a:t>
            </a:r>
          </a:p>
        </p:txBody>
      </p:sp>
    </p:spTree>
    <p:extLst>
      <p:ext uri="{BB962C8B-B14F-4D97-AF65-F5344CB8AC3E}">
        <p14:creationId xmlns:p14="http://schemas.microsoft.com/office/powerpoint/2010/main" val="395273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Split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153400" cy="5334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Bunch splitting for JLEIC requires </a:t>
            </a:r>
            <a:r>
              <a:rPr lang="en-US" b="1" dirty="0" smtClean="0">
                <a:latin typeface="Arial"/>
                <a:cs typeface="Arial"/>
              </a:rPr>
              <a:t>several</a:t>
            </a:r>
            <a:r>
              <a:rPr lang="en-US" dirty="0" smtClean="0">
                <a:latin typeface="Arial"/>
                <a:cs typeface="Arial"/>
              </a:rPr>
              <a:t> splits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Each splitting must be reasonably well-optimized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Even small (few percent) longitudinal emittance growth per split becomes intolerable</a:t>
            </a:r>
          </a:p>
          <a:p>
            <a:r>
              <a:rPr lang="en-US" dirty="0" smtClean="0">
                <a:latin typeface="Arial"/>
                <a:cs typeface="Arial"/>
              </a:rPr>
              <a:t>Conditions for emittance growth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Initial longitudinal emittance very small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Bunch splitting too fast (non-adiabatic)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Parameterize transverse emittance growth in 2:1 split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 scaled parameters for universality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initial emittance/bucket size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splitting time/initial synchrotron period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Used JLEIC first split (h=9 to h=18) parameters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Plot relative emittance growth 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two “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” parameters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29</a:t>
            </a:fld>
            <a:r>
              <a:rPr lang="en-US" dirty="0" smtClean="0"/>
              <a:t>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079658"/>
            <a:ext cx="9052560" cy="5059363"/>
          </a:xfrm>
        </p:spPr>
        <p:txBody>
          <a:bodyPr/>
          <a:lstStyle/>
          <a:p>
            <a:r>
              <a:rPr lang="en-US" dirty="0" err="1" smtClean="0"/>
              <a:t>Jiquan</a:t>
            </a:r>
            <a:r>
              <a:rPr lang="en-US" dirty="0" smtClean="0"/>
              <a:t> identified several options at Oct 2016 collaboration meet</a:t>
            </a:r>
          </a:p>
          <a:p>
            <a:pPr lvl="1"/>
            <a:r>
              <a:rPr lang="en-US" dirty="0" smtClean="0"/>
              <a:t>Trade off kicker rise time, space charge, splitting, cost,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Preferred “option 1” from this talk was to have 26 booster cycles</a:t>
            </a:r>
          </a:p>
          <a:p>
            <a:pPr lvl="2"/>
            <a:r>
              <a:rPr lang="en-US" dirty="0" smtClean="0"/>
              <a:t>Maintains space charge tune shift at 0.15 through complex</a:t>
            </a:r>
          </a:p>
          <a:p>
            <a:pPr lvl="3"/>
            <a:r>
              <a:rPr lang="en-US" dirty="0" smtClean="0"/>
              <a:t>c.f. FNAL Booster/Main Injector (no cooling, </a:t>
            </a:r>
            <a:r>
              <a:rPr lang="en-US" dirty="0" smtClean="0">
                <a:hlinkClick r:id="rId2"/>
              </a:rPr>
              <a:t>MI slip stacking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h=1 booster acceleration to minimize space charge per cycle</a:t>
            </a:r>
          </a:p>
          <a:p>
            <a:pPr lvl="2"/>
            <a:r>
              <a:rPr lang="en-US" dirty="0" smtClean="0"/>
              <a:t>Best option, perhaps only, with 100 MeV booster injection energy</a:t>
            </a:r>
          </a:p>
          <a:p>
            <a:pPr lvl="2"/>
            <a:r>
              <a:rPr lang="en-US" dirty="0" smtClean="0"/>
              <a:t>Requires bunch compression (x3.5) before transfer to collider ring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Second option was to have 8 booster cycles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=7 booster acceleration, 8 booster cycles</a:t>
            </a:r>
          </a:p>
          <a:p>
            <a:pPr lvl="2"/>
            <a:r>
              <a:rPr lang="en-US" dirty="0" smtClean="0"/>
              <a:t>Only workable with 285 MeV booster injection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9868" y="6106640"/>
            <a:ext cx="123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Jiquan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3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Scan 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Region of large emittance growth</a:t>
            </a:r>
          </a:p>
          <a:p>
            <a:pPr lvl="1"/>
            <a:r>
              <a:rPr lang="en-US" dirty="0" smtClean="0"/>
              <a:t>Small split time and/or small initial emittance</a:t>
            </a:r>
          </a:p>
          <a:p>
            <a:pPr lvl="1"/>
            <a:r>
              <a:rPr lang="en-US" dirty="0" smtClean="0"/>
              <a:t>Relative emittance growth: well over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30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8" name="Picture 7" descr="WEPMW013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38200"/>
            <a:ext cx="8312727" cy="42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Scan Results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r>
              <a:rPr lang="en-US" dirty="0" smtClean="0"/>
              <a:t>Region of modest emittance growth</a:t>
            </a:r>
          </a:p>
          <a:p>
            <a:pPr lvl="1"/>
            <a:r>
              <a:rPr lang="en-US" dirty="0" smtClean="0"/>
              <a:t>Requires split time to be 100+ synchrotron periods</a:t>
            </a:r>
          </a:p>
          <a:p>
            <a:pPr lvl="1"/>
            <a:r>
              <a:rPr lang="en-US" dirty="0" smtClean="0"/>
              <a:t>But given that, almost immune to initial bunch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31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35051"/>
            <a:ext cx="8312727" cy="41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Split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bucket area scales as the split</a:t>
            </a:r>
          </a:p>
          <a:p>
            <a:pPr lvl="1"/>
            <a:r>
              <a:rPr lang="en-US" dirty="0" smtClean="0"/>
              <a:t>Initial area is evenly divided into split buckets</a:t>
            </a:r>
          </a:p>
          <a:p>
            <a:pPr lvl="1"/>
            <a:r>
              <a:rPr lang="en-US" dirty="0" smtClean="0"/>
              <a:t>Implies that RF voltage doubles with every split</a:t>
            </a:r>
            <a:endParaRPr lang="en-US" dirty="0"/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RF,h</a:t>
            </a:r>
            <a:r>
              <a:rPr lang="en-US" baseline="-25000" dirty="0" smtClean="0"/>
              <a:t>=18</a:t>
            </a:r>
            <a:r>
              <a:rPr lang="en-US" dirty="0" smtClean="0"/>
              <a:t> = 2V</a:t>
            </a:r>
            <a:r>
              <a:rPr lang="en-US" baseline="-25000" dirty="0" smtClean="0"/>
              <a:t>RF,h=9</a:t>
            </a:r>
            <a:r>
              <a:rPr lang="en-US" dirty="0"/>
              <a:t> </a:t>
            </a:r>
            <a:r>
              <a:rPr lang="en-US" dirty="0" smtClean="0"/>
              <a:t>for first split</a:t>
            </a:r>
            <a:endParaRPr lang="en-US" dirty="0"/>
          </a:p>
          <a:p>
            <a:pPr lvl="1"/>
            <a:r>
              <a:rPr lang="en-US" dirty="0" smtClean="0"/>
              <a:t>Synchrotron period scaling is then that synchrotron period halves with every successive split</a:t>
            </a:r>
          </a:p>
          <a:p>
            <a:pPr lvl="2"/>
            <a:r>
              <a:rPr lang="en-US" dirty="0" err="1" smtClean="0"/>
              <a:t>T</a:t>
            </a:r>
            <a:r>
              <a:rPr lang="en-US" baseline="-25000" dirty="0" err="1" smtClean="0"/>
              <a:t>s,h</a:t>
            </a:r>
            <a:r>
              <a:rPr lang="en-US" baseline="-25000" dirty="0" smtClean="0"/>
              <a:t>=9</a:t>
            </a:r>
            <a:r>
              <a:rPr lang="en-US" dirty="0" smtClean="0"/>
              <a:t> = 2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s,h</a:t>
            </a:r>
            <a:r>
              <a:rPr lang="en-US" baseline="-25000" dirty="0" smtClean="0"/>
              <a:t>=18</a:t>
            </a:r>
          </a:p>
          <a:p>
            <a:pPr lvl="2"/>
            <a:r>
              <a:rPr lang="en-US" dirty="0" smtClean="0"/>
              <a:t>Can make splits faster at higher harmonics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32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82914"/>
            <a:ext cx="6705599" cy="21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Initial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33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6" name="Picture 5" descr="WEPMW013f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14400"/>
            <a:ext cx="6172200" cy="52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1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Halfway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34</a:t>
            </a:fld>
            <a:r>
              <a:rPr lang="en-US" dirty="0" smtClean="0"/>
              <a:t>/14</a:t>
            </a:r>
            <a:endParaRPr lang="en-US" dirty="0"/>
          </a:p>
        </p:txBody>
      </p:sp>
      <p:pic>
        <p:nvPicPr>
          <p:cNvPr id="7" name="Picture 6" descr="WEPMW013f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8" y="891017"/>
            <a:ext cx="6172200" cy="52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9</a:t>
            </a:r>
            <a:r>
              <a:rPr lang="en-US" dirty="0" smtClean="0"/>
              <a:t> Split Simulation: After All Splits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t>35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6" name="Picture 5" descr="WEPMW013f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68" y="891016"/>
            <a:ext cx="6172200" cy="52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8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Esme</a:t>
            </a:r>
            <a:r>
              <a:rPr lang="en-US" sz="3000" dirty="0" smtClean="0"/>
              <a:t> Microwave Instability Simulation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6075" y="6450949"/>
            <a:ext cx="736325" cy="365125"/>
          </a:xfrm>
          <a:prstGeom prst="rect">
            <a:avLst/>
          </a:prstGeom>
        </p:spPr>
        <p:txBody>
          <a:bodyPr/>
          <a:lstStyle/>
          <a:p>
            <a:fld id="{C5A364D8-B016-A94F-BA08-B382FC3388E9}" type="slidenum">
              <a:rPr lang="en-US" smtClean="0"/>
              <a:pPr/>
              <a:t>36</a:t>
            </a:fld>
            <a:r>
              <a:rPr lang="en-US" smtClean="0"/>
              <a:t>/14</a:t>
            </a:r>
            <a:endParaRPr lang="en-US" dirty="0"/>
          </a:p>
        </p:txBody>
      </p:sp>
      <p:pic>
        <p:nvPicPr>
          <p:cNvPr id="5" name="Picture 4" descr="Screen Shot 2016-10-04 at 11.33.3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94" y="838200"/>
            <a:ext cx="6167406" cy="4684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562600"/>
            <a:ext cx="626655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From Chris Beltran’s PhD Thesis, 2004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Impedance-driven longitudinal instability in Los Alamos PSR </a:t>
            </a:r>
          </a:p>
        </p:txBody>
      </p:sp>
    </p:spTree>
    <p:extLst>
      <p:ext uri="{BB962C8B-B14F-4D97-AF65-F5344CB8AC3E}">
        <p14:creationId xmlns:p14="http://schemas.microsoft.com/office/powerpoint/2010/main" val="145461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Formation: Option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3128916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Collider circumference </a:t>
            </a:r>
            <a:r>
              <a:rPr lang="en-US" sz="1200" dirty="0">
                <a:solidFill>
                  <a:srgbClr val="000000"/>
                </a:solidFill>
              </a:rPr>
              <a:t>2252.8m, final harmonic # </a:t>
            </a:r>
            <a:r>
              <a:rPr lang="en-US" sz="1200" dirty="0" err="1">
                <a:solidFill>
                  <a:srgbClr val="000000"/>
                </a:solidFill>
              </a:rPr>
              <a:t>Nh</a:t>
            </a:r>
            <a:r>
              <a:rPr lang="en-US" sz="1200" dirty="0">
                <a:solidFill>
                  <a:srgbClr val="000000"/>
                </a:solidFill>
              </a:rPr>
              <a:t>=3584(7*2^9), booster circumference 281.6m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Eject the used beam from the collider ring, cycle the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Multi-turn injection </a:t>
            </a:r>
            <a:r>
              <a:rPr lang="en-US" sz="1200" dirty="0"/>
              <a:t>of </a:t>
            </a:r>
            <a:r>
              <a:rPr lang="en-US" sz="1200" dirty="0" smtClean="0"/>
              <a:t>polarized </a:t>
            </a:r>
            <a:r>
              <a:rPr lang="en-US" sz="1200" dirty="0"/>
              <a:t>ion from linac to booster (non-polarized for heavy 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Capture beam into a bucket </a:t>
            </a:r>
            <a:r>
              <a:rPr lang="en-US" sz="1200" dirty="0" smtClean="0"/>
              <a:t>(~</a:t>
            </a:r>
            <a:r>
              <a:rPr lang="en-US" sz="1200" dirty="0"/>
              <a:t>200m bunch </a:t>
            </a:r>
            <a:r>
              <a:rPr lang="en-US" sz="1200" dirty="0" smtClean="0"/>
              <a:t>length)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Ramp </a:t>
            </a:r>
            <a:r>
              <a:rPr lang="en-US" sz="1200" dirty="0" smtClean="0"/>
              <a:t>to an intermediate energy (~2.0GeV proton), perform </a:t>
            </a:r>
            <a:r>
              <a:rPr lang="en-US" sz="1200" dirty="0"/>
              <a:t>DC </a:t>
            </a:r>
            <a:r>
              <a:rPr lang="en-US" sz="1200" dirty="0" smtClean="0"/>
              <a:t>cooling, ramp to ~8GeV (proton)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Compress </a:t>
            </a:r>
            <a:r>
              <a:rPr lang="en-US" sz="1200" dirty="0"/>
              <a:t>the bunch length to </a:t>
            </a:r>
            <a:r>
              <a:rPr lang="en-US" sz="1200" dirty="0" smtClean="0"/>
              <a:t>56m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Bucket-to-bucket </a:t>
            </a:r>
            <a:r>
              <a:rPr lang="en-US" sz="1200" dirty="0"/>
              <a:t>transfer </a:t>
            </a:r>
            <a:r>
              <a:rPr lang="en-US" sz="1200" dirty="0" smtClean="0"/>
              <a:t>the long bunch </a:t>
            </a:r>
            <a:r>
              <a:rPr lang="en-US" sz="1200" dirty="0"/>
              <a:t>into collider </a:t>
            </a:r>
            <a:r>
              <a:rPr lang="en-US" sz="1200" dirty="0" smtClean="0"/>
              <a:t>ring, each bucket 80m (gap between bunches ~24m, ~80ns)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Repeat </a:t>
            </a:r>
            <a:r>
              <a:rPr lang="en-US" sz="1200" dirty="0"/>
              <a:t>step </a:t>
            </a:r>
            <a:r>
              <a:rPr lang="en-US" sz="1200" dirty="0" smtClean="0"/>
              <a:t>2-6 for </a:t>
            </a:r>
            <a:r>
              <a:rPr lang="en-US" sz="1200" b="1" dirty="0" smtClean="0"/>
              <a:t>26</a:t>
            </a:r>
            <a:r>
              <a:rPr lang="en-US" sz="1200" dirty="0" smtClean="0"/>
              <a:t> times, each cycle ~1 min, total ~25 min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Ramp </a:t>
            </a:r>
            <a:r>
              <a:rPr lang="en-US" sz="1200" dirty="0"/>
              <a:t>collider ring to collision </a:t>
            </a:r>
            <a:r>
              <a:rPr lang="en-US" sz="1200" dirty="0" smtClean="0"/>
              <a:t>energy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Perform binary bunch </a:t>
            </a:r>
            <a:r>
              <a:rPr lang="en-US" sz="1200" dirty="0"/>
              <a:t>splitting </a:t>
            </a:r>
            <a:r>
              <a:rPr lang="en-US" sz="1200" dirty="0" smtClean="0"/>
              <a:t>up to </a:t>
            </a:r>
            <a:r>
              <a:rPr lang="en-US" sz="1200" b="1" dirty="0" smtClean="0"/>
              <a:t>7</a:t>
            </a:r>
            <a:r>
              <a:rPr lang="en-US" sz="1200" dirty="0" smtClean="0"/>
              <a:t> times to harmonic # </a:t>
            </a:r>
            <a:r>
              <a:rPr lang="en-US" sz="1200" dirty="0" err="1" smtClean="0"/>
              <a:t>Nh</a:t>
            </a:r>
            <a:r>
              <a:rPr lang="en-US" sz="1200" dirty="0" smtClean="0"/>
              <a:t>=3584 (when colliding high energy/low current electron beam, splitting can be reduced to </a:t>
            </a:r>
            <a:r>
              <a:rPr lang="en-US" sz="1200" b="1" dirty="0" smtClean="0"/>
              <a:t>5</a:t>
            </a:r>
            <a:r>
              <a:rPr lang="en-US" sz="1200" dirty="0" smtClean="0"/>
              <a:t> times to </a:t>
            </a:r>
            <a:r>
              <a:rPr lang="en-US" sz="1200" dirty="0" err="1" smtClean="0"/>
              <a:t>Nh</a:t>
            </a:r>
            <a:r>
              <a:rPr lang="en-US" sz="1200" dirty="0" smtClean="0"/>
              <a:t>=896), perform bunch length compression and BB cooling 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Manipulate </a:t>
            </a:r>
            <a:r>
              <a:rPr lang="en-US" sz="1200" dirty="0"/>
              <a:t>the beam to </a:t>
            </a:r>
            <a:r>
              <a:rPr lang="en-US" sz="1200" dirty="0">
                <a:solidFill>
                  <a:srgbClr val="000000"/>
                </a:solidFill>
              </a:rPr>
              <a:t>create/remove several extra empty buckets (476 MHz) in the gap (</a:t>
            </a:r>
            <a:r>
              <a:rPr lang="en-US" sz="1200" dirty="0" err="1" smtClean="0">
                <a:solidFill>
                  <a:srgbClr val="000000"/>
                </a:solidFill>
              </a:rPr>
              <a:t>Nh</a:t>
            </a:r>
            <a:r>
              <a:rPr lang="en-US" sz="1200" dirty="0" smtClean="0">
                <a:solidFill>
                  <a:srgbClr val="000000"/>
                </a:solidFill>
              </a:rPr>
              <a:t>=3580-3588 depending on ion energy, </a:t>
            </a:r>
            <a:r>
              <a:rPr lang="en-US" sz="1200" dirty="0">
                <a:solidFill>
                  <a:srgbClr val="000000"/>
                </a:solidFill>
              </a:rPr>
              <a:t>as required by beam </a:t>
            </a:r>
            <a:r>
              <a:rPr lang="en-US" sz="1200" dirty="0" smtClean="0">
                <a:solidFill>
                  <a:srgbClr val="000000"/>
                </a:solidFill>
              </a:rPr>
              <a:t>synchronization)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5301" y="831153"/>
            <a:ext cx="13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Accumulating coasting beam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6287" y="1259685"/>
            <a:ext cx="826488" cy="826490"/>
            <a:chOff x="1792224" y="1828800"/>
            <a:chExt cx="1828800" cy="18288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679448" y="1598048"/>
                  <a:ext cx="841248" cy="1463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Block Arc 11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Block Arc 7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40674" y="2680582"/>
            <a:ext cx="117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Capture to bucket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73712" y="2180192"/>
            <a:ext cx="826488" cy="826490"/>
            <a:chOff x="1792224" y="1828800"/>
            <a:chExt cx="1828800" cy="1828800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1679448" y="1649036"/>
                  <a:ext cx="841248" cy="365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Block Arc 19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Block Arc 15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ight Arrow 20"/>
          <p:cNvSpPr>
            <a:spLocks/>
          </p:cNvSpPr>
          <p:nvPr/>
        </p:nvSpPr>
        <p:spPr>
          <a:xfrm rot="4882159">
            <a:off x="646614" y="2201434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>
            <a:spLocks/>
          </p:cNvSpPr>
          <p:nvPr/>
        </p:nvSpPr>
        <p:spPr>
          <a:xfrm rot="3600000">
            <a:off x="2489761" y="2083520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5914" y="785217"/>
            <a:ext cx="150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Accelerate and cool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86117" y="1092165"/>
            <a:ext cx="1132940" cy="826490"/>
            <a:chOff x="1661248" y="4258445"/>
            <a:chExt cx="1132940" cy="826490"/>
          </a:xfrm>
        </p:grpSpPr>
        <p:grpSp>
          <p:nvGrpSpPr>
            <p:cNvPr id="25" name="Group 24"/>
            <p:cNvGrpSpPr/>
            <p:nvPr/>
          </p:nvGrpSpPr>
          <p:grpSpPr>
            <a:xfrm>
              <a:off x="1661248" y="4258445"/>
              <a:ext cx="828273" cy="826490"/>
              <a:chOff x="1661248" y="4258445"/>
              <a:chExt cx="828273" cy="826490"/>
            </a:xfrm>
          </p:grpSpPr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1661248" y="4258445"/>
                <a:ext cx="828273" cy="826490"/>
                <a:chOff x="1792224" y="1828800"/>
                <a:chExt cx="1832764" cy="18288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1792224" y="2706624"/>
                  <a:ext cx="1375352" cy="950976"/>
                  <a:chOff x="1149096" y="1634624"/>
                  <a:chExt cx="1375352" cy="950976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1610048" y="1649671"/>
                    <a:ext cx="914400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Block Arc 32"/>
                  <p:cNvSpPr/>
                  <p:nvPr/>
                </p:nvSpPr>
                <p:spPr>
                  <a:xfrm rot="10800000">
                    <a:off x="1149096" y="1634624"/>
                    <a:ext cx="950976" cy="950976"/>
                  </a:xfrm>
                  <a:prstGeom prst="blockArc">
                    <a:avLst>
                      <a:gd name="adj1" fmla="val 10800000"/>
                      <a:gd name="adj2" fmla="val 5299378"/>
                      <a:gd name="adj3" fmla="val 7249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2670048" y="2304288"/>
                  <a:ext cx="73152" cy="87782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Block Arc 30"/>
                <p:cNvSpPr/>
                <p:nvPr/>
              </p:nvSpPr>
              <p:spPr>
                <a:xfrm>
                  <a:off x="2674012" y="1828800"/>
                  <a:ext cx="950976" cy="950976"/>
                </a:xfrm>
                <a:prstGeom prst="blockArc">
                  <a:avLst>
                    <a:gd name="adj1" fmla="val 10800000"/>
                    <a:gd name="adj2" fmla="val 5299378"/>
                    <a:gd name="adj3" fmla="val 7249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2142005" y="4611621"/>
                <a:ext cx="67795" cy="11277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077325" y="4695584"/>
              <a:ext cx="7168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 cooler</a:t>
              </a:r>
              <a:endParaRPr lang="en-US" sz="1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94205" y="1611753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411" y="172819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54225" y="2182738"/>
            <a:ext cx="822375" cy="826490"/>
            <a:chOff x="1792224" y="1828800"/>
            <a:chExt cx="1819656" cy="1828799"/>
          </a:xfrm>
        </p:grpSpPr>
        <p:grpSp>
          <p:nvGrpSpPr>
            <p:cNvPr id="37" name="Group 36"/>
            <p:cNvGrpSpPr/>
            <p:nvPr/>
          </p:nvGrpSpPr>
          <p:grpSpPr>
            <a:xfrm>
              <a:off x="1792224" y="2724911"/>
              <a:ext cx="1353312" cy="932688"/>
              <a:chOff x="1149096" y="1652911"/>
              <a:chExt cx="1353312" cy="93268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588008" y="1652912"/>
                <a:ext cx="914400" cy="365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Block Arc 39"/>
              <p:cNvSpPr/>
              <p:nvPr/>
            </p:nvSpPr>
            <p:spPr>
              <a:xfrm rot="10800000">
                <a:off x="1149096" y="1652911"/>
                <a:ext cx="932688" cy="932688"/>
              </a:xfrm>
              <a:prstGeom prst="blockArc">
                <a:avLst>
                  <a:gd name="adj1" fmla="val 10800000"/>
                  <a:gd name="adj2" fmla="val 5378647"/>
                  <a:gd name="adj3" fmla="val 39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Block Arc 37"/>
            <p:cNvSpPr/>
            <p:nvPr/>
          </p:nvSpPr>
          <p:spPr>
            <a:xfrm>
              <a:off x="2679192" y="1828800"/>
              <a:ext cx="932688" cy="932688"/>
            </a:xfrm>
            <a:prstGeom prst="blockArc">
              <a:avLst>
                <a:gd name="adj1" fmla="val 10800000"/>
                <a:gd name="adj2" fmla="val 5382718"/>
                <a:gd name="adj3" fmla="val 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65840" y="2577303"/>
            <a:ext cx="136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Bunch compression to ~56m, split into 2 bunches 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ight Arrow 41"/>
          <p:cNvSpPr>
            <a:spLocks/>
          </p:cNvSpPr>
          <p:nvPr/>
        </p:nvSpPr>
        <p:spPr>
          <a:xfrm rot="20847596">
            <a:off x="3557262" y="2173835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Arrow 42"/>
          <p:cNvSpPr>
            <a:spLocks/>
          </p:cNvSpPr>
          <p:nvPr/>
        </p:nvSpPr>
        <p:spPr>
          <a:xfrm rot="19603843">
            <a:off x="1596238" y="2018572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5580" y="762000"/>
            <a:ext cx="404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6/7. Bucket-to-bucket transfer to the collider ring and BB cooling, repeat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(</a:t>
            </a:r>
            <a:r>
              <a:rPr lang="en-US" sz="1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=28)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503359" y="1214770"/>
            <a:ext cx="4111378" cy="1830726"/>
            <a:chOff x="2455441" y="2494910"/>
            <a:chExt cx="5177567" cy="2305485"/>
          </a:xfrm>
        </p:grpSpPr>
        <p:grpSp>
          <p:nvGrpSpPr>
            <p:cNvPr id="46" name="Group 45"/>
            <p:cNvGrpSpPr/>
            <p:nvPr/>
          </p:nvGrpSpPr>
          <p:grpSpPr>
            <a:xfrm>
              <a:off x="2455441" y="2494910"/>
              <a:ext cx="5177567" cy="2305485"/>
              <a:chOff x="2455441" y="2494910"/>
              <a:chExt cx="5177567" cy="2305485"/>
            </a:xfrm>
          </p:grpSpPr>
          <p:sp>
            <p:nvSpPr>
              <p:cNvPr id="50" name="Rectangle 49"/>
              <p:cNvSpPr/>
              <p:nvPr/>
            </p:nvSpPr>
            <p:spPr>
              <a:xfrm rot="18942557">
                <a:off x="5322822" y="3037903"/>
                <a:ext cx="466060" cy="247491"/>
              </a:xfrm>
              <a:prstGeom prst="rect">
                <a:avLst/>
              </a:prstGeom>
              <a:solidFill>
                <a:srgbClr val="0000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000" kern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21"/>
              <p:cNvCxnSpPr>
                <a:cxnSpLocks noChangeShapeType="1"/>
              </p:cNvCxnSpPr>
              <p:nvPr/>
            </p:nvCxnSpPr>
            <p:spPr bwMode="auto">
              <a:xfrm rot="8100000">
                <a:off x="4040612" y="3662361"/>
                <a:ext cx="2030643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grpSp>
            <p:nvGrpSpPr>
              <p:cNvPr id="52" name="Group 23"/>
              <p:cNvGrpSpPr>
                <a:grpSpLocks/>
              </p:cNvGrpSpPr>
              <p:nvPr/>
            </p:nvGrpSpPr>
            <p:grpSpPr bwMode="auto">
              <a:xfrm rot="2700000">
                <a:off x="5456296" y="2695790"/>
                <a:ext cx="2168540" cy="2030643"/>
                <a:chOff x="2971800" y="1295400"/>
                <a:chExt cx="304800" cy="304800"/>
              </a:xfrm>
              <a:solidFill>
                <a:srgbClr val="00B050"/>
              </a:solidFill>
            </p:grpSpPr>
            <p:sp>
              <p:nvSpPr>
                <p:cNvPr id="87" name="Arc 86"/>
                <p:cNvSpPr/>
                <p:nvPr/>
              </p:nvSpPr>
              <p:spPr bwMode="auto">
                <a:xfrm>
                  <a:off x="2970941" y="1295846"/>
                  <a:ext cx="305339" cy="30457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Arc 87"/>
                <p:cNvSpPr/>
                <p:nvPr/>
              </p:nvSpPr>
              <p:spPr bwMode="auto">
                <a:xfrm rot="16200000">
                  <a:off x="2971322" y="1295465"/>
                  <a:ext cx="304577" cy="30533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 bwMode="auto">
                <a:xfrm rot="5400000">
                  <a:off x="2971322" y="1295465"/>
                  <a:ext cx="304577" cy="30533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24"/>
              <p:cNvGrpSpPr>
                <a:grpSpLocks/>
              </p:cNvGrpSpPr>
              <p:nvPr/>
            </p:nvGrpSpPr>
            <p:grpSpPr bwMode="auto">
              <a:xfrm rot="13500000">
                <a:off x="2487032" y="2598289"/>
                <a:ext cx="2168540" cy="2030643"/>
                <a:chOff x="2971800" y="1295400"/>
                <a:chExt cx="304800" cy="304800"/>
              </a:xfrm>
              <a:solidFill>
                <a:srgbClr val="00B050"/>
              </a:solidFill>
            </p:grpSpPr>
            <p:sp>
              <p:nvSpPr>
                <p:cNvPr id="84" name="Arc 83"/>
                <p:cNvSpPr/>
                <p:nvPr/>
              </p:nvSpPr>
              <p:spPr bwMode="auto">
                <a:xfrm>
                  <a:off x="2973858" y="1294708"/>
                  <a:ext cx="304540" cy="30526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Arc 84"/>
                <p:cNvSpPr/>
                <p:nvPr/>
              </p:nvSpPr>
              <p:spPr bwMode="auto">
                <a:xfrm rot="16200000">
                  <a:off x="2973494" y="1295072"/>
                  <a:ext cx="305269" cy="30454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 bwMode="auto">
                <a:xfrm rot="5400000">
                  <a:off x="2973494" y="1295072"/>
                  <a:ext cx="305269" cy="30454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b="1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4" name="Straight Connector 24"/>
              <p:cNvCxnSpPr>
                <a:cxnSpLocks noChangeShapeType="1"/>
              </p:cNvCxnSpPr>
              <p:nvPr/>
            </p:nvCxnSpPr>
            <p:spPr bwMode="auto">
              <a:xfrm rot="13500000">
                <a:off x="3971660" y="3662366"/>
                <a:ext cx="2168540" cy="0"/>
              </a:xfrm>
              <a:prstGeom prst="line">
                <a:avLst/>
              </a:prstGeom>
              <a:solidFill>
                <a:srgbClr val="00B050"/>
              </a:solidFill>
              <a:ln w="2857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 rot="2700000">
                <a:off x="5195330" y="3324876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Oval 49"/>
              <p:cNvSpPr>
                <a:spLocks noChangeArrowheads="1"/>
              </p:cNvSpPr>
              <p:nvPr/>
            </p:nvSpPr>
            <p:spPr bwMode="auto">
              <a:xfrm rot="2700000">
                <a:off x="5485356" y="3006298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50"/>
              <p:cNvSpPr>
                <a:spLocks noChangeArrowheads="1"/>
              </p:cNvSpPr>
              <p:nvPr/>
            </p:nvSpPr>
            <p:spPr bwMode="auto">
              <a:xfrm rot="3240000">
                <a:off x="5955715" y="2627082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56"/>
              <p:cNvSpPr>
                <a:spLocks noChangeArrowheads="1"/>
              </p:cNvSpPr>
              <p:nvPr/>
            </p:nvSpPr>
            <p:spPr bwMode="auto">
              <a:xfrm rot="5400000">
                <a:off x="6548981" y="2530571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auto">
              <a:xfrm rot="7560000">
                <a:off x="7020871" y="2729406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58"/>
              <p:cNvSpPr>
                <a:spLocks noChangeArrowheads="1"/>
              </p:cNvSpPr>
              <p:nvPr/>
            </p:nvSpPr>
            <p:spPr bwMode="auto">
              <a:xfrm rot="8820000">
                <a:off x="7339554" y="3041319"/>
                <a:ext cx="135273" cy="263033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59"/>
              <p:cNvSpPr>
                <a:spLocks noChangeArrowheads="1"/>
              </p:cNvSpPr>
              <p:nvPr/>
            </p:nvSpPr>
            <p:spPr bwMode="auto">
              <a:xfrm rot="9720000">
                <a:off x="7497735" y="3447802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 rot="18900000" flipV="1">
                <a:off x="5491608" y="4033008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 rot="18900000" flipV="1">
                <a:off x="5895811" y="438679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 rot="16200000" flipV="1">
                <a:off x="6436119" y="4601243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6"/>
              <p:cNvSpPr>
                <a:spLocks noChangeArrowheads="1"/>
              </p:cNvSpPr>
              <p:nvPr/>
            </p:nvSpPr>
            <p:spPr bwMode="auto">
              <a:xfrm rot="14400000" flipV="1">
                <a:off x="6977842" y="4542578"/>
                <a:ext cx="124995" cy="28466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Oval 67"/>
              <p:cNvSpPr>
                <a:spLocks noChangeArrowheads="1"/>
              </p:cNvSpPr>
              <p:nvPr/>
            </p:nvSpPr>
            <p:spPr bwMode="auto">
              <a:xfrm rot="12780000" flipV="1">
                <a:off x="7319276" y="4235163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Oval 68"/>
              <p:cNvSpPr>
                <a:spLocks noChangeArrowheads="1"/>
              </p:cNvSpPr>
              <p:nvPr/>
            </p:nvSpPr>
            <p:spPr bwMode="auto">
              <a:xfrm rot="11160000" flipV="1">
                <a:off x="7502875" y="3895039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Oval 72"/>
              <p:cNvSpPr>
                <a:spLocks noChangeArrowheads="1"/>
              </p:cNvSpPr>
              <p:nvPr/>
            </p:nvSpPr>
            <p:spPr bwMode="auto">
              <a:xfrm rot="2700000">
                <a:off x="4818222" y="3704925"/>
                <a:ext cx="124996" cy="284660"/>
              </a:xfrm>
              <a:prstGeom prst="ellips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Oval 73"/>
              <p:cNvSpPr>
                <a:spLocks noChangeArrowheads="1"/>
              </p:cNvSpPr>
              <p:nvPr/>
            </p:nvSpPr>
            <p:spPr bwMode="auto">
              <a:xfrm rot="2700000">
                <a:off x="4517280" y="3987589"/>
                <a:ext cx="124996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Oval 74"/>
              <p:cNvSpPr>
                <a:spLocks noChangeArrowheads="1"/>
              </p:cNvSpPr>
              <p:nvPr/>
            </p:nvSpPr>
            <p:spPr bwMode="auto">
              <a:xfrm rot="3240000">
                <a:off x="4158454" y="4316232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Oval 75"/>
              <p:cNvSpPr>
                <a:spLocks noChangeArrowheads="1"/>
              </p:cNvSpPr>
              <p:nvPr/>
            </p:nvSpPr>
            <p:spPr bwMode="auto">
              <a:xfrm rot="15480000">
                <a:off x="3729050" y="4486196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Oval 76"/>
              <p:cNvSpPr>
                <a:spLocks noChangeArrowheads="1"/>
              </p:cNvSpPr>
              <p:nvPr/>
            </p:nvSpPr>
            <p:spPr bwMode="auto">
              <a:xfrm rot="16620000">
                <a:off x="3217592" y="4470233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Oval 77"/>
              <p:cNvSpPr>
                <a:spLocks noChangeArrowheads="1"/>
              </p:cNvSpPr>
              <p:nvPr/>
            </p:nvSpPr>
            <p:spPr bwMode="auto">
              <a:xfrm rot="18360000">
                <a:off x="2760522" y="4192942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Oval 79"/>
              <p:cNvSpPr>
                <a:spLocks noChangeArrowheads="1"/>
              </p:cNvSpPr>
              <p:nvPr/>
            </p:nvSpPr>
            <p:spPr bwMode="auto">
              <a:xfrm rot="20520000">
                <a:off x="2525622" y="3833924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81"/>
              <p:cNvSpPr>
                <a:spLocks noChangeArrowheads="1"/>
              </p:cNvSpPr>
              <p:nvPr/>
            </p:nvSpPr>
            <p:spPr bwMode="auto">
              <a:xfrm rot="18900000" flipV="1">
                <a:off x="4438973" y="298589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Oval 82"/>
              <p:cNvSpPr>
                <a:spLocks noChangeArrowheads="1"/>
              </p:cNvSpPr>
              <p:nvPr/>
            </p:nvSpPr>
            <p:spPr bwMode="auto">
              <a:xfrm rot="18900000" flipV="1">
                <a:off x="4041395" y="2635139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84"/>
              <p:cNvSpPr>
                <a:spLocks noChangeArrowheads="1"/>
              </p:cNvSpPr>
              <p:nvPr/>
            </p:nvSpPr>
            <p:spPr bwMode="auto">
              <a:xfrm rot="5580000" flipV="1">
                <a:off x="3483623" y="2415078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Oval 85"/>
              <p:cNvSpPr>
                <a:spLocks noChangeArrowheads="1"/>
              </p:cNvSpPr>
              <p:nvPr/>
            </p:nvSpPr>
            <p:spPr bwMode="auto">
              <a:xfrm rot="4080000" flipV="1">
                <a:off x="3017085" y="2491623"/>
                <a:ext cx="124995" cy="284660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86"/>
              <p:cNvSpPr>
                <a:spLocks noChangeArrowheads="1"/>
              </p:cNvSpPr>
              <p:nvPr/>
            </p:nvSpPr>
            <p:spPr bwMode="auto">
              <a:xfrm rot="1980000" flipV="1">
                <a:off x="2635728" y="2832778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Oval 87"/>
              <p:cNvSpPr>
                <a:spLocks noChangeArrowheads="1"/>
              </p:cNvSpPr>
              <p:nvPr/>
            </p:nvSpPr>
            <p:spPr bwMode="auto">
              <a:xfrm rot="540000" flipV="1">
                <a:off x="2455441" y="3271464"/>
                <a:ext cx="124995" cy="284661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28656" y="3108061"/>
                <a:ext cx="1145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00" kern="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 cooler</a:t>
                </a:r>
              </a:p>
            </p:txBody>
          </p:sp>
          <p:sp>
            <p:nvSpPr>
              <p:cNvPr id="82" name="Oval 80"/>
              <p:cNvSpPr>
                <a:spLocks noChangeArrowheads="1"/>
              </p:cNvSpPr>
              <p:nvPr/>
            </p:nvSpPr>
            <p:spPr bwMode="auto">
              <a:xfrm rot="-2700000" flipV="1">
                <a:off x="4793787" y="3334756"/>
                <a:ext cx="135273" cy="263032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Oval 80"/>
              <p:cNvSpPr>
                <a:spLocks noChangeArrowheads="1"/>
              </p:cNvSpPr>
              <p:nvPr/>
            </p:nvSpPr>
            <p:spPr bwMode="auto">
              <a:xfrm rot="8100000" flipV="1">
                <a:off x="5178214" y="3711725"/>
                <a:ext cx="135273" cy="263032"/>
              </a:xfrm>
              <a:prstGeom prst="ellips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7" name="Straight Arrow Connector 46"/>
            <p:cNvCxnSpPr>
              <a:stCxn id="49" idx="0"/>
              <a:endCxn id="68" idx="6"/>
            </p:cNvCxnSpPr>
            <p:nvPr/>
          </p:nvCxnSpPr>
          <p:spPr>
            <a:xfrm flipH="1" flipV="1">
              <a:off x="4924912" y="3891447"/>
              <a:ext cx="131020" cy="45611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49" idx="0"/>
              <a:endCxn id="83" idx="6"/>
            </p:cNvCxnSpPr>
            <p:nvPr/>
          </p:nvCxnSpPr>
          <p:spPr>
            <a:xfrm flipV="1">
              <a:off x="5055932" y="3891067"/>
              <a:ext cx="142092" cy="4564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547016" y="4347558"/>
              <a:ext cx="1017832" cy="310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0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x80m gaps</a:t>
              </a:r>
            </a:p>
          </p:txBody>
        </p:sp>
      </p:grpSp>
      <p:sp>
        <p:nvSpPr>
          <p:cNvPr id="90" name="Oval 89"/>
          <p:cNvSpPr/>
          <p:nvPr/>
        </p:nvSpPr>
        <p:spPr>
          <a:xfrm>
            <a:off x="2848732" y="2362200"/>
            <a:ext cx="45719" cy="446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102" y="5621906"/>
            <a:ext cx="85557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Project normalized longitudinal emittance back to Booster cooling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Establishes maximum longitudinal emittance, momentum spread required at Booster cooling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909868" y="6106640"/>
            <a:ext cx="123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Jiquan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76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Formation: Option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620" y="3246945"/>
            <a:ext cx="8688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Collider circumference </a:t>
            </a:r>
            <a:r>
              <a:rPr lang="en-US" sz="1200" dirty="0" smtClean="0">
                <a:solidFill>
                  <a:srgbClr val="000000"/>
                </a:solidFill>
              </a:rPr>
              <a:t>2252.8m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harmonic </a:t>
            </a:r>
            <a:r>
              <a:rPr lang="en-US" sz="1200" dirty="0">
                <a:solidFill>
                  <a:srgbClr val="000000"/>
                </a:solidFill>
              </a:rPr>
              <a:t># </a:t>
            </a:r>
            <a:r>
              <a:rPr lang="en-US" sz="1200" dirty="0" err="1">
                <a:solidFill>
                  <a:srgbClr val="000000"/>
                </a:solidFill>
              </a:rPr>
              <a:t>Nh</a:t>
            </a:r>
            <a:r>
              <a:rPr lang="en-US" sz="1200" dirty="0">
                <a:solidFill>
                  <a:srgbClr val="000000"/>
                </a:solidFill>
              </a:rPr>
              <a:t>=3584(7*2^9), booster circumference </a:t>
            </a:r>
            <a:r>
              <a:rPr lang="en-US" sz="1200" dirty="0" smtClean="0">
                <a:solidFill>
                  <a:srgbClr val="000000"/>
                </a:solidFill>
              </a:rPr>
              <a:t>281.6m </a:t>
            </a:r>
            <a:endParaRPr lang="en-US" sz="1200" dirty="0" smtClean="0"/>
          </a:p>
          <a:p>
            <a:r>
              <a:rPr lang="en-US" sz="1200" dirty="0" smtClean="0"/>
              <a:t>we need to kick </a:t>
            </a:r>
            <a:r>
              <a:rPr lang="en-US" sz="1200" dirty="0"/>
              <a:t>out </a:t>
            </a:r>
            <a:r>
              <a:rPr lang="en-US" sz="1200" dirty="0" smtClean="0"/>
              <a:t>2-4 bunches to form the gaps</a:t>
            </a:r>
            <a:endParaRPr lang="en-US" sz="1200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Eject the used beam from the collider ring, cycle the magnets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Multi-turn injection </a:t>
            </a:r>
            <a:r>
              <a:rPr lang="en-US" sz="1200" dirty="0"/>
              <a:t>of </a:t>
            </a:r>
            <a:r>
              <a:rPr lang="en-US" sz="1200" dirty="0" smtClean="0"/>
              <a:t>polarized </a:t>
            </a:r>
            <a:r>
              <a:rPr lang="en-US" sz="1200" dirty="0"/>
              <a:t>ion from linac to booster (non-polarized for heavy 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Capture beam into </a:t>
            </a:r>
            <a:r>
              <a:rPr lang="en-US" sz="1200" dirty="0" smtClean="0"/>
              <a:t>7 buckets (~28m </a:t>
            </a:r>
            <a:r>
              <a:rPr lang="en-US" sz="1200" dirty="0"/>
              <a:t>bunch length for </a:t>
            </a:r>
            <a:r>
              <a:rPr lang="en-US" sz="1200" dirty="0" smtClean="0"/>
              <a:t>quasi-rectangular beam)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Ramp </a:t>
            </a:r>
            <a:r>
              <a:rPr lang="en-US" sz="1200" dirty="0" smtClean="0"/>
              <a:t>to an intermediate energy (~2.0GeV proton), perform </a:t>
            </a:r>
            <a:r>
              <a:rPr lang="en-US" sz="1200" dirty="0"/>
              <a:t>DC </a:t>
            </a:r>
            <a:r>
              <a:rPr lang="en-US" sz="1200" dirty="0" smtClean="0"/>
              <a:t>cooling, ramp to ~9GeV (proton)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Bucket-to-bucket </a:t>
            </a:r>
            <a:r>
              <a:rPr lang="en-US" sz="1200" dirty="0"/>
              <a:t>transfer </a:t>
            </a:r>
            <a:r>
              <a:rPr lang="en-US" sz="1200" dirty="0" smtClean="0"/>
              <a:t>the long bunch </a:t>
            </a:r>
            <a:r>
              <a:rPr lang="en-US" sz="1200" dirty="0"/>
              <a:t>into collider </a:t>
            </a:r>
            <a:r>
              <a:rPr lang="en-US" sz="1200" dirty="0" smtClean="0"/>
              <a:t>ring, each bucket 40m (gap between bunches ~12m, ~</a:t>
            </a:r>
            <a:r>
              <a:rPr lang="en-US" sz="1200" dirty="0" smtClean="0">
                <a:solidFill>
                  <a:srgbClr val="FF0000"/>
                </a:solidFill>
              </a:rPr>
              <a:t>40</a:t>
            </a:r>
            <a:r>
              <a:rPr lang="en-US" sz="1200" dirty="0" smtClean="0"/>
              <a:t>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Repeat </a:t>
            </a:r>
            <a:r>
              <a:rPr lang="en-US" sz="1200" dirty="0"/>
              <a:t>step </a:t>
            </a:r>
            <a:r>
              <a:rPr lang="en-US" sz="1200" dirty="0" smtClean="0"/>
              <a:t>2-6 for </a:t>
            </a:r>
            <a:r>
              <a:rPr lang="en-US" sz="1200" b="1" dirty="0" smtClean="0"/>
              <a:t>8</a:t>
            </a:r>
            <a:r>
              <a:rPr lang="en-US" sz="1200" dirty="0" smtClean="0"/>
              <a:t> times, each cycle ~1 min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Ramp </a:t>
            </a:r>
            <a:r>
              <a:rPr lang="en-US" sz="1200" dirty="0"/>
              <a:t>collider ring to collision </a:t>
            </a:r>
            <a:r>
              <a:rPr lang="en-US" sz="1200" dirty="0" smtClean="0"/>
              <a:t>energy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Perform binary bunch </a:t>
            </a:r>
            <a:r>
              <a:rPr lang="en-US" sz="1200" dirty="0"/>
              <a:t>splitting </a:t>
            </a:r>
            <a:r>
              <a:rPr lang="en-US" sz="1200" dirty="0" smtClean="0">
                <a:solidFill>
                  <a:srgbClr val="FF0000"/>
                </a:solidFill>
              </a:rPr>
              <a:t>6</a:t>
            </a:r>
            <a:r>
              <a:rPr lang="en-US" sz="1200" dirty="0" smtClean="0"/>
              <a:t> times to harmonic # </a:t>
            </a:r>
            <a:r>
              <a:rPr lang="en-US" sz="1200" dirty="0" err="1" smtClean="0"/>
              <a:t>Nh</a:t>
            </a:r>
            <a:r>
              <a:rPr lang="en-US" sz="1200" dirty="0" smtClean="0"/>
              <a:t>=3584, </a:t>
            </a:r>
            <a:r>
              <a:rPr lang="en-US" sz="1200" dirty="0">
                <a:solidFill>
                  <a:srgbClr val="000000"/>
                </a:solidFill>
              </a:rPr>
              <a:t>perform bunch length compression and BB cooling 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If needed, manipulate the beam to </a:t>
            </a:r>
            <a:r>
              <a:rPr lang="en-US" sz="1200" dirty="0" smtClean="0"/>
              <a:t>create/remove several extra </a:t>
            </a:r>
            <a:r>
              <a:rPr lang="en-US" sz="1200" dirty="0"/>
              <a:t>empty </a:t>
            </a:r>
            <a:r>
              <a:rPr lang="en-US" sz="1200" dirty="0" smtClean="0"/>
              <a:t>buckets (476 MHz) </a:t>
            </a:r>
            <a:r>
              <a:rPr lang="en-US" sz="1200" dirty="0"/>
              <a:t>in the </a:t>
            </a:r>
            <a:r>
              <a:rPr lang="en-US" sz="1200" dirty="0" smtClean="0"/>
              <a:t>gap (</a:t>
            </a:r>
            <a:r>
              <a:rPr lang="en-US" sz="1200" dirty="0" err="1" smtClean="0"/>
              <a:t>Nh</a:t>
            </a:r>
            <a:r>
              <a:rPr lang="en-US" sz="1200" dirty="0" smtClean="0"/>
              <a:t>=3580-3588 depending on ion energy).</a:t>
            </a:r>
          </a:p>
          <a:p>
            <a:endParaRPr lang="en-US" sz="1200" dirty="0"/>
          </a:p>
          <a:p>
            <a:r>
              <a:rPr lang="en-US" sz="1200" dirty="0" smtClean="0"/>
              <a:t>Pros:	Less booster cycles, faster injection time</a:t>
            </a:r>
          </a:p>
          <a:p>
            <a:r>
              <a:rPr lang="en-US" sz="1200" dirty="0" smtClean="0"/>
              <a:t>Cons:	Lower beam current in ion collider ring, or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higher linac </a:t>
            </a:r>
            <a:r>
              <a:rPr lang="en-US" sz="1200" dirty="0" smtClean="0">
                <a:solidFill>
                  <a:srgbClr val="000000"/>
                </a:solidFill>
              </a:rPr>
              <a:t>energy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5301" y="831153"/>
            <a:ext cx="13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Accumulating coasting beam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6287" y="1259685"/>
            <a:ext cx="826488" cy="826490"/>
            <a:chOff x="1792224" y="1828800"/>
            <a:chExt cx="1828800" cy="18288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792224" y="2322576"/>
              <a:ext cx="1335024" cy="1335024"/>
              <a:chOff x="1185672" y="1250576"/>
              <a:chExt cx="1335024" cy="133502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85672" y="1598048"/>
                <a:ext cx="1335024" cy="987552"/>
                <a:chOff x="1185672" y="1598048"/>
                <a:chExt cx="1335024" cy="9875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679448" y="1598048"/>
                  <a:ext cx="841248" cy="14630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Block Arc 11"/>
                <p:cNvSpPr/>
                <p:nvPr/>
              </p:nvSpPr>
              <p:spPr>
                <a:xfrm rot="10800000">
                  <a:off x="1185672" y="1598048"/>
                  <a:ext cx="987552" cy="987552"/>
                </a:xfrm>
                <a:prstGeom prst="blockArc">
                  <a:avLst>
                    <a:gd name="adj1" fmla="val 10800000"/>
                    <a:gd name="adj2" fmla="val 5440302"/>
                    <a:gd name="adj3" fmla="val 1449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026920" y="1250576"/>
                <a:ext cx="146304" cy="84124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Block Arc 7"/>
            <p:cNvSpPr/>
            <p:nvPr/>
          </p:nvSpPr>
          <p:spPr>
            <a:xfrm>
              <a:off x="2633472" y="1828800"/>
              <a:ext cx="987552" cy="987552"/>
            </a:xfrm>
            <a:prstGeom prst="blockArc">
              <a:avLst>
                <a:gd name="adj1" fmla="val 10800000"/>
                <a:gd name="adj2" fmla="val 5440302"/>
                <a:gd name="adj3" fmla="val 1449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73394" y="2484570"/>
            <a:ext cx="13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Capture into 7 buckets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>
            <a:spLocks/>
          </p:cNvSpPr>
          <p:nvPr/>
        </p:nvSpPr>
        <p:spPr>
          <a:xfrm rot="4882159">
            <a:off x="646614" y="2201434"/>
            <a:ext cx="220397" cy="1101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5914" y="785217"/>
            <a:ext cx="150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Accelerate to 7.9GeV and cool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205" y="1611753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411" y="172819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>
            <a:spLocks/>
          </p:cNvSpPr>
          <p:nvPr/>
        </p:nvSpPr>
        <p:spPr>
          <a:xfrm rot="1663017">
            <a:off x="3776372" y="1931044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>
            <a:spLocks/>
          </p:cNvSpPr>
          <p:nvPr/>
        </p:nvSpPr>
        <p:spPr>
          <a:xfrm rot="19603843">
            <a:off x="1596238" y="2018572"/>
            <a:ext cx="220397" cy="1101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5580" y="762000"/>
            <a:ext cx="404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5/6. Bucket-to-bucket transfer to the collider ring and BB cooling, repeat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(h=56, each dot refers to two bunches)</a:t>
            </a:r>
            <a:endParaRPr lang="en-US" sz="1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03359" y="1162110"/>
            <a:ext cx="4111378" cy="1830726"/>
            <a:chOff x="2455441" y="2494910"/>
            <a:chExt cx="5177567" cy="2305485"/>
          </a:xfrm>
        </p:grpSpPr>
        <p:sp>
          <p:nvSpPr>
            <p:cNvPr id="22" name="Rectangle 21"/>
            <p:cNvSpPr/>
            <p:nvPr/>
          </p:nvSpPr>
          <p:spPr>
            <a:xfrm rot="18942557">
              <a:off x="5322822" y="3037903"/>
              <a:ext cx="466060" cy="247491"/>
            </a:xfrm>
            <a:prstGeom prst="rect">
              <a:avLst/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000" kern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1"/>
            <p:cNvCxnSpPr>
              <a:cxnSpLocks noChangeShapeType="1"/>
            </p:cNvCxnSpPr>
            <p:nvPr/>
          </p:nvCxnSpPr>
          <p:spPr bwMode="auto">
            <a:xfrm rot="8100000">
              <a:off x="4040612" y="3662361"/>
              <a:ext cx="2030643" cy="0"/>
            </a:xfrm>
            <a:prstGeom prst="line">
              <a:avLst/>
            </a:prstGeom>
            <a:solidFill>
              <a:srgbClr val="00B050"/>
            </a:solidFill>
            <a:ln w="2857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 rot="2700000">
              <a:off x="5456296" y="2695790"/>
              <a:ext cx="2168540" cy="2030643"/>
              <a:chOff x="2971800" y="1295400"/>
              <a:chExt cx="304800" cy="304800"/>
            </a:xfrm>
            <a:solidFill>
              <a:srgbClr val="00B050"/>
            </a:solidFill>
          </p:grpSpPr>
          <p:sp>
            <p:nvSpPr>
              <p:cNvPr id="57" name="Arc 56"/>
              <p:cNvSpPr/>
              <p:nvPr/>
            </p:nvSpPr>
            <p:spPr bwMode="auto">
              <a:xfrm>
                <a:off x="2970941" y="1295846"/>
                <a:ext cx="305339" cy="304577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Arc 57"/>
              <p:cNvSpPr/>
              <p:nvPr/>
            </p:nvSpPr>
            <p:spPr bwMode="auto">
              <a:xfrm rot="16200000">
                <a:off x="2971322" y="1295465"/>
                <a:ext cx="304577" cy="305339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rc 58"/>
              <p:cNvSpPr/>
              <p:nvPr/>
            </p:nvSpPr>
            <p:spPr bwMode="auto">
              <a:xfrm rot="5400000">
                <a:off x="2971322" y="1295465"/>
                <a:ext cx="304577" cy="305339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 rot="13500000">
              <a:off x="2487032" y="2598289"/>
              <a:ext cx="2168540" cy="2030643"/>
              <a:chOff x="2971800" y="1295400"/>
              <a:chExt cx="304800" cy="304800"/>
            </a:xfrm>
            <a:solidFill>
              <a:srgbClr val="00B050"/>
            </a:solidFill>
          </p:grpSpPr>
          <p:sp>
            <p:nvSpPr>
              <p:cNvPr id="54" name="Arc 53"/>
              <p:cNvSpPr/>
              <p:nvPr/>
            </p:nvSpPr>
            <p:spPr bwMode="auto">
              <a:xfrm>
                <a:off x="2973858" y="1294708"/>
                <a:ext cx="304540" cy="305269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rot="16200000">
                <a:off x="2973494" y="1295072"/>
                <a:ext cx="305269" cy="304540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rot="5400000">
                <a:off x="2973494" y="1295072"/>
                <a:ext cx="305269" cy="304540"/>
              </a:xfrm>
              <a:prstGeom prst="arc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000" b="1" ker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6" name="Straight Connector 24"/>
            <p:cNvCxnSpPr>
              <a:cxnSpLocks noChangeShapeType="1"/>
            </p:cNvCxnSpPr>
            <p:nvPr/>
          </p:nvCxnSpPr>
          <p:spPr bwMode="auto">
            <a:xfrm rot="13500000">
              <a:off x="3971660" y="3662366"/>
              <a:ext cx="2168540" cy="0"/>
            </a:xfrm>
            <a:prstGeom prst="line">
              <a:avLst/>
            </a:prstGeom>
            <a:solidFill>
              <a:srgbClr val="00B050"/>
            </a:solidFill>
            <a:ln w="28575" algn="ctr">
              <a:solidFill>
                <a:sysClr val="windowText" lastClr="000000"/>
              </a:solidFill>
              <a:round/>
              <a:headEnd/>
              <a:tailEnd/>
            </a:ln>
          </p:spPr>
        </p:cxnSp>
        <p:sp>
          <p:nvSpPr>
            <p:cNvPr id="27" name="Oval 42"/>
            <p:cNvSpPr>
              <a:spLocks noChangeArrowheads="1"/>
            </p:cNvSpPr>
            <p:nvPr/>
          </p:nvSpPr>
          <p:spPr bwMode="auto">
            <a:xfrm rot="2700000">
              <a:off x="5195330" y="3324876"/>
              <a:ext cx="124996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49"/>
            <p:cNvSpPr>
              <a:spLocks noChangeArrowheads="1"/>
            </p:cNvSpPr>
            <p:nvPr/>
          </p:nvSpPr>
          <p:spPr bwMode="auto">
            <a:xfrm rot="2700000">
              <a:off x="5485356" y="3006298"/>
              <a:ext cx="124996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50"/>
            <p:cNvSpPr>
              <a:spLocks noChangeArrowheads="1"/>
            </p:cNvSpPr>
            <p:nvPr/>
          </p:nvSpPr>
          <p:spPr bwMode="auto">
            <a:xfrm rot="3240000">
              <a:off x="5955715" y="2627082"/>
              <a:ext cx="124995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56"/>
            <p:cNvSpPr>
              <a:spLocks noChangeArrowheads="1"/>
            </p:cNvSpPr>
            <p:nvPr/>
          </p:nvSpPr>
          <p:spPr bwMode="auto">
            <a:xfrm rot="5400000">
              <a:off x="6548981" y="2530571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 rot="7560000">
              <a:off x="7020871" y="2729406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58"/>
            <p:cNvSpPr>
              <a:spLocks noChangeArrowheads="1"/>
            </p:cNvSpPr>
            <p:nvPr/>
          </p:nvSpPr>
          <p:spPr bwMode="auto">
            <a:xfrm rot="8820000">
              <a:off x="7339554" y="3041319"/>
              <a:ext cx="135273" cy="26303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59"/>
            <p:cNvSpPr>
              <a:spLocks noChangeArrowheads="1"/>
            </p:cNvSpPr>
            <p:nvPr/>
          </p:nvSpPr>
          <p:spPr bwMode="auto">
            <a:xfrm rot="9720000">
              <a:off x="7497735" y="3447802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61"/>
            <p:cNvSpPr>
              <a:spLocks noChangeArrowheads="1"/>
            </p:cNvSpPr>
            <p:nvPr/>
          </p:nvSpPr>
          <p:spPr bwMode="auto">
            <a:xfrm rot="18900000" flipV="1">
              <a:off x="5491608" y="4033008"/>
              <a:ext cx="135273" cy="263032"/>
            </a:xfrm>
            <a:prstGeom prst="ellipse">
              <a:avLst/>
            </a:prstGeom>
            <a:solidFill>
              <a:srgbClr val="339933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62"/>
            <p:cNvSpPr>
              <a:spLocks noChangeArrowheads="1"/>
            </p:cNvSpPr>
            <p:nvPr/>
          </p:nvSpPr>
          <p:spPr bwMode="auto">
            <a:xfrm rot="18900000" flipV="1">
              <a:off x="5895811" y="4386799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63"/>
            <p:cNvSpPr>
              <a:spLocks noChangeArrowheads="1"/>
            </p:cNvSpPr>
            <p:nvPr/>
          </p:nvSpPr>
          <p:spPr bwMode="auto">
            <a:xfrm rot="16200000" flipV="1">
              <a:off x="6436119" y="4601243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66"/>
            <p:cNvSpPr>
              <a:spLocks noChangeArrowheads="1"/>
            </p:cNvSpPr>
            <p:nvPr/>
          </p:nvSpPr>
          <p:spPr bwMode="auto">
            <a:xfrm rot="14400000" flipV="1">
              <a:off x="6977842" y="4542578"/>
              <a:ext cx="124995" cy="28466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67"/>
            <p:cNvSpPr>
              <a:spLocks noChangeArrowheads="1"/>
            </p:cNvSpPr>
            <p:nvPr/>
          </p:nvSpPr>
          <p:spPr bwMode="auto">
            <a:xfrm rot="12780000" flipV="1">
              <a:off x="7319276" y="4235163"/>
              <a:ext cx="124995" cy="284661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68"/>
            <p:cNvSpPr>
              <a:spLocks noChangeArrowheads="1"/>
            </p:cNvSpPr>
            <p:nvPr/>
          </p:nvSpPr>
          <p:spPr bwMode="auto">
            <a:xfrm rot="11160000" flipV="1">
              <a:off x="7502875" y="3895039"/>
              <a:ext cx="124995" cy="284661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73"/>
            <p:cNvSpPr>
              <a:spLocks noChangeArrowheads="1"/>
            </p:cNvSpPr>
            <p:nvPr/>
          </p:nvSpPr>
          <p:spPr bwMode="auto">
            <a:xfrm rot="2700000">
              <a:off x="4517280" y="3987589"/>
              <a:ext cx="124996" cy="284660"/>
            </a:xfrm>
            <a:prstGeom prst="ellipse">
              <a:avLst/>
            </a:prstGeom>
            <a:solidFill>
              <a:srgbClr val="339933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74"/>
            <p:cNvSpPr>
              <a:spLocks noChangeArrowheads="1"/>
            </p:cNvSpPr>
            <p:nvPr/>
          </p:nvSpPr>
          <p:spPr bwMode="auto">
            <a:xfrm rot="3240000">
              <a:off x="4158454" y="4316232"/>
              <a:ext cx="124995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75"/>
            <p:cNvSpPr>
              <a:spLocks noChangeArrowheads="1"/>
            </p:cNvSpPr>
            <p:nvPr/>
          </p:nvSpPr>
          <p:spPr bwMode="auto">
            <a:xfrm rot="15480000">
              <a:off x="3729050" y="4486196"/>
              <a:ext cx="124995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76"/>
            <p:cNvSpPr>
              <a:spLocks noChangeArrowheads="1"/>
            </p:cNvSpPr>
            <p:nvPr/>
          </p:nvSpPr>
          <p:spPr bwMode="auto">
            <a:xfrm rot="16620000">
              <a:off x="3217592" y="4470233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auto">
            <a:xfrm rot="18360000">
              <a:off x="2760522" y="4192942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79"/>
            <p:cNvSpPr>
              <a:spLocks noChangeArrowheads="1"/>
            </p:cNvSpPr>
            <p:nvPr/>
          </p:nvSpPr>
          <p:spPr bwMode="auto">
            <a:xfrm rot="20520000">
              <a:off x="2525622" y="3833924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81"/>
            <p:cNvSpPr>
              <a:spLocks noChangeArrowheads="1"/>
            </p:cNvSpPr>
            <p:nvPr/>
          </p:nvSpPr>
          <p:spPr bwMode="auto">
            <a:xfrm rot="18900000" flipV="1">
              <a:off x="4438973" y="2985899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82"/>
            <p:cNvSpPr>
              <a:spLocks noChangeArrowheads="1"/>
            </p:cNvSpPr>
            <p:nvPr/>
          </p:nvSpPr>
          <p:spPr bwMode="auto">
            <a:xfrm rot="18900000" flipV="1">
              <a:off x="4041395" y="2635139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84"/>
            <p:cNvSpPr>
              <a:spLocks noChangeArrowheads="1"/>
            </p:cNvSpPr>
            <p:nvPr/>
          </p:nvSpPr>
          <p:spPr bwMode="auto">
            <a:xfrm rot="5580000" flipV="1">
              <a:off x="3483623" y="2415078"/>
              <a:ext cx="124995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85"/>
            <p:cNvSpPr>
              <a:spLocks noChangeArrowheads="1"/>
            </p:cNvSpPr>
            <p:nvPr/>
          </p:nvSpPr>
          <p:spPr bwMode="auto">
            <a:xfrm rot="4080000" flipV="1">
              <a:off x="3017085" y="2491623"/>
              <a:ext cx="124995" cy="28466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86"/>
            <p:cNvSpPr>
              <a:spLocks noChangeArrowheads="1"/>
            </p:cNvSpPr>
            <p:nvPr/>
          </p:nvSpPr>
          <p:spPr bwMode="auto">
            <a:xfrm rot="1980000" flipV="1">
              <a:off x="2635728" y="2832778"/>
              <a:ext cx="124995" cy="284661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87"/>
            <p:cNvSpPr>
              <a:spLocks noChangeArrowheads="1"/>
            </p:cNvSpPr>
            <p:nvPr/>
          </p:nvSpPr>
          <p:spPr bwMode="auto">
            <a:xfrm rot="540000" flipV="1">
              <a:off x="2455441" y="3271464"/>
              <a:ext cx="124995" cy="284661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28656" y="3108061"/>
              <a:ext cx="1145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BB cooler</a:t>
              </a:r>
            </a:p>
          </p:txBody>
        </p:sp>
        <p:sp>
          <p:nvSpPr>
            <p:cNvPr id="53" name="Oval 80"/>
            <p:cNvSpPr>
              <a:spLocks noChangeArrowheads="1"/>
            </p:cNvSpPr>
            <p:nvPr/>
          </p:nvSpPr>
          <p:spPr bwMode="auto">
            <a:xfrm rot="-2700000" flipV="1">
              <a:off x="4793787" y="3334756"/>
              <a:ext cx="135273" cy="26303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Oval 42"/>
          <p:cNvSpPr>
            <a:spLocks noChangeArrowheads="1"/>
          </p:cNvSpPr>
          <p:nvPr/>
        </p:nvSpPr>
        <p:spPr bwMode="auto">
          <a:xfrm rot="2700000">
            <a:off x="6389319" y="2078866"/>
            <a:ext cx="99256" cy="228600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62000" y="2148153"/>
            <a:ext cx="876313" cy="870017"/>
            <a:chOff x="762000" y="2148153"/>
            <a:chExt cx="876313" cy="870017"/>
          </a:xfrm>
        </p:grpSpPr>
        <p:grpSp>
          <p:nvGrpSpPr>
            <p:cNvPr id="62" name="Group 61"/>
            <p:cNvGrpSpPr/>
            <p:nvPr/>
          </p:nvGrpSpPr>
          <p:grpSpPr>
            <a:xfrm>
              <a:off x="762000" y="2148153"/>
              <a:ext cx="876313" cy="862010"/>
              <a:chOff x="756752" y="2148153"/>
              <a:chExt cx="876313" cy="862010"/>
            </a:xfrm>
          </p:grpSpPr>
          <p:sp>
            <p:nvSpPr>
              <p:cNvPr id="64" name="Rectangle 63"/>
              <p:cNvSpPr/>
              <p:nvPr/>
            </p:nvSpPr>
            <p:spPr>
              <a:xfrm rot="5400000">
                <a:off x="982645" y="2577965"/>
                <a:ext cx="404732" cy="18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Block Arc 64"/>
              <p:cNvSpPr/>
              <p:nvPr/>
            </p:nvSpPr>
            <p:spPr>
              <a:xfrm rot="10800000">
                <a:off x="790449" y="2580783"/>
                <a:ext cx="403673" cy="417385"/>
              </a:xfrm>
              <a:prstGeom prst="blockArc">
                <a:avLst>
                  <a:gd name="adj1" fmla="val 10800000"/>
                  <a:gd name="adj2" fmla="val 5499140"/>
                  <a:gd name="adj3" fmla="val 46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Block Arc 65"/>
              <p:cNvSpPr/>
              <p:nvPr/>
            </p:nvSpPr>
            <p:spPr>
              <a:xfrm>
                <a:off x="1175867" y="2176052"/>
                <a:ext cx="403673" cy="417385"/>
              </a:xfrm>
              <a:prstGeom prst="blockArc">
                <a:avLst>
                  <a:gd name="adj1" fmla="val 10800000"/>
                  <a:gd name="adj2" fmla="val 5499140"/>
                  <a:gd name="adj3" fmla="val 46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66"/>
              <p:cNvGrpSpPr>
                <a:grpSpLocks noChangeAspect="1"/>
              </p:cNvGrpSpPr>
              <p:nvPr/>
            </p:nvGrpSpPr>
            <p:grpSpPr>
              <a:xfrm>
                <a:off x="756752" y="2148154"/>
                <a:ext cx="876313" cy="862009"/>
                <a:chOff x="1754696" y="1757908"/>
                <a:chExt cx="1939050" cy="1907395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1754696" y="2677754"/>
                  <a:ext cx="1372552" cy="987549"/>
                  <a:chOff x="1148144" y="1605755"/>
                  <a:chExt cx="1372552" cy="987548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1679448" y="1649036"/>
                    <a:ext cx="841248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Block Arc 73"/>
                  <p:cNvSpPr/>
                  <p:nvPr/>
                </p:nvSpPr>
                <p:spPr>
                  <a:xfrm rot="8018112">
                    <a:off x="1148148" y="1605751"/>
                    <a:ext cx="987548" cy="987556"/>
                  </a:xfrm>
                  <a:prstGeom prst="blockArc">
                    <a:avLst>
                      <a:gd name="adj1" fmla="val 21447638"/>
                      <a:gd name="adj2" fmla="val 5146510"/>
                      <a:gd name="adj3" fmla="val 12221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2" name="Block Arc 71"/>
                <p:cNvSpPr/>
                <p:nvPr/>
              </p:nvSpPr>
              <p:spPr>
                <a:xfrm>
                  <a:off x="2682083" y="1757908"/>
                  <a:ext cx="1011663" cy="1011661"/>
                </a:xfrm>
                <a:prstGeom prst="blockArc">
                  <a:avLst>
                    <a:gd name="adj1" fmla="val 10800000"/>
                    <a:gd name="adj2" fmla="val 16075112"/>
                    <a:gd name="adj3" fmla="val 13748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873413" y="2554224"/>
                <a:ext cx="237744" cy="731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62330" y="2546844"/>
                <a:ext cx="237744" cy="731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Block Arc 69"/>
              <p:cNvSpPr>
                <a:spLocks noChangeAspect="1"/>
              </p:cNvSpPr>
              <p:nvPr/>
            </p:nvSpPr>
            <p:spPr>
              <a:xfrm rot="5400000">
                <a:off x="1132106" y="2148152"/>
                <a:ext cx="457198" cy="457200"/>
              </a:xfrm>
              <a:prstGeom prst="blockArc">
                <a:avLst>
                  <a:gd name="adj1" fmla="val 12900503"/>
                  <a:gd name="adj2" fmla="val 17301522"/>
                  <a:gd name="adj3" fmla="val 14554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3" name="Block Arc 62"/>
            <p:cNvSpPr/>
            <p:nvPr/>
          </p:nvSpPr>
          <p:spPr>
            <a:xfrm rot="3068485">
              <a:off x="772896" y="2571866"/>
              <a:ext cx="446303" cy="446305"/>
            </a:xfrm>
            <a:prstGeom prst="blockArc">
              <a:avLst>
                <a:gd name="adj1" fmla="val 19855392"/>
                <a:gd name="adj2" fmla="val 3657256"/>
                <a:gd name="adj3" fmla="val 1488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87025" y="1272765"/>
            <a:ext cx="831004" cy="866448"/>
            <a:chOff x="761999" y="2143714"/>
            <a:chExt cx="831004" cy="866448"/>
          </a:xfrm>
        </p:grpSpPr>
        <p:grpSp>
          <p:nvGrpSpPr>
            <p:cNvPr id="76" name="Group 75"/>
            <p:cNvGrpSpPr/>
            <p:nvPr/>
          </p:nvGrpSpPr>
          <p:grpSpPr>
            <a:xfrm>
              <a:off x="774381" y="2143714"/>
              <a:ext cx="818622" cy="866448"/>
              <a:chOff x="769133" y="2143714"/>
              <a:chExt cx="818622" cy="866448"/>
            </a:xfrm>
          </p:grpSpPr>
          <p:sp>
            <p:nvSpPr>
              <p:cNvPr id="78" name="Rectangle 77"/>
              <p:cNvSpPr/>
              <p:nvPr/>
            </p:nvSpPr>
            <p:spPr>
              <a:xfrm rot="5400000">
                <a:off x="982645" y="2577965"/>
                <a:ext cx="404732" cy="18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10800000">
                <a:off x="790449" y="2580783"/>
                <a:ext cx="403673" cy="417385"/>
              </a:xfrm>
              <a:prstGeom prst="blockArc">
                <a:avLst>
                  <a:gd name="adj1" fmla="val 10800000"/>
                  <a:gd name="adj2" fmla="val 5499140"/>
                  <a:gd name="adj3" fmla="val 46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Block Arc 79"/>
              <p:cNvSpPr/>
              <p:nvPr/>
            </p:nvSpPr>
            <p:spPr>
              <a:xfrm>
                <a:off x="1175867" y="2176052"/>
                <a:ext cx="403673" cy="417385"/>
              </a:xfrm>
              <a:prstGeom prst="blockArc">
                <a:avLst>
                  <a:gd name="adj1" fmla="val 10800000"/>
                  <a:gd name="adj2" fmla="val 5499140"/>
                  <a:gd name="adj3" fmla="val 46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1" name="Group 80"/>
              <p:cNvGrpSpPr>
                <a:grpSpLocks noChangeAspect="1"/>
              </p:cNvGrpSpPr>
              <p:nvPr/>
            </p:nvGrpSpPr>
            <p:grpSpPr>
              <a:xfrm>
                <a:off x="769133" y="2159812"/>
                <a:ext cx="818622" cy="850350"/>
                <a:chOff x="1782092" y="1783704"/>
                <a:chExt cx="1811394" cy="1881597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1782092" y="2677754"/>
                  <a:ext cx="1345155" cy="987547"/>
                  <a:chOff x="1175540" y="1605753"/>
                  <a:chExt cx="1345156" cy="987548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679448" y="1649036"/>
                    <a:ext cx="841248" cy="36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Block Arc 87"/>
                  <p:cNvSpPr/>
                  <p:nvPr/>
                </p:nvSpPr>
                <p:spPr>
                  <a:xfrm rot="8018112">
                    <a:off x="1175544" y="1605749"/>
                    <a:ext cx="987548" cy="987556"/>
                  </a:xfrm>
                  <a:prstGeom prst="blockArc">
                    <a:avLst>
                      <a:gd name="adj1" fmla="val 21447638"/>
                      <a:gd name="adj2" fmla="val 5183093"/>
                      <a:gd name="adj3" fmla="val 7605"/>
                    </a:avLst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6" name="Block Arc 85"/>
                <p:cNvSpPr/>
                <p:nvPr/>
              </p:nvSpPr>
              <p:spPr>
                <a:xfrm>
                  <a:off x="2666157" y="1783704"/>
                  <a:ext cx="927329" cy="1011661"/>
                </a:xfrm>
                <a:prstGeom prst="blockArc">
                  <a:avLst>
                    <a:gd name="adj1" fmla="val 10800000"/>
                    <a:gd name="adj2" fmla="val 16349012"/>
                    <a:gd name="adj3" fmla="val 7475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877992" y="2573397"/>
                <a:ext cx="237744" cy="3657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58831" y="2575149"/>
                <a:ext cx="237744" cy="3657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Block Arc 83"/>
              <p:cNvSpPr>
                <a:spLocks noChangeAspect="1"/>
              </p:cNvSpPr>
              <p:nvPr/>
            </p:nvSpPr>
            <p:spPr>
              <a:xfrm rot="5400000">
                <a:off x="1122341" y="2143713"/>
                <a:ext cx="457198" cy="457200"/>
              </a:xfrm>
              <a:prstGeom prst="blockArc">
                <a:avLst>
                  <a:gd name="adj1" fmla="val 12900503"/>
                  <a:gd name="adj2" fmla="val 17038575"/>
                  <a:gd name="adj3" fmla="val 708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Block Arc 76"/>
            <p:cNvSpPr/>
            <p:nvPr/>
          </p:nvSpPr>
          <p:spPr>
            <a:xfrm rot="3068485">
              <a:off x="762000" y="2562136"/>
              <a:ext cx="446303" cy="446305"/>
            </a:xfrm>
            <a:prstGeom prst="blockArc">
              <a:avLst>
                <a:gd name="adj1" fmla="val 19855392"/>
                <a:gd name="adj2" fmla="val 3366202"/>
                <a:gd name="adj3" fmla="val 820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888125" y="1658836"/>
            <a:ext cx="67795" cy="112779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89919" y="1708383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cooler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42"/>
          <p:cNvSpPr>
            <a:spLocks noChangeArrowheads="1"/>
          </p:cNvSpPr>
          <p:nvPr/>
        </p:nvSpPr>
        <p:spPr bwMode="auto">
          <a:xfrm rot="18900000">
            <a:off x="6647929" y="2128373"/>
            <a:ext cx="99256" cy="228600"/>
          </a:xfrm>
          <a:prstGeom prst="ellips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Straight Arrow Connector 91"/>
          <p:cNvCxnSpPr>
            <a:stCxn id="94" idx="0"/>
          </p:cNvCxnSpPr>
          <p:nvPr/>
        </p:nvCxnSpPr>
        <p:spPr>
          <a:xfrm flipH="1" flipV="1">
            <a:off x="6474229" y="2193393"/>
            <a:ext cx="51485" cy="57566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3" name="Straight Arrow Connector 92"/>
          <p:cNvCxnSpPr>
            <a:stCxn id="94" idx="0"/>
          </p:cNvCxnSpPr>
          <p:nvPr/>
        </p:nvCxnSpPr>
        <p:spPr>
          <a:xfrm flipV="1">
            <a:off x="6525714" y="2193091"/>
            <a:ext cx="165385" cy="57597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6035836" y="2769061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2x40-80m gaps</a:t>
            </a:r>
          </a:p>
        </p:txBody>
      </p:sp>
      <p:sp>
        <p:nvSpPr>
          <p:cNvPr id="95" name="Rectangle 94"/>
          <p:cNvSpPr/>
          <p:nvPr/>
        </p:nvSpPr>
        <p:spPr>
          <a:xfrm rot="16200000">
            <a:off x="1071387" y="2564667"/>
            <a:ext cx="237744" cy="731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6200000">
            <a:off x="2698358" y="1714815"/>
            <a:ext cx="237744" cy="365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09868" y="6106640"/>
            <a:ext cx="123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Jiquan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2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Formation Spreadsheet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600115"/>
            <a:ext cx="5270500" cy="2857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3563" y="3468233"/>
            <a:ext cx="8736875" cy="2921000"/>
            <a:chOff x="-10325" y="3581797"/>
            <a:chExt cx="8736875" cy="2921000"/>
          </a:xfrm>
        </p:grpSpPr>
        <p:pic>
          <p:nvPicPr>
            <p:cNvPr id="10" name="Picture 9" descr="Screen Shot 2017-03-02 at 12.42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325" y="3594497"/>
              <a:ext cx="4394200" cy="29083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450" y="3581797"/>
              <a:ext cx="4229100" cy="292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92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03 at 6.2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34" y="-15404"/>
            <a:ext cx="5345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validation with </a:t>
            </a:r>
            <a:r>
              <a:rPr lang="en-US" dirty="0" err="1" smtClean="0"/>
              <a:t>esme</a:t>
            </a:r>
            <a:endParaRPr lang="en-US" dirty="0"/>
          </a:p>
        </p:txBody>
      </p:sp>
      <p:pic>
        <p:nvPicPr>
          <p:cNvPr id="4" name="Picture 3" descr="Screen Shot 2017-03-09 at 9.3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8" y="783887"/>
            <a:ext cx="7213524" cy="5667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216" y="1201277"/>
            <a:ext cx="323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Bucket height: 150 MeV/100 GeV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= 1.5e-3 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6323" y="1989186"/>
            <a:ext cx="405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Sync tune 1.666e-2 OK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Bucket area: 0.39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eV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-s OK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Bunch RMS area: 8.5e-4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eV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-s 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8061" y="5233156"/>
            <a:ext cx="444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Bucket length = (0.1/360)*2154m=60cm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6534" y="6113101"/>
            <a:ext cx="360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100 GeV collider conditions, 8 MV RF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788" y="3538817"/>
            <a:ext cx="223781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RMS bunch length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(1.72e-3/360 * 2154m)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= 1.0 cm OK</a:t>
            </a:r>
          </a:p>
        </p:txBody>
      </p:sp>
    </p:spTree>
    <p:extLst>
      <p:ext uri="{BB962C8B-B14F-4D97-AF65-F5344CB8AC3E}">
        <p14:creationId xmlns:p14="http://schemas.microsoft.com/office/powerpoint/2010/main" val="336322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Formation and Ramping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Spreadsheets have some utility</a:t>
            </a:r>
          </a:p>
          <a:p>
            <a:pPr lvl="1"/>
            <a:r>
              <a:rPr lang="en-US" dirty="0" smtClean="0"/>
              <a:t>Identify important interface parameters</a:t>
            </a:r>
          </a:p>
          <a:p>
            <a:pPr lvl="2"/>
            <a:r>
              <a:rPr lang="en-US" dirty="0" smtClean="0"/>
              <a:t>Linac to Booster, Booster cooling, Booster to Collider ring</a:t>
            </a:r>
          </a:p>
          <a:p>
            <a:pPr lvl="1"/>
            <a:r>
              <a:rPr lang="en-US" dirty="0" smtClean="0"/>
              <a:t>Document tables for reports (e.g. CDR), website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However many design points are related to dynamics</a:t>
            </a:r>
          </a:p>
          <a:p>
            <a:pPr lvl="1"/>
            <a:r>
              <a:rPr lang="en-US" dirty="0" smtClean="0"/>
              <a:t>Current Booster magnet spec is </a:t>
            </a:r>
            <a:r>
              <a:rPr lang="en-US" dirty="0" err="1" smtClean="0"/>
              <a:t>Bdot</a:t>
            </a:r>
            <a:r>
              <a:rPr lang="en-US" dirty="0" smtClean="0"/>
              <a:t>=1 T/s</a:t>
            </a:r>
          </a:p>
          <a:p>
            <a:pPr lvl="1">
              <a:buFont typeface="Wingdings" charset="0"/>
              <a:buChar char="è"/>
            </a:pPr>
            <a:r>
              <a:rPr lang="en-US" dirty="0">
                <a:ea typeface="Wingdings"/>
                <a:sym typeface="Wingdings"/>
              </a:rPr>
              <a:t> 	RF voltage / synchronous acceleration phase</a:t>
            </a:r>
          </a:p>
          <a:p>
            <a:pPr lvl="1">
              <a:buFont typeface="Wingdings" charset="0"/>
              <a:buChar char="è"/>
            </a:pPr>
            <a:r>
              <a:rPr lang="en-US" dirty="0"/>
              <a:t> 	Longitudinal acceptance, deliverable longitudinal </a:t>
            </a:r>
            <a:r>
              <a:rPr lang="en-US" dirty="0" smtClean="0"/>
              <a:t>emittance</a:t>
            </a:r>
          </a:p>
          <a:p>
            <a:pPr lvl="1">
              <a:buFont typeface="Wingdings" charset="0"/>
              <a:buChar char="è"/>
            </a:pPr>
            <a:r>
              <a:rPr lang="en-US" dirty="0" smtClean="0"/>
              <a:t> 	Booster momentum aperture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Spot check Booster h=1 longitudinal acceptance</a:t>
            </a:r>
          </a:p>
          <a:p>
            <a:r>
              <a:rPr lang="en-US" dirty="0"/>
              <a:t>S</a:t>
            </a:r>
            <a:r>
              <a:rPr lang="en-US" dirty="0" smtClean="0"/>
              <a:t>ystematically evaluate ramping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71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2842</Words>
  <Application>Microsoft Macintosh PowerPoint</Application>
  <PresentationFormat>On-screen Show (4:3)</PresentationFormat>
  <Paragraphs>340</Paragraphs>
  <Slides>36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JLabPowerpointMain</vt:lpstr>
      <vt:lpstr>JLEIC Ion Integration Update</vt:lpstr>
      <vt:lpstr>JLEIC Ion Integration Update</vt:lpstr>
      <vt:lpstr>Bunch Formation</vt:lpstr>
      <vt:lpstr>Bunch Formation: Option 1</vt:lpstr>
      <vt:lpstr>Bunch Formation: Option 2</vt:lpstr>
      <vt:lpstr>Bunch Formation Spreadsheet</vt:lpstr>
      <vt:lpstr>PowerPoint Presentation</vt:lpstr>
      <vt:lpstr>Spreadsheet validation with esme</vt:lpstr>
      <vt:lpstr>Bunch Formation and Ramping</vt:lpstr>
      <vt:lpstr>Booster h=1 Injection/Acceleration</vt:lpstr>
      <vt:lpstr>RCMS cycle design (BNL)</vt:lpstr>
      <vt:lpstr>RampCalculator</vt:lpstr>
      <vt:lpstr>(Some) Booster RampCalculator Plots/Tables</vt:lpstr>
      <vt:lpstr>Space Charge in the Booster (Synergia)</vt:lpstr>
      <vt:lpstr>Space Charge in the Booster (Synergia)</vt:lpstr>
      <vt:lpstr>Bunch Splitting</vt:lpstr>
      <vt:lpstr>Coasting Beam Instability Model</vt:lpstr>
      <vt:lpstr>Next Steps</vt:lpstr>
      <vt:lpstr>============================</vt:lpstr>
      <vt:lpstr>Option 3: Binary Booster Bunch Split</vt:lpstr>
      <vt:lpstr>Option 4: Fewer Bunch Splitting Stages</vt:lpstr>
      <vt:lpstr>The Updated Problem</vt:lpstr>
      <vt:lpstr>Hadron Collider Comparison</vt:lpstr>
      <vt:lpstr>Debunch/Rebunch</vt:lpstr>
      <vt:lpstr>9:18 Debunch/Rebunch (no impedance)</vt:lpstr>
      <vt:lpstr>Debunch/Rebunch (no impedance)</vt:lpstr>
      <vt:lpstr>Bunch Splitting</vt:lpstr>
      <vt:lpstr>Adiabatic Bunch Splitting</vt:lpstr>
      <vt:lpstr>Single Split Optimization</vt:lpstr>
      <vt:lpstr>Parameter Scan Results (1)</vt:lpstr>
      <vt:lpstr>Parameter Scan Results (2)</vt:lpstr>
      <vt:lpstr>Bunch Split Scaling</vt:lpstr>
      <vt:lpstr>29 Split Simulation: Initial Conditions</vt:lpstr>
      <vt:lpstr>29 Split Simulation: Halfway Through</vt:lpstr>
      <vt:lpstr>29 Split Simulation: After All Splits</vt:lpstr>
      <vt:lpstr>Esme Microwave Instability Simulation 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Todd Satogata</cp:lastModifiedBy>
  <cp:revision>1591</cp:revision>
  <cp:lastPrinted>2015-05-13T17:05:32Z</cp:lastPrinted>
  <dcterms:created xsi:type="dcterms:W3CDTF">2014-06-23T12:28:26Z</dcterms:created>
  <dcterms:modified xsi:type="dcterms:W3CDTF">2017-04-03T12:45:21Z</dcterms:modified>
</cp:coreProperties>
</file>