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37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558" r:id="rId11"/>
    <p:sldId id="564" r:id="rId12"/>
    <p:sldId id="563" r:id="rId13"/>
    <p:sldId id="562" r:id="rId14"/>
    <p:sldId id="561" r:id="rId15"/>
    <p:sldId id="547" r:id="rId16"/>
    <p:sldId id="560" r:id="rId17"/>
    <p:sldId id="549" r:id="rId18"/>
    <p:sldId id="550" r:id="rId19"/>
    <p:sldId id="559" r:id="rId20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0000FF"/>
    <a:srgbClr val="57FB31"/>
    <a:srgbClr val="00FA71"/>
    <a:srgbClr val="E3ECF5"/>
    <a:srgbClr val="C1D6E9"/>
    <a:srgbClr val="FFDFC9"/>
    <a:srgbClr val="FFD5D5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069" autoAdjust="0"/>
  </p:normalViewPr>
  <p:slideViewPr>
    <p:cSldViewPr snapToGrid="0">
      <p:cViewPr varScale="1">
        <p:scale>
          <a:sx n="115" d="100"/>
          <a:sy n="115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lide foot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0511"/>
            <a:ext cx="9266767" cy="53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slide header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692" y="0"/>
            <a:ext cx="9266767" cy="1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153935"/>
            <a:ext cx="3011699" cy="30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50E5DC-5014-45E8-AE33-35202A67AA60}" type="datetime1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2230" y="8697304"/>
            <a:ext cx="4865053" cy="23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68953" y="8772668"/>
            <a:ext cx="1079514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F4DF16-51BB-4CA9-B0F0-67EF3AB9E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7A16B2-1EA3-4703-87CF-52FC1A2509E9}" type="datetime1">
              <a:rPr lang="en-US"/>
              <a:pPr>
                <a:defRPr/>
              </a:pPr>
              <a:t>4/3/2017</a:t>
            </a:fld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61A9F7-F519-42F3-BEF6-D81053F4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999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Go to "View | Header and Footer" to add your organization, sponsor, meeting name here; then, click "Apply to All"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8E39A-83AB-449D-B554-C626E10431F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28D4-BFD5-4D9D-BCAC-9BB0841CB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2A31-2F69-4CE3-9372-76F10B1E3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8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E78A-7469-4523-A7CC-746B9DD0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2E3A-754C-44EB-9E80-124D230BB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2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718-2B46-43F6-B08D-AC180533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4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97780-2EB0-46AF-A082-D01964764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F5F8-CAD4-4B62-AA76-7E6896EE7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98EF-4C38-4F59-A239-4DCBF46E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3BA6-96F0-40AF-8A5A-99892245D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3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4AC3-959E-4F53-B4ED-F34F9BC7F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57225" y="6307138"/>
            <a:ext cx="8050213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6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8050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dirty="0" smtClean="0"/>
              <a:t>B. Mustapha                                                                Progress in the Multi-Ion Injector </a:t>
            </a:r>
            <a:r>
              <a:rPr lang="en-US" dirty="0" err="1" smtClean="0"/>
              <a:t>Linac</a:t>
            </a:r>
            <a:r>
              <a:rPr lang="en-US" dirty="0" smtClean="0"/>
              <a:t> Design                                                     JLEIC Collaboration Meeting, April 3, 2017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8CCF38BD-E2A9-468B-8823-D1089595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7896" y="2460797"/>
            <a:ext cx="7696200" cy="12763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Progress in the Multi-Ion Injector </a:t>
            </a:r>
            <a:br>
              <a:rPr lang="en-US" dirty="0" smtClean="0"/>
            </a:br>
            <a:r>
              <a:rPr lang="en-US" dirty="0" err="1" smtClean="0"/>
              <a:t>Linac</a:t>
            </a:r>
            <a:r>
              <a:rPr lang="en-US" dirty="0" smtClean="0"/>
              <a:t> Design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835" y="4218915"/>
            <a:ext cx="7913687" cy="2165981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Sang-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Kim, B. Mustapha and Z. Conway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Division, Argonne National Laboratory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Plastun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P.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Ostroumov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(Now at FRIB, MSU)</a:t>
            </a:r>
          </a:p>
          <a:p>
            <a:pPr eaLnBrk="1" hangingPunct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JLEIC Collaboration Meeting, April 3-5, 2017,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VA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69" y="166002"/>
            <a:ext cx="8596261" cy="563562"/>
          </a:xfrm>
        </p:spPr>
        <p:txBody>
          <a:bodyPr/>
          <a:lstStyle/>
          <a:p>
            <a:r>
              <a:rPr lang="en-US" dirty="0"/>
              <a:t>Simulation of 2 mA Deuteron Beam in the RT 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9147" r="36995" b="20487"/>
          <a:stretch/>
        </p:blipFill>
        <p:spPr>
          <a:xfrm>
            <a:off x="496146" y="743373"/>
            <a:ext cx="8033050" cy="5212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33" y="5979066"/>
            <a:ext cx="669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Issues: 15% emittance growth in the RFQ and Beam loss in the IH-DTL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9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Simulations … Revealing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this case, deuteron beam simulation in the RT section showed a significant emittance growth in the RFQ and some beam loss in the IH-DTL, not observed when simulated separately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 Design iteration for the light-ion front-end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main difficulty in the design of the light-ion injector is the large emittances of polarized H-/D- beams from ABPIS type source. </a:t>
            </a:r>
          </a:p>
          <a:p>
            <a:pPr marL="0" indent="0">
              <a:buNone/>
            </a:pPr>
            <a:r>
              <a:rPr lang="en-US" dirty="0"/>
              <a:t>     (</a:t>
            </a:r>
            <a:r>
              <a:rPr lang="en-US" dirty="0">
                <a:sym typeface="Wingdings" panose="05000000000000000000" pitchFamily="2" charset="2"/>
              </a:rPr>
              <a:t>~ 2*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mm.mrad</a:t>
            </a:r>
            <a:r>
              <a:rPr lang="en-US" dirty="0">
                <a:sym typeface="Wingdings" panose="05000000000000000000" pitchFamily="2" charset="2"/>
              </a:rPr>
              <a:t> for 90% of the beam, Ref.</a:t>
            </a:r>
            <a:r>
              <a:rPr lang="en-US" dirty="0"/>
              <a:t> V. </a:t>
            </a:r>
            <a:r>
              <a:rPr lang="en-US" dirty="0" err="1"/>
              <a:t>Dudnikov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 much larger beam size than in typical injectors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 emittance growth and beam loss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6E78A-7469-4523-A7CC-746B9DD0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49"/>
            <a:ext cx="8229600" cy="563562"/>
          </a:xfrm>
        </p:spPr>
        <p:txBody>
          <a:bodyPr/>
          <a:lstStyle/>
          <a:p>
            <a:r>
              <a:rPr lang="en-US" dirty="0"/>
              <a:t>Possible Solutions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82" y="728063"/>
            <a:ext cx="8229600" cy="55822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Solution #1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Collimate the beam at the source to produce a 2 mA beam with ~ 1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mm.mrad</a:t>
            </a:r>
            <a:r>
              <a:rPr lang="en-US" dirty="0">
                <a:sym typeface="Wingdings" panose="05000000000000000000" pitchFamily="2" charset="2"/>
              </a:rPr>
              <a:t>, selecting only the beam core … 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           (This is possible, ABPIS source can provide up to 4 mA, Ref. A. </a:t>
            </a:r>
            <a:r>
              <a:rPr lang="en-US" sz="1800" dirty="0" err="1">
                <a:sym typeface="Wingdings" panose="05000000000000000000" pitchFamily="2" charset="2"/>
              </a:rPr>
              <a:t>Sy</a:t>
            </a:r>
            <a:r>
              <a:rPr lang="en-US" sz="1800" dirty="0"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The original front-end was designed for 2 mA in ~ 2</a:t>
            </a:r>
            <a:r>
              <a:rPr lang="el-GR" dirty="0">
                <a:sym typeface="Wingdings" panose="05000000000000000000" pitchFamily="2" charset="2"/>
              </a:rPr>
              <a:t> π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mm.mrad</a:t>
            </a:r>
            <a:r>
              <a:rPr lang="en-US" dirty="0">
                <a:sym typeface="Wingdings" panose="05000000000000000000" pitchFamily="2" charset="2"/>
              </a:rPr>
              <a:t>. The collimated beam with 2 mA in ~ 1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mm.mrad</a:t>
            </a:r>
            <a:r>
              <a:rPr lang="en-US" dirty="0">
                <a:sym typeface="Wingdings" panose="05000000000000000000" pitchFamily="2" charset="2"/>
              </a:rPr>
              <a:t> will have higher space charge density.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    Higher injection energy to the RFQ to control space charge effects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Possibly a higher-energy RFQ for light ions injecting to the second DTL tank.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Solution #2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Use polarized H+/D+ instead of H-/D-, H+/D+ sources can deliver higher current in smaller emittance, Ref. V </a:t>
            </a:r>
            <a:r>
              <a:rPr lang="en-US" dirty="0" err="1">
                <a:sym typeface="Wingdings" panose="05000000000000000000" pitchFamily="2" charset="2"/>
              </a:rPr>
              <a:t>Dudnikov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BUT this may complicate the injection to the Booster (direct injection) 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6E78A-7469-4523-A7CC-746B9DD0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2903538"/>
            <a:ext cx="8229600" cy="119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kern="0" dirty="0" smtClean="0"/>
              <a:t>Implementing Solution #1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87219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426"/>
            <a:ext cx="8229600" cy="563562"/>
          </a:xfrm>
        </p:spPr>
        <p:txBody>
          <a:bodyPr/>
          <a:lstStyle/>
          <a:p>
            <a:r>
              <a:rPr lang="en-US" dirty="0"/>
              <a:t>Collimation of </a:t>
            </a:r>
            <a:r>
              <a:rPr lang="en-US" dirty="0" smtClean="0"/>
              <a:t>The Light </a:t>
            </a:r>
            <a:r>
              <a:rPr lang="en-US" dirty="0"/>
              <a:t>Ion Beams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6E78A-7469-4523-A7CC-746B9DD06A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146" y="3829617"/>
            <a:ext cx="8229600" cy="24806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altLang="en-US" sz="2000" kern="0" dirty="0" smtClean="0">
                <a:latin typeface="Arial" panose="020B0604020202020204" pitchFamily="34" charset="0"/>
                <a:sym typeface="Wingdings" panose="05000000000000000000" pitchFamily="2" charset="2"/>
              </a:rPr>
              <a:t>Both ABPIS and OPPIS provide twice the desired current but with twice the desired emittance  Collimation is possible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000" kern="0" dirty="0" smtClean="0">
                <a:latin typeface="Arial" panose="020B0604020202020204" pitchFamily="34" charset="0"/>
                <a:sym typeface="Wingdings" panose="05000000000000000000" pitchFamily="2" charset="2"/>
              </a:rPr>
              <a:t>None of the sources provide the desired pulse length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000" kern="0" dirty="0" smtClean="0">
                <a:latin typeface="Arial" panose="020B0604020202020204" pitchFamily="34" charset="0"/>
                <a:sym typeface="Wingdings" panose="05000000000000000000" pitchFamily="2" charset="2"/>
              </a:rPr>
              <a:t>Collimating the beam should solve the problem of the large beam size, but the total charge per pulse will be reduced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000" kern="0" dirty="0" smtClean="0">
                <a:latin typeface="Arial" panose="020B0604020202020204" pitchFamily="34" charset="0"/>
                <a:sym typeface="Wingdings" panose="05000000000000000000" pitchFamily="2" charset="2"/>
              </a:rPr>
              <a:t>If the pulse length cannot be increased, more </a:t>
            </a:r>
            <a:r>
              <a:rPr lang="en-US" altLang="en-US" sz="2000" kern="0" dirty="0" err="1" smtClean="0">
                <a:latin typeface="Arial" panose="020B0604020202020204" pitchFamily="34" charset="0"/>
                <a:sym typeface="Wingdings" panose="05000000000000000000" pitchFamily="2" charset="2"/>
              </a:rPr>
              <a:t>linac</a:t>
            </a:r>
            <a:r>
              <a:rPr lang="en-US" altLang="en-US" sz="2000" kern="0" dirty="0" smtClean="0">
                <a:latin typeface="Arial" panose="020B0604020202020204" pitchFamily="34" charset="0"/>
                <a:sym typeface="Wingdings" panose="05000000000000000000" pitchFamily="2" charset="2"/>
              </a:rPr>
              <a:t> pulses will be needed to fill-up the booster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370348"/>
              </p:ext>
            </p:extLst>
          </p:nvPr>
        </p:nvGraphicFramePr>
        <p:xfrm>
          <a:off x="430035" y="1294894"/>
          <a:ext cx="8305801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(units)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Desired value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ABPIS</a:t>
                      </a:r>
                      <a:r>
                        <a:rPr lang="en-US" sz="1600" baseline="30000" dirty="0" smtClean="0">
                          <a:latin typeface="Minion Pro"/>
                        </a:rPr>
                        <a:t>+</a:t>
                      </a:r>
                      <a:endParaRPr lang="en-US" sz="1600" baseline="300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OPPIS*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nion Pro"/>
                        </a:rPr>
                        <a:t>Charge state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H-/D-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  <a:sym typeface="Wingdings"/>
                        </a:rPr>
                        <a:t>H-/D-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  <a:sym typeface="Wingdings"/>
                        </a:rPr>
                        <a:t>H-/D-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nion Pro"/>
                        </a:rPr>
                        <a:t>Pulse current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mA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2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3.8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4 (0.7)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nion Pro"/>
                        </a:rPr>
                        <a:t>Pulse length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Minion Pro"/>
                        </a:rPr>
                        <a:t>ms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0.5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0.17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(0.3)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nion Pro"/>
                        </a:rPr>
                        <a:t>Polarization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Minion Pro"/>
                        </a:rPr>
                        <a:t>%</a:t>
                      </a:r>
                      <a:endParaRPr lang="en-US" sz="1600" baseline="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100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91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85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inion Pro"/>
                        </a:rPr>
                        <a:t>Emittance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Minion Pro"/>
                        </a:rPr>
                        <a:t>π</a:t>
                      </a:r>
                      <a:r>
                        <a:rPr lang="el-GR" sz="1600" baseline="0" dirty="0" smtClean="0">
                          <a:latin typeface="GreekC_IV50"/>
                          <a:cs typeface="GreekC_IV50"/>
                        </a:rPr>
                        <a:t>μ</a:t>
                      </a:r>
                      <a:r>
                        <a:rPr lang="en-US" sz="1600" dirty="0" smtClean="0">
                          <a:latin typeface="Minion Pro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&lt; 1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~2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n Pro"/>
                        </a:rPr>
                        <a:t>~2</a:t>
                      </a:r>
                      <a:endParaRPr lang="en-US" sz="1600" dirty="0">
                        <a:latin typeface="Minion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441" y="847432"/>
            <a:ext cx="809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Desired vs. Available polarized H-/D- beam parameters (A. </a:t>
            </a:r>
            <a:r>
              <a:rPr lang="en-US" sz="2000" dirty="0" err="1" smtClean="0">
                <a:solidFill>
                  <a:srgbClr val="0000FF"/>
                </a:solidFill>
              </a:rPr>
              <a:t>Sy</a:t>
            </a:r>
            <a:r>
              <a:rPr lang="en-US" sz="2000" dirty="0" smtClean="0">
                <a:solidFill>
                  <a:srgbClr val="0000FF"/>
                </a:solidFill>
              </a:rPr>
              <a:t> &amp; V. </a:t>
            </a:r>
            <a:r>
              <a:rPr lang="en-US" sz="2000" dirty="0" err="1" smtClean="0">
                <a:solidFill>
                  <a:srgbClr val="0000FF"/>
                </a:solidFill>
              </a:rPr>
              <a:t>Dudnikov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08"/>
            <a:ext cx="8229600" cy="563562"/>
          </a:xfrm>
        </p:spPr>
        <p:txBody>
          <a:bodyPr/>
          <a:lstStyle/>
          <a:p>
            <a:r>
              <a:rPr lang="en-US" dirty="0" smtClean="0"/>
              <a:t>Updates to the </a:t>
            </a:r>
            <a:r>
              <a:rPr lang="en-US" dirty="0" err="1" smtClean="0"/>
              <a:t>Linac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99"/>
            <a:ext cx="8229600" cy="5364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light ions injection energy raised from 15 to 20 </a:t>
            </a:r>
            <a:r>
              <a:rPr lang="en-US" dirty="0" err="1" smtClean="0"/>
              <a:t>keV</a:t>
            </a:r>
            <a:r>
              <a:rPr lang="en-US" dirty="0" smtClean="0"/>
              <a:t>/u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RFQ bunching section was made longer to capture most/all of the deuteron beam to avoid activation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current maximum H-/D- beam size in the DTL is 1.2 – 1.3 cm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 Need a margin for errors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IH-DTL aperture was raised from 1.3 cm to 1.5 cm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Results – No beam loss for deuterons in end-to-end simulations for the whole </a:t>
            </a:r>
            <a:r>
              <a:rPr lang="en-US" dirty="0" err="1" smtClean="0">
                <a:sym typeface="Wingdings" panose="05000000000000000000" pitchFamily="2" charset="2"/>
              </a:rPr>
              <a:t>linac</a:t>
            </a:r>
            <a:r>
              <a:rPr lang="en-US" dirty="0" smtClean="0">
                <a:sym typeface="Wingdings" panose="05000000000000000000" pitchFamily="2" charset="2"/>
              </a:rPr>
              <a:t> …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Error simulations are needed to test the robustness of the design and determine its tolerance to errors  may lead to another iteration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6E78A-7469-4523-A7CC-746B9DD06A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Simulation of 2 mA Deuteron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733" y="5888531"/>
            <a:ext cx="599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beam loss over the whole </a:t>
            </a:r>
            <a:r>
              <a:rPr lang="en-US" dirty="0" err="1" smtClean="0"/>
              <a:t>linac</a:t>
            </a:r>
            <a:r>
              <a:rPr lang="en-US" dirty="0" smtClean="0"/>
              <a:t> for 10k particles simulated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8221" r="36994" b="20668"/>
          <a:stretch/>
        </p:blipFill>
        <p:spPr>
          <a:xfrm>
            <a:off x="731520" y="822960"/>
            <a:ext cx="7586893" cy="49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Simulation of 2 mA </a:t>
            </a:r>
            <a:r>
              <a:rPr lang="en-US" dirty="0" smtClean="0"/>
              <a:t>Proton </a:t>
            </a:r>
            <a:r>
              <a:rPr lang="en-US" dirty="0"/>
              <a:t>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10000" r="36995" b="20668"/>
          <a:stretch/>
        </p:blipFill>
        <p:spPr>
          <a:xfrm>
            <a:off x="731520" y="822960"/>
            <a:ext cx="7586769" cy="4850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33" y="5888531"/>
            <a:ext cx="30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beam loss in the RFQ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Simulation of </a:t>
            </a:r>
            <a:r>
              <a:rPr lang="en-US" dirty="0" smtClean="0"/>
              <a:t>0.5 </a:t>
            </a:r>
            <a:r>
              <a:rPr lang="en-US" dirty="0"/>
              <a:t>mA </a:t>
            </a:r>
            <a:r>
              <a:rPr lang="en-US" dirty="0" smtClean="0"/>
              <a:t>Lead </a:t>
            </a:r>
            <a:r>
              <a:rPr lang="en-US" dirty="0"/>
              <a:t>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8222" r="36995" b="20667"/>
          <a:stretch/>
        </p:blipFill>
        <p:spPr>
          <a:xfrm>
            <a:off x="731520" y="822960"/>
            <a:ext cx="7586769" cy="4974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33" y="5888531"/>
            <a:ext cx="30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beam loss in the RFQ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7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49"/>
            <a:ext cx="8229600" cy="563562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593"/>
            <a:ext cx="8229600" cy="54282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Design of the stripper section including effects of energy and angular straggling in the stripper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effects of energy and angular straggling are reduced with energy – Need to consider with the desired charge state &amp; energy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Error simulations to check the robustness of the design and determine the tolerances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Future R&amp;D Topics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Dynamic vacuum issues, have to do with the injection charge state and interaction with residual gas in the booster.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Beam formation with possible more pulses from the </a:t>
            </a:r>
            <a:r>
              <a:rPr lang="en-US" dirty="0" err="1"/>
              <a:t>linac</a:t>
            </a:r>
            <a:r>
              <a:rPr lang="en-US" dirty="0"/>
              <a:t> – long pulses are better for the operation of a pulsed SRF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Spin tracking and dynamics in the </a:t>
            </a:r>
            <a:r>
              <a:rPr lang="en-US" dirty="0" err="1"/>
              <a:t>Linac</a:t>
            </a:r>
            <a:r>
              <a:rPr lang="en-US" dirty="0"/>
              <a:t>, especially in the solenoids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6E78A-7469-4523-A7CC-746B9DD06A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2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320"/>
            <a:ext cx="8229600" cy="563562"/>
          </a:xfrm>
        </p:spPr>
        <p:txBody>
          <a:bodyPr/>
          <a:lstStyle/>
          <a:p>
            <a:r>
              <a:rPr lang="en-US" altLang="en-US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593"/>
            <a:ext cx="8229600" cy="54011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Current Injector </a:t>
            </a:r>
            <a:r>
              <a:rPr lang="en-US" altLang="en-US" dirty="0" err="1"/>
              <a:t>Linac</a:t>
            </a:r>
            <a:r>
              <a:rPr lang="en-US" altLang="en-US" dirty="0"/>
              <a:t> Design</a:t>
            </a:r>
          </a:p>
          <a:p>
            <a:pPr marL="0" indent="0" eaLnBrk="1" hangingPunct="1"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>
                <a:sym typeface="Wingdings" panose="05000000000000000000" pitchFamily="2" charset="2"/>
              </a:rPr>
              <a:t>Design of the Different </a:t>
            </a:r>
            <a:r>
              <a:rPr lang="en-US" altLang="en-US" dirty="0" err="1">
                <a:sym typeface="Wingdings" panose="05000000000000000000" pitchFamily="2" charset="2"/>
              </a:rPr>
              <a:t>Linac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Sections </a:t>
            </a:r>
          </a:p>
          <a:p>
            <a:pPr marL="0" indent="0" eaLnBrk="1" hangingPunct="1">
              <a:buNone/>
            </a:pP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   (</a:t>
            </a:r>
            <a:r>
              <a:rPr lang="en-US" altLang="en-US" dirty="0" smtClean="0"/>
              <a:t>LEBTs, RFQs, IH-FODO</a:t>
            </a:r>
            <a:r>
              <a:rPr lang="en-US" altLang="en-US" dirty="0"/>
              <a:t> </a:t>
            </a:r>
            <a:r>
              <a:rPr lang="en-US" altLang="en-US" dirty="0" smtClean="0"/>
              <a:t>&amp; SRF </a:t>
            </a:r>
            <a:r>
              <a:rPr lang="en-US" altLang="en-US" dirty="0" err="1" smtClean="0"/>
              <a:t>Linac</a:t>
            </a:r>
            <a:r>
              <a:rPr lang="en-US" altLang="en-US" dirty="0" smtClean="0"/>
              <a:t>)</a:t>
            </a:r>
          </a:p>
          <a:p>
            <a:pPr marL="457200" lvl="1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First End-to-End Simulations (Revealing …)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Issues from large emittance of polarized light ions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Possible solutions …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Working Solution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Collimation of Polarized Light Ions at the Source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Updates to the </a:t>
            </a:r>
            <a:r>
              <a:rPr lang="en-US" altLang="en-US" dirty="0" err="1" smtClean="0"/>
              <a:t>Linac</a:t>
            </a:r>
            <a:r>
              <a:rPr lang="en-US" altLang="en-US" dirty="0" smtClean="0"/>
              <a:t> Design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End-to-End Simulations (Re-do)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What’s Next?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6E78A-7469-4523-A7CC-746B9DD0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532"/>
            <a:ext cx="8229600" cy="563562"/>
          </a:xfrm>
        </p:spPr>
        <p:txBody>
          <a:bodyPr/>
          <a:lstStyle/>
          <a:p>
            <a:r>
              <a:rPr lang="en-US" dirty="0"/>
              <a:t>Current Injector </a:t>
            </a:r>
            <a:r>
              <a:rPr lang="en-US" dirty="0" err="1"/>
              <a:t>Linac</a:t>
            </a:r>
            <a:r>
              <a:rPr lang="en-US" dirty="0"/>
              <a:t>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6706" y="3368094"/>
            <a:ext cx="8556950" cy="28259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Two RFQs: One for light ions  (q/A ~ 1/2) and one for heavy ions (q/A ~ 1/7)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emittances and voltage requirements for polarized light ions and heavy ions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RT Structure: IH-DTL with FODO Focusing Lattice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FODO focusing 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Significantly better beam dynamics</a:t>
            </a:r>
            <a:endParaRPr lang="en-US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LEBTs and MEBTs for light and heavy ions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Stripper section for heavy-ions followed by an SRF section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Pulsed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10 Hz repetition rate with 0.5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pulse length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0" y="856352"/>
            <a:ext cx="8372475" cy="2511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8628" y="1164113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alibri"/>
              </a:rPr>
              <a:t>β</a:t>
            </a:r>
            <a:r>
              <a:rPr lang="en-US" sz="800" dirty="0">
                <a:latin typeface="Calibri"/>
              </a:rPr>
              <a:t>G</a:t>
            </a:r>
            <a:r>
              <a:rPr lang="en-US" sz="1400" dirty="0">
                <a:latin typeface="Calibri"/>
              </a:rPr>
              <a:t>=0.15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48701" y="116411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alibri"/>
              </a:rPr>
              <a:t>β</a:t>
            </a:r>
            <a:r>
              <a:rPr lang="en-US" sz="800" dirty="0">
                <a:latin typeface="Calibri"/>
              </a:rPr>
              <a:t>G</a:t>
            </a:r>
            <a:r>
              <a:rPr lang="en-US" sz="1400" dirty="0">
                <a:latin typeface="Calibri"/>
              </a:rPr>
              <a:t>=0.3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72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2903538"/>
            <a:ext cx="8229600" cy="119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kern="0" dirty="0" smtClean="0"/>
              <a:t>Design of the Different </a:t>
            </a:r>
            <a:r>
              <a:rPr lang="en-US" sz="3200" kern="0" dirty="0" err="1" smtClean="0"/>
              <a:t>Linac</a:t>
            </a:r>
            <a:r>
              <a:rPr lang="en-US" sz="3200" kern="0" dirty="0" smtClean="0"/>
              <a:t> Sections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35899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161"/>
            <a:ext cx="8229600" cy="563562"/>
          </a:xfrm>
        </p:spPr>
        <p:txBody>
          <a:bodyPr/>
          <a:lstStyle/>
          <a:p>
            <a:r>
              <a:rPr lang="en-US" dirty="0"/>
              <a:t>Two LEBTs: From Ion Sources to the RFQs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4796095" y="871279"/>
            <a:ext cx="4206240" cy="249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9" y="3505695"/>
            <a:ext cx="4240943" cy="2444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4" y="871279"/>
            <a:ext cx="3646174" cy="249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79" y="3505695"/>
            <a:ext cx="4240745" cy="2413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130" y="5949962"/>
            <a:ext cx="712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CERN Linac3 LEBT                                             Similar to BNL LEBT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426"/>
            <a:ext cx="8229600" cy="563562"/>
          </a:xfrm>
        </p:spPr>
        <p:txBody>
          <a:bodyPr/>
          <a:lstStyle/>
          <a:p>
            <a:r>
              <a:rPr lang="en-US" dirty="0"/>
              <a:t>Two Separate RFQs for Light Ions and Heavy 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49868"/>
              </p:ext>
            </p:extLst>
          </p:nvPr>
        </p:nvGraphicFramePr>
        <p:xfrm>
          <a:off x="1709530" y="2870179"/>
          <a:ext cx="5953090" cy="337401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3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9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</a:t>
                      </a:r>
                      <a:r>
                        <a:rPr lang="en-GB" sz="1600" kern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lang="en-GB" sz="1600" kern="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range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/u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Highest - A/Q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radius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9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factor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9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power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 (structure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windows)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2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(Norm., 90%)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/u ns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8725" y="958288"/>
            <a:ext cx="4269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Light-Ion RFQ is designed for polarized beams with </a:t>
            </a:r>
            <a:r>
              <a:rPr lang="en-US" b="1" dirty="0" smtClean="0"/>
              <a:t>2 </a:t>
            </a:r>
            <a:r>
              <a:rPr lang="el-GR" b="1" dirty="0" smtClean="0">
                <a:latin typeface="Calibri"/>
              </a:rPr>
              <a:t>π</a:t>
            </a:r>
            <a:r>
              <a:rPr lang="en-US" dirty="0" smtClean="0">
                <a:latin typeface="Calibri"/>
              </a:rPr>
              <a:t> mm </a:t>
            </a:r>
            <a:r>
              <a:rPr lang="en-US" dirty="0" err="1" smtClean="0">
                <a:latin typeface="Calibri"/>
              </a:rPr>
              <a:t>mrad</a:t>
            </a:r>
            <a:r>
              <a:rPr lang="en-US" dirty="0" smtClean="0">
                <a:latin typeface="Calibri"/>
              </a:rPr>
              <a:t> normalized transverse emittance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/>
              </a:rPr>
              <a:t>Heavy-Ion RFQ is designed for ion with Z/A </a:t>
            </a:r>
            <a:r>
              <a:rPr lang="en-US" dirty="0"/>
              <a:t>≤ </a:t>
            </a:r>
            <a:r>
              <a:rPr lang="en-US" dirty="0" smtClean="0"/>
              <a:t>7 with </a:t>
            </a:r>
            <a:r>
              <a:rPr lang="en-US" b="1" dirty="0" smtClean="0"/>
              <a:t>0.5 </a:t>
            </a:r>
            <a:r>
              <a:rPr lang="el-GR" b="1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mm </a:t>
            </a:r>
            <a:r>
              <a:rPr lang="en-US" dirty="0" err="1"/>
              <a:t>mrad</a:t>
            </a:r>
            <a:r>
              <a:rPr lang="en-US" dirty="0"/>
              <a:t> normalized transverse emittance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8160" y="1260076"/>
            <a:ext cx="1263114" cy="304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Light-I-RFQ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7674" y="1869676"/>
            <a:ext cx="2133600" cy="304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Heavy-Ion-RFQ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0012" y="2332651"/>
            <a:ext cx="11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MeV/u</a:t>
            </a:r>
            <a:endParaRPr lang="en-US" dirty="0"/>
          </a:p>
        </p:txBody>
      </p:sp>
      <p:cxnSp>
        <p:nvCxnSpPr>
          <p:cNvPr id="10" name="Straight Connector 9"/>
          <p:cNvCxnSpPr>
            <a:stCxn id="7" idx="3"/>
          </p:cNvCxnSpPr>
          <p:nvPr/>
        </p:nvCxnSpPr>
        <p:spPr>
          <a:xfrm>
            <a:off x="3911274" y="1412476"/>
            <a:ext cx="2596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68474" y="2022076"/>
            <a:ext cx="2024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48965" y="1412476"/>
            <a:ext cx="197554" cy="60960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</p:cNvCxnSpPr>
          <p:nvPr/>
        </p:nvCxnSpPr>
        <p:spPr>
          <a:xfrm>
            <a:off x="3911274" y="2022076"/>
            <a:ext cx="5569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13049076">
            <a:off x="3988126" y="1327837"/>
            <a:ext cx="265176" cy="2286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2663420">
            <a:off x="4254098" y="1876114"/>
            <a:ext cx="265176" cy="2286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134" y="1212370"/>
            <a:ext cx="179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A/Z </a:t>
            </a:r>
            <a:r>
              <a:rPr lang="en-US" dirty="0" smtClean="0">
                <a:latin typeface="Calibri"/>
              </a:rPr>
              <a:t>≤ 2, 15 </a:t>
            </a:r>
            <a:r>
              <a:rPr lang="en-US" dirty="0" err="1" smtClean="0">
                <a:latin typeface="Calibri"/>
              </a:rPr>
              <a:t>keV</a:t>
            </a:r>
            <a:r>
              <a:rPr lang="en-US" dirty="0" smtClean="0">
                <a:latin typeface="Calibri"/>
              </a:rPr>
              <a:t>/u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00" y="1853312"/>
            <a:ext cx="179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A/Z </a:t>
            </a:r>
            <a:r>
              <a:rPr lang="en-US" dirty="0" smtClean="0">
                <a:latin typeface="Calibri"/>
              </a:rPr>
              <a:t>≤ 7, 10 </a:t>
            </a:r>
            <a:r>
              <a:rPr lang="en-US" dirty="0" err="1" smtClean="0">
                <a:latin typeface="Calibri"/>
              </a:rPr>
              <a:t>keV</a:t>
            </a:r>
            <a:r>
              <a:rPr lang="en-US" dirty="0" smtClean="0">
                <a:latin typeface="Calibri"/>
              </a:rPr>
              <a:t>/u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09788" y="2312879"/>
            <a:ext cx="211230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8781" y="233265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48160" y="1109735"/>
            <a:ext cx="128016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86410" y="72041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7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055"/>
            <a:ext cx="8229600" cy="563562"/>
          </a:xfrm>
        </p:spPr>
        <p:txBody>
          <a:bodyPr/>
          <a:lstStyle/>
          <a:p>
            <a:r>
              <a:rPr lang="en-US" dirty="0"/>
              <a:t>A Common IH-DTL with FODO Focusing Lattice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121425" y="2789652"/>
            <a:ext cx="4104513" cy="167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t="5170" r="803" b="5950"/>
          <a:stretch/>
        </p:blipFill>
        <p:spPr>
          <a:xfrm rot="-1320000">
            <a:off x="2401714" y="3171685"/>
            <a:ext cx="3958781" cy="13532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0" y="1033663"/>
            <a:ext cx="8191905" cy="135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660" y="650645"/>
            <a:ext cx="5642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3 Tanks – 20 Quadrupoles in FODO arrangements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5136195" y="2955029"/>
            <a:ext cx="4146021" cy="1724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680" y="5026602"/>
            <a:ext cx="5241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Energy </a:t>
            </a:r>
            <a:r>
              <a:rPr lang="en-US" sz="2000" dirty="0"/>
              <a:t>gain: 	0.5 – 4.9 MeV/u 	= </a:t>
            </a:r>
            <a:r>
              <a:rPr lang="en-US" sz="2000" dirty="0" smtClean="0"/>
              <a:t>30.5 MeV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Total length: 	4.3 + 3.5 + 3.4 m	= </a:t>
            </a:r>
            <a:r>
              <a:rPr lang="en-US" sz="2000" dirty="0" smtClean="0"/>
              <a:t>11.2 </a:t>
            </a:r>
            <a:r>
              <a:rPr lang="en-US" sz="2000" dirty="0"/>
              <a:t>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Real-estate accelerating gradient: </a:t>
            </a:r>
            <a:r>
              <a:rPr lang="en-US" sz="2000" dirty="0" smtClean="0"/>
              <a:t>2.72 </a:t>
            </a:r>
            <a:r>
              <a:rPr lang="en-US" sz="2000" dirty="0"/>
              <a:t>MV/m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RF Power </a:t>
            </a:r>
            <a:r>
              <a:rPr lang="en-US" sz="2000" dirty="0" smtClean="0"/>
              <a:t>losses: 280 </a:t>
            </a:r>
            <a:r>
              <a:rPr lang="en-US" sz="2000" dirty="0"/>
              <a:t>+ </a:t>
            </a:r>
            <a:r>
              <a:rPr lang="en-US" sz="2000" dirty="0" smtClean="0"/>
              <a:t>400 </a:t>
            </a:r>
            <a:r>
              <a:rPr lang="en-US" sz="2000" dirty="0"/>
              <a:t>+ </a:t>
            </a:r>
            <a:r>
              <a:rPr lang="en-US" sz="2000" dirty="0" smtClean="0"/>
              <a:t>620 = 1.3 </a:t>
            </a:r>
            <a:r>
              <a:rPr lang="en-US" sz="2000" dirty="0"/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147470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49"/>
            <a:ext cx="8229600" cy="563562"/>
          </a:xfrm>
        </p:spPr>
        <p:txBody>
          <a:bodyPr/>
          <a:lstStyle/>
          <a:p>
            <a:r>
              <a:rPr lang="en-US" altLang="en-US" dirty="0"/>
              <a:t>Stripper and SRF </a:t>
            </a:r>
            <a:r>
              <a:rPr lang="en-US" altLang="en-US" dirty="0" err="1"/>
              <a:t>Linac</a:t>
            </a:r>
            <a:r>
              <a:rPr lang="en-US" altLang="en-US" dirty="0"/>
              <a:t> Section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63821" y="2725135"/>
            <a:ext cx="1724623" cy="516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20027" y="1776616"/>
            <a:ext cx="4257205" cy="8334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63585" y="1669856"/>
            <a:ext cx="985044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QWR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3626" y="1774631"/>
            <a:ext cx="1280160" cy="8334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91" y="1669856"/>
            <a:ext cx="985044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QWR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19689" y="1669856"/>
            <a:ext cx="985044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QWR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98996" y="1669856"/>
            <a:ext cx="985044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34998" y="1674618"/>
            <a:ext cx="985044" cy="29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</a:rPr>
              <a:t>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460876" y="1542182"/>
            <a:ext cx="60960" cy="54490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8972658">
            <a:off x="1519371" y="1708332"/>
            <a:ext cx="225107" cy="8334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86059" y="1641219"/>
            <a:ext cx="225107" cy="8334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627342" flipV="1">
            <a:off x="1852745" y="1708332"/>
            <a:ext cx="225107" cy="8334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114" y="125932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Stripper (¹²C)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4858" y="1319336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 MHz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>
            <a:off x="1488487" y="733548"/>
            <a:ext cx="0" cy="52578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47113" y="1205571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606324" y="1203269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58037" y="748788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²⁰</a:t>
            </a:r>
            <a:r>
              <a:rPr lang="en-US" dirty="0" smtClean="0">
                <a:latin typeface="Calibri"/>
              </a:rPr>
              <a:t>⁸</a:t>
            </a:r>
            <a:r>
              <a:rPr lang="en-US" dirty="0" smtClean="0"/>
              <a:t>Pb</a:t>
            </a:r>
            <a:r>
              <a:rPr lang="en-US" dirty="0" smtClean="0">
                <a:latin typeface="Calibri"/>
              </a:rPr>
              <a:t> ³⁰</a:t>
            </a:r>
            <a:r>
              <a:rPr lang="en-US" dirty="0">
                <a:latin typeface="Calibri"/>
              </a:rPr>
              <a:t>⁺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35255" y="733548"/>
            <a:ext cx="96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²⁰</a:t>
            </a:r>
            <a:r>
              <a:rPr lang="en-US" dirty="0" smtClean="0">
                <a:latin typeface="Calibri"/>
              </a:rPr>
              <a:t>⁸</a:t>
            </a:r>
            <a:r>
              <a:rPr lang="en-US" dirty="0" smtClean="0"/>
              <a:t>Pb</a:t>
            </a:r>
            <a:r>
              <a:rPr lang="en-US" dirty="0" smtClean="0">
                <a:latin typeface="Calibri"/>
              </a:rPr>
              <a:t> ⁶²⁺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301349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49156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96963" y="3068483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757928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05735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453542" y="3068483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214507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062314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10121" y="3068483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518891" y="2804374"/>
            <a:ext cx="132636" cy="3693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366700" y="3068483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218099" y="2785164"/>
            <a:ext cx="1690335" cy="262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251666" y="2876469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708245" y="2876469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164824" y="2876469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621403" y="2876469"/>
            <a:ext cx="132636" cy="10522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4594" y="23718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QWR Module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97226" y="243504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HWR Module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410627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556598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870398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016369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327408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473379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787704" y="2868715"/>
            <a:ext cx="120730" cy="120730"/>
          </a:xfrm>
          <a:prstGeom prst="ellipse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26309" y="3048084"/>
            <a:ext cx="21451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Horizonal orientation of cavities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17365" y="1324704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MHz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2106" y="2020629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eV/u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4752" y="2020629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8.7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eV/u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94898" y="2020629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eV/u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4898" y="2200070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135 MeV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9020" y="2198667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eV/u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" y="4152365"/>
            <a:ext cx="2266990" cy="19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25" y="4176638"/>
            <a:ext cx="2377554" cy="18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533919" y="3808062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QWR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59" name="TextBox 10"/>
          <p:cNvSpPr txBox="1">
            <a:spLocks noChangeArrowheads="1"/>
          </p:cNvSpPr>
          <p:nvPr/>
        </p:nvSpPr>
        <p:spPr bwMode="auto">
          <a:xfrm>
            <a:off x="3055575" y="3838084"/>
            <a:ext cx="13676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HWR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44537"/>
              </p:ext>
            </p:extLst>
          </p:nvPr>
        </p:nvGraphicFramePr>
        <p:xfrm>
          <a:off x="5266584" y="3350074"/>
          <a:ext cx="3692994" cy="290544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5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5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GB" sz="120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(β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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/(MV/m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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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200" b="1" i="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</a:t>
                      </a:r>
                      <a:r>
                        <a:rPr lang="en-US" sz="1200" b="0" i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operation</a:t>
                      </a:r>
                      <a:endParaRPr lang="en-US" sz="1200" b="0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MV/m 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200" b="1" i="0" baseline="-25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</a:t>
                      </a:r>
                      <a:r>
                        <a:rPr lang="en-US" sz="1200" b="0" i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operation</a:t>
                      </a:r>
                      <a:endParaRPr lang="en-US" sz="1200" b="0" i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200" b="1" i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MV/m</a:t>
                      </a:r>
                      <a:endParaRPr lang="en-US" sz="1200" b="1" i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(</a:t>
                      </a:r>
                      <a:r>
                        <a:rPr lang="en-GB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(p/</a:t>
                      </a:r>
                      <a:r>
                        <a:rPr lang="en-US" altLang="en-US" sz="12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H⁻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cavities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63" marR="6856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559626" y="1050974"/>
            <a:ext cx="2323681" cy="1613227"/>
            <a:chOff x="134937" y="2014140"/>
            <a:chExt cx="3951286" cy="2743200"/>
          </a:xfrm>
        </p:grpSpPr>
        <p:pic>
          <p:nvPicPr>
            <p:cNvPr id="62" name="Picture 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7" y="2014140"/>
              <a:ext cx="3951286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Oval 62"/>
            <p:cNvSpPr/>
            <p:nvPr/>
          </p:nvSpPr>
          <p:spPr bwMode="auto">
            <a:xfrm>
              <a:off x="2057047" y="3383752"/>
              <a:ext cx="59927" cy="599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6516896" y="637761"/>
            <a:ext cx="2622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Stripping Energy &amp; Charge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70149" y="2669051"/>
            <a:ext cx="388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@   8.7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MeV/u: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30+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62+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44 MeV/u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@ 13.3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MeV/u: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30+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67+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40 MeV/u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33F5F8-CAD4-4B62-AA76-7E6896EE7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Mustapha                                                                Progress in the Multi-Ion Injector Linac Design                                                     JLEIC Collaboration Meeting, April 3, 2017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2903538"/>
            <a:ext cx="8229600" cy="119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kern="0" dirty="0" smtClean="0"/>
              <a:t>First End-to-End Simulations</a:t>
            </a:r>
            <a:endParaRPr lang="en-US" sz="3200" kern="0" dirty="0"/>
          </a:p>
        </p:txBody>
      </p:sp>
      <p:sp>
        <p:nvSpPr>
          <p:cNvPr id="6" name="Rectangle 5"/>
          <p:cNvSpPr/>
          <p:nvPr/>
        </p:nvSpPr>
        <p:spPr>
          <a:xfrm>
            <a:off x="1004935" y="3939714"/>
            <a:ext cx="7333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End-to-end simulations are important to study the cumulative </a:t>
            </a:r>
            <a:r>
              <a:rPr lang="en-US" sz="2000" dirty="0" smtClean="0"/>
              <a:t>effects </a:t>
            </a:r>
            <a:r>
              <a:rPr lang="en-US" sz="2000" dirty="0"/>
              <a:t>of the lattice on the beam including realistic beam distributions and emittance growth from space charge and non-linear effects …</a:t>
            </a:r>
          </a:p>
        </p:txBody>
      </p:sp>
    </p:spTree>
    <p:extLst>
      <p:ext uri="{BB962C8B-B14F-4D97-AF65-F5344CB8AC3E}">
        <p14:creationId xmlns:p14="http://schemas.microsoft.com/office/powerpoint/2010/main" val="2618734396"/>
      </p:ext>
    </p:extLst>
  </p:cSld>
  <p:clrMapOvr>
    <a:masterClrMapping/>
  </p:clrMapOvr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blue_2003</Template>
  <TotalTime>18905</TotalTime>
  <Words>1634</Words>
  <Application>Microsoft Office PowerPoint</Application>
  <PresentationFormat>On-screen Show (4:3)</PresentationFormat>
  <Paragraphs>304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GreekC_IV50</vt:lpstr>
      <vt:lpstr>Minion Pro</vt:lpstr>
      <vt:lpstr>Symbol</vt:lpstr>
      <vt:lpstr>Times New Roman</vt:lpstr>
      <vt:lpstr>Trebuchet MS</vt:lpstr>
      <vt:lpstr>Wingdings</vt:lpstr>
      <vt:lpstr>blue_2003</vt:lpstr>
      <vt:lpstr>Progress in the Multi-Ion Injector  Linac Design</vt:lpstr>
      <vt:lpstr>Outline</vt:lpstr>
      <vt:lpstr>Current Injector Linac Design</vt:lpstr>
      <vt:lpstr>PowerPoint Presentation</vt:lpstr>
      <vt:lpstr>Two LEBTs: From Ion Sources to the RFQs</vt:lpstr>
      <vt:lpstr>Two Separate RFQs for Light Ions and Heavy Ions</vt:lpstr>
      <vt:lpstr>A Common IH-DTL with FODO Focusing Lattice</vt:lpstr>
      <vt:lpstr>Stripper and SRF Linac Section</vt:lpstr>
      <vt:lpstr>PowerPoint Presentation</vt:lpstr>
      <vt:lpstr>Simulation of 2 mA Deuteron Beam in the RT Section</vt:lpstr>
      <vt:lpstr>End-to-End Simulations … Revealing</vt:lpstr>
      <vt:lpstr>Possible Solutions …</vt:lpstr>
      <vt:lpstr>PowerPoint Presentation</vt:lpstr>
      <vt:lpstr>Collimation of The Light Ion Beams</vt:lpstr>
      <vt:lpstr>Updates to the Linac Design</vt:lpstr>
      <vt:lpstr>End-to-End Simulation of 2 mA Deuteron Beam</vt:lpstr>
      <vt:lpstr>End-to-End Simulation of 2 mA Proton Beam</vt:lpstr>
      <vt:lpstr>End-to-End Simulation of 0.5 mA Lead Beam</vt:lpstr>
      <vt:lpstr>What’s Next?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ostroumov</dc:creator>
  <cp:lastModifiedBy>Audrey Barron</cp:lastModifiedBy>
  <cp:revision>1076</cp:revision>
  <cp:lastPrinted>2016-09-15T04:19:44Z</cp:lastPrinted>
  <dcterms:created xsi:type="dcterms:W3CDTF">2010-02-17T01:42:31Z</dcterms:created>
  <dcterms:modified xsi:type="dcterms:W3CDTF">2017-04-03T13:05:15Z</dcterms:modified>
</cp:coreProperties>
</file>