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60" r:id="rId4"/>
    <p:sldId id="262" r:id="rId5"/>
    <p:sldId id="263" r:id="rId6"/>
    <p:sldId id="264" r:id="rId7"/>
    <p:sldId id="326" r:id="rId8"/>
    <p:sldId id="325" r:id="rId9"/>
    <p:sldId id="296" r:id="rId10"/>
    <p:sldId id="304" r:id="rId11"/>
    <p:sldId id="332" r:id="rId12"/>
    <p:sldId id="301" r:id="rId13"/>
    <p:sldId id="327" r:id="rId14"/>
    <p:sldId id="331" r:id="rId15"/>
    <p:sldId id="302" r:id="rId16"/>
    <p:sldId id="314" r:id="rId17"/>
    <p:sldId id="313" r:id="rId18"/>
    <p:sldId id="330" r:id="rId19"/>
    <p:sldId id="303" r:id="rId20"/>
    <p:sldId id="305" r:id="rId21"/>
    <p:sldId id="310" r:id="rId22"/>
    <p:sldId id="306" r:id="rId23"/>
    <p:sldId id="308" r:id="rId24"/>
    <p:sldId id="309" r:id="rId25"/>
    <p:sldId id="271" r:id="rId26"/>
    <p:sldId id="312" r:id="rId27"/>
    <p:sldId id="328" r:id="rId28"/>
    <p:sldId id="315" r:id="rId29"/>
    <p:sldId id="316" r:id="rId30"/>
    <p:sldId id="317" r:id="rId31"/>
    <p:sldId id="318" r:id="rId32"/>
    <p:sldId id="320" r:id="rId33"/>
    <p:sldId id="321" r:id="rId34"/>
    <p:sldId id="324" r:id="rId35"/>
    <p:sldId id="319" r:id="rId36"/>
    <p:sldId id="32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4/3/2017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49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6701" y="815976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4406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8269" y="2790092"/>
            <a:ext cx="4741984" cy="1051992"/>
          </a:xfrm>
        </p:spPr>
        <p:txBody>
          <a:bodyPr anchor="t"/>
          <a:lstStyle/>
          <a:p>
            <a:r>
              <a:rPr lang="en-US" dirty="0" smtClean="0"/>
              <a:t>eRHIC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420" y="3842084"/>
            <a:ext cx="5686001" cy="1580148"/>
          </a:xfrm>
        </p:spPr>
        <p:txBody>
          <a:bodyPr>
            <a:normAutofit/>
          </a:bodyPr>
          <a:lstStyle/>
          <a:p>
            <a:r>
              <a:rPr lang="en-US" dirty="0" smtClean="0"/>
              <a:t>JLEIC Collaboration Meeting</a:t>
            </a:r>
          </a:p>
          <a:p>
            <a:r>
              <a:rPr lang="en-US" sz="1800" dirty="0" smtClean="0"/>
              <a:t>April </a:t>
            </a:r>
            <a:r>
              <a:rPr lang="en-US" sz="1800" dirty="0"/>
              <a:t>3</a:t>
            </a:r>
            <a:r>
              <a:rPr lang="en-US" sz="1800" dirty="0" smtClean="0"/>
              <a:t>, 2017</a:t>
            </a:r>
          </a:p>
          <a:p>
            <a:r>
              <a:rPr lang="en-US" sz="2000" dirty="0" smtClean="0"/>
              <a:t>Ferdinand Willeke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038730" y="304801"/>
            <a:ext cx="762000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600" b="1" dirty="0" smtClean="0"/>
              <a:t>Luminosity</a:t>
            </a:r>
            <a:r>
              <a:rPr lang="en-US" b="1" dirty="0" smtClean="0"/>
              <a:t> vs. Center of Mass Energy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96" y="879917"/>
            <a:ext cx="8280350" cy="5431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1146" y="5108028"/>
            <a:ext cx="158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</a:t>
            </a:r>
            <a:r>
              <a:rPr lang="en-US" sz="3200" baseline="-25000" dirty="0" err="1" smtClean="0"/>
              <a:t>cm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 panose="05000000000000000000" pitchFamily="2" charset="2"/>
              </a:rPr>
              <a:t>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69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862" y="165429"/>
            <a:ext cx="8308137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Scenarios for different Species and Energies with and without cooling </a:t>
            </a:r>
            <a:r>
              <a:rPr lang="en-US" sz="1800" dirty="0" smtClean="0"/>
              <a:t>(for reference)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08" y="1574998"/>
            <a:ext cx="6995784" cy="46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8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683"/>
            <a:ext cx="7886700" cy="44767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High Beam Current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3668" y="1159402"/>
            <a:ext cx="49003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                      Electrons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u="sng" dirty="0" smtClean="0"/>
              <a:t>Total Beam Current</a:t>
            </a:r>
            <a:r>
              <a:rPr lang="en-US" dirty="0" smtClean="0"/>
              <a:t>: up to </a:t>
            </a:r>
            <a:r>
              <a:rPr lang="en-US" dirty="0" smtClean="0">
                <a:solidFill>
                  <a:srgbClr val="0070C0"/>
                </a:solidFill>
              </a:rPr>
              <a:t>2.7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unprecedented (KEK-B, Super-B), but N</a:t>
            </a:r>
            <a:r>
              <a:rPr lang="en-US" baseline="-25000" dirty="0" smtClean="0"/>
              <a:t>b</a:t>
            </a:r>
            <a:r>
              <a:rPr lang="en-US" dirty="0" smtClean="0"/>
              <a:t>=330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Synchrotron radiation </a:t>
            </a:r>
            <a:r>
              <a:rPr lang="en-US" dirty="0"/>
              <a:t>p</a:t>
            </a:r>
            <a:r>
              <a:rPr lang="en-US" dirty="0" smtClean="0"/>
              <a:t>ower  up to </a:t>
            </a:r>
            <a:r>
              <a:rPr lang="en-US" dirty="0" smtClean="0">
                <a:solidFill>
                  <a:srgbClr val="0070C0"/>
                </a:solidFill>
              </a:rPr>
              <a:t>10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RF cost: </a:t>
            </a:r>
            <a:r>
              <a:rPr lang="en-US" dirty="0">
                <a:solidFill>
                  <a:srgbClr val="0070C0"/>
                </a:solidFill>
              </a:rPr>
              <a:t>30 single cell s.c. 560MHz </a:t>
            </a:r>
            <a:r>
              <a:rPr lang="en-US" dirty="0" smtClean="0"/>
              <a:t>cavities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Peak linear power density  &lt; </a:t>
            </a:r>
            <a:r>
              <a:rPr lang="en-US" dirty="0" smtClean="0">
                <a:solidFill>
                  <a:srgbClr val="0070C0"/>
                </a:solidFill>
              </a:rPr>
              <a:t>6 kW/m</a:t>
            </a:r>
            <a:r>
              <a:rPr lang="en-US" dirty="0" smtClean="0"/>
              <a:t>;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ok with </a:t>
            </a:r>
            <a:r>
              <a:rPr lang="en-US" dirty="0" smtClean="0">
                <a:solidFill>
                  <a:srgbClr val="0070C0"/>
                </a:solidFill>
              </a:rPr>
              <a:t>Cu</a:t>
            </a:r>
            <a:r>
              <a:rPr lang="en-US" dirty="0" smtClean="0"/>
              <a:t> beam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Coupled Bunch instability: not fully ruled out </a:t>
            </a:r>
          </a:p>
          <a:p>
            <a:r>
              <a:rPr lang="en-US" dirty="0"/>
              <a:t> </a:t>
            </a:r>
            <a:r>
              <a:rPr lang="en-US" dirty="0" smtClean="0"/>
              <a:t>     as an issue (Cavity HOMs under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Resistive Wall Instability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Fast Ion instability growth time manageable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6218" y="4424847"/>
            <a:ext cx="39843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                          Protons</a:t>
            </a:r>
          </a:p>
          <a:p>
            <a:r>
              <a:rPr lang="en-US" b="1" u="sng" dirty="0" smtClean="0"/>
              <a:t>Total Beam Current </a:t>
            </a:r>
            <a:r>
              <a:rPr lang="en-US" dirty="0" smtClean="0"/>
              <a:t>up to </a:t>
            </a:r>
            <a:r>
              <a:rPr lang="en-US" dirty="0" smtClean="0">
                <a:solidFill>
                  <a:srgbClr val="C00000"/>
                </a:solidFill>
              </a:rPr>
              <a:t>920mA</a:t>
            </a:r>
          </a:p>
          <a:p>
            <a:r>
              <a:rPr lang="en-US" dirty="0" smtClean="0"/>
              <a:t>      (factor 2 above present RHIC)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Coupled Bunch Instability,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-Cloud: Need Cu coating of RHIC beam pipe + carbon layer for SEY suppression: prototype coater tested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2088" y="4752076"/>
            <a:ext cx="367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High Bunch Frequency</a:t>
            </a:r>
            <a:r>
              <a:rPr lang="en-US" dirty="0" smtClean="0"/>
              <a:t>: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fast kickers with &lt;10 ns rise times</a:t>
            </a:r>
          </a:p>
          <a:p>
            <a:r>
              <a:rPr lang="en-US" dirty="0" smtClean="0"/>
              <a:t>For injection of electrons and hadrons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8" y="1237200"/>
            <a:ext cx="4087419" cy="3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5274"/>
            <a:ext cx="7886700" cy="458839"/>
          </a:xfrm>
        </p:spPr>
        <p:txBody>
          <a:bodyPr>
            <a:noAutofit/>
          </a:bodyPr>
          <a:lstStyle/>
          <a:p>
            <a:r>
              <a:rPr lang="en-US" sz="3200" dirty="0" smtClean="0"/>
              <a:t>RF Cavity Options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18472" y="1223952"/>
            <a:ext cx="612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Option 1: </a:t>
            </a:r>
            <a:r>
              <a:rPr lang="en-US" dirty="0" smtClean="0"/>
              <a:t>KEK-B cavity has been operated successfully</a:t>
            </a:r>
          </a:p>
          <a:p>
            <a:r>
              <a:rPr lang="en-US" dirty="0"/>
              <a:t>u</a:t>
            </a:r>
            <a:r>
              <a:rPr lang="en-US" dirty="0" smtClean="0"/>
              <a:t>nder  comparable conditions, semi-commercial  </a:t>
            </a:r>
          </a:p>
          <a:p>
            <a:r>
              <a:rPr lang="en-US" dirty="0" smtClean="0"/>
              <a:t>need 15-30 units for 10-18 GeV, </a:t>
            </a:r>
          </a:p>
          <a:p>
            <a:r>
              <a:rPr lang="en-US" dirty="0" smtClean="0"/>
              <a:t>Assuming U = 2MV and P= 400kW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$$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56204" y="2453539"/>
            <a:ext cx="6198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Option 2</a:t>
            </a:r>
            <a:r>
              <a:rPr lang="en-US" dirty="0" smtClean="0"/>
              <a:t>: CESR-B Cavity is successfully operated in several light sources, for example NSLS2, commercially available</a:t>
            </a:r>
          </a:p>
          <a:p>
            <a:r>
              <a:rPr lang="en-US" dirty="0"/>
              <a:t>Would need </a:t>
            </a:r>
            <a:r>
              <a:rPr lang="en-US" dirty="0" smtClean="0"/>
              <a:t>15-30 </a:t>
            </a:r>
            <a:r>
              <a:rPr lang="en-US" dirty="0"/>
              <a:t>units for 10-18 GeV, </a:t>
            </a:r>
          </a:p>
          <a:p>
            <a:r>
              <a:rPr lang="en-US" dirty="0"/>
              <a:t>Assuming U = 2MV and P= 400kW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 smtClean="0"/>
              <a:t>$$</a:t>
            </a:r>
          </a:p>
          <a:p>
            <a:r>
              <a:rPr lang="en-US" dirty="0" smtClean="0"/>
              <a:t>Would have to use coaxial coupler (design completed)</a:t>
            </a:r>
          </a:p>
          <a:p>
            <a:r>
              <a:rPr lang="en-US" dirty="0" smtClean="0"/>
              <a:t>And fix the In-seal, the weak point of the design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524" y="2937909"/>
            <a:ext cx="2756912" cy="155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883" y="4732259"/>
            <a:ext cx="2028497" cy="15189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9380" y="4966686"/>
            <a:ext cx="1567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Impedance 12 3-cell units,</a:t>
            </a:r>
          </a:p>
          <a:p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80668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All solutions</a:t>
            </a:r>
            <a:r>
              <a:rPr lang="en-US" dirty="0" smtClean="0"/>
              <a:t>: Broad and narrow band impedance  manageable;  TMCI ok, Coupled bunch 	  	      Growth rates &lt; 1kHz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33081" y="4243676"/>
            <a:ext cx="601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Option 3</a:t>
            </a:r>
            <a:r>
              <a:rPr lang="en-US" dirty="0" smtClean="0"/>
              <a:t>: In-house development of a 3-cell cavity in progress to save cost.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725" y="474926"/>
            <a:ext cx="855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Staged RF installation: 1</a:t>
            </a:r>
            <a:r>
              <a:rPr lang="en-US" baseline="30000" dirty="0"/>
              <a:t>st</a:t>
            </a:r>
            <a:r>
              <a:rPr lang="en-US" dirty="0"/>
              <a:t> 10GeV </a:t>
            </a:r>
            <a:r>
              <a:rPr lang="en-US" dirty="0" smtClean="0"/>
              <a:t>Operations   with </a:t>
            </a:r>
            <a:r>
              <a:rPr lang="en-US" dirty="0"/>
              <a:t>optimized coupling for High Intensity </a:t>
            </a:r>
            <a:r>
              <a:rPr lang="en-US" dirty="0" smtClean="0"/>
              <a:t>Operations,  then RF installation for 18GeV but only 200 mA of current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11901" y="5167033"/>
            <a:ext cx="1710348" cy="219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5" y="1121257"/>
            <a:ext cx="2784231" cy="17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25" y="4966686"/>
            <a:ext cx="4190476" cy="1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24" y="365126"/>
            <a:ext cx="9017876" cy="570295"/>
          </a:xfrm>
        </p:spPr>
        <p:txBody>
          <a:bodyPr>
            <a:normAutofit/>
          </a:bodyPr>
          <a:lstStyle/>
          <a:p>
            <a:r>
              <a:rPr lang="en-US" sz="3200" b="1" dirty="0"/>
              <a:t>Considerable </a:t>
            </a:r>
            <a:r>
              <a:rPr lang="en-US" sz="3200" b="1" dirty="0" smtClean="0"/>
              <a:t>electron single bunch currents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5799" y="1699067"/>
            <a:ext cx="436478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</a:t>
            </a:r>
            <a:r>
              <a:rPr lang="en-US" sz="2000" b="1" dirty="0" err="1" smtClean="0">
                <a:solidFill>
                  <a:srgbClr val="FF0000"/>
                </a:solidFill>
              </a:rPr>
              <a:t>I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 =  up to 3.8 mA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 x </a:t>
            </a:r>
            <a:r>
              <a:rPr lang="en-US" dirty="0" err="1"/>
              <a:t>I</a:t>
            </a:r>
            <a:r>
              <a:rPr lang="en-US" baseline="-25000" dirty="0" err="1"/>
              <a:t>eb</a:t>
            </a:r>
            <a:r>
              <a:rPr lang="en-US" dirty="0"/>
              <a:t> = 0.0046 amp</a:t>
            </a:r>
            <a:r>
              <a:rPr lang="en-US" baseline="30000" dirty="0"/>
              <a:t>2</a:t>
            </a:r>
            <a:r>
              <a:rPr lang="en-US" dirty="0"/>
              <a:t>  factor </a:t>
            </a:r>
            <a:r>
              <a:rPr lang="en-US" dirty="0" smtClean="0"/>
              <a:t>~10 </a:t>
            </a:r>
            <a:r>
              <a:rPr lang="en-US" dirty="0"/>
              <a:t>larger than </a:t>
            </a:r>
            <a:r>
              <a:rPr lang="en-US" dirty="0" smtClean="0"/>
              <a:t>confirmed by B-Factory experience</a:t>
            </a: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Concern of heating of vacuum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components </a:t>
            </a:r>
            <a:r>
              <a:rPr lang="en-US" dirty="0"/>
              <a:t>(bellows) </a:t>
            </a:r>
            <a:endParaRPr lang="en-US" dirty="0" smtClean="0"/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 </a:t>
            </a:r>
            <a:r>
              <a:rPr lang="en-US" dirty="0">
                <a:sym typeface="Wingdings" panose="05000000000000000000" pitchFamily="2" charset="2"/>
              </a:rPr>
              <a:t>needs careful low impedance </a:t>
            </a:r>
            <a:r>
              <a:rPr lang="en-US" dirty="0" smtClean="0">
                <a:sym typeface="Wingdings" panose="05000000000000000000" pitchFamily="2" charset="2"/>
              </a:rPr>
              <a:t>design</a:t>
            </a: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(still to be done)</a:t>
            </a: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 Single </a:t>
            </a:r>
            <a:r>
              <a:rPr lang="en-US" dirty="0">
                <a:sym typeface="Wingdings" panose="05000000000000000000" pitchFamily="2" charset="2"/>
              </a:rPr>
              <a:t>bunch instabilities: 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- TMCI </a:t>
            </a:r>
            <a:r>
              <a:rPr lang="en-US" dirty="0">
                <a:sym typeface="Wingdings" panose="05000000000000000000" pitchFamily="2" charset="2"/>
              </a:rPr>
              <a:t>ok for typical impedance &lt; 1M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en-US" dirty="0">
                <a:sym typeface="Wingdings" panose="05000000000000000000" pitchFamily="2" charset="2"/>
              </a:rPr>
              <a:t>, 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       - microwave </a:t>
            </a:r>
            <a:r>
              <a:rPr lang="en-US" dirty="0">
                <a:sym typeface="Wingdings" panose="05000000000000000000" pitchFamily="2" charset="2"/>
              </a:rPr>
              <a:t>instability </a:t>
            </a:r>
            <a:r>
              <a:rPr lang="en-US" dirty="0" smtClean="0">
                <a:sym typeface="Wingdings" panose="05000000000000000000" pitchFamily="2" charset="2"/>
              </a:rPr>
              <a:t>ok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69" y="1603030"/>
            <a:ext cx="4462179" cy="33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365126"/>
            <a:ext cx="8911771" cy="45493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Small Hadron Emittance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6667" y="820057"/>
            <a:ext cx="49473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L = 1.2∙ 10</a:t>
            </a:r>
            <a:r>
              <a:rPr lang="en-US" b="1" baseline="30000" dirty="0" smtClean="0"/>
              <a:t>34</a:t>
            </a:r>
            <a:r>
              <a:rPr lang="en-US" b="1" dirty="0" smtClean="0"/>
              <a:t>cm</a:t>
            </a:r>
            <a:r>
              <a:rPr lang="en-US" b="1" baseline="30000" dirty="0" smtClean="0"/>
              <a:t>-2</a:t>
            </a:r>
            <a:r>
              <a:rPr lang="en-US" b="1" dirty="0" smtClean="0"/>
              <a:t>s</a:t>
            </a:r>
            <a:r>
              <a:rPr lang="en-US" b="1" baseline="30000" dirty="0" smtClean="0"/>
              <a:t>-1</a:t>
            </a:r>
            <a:r>
              <a:rPr lang="en-US" b="1" dirty="0" smtClean="0"/>
              <a:t>  requires </a:t>
            </a:r>
          </a:p>
          <a:p>
            <a:r>
              <a:rPr lang="en-US" dirty="0"/>
              <a:t>v</a:t>
            </a:r>
            <a:r>
              <a:rPr lang="en-US" dirty="0" smtClean="0"/>
              <a:t>ertical </a:t>
            </a:r>
            <a:r>
              <a:rPr lang="en-US" dirty="0"/>
              <a:t>n</a:t>
            </a:r>
            <a:r>
              <a:rPr lang="en-US" dirty="0" smtClean="0"/>
              <a:t>ormalized proton emittance: </a:t>
            </a:r>
          </a:p>
          <a:p>
            <a:r>
              <a:rPr lang="en-US" b="1" dirty="0" smtClean="0"/>
              <a:t>3.1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 rad,</a:t>
            </a:r>
            <a:r>
              <a:rPr lang="en-US" b="1" dirty="0"/>
              <a:t> </a:t>
            </a:r>
            <a:r>
              <a:rPr lang="en-US" b="1" dirty="0" err="1" smtClean="0"/>
              <a:t>I</a:t>
            </a:r>
            <a:r>
              <a:rPr lang="en-US" b="1" baseline="-25000" dirty="0" err="1" smtClean="0"/>
              <a:t>bp</a:t>
            </a:r>
            <a:r>
              <a:rPr lang="en-US" b="1" dirty="0" smtClean="0"/>
              <a:t>= 0.7 mA, bunch length 7 cm.</a:t>
            </a:r>
          </a:p>
          <a:p>
            <a:r>
              <a:rPr lang="en-US" dirty="0" smtClean="0"/>
              <a:t>These </a:t>
            </a:r>
            <a:r>
              <a:rPr lang="en-US" dirty="0"/>
              <a:t>Hadron beam </a:t>
            </a:r>
            <a:r>
              <a:rPr lang="en-US" dirty="0" smtClean="0"/>
              <a:t>parameters  is </a:t>
            </a:r>
            <a:r>
              <a:rPr lang="en-US" dirty="0"/>
              <a:t>subject to </a:t>
            </a:r>
            <a:r>
              <a:rPr lang="en-US" b="1" dirty="0" smtClean="0"/>
              <a:t>strong IBS </a:t>
            </a:r>
            <a:r>
              <a:rPr lang="en-US" dirty="0"/>
              <a:t>and can be achieved and maintained only be </a:t>
            </a:r>
            <a:r>
              <a:rPr lang="en-US" b="1" dirty="0"/>
              <a:t>strong active cooling of the Hadron beams </a:t>
            </a:r>
            <a:r>
              <a:rPr lang="en-US" dirty="0"/>
              <a:t>with cooling times in the order of minutes. </a:t>
            </a:r>
            <a:endParaRPr lang="en-US" dirty="0" smtClean="0"/>
          </a:p>
          <a:p>
            <a:r>
              <a:rPr lang="en-US" b="1" dirty="0" smtClean="0"/>
              <a:t>MAJOR TECHNICAL CHALLENGE FOR ANY EIC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Cooling time &lt;  </a:t>
            </a:r>
            <a:r>
              <a:rPr lang="en-US" dirty="0" smtClean="0"/>
              <a:t>IBS growth time only 0.5 hours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</a:t>
            </a:r>
            <a:r>
              <a:rPr lang="en-US" dirty="0"/>
              <a:t>exceeds the cooling rates possible with </a:t>
            </a:r>
            <a:r>
              <a:rPr lang="en-US" dirty="0" smtClean="0"/>
              <a:t>stochastic </a:t>
            </a:r>
            <a:r>
              <a:rPr lang="en-US" dirty="0"/>
              <a:t>cooling by several orders of </a:t>
            </a:r>
            <a:r>
              <a:rPr lang="en-US" dirty="0" smtClean="0"/>
              <a:t>magnitude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Coherent Electron Cooling </a:t>
            </a:r>
            <a:r>
              <a:rPr lang="en-US" dirty="0" smtClean="0"/>
              <a:t>promises to provide required cooling 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Novel scheme, never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Proof of principle tests in progress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/>
              <a:t>Need novel cooling schemes to meet this </a:t>
            </a:r>
            <a:r>
              <a:rPr lang="en-US" dirty="0" smtClean="0"/>
              <a:t>     challenge</a:t>
            </a:r>
            <a:r>
              <a:rPr lang="en-US" dirty="0"/>
              <a:t>. 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30629" y="5367610"/>
            <a:ext cx="389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eRHIC Choice is to go with CeC, </a:t>
            </a:r>
          </a:p>
          <a:p>
            <a:r>
              <a:rPr lang="en-US" b="1" dirty="0" smtClean="0"/>
              <a:t>but will consider other schemes as well if necessary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0629" y="4277710"/>
            <a:ext cx="389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Fastest IBS growth for High Acceptance Optics with L~ 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</a:rPr>
              <a:t>ibs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0.3h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(might be able to avoid)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1" y="994518"/>
            <a:ext cx="3851303" cy="31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748" y="3974890"/>
            <a:ext cx="871934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cooling of high energy Hadron beams with high band-width; BW: </a:t>
            </a:r>
            <a:r>
              <a:rPr lang="en-US" b="1" dirty="0">
                <a:solidFill>
                  <a:srgbClr val="04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1" dirty="0" smtClean="0">
                <a:solidFill>
                  <a:srgbClr val="04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THz</a:t>
            </a:r>
            <a:r>
              <a:rPr lang="en-US" sz="1800" b="0" dirty="0" smtClean="0">
                <a:solidFill>
                  <a:srgbClr val="042B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1800" b="0" dirty="0" smtClean="0">
                <a:solidFill>
                  <a:srgbClr val="042B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cooling times of sec-min to balance strong </a:t>
            </a:r>
            <a:r>
              <a:rPr lang="en-US" sz="1800" b="1" dirty="0" smtClean="0">
                <a:solidFill>
                  <a:srgbClr val="042B7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IBS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153400" y="6400800"/>
            <a:ext cx="990600" cy="4572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r"/>
            <a:fld id="{D96174C5-6044-42D1-B178-7EA7F4E8CD18}" type="slidenum">
              <a:rPr lang="en-US" sz="1000" smtClean="0"/>
              <a:pPr algn="r"/>
              <a:t>16</a:t>
            </a:fld>
            <a:endParaRPr lang="en-US" sz="1000" dirty="0"/>
          </a:p>
        </p:txBody>
      </p:sp>
      <p:grpSp>
        <p:nvGrpSpPr>
          <p:cNvPr id="7" name="Group 406"/>
          <p:cNvGrpSpPr>
            <a:grpSpLocks/>
          </p:cNvGrpSpPr>
          <p:nvPr/>
        </p:nvGrpSpPr>
        <p:grpSpPr bwMode="auto">
          <a:xfrm>
            <a:off x="676303" y="1197116"/>
            <a:ext cx="7818967" cy="2648172"/>
            <a:chOff x="-18" y="1069"/>
            <a:chExt cx="5778" cy="1471"/>
          </a:xfrm>
        </p:grpSpPr>
        <p:sp>
          <p:nvSpPr>
            <p:cNvPr id="8" name="Text Box 407"/>
            <p:cNvSpPr txBox="1">
              <a:spLocks noChangeArrowheads="1"/>
            </p:cNvSpPr>
            <p:nvPr/>
          </p:nvSpPr>
          <p:spPr bwMode="auto">
            <a:xfrm>
              <a:off x="597" y="1718"/>
              <a:ext cx="954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 dirty="0">
                  <a:latin typeface="Comic Sans MS"/>
                  <a:cs typeface="Comic Sans MS"/>
                </a:rPr>
                <a:t>Modulator</a:t>
              </a:r>
            </a:p>
          </p:txBody>
        </p:sp>
        <p:sp>
          <p:nvSpPr>
            <p:cNvPr id="9" name="Text Box 408"/>
            <p:cNvSpPr txBox="1">
              <a:spLocks noChangeArrowheads="1"/>
            </p:cNvSpPr>
            <p:nvPr/>
          </p:nvSpPr>
          <p:spPr bwMode="auto">
            <a:xfrm>
              <a:off x="4375" y="1709"/>
              <a:ext cx="60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 dirty="0">
                  <a:latin typeface="Comic Sans MS"/>
                  <a:cs typeface="Comic Sans MS"/>
                </a:rPr>
                <a:t>Kicker</a:t>
              </a:r>
            </a:p>
          </p:txBody>
        </p:sp>
        <p:sp>
          <p:nvSpPr>
            <p:cNvPr id="10" name="Text Box 409"/>
            <p:cNvSpPr txBox="1">
              <a:spLocks noChangeArrowheads="1"/>
            </p:cNvSpPr>
            <p:nvPr/>
          </p:nvSpPr>
          <p:spPr bwMode="auto">
            <a:xfrm>
              <a:off x="1898" y="1597"/>
              <a:ext cx="1605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dirty="0">
                  <a:latin typeface="Comic Sans MS"/>
                  <a:cs typeface="Comic Sans MS"/>
                </a:rPr>
                <a:t>Dispersion section </a:t>
              </a:r>
            </a:p>
            <a:p>
              <a:pPr eaLnBrk="0" hangingPunct="0"/>
              <a:r>
                <a:rPr lang="en-US" sz="1200" dirty="0">
                  <a:latin typeface="Comic Sans MS"/>
                  <a:cs typeface="Comic Sans MS"/>
                </a:rPr>
                <a:t>( for hadrons)</a:t>
              </a:r>
              <a:endParaRPr lang="en-US" sz="1200" baseline="-25000" dirty="0">
                <a:latin typeface="Comic Sans MS"/>
                <a:cs typeface="Comic Sans MS"/>
              </a:endParaRPr>
            </a:p>
          </p:txBody>
        </p:sp>
        <p:sp>
          <p:nvSpPr>
            <p:cNvPr id="11" name="Text Box 410"/>
            <p:cNvSpPr txBox="1">
              <a:spLocks noChangeArrowheads="1"/>
            </p:cNvSpPr>
            <p:nvPr/>
          </p:nvSpPr>
          <p:spPr bwMode="auto">
            <a:xfrm>
              <a:off x="-18" y="2318"/>
              <a:ext cx="58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dirty="0">
                  <a:latin typeface="Comic Sans MS"/>
                  <a:cs typeface="Comic Sans MS"/>
                </a:rPr>
                <a:t>Electrons</a:t>
              </a:r>
            </a:p>
          </p:txBody>
        </p:sp>
        <p:sp>
          <p:nvSpPr>
            <p:cNvPr id="12" name="Rectangle 411" descr="Dark vertical"/>
            <p:cNvSpPr>
              <a:spLocks noChangeArrowheads="1"/>
            </p:cNvSpPr>
            <p:nvPr/>
          </p:nvSpPr>
          <p:spPr bwMode="auto">
            <a:xfrm>
              <a:off x="1784" y="2172"/>
              <a:ext cx="2304" cy="71"/>
            </a:xfrm>
            <a:prstGeom prst="rect">
              <a:avLst/>
            </a:prstGeom>
            <a:pattFill prst="dkVert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3" name="Line 412"/>
            <p:cNvSpPr>
              <a:spLocks noChangeShapeType="1"/>
            </p:cNvSpPr>
            <p:nvPr/>
          </p:nvSpPr>
          <p:spPr bwMode="auto">
            <a:xfrm>
              <a:off x="240" y="1992"/>
              <a:ext cx="52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4" name="Line 413"/>
            <p:cNvSpPr>
              <a:spLocks noChangeShapeType="1"/>
            </p:cNvSpPr>
            <p:nvPr/>
          </p:nvSpPr>
          <p:spPr bwMode="auto">
            <a:xfrm flipV="1">
              <a:off x="36" y="2091"/>
              <a:ext cx="285" cy="228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5" name="Line 414"/>
            <p:cNvSpPr>
              <a:spLocks noChangeShapeType="1"/>
            </p:cNvSpPr>
            <p:nvPr/>
          </p:nvSpPr>
          <p:spPr bwMode="auto">
            <a:xfrm>
              <a:off x="5409" y="2068"/>
              <a:ext cx="293" cy="257"/>
            </a:xfrm>
            <a:prstGeom prst="line">
              <a:avLst/>
            </a:prstGeom>
            <a:noFill/>
            <a:ln w="76200" cmpd="tri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6" name="Line 415"/>
            <p:cNvSpPr>
              <a:spLocks noChangeShapeType="1"/>
            </p:cNvSpPr>
            <p:nvPr/>
          </p:nvSpPr>
          <p:spPr bwMode="auto">
            <a:xfrm flipV="1">
              <a:off x="0" y="1992"/>
              <a:ext cx="361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7" name="Text Box 416"/>
            <p:cNvSpPr txBox="1">
              <a:spLocks noChangeArrowheads="1"/>
            </p:cNvSpPr>
            <p:nvPr/>
          </p:nvSpPr>
          <p:spPr bwMode="auto">
            <a:xfrm>
              <a:off x="-17" y="1707"/>
              <a:ext cx="52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dirty="0">
                  <a:latin typeface="Comic Sans MS"/>
                  <a:cs typeface="Comic Sans MS"/>
                </a:rPr>
                <a:t>Hadrons</a:t>
              </a:r>
            </a:p>
          </p:txBody>
        </p:sp>
        <p:sp>
          <p:nvSpPr>
            <p:cNvPr id="18" name="Line 417"/>
            <p:cNvSpPr>
              <a:spLocks noChangeShapeType="1"/>
            </p:cNvSpPr>
            <p:nvPr/>
          </p:nvSpPr>
          <p:spPr bwMode="auto">
            <a:xfrm flipV="1">
              <a:off x="5399" y="1996"/>
              <a:ext cx="361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19" name="Oval 419"/>
            <p:cNvSpPr>
              <a:spLocks noChangeArrowheads="1"/>
            </p:cNvSpPr>
            <p:nvPr/>
          </p:nvSpPr>
          <p:spPr bwMode="auto">
            <a:xfrm>
              <a:off x="454" y="2273"/>
              <a:ext cx="1406" cy="1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0" name="Text Box 421"/>
            <p:cNvSpPr txBox="1">
              <a:spLocks noChangeArrowheads="1"/>
            </p:cNvSpPr>
            <p:nvPr/>
          </p:nvSpPr>
          <p:spPr bwMode="auto">
            <a:xfrm>
              <a:off x="2255" y="2009"/>
              <a:ext cx="197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dirty="0">
                  <a:latin typeface="Comic Sans MS"/>
                  <a:cs typeface="Comic Sans MS"/>
                </a:rPr>
                <a:t>High gain FEL (for electrons)</a:t>
              </a:r>
              <a:endParaRPr lang="en-US" sz="1200" baseline="-25000" dirty="0">
                <a:latin typeface="Comic Sans MS"/>
                <a:cs typeface="Comic Sans MS"/>
              </a:endParaRPr>
            </a:p>
          </p:txBody>
        </p:sp>
        <p:sp>
          <p:nvSpPr>
            <p:cNvPr id="21" name="Line 422"/>
            <p:cNvSpPr>
              <a:spLocks noChangeShapeType="1"/>
            </p:cNvSpPr>
            <p:nvPr/>
          </p:nvSpPr>
          <p:spPr bwMode="auto">
            <a:xfrm>
              <a:off x="476" y="1932"/>
              <a:ext cx="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2" name="Oval 423"/>
            <p:cNvSpPr>
              <a:spLocks noChangeArrowheads="1"/>
            </p:cNvSpPr>
            <p:nvPr/>
          </p:nvSpPr>
          <p:spPr bwMode="auto">
            <a:xfrm>
              <a:off x="1041" y="2306"/>
              <a:ext cx="27" cy="114"/>
            </a:xfrm>
            <a:prstGeom prst="ellipse">
              <a:avLst/>
            </a:prstGeom>
            <a:gradFill rotWithShape="0">
              <a:gsLst>
                <a:gs pos="0">
                  <a:srgbClr val="273DFF">
                    <a:alpha val="0"/>
                  </a:srgbClr>
                </a:gs>
                <a:gs pos="50000">
                  <a:srgbClr val="273DFF">
                    <a:gamma/>
                    <a:shade val="3922"/>
                    <a:invGamma/>
                    <a:alpha val="72000"/>
                  </a:srgbClr>
                </a:gs>
                <a:gs pos="100000">
                  <a:srgbClr val="273DFF">
                    <a:alpha val="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grpSp>
          <p:nvGrpSpPr>
            <p:cNvPr id="23" name="Group 424"/>
            <p:cNvGrpSpPr>
              <a:grpSpLocks/>
            </p:cNvGrpSpPr>
            <p:nvPr/>
          </p:nvGrpSpPr>
          <p:grpSpPr bwMode="auto">
            <a:xfrm>
              <a:off x="1082" y="2347"/>
              <a:ext cx="136" cy="23"/>
              <a:chOff x="1002" y="1535"/>
              <a:chExt cx="136" cy="23"/>
            </a:xfrm>
          </p:grpSpPr>
          <p:sp>
            <p:nvSpPr>
              <p:cNvPr id="95" name="Oval 425"/>
              <p:cNvSpPr>
                <a:spLocks noChangeAspect="1" noChangeArrowheads="1"/>
              </p:cNvSpPr>
              <p:nvPr/>
            </p:nvSpPr>
            <p:spPr bwMode="auto">
              <a:xfrm>
                <a:off x="1002" y="153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96" name="Line 426"/>
              <p:cNvSpPr>
                <a:spLocks noChangeShapeType="1"/>
              </p:cNvSpPr>
              <p:nvPr/>
            </p:nvSpPr>
            <p:spPr bwMode="auto">
              <a:xfrm flipV="1">
                <a:off x="1022" y="1548"/>
                <a:ext cx="11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4" name="Freeform 427"/>
            <p:cNvSpPr>
              <a:spLocks/>
            </p:cNvSpPr>
            <p:nvPr/>
          </p:nvSpPr>
          <p:spPr bwMode="auto">
            <a:xfrm>
              <a:off x="1730" y="1711"/>
              <a:ext cx="2203" cy="306"/>
            </a:xfrm>
            <a:custGeom>
              <a:avLst/>
              <a:gdLst>
                <a:gd name="T0" fmla="*/ 0 w 2203"/>
                <a:gd name="T1" fmla="*/ 286 h 306"/>
                <a:gd name="T2" fmla="*/ 736 w 2203"/>
                <a:gd name="T3" fmla="*/ 254 h 306"/>
                <a:gd name="T4" fmla="*/ 1098 w 2203"/>
                <a:gd name="T5" fmla="*/ 1 h 306"/>
                <a:gd name="T6" fmla="*/ 1468 w 2203"/>
                <a:gd name="T7" fmla="*/ 259 h 306"/>
                <a:gd name="T8" fmla="*/ 2203 w 2203"/>
                <a:gd name="T9" fmla="*/ 286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5" name="Line 428"/>
            <p:cNvSpPr>
              <a:spLocks noChangeShapeType="1"/>
            </p:cNvSpPr>
            <p:nvPr/>
          </p:nvSpPr>
          <p:spPr bwMode="auto">
            <a:xfrm flipV="1">
              <a:off x="347" y="1994"/>
              <a:ext cx="175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6" name="Line 429"/>
            <p:cNvSpPr>
              <a:spLocks noChangeShapeType="1"/>
            </p:cNvSpPr>
            <p:nvPr/>
          </p:nvSpPr>
          <p:spPr bwMode="auto">
            <a:xfrm flipV="1">
              <a:off x="3676" y="1997"/>
              <a:ext cx="175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7" name="Freeform 430"/>
            <p:cNvSpPr>
              <a:spLocks/>
            </p:cNvSpPr>
            <p:nvPr/>
          </p:nvSpPr>
          <p:spPr bwMode="auto">
            <a:xfrm>
              <a:off x="192" y="2004"/>
              <a:ext cx="5424" cy="240"/>
            </a:xfrm>
            <a:custGeom>
              <a:avLst/>
              <a:gdLst>
                <a:gd name="T0" fmla="*/ 0 w 5424"/>
                <a:gd name="T1" fmla="*/ 192 h 240"/>
                <a:gd name="T2" fmla="*/ 240 w 5424"/>
                <a:gd name="T3" fmla="*/ 0 h 240"/>
                <a:gd name="T4" fmla="*/ 1268 w 5424"/>
                <a:gd name="T5" fmla="*/ 8 h 240"/>
                <a:gd name="T6" fmla="*/ 1564 w 5424"/>
                <a:gd name="T7" fmla="*/ 200 h 240"/>
                <a:gd name="T8" fmla="*/ 3936 w 5424"/>
                <a:gd name="T9" fmla="*/ 208 h 240"/>
                <a:gd name="T10" fmla="*/ 4416 w 5424"/>
                <a:gd name="T11" fmla="*/ 0 h 240"/>
                <a:gd name="T12" fmla="*/ 5136 w 5424"/>
                <a:gd name="T13" fmla="*/ 0 h 240"/>
                <a:gd name="T14" fmla="*/ 5424 w 5424"/>
                <a:gd name="T15" fmla="*/ 240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24"/>
                <a:gd name="T25" fmla="*/ 0 h 240"/>
                <a:gd name="T26" fmla="*/ 5424 w 5424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24" h="240">
                  <a:moveTo>
                    <a:pt x="0" y="192"/>
                  </a:moveTo>
                  <a:lnTo>
                    <a:pt x="240" y="0"/>
                  </a:lnTo>
                  <a:lnTo>
                    <a:pt x="1268" y="8"/>
                  </a:lnTo>
                  <a:lnTo>
                    <a:pt x="1564" y="200"/>
                  </a:lnTo>
                  <a:lnTo>
                    <a:pt x="3936" y="208"/>
                  </a:lnTo>
                  <a:lnTo>
                    <a:pt x="4416" y="0"/>
                  </a:lnTo>
                  <a:lnTo>
                    <a:pt x="5136" y="0"/>
                  </a:lnTo>
                  <a:lnTo>
                    <a:pt x="5424" y="24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8" name="Oval 431"/>
            <p:cNvSpPr>
              <a:spLocks noChangeArrowheads="1"/>
            </p:cNvSpPr>
            <p:nvPr/>
          </p:nvSpPr>
          <p:spPr bwMode="auto">
            <a:xfrm>
              <a:off x="2482" y="2289"/>
              <a:ext cx="1406" cy="1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29" name="Oval 432"/>
            <p:cNvSpPr>
              <a:spLocks noChangeArrowheads="1"/>
            </p:cNvSpPr>
            <p:nvPr/>
          </p:nvSpPr>
          <p:spPr bwMode="auto">
            <a:xfrm>
              <a:off x="3504" y="2342"/>
              <a:ext cx="40" cy="7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0" name="Oval 433"/>
            <p:cNvSpPr>
              <a:spLocks noChangeArrowheads="1"/>
            </p:cNvSpPr>
            <p:nvPr/>
          </p:nvSpPr>
          <p:spPr bwMode="auto">
            <a:xfrm>
              <a:off x="3198" y="2328"/>
              <a:ext cx="40" cy="109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1" name="Oval 434"/>
            <p:cNvSpPr>
              <a:spLocks noChangeArrowheads="1"/>
            </p:cNvSpPr>
            <p:nvPr/>
          </p:nvSpPr>
          <p:spPr bwMode="auto">
            <a:xfrm>
              <a:off x="3234" y="2316"/>
              <a:ext cx="40" cy="127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2" name="Oval 435"/>
            <p:cNvSpPr>
              <a:spLocks noChangeArrowheads="1"/>
            </p:cNvSpPr>
            <p:nvPr/>
          </p:nvSpPr>
          <p:spPr bwMode="auto">
            <a:xfrm>
              <a:off x="3274" y="2310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3" name="Oval 436"/>
            <p:cNvSpPr>
              <a:spLocks noChangeArrowheads="1"/>
            </p:cNvSpPr>
            <p:nvPr/>
          </p:nvSpPr>
          <p:spPr bwMode="auto">
            <a:xfrm>
              <a:off x="3312" y="2310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" name="Oval 437"/>
            <p:cNvSpPr>
              <a:spLocks noChangeArrowheads="1"/>
            </p:cNvSpPr>
            <p:nvPr/>
          </p:nvSpPr>
          <p:spPr bwMode="auto">
            <a:xfrm>
              <a:off x="3350" y="2308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5" name="Oval 438"/>
            <p:cNvSpPr>
              <a:spLocks noChangeArrowheads="1"/>
            </p:cNvSpPr>
            <p:nvPr/>
          </p:nvSpPr>
          <p:spPr bwMode="auto">
            <a:xfrm>
              <a:off x="3388" y="2308"/>
              <a:ext cx="40" cy="138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6" name="Oval 439"/>
            <p:cNvSpPr>
              <a:spLocks noChangeArrowheads="1"/>
            </p:cNvSpPr>
            <p:nvPr/>
          </p:nvSpPr>
          <p:spPr bwMode="auto">
            <a:xfrm>
              <a:off x="3428" y="2318"/>
              <a:ext cx="40" cy="127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7" name="Oval 440"/>
            <p:cNvSpPr>
              <a:spLocks noChangeArrowheads="1"/>
            </p:cNvSpPr>
            <p:nvPr/>
          </p:nvSpPr>
          <p:spPr bwMode="auto">
            <a:xfrm>
              <a:off x="3466" y="2326"/>
              <a:ext cx="40" cy="109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8" name="Oval 441"/>
            <p:cNvSpPr>
              <a:spLocks noChangeArrowheads="1"/>
            </p:cNvSpPr>
            <p:nvPr/>
          </p:nvSpPr>
          <p:spPr bwMode="auto">
            <a:xfrm>
              <a:off x="3160" y="2352"/>
              <a:ext cx="40" cy="69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9" name="Oval 442"/>
            <p:cNvSpPr>
              <a:spLocks noChangeAspect="1" noChangeArrowheads="1"/>
            </p:cNvSpPr>
            <p:nvPr/>
          </p:nvSpPr>
          <p:spPr bwMode="auto">
            <a:xfrm>
              <a:off x="2818" y="1691"/>
              <a:ext cx="24" cy="2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40" name="Line 443"/>
            <p:cNvSpPr>
              <a:spLocks noChangeShapeType="1"/>
            </p:cNvSpPr>
            <p:nvPr/>
          </p:nvSpPr>
          <p:spPr bwMode="auto">
            <a:xfrm flipV="1">
              <a:off x="2838" y="1706"/>
              <a:ext cx="52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41" name="Line 444"/>
            <p:cNvSpPr>
              <a:spLocks noChangeShapeType="1"/>
            </p:cNvSpPr>
            <p:nvPr/>
          </p:nvSpPr>
          <p:spPr bwMode="auto">
            <a:xfrm flipV="1">
              <a:off x="906" y="2532"/>
              <a:ext cx="51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42" name="Line 445"/>
            <p:cNvSpPr>
              <a:spLocks noChangeShapeType="1"/>
            </p:cNvSpPr>
            <p:nvPr/>
          </p:nvSpPr>
          <p:spPr bwMode="auto">
            <a:xfrm flipV="1">
              <a:off x="3042" y="2528"/>
              <a:ext cx="51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43" name="Freeform 446"/>
            <p:cNvSpPr>
              <a:spLocks/>
            </p:cNvSpPr>
            <p:nvPr/>
          </p:nvSpPr>
          <p:spPr bwMode="auto">
            <a:xfrm>
              <a:off x="1730" y="1795"/>
              <a:ext cx="2203" cy="213"/>
            </a:xfrm>
            <a:custGeom>
              <a:avLst/>
              <a:gdLst>
                <a:gd name="T0" fmla="*/ 0 w 2203"/>
                <a:gd name="T1" fmla="*/ 139 h 306"/>
                <a:gd name="T2" fmla="*/ 736 w 2203"/>
                <a:gd name="T3" fmla="*/ 123 h 306"/>
                <a:gd name="T4" fmla="*/ 1098 w 2203"/>
                <a:gd name="T5" fmla="*/ 1 h 306"/>
                <a:gd name="T6" fmla="*/ 1468 w 2203"/>
                <a:gd name="T7" fmla="*/ 125 h 306"/>
                <a:gd name="T8" fmla="*/ 2203 w 2203"/>
                <a:gd name="T9" fmla="*/ 139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44" name="Freeform 447"/>
            <p:cNvSpPr>
              <a:spLocks/>
            </p:cNvSpPr>
            <p:nvPr/>
          </p:nvSpPr>
          <p:spPr bwMode="auto">
            <a:xfrm>
              <a:off x="1726" y="1623"/>
              <a:ext cx="2203" cy="397"/>
            </a:xfrm>
            <a:custGeom>
              <a:avLst/>
              <a:gdLst>
                <a:gd name="T0" fmla="*/ 0 w 2203"/>
                <a:gd name="T1" fmla="*/ 481 h 306"/>
                <a:gd name="T2" fmla="*/ 736 w 2203"/>
                <a:gd name="T3" fmla="*/ 428 h 306"/>
                <a:gd name="T4" fmla="*/ 1098 w 2203"/>
                <a:gd name="T5" fmla="*/ 1 h 306"/>
                <a:gd name="T6" fmla="*/ 1468 w 2203"/>
                <a:gd name="T7" fmla="*/ 436 h 306"/>
                <a:gd name="T8" fmla="*/ 2203 w 2203"/>
                <a:gd name="T9" fmla="*/ 481 h 3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3"/>
                <a:gd name="T16" fmla="*/ 0 h 306"/>
                <a:gd name="T17" fmla="*/ 2203 w 2203"/>
                <a:gd name="T18" fmla="*/ 306 h 3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3" h="306">
                  <a:moveTo>
                    <a:pt x="0" y="286"/>
                  </a:moveTo>
                  <a:cubicBezTo>
                    <a:pt x="123" y="282"/>
                    <a:pt x="553" y="301"/>
                    <a:pt x="736" y="254"/>
                  </a:cubicBezTo>
                  <a:cubicBezTo>
                    <a:pt x="919" y="207"/>
                    <a:pt x="976" y="0"/>
                    <a:pt x="1098" y="1"/>
                  </a:cubicBezTo>
                  <a:cubicBezTo>
                    <a:pt x="1220" y="2"/>
                    <a:pt x="1284" y="212"/>
                    <a:pt x="1468" y="259"/>
                  </a:cubicBezTo>
                  <a:cubicBezTo>
                    <a:pt x="1652" y="306"/>
                    <a:pt x="2050" y="281"/>
                    <a:pt x="2203" y="286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grpSp>
          <p:nvGrpSpPr>
            <p:cNvPr id="45" name="Group 448"/>
            <p:cNvGrpSpPr>
              <a:grpSpLocks/>
            </p:cNvGrpSpPr>
            <p:nvPr/>
          </p:nvGrpSpPr>
          <p:grpSpPr bwMode="auto">
            <a:xfrm>
              <a:off x="2858" y="1787"/>
              <a:ext cx="536" cy="23"/>
              <a:chOff x="2322" y="2871"/>
              <a:chExt cx="536" cy="23"/>
            </a:xfrm>
          </p:grpSpPr>
          <p:sp>
            <p:nvSpPr>
              <p:cNvPr id="93" name="Oval 449"/>
              <p:cNvSpPr>
                <a:spLocks noChangeAspect="1" noChangeArrowheads="1"/>
              </p:cNvSpPr>
              <p:nvPr/>
            </p:nvSpPr>
            <p:spPr bwMode="auto">
              <a:xfrm>
                <a:off x="2322" y="287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FF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94" name="Line 450"/>
              <p:cNvSpPr>
                <a:spLocks noChangeShapeType="1"/>
              </p:cNvSpPr>
              <p:nvPr/>
            </p:nvSpPr>
            <p:spPr bwMode="auto">
              <a:xfrm flipV="1">
                <a:off x="2342" y="2884"/>
                <a:ext cx="516" cy="0"/>
              </a:xfrm>
              <a:prstGeom prst="line">
                <a:avLst/>
              </a:prstGeom>
              <a:noFill/>
              <a:ln w="12700">
                <a:solidFill>
                  <a:srgbClr val="FF00FF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46" name="Group 451"/>
            <p:cNvGrpSpPr>
              <a:grpSpLocks/>
            </p:cNvGrpSpPr>
            <p:nvPr/>
          </p:nvGrpSpPr>
          <p:grpSpPr bwMode="auto">
            <a:xfrm>
              <a:off x="2782" y="1611"/>
              <a:ext cx="516" cy="27"/>
              <a:chOff x="2322" y="2871"/>
              <a:chExt cx="536" cy="23"/>
            </a:xfrm>
          </p:grpSpPr>
          <p:sp>
            <p:nvSpPr>
              <p:cNvPr id="91" name="Oval 452"/>
              <p:cNvSpPr>
                <a:spLocks noChangeAspect="1" noChangeArrowheads="1"/>
              </p:cNvSpPr>
              <p:nvPr/>
            </p:nvSpPr>
            <p:spPr bwMode="auto">
              <a:xfrm>
                <a:off x="2322" y="287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800080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92" name="Line 453"/>
              <p:cNvSpPr>
                <a:spLocks noChangeShapeType="1"/>
              </p:cNvSpPr>
              <p:nvPr/>
            </p:nvSpPr>
            <p:spPr bwMode="auto">
              <a:xfrm flipV="1">
                <a:off x="2342" y="2884"/>
                <a:ext cx="516" cy="0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prstDash val="dash"/>
                <a:round/>
                <a:headEnd/>
                <a:tailEnd type="triangle" w="sm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47" name="Oval 454"/>
            <p:cNvSpPr>
              <a:spLocks noChangeArrowheads="1"/>
            </p:cNvSpPr>
            <p:nvPr/>
          </p:nvSpPr>
          <p:spPr bwMode="auto">
            <a:xfrm>
              <a:off x="4238" y="2301"/>
              <a:ext cx="1406" cy="180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A1A1FF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31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grpSp>
          <p:nvGrpSpPr>
            <p:cNvPr id="48" name="Group 455"/>
            <p:cNvGrpSpPr>
              <a:grpSpLocks/>
            </p:cNvGrpSpPr>
            <p:nvPr/>
          </p:nvGrpSpPr>
          <p:grpSpPr bwMode="auto">
            <a:xfrm>
              <a:off x="4916" y="2320"/>
              <a:ext cx="384" cy="140"/>
              <a:chOff x="2560" y="948"/>
              <a:chExt cx="384" cy="140"/>
            </a:xfrm>
          </p:grpSpPr>
          <p:sp>
            <p:nvSpPr>
              <p:cNvPr id="81" name="Oval 456"/>
              <p:cNvSpPr>
                <a:spLocks noChangeArrowheads="1"/>
              </p:cNvSpPr>
              <p:nvPr/>
            </p:nvSpPr>
            <p:spPr bwMode="auto">
              <a:xfrm>
                <a:off x="2904" y="986"/>
                <a:ext cx="40" cy="6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2" name="Oval 457"/>
              <p:cNvSpPr>
                <a:spLocks noChangeArrowheads="1"/>
              </p:cNvSpPr>
              <p:nvPr/>
            </p:nvSpPr>
            <p:spPr bwMode="auto">
              <a:xfrm>
                <a:off x="2598" y="968"/>
                <a:ext cx="40" cy="10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3" name="Oval 458"/>
              <p:cNvSpPr>
                <a:spLocks noChangeArrowheads="1"/>
              </p:cNvSpPr>
              <p:nvPr/>
            </p:nvSpPr>
            <p:spPr bwMode="auto">
              <a:xfrm>
                <a:off x="2634" y="956"/>
                <a:ext cx="40" cy="127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4" name="Oval 459"/>
              <p:cNvSpPr>
                <a:spLocks noChangeArrowheads="1"/>
              </p:cNvSpPr>
              <p:nvPr/>
            </p:nvSpPr>
            <p:spPr bwMode="auto">
              <a:xfrm>
                <a:off x="2674" y="950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5" name="Oval 460"/>
              <p:cNvSpPr>
                <a:spLocks noChangeArrowheads="1"/>
              </p:cNvSpPr>
              <p:nvPr/>
            </p:nvSpPr>
            <p:spPr bwMode="auto">
              <a:xfrm>
                <a:off x="2712" y="950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6" name="Oval 461"/>
              <p:cNvSpPr>
                <a:spLocks noChangeArrowheads="1"/>
              </p:cNvSpPr>
              <p:nvPr/>
            </p:nvSpPr>
            <p:spPr bwMode="auto">
              <a:xfrm>
                <a:off x="2750" y="948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7" name="Oval 462"/>
              <p:cNvSpPr>
                <a:spLocks noChangeArrowheads="1"/>
              </p:cNvSpPr>
              <p:nvPr/>
            </p:nvSpPr>
            <p:spPr bwMode="auto">
              <a:xfrm>
                <a:off x="2788" y="948"/>
                <a:ext cx="40" cy="138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8" name="Oval 463"/>
              <p:cNvSpPr>
                <a:spLocks noChangeArrowheads="1"/>
              </p:cNvSpPr>
              <p:nvPr/>
            </p:nvSpPr>
            <p:spPr bwMode="auto">
              <a:xfrm>
                <a:off x="2828" y="958"/>
                <a:ext cx="40" cy="127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9" name="Oval 464"/>
              <p:cNvSpPr>
                <a:spLocks noChangeArrowheads="1"/>
              </p:cNvSpPr>
              <p:nvPr/>
            </p:nvSpPr>
            <p:spPr bwMode="auto">
              <a:xfrm>
                <a:off x="2866" y="966"/>
                <a:ext cx="40" cy="10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90" name="Oval 465"/>
              <p:cNvSpPr>
                <a:spLocks noChangeArrowheads="1"/>
              </p:cNvSpPr>
              <p:nvPr/>
            </p:nvSpPr>
            <p:spPr bwMode="auto">
              <a:xfrm>
                <a:off x="2560" y="992"/>
                <a:ext cx="40" cy="69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84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84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sp>
          <p:nvSpPr>
            <p:cNvPr id="49" name="Line 466"/>
            <p:cNvSpPr>
              <a:spLocks noChangeShapeType="1"/>
            </p:cNvSpPr>
            <p:nvPr/>
          </p:nvSpPr>
          <p:spPr bwMode="auto">
            <a:xfrm flipV="1">
              <a:off x="4798" y="2540"/>
              <a:ext cx="51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50" name="Oval 467"/>
            <p:cNvSpPr>
              <a:spLocks noChangeAspect="1" noChangeArrowheads="1"/>
            </p:cNvSpPr>
            <p:nvPr/>
          </p:nvSpPr>
          <p:spPr bwMode="auto">
            <a:xfrm>
              <a:off x="5118" y="2379"/>
              <a:ext cx="23" cy="2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51" name="Line 468"/>
            <p:cNvSpPr>
              <a:spLocks noChangeShapeType="1"/>
            </p:cNvSpPr>
            <p:nvPr/>
          </p:nvSpPr>
          <p:spPr bwMode="auto">
            <a:xfrm flipV="1">
              <a:off x="5138" y="2390"/>
              <a:ext cx="11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52" name="Line 469"/>
            <p:cNvSpPr>
              <a:spLocks noChangeShapeType="1"/>
            </p:cNvSpPr>
            <p:nvPr/>
          </p:nvSpPr>
          <p:spPr bwMode="auto">
            <a:xfrm flipV="1">
              <a:off x="4628" y="1936"/>
              <a:ext cx="69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53" name="Oval 470"/>
            <p:cNvSpPr>
              <a:spLocks noChangeArrowheads="1"/>
            </p:cNvSpPr>
            <p:nvPr/>
          </p:nvSpPr>
          <p:spPr bwMode="auto">
            <a:xfrm>
              <a:off x="3122" y="2370"/>
              <a:ext cx="40" cy="3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54" name="Oval 471"/>
            <p:cNvSpPr>
              <a:spLocks noChangeArrowheads="1"/>
            </p:cNvSpPr>
            <p:nvPr/>
          </p:nvSpPr>
          <p:spPr bwMode="auto">
            <a:xfrm>
              <a:off x="3544" y="2346"/>
              <a:ext cx="40" cy="63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55" name="Freeform 472"/>
            <p:cNvSpPr>
              <a:spLocks/>
            </p:cNvSpPr>
            <p:nvPr/>
          </p:nvSpPr>
          <p:spPr bwMode="auto">
            <a:xfrm>
              <a:off x="3046" y="2309"/>
              <a:ext cx="662" cy="142"/>
            </a:xfrm>
            <a:custGeom>
              <a:avLst/>
              <a:gdLst>
                <a:gd name="T0" fmla="*/ 0 w 662"/>
                <a:gd name="T1" fmla="*/ 71 h 142"/>
                <a:gd name="T2" fmla="*/ 66 w 662"/>
                <a:gd name="T3" fmla="*/ 71 h 142"/>
                <a:gd name="T4" fmla="*/ 112 w 662"/>
                <a:gd name="T5" fmla="*/ 97 h 142"/>
                <a:gd name="T6" fmla="*/ 146 w 662"/>
                <a:gd name="T7" fmla="*/ 49 h 142"/>
                <a:gd name="T8" fmla="*/ 188 w 662"/>
                <a:gd name="T9" fmla="*/ 132 h 142"/>
                <a:gd name="T10" fmla="*/ 224 w 662"/>
                <a:gd name="T11" fmla="*/ 5 h 142"/>
                <a:gd name="T12" fmla="*/ 264 w 662"/>
                <a:gd name="T13" fmla="*/ 141 h 142"/>
                <a:gd name="T14" fmla="*/ 302 w 662"/>
                <a:gd name="T15" fmla="*/ 1 h 142"/>
                <a:gd name="T16" fmla="*/ 342 w 662"/>
                <a:gd name="T17" fmla="*/ 137 h 142"/>
                <a:gd name="T18" fmla="*/ 380 w 662"/>
                <a:gd name="T19" fmla="*/ 7 h 142"/>
                <a:gd name="T20" fmla="*/ 422 w 662"/>
                <a:gd name="T21" fmla="*/ 121 h 142"/>
                <a:gd name="T22" fmla="*/ 458 w 662"/>
                <a:gd name="T23" fmla="*/ 27 h 142"/>
                <a:gd name="T24" fmla="*/ 500 w 662"/>
                <a:gd name="T25" fmla="*/ 99 h 142"/>
                <a:gd name="T26" fmla="*/ 540 w 662"/>
                <a:gd name="T27" fmla="*/ 41 h 142"/>
                <a:gd name="T28" fmla="*/ 576 w 662"/>
                <a:gd name="T29" fmla="*/ 77 h 142"/>
                <a:gd name="T30" fmla="*/ 607 w 662"/>
                <a:gd name="T31" fmla="*/ 71 h 142"/>
                <a:gd name="T32" fmla="*/ 662 w 662"/>
                <a:gd name="T33" fmla="*/ 71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2"/>
                <a:gd name="T52" fmla="*/ 0 h 142"/>
                <a:gd name="T53" fmla="*/ 662 w 662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2" h="142">
                  <a:moveTo>
                    <a:pt x="0" y="71"/>
                  </a:moveTo>
                  <a:cubicBezTo>
                    <a:pt x="11" y="71"/>
                    <a:pt x="47" y="67"/>
                    <a:pt x="66" y="71"/>
                  </a:cubicBezTo>
                  <a:cubicBezTo>
                    <a:pt x="85" y="75"/>
                    <a:pt x="99" y="101"/>
                    <a:pt x="112" y="97"/>
                  </a:cubicBezTo>
                  <a:cubicBezTo>
                    <a:pt x="125" y="93"/>
                    <a:pt x="133" y="43"/>
                    <a:pt x="146" y="49"/>
                  </a:cubicBezTo>
                  <a:cubicBezTo>
                    <a:pt x="159" y="55"/>
                    <a:pt x="175" y="139"/>
                    <a:pt x="188" y="132"/>
                  </a:cubicBezTo>
                  <a:cubicBezTo>
                    <a:pt x="201" y="125"/>
                    <a:pt x="211" y="3"/>
                    <a:pt x="224" y="5"/>
                  </a:cubicBezTo>
                  <a:cubicBezTo>
                    <a:pt x="237" y="7"/>
                    <a:pt x="251" y="142"/>
                    <a:pt x="264" y="141"/>
                  </a:cubicBezTo>
                  <a:cubicBezTo>
                    <a:pt x="277" y="140"/>
                    <a:pt x="289" y="2"/>
                    <a:pt x="302" y="1"/>
                  </a:cubicBezTo>
                  <a:cubicBezTo>
                    <a:pt x="315" y="0"/>
                    <a:pt x="329" y="136"/>
                    <a:pt x="342" y="137"/>
                  </a:cubicBezTo>
                  <a:cubicBezTo>
                    <a:pt x="355" y="138"/>
                    <a:pt x="367" y="10"/>
                    <a:pt x="380" y="7"/>
                  </a:cubicBezTo>
                  <a:cubicBezTo>
                    <a:pt x="393" y="4"/>
                    <a:pt x="409" y="118"/>
                    <a:pt x="422" y="121"/>
                  </a:cubicBezTo>
                  <a:cubicBezTo>
                    <a:pt x="435" y="124"/>
                    <a:pt x="445" y="31"/>
                    <a:pt x="458" y="27"/>
                  </a:cubicBezTo>
                  <a:cubicBezTo>
                    <a:pt x="471" y="23"/>
                    <a:pt x="486" y="97"/>
                    <a:pt x="500" y="99"/>
                  </a:cubicBezTo>
                  <a:cubicBezTo>
                    <a:pt x="514" y="101"/>
                    <a:pt x="527" y="45"/>
                    <a:pt x="540" y="41"/>
                  </a:cubicBezTo>
                  <a:cubicBezTo>
                    <a:pt x="553" y="37"/>
                    <a:pt x="565" y="72"/>
                    <a:pt x="576" y="77"/>
                  </a:cubicBezTo>
                  <a:cubicBezTo>
                    <a:pt x="587" y="82"/>
                    <a:pt x="593" y="72"/>
                    <a:pt x="607" y="71"/>
                  </a:cubicBezTo>
                  <a:cubicBezTo>
                    <a:pt x="621" y="70"/>
                    <a:pt x="653" y="71"/>
                    <a:pt x="662" y="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56" name="Oval 473"/>
            <p:cNvSpPr>
              <a:spLocks noChangeArrowheads="1"/>
            </p:cNvSpPr>
            <p:nvPr/>
          </p:nvSpPr>
          <p:spPr bwMode="auto">
            <a:xfrm>
              <a:off x="3578" y="2358"/>
              <a:ext cx="40" cy="35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84000"/>
                  </a:srgbClr>
                </a:gs>
                <a:gs pos="50000">
                  <a:srgbClr val="0000FF">
                    <a:gamma/>
                    <a:shade val="46275"/>
                    <a:invGamma/>
                  </a:srgbClr>
                </a:gs>
                <a:gs pos="100000">
                  <a:srgbClr val="0000FF">
                    <a:alpha val="84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57" name="Text Box 474"/>
            <p:cNvSpPr txBox="1">
              <a:spLocks noChangeArrowheads="1"/>
            </p:cNvSpPr>
            <p:nvPr/>
          </p:nvSpPr>
          <p:spPr bwMode="auto">
            <a:xfrm>
              <a:off x="3354" y="1597"/>
              <a:ext cx="22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i="1" dirty="0">
                  <a:latin typeface="Comic Sans MS"/>
                  <a:cs typeface="Comic Sans MS"/>
                </a:rPr>
                <a:t>E</a:t>
              </a:r>
              <a:r>
                <a:rPr lang="en-US" sz="1200" b="1" i="1" baseline="-25000" dirty="0">
                  <a:latin typeface="Comic Sans MS"/>
                  <a:cs typeface="Comic Sans MS"/>
                </a:rPr>
                <a:t>h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58" name="Text Box 475"/>
            <p:cNvSpPr txBox="1">
              <a:spLocks noChangeArrowheads="1"/>
            </p:cNvSpPr>
            <p:nvPr/>
          </p:nvSpPr>
          <p:spPr bwMode="auto">
            <a:xfrm>
              <a:off x="2854" y="1444"/>
              <a:ext cx="446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i="1" dirty="0">
                  <a:latin typeface="Comic Sans MS"/>
                  <a:cs typeface="Comic Sans MS"/>
                </a:rPr>
                <a:t>E &lt; E</a:t>
              </a:r>
              <a:r>
                <a:rPr lang="en-US" sz="1200" i="1" baseline="-25000" dirty="0">
                  <a:latin typeface="Comic Sans MS"/>
                  <a:cs typeface="Comic Sans MS"/>
                </a:rPr>
                <a:t>h</a:t>
              </a:r>
              <a:endParaRPr lang="en-US" sz="1200" i="1" dirty="0">
                <a:latin typeface="Comic Sans MS"/>
                <a:cs typeface="Comic Sans MS"/>
              </a:endParaRPr>
            </a:p>
          </p:txBody>
        </p:sp>
        <p:sp>
          <p:nvSpPr>
            <p:cNvPr id="59" name="Text Box 476"/>
            <p:cNvSpPr txBox="1">
              <a:spLocks noChangeArrowheads="1"/>
            </p:cNvSpPr>
            <p:nvPr/>
          </p:nvSpPr>
          <p:spPr bwMode="auto">
            <a:xfrm>
              <a:off x="3056" y="1772"/>
              <a:ext cx="446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i="1" dirty="0">
                  <a:latin typeface="Comic Sans MS"/>
                  <a:cs typeface="Comic Sans MS"/>
                </a:rPr>
                <a:t>E &gt; E</a:t>
              </a:r>
              <a:r>
                <a:rPr lang="en-US" sz="1200" i="1" baseline="-25000" dirty="0">
                  <a:latin typeface="Comic Sans MS"/>
                  <a:cs typeface="Comic Sans MS"/>
                </a:rPr>
                <a:t>h</a:t>
              </a:r>
              <a:endParaRPr lang="en-US" sz="1200" i="1" dirty="0">
                <a:latin typeface="Comic Sans MS"/>
                <a:cs typeface="Comic Sans MS"/>
              </a:endParaRPr>
            </a:p>
          </p:txBody>
        </p:sp>
        <p:grpSp>
          <p:nvGrpSpPr>
            <p:cNvPr id="60" name="Group 477"/>
            <p:cNvGrpSpPr>
              <a:grpSpLocks/>
            </p:cNvGrpSpPr>
            <p:nvPr/>
          </p:nvGrpSpPr>
          <p:grpSpPr bwMode="auto">
            <a:xfrm>
              <a:off x="4555" y="1182"/>
              <a:ext cx="823" cy="455"/>
              <a:chOff x="4365" y="785"/>
              <a:chExt cx="1173" cy="849"/>
            </a:xfrm>
          </p:grpSpPr>
          <p:sp>
            <p:nvSpPr>
              <p:cNvPr id="76" name="Oval 478"/>
              <p:cNvSpPr>
                <a:spLocks noChangeAspect="1" noChangeArrowheads="1"/>
              </p:cNvSpPr>
              <p:nvPr/>
            </p:nvSpPr>
            <p:spPr bwMode="auto">
              <a:xfrm>
                <a:off x="4365" y="799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77" name="Oval 479"/>
              <p:cNvSpPr>
                <a:spLocks noChangeAspect="1" noChangeArrowheads="1"/>
              </p:cNvSpPr>
              <p:nvPr/>
            </p:nvSpPr>
            <p:spPr bwMode="auto">
              <a:xfrm>
                <a:off x="4598" y="797"/>
                <a:ext cx="242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78" name="Oval 480"/>
              <p:cNvSpPr>
                <a:spLocks noChangeAspect="1" noChangeArrowheads="1"/>
              </p:cNvSpPr>
              <p:nvPr/>
            </p:nvSpPr>
            <p:spPr bwMode="auto">
              <a:xfrm>
                <a:off x="4830" y="785"/>
                <a:ext cx="242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79" name="Oval 481"/>
              <p:cNvSpPr>
                <a:spLocks noChangeAspect="1" noChangeArrowheads="1"/>
              </p:cNvSpPr>
              <p:nvPr/>
            </p:nvSpPr>
            <p:spPr bwMode="auto">
              <a:xfrm>
                <a:off x="5063" y="785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tint val="20392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80" name="Oval 482"/>
              <p:cNvSpPr>
                <a:spLocks noChangeAspect="1" noChangeArrowheads="1"/>
              </p:cNvSpPr>
              <p:nvPr/>
            </p:nvSpPr>
            <p:spPr bwMode="auto">
              <a:xfrm>
                <a:off x="5297" y="802"/>
                <a:ext cx="241" cy="832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alpha val="11000"/>
                    </a:srgbClr>
                  </a:gs>
                  <a:gs pos="50000">
                    <a:srgbClr val="0000FF">
                      <a:gamma/>
                      <a:shade val="46275"/>
                      <a:invGamma/>
                    </a:srgbClr>
                  </a:gs>
                  <a:gs pos="100000">
                    <a:srgbClr val="0000FF">
                      <a:alpha val="11000"/>
                    </a:srgb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sp>
          <p:nvSpPr>
            <p:cNvPr id="61" name="Oval 483"/>
            <p:cNvSpPr>
              <a:spLocks noChangeAspect="1" noChangeArrowheads="1"/>
            </p:cNvSpPr>
            <p:nvPr/>
          </p:nvSpPr>
          <p:spPr bwMode="auto">
            <a:xfrm flipH="1">
              <a:off x="4924" y="1334"/>
              <a:ext cx="92" cy="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62" name="Text Box 484"/>
            <p:cNvSpPr txBox="1">
              <a:spLocks noChangeArrowheads="1"/>
            </p:cNvSpPr>
            <p:nvPr/>
          </p:nvSpPr>
          <p:spPr bwMode="auto">
            <a:xfrm>
              <a:off x="4974" y="1266"/>
              <a:ext cx="228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 b="1" i="1" dirty="0">
                  <a:latin typeface="Comic Sans MS"/>
                  <a:cs typeface="Comic Sans MS"/>
                </a:rPr>
                <a:t>E</a:t>
              </a:r>
              <a:r>
                <a:rPr lang="en-US" sz="1200" b="1" i="1" baseline="-25000" dirty="0">
                  <a:latin typeface="Comic Sans MS"/>
                  <a:cs typeface="Comic Sans MS"/>
                </a:rPr>
                <a:t>h</a:t>
              </a:r>
              <a:endParaRPr lang="en-US" sz="1200" dirty="0">
                <a:latin typeface="Comic Sans MS"/>
                <a:cs typeface="Comic Sans MS"/>
              </a:endParaRPr>
            </a:p>
          </p:txBody>
        </p:sp>
        <p:grpSp>
          <p:nvGrpSpPr>
            <p:cNvPr id="63" name="Group 485"/>
            <p:cNvGrpSpPr>
              <a:grpSpLocks/>
            </p:cNvGrpSpPr>
            <p:nvPr/>
          </p:nvGrpSpPr>
          <p:grpSpPr bwMode="auto">
            <a:xfrm>
              <a:off x="4921" y="1479"/>
              <a:ext cx="183" cy="92"/>
              <a:chOff x="1766" y="3241"/>
              <a:chExt cx="183" cy="92"/>
            </a:xfrm>
          </p:grpSpPr>
          <p:sp>
            <p:nvSpPr>
              <p:cNvPr id="74" name="Oval 486"/>
              <p:cNvSpPr>
                <a:spLocks noChangeAspect="1" noChangeArrowheads="1"/>
              </p:cNvSpPr>
              <p:nvPr/>
            </p:nvSpPr>
            <p:spPr bwMode="auto">
              <a:xfrm flipH="1">
                <a:off x="1857" y="3241"/>
                <a:ext cx="92" cy="92"/>
              </a:xfrm>
              <a:prstGeom prst="ellipse">
                <a:avLst/>
              </a:prstGeom>
              <a:solidFill>
                <a:srgbClr val="FF00FF"/>
              </a:solidFill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5" name="Line 487"/>
              <p:cNvSpPr>
                <a:spLocks noChangeShapeType="1"/>
              </p:cNvSpPr>
              <p:nvPr/>
            </p:nvSpPr>
            <p:spPr bwMode="auto">
              <a:xfrm flipH="1" flipV="1">
                <a:off x="1766" y="3279"/>
                <a:ext cx="134" cy="5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64" name="Group 488"/>
            <p:cNvGrpSpPr>
              <a:grpSpLocks/>
            </p:cNvGrpSpPr>
            <p:nvPr/>
          </p:nvGrpSpPr>
          <p:grpSpPr bwMode="auto">
            <a:xfrm>
              <a:off x="4828" y="1202"/>
              <a:ext cx="182" cy="92"/>
              <a:chOff x="1633" y="3551"/>
              <a:chExt cx="182" cy="92"/>
            </a:xfrm>
          </p:grpSpPr>
          <p:sp>
            <p:nvSpPr>
              <p:cNvPr id="72" name="Oval 489"/>
              <p:cNvSpPr>
                <a:spLocks noChangeAspect="1" noChangeArrowheads="1"/>
              </p:cNvSpPr>
              <p:nvPr/>
            </p:nvSpPr>
            <p:spPr bwMode="auto">
              <a:xfrm flipH="1">
                <a:off x="1633" y="3551"/>
                <a:ext cx="92" cy="92"/>
              </a:xfrm>
              <a:prstGeom prst="ellipse">
                <a:avLst/>
              </a:prstGeom>
              <a:solidFill>
                <a:srgbClr val="800080"/>
              </a:solidFill>
              <a:ln w="28575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3" name="Line 490"/>
              <p:cNvSpPr>
                <a:spLocks noChangeShapeType="1"/>
              </p:cNvSpPr>
              <p:nvPr/>
            </p:nvSpPr>
            <p:spPr bwMode="auto">
              <a:xfrm flipV="1">
                <a:off x="1681" y="3589"/>
                <a:ext cx="134" cy="5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5" name="Text Box 491"/>
            <p:cNvSpPr txBox="1">
              <a:spLocks noChangeArrowheads="1"/>
            </p:cNvSpPr>
            <p:nvPr/>
          </p:nvSpPr>
          <p:spPr bwMode="auto">
            <a:xfrm>
              <a:off x="4788" y="1069"/>
              <a:ext cx="39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i="1" dirty="0">
                  <a:latin typeface="Comic Sans MS"/>
                  <a:cs typeface="Comic Sans MS"/>
                </a:rPr>
                <a:t>E &lt; E</a:t>
              </a:r>
              <a:r>
                <a:rPr lang="en-US" sz="1000" i="1" baseline="-25000" dirty="0">
                  <a:latin typeface="Comic Sans MS"/>
                  <a:cs typeface="Comic Sans MS"/>
                </a:rPr>
                <a:t>h</a:t>
              </a:r>
              <a:endParaRPr lang="en-US" sz="1000" i="1" dirty="0">
                <a:latin typeface="Comic Sans MS"/>
                <a:cs typeface="Comic Sans MS"/>
              </a:endParaRPr>
            </a:p>
          </p:txBody>
        </p:sp>
        <p:sp>
          <p:nvSpPr>
            <p:cNvPr id="66" name="Text Box 492"/>
            <p:cNvSpPr txBox="1">
              <a:spLocks noChangeArrowheads="1"/>
            </p:cNvSpPr>
            <p:nvPr/>
          </p:nvSpPr>
          <p:spPr bwMode="auto">
            <a:xfrm>
              <a:off x="4830" y="1581"/>
              <a:ext cx="39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 i="1" dirty="0">
                  <a:latin typeface="Comic Sans MS"/>
                  <a:cs typeface="Comic Sans MS"/>
                </a:rPr>
                <a:t>E &gt; E</a:t>
              </a:r>
              <a:r>
                <a:rPr lang="en-US" sz="1000" i="1" baseline="-25000" dirty="0">
                  <a:latin typeface="Comic Sans MS"/>
                  <a:cs typeface="Comic Sans MS"/>
                </a:rPr>
                <a:t>h</a:t>
              </a:r>
              <a:endParaRPr lang="en-US" sz="1000" i="1" dirty="0">
                <a:latin typeface="Comic Sans MS"/>
                <a:cs typeface="Comic Sans MS"/>
              </a:endParaRPr>
            </a:p>
          </p:txBody>
        </p:sp>
        <p:sp>
          <p:nvSpPr>
            <p:cNvPr id="67" name="AutoShape 493"/>
            <p:cNvSpPr>
              <a:spLocks noChangeArrowheads="1"/>
            </p:cNvSpPr>
            <p:nvPr/>
          </p:nvSpPr>
          <p:spPr bwMode="auto">
            <a:xfrm>
              <a:off x="4342" y="1113"/>
              <a:ext cx="1264" cy="591"/>
            </a:xfrm>
            <a:prstGeom prst="wedgeEllipseCallout">
              <a:avLst>
                <a:gd name="adj1" fmla="val 11708"/>
                <a:gd name="adj2" fmla="val 148648"/>
              </a:avLst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latin typeface="Comic Sans MS"/>
                <a:cs typeface="Comic Sans MS"/>
              </a:endParaRPr>
            </a:p>
          </p:txBody>
        </p:sp>
        <p:sp>
          <p:nvSpPr>
            <p:cNvPr id="68" name="Text Box 494"/>
            <p:cNvSpPr txBox="1">
              <a:spLocks noChangeArrowheads="1"/>
            </p:cNvSpPr>
            <p:nvPr/>
          </p:nvSpPr>
          <p:spPr bwMode="auto">
            <a:xfrm>
              <a:off x="5226" y="1647"/>
              <a:ext cx="19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latin typeface="Comic Sans MS"/>
                  <a:cs typeface="Comic Sans MS"/>
                  <a:sym typeface="Symbol" pitchFamily="-111" charset="2"/>
                </a:rPr>
                <a:t>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  <p:sp>
          <p:nvSpPr>
            <p:cNvPr id="69" name="Oval 495"/>
            <p:cNvSpPr>
              <a:spLocks noChangeAspect="1" noChangeArrowheads="1"/>
            </p:cNvSpPr>
            <p:nvPr/>
          </p:nvSpPr>
          <p:spPr bwMode="auto">
            <a:xfrm>
              <a:off x="5364" y="1184"/>
              <a:ext cx="170" cy="446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70" name="Oval 496"/>
            <p:cNvSpPr>
              <a:spLocks noChangeAspect="1" noChangeArrowheads="1"/>
            </p:cNvSpPr>
            <p:nvPr/>
          </p:nvSpPr>
          <p:spPr bwMode="auto">
            <a:xfrm>
              <a:off x="4390" y="1204"/>
              <a:ext cx="169" cy="446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alpha val="11000"/>
                  </a:srgbClr>
                </a:gs>
                <a:gs pos="50000">
                  <a:srgbClr val="0000FF">
                    <a:gamma/>
                    <a:tint val="20392"/>
                    <a:invGamma/>
                  </a:srgbClr>
                </a:gs>
                <a:gs pos="100000">
                  <a:srgbClr val="0000FF">
                    <a:alpha val="11000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71" name="Line 497"/>
            <p:cNvSpPr>
              <a:spLocks noChangeShapeType="1"/>
            </p:cNvSpPr>
            <p:nvPr/>
          </p:nvSpPr>
          <p:spPr bwMode="auto">
            <a:xfrm flipV="1">
              <a:off x="5127" y="1650"/>
              <a:ext cx="334" cy="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416045" y="1478435"/>
            <a:ext cx="5591005" cy="26161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b="1" dirty="0">
                <a:latin typeface="Chalkboard"/>
                <a:cs typeface="Chalkboard"/>
              </a:rPr>
              <a:t>V.N.Litvinenko, Y.S Derbenev, Physical Review Letters 102, 114801 (2009).</a:t>
            </a:r>
          </a:p>
        </p:txBody>
      </p:sp>
      <p:sp>
        <p:nvSpPr>
          <p:cNvPr id="98" name="TextBox 97"/>
          <p:cNvSpPr txBox="1"/>
          <p:nvPr/>
        </p:nvSpPr>
        <p:spPr bwMode="auto">
          <a:xfrm>
            <a:off x="419905" y="1135114"/>
            <a:ext cx="35440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</a:t>
            </a:r>
          </a:p>
        </p:txBody>
      </p:sp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411752" y="117639"/>
            <a:ext cx="8458200" cy="8860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Principle Experiment of Coherent Electron Cooling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8154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Proof of Principle Experiment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3" y="1425574"/>
            <a:ext cx="8681419" cy="2743655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4208642" y="1851503"/>
            <a:ext cx="1896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Wingdings" panose="05000000000000000000" pitchFamily="2" charset="2"/>
              </a:rPr>
              <a:t></a:t>
            </a:r>
            <a:r>
              <a:rPr lang="en-US" sz="1200" dirty="0" smtClean="0"/>
              <a:t>Beam direction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083116" y="4721391"/>
            <a:ext cx="6147584" cy="1477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hardware components in place,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improvements after first commissioning in 2016 implemented,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recommissioning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Cooling studies planned for FY18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9376" y="4721391"/>
            <a:ext cx="120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Status: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0050" y="947718"/>
            <a:ext cx="691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Installed in RHIC IR-2pm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09" y="193007"/>
            <a:ext cx="7886700" cy="560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Cooling: Risk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991" y="1289332"/>
            <a:ext cx="8728364" cy="4486274"/>
          </a:xfrm>
        </p:spPr>
        <p:txBody>
          <a:bodyPr>
            <a:normAutofit fontScale="92500"/>
          </a:bodyPr>
          <a:lstStyle/>
          <a:p>
            <a:r>
              <a:rPr lang="en-US" sz="1800" dirty="0" smtClean="0"/>
              <a:t>Coherent electron cooling is a novel technique</a:t>
            </a:r>
          </a:p>
          <a:p>
            <a:r>
              <a:rPr lang="en-US" sz="1800" dirty="0"/>
              <a:t>T</a:t>
            </a:r>
            <a:r>
              <a:rPr lang="en-US" sz="1800" dirty="0" smtClean="0"/>
              <a:t>here are number of risks associated with the technical implementation, if not with the principle itself.</a:t>
            </a:r>
          </a:p>
          <a:p>
            <a:r>
              <a:rPr lang="en-US" sz="1800" dirty="0" smtClean="0"/>
              <a:t>Thus there is a risk that strong Hadron cooling will be not available or will be delayed</a:t>
            </a:r>
          </a:p>
          <a:p>
            <a:pPr marL="0" indent="0">
              <a:buNone/>
            </a:pPr>
            <a:r>
              <a:rPr lang="en-US" sz="1800" u="sng" dirty="0" smtClean="0"/>
              <a:t>These risks are mitigated as follows</a:t>
            </a:r>
            <a:r>
              <a:rPr lang="en-US" sz="1800" dirty="0" smtClean="0"/>
              <a:t>:</a:t>
            </a:r>
          </a:p>
          <a:p>
            <a:r>
              <a:rPr lang="en-US" sz="1800" dirty="0" smtClean="0"/>
              <a:t>A moderate Luminosity solution with 3 </a:t>
            </a:r>
            <a:r>
              <a:rPr lang="en-US" sz="1800" dirty="0"/>
              <a:t>∙10</a:t>
            </a:r>
            <a:r>
              <a:rPr lang="en-US" sz="1800" baseline="30000" dirty="0"/>
              <a:t>33</a:t>
            </a:r>
            <a:r>
              <a:rPr lang="en-US" sz="1800" dirty="0"/>
              <a:t> 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  <a:r>
              <a:rPr lang="en-US" sz="1800" dirty="0"/>
              <a:t> luminosity </a:t>
            </a:r>
            <a:r>
              <a:rPr lang="en-US" sz="1800" dirty="0" smtClean="0"/>
              <a:t>would support a compelling physics program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 moderate solution can be upgraded to 5 ∙10</a:t>
            </a:r>
            <a:r>
              <a:rPr lang="en-US" sz="1800" baseline="30000" dirty="0" smtClean="0"/>
              <a:t>33</a:t>
            </a:r>
            <a:r>
              <a:rPr lang="en-US" sz="1800" dirty="0"/>
              <a:t>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s</a:t>
            </a:r>
            <a:r>
              <a:rPr lang="en-US" sz="1800" baseline="30000" dirty="0" smtClean="0"/>
              <a:t>-1</a:t>
            </a:r>
            <a:r>
              <a:rPr lang="en-US" sz="1800" dirty="0"/>
              <a:t> </a:t>
            </a:r>
            <a:r>
              <a:rPr lang="en-US" sz="1800" dirty="0" smtClean="0"/>
              <a:t>by increasing  the number of bunches by factor ~1.7 and the beam current. </a:t>
            </a:r>
            <a:r>
              <a:rPr lang="en-US" sz="1800" b="1" dirty="0" smtClean="0"/>
              <a:t>No cooling would be required </a:t>
            </a:r>
            <a:r>
              <a:rPr lang="en-US" sz="1800" dirty="0" smtClean="0"/>
              <a:t>and the high beam currents are addressed in the design</a:t>
            </a:r>
          </a:p>
          <a:p>
            <a:r>
              <a:rPr lang="en-US" sz="1800" dirty="0" smtClean="0"/>
              <a:t>Magnetized cooling is equally challenging as its implementation constitutes a considerable risk as though, there are somewhat less concerns about the cooling principle. Implementation is not impossibly but certainly quite expensive. </a:t>
            </a:r>
          </a:p>
          <a:p>
            <a:r>
              <a:rPr lang="en-US" sz="1800" dirty="0" smtClean="0"/>
              <a:t>RHIC is preparing </a:t>
            </a:r>
            <a:r>
              <a:rPr lang="en-US" sz="1800" dirty="0" err="1" smtClean="0"/>
              <a:t>unmagnetized</a:t>
            </a:r>
            <a:r>
              <a:rPr lang="en-US" sz="1800" dirty="0" smtClean="0"/>
              <a:t> electron cooling as part of FY19-20 low energy operations plan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1688" y="5564038"/>
            <a:ext cx="947921" cy="747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5" y="170943"/>
            <a:ext cx="9516979" cy="50397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Critical Beam-Beam Parameters Electrons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88232" y="712262"/>
            <a:ext cx="535576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beam-beam parameters for eRHIC  are ambitiously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 B-B parameters have been achieved in e+e- colliders (B-Factories)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Choice of eRHIC e Tunes take into account 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Hadron B-B parameters routinely achieved in RHIC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However, HERA operated with lower values, especially in the horizontal plane </a:t>
            </a:r>
            <a:r>
              <a:rPr lang="en-US" dirty="0" smtClean="0">
                <a:latin typeface="Symbol" panose="05050102010706020507" pitchFamily="18" charset="2"/>
              </a:rPr>
              <a:t>x</a:t>
            </a:r>
            <a:r>
              <a:rPr lang="en-US" baseline="-25000" dirty="0" smtClean="0"/>
              <a:t>x</a:t>
            </a:r>
            <a:r>
              <a:rPr lang="en-US" dirty="0" smtClean="0"/>
              <a:t>=0.03, </a:t>
            </a:r>
            <a:r>
              <a:rPr lang="en-US" dirty="0" smtClean="0">
                <a:latin typeface="Symbol" panose="05050102010706020507" pitchFamily="18" charset="2"/>
              </a:rPr>
              <a:t>x</a:t>
            </a:r>
            <a:r>
              <a:rPr lang="en-US" baseline="-25000" dirty="0" smtClean="0"/>
              <a:t>y</a:t>
            </a:r>
            <a:r>
              <a:rPr lang="en-US" dirty="0" smtClean="0"/>
              <a:t>=0.05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Occasionally Coherent BB instabilities were observed in HERA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concern Hadron emittance growth (none observed in HERA)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Hadron beam tails and large detector backgrounds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rgbClr val="30519D"/>
                </a:solidFill>
                <a:sym typeface="Wingdings" panose="05000000000000000000" pitchFamily="2" charset="2"/>
              </a:rPr>
              <a:t>Concern addressed in comprehensive b-b</a:t>
            </a:r>
          </a:p>
          <a:p>
            <a:r>
              <a:rPr lang="en-US" dirty="0" smtClean="0">
                <a:solidFill>
                  <a:srgbClr val="30519D"/>
                </a:solidFill>
                <a:sym typeface="Wingdings" panose="05000000000000000000" pitchFamily="2" charset="2"/>
              </a:rPr>
              <a:t>     simulation study  (strong-strong;  weak strong)</a:t>
            </a:r>
          </a:p>
          <a:p>
            <a:endParaRPr lang="en-US" dirty="0" smtClean="0">
              <a:solidFill>
                <a:srgbClr val="30519D"/>
              </a:solidFill>
              <a:sym typeface="Wingdings" panose="05000000000000000000" pitchFamily="2" charset="2"/>
            </a:endParaRPr>
          </a:p>
          <a:p>
            <a:r>
              <a:rPr lang="en-US" b="1" u="sng" dirty="0" smtClean="0">
                <a:sym typeface="Wingdings" panose="05000000000000000000" pitchFamily="2" charset="2"/>
              </a:rPr>
              <a:t>Results so far</a:t>
            </a:r>
            <a:r>
              <a:rPr lang="en-US" b="1" dirty="0" smtClean="0">
                <a:sym typeface="Wingdings" panose="05000000000000000000" pitchFamily="2" charset="2"/>
              </a:rPr>
              <a:t>: </a:t>
            </a:r>
            <a:r>
              <a:rPr lang="en-US" dirty="0" smtClean="0">
                <a:sym typeface="Wingdings" panose="05000000000000000000" pitchFamily="2" charset="2"/>
              </a:rPr>
              <a:t>Threshold for coherent instabilities factor 2 above operating point, for optimized tunes no or little proton emittance growth</a:t>
            </a:r>
          </a:p>
          <a:p>
            <a:endParaRPr lang="en-US" dirty="0" smtClean="0">
              <a:solidFill>
                <a:srgbClr val="30519D"/>
              </a:solidFill>
            </a:endParaRPr>
          </a:p>
          <a:p>
            <a:endParaRPr lang="en-US" dirty="0">
              <a:solidFill>
                <a:srgbClr val="30519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478" y="3481786"/>
            <a:ext cx="2601733" cy="31729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896" y="3515446"/>
            <a:ext cx="1484814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Simulation:</a:t>
            </a:r>
          </a:p>
          <a:p>
            <a:r>
              <a:rPr lang="en-US" b="1" dirty="0" smtClean="0"/>
              <a:t>Coherent bb</a:t>
            </a:r>
          </a:p>
          <a:p>
            <a:r>
              <a:rPr lang="en-US" b="1" dirty="0" smtClean="0"/>
              <a:t>Instability</a:t>
            </a:r>
          </a:p>
          <a:p>
            <a:r>
              <a:rPr lang="en-US" b="1" dirty="0" smtClean="0"/>
              <a:t>Threshold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Red: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</a:t>
            </a:r>
            <a:r>
              <a:rPr lang="en-US" b="1" baseline="-25000" dirty="0" smtClean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=10</a:t>
            </a:r>
            <a:r>
              <a:rPr lang="en-US" b="1" baseline="30000" dirty="0" smtClean="0">
                <a:solidFill>
                  <a:srgbClr val="C00000"/>
                </a:solidFill>
              </a:rPr>
              <a:t>11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 stable</a:t>
            </a:r>
          </a:p>
          <a:p>
            <a:r>
              <a:rPr lang="en-US" sz="800" dirty="0" smtClean="0"/>
              <a:t>  </a:t>
            </a:r>
            <a:r>
              <a:rPr lang="en-US" b="1" dirty="0" smtClean="0">
                <a:solidFill>
                  <a:srgbClr val="0070C0"/>
                </a:solidFill>
              </a:rPr>
              <a:t>Blue N</a:t>
            </a:r>
            <a:r>
              <a:rPr lang="en-US" b="1" baseline="-25000" dirty="0" smtClean="0">
                <a:solidFill>
                  <a:srgbClr val="0070C0"/>
                </a:solidFill>
              </a:rPr>
              <a:t>p</a:t>
            </a:r>
            <a:r>
              <a:rPr lang="en-US" b="1" dirty="0" smtClean="0">
                <a:solidFill>
                  <a:srgbClr val="0070C0"/>
                </a:solidFill>
              </a:rPr>
              <a:t>=3∙10</a:t>
            </a:r>
            <a:r>
              <a:rPr lang="en-US" b="1" baseline="30000" dirty="0" smtClean="0">
                <a:solidFill>
                  <a:srgbClr val="0070C0"/>
                </a:solidFill>
              </a:rPr>
              <a:t>11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unstable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18739" y="3790811"/>
            <a:ext cx="128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e-Centroid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75608" y="5152463"/>
            <a:ext cx="119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P-Centroid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98" y="729392"/>
            <a:ext cx="3449675" cy="26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652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eRHIC Requirements</a:t>
            </a:r>
          </a:p>
          <a:p>
            <a:r>
              <a:rPr lang="en-US" sz="2000" dirty="0" smtClean="0"/>
              <a:t>eRHIC Concept</a:t>
            </a:r>
          </a:p>
          <a:p>
            <a:r>
              <a:rPr lang="en-US" sz="2000" dirty="0" smtClean="0"/>
              <a:t>Accelerator Layout</a:t>
            </a:r>
          </a:p>
          <a:p>
            <a:r>
              <a:rPr lang="en-US" sz="2000" b="1" dirty="0" smtClean="0"/>
              <a:t>Luminosity</a:t>
            </a:r>
          </a:p>
          <a:p>
            <a:pPr lvl="1"/>
            <a:r>
              <a:rPr lang="en-US" sz="1600" dirty="0" smtClean="0"/>
              <a:t>IR Design</a:t>
            </a:r>
          </a:p>
          <a:p>
            <a:pPr lvl="1"/>
            <a:r>
              <a:rPr lang="en-US" sz="1600" dirty="0" smtClean="0"/>
              <a:t>Storage Ring Lattice</a:t>
            </a:r>
          </a:p>
          <a:p>
            <a:pPr lvl="1"/>
            <a:r>
              <a:rPr lang="en-US" sz="1600" dirty="0"/>
              <a:t>Beam-Dynamics </a:t>
            </a:r>
            <a:r>
              <a:rPr lang="en-US" sz="1600" dirty="0" smtClean="0"/>
              <a:t>Issues</a:t>
            </a:r>
          </a:p>
          <a:p>
            <a:pPr lvl="1"/>
            <a:r>
              <a:rPr lang="en-US" sz="1600" dirty="0" smtClean="0"/>
              <a:t>Cooling</a:t>
            </a:r>
          </a:p>
          <a:p>
            <a:r>
              <a:rPr lang="en-US" sz="2000" b="1" dirty="0" smtClean="0"/>
              <a:t>Polarization</a:t>
            </a:r>
          </a:p>
          <a:p>
            <a:pPr lvl="1"/>
            <a:r>
              <a:rPr lang="en-US" sz="1600" dirty="0" smtClean="0"/>
              <a:t>Injectors</a:t>
            </a:r>
          </a:p>
          <a:p>
            <a:r>
              <a:rPr lang="en-US" sz="2000" b="1" dirty="0" smtClean="0"/>
              <a:t>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442779" cy="57395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Beam-Beam Parameters Electrons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79175" y="871261"/>
            <a:ext cx="6153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Large Beam-beam Parameters at 5GeV:</a:t>
            </a:r>
          </a:p>
          <a:p>
            <a:r>
              <a:rPr lang="en-US" dirty="0" smtClean="0"/>
              <a:t>Strong electron Beam-Beam effects require strong radiation damping. Between 5 and 18 GeV 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baseline="-25000" dirty="0" smtClean="0"/>
              <a:t>x</a:t>
            </a:r>
            <a:r>
              <a:rPr lang="en-US" dirty="0" smtClean="0"/>
              <a:t> changes  by a factor </a:t>
            </a:r>
            <a:r>
              <a:rPr lang="en-US" b="1" dirty="0" smtClean="0"/>
              <a:t>50 </a:t>
            </a:r>
            <a:r>
              <a:rPr lang="en-US" dirty="0" smtClean="0"/>
              <a:t>without further measures. (11GeV gives KEK-B damping decrement)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 With” super-bend” lattice </a:t>
            </a:r>
            <a:r>
              <a:rPr lang="en-US" dirty="0" smtClean="0"/>
              <a:t> achieve 11 GeV damping time at 5GeV to match KEK-B damping decrement (overcomes as well the E</a:t>
            </a:r>
            <a:r>
              <a:rPr lang="en-US" baseline="30000" dirty="0" smtClean="0"/>
              <a:t>2</a:t>
            </a:r>
            <a:r>
              <a:rPr lang="en-US" dirty="0" smtClean="0"/>
              <a:t> scaling of beam emittance</a:t>
            </a:r>
            <a:r>
              <a:rPr lang="en-US" dirty="0" smtClean="0">
                <a:sym typeface="Wingdings" panose="05000000000000000000" pitchFamily="2" charset="2"/>
              </a:rPr>
              <a:t>, helps with polarization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07" y="3205095"/>
            <a:ext cx="5676900" cy="3358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6152" y="3324900"/>
            <a:ext cx="140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Power:</a:t>
            </a:r>
            <a:endParaRPr lang="en-US" dirty="0"/>
          </a:p>
          <a:p>
            <a:r>
              <a:rPr lang="en-US" dirty="0" smtClean="0"/>
              <a:t>~E</a:t>
            </a:r>
            <a:r>
              <a:rPr lang="en-US" baseline="30000" dirty="0" smtClean="0"/>
              <a:t>2</a:t>
            </a:r>
            <a:r>
              <a:rPr lang="en-US" dirty="0" smtClean="0"/>
              <a:t>B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5" y="3338033"/>
            <a:ext cx="2428875" cy="255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4806" y="5388235"/>
            <a:ext cx="107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24" y="983962"/>
            <a:ext cx="2749672" cy="20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2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7070"/>
            <a:ext cx="7886700" cy="6218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Small beta, IR design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53825"/>
            <a:ext cx="6477612" cy="49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8272"/>
            <a:ext cx="9144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 smtClean="0"/>
              <a:t>Highly constraint problem: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 </a:t>
            </a:r>
            <a:r>
              <a:rPr lang="en-US" dirty="0"/>
              <a:t>both beams to small size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>
                <a:sym typeface="Wingdings" panose="05000000000000000000" pitchFamily="2" charset="2"/>
              </a:rPr>
              <a:t>large </a:t>
            </a:r>
            <a:r>
              <a:rPr lang="en-US" dirty="0" smtClean="0">
                <a:sym typeface="Wingdings" panose="05000000000000000000" pitchFamily="2" charset="2"/>
              </a:rPr>
              <a:t>luminosity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 the beams quickly to allow for magnets close to the focal </a:t>
            </a:r>
            <a:r>
              <a:rPr lang="en-US" dirty="0" smtClean="0"/>
              <a:t>point,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Crossing Angle Geometry  </a:t>
            </a:r>
            <a:r>
              <a:rPr lang="en-US" b="1" dirty="0" smtClean="0"/>
              <a:t>22 mrad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Crab cavities to be accommodated in the IR for both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Avoid </a:t>
            </a:r>
            <a:r>
              <a:rPr lang="en-US" dirty="0"/>
              <a:t>excessive Chromaticity generated in the </a:t>
            </a:r>
            <a:r>
              <a:rPr lang="en-US" dirty="0" smtClean="0"/>
              <a:t>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Shield </a:t>
            </a:r>
            <a:r>
              <a:rPr lang="en-US" dirty="0"/>
              <a:t>Electrons from strong focusing and deflection magnets for hadrons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large acceptance for small angle scattered hadrons (close to beam detectors or Roman Pots) is in conflict with small beam size which implies large beam divergence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acceptance for entire </a:t>
            </a:r>
            <a:r>
              <a:rPr lang="en-US" dirty="0" smtClean="0"/>
              <a:t>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</a:t>
            </a:r>
            <a:r>
              <a:rPr lang="en-US" dirty="0"/>
              <a:t>accelerator components near the interaction point (+/-4.5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generation of synchrotron radiation which destroys sensitive detectors and can produce significant </a:t>
            </a:r>
            <a:r>
              <a:rPr lang="en-US" dirty="0" smtClean="0"/>
              <a:t>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acceptance for luminosity </a:t>
            </a:r>
            <a:r>
              <a:rPr lang="en-US" dirty="0" smtClean="0"/>
              <a:t>measurement and forward neutron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Accommodate </a:t>
            </a:r>
            <a:r>
              <a:rPr lang="en-US" dirty="0"/>
              <a:t>spin rotators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Accommodate near-beam detector components </a:t>
            </a:r>
            <a:r>
              <a:rPr lang="en-US" dirty="0" smtClean="0"/>
              <a:t>(Spectrometer magnets, roman pots)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860"/>
            <a:ext cx="8515350" cy="55653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Layout of the Interaction Region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66699" y="4335199"/>
            <a:ext cx="8546667" cy="16658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Interleaved arrangement of electron and hadron quadrupoles</a:t>
            </a:r>
          </a:p>
          <a:p>
            <a:r>
              <a:rPr lang="en-US" sz="1800" dirty="0" smtClean="0"/>
              <a:t>22mrad total crossing angle, using crab cavities</a:t>
            </a:r>
          </a:p>
          <a:p>
            <a:r>
              <a:rPr lang="en-US" sz="1800" dirty="0" smtClean="0"/>
              <a:t>Beam size in crab cavity region independent of energy – </a:t>
            </a:r>
            <a:r>
              <a:rPr lang="en-US" sz="1800" dirty="0" smtClean="0">
                <a:solidFill>
                  <a:srgbClr val="FF0000"/>
                </a:solidFill>
              </a:rPr>
              <a:t>crab cavity apertures can be rather small, thus allowing for higher frequency</a:t>
            </a:r>
          </a:p>
          <a:p>
            <a:r>
              <a:rPr lang="en-US" sz="1800" dirty="0" smtClean="0"/>
              <a:t>Forward spectrometer (B0) and Roman Pots (R1-R4) for full acceptance</a:t>
            </a:r>
            <a:endParaRPr lang="en-US" sz="18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90870" y="138049"/>
            <a:ext cx="7620000" cy="46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5800" dirty="0" smtClean="0"/>
              <a:t>Interaction Region Layout  </a:t>
            </a:r>
            <a:r>
              <a:rPr lang="en-US" sz="1800" dirty="0" smtClean="0"/>
              <a:t>(note distorted scale) </a:t>
            </a:r>
            <a:endParaRPr lang="en-US" sz="1800" dirty="0"/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50" y="679927"/>
            <a:ext cx="6102440" cy="3487109"/>
          </a:xfrm>
          <a:ln>
            <a:solidFill>
              <a:schemeClr val="accent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3573517" y="2427889"/>
            <a:ext cx="46245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45886" y="5159829"/>
            <a:ext cx="2859314" cy="1517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949370" y="888753"/>
            <a:ext cx="3763237" cy="5788271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79858" y="126753"/>
            <a:ext cx="825614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 smtClean="0"/>
              <a:t>Conceptual Layout of IR Magnets with active shielding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8" y="5144408"/>
            <a:ext cx="2663372" cy="13495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3083" y="4114346"/>
            <a:ext cx="36342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Prototype for actively  shielded quadrupole Q1 already exists </a:t>
            </a:r>
            <a:endParaRPr lang="en-US" i="1" dirty="0" smtClean="0"/>
          </a:p>
          <a:p>
            <a:r>
              <a:rPr lang="en-US" i="1" dirty="0" smtClean="0"/>
              <a:t>as </a:t>
            </a:r>
            <a:r>
              <a:rPr lang="en-US" i="1" dirty="0"/>
              <a:t>part of ILC </a:t>
            </a:r>
            <a:r>
              <a:rPr lang="en-US" i="1" dirty="0" smtClean="0"/>
              <a:t>work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6744" y="3370471"/>
            <a:ext cx="402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magnets </a:t>
            </a:r>
            <a:r>
              <a:rPr lang="en-US" dirty="0"/>
              <a:t>with direct-wound </a:t>
            </a:r>
            <a:r>
              <a:rPr lang="en-US" dirty="0" smtClean="0"/>
              <a:t>coil including cancelling </a:t>
            </a:r>
            <a:r>
              <a:rPr lang="en-US" dirty="0"/>
              <a:t>dipole to shield electron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2631" y="4522561"/>
            <a:ext cx="4771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Spectrometer magnet in the Hadron line close to detector: detection of forward scattered Hadron</a:t>
            </a:r>
          </a:p>
          <a:p>
            <a:r>
              <a:rPr lang="en-US" dirty="0" smtClean="0"/>
              <a:t>Generation of dispersion downstream for increased p</a:t>
            </a:r>
            <a:r>
              <a:rPr lang="en-US" baseline="-25000" dirty="0" smtClean="0"/>
              <a:t>t</a:t>
            </a:r>
            <a:r>
              <a:rPr lang="en-US" dirty="0" smtClean="0"/>
              <a:t> acceptance</a:t>
            </a:r>
          </a:p>
          <a:p>
            <a:r>
              <a:rPr lang="en-US" dirty="0" smtClean="0"/>
              <a:t>Conceptual </a:t>
            </a:r>
            <a:r>
              <a:rPr lang="en-US" dirty="0"/>
              <a:t>design for </a:t>
            </a:r>
            <a:r>
              <a:rPr lang="en-US" dirty="0" smtClean="0"/>
              <a:t>super-ferric dipole</a:t>
            </a:r>
          </a:p>
          <a:p>
            <a:r>
              <a:rPr lang="en-US" dirty="0" smtClean="0"/>
              <a:t>With actively shielded pipe for electrons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5" y="888752"/>
            <a:ext cx="2770224" cy="2431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49" y="766503"/>
            <a:ext cx="2707417" cy="2726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7928" y="3481567"/>
            <a:ext cx="3969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Hadron superconducting quadrupole with hoses in the return yoke for electrons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53400" y="6400800"/>
            <a:ext cx="990600" cy="457200"/>
          </a:xfrm>
          <a:prstGeom prst="rect">
            <a:avLst/>
          </a:prstGeom>
        </p:spPr>
        <p:txBody>
          <a:bodyPr/>
          <a:lstStyle/>
          <a:p>
            <a:fld id="{D96174C5-6044-42D1-B178-7EA7F4E8CD1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7155" y="3469328"/>
            <a:ext cx="863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 of crabbing and crab cavity effects just started  </a:t>
            </a:r>
            <a:r>
              <a:rPr lang="en-US" dirty="0" smtClean="0">
                <a:sym typeface="Wingdings" panose="05000000000000000000" pitchFamily="2" charset="2"/>
              </a:rPr>
              <a:t> needs more effort</a:t>
            </a:r>
            <a:endParaRPr lang="en-US" dirty="0" smtClean="0"/>
          </a:p>
          <a:p>
            <a:r>
              <a:rPr lang="en-US" u="sng" dirty="0" smtClean="0"/>
              <a:t>Example: </a:t>
            </a:r>
            <a:r>
              <a:rPr lang="en-US" dirty="0" smtClean="0"/>
              <a:t>Results </a:t>
            </a:r>
            <a:r>
              <a:rPr lang="en-US" dirty="0"/>
              <a:t>on the </a:t>
            </a:r>
            <a:r>
              <a:rPr lang="en-US" dirty="0" smtClean="0"/>
              <a:t>quest </a:t>
            </a:r>
            <a:r>
              <a:rPr lang="en-US" dirty="0"/>
              <a:t>of Higher Harmonic Crab Cavities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91" y="1310385"/>
            <a:ext cx="4058983" cy="1993516"/>
          </a:xfrm>
          <a:prstGeom prst="rect">
            <a:avLst/>
          </a:prstGeom>
        </p:spPr>
      </p:pic>
      <p:pic>
        <p:nvPicPr>
          <p:cNvPr id="13" name="Picture 12" descr="IMG_3055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r="20825" b="21040"/>
          <a:stretch/>
        </p:blipFill>
        <p:spPr>
          <a:xfrm>
            <a:off x="4335517" y="1075053"/>
            <a:ext cx="1885416" cy="2228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155" y="220717"/>
            <a:ext cx="863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Crossing Angle Geometry and Crab Cavities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529" y="1210109"/>
            <a:ext cx="2665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of a double quarter wave length s.c. crab cavity</a:t>
            </a:r>
          </a:p>
          <a:p>
            <a:r>
              <a:rPr lang="en-US" dirty="0" smtClean="0"/>
              <a:t>(father of the prototype to be installed in SPS for the LHC crab cavity test)</a:t>
            </a:r>
            <a:endParaRPr lang="en-US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0" y="4115659"/>
            <a:ext cx="4184988" cy="313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07498" y="4382813"/>
            <a:ext cx="4068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taking into account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linear BB,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Energy pick up in the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Path length and orbit effects due to dispersion in the crab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Crab dispersion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Nonlinear BB with crab: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94633" cy="51774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IR Design Related  Issues under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276" y="1226535"/>
            <a:ext cx="8893724" cy="516579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IR layout and achievable betas and corresponding p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acceptance is work in progress</a:t>
            </a:r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Close to L = 10</a:t>
            </a:r>
            <a:r>
              <a:rPr lang="en-US" sz="1800" baseline="30000" dirty="0" smtClean="0"/>
              <a:t>34</a:t>
            </a:r>
            <a:r>
              <a:rPr lang="en-US" sz="1800" dirty="0" smtClean="0"/>
              <a:t> cm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s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solution without active cooling</a:t>
            </a:r>
          </a:p>
          <a:p>
            <a:r>
              <a:rPr lang="en-US" sz="1800" dirty="0" smtClean="0"/>
              <a:t>Beam Optics with lower luminosity and larger p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acceptance to capture protons with p</a:t>
            </a:r>
            <a:r>
              <a:rPr lang="en-US" sz="1800" baseline="-25000" dirty="0" smtClean="0"/>
              <a:t>t </a:t>
            </a:r>
            <a:r>
              <a:rPr lang="en-US" sz="1800" dirty="0" smtClean="0"/>
              <a:t>as small as 200 MeV (need to run only 10% of the time</a:t>
            </a:r>
          </a:p>
          <a:p>
            <a:r>
              <a:rPr lang="en-US" sz="1800" dirty="0" smtClean="0"/>
              <a:t>Solution for chromatic corrections including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order tune shifts and acceptable dynamic aperture is yet to be designed</a:t>
            </a:r>
          </a:p>
          <a:p>
            <a:r>
              <a:rPr lang="en-US" sz="1800" dirty="0" smtClean="0"/>
              <a:t>Need to develop a lattice adequate for electrons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73" y="1865531"/>
            <a:ext cx="2784975" cy="1837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2548" y="1655155"/>
            <a:ext cx="5020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-extreme values of p</a:t>
            </a:r>
            <a:r>
              <a:rPr lang="en-US" i="1" baseline="-25000" dirty="0" smtClean="0"/>
              <a:t>t </a:t>
            </a:r>
            <a:r>
              <a:rPr lang="en-US" i="1" dirty="0" smtClean="0"/>
              <a:t> of 0.2,1.3 </a:t>
            </a:r>
            <a:r>
              <a:rPr lang="en-US" i="1" dirty="0"/>
              <a:t>G</a:t>
            </a:r>
            <a:r>
              <a:rPr lang="en-US" i="1" dirty="0" smtClean="0"/>
              <a:t>eV are inside of beam envelope for highest luminosity</a:t>
            </a:r>
          </a:p>
          <a:p>
            <a:r>
              <a:rPr lang="en-US" i="1" dirty="0" smtClean="0"/>
              <a:t>-However, cross sections a low p</a:t>
            </a:r>
            <a:r>
              <a:rPr lang="en-US" i="1" baseline="-25000" dirty="0" smtClean="0"/>
              <a:t>t</a:t>
            </a:r>
            <a:r>
              <a:rPr lang="en-US" i="1" dirty="0" smtClean="0"/>
              <a:t> are very large, so that a limited time (~20%) running at a high acceptance optics (larger beta) with reduced luminosity provides sufficient experimental data</a:t>
            </a:r>
            <a:endParaRPr lang="en-US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67472" y="1937407"/>
            <a:ext cx="85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05426" y="1930400"/>
            <a:ext cx="0" cy="873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84406" y="2042970"/>
            <a:ext cx="141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HL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57938" y="2803490"/>
            <a:ext cx="99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9711" y="3409481"/>
            <a:ext cx="12262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200 MeV/c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74794" y="3371474"/>
            <a:ext cx="157077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1.3 </a:t>
            </a:r>
            <a:r>
              <a:rPr lang="en-US" dirty="0"/>
              <a:t>G</a:t>
            </a:r>
            <a:r>
              <a:rPr lang="en-US" dirty="0" smtClean="0"/>
              <a:t>eV/c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326900" y="1930400"/>
            <a:ext cx="0" cy="1415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45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9043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0519D"/>
                </a:solidFill>
              </a:rPr>
              <a:t>High Luminosity and High </a:t>
            </a:r>
            <a:r>
              <a:rPr lang="en-US" sz="3200" b="1" dirty="0" err="1" smtClean="0">
                <a:solidFill>
                  <a:srgbClr val="30519D"/>
                </a:solidFill>
              </a:rPr>
              <a:t>p</a:t>
            </a:r>
            <a:r>
              <a:rPr lang="en-US" sz="3200" b="1" baseline="-25000" dirty="0" err="1" smtClean="0">
                <a:solidFill>
                  <a:srgbClr val="30519D"/>
                </a:solidFill>
              </a:rPr>
              <a:t>t</a:t>
            </a:r>
            <a:r>
              <a:rPr lang="en-US" sz="3200" b="1" dirty="0" smtClean="0">
                <a:solidFill>
                  <a:srgbClr val="30519D"/>
                </a:solidFill>
              </a:rPr>
              <a:t> Acceptance Solutions</a:t>
            </a:r>
            <a:endParaRPr lang="en-US" sz="3200" b="1" dirty="0">
              <a:solidFill>
                <a:srgbClr val="30519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57" y="802568"/>
            <a:ext cx="870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Introduction of HL and HA IR optics and running with HA for a limited time (~20%)</a:t>
            </a:r>
          </a:p>
          <a:p>
            <a:r>
              <a:rPr lang="en-US" dirty="0" smtClean="0"/>
              <a:t>Increases the overall “effective luminosity to ~2.3∙10</a:t>
            </a:r>
            <a:r>
              <a:rPr lang="en-US" baseline="30000" dirty="0" smtClean="0"/>
              <a:t>32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 since very low 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has high cross section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08" y="1853256"/>
            <a:ext cx="5537533" cy="3995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462345" y="3447393"/>
            <a:ext cx="1681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i="1" dirty="0" smtClean="0"/>
              <a:t>Last minute note: The complication </a:t>
            </a:r>
          </a:p>
          <a:p>
            <a:r>
              <a:rPr lang="en-US" i="1" dirty="0" smtClean="0"/>
              <a:t>Of having a HA and a HL luminosity optics is being overcome by smart choices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530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256"/>
            <a:ext cx="7886700" cy="49847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Beam Polarization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3195"/>
            <a:ext cx="9143999" cy="59012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  <a:defRPr sz="2800">
                <a:solidFill>
                  <a:srgbClr val="000000"/>
                </a:solidFill>
              </a:defRPr>
            </a:pPr>
            <a:r>
              <a:rPr lang="en-US" sz="1800" b="1" dirty="0" smtClean="0"/>
              <a:t>Requirements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2800">
                <a:solidFill>
                  <a:srgbClr val="000000"/>
                </a:solidFill>
              </a:defRPr>
            </a:pPr>
            <a:r>
              <a:rPr lang="en-US" sz="1800" dirty="0" smtClean="0">
                <a:uFill>
                  <a:solidFill>
                    <a:srgbClr val="021EAA"/>
                  </a:solidFill>
                </a:uFill>
              </a:rPr>
              <a:t>The </a:t>
            </a:r>
            <a:r>
              <a:rPr lang="en-US" sz="1800" dirty="0">
                <a:uFill>
                  <a:solidFill>
                    <a:srgbClr val="021EAA"/>
                  </a:solidFill>
                </a:uFill>
              </a:rPr>
              <a:t>two beams must be longitudinally spin polarized in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collisions  </a:t>
            </a:r>
            <a:endParaRPr lang="en-US" sz="1800" dirty="0" smtClean="0">
              <a:solidFill>
                <a:srgbClr val="000000"/>
              </a:solidFill>
              <a:uFill>
                <a:solidFill>
                  <a:srgbClr val="021EAA"/>
                </a:solidFill>
              </a:u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800">
                <a:solidFill>
                  <a:srgbClr val="000000"/>
                </a:solidFill>
              </a:defRPr>
            </a:pP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70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% 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hadron polarization,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80% 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electron polarization</a:t>
            </a:r>
            <a:endParaRPr lang="en-US" sz="1800" dirty="0">
              <a:solidFill>
                <a:srgbClr val="000000"/>
              </a:solidFill>
              <a:uFill>
                <a:solidFill>
                  <a:srgbClr val="021EAA"/>
                </a:solidFill>
              </a:u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 sz="2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All combinations of spin orientations present in one 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fill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00000"/>
                </a:solidFill>
              </a:defRPr>
            </a:pPr>
            <a:r>
              <a:rPr lang="en-US" sz="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00000"/>
                </a:solidFill>
              </a:defRPr>
            </a:pPr>
            <a:r>
              <a:rPr lang="en-US" sz="1800" b="1" dirty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Hadron Polarization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00000"/>
                </a:solidFill>
              </a:defRPr>
            </a:pP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- Polarized protons with P &gt; 60% are  already provided by RHIC and its injector chain  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  <a:sym typeface="Wingdings" panose="05000000000000000000" pitchFamily="2" charset="2"/>
              </a:rPr>
              <a:t> no design concern at this point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00000"/>
                </a:solidFill>
              </a:defRPr>
            </a:pP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  <a:sym typeface="Wingdings" panose="05000000000000000000" pitchFamily="2" charset="2"/>
              </a:rPr>
              <a:t>- H</a:t>
            </a:r>
            <a:r>
              <a:rPr lang="en-US" sz="1800" baseline="300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  <a:sym typeface="Wingdings" panose="05000000000000000000" pitchFamily="2" charset="2"/>
              </a:rPr>
              <a:t>3</a:t>
            </a:r>
            <a:r>
              <a:rPr lang="en-US" sz="1800" dirty="0" smtClean="0">
                <a:solidFill>
                  <a:srgbClr val="000000"/>
                </a:solidFill>
                <a:uFill>
                  <a:solidFill>
                    <a:srgbClr val="021EAA"/>
                  </a:solidFill>
                </a:uFill>
              </a:rPr>
              <a:t> Polarization requires additional Siberian snakes from the Blue Ring</a:t>
            </a:r>
            <a:endParaRPr lang="en-US" sz="1800" dirty="0">
              <a:solidFill>
                <a:srgbClr val="000000"/>
              </a:solidFill>
              <a:uFill>
                <a:solidFill>
                  <a:srgbClr val="021EAA"/>
                </a:solidFill>
              </a:u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dirty="0" smtClean="0"/>
              <a:t>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smtClean="0"/>
              <a:t>Electron Polarization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Sokolov-Ternov </a:t>
            </a:r>
            <a:r>
              <a:rPr lang="en-US" sz="1800" dirty="0"/>
              <a:t>either too slow (at 5-18 GeV) or detrimental for spin || </a:t>
            </a:r>
            <a:r>
              <a:rPr lang="en-US" sz="1800" dirty="0" smtClean="0"/>
              <a:t>B-dipole  </a:t>
            </a:r>
            <a:r>
              <a:rPr lang="en-US" sz="1800" dirty="0" smtClean="0">
                <a:sym typeface="Wingdings" panose="05000000000000000000" pitchFamily="2" charset="2"/>
              </a:rPr>
              <a:t>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-  Storage </a:t>
            </a:r>
            <a:r>
              <a:rPr lang="en-US" sz="1800" dirty="0"/>
              <a:t>ring requires full energy injection of polarized bunches, no top off </a:t>
            </a:r>
            <a:r>
              <a:rPr lang="en-US" sz="1800" dirty="0" smtClean="0"/>
              <a:t> </a:t>
            </a:r>
            <a:endParaRPr lang="en-US" sz="1800" b="1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 smtClean="0"/>
              <a:t>Drives the requirements of the injector chain </a:t>
            </a:r>
            <a:r>
              <a:rPr lang="en-US" sz="1800" dirty="0"/>
              <a:t>from source to high energy </a:t>
            </a:r>
            <a:r>
              <a:rPr lang="en-US" sz="1800" dirty="0" smtClean="0"/>
              <a:t>accelerator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 smtClean="0"/>
              <a:t>50nC polarized source: </a:t>
            </a:r>
            <a:r>
              <a:rPr lang="en-US" sz="1800" u="sng" dirty="0" smtClean="0"/>
              <a:t>SLAC gun</a:t>
            </a:r>
            <a:r>
              <a:rPr lang="en-US" sz="1800" dirty="0" smtClean="0"/>
              <a:t>: 16 nC 120 Hz, </a:t>
            </a:r>
            <a:r>
              <a:rPr lang="en-US" sz="1800" u="sng" dirty="0" smtClean="0"/>
              <a:t>eRHIC</a:t>
            </a:r>
            <a:r>
              <a:rPr lang="en-US" sz="1800" dirty="0" smtClean="0"/>
              <a:t> 50nC 1 Hz, may need accumulator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 smtClean="0"/>
              <a:t>superconducting recirculating  linac $$  or rapid cycling synchrotron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b="1" dirty="0" smtClean="0"/>
              <a:t>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smtClean="0"/>
              <a:t>Storage Ring Polarization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Spin </a:t>
            </a:r>
            <a:r>
              <a:rPr lang="en-US" sz="1800" dirty="0"/>
              <a:t>|| </a:t>
            </a:r>
            <a:r>
              <a:rPr lang="en-US" sz="1800" dirty="0" smtClean="0"/>
              <a:t>B-dipole: depolarization by Sokolov-Ternov effect, need exchange bunches every 6 minutes (kick-in / kick out)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Spin Polarization preservation will be based on HERA experience: Spin matching, harmonic orbit control, choice of tunes near integer resonance, ….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flipH="1">
            <a:off x="7487416" y="1385903"/>
            <a:ext cx="217712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flipH="1">
            <a:off x="8099156" y="1385902"/>
            <a:ext cx="222888" cy="27577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8358331" y="1385901"/>
            <a:ext cx="187926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6199701" y="1375850"/>
            <a:ext cx="249612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6489227" y="1385902"/>
            <a:ext cx="210458" cy="27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889564" y="1385903"/>
            <a:ext cx="185056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flipH="1">
            <a:off x="7109282" y="1385903"/>
            <a:ext cx="174170" cy="27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7741108" y="1385903"/>
            <a:ext cx="231319" cy="27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25" y="184255"/>
            <a:ext cx="7886700" cy="56937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Polarized Electron Source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84" y="981563"/>
            <a:ext cx="904351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R&amp;D activity for a polarized source (80%) underway: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Goal 5 nC bunches spaced by 100 ns </a:t>
            </a:r>
            <a:r>
              <a:rPr lang="en-US" sz="1800" dirty="0" smtClean="0">
                <a:sym typeface="Wingdings" panose="05000000000000000000" pitchFamily="2" charset="2"/>
              </a:rPr>
              <a:t></a:t>
            </a:r>
            <a:r>
              <a:rPr lang="en-US" sz="1800" dirty="0" smtClean="0"/>
              <a:t> 50 mA</a:t>
            </a:r>
          </a:p>
          <a:p>
            <a:r>
              <a:rPr lang="en-US" sz="1800" dirty="0" smtClean="0"/>
              <a:t>For present eRHIC design approach need a 50 nC polarized (80%) electron gun with 1 Hz repletion frequency</a:t>
            </a:r>
          </a:p>
          <a:p>
            <a:r>
              <a:rPr lang="en-US" sz="1800" dirty="0" smtClean="0"/>
              <a:t>SLAC Gun might be a good starting point. It delivered 16nC @120 Hz        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In conjunction with a small accumulator ring, it will satisfy the demand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                                            </a:t>
            </a:r>
            <a:r>
              <a:rPr lang="en-US" sz="3600" dirty="0" smtClean="0"/>
              <a:t> +</a:t>
            </a:r>
            <a:endParaRPr lang="en-US" sz="36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However polarized gun designs have been improved since the SLAC gun was developed and operated and these improvement promise</a:t>
            </a:r>
          </a:p>
          <a:p>
            <a:r>
              <a:rPr lang="en-US" sz="1800" dirty="0" smtClean="0"/>
              <a:t>eRHIC inverted gun with large cathode size promises performance of 50 nC within surface charge limit. 50nC beam transport looks ok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73" y="2736758"/>
            <a:ext cx="1495029" cy="1291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5" y="2653636"/>
            <a:ext cx="2198546" cy="14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57" y="158979"/>
            <a:ext cx="7886700" cy="728568"/>
          </a:xfrm>
        </p:spPr>
        <p:txBody>
          <a:bodyPr/>
          <a:lstStyle/>
          <a:p>
            <a:r>
              <a:rPr lang="en-US" sz="3200" b="1" dirty="0" smtClean="0"/>
              <a:t>Requirements </a:t>
            </a:r>
            <a:r>
              <a:rPr lang="en-US" sz="3200" b="1" dirty="0"/>
              <a:t>on an EIC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4363" y="861597"/>
                <a:ext cx="8965293" cy="5945603"/>
              </a:xfrm>
              <a:noFill/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r>
                  <a:rPr lang="en-US" sz="2600" dirty="0" smtClean="0">
                    <a:uFill>
                      <a:solidFill>
                        <a:srgbClr val="021EAA"/>
                      </a:solidFill>
                    </a:uFill>
                  </a:rPr>
                  <a:t>           </a:t>
                </a:r>
                <a:r>
                  <a:rPr lang="en-US" sz="7200" b="1" dirty="0" smtClean="0">
                    <a:uFill>
                      <a:solidFill>
                        <a:srgbClr val="021EAA"/>
                      </a:solidFill>
                    </a:uFill>
                  </a:rPr>
                  <a:t>EIC White Paper  2014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endParaRPr lang="en-US" sz="7200" b="1" dirty="0" smtClean="0">
                  <a:uFill>
                    <a:solidFill>
                      <a:srgbClr val="021EAA"/>
                    </a:solidFill>
                  </a:u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Large Luminosity, scattering </a:t>
                </a: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cross sections </a:t>
                </a: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are small</a:t>
                </a:r>
                <a:endParaRPr lang="en-US" sz="7200" dirty="0">
                  <a:uFill>
                    <a:solidFill>
                      <a:srgbClr val="021EAA"/>
                    </a:solidFill>
                  </a:uFill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 smtClean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  <a:sym typeface="Wingdings" panose="05000000000000000000" pitchFamily="2" charset="2"/>
                  </a:rPr>
                  <a:t>    </a:t>
                </a:r>
                <a:r>
                  <a:rPr lang="en-US" sz="7200" dirty="0" smtClean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L =  (</a:t>
                </a:r>
                <a:r>
                  <a:rPr lang="en-US" sz="7200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10</a:t>
                </a:r>
                <a:r>
                  <a:rPr lang="en-US" sz="7200" baseline="30000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33 </a:t>
                </a:r>
                <a:r>
                  <a:rPr lang="en-US" sz="7200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- 10</a:t>
                </a:r>
                <a:r>
                  <a:rPr lang="en-US" sz="7200" baseline="30000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34</a:t>
                </a:r>
                <a:r>
                  <a:rPr lang="en-US" sz="7200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 ) s</a:t>
                </a:r>
                <a:r>
                  <a:rPr lang="en-US" sz="7200" baseline="30000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-1 </a:t>
                </a:r>
                <a:r>
                  <a:rPr lang="en-US" sz="7200" dirty="0" smtClean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cm</a:t>
                </a:r>
                <a:r>
                  <a:rPr lang="en-US" sz="7200" baseline="30000" dirty="0" smtClean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-2</a:t>
                </a:r>
                <a:r>
                  <a:rPr lang="en-US" sz="7200" dirty="0" smtClean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, large average luminosity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r>
                  <a:rPr lang="en-US" sz="3200" dirty="0" smtClean="0">
                    <a:uFill>
                      <a:solidFill>
                        <a:srgbClr val="021EAA"/>
                      </a:solidFill>
                    </a:uFill>
                  </a:rPr>
                  <a:t>                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Large range of center </a:t>
                </a: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of mass </a:t>
                </a: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energy </a:t>
                </a:r>
                <a14:m>
                  <m:oMath xmlns:m="http://schemas.openxmlformats.org/officeDocument/2006/math">
                    <m:r>
                      <a:rPr lang="en-US" sz="7200" b="0" i="0" smtClean="0">
                        <a:solidFill>
                          <a:srgbClr val="FF0000"/>
                        </a:solidFill>
                        <a:uFill>
                          <a:solidFill>
                            <a:srgbClr val="021EAA"/>
                          </a:solidFill>
                        </a:uFill>
                        <a:latin typeface="Cambria Math" panose="02040503050406030204" pitchFamily="18" charset="0"/>
                      </a:rPr>
                      <m:t>         </m:t>
                    </m:r>
                  </m:oMath>
                </a14:m>
                <a:endParaRPr lang="en-US" sz="7200" b="0" i="0" dirty="0" smtClean="0">
                  <a:solidFill>
                    <a:srgbClr val="FF0000"/>
                  </a:solidFill>
                  <a:uFill>
                    <a:solidFill>
                      <a:srgbClr val="021EAA"/>
                    </a:solidFill>
                  </a:u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b="1" dirty="0" smtClean="0">
                    <a:solidFill>
                      <a:srgbClr val="FF0000"/>
                    </a:solidFill>
                    <a:uFill>
                      <a:solidFill>
                        <a:srgbClr val="021EAA"/>
                      </a:solidFill>
                    </a:u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24407B"/>
                        </a:solidFill>
                        <a:uFill>
                          <a:solidFill>
                            <a:srgbClr val="021EAA"/>
                          </a:solidFill>
                        </a:uFill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7200" b="1" i="1">
                            <a:solidFill>
                              <a:srgbClr val="24407B"/>
                            </a:solidFill>
                            <a:uFill>
                              <a:solidFill>
                                <a:srgbClr val="021EAA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7200" b="1" i="1">
                                <a:solidFill>
                                  <a:srgbClr val="24407B"/>
                                </a:solidFill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0" b="1" i="1">
                                <a:solidFill>
                                  <a:srgbClr val="24407B"/>
                                </a:solidFill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7200" b="1" i="1">
                                <a:solidFill>
                                  <a:srgbClr val="24407B"/>
                                </a:solidFill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𝒉𝒂𝒅𝒓𝒐𝒏</m:t>
                            </m:r>
                          </m:sub>
                        </m:sSub>
                        <m:r>
                          <a:rPr lang="en-US" sz="7200" b="1" i="1">
                            <a:solidFill>
                              <a:srgbClr val="24407B"/>
                            </a:solidFill>
                            <a:uFill>
                              <a:solidFill>
                                <a:srgbClr val="021EAA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7200" b="1" i="1">
                                <a:solidFill>
                                  <a:srgbClr val="24407B"/>
                                </a:solidFill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7200" b="1" i="1">
                                <a:solidFill>
                                  <a:srgbClr val="24407B"/>
                                </a:solidFill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7200" b="1" i="1">
                                <a:solidFill>
                                  <a:srgbClr val="24407B"/>
                                </a:solidFill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𝒆𝒍𝒆𝒄𝒕𝒓𝒐𝒏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7200" b="1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</a:rPr>
                  <a:t> </a:t>
                </a:r>
                <a:r>
                  <a:rPr lang="en-US" sz="7200" b="1" dirty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  <a:sym typeface="Wingdings" panose="05000000000000000000" pitchFamily="2" charset="2"/>
                  </a:rPr>
                  <a:t> </a:t>
                </a:r>
                <a:r>
                  <a:rPr lang="en-US" sz="7200" b="1" dirty="0" smtClean="0">
                    <a:solidFill>
                      <a:srgbClr val="24407B"/>
                    </a:solidFill>
                    <a:uFill>
                      <a:solidFill>
                        <a:srgbClr val="021EAA"/>
                      </a:solidFill>
                    </a:uFill>
                    <a:sym typeface="Wingdings" panose="05000000000000000000" pitchFamily="2" charset="2"/>
                  </a:rPr>
                  <a:t>= (30 – 140) GeV</a:t>
                </a:r>
                <a:endParaRPr lang="en-US" sz="7200" b="1" dirty="0">
                  <a:solidFill>
                    <a:srgbClr val="24407B"/>
                  </a:solidFill>
                  <a:uFill>
                    <a:solidFill>
                      <a:srgbClr val="021EAA"/>
                    </a:solidFill>
                  </a:uFill>
                </a:endParaRPr>
              </a:p>
              <a:p>
                <a:pPr marL="28574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r>
                  <a:rPr lang="en-US" sz="5500" dirty="0">
                    <a:uFill>
                      <a:solidFill>
                        <a:srgbClr val="021EAA"/>
                      </a:solidFill>
                    </a:uFill>
                  </a:rPr>
                  <a:t>    </a:t>
                </a:r>
                <a:r>
                  <a:rPr lang="en-US" sz="5500" dirty="0" smtClean="0">
                    <a:uFill>
                      <a:solidFill>
                        <a:srgbClr val="021EAA"/>
                      </a:solidFill>
                    </a:uFill>
                  </a:rPr>
                  <a:t>- Electrons:	 (5-18) </a:t>
                </a:r>
                <a:r>
                  <a:rPr lang="en-US" sz="5500" dirty="0">
                    <a:uFill>
                      <a:solidFill>
                        <a:srgbClr val="021EAA"/>
                      </a:solidFill>
                    </a:uFill>
                  </a:rPr>
                  <a:t>GeV</a:t>
                </a:r>
              </a:p>
              <a:p>
                <a:pPr marL="28574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r>
                  <a:rPr lang="en-US" sz="5500" dirty="0">
                    <a:uFill>
                      <a:solidFill>
                        <a:srgbClr val="021EAA"/>
                      </a:solidFill>
                    </a:uFill>
                  </a:rPr>
                  <a:t>    </a:t>
                </a:r>
                <a:r>
                  <a:rPr lang="en-US" sz="5500" dirty="0" smtClean="0">
                    <a:uFill>
                      <a:solidFill>
                        <a:srgbClr val="021EAA"/>
                      </a:solidFill>
                    </a:uFill>
                  </a:rPr>
                  <a:t>- protons:	 (50-275 GeV), </a:t>
                </a:r>
                <a:r>
                  <a:rPr lang="en-US" sz="5500" dirty="0">
                    <a:uFill>
                      <a:solidFill>
                        <a:srgbClr val="021EAA"/>
                      </a:solidFill>
                    </a:uFill>
                  </a:rPr>
                  <a:t>and corresponding </a:t>
                </a:r>
                <a:endParaRPr lang="en-US" sz="5500" dirty="0" smtClean="0">
                  <a:uFill>
                    <a:solidFill>
                      <a:srgbClr val="021EAA"/>
                    </a:solidFill>
                  </a:uFill>
                </a:endParaRPr>
              </a:p>
              <a:p>
                <a:pPr marL="28574" indent="0">
                  <a:lnSpc>
                    <a:spcPct val="120000"/>
                  </a:lnSpc>
                  <a:spcBef>
                    <a:spcPts val="0"/>
                  </a:spcBef>
                  <a:buNone/>
                  <a:defRPr sz="2800">
                    <a:solidFill>
                      <a:srgbClr val="000000"/>
                    </a:solidFill>
                  </a:defRPr>
                </a:pPr>
                <a:r>
                  <a:rPr lang="en-US" sz="5500" dirty="0">
                    <a:uFill>
                      <a:solidFill>
                        <a:srgbClr val="021EAA"/>
                      </a:solidFill>
                    </a:uFill>
                  </a:rPr>
                  <a:t> </a:t>
                </a:r>
                <a:r>
                  <a:rPr lang="en-US" sz="5500" dirty="0" smtClean="0">
                    <a:uFill>
                      <a:solidFill>
                        <a:srgbClr val="021EAA"/>
                      </a:solidFill>
                    </a:uFill>
                  </a:rPr>
                  <a:t>   - Ion Energies up to  100 GeV/nucleon</a:t>
                </a:r>
              </a:p>
              <a:p>
                <a:pPr>
                  <a:lnSpc>
                    <a:spcPct val="120000"/>
                  </a:lnSpc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Large span of ions  (from  light to heavy) </a:t>
                </a:r>
                <a:endParaRPr lang="en-US" sz="7200" dirty="0" smtClean="0">
                  <a:uFill>
                    <a:solidFill>
                      <a:srgbClr val="021EAA"/>
                    </a:solidFill>
                  </a:uFill>
                </a:endParaRPr>
              </a:p>
              <a:p>
                <a:pPr>
                  <a:lnSpc>
                    <a:spcPct val="120000"/>
                  </a:lnSpc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Large </a:t>
                </a: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detector </a:t>
                </a: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forward, backward acceptance</a:t>
                </a: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,  </a:t>
                </a: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                                                                  in </a:t>
                </a: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particular for </a:t>
                </a: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forward scattered Hadrons at </a:t>
                </a: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small </a:t>
                </a: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angle</a:t>
                </a:r>
              </a:p>
              <a:p>
                <a:pPr>
                  <a:lnSpc>
                    <a:spcPct val="120000"/>
                  </a:lnSpc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Fast, bunch-by bunch luminosity and polarization measurement to be accommodated  </a:t>
                </a:r>
              </a:p>
              <a:p>
                <a:pPr>
                  <a:lnSpc>
                    <a:spcPct val="120000"/>
                  </a:lnSpc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 smtClean="0">
                    <a:uFill>
                      <a:solidFill>
                        <a:srgbClr val="021EAA"/>
                      </a:solidFill>
                    </a:uFill>
                  </a:rPr>
                  <a:t>The </a:t>
                </a:r>
                <a:r>
                  <a:rPr lang="en-US" sz="7200" dirty="0">
                    <a:uFill>
                      <a:solidFill>
                        <a:srgbClr val="021EAA"/>
                      </a:solidFill>
                    </a:uFill>
                  </a:rPr>
                  <a:t>two beams must be longitudinally spin polarized in </a:t>
                </a:r>
                <a:r>
                  <a:rPr lang="en-US" sz="7200" dirty="0" smtClean="0">
                    <a:solidFill>
                      <a:srgbClr val="000000"/>
                    </a:solidFill>
                    <a:uFill>
                      <a:solidFill>
                        <a:srgbClr val="021EAA"/>
                      </a:solidFill>
                    </a:uFill>
                  </a:rPr>
                  <a:t>collisions  70% hadrons, 80% electrons</a:t>
                </a:r>
              </a:p>
              <a:p>
                <a:pPr>
                  <a:lnSpc>
                    <a:spcPct val="120000"/>
                  </a:lnSpc>
                  <a:defRPr sz="2800">
                    <a:solidFill>
                      <a:srgbClr val="000000"/>
                    </a:solidFill>
                  </a:defRPr>
                </a:pPr>
                <a:r>
                  <a:rPr lang="en-US" sz="7200" dirty="0" smtClean="0">
                    <a:solidFill>
                      <a:srgbClr val="000000"/>
                    </a:solidFill>
                    <a:uFill>
                      <a:solidFill>
                        <a:srgbClr val="021EAA"/>
                      </a:solidFill>
                    </a:uFill>
                  </a:rPr>
                  <a:t>All combinations of spin orientations present in one fill  </a:t>
                </a:r>
                <a:endParaRPr lang="en-US" sz="7200" dirty="0">
                  <a:solidFill>
                    <a:srgbClr val="000000"/>
                  </a:solidFill>
                  <a:uFill>
                    <a:solidFill>
                      <a:srgbClr val="021EAA"/>
                    </a:solidFill>
                  </a:uFill>
                </a:endParaRPr>
              </a:p>
              <a:p>
                <a:pPr marL="28574" indent="0">
                  <a:lnSpc>
                    <a:spcPct val="120000"/>
                  </a:lnSpc>
                  <a:buNone/>
                  <a:defRPr sz="2800">
                    <a:solidFill>
                      <a:srgbClr val="000000"/>
                    </a:solidFill>
                  </a:defRPr>
                </a:pPr>
                <a:endParaRPr lang="en-US" dirty="0">
                  <a:solidFill>
                    <a:srgbClr val="000000"/>
                  </a:solidFill>
                  <a:uFill>
                    <a:solidFill>
                      <a:srgbClr val="021EAA"/>
                    </a:solidFill>
                  </a:u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363" y="861597"/>
                <a:ext cx="8965293" cy="5945603"/>
              </a:xfrm>
              <a:blipFill>
                <a:blip r:embed="rId2"/>
                <a:stretch>
                  <a:fillRect l="-476" t="-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flipH="1">
            <a:off x="7447502" y="5905794"/>
            <a:ext cx="217712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flipH="1">
            <a:off x="8059242" y="5905793"/>
            <a:ext cx="222888" cy="27577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flipH="1">
            <a:off x="8318417" y="5905792"/>
            <a:ext cx="187926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4" y="1981356"/>
            <a:ext cx="3296852" cy="227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6159787" y="5905794"/>
            <a:ext cx="249612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6449313" y="5905793"/>
            <a:ext cx="210458" cy="27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6849650" y="5905794"/>
            <a:ext cx="185056" cy="2757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flipH="1">
            <a:off x="7069368" y="5905794"/>
            <a:ext cx="174170" cy="27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7701194" y="5905794"/>
            <a:ext cx="231319" cy="27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63077"/>
            <a:ext cx="1943100" cy="276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09564"/>
            <a:ext cx="9144000" cy="431241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Polarized eGun R&amp;D: Beyond State of the Art Design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DSCI146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6250" t="13334" r="7813" b="17421"/>
          <a:stretch/>
        </p:blipFill>
        <p:spPr bwMode="auto">
          <a:xfrm>
            <a:off x="5911369" y="3403257"/>
            <a:ext cx="3032731" cy="325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98" y="3314700"/>
            <a:ext cx="3771899" cy="325695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55105"/>
            <a:ext cx="3673223" cy="255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4572000" y="5057475"/>
            <a:ext cx="1143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Gun Vessel</a:t>
            </a: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latin typeface="Helvetica"/>
                <a:cs typeface="Helvetica"/>
              </a:rPr>
              <a:t>10</a:t>
            </a:r>
            <a:r>
              <a:rPr lang="en-US" sz="1800" b="0" baseline="30000" dirty="0" smtClean="0">
                <a:latin typeface="Helvetica"/>
                <a:cs typeface="Helvetica"/>
              </a:rPr>
              <a:t>-12</a:t>
            </a:r>
            <a:r>
              <a:rPr lang="en-US" sz="1800" b="0" dirty="0" smtClean="0">
                <a:latin typeface="Helvetica"/>
                <a:cs typeface="Helvetica"/>
              </a:rPr>
              <a:t> torr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838700" y="794870"/>
            <a:ext cx="76200" cy="917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675" y="874241"/>
            <a:ext cx="2554277" cy="191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558" y="3444101"/>
            <a:ext cx="3237027" cy="203338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90" y="174207"/>
            <a:ext cx="7886700" cy="74019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Spin Transparent Electron Acceleration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49312"/>
            <a:ext cx="9086217" cy="507280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 smtClean="0"/>
              <a:t>Straight forward Choice:</a:t>
            </a:r>
          </a:p>
          <a:p>
            <a:r>
              <a:rPr lang="en-US" sz="1800" dirty="0" smtClean="0"/>
              <a:t>Recirculating s.c. LINAC, 647 MHz, 3 GeV, Accelerating gradient: 25MV/m</a:t>
            </a:r>
          </a:p>
          <a:p>
            <a:r>
              <a:rPr lang="en-US" sz="1800" dirty="0" smtClean="0"/>
              <a:t>Rep Rate 1 Hz, single bunch </a:t>
            </a:r>
            <a:r>
              <a:rPr lang="en-US" sz="1800" b="1" dirty="0" smtClean="0">
                <a:solidFill>
                  <a:srgbClr val="FF0000"/>
                </a:solidFill>
              </a:rPr>
              <a:t>50 nC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  <a:p>
            <a:r>
              <a:rPr lang="en-US" sz="1700" dirty="0" smtClean="0"/>
              <a:t>Five re-circulation loops</a:t>
            </a:r>
          </a:p>
          <a:p>
            <a:pPr marL="0" indent="0">
              <a:buNone/>
            </a:pPr>
            <a:r>
              <a:rPr lang="en-US" sz="1700" dirty="0" smtClean="0"/>
              <a:t>    Challenge to fit in the  RHIC tunnel together with</a:t>
            </a:r>
          </a:p>
          <a:p>
            <a:pPr marL="0" indent="0">
              <a:buNone/>
            </a:pPr>
            <a:r>
              <a:rPr lang="en-US" sz="1700" dirty="0" smtClean="0"/>
              <a:t>   2 RHIC rings and Storage Ring</a:t>
            </a:r>
          </a:p>
          <a:p>
            <a:r>
              <a:rPr lang="en-US" sz="1700" dirty="0" smtClean="0"/>
              <a:t>LINAC beam dynamics  has been checked</a:t>
            </a:r>
            <a:r>
              <a:rPr lang="en-US" sz="1700" dirty="0"/>
              <a:t> </a:t>
            </a:r>
            <a:r>
              <a:rPr lang="en-US" sz="1700" dirty="0" smtClean="0"/>
              <a:t>ok </a:t>
            </a:r>
            <a:r>
              <a:rPr lang="en-US" sz="1700" dirty="0" err="1" smtClean="0">
                <a:latin typeface="Symbol" panose="05050102010706020507" pitchFamily="18" charset="2"/>
              </a:rPr>
              <a:t>D</a:t>
            </a:r>
            <a:r>
              <a:rPr lang="en-US" sz="1700" dirty="0" err="1" smtClean="0"/>
              <a:t>p</a:t>
            </a:r>
            <a:r>
              <a:rPr lang="en-US" sz="1700" dirty="0" smtClean="0"/>
              <a:t>/p for SR injection</a:t>
            </a:r>
          </a:p>
          <a:p>
            <a:r>
              <a:rPr lang="en-US" sz="1700" dirty="0" smtClean="0"/>
              <a:t>Energy spread at SR injection manageable</a:t>
            </a:r>
          </a:p>
          <a:p>
            <a:r>
              <a:rPr lang="en-US" sz="1700" u="sng" dirty="0" smtClean="0"/>
              <a:t>Main Disadvantage of this scheme</a:t>
            </a:r>
            <a:r>
              <a:rPr lang="en-US" sz="1700" dirty="0" smtClean="0"/>
              <a:t>: </a:t>
            </a:r>
          </a:p>
          <a:p>
            <a:r>
              <a:rPr lang="en-US" sz="1700" dirty="0" smtClean="0"/>
              <a:t>cost, need 120 m of active structure </a:t>
            </a:r>
            <a:r>
              <a:rPr lang="en-US" sz="1700" dirty="0"/>
              <a:t>at </a:t>
            </a:r>
            <a:r>
              <a:rPr lang="en-US" sz="1700" dirty="0" smtClean="0"/>
              <a:t>~&gt;1M $/m</a:t>
            </a:r>
          </a:p>
          <a:p>
            <a:pPr marL="0" indent="0">
              <a:buNone/>
            </a:pPr>
            <a:r>
              <a:rPr lang="en-US" sz="1700" dirty="0" smtClean="0"/>
              <a:t>    Plus 250 M$ for five return loops.  </a:t>
            </a: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" y="2043617"/>
            <a:ext cx="2238443" cy="1256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848" y="2157165"/>
            <a:ext cx="1660734" cy="1015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7000" y="2018665"/>
            <a:ext cx="196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some waveguide HOM damping to avoid accumulation of beam induced fields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2224" y="1936804"/>
            <a:ext cx="1830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Prototyping of Cu model and Nb cavities  and waveguide HOM underway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01" y="2358826"/>
            <a:ext cx="1499716" cy="66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86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32" y="115479"/>
            <a:ext cx="9033468" cy="43874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Alternative Spin Transparent Electron Accelerator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61144" y="614757"/>
            <a:ext cx="7620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Rapid  Cycling Synchrotron with Suppressed Intrinsic Spin Resonances due to high 48-fold quasi Symmetry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25" y="2967624"/>
            <a:ext cx="4193721" cy="3505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267" y="3343894"/>
            <a:ext cx="4083433" cy="3116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144" y="1328033"/>
            <a:ext cx="8568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Costly Linac can be replaced by much cheaper fast cycling synchrotron</a:t>
            </a:r>
          </a:p>
          <a:p>
            <a:r>
              <a:rPr lang="en-US" sz="1800" dirty="0" smtClean="0"/>
              <a:t>If electron polarization can be preserved. </a:t>
            </a:r>
          </a:p>
          <a:p>
            <a:r>
              <a:rPr lang="en-US" sz="1800" dirty="0" smtClean="0"/>
              <a:t>Idea: synchrotron with highly symmetric arcs connected by lattice with unity beam transport</a:t>
            </a:r>
          </a:p>
          <a:p>
            <a:r>
              <a:rPr lang="en-US" sz="1800" dirty="0" smtClean="0"/>
              <a:t>First simulation results without error compensation and 5 ms ramp time encouraging.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807913" y="3343894"/>
            <a:ext cx="323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 Transparency simulation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2704" y="2763423"/>
            <a:ext cx="15816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Spin Transparent Straight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586" y="115611"/>
            <a:ext cx="8515350" cy="49903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Opportunities for Cost </a:t>
            </a:r>
            <a:r>
              <a:rPr lang="en-US" sz="3200" dirty="0" smtClean="0"/>
              <a:t>Savings: FFAG Return Loop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7213" y="581693"/>
            <a:ext cx="87157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FFAG return loop would replace up to 5 return loops in the RHIC </a:t>
            </a:r>
            <a:r>
              <a:rPr lang="en-US" dirty="0" smtClean="0"/>
              <a:t>tunnel (</a:t>
            </a:r>
            <a:r>
              <a:rPr lang="en-US" dirty="0" smtClean="0">
                <a:solidFill>
                  <a:srgbClr val="FF0000"/>
                </a:solidFill>
              </a:rPr>
              <a:t>substantial cost saving for recirculating linac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Proof of principle experiment under construction at CORNELL University  funded by NYS. </a:t>
            </a:r>
          </a:p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CBETA</a:t>
            </a:r>
            <a:r>
              <a:rPr lang="en-US" dirty="0"/>
              <a:t>: Energy recovery Linac with four </a:t>
            </a:r>
            <a:r>
              <a:rPr lang="en-US" dirty="0" smtClean="0"/>
              <a:t>circulations, planned completion of construction : 2020.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7" y="1980179"/>
            <a:ext cx="8771211" cy="433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9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26" y="0"/>
            <a:ext cx="9022273" cy="1325563"/>
          </a:xfrm>
        </p:spPr>
        <p:txBody>
          <a:bodyPr>
            <a:noAutofit/>
          </a:bodyPr>
          <a:lstStyle/>
          <a:p>
            <a:r>
              <a:rPr lang="en-US" sz="3200" dirty="0"/>
              <a:t>Opportunities for Cost </a:t>
            </a:r>
            <a:r>
              <a:rPr lang="en-US" sz="3200" dirty="0" smtClean="0"/>
              <a:t>Savings: Energy Recovery LINAC  </a:t>
            </a:r>
            <a:r>
              <a:rPr lang="en-US" sz="3200" dirty="0"/>
              <a:t>based Solution for eRHIC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45" y="1404919"/>
            <a:ext cx="8943033" cy="4827623"/>
          </a:xfrm>
        </p:spPr>
        <p:txBody>
          <a:bodyPr>
            <a:normAutofit fontScale="70000" lnSpcReduction="20000"/>
          </a:bodyPr>
          <a:lstStyle/>
          <a:p>
            <a:pPr marL="285750" indent="-285750"/>
            <a:r>
              <a:rPr lang="en-US" dirty="0" smtClean="0"/>
              <a:t>ERL </a:t>
            </a:r>
            <a:r>
              <a:rPr lang="en-US" dirty="0"/>
              <a:t>based </a:t>
            </a:r>
            <a:r>
              <a:rPr lang="en-US" dirty="0" smtClean="0"/>
              <a:t>solutions </a:t>
            </a:r>
            <a:r>
              <a:rPr lang="en-US" dirty="0"/>
              <a:t>for eRHIC </a:t>
            </a:r>
            <a:r>
              <a:rPr lang="en-US" dirty="0" smtClean="0"/>
              <a:t>had </a:t>
            </a:r>
            <a:r>
              <a:rPr lang="en-US" dirty="0"/>
              <a:t>been worked </a:t>
            </a:r>
            <a:r>
              <a:rPr lang="en-US" dirty="0" smtClean="0"/>
              <a:t>out. </a:t>
            </a:r>
            <a:r>
              <a:rPr lang="en-US" dirty="0"/>
              <a:t>In </a:t>
            </a:r>
            <a:r>
              <a:rPr lang="en-US" dirty="0" smtClean="0"/>
              <a:t>these schemes, </a:t>
            </a:r>
            <a:r>
              <a:rPr lang="en-US" dirty="0"/>
              <a:t>electron bunches interact only once with the hadron bunches before they will be decelerated and eventually dumped.</a:t>
            </a:r>
          </a:p>
          <a:p>
            <a:pPr marL="285750" indent="-285750"/>
            <a:r>
              <a:rPr lang="en-US" dirty="0" smtClean="0"/>
              <a:t>The </a:t>
            </a:r>
            <a:r>
              <a:rPr lang="en-US" dirty="0"/>
              <a:t>high luminosity </a:t>
            </a:r>
            <a:r>
              <a:rPr lang="en-US" dirty="0" smtClean="0"/>
              <a:t>is obtained by </a:t>
            </a:r>
            <a:r>
              <a:rPr lang="en-US" dirty="0"/>
              <a:t>extremely small beam size and strong beam-beam interaction experienced by the </a:t>
            </a:r>
            <a:r>
              <a:rPr lang="en-US" dirty="0" smtClean="0"/>
              <a:t>electrons. The </a:t>
            </a:r>
            <a:r>
              <a:rPr lang="en-US" dirty="0"/>
              <a:t>electron beam current </a:t>
            </a:r>
            <a:r>
              <a:rPr lang="en-US" dirty="0" smtClean="0"/>
              <a:t>can be reduced. </a:t>
            </a:r>
          </a:p>
          <a:p>
            <a:pPr marL="285750" indent="-285750"/>
            <a:r>
              <a:rPr lang="en-US" dirty="0" smtClean="0"/>
              <a:t>The </a:t>
            </a:r>
            <a:r>
              <a:rPr lang="en-US" dirty="0"/>
              <a:t>total electron current is </a:t>
            </a:r>
            <a:r>
              <a:rPr lang="en-US" dirty="0" smtClean="0"/>
              <a:t>only 50 mA and </a:t>
            </a:r>
            <a:r>
              <a:rPr lang="en-US" dirty="0"/>
              <a:t>the synchrotron radiation power </a:t>
            </a:r>
            <a:r>
              <a:rPr lang="en-US" dirty="0" smtClean="0"/>
              <a:t>and the overall RF power is less </a:t>
            </a:r>
            <a:r>
              <a:rPr lang="en-US" dirty="0"/>
              <a:t>than the one of the storage ring </a:t>
            </a:r>
            <a:r>
              <a:rPr lang="en-US" dirty="0" smtClean="0"/>
              <a:t>solution which constitutes a  </a:t>
            </a:r>
            <a:r>
              <a:rPr lang="en-US" dirty="0"/>
              <a:t>construction and operating cost saving. This is the main advantage of this option.</a:t>
            </a:r>
          </a:p>
          <a:p>
            <a:pPr marL="285750" indent="-285750"/>
            <a:r>
              <a:rPr lang="en-US" dirty="0"/>
              <a:t>Electrons will be accelerated and subsequently decelerated in a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5.5+5.5)-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 smtClean="0"/>
              <a:t>turns </a:t>
            </a:r>
            <a:r>
              <a:rPr lang="en-US" dirty="0"/>
              <a:t>recirculating energy recovering superconducting LINAC </a:t>
            </a:r>
          </a:p>
          <a:p>
            <a:pPr marL="285750" indent="-285750"/>
            <a:r>
              <a:rPr lang="en-US" dirty="0"/>
              <a:t>This design meets all requirements of the EIC white paper including 10</a:t>
            </a:r>
            <a:r>
              <a:rPr lang="en-US" baseline="30000" dirty="0"/>
              <a:t>34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luminosities if  fast hadron cooling is available.</a:t>
            </a:r>
          </a:p>
          <a:p>
            <a:pPr marL="285750" indent="-285750"/>
            <a:r>
              <a:rPr lang="en-US" dirty="0"/>
              <a:t>The disadvantage of the solution is </a:t>
            </a:r>
            <a:r>
              <a:rPr lang="en-US" dirty="0" smtClean="0"/>
              <a:t>that the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full polarized electron current needs to be produced in a polarized gun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n-US" dirty="0"/>
              <a:t>This is a significant factor beyond what has been achieved previously. The feasibility of a 50 mA polarized electron source is yet to be demonstrated which is addressed in an aggressive R&amp;D program.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166" y="165851"/>
            <a:ext cx="7886700" cy="398549"/>
          </a:xfrm>
        </p:spPr>
        <p:txBody>
          <a:bodyPr>
            <a:noAutofit/>
          </a:bodyPr>
          <a:lstStyle/>
          <a:p>
            <a:r>
              <a:rPr lang="en-US" sz="3200" b="1" dirty="0"/>
              <a:t>Envisioned eRHIC Time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7488" y="704918"/>
            <a:ext cx="8525400" cy="56170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April 2017 Design Choice Validation Review</a:t>
            </a:r>
          </a:p>
          <a:p>
            <a:r>
              <a:rPr lang="en-US" sz="2400" dirty="0" smtClean="0"/>
              <a:t>2017/18: Work out a pre-conceptual design report</a:t>
            </a:r>
          </a:p>
          <a:p>
            <a:r>
              <a:rPr lang="en-US" sz="2400" dirty="0" smtClean="0"/>
              <a:t>2018: eRHIC Design Review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2019:  Mission need acknowledged by DOE, critical decision zero  (CD-0)</a:t>
            </a:r>
          </a:p>
          <a:p>
            <a:r>
              <a:rPr lang="en-US" sz="2400" dirty="0" smtClean="0"/>
              <a:t>2019-2021: Conceptual design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1800" dirty="0" err="1" smtClean="0"/>
              <a:t>incl</a:t>
            </a:r>
            <a:r>
              <a:rPr lang="en-US" sz="1800" dirty="0" smtClean="0"/>
              <a:t> Evaluation of alternates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2021: CD1: site decision</a:t>
            </a:r>
          </a:p>
          <a:p>
            <a:r>
              <a:rPr lang="en-US" sz="2400" dirty="0" smtClean="0"/>
              <a:t>2021-2022: preliminary design project baseline in scope  cost, and schedule scope</a:t>
            </a:r>
          </a:p>
          <a:p>
            <a:r>
              <a:rPr lang="en-US" sz="2400" dirty="0" smtClean="0"/>
              <a:t>2022: CD2</a:t>
            </a:r>
          </a:p>
          <a:p>
            <a:r>
              <a:rPr lang="en-US" sz="2400" dirty="0" smtClean="0"/>
              <a:t>2022-2023- Engineering design (final design)</a:t>
            </a:r>
          </a:p>
          <a:p>
            <a:r>
              <a:rPr lang="en-US" sz="2400" dirty="0" smtClean="0"/>
              <a:t>2023: CD-3 Start Construction</a:t>
            </a:r>
          </a:p>
          <a:p>
            <a:r>
              <a:rPr lang="en-US" sz="2400" dirty="0" smtClean="0"/>
              <a:t>2028 CD-4 Completion</a:t>
            </a:r>
          </a:p>
        </p:txBody>
      </p:sp>
    </p:spTree>
    <p:extLst>
      <p:ext uri="{BB962C8B-B14F-4D97-AF65-F5344CB8AC3E}">
        <p14:creationId xmlns:p14="http://schemas.microsoft.com/office/powerpoint/2010/main" val="8842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A6A6">
                <a:alpha val="43000"/>
                <a:lumMod val="0"/>
                <a:lumOff val="100000"/>
              </a:srgbClr>
            </a:gs>
            <a:gs pos="0">
              <a:schemeClr val="bg1">
                <a:shade val="30000"/>
                <a:satMod val="115000"/>
              </a:schemeClr>
            </a:gs>
            <a:gs pos="10000">
              <a:schemeClr val="tx2">
                <a:lumMod val="28000"/>
                <a:lumOff val="72000"/>
                <a:alpha val="9000"/>
              </a:schemeClr>
            </a:gs>
            <a:gs pos="32000">
              <a:schemeClr val="accent1">
                <a:lumMod val="20000"/>
                <a:lumOff val="80000"/>
                <a:alpha val="36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3902"/>
            <a:ext cx="9144000" cy="6034553"/>
          </a:xfrm>
          <a:gradFill flip="none" rotWithShape="1">
            <a:gsLst>
              <a:gs pos="0">
                <a:srgbClr val="A6A6A6"/>
              </a:gs>
              <a:gs pos="0">
                <a:schemeClr val="bg1">
                  <a:shade val="30000"/>
                  <a:satMod val="115000"/>
                </a:schemeClr>
              </a:gs>
              <a:gs pos="1000">
                <a:schemeClr val="tx2">
                  <a:lumMod val="28000"/>
                  <a:lumOff val="72000"/>
                  <a:alpha val="9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r>
              <a:rPr lang="en-US" sz="1800" dirty="0" smtClean="0"/>
              <a:t>Accelerator </a:t>
            </a:r>
            <a:r>
              <a:rPr lang="en-US" sz="1800" dirty="0"/>
              <a:t>based nuclear physics experiments and studies in the field have led to a strong and exciting physics case of the EIC which is acknowledged not only in the Nuclear Physics community but also stirred the interest in the High Energy Physics </a:t>
            </a:r>
            <a:r>
              <a:rPr lang="en-US" sz="1800" dirty="0" smtClean="0"/>
              <a:t>Community </a:t>
            </a:r>
            <a:r>
              <a:rPr lang="en-US" sz="1800" dirty="0"/>
              <a:t>in particular in the Deep Inelastic Scattering Community, as fundamentally new physics could emerge from an EIC physics Program.</a:t>
            </a:r>
          </a:p>
          <a:p>
            <a:r>
              <a:rPr lang="en-US" sz="1800" dirty="0"/>
              <a:t>The BNL version of the </a:t>
            </a:r>
            <a:r>
              <a:rPr lang="en-US" sz="1800" dirty="0" smtClean="0"/>
              <a:t>EIC </a:t>
            </a:r>
            <a:r>
              <a:rPr lang="en-US" sz="1800" dirty="0"/>
              <a:t>makes use of the existing RHIC accelerator complex, which constitutes more than 2/3 of the cost of such a facility is called </a:t>
            </a: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eRHIC.</a:t>
            </a:r>
          </a:p>
          <a:p>
            <a:r>
              <a:rPr lang="en-US" sz="1800" dirty="0"/>
              <a:t>The eRHIC design has evolved recently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- from an ERL based solution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 which is quite cost effective but has unresolved  technical risks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   - to a concept based on an Electron Storage </a:t>
            </a:r>
            <a:r>
              <a:rPr lang="en-US" sz="1800" dirty="0" smtClean="0"/>
              <a:t>Ring with peak luminosity in excess of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</a:t>
            </a:r>
            <a:r>
              <a:rPr lang="en-US" sz="1800" b="1" dirty="0" smtClean="0"/>
              <a:t>10</a:t>
            </a:r>
            <a:r>
              <a:rPr lang="en-US" sz="1800" b="1" baseline="30000" dirty="0" smtClean="0"/>
              <a:t>34</a:t>
            </a:r>
            <a:r>
              <a:rPr lang="en-US" sz="1800" b="1" dirty="0" smtClean="0"/>
              <a:t>cm</a:t>
            </a:r>
            <a:r>
              <a:rPr lang="en-US" sz="1800" b="1" baseline="30000" dirty="0" smtClean="0"/>
              <a:t>-2</a:t>
            </a:r>
            <a:r>
              <a:rPr lang="en-US" sz="1800" b="1" dirty="0" smtClean="0"/>
              <a:t>s</a:t>
            </a:r>
            <a:r>
              <a:rPr lang="en-US" sz="1800" b="1" baseline="30000" dirty="0" smtClean="0"/>
              <a:t>-1</a:t>
            </a:r>
            <a:r>
              <a:rPr lang="en-US" sz="1800" dirty="0" smtClean="0"/>
              <a:t> and cm energy ranging between 30 GeV and 140 GeV</a:t>
            </a:r>
            <a:endParaRPr lang="en-US" sz="1800" dirty="0"/>
          </a:p>
          <a:p>
            <a:r>
              <a:rPr lang="en-US" sz="1800" dirty="0" smtClean="0"/>
              <a:t>The </a:t>
            </a:r>
            <a:r>
              <a:rPr lang="en-US" sz="1800" dirty="0"/>
              <a:t>design uses only accelerator components and electron and Hadron beam parameters which have already been demonstrated, but nevertheless reaches the required performance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Preliminary cost analysis indicates that </a:t>
            </a:r>
            <a:r>
              <a:rPr lang="en-US" sz="1800" dirty="0" err="1" smtClean="0"/>
              <a:t>eRHICcan</a:t>
            </a:r>
            <a:r>
              <a:rPr lang="en-US" sz="1800" dirty="0" smtClean="0"/>
              <a:t> be constructed for less than 1B$.</a:t>
            </a:r>
          </a:p>
          <a:p>
            <a:r>
              <a:rPr lang="en-US" sz="1800" dirty="0" smtClean="0"/>
              <a:t>In addition, there is a significant cost saving opportunity by using equipment from retired facilities.</a:t>
            </a:r>
            <a:endParaRPr lang="en-US" sz="1800" dirty="0"/>
          </a:p>
          <a:p>
            <a:r>
              <a:rPr lang="en-US" sz="1800" dirty="0"/>
              <a:t>An R&amp;D program is underway to explore cost saving </a:t>
            </a:r>
            <a:r>
              <a:rPr lang="en-US" sz="1800" dirty="0" smtClean="0"/>
              <a:t>technology. </a:t>
            </a:r>
          </a:p>
          <a:p>
            <a:r>
              <a:rPr lang="en-US" sz="1800" dirty="0" smtClean="0"/>
              <a:t>eRHIC </a:t>
            </a:r>
            <a:r>
              <a:rPr lang="en-US" sz="1800" dirty="0"/>
              <a:t>promises to be an exciting opportunity for the science in the </a:t>
            </a:r>
            <a:r>
              <a:rPr lang="en-US" sz="1800" dirty="0" smtClean="0"/>
              <a:t>next </a:t>
            </a:r>
            <a:r>
              <a:rPr lang="en-US" sz="1800" dirty="0"/>
              <a:t>2-3 </a:t>
            </a:r>
            <a:r>
              <a:rPr lang="en-US" sz="1800" dirty="0" smtClean="0"/>
              <a:t>decades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4965" y="20781"/>
            <a:ext cx="6806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SUMMARY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1"/>
            <a:ext cx="8458200" cy="719137"/>
          </a:xfrm>
        </p:spPr>
        <p:txBody>
          <a:bodyPr/>
          <a:lstStyle/>
          <a:p>
            <a:r>
              <a:rPr lang="en-US" sz="3234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eRHIC Requirements</a:t>
            </a:r>
            <a:endParaRPr lang="en-US" sz="1828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292" y="4678664"/>
            <a:ext cx="7977809" cy="1607837"/>
          </a:xfrm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Large luminosity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Center of mass energy between (30-140) GeV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Both Hadron and Electron beams are </a:t>
            </a:r>
            <a:r>
              <a:rPr lang="en-US" dirty="0" smtClean="0"/>
              <a:t>highly </a:t>
            </a:r>
            <a:r>
              <a:rPr lang="en-US" dirty="0" smtClean="0">
                <a:solidFill>
                  <a:schemeClr val="tx1"/>
                </a:solidFill>
              </a:rPr>
              <a:t>longitudinally spin polarized in collision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Large detector acceptance, in particular for small-angle-scattered hadrons</a:t>
            </a:r>
            <a:endParaRPr lang="en-US" dirty="0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3" y="877176"/>
            <a:ext cx="5517892" cy="380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4495800" y="6096000"/>
            <a:ext cx="533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33" y="1651591"/>
            <a:ext cx="2644268" cy="2504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0171" y="1125415"/>
            <a:ext cx="253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Species for eRHIC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0442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0799" y="127827"/>
            <a:ext cx="9194800" cy="423881"/>
          </a:xfrm>
        </p:spPr>
        <p:txBody>
          <a:bodyPr>
            <a:noAutofit/>
          </a:bodyPr>
          <a:lstStyle/>
          <a:p>
            <a:r>
              <a:rPr lang="en-US" sz="3000" dirty="0" smtClean="0"/>
              <a:t>eRHIC uses the Relativistic Heavy Ion Collider </a:t>
            </a:r>
            <a:r>
              <a:rPr lang="en-US" sz="3000" dirty="0"/>
              <a:t> </a:t>
            </a:r>
            <a:r>
              <a:rPr lang="en-US" sz="3000" dirty="0" smtClean="0"/>
              <a:t>RHIC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502881"/>
            <a:ext cx="384249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Circumference   : 3.83 km</a:t>
            </a:r>
          </a:p>
          <a:p>
            <a:pPr algn="l"/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Max dipole field  : 3.5 T</a:t>
            </a:r>
            <a:br>
              <a:rPr lang="en-US" sz="1700" dirty="0" smtClean="0">
                <a:latin typeface="Arial Narrow" panose="020B0606020202030204" pitchFamily="34" charset="0"/>
                <a:cs typeface="Arial"/>
              </a:rPr>
            </a:br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Energy                : 255 GeV p; 100 GeV/n </a:t>
            </a:r>
            <a:r>
              <a:rPr lang="en-US" sz="1700" dirty="0">
                <a:latin typeface="Arial Narrow" panose="020B0606020202030204" pitchFamily="34" charset="0"/>
                <a:cs typeface="Arial"/>
              </a:rPr>
              <a:t>	</a:t>
            </a:r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         </a:t>
            </a:r>
          </a:p>
          <a:p>
            <a:pPr algn="l"/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Species               : p to U (incl. asymmetric)</a:t>
            </a:r>
            <a:br>
              <a:rPr lang="en-US" sz="1700" dirty="0" smtClean="0">
                <a:latin typeface="Arial Narrow" panose="020B0606020202030204" pitchFamily="34" charset="0"/>
                <a:cs typeface="Arial"/>
              </a:rPr>
            </a:br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Experiments        : STAR, PHENIX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3839003" y="662165"/>
            <a:ext cx="5304997" cy="240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 Narrow" panose="020B0606020202030204" pitchFamily="34" charset="0"/>
                <a:ea typeface="Helvetica" charset="0"/>
                <a:cs typeface="Helvetica" charset="0"/>
              </a:rPr>
              <a:t>O</a:t>
            </a:r>
            <a:r>
              <a:rPr lang="en-US" sz="1800" dirty="0" smtClean="0">
                <a:latin typeface="Arial Narrow" panose="020B0606020202030204" pitchFamily="34" charset="0"/>
                <a:ea typeface="Helvetica" charset="0"/>
                <a:cs typeface="Helvetica" charset="0"/>
              </a:rPr>
              <a:t>perating since </a:t>
            </a:r>
            <a:r>
              <a:rPr lang="en-US" sz="1800" dirty="0">
                <a:latin typeface="Arial Narrow" panose="020B0606020202030204" pitchFamily="34" charset="0"/>
                <a:ea typeface="Helvetica" charset="0"/>
                <a:cs typeface="Helvetica" charset="0"/>
              </a:rPr>
              <a:t>1999 </a:t>
            </a:r>
            <a:r>
              <a:rPr lang="en-US" sz="1800" dirty="0" smtClean="0">
                <a:latin typeface="Arial Narrow" panose="020B0606020202030204" pitchFamily="34" charset="0"/>
                <a:ea typeface="Helvetica" charset="0"/>
                <a:cs typeface="Helvetica" charset="0"/>
              </a:rPr>
              <a:t>with </a:t>
            </a:r>
            <a:r>
              <a:rPr lang="en-US" sz="1800" dirty="0">
                <a:latin typeface="Arial Narrow" panose="020B0606020202030204" pitchFamily="34" charset="0"/>
                <a:ea typeface="Helvetica" charset="0"/>
                <a:cs typeface="Helvetica" charset="0"/>
              </a:rPr>
              <a:t>heavy ions and polarized </a:t>
            </a:r>
            <a:r>
              <a:rPr lang="en-US" sz="1800" dirty="0" smtClean="0">
                <a:latin typeface="Arial Narrow" panose="020B0606020202030204" pitchFamily="34" charset="0"/>
                <a:ea typeface="Helvetica" charset="0"/>
                <a:cs typeface="Helvetica" charset="0"/>
              </a:rPr>
              <a:t>protons </a:t>
            </a:r>
            <a:endParaRPr lang="en-US" sz="1800" dirty="0" smtClean="0">
              <a:solidFill>
                <a:srgbClr val="0033CC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Improving machine luminosity in every run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 Narrow" panose="020B0606020202030204" pitchFamily="34" charset="0"/>
              </a:rPr>
              <a:t>Unique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high energy polarized </a:t>
            </a:r>
            <a:r>
              <a:rPr lang="en-US" sz="1800" dirty="0" smtClean="0">
                <a:latin typeface="Arial Narrow" panose="020B0606020202030204" pitchFamily="34" charset="0"/>
              </a:rPr>
              <a:t>proton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beam collider (60%) </a:t>
            </a:r>
            <a:b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8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Very </a:t>
            </a:r>
            <a:r>
              <a:rPr lang="en-US" sz="1800" dirty="0">
                <a:solidFill>
                  <a:srgbClr val="0033CC"/>
                </a:solidFill>
                <a:latin typeface="Arial Narrow" panose="020B0606020202030204" pitchFamily="34" charset="0"/>
              </a:rPr>
              <a:t>successful physics program: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Discovery and detailed study of properties of quark-gluon perfect fluid matter, existing at very origin of the Big Bang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Study of proton spin composition, especially its gluon </a:t>
            </a:r>
            <a:r>
              <a:rPr lang="en-US" sz="1600" dirty="0" smtClean="0">
                <a:latin typeface="Arial Narrow" panose="020B0606020202030204" pitchFamily="34" charset="0"/>
              </a:rPr>
              <a:t>component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Present plan: to continue A-A and polarized  p-p experiments till 2024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15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 descr="Screen Shot 2016-10-06 at 7.30.2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42" y="2867970"/>
            <a:ext cx="4128019" cy="3333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" y="1891737"/>
            <a:ext cx="3798214" cy="25252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877" y="655127"/>
            <a:ext cx="383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There will be only relatively small changes to the existing facility and its injector complex; basically same performance parameters are needed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62314"/>
            <a:ext cx="7886700" cy="46944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eRHIC Design Concept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0" y="979734"/>
                <a:ext cx="9144000" cy="5279571"/>
              </a:xfrm>
              <a:noFill/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Based on existing RHIC with up to 275GeV polarized protons</a:t>
                </a:r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Added electron storage ring with (5 – 18) GeV, on-energy polarized injector</a:t>
                </a:r>
              </a:p>
              <a:p>
                <a:pPr>
                  <a:buFontTx/>
                  <a:buChar char="-"/>
                </a:pPr>
                <a:r>
                  <a:rPr lang="en-US" sz="4500" dirty="0" smtClean="0">
                    <a:latin typeface="Arial Narrow" panose="020B0606020202030204" pitchFamily="34" charset="0"/>
                  </a:rPr>
                  <a:t>Up to 2.7A electron current – </a:t>
                </a:r>
                <a:r>
                  <a:rPr lang="en-US" sz="4500" dirty="0">
                    <a:latin typeface="Arial Narrow" panose="020B0606020202030204" pitchFamily="34" charset="0"/>
                  </a:rPr>
                  <a:t>1320 bunches per 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ring similar to </a:t>
                </a:r>
              </a:p>
              <a:p>
                <a:pPr marL="0" indent="0">
                  <a:buNone/>
                </a:pPr>
                <a:r>
                  <a:rPr lang="en-US" sz="4500" dirty="0">
                    <a:latin typeface="Arial Narrow" panose="020B0606020202030204" pitchFamily="34" charset="0"/>
                  </a:rPr>
                  <a:t> 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   B-Factories</a:t>
                </a:r>
              </a:p>
              <a:p>
                <a:pPr marL="0" indent="0">
                  <a:buNone/>
                </a:pPr>
                <a:r>
                  <a:rPr lang="en-US" sz="4500" dirty="0" smtClean="0">
                    <a:latin typeface="Arial Narrow" panose="020B0606020202030204" pitchFamily="34" charset="0"/>
                  </a:rPr>
                  <a:t>-  10 MW maximum RF power (administrative limit)</a:t>
                </a:r>
              </a:p>
              <a:p>
                <a:pPr>
                  <a:buFontTx/>
                  <a:buChar char="-"/>
                </a:pPr>
                <a:r>
                  <a:rPr lang="en-US" sz="4500" dirty="0" smtClean="0">
                    <a:latin typeface="Arial Narrow" panose="020B0606020202030204" pitchFamily="34" charset="0"/>
                  </a:rPr>
                  <a:t>Flat proton beam: 2.4mm horizontal, 0.1mm vertical – </a:t>
                </a:r>
              </a:p>
              <a:p>
                <a:pPr marL="0" indent="0">
                  <a:buNone/>
                </a:pPr>
                <a:r>
                  <a:rPr lang="en-US" sz="4500" dirty="0">
                    <a:latin typeface="Arial Narrow" panose="020B0606020202030204" pitchFamily="34" charset="0"/>
                  </a:rPr>
                  <a:t> 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  </a:t>
                </a:r>
                <a:r>
                  <a:rPr lang="en-US" sz="4500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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need strong cooling </a:t>
                </a:r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Low proton bunch intensities: 0.75∙10</a:t>
                </a:r>
                <a:r>
                  <a:rPr lang="en-US" sz="4500" baseline="30000" dirty="0" smtClean="0">
                    <a:latin typeface="Arial Narrow" panose="020B0606020202030204" pitchFamily="34" charset="0"/>
                  </a:rPr>
                  <a:t>11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 achieved in RHIC</a:t>
                </a:r>
                <a:endParaRPr lang="en-US" sz="4500" baseline="30000" dirty="0" smtClean="0">
                  <a:latin typeface="Arial Narrow" panose="020B0606020202030204" pitchFamily="34" charset="0"/>
                </a:endParaRPr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Full energy polarized electron injector (recirculating LINAC default, rapid cycling synchrotron cost saving option)</a:t>
                </a:r>
                <a:endParaRPr lang="en-US" sz="4500" dirty="0">
                  <a:latin typeface="Arial Narrow" panose="020B0606020202030204" pitchFamily="34" charset="0"/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     </a:t>
                </a:r>
                <a:r>
                  <a:rPr lang="en-US" sz="45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Designed for Peak Luminosity: </a:t>
                </a:r>
                <a14:m>
                  <m:oMath xmlns:m="http://schemas.openxmlformats.org/officeDocument/2006/math"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𝟑𝟒</m:t>
                        </m:r>
                      </m:sup>
                    </m:sSup>
                    <m:sSup>
                      <m:sSupPr>
                        <m:ctrlP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𝒔𝒆𝒄</m:t>
                        </m:r>
                      </m:e>
                      <m:sup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500" b="1" dirty="0" smtClean="0">
                  <a:solidFill>
                    <a:srgbClr val="FFFF00"/>
                  </a:solidFill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79734"/>
                <a:ext cx="9144000" cy="5279571"/>
              </a:xfrm>
              <a:blipFill rotWithShape="0">
                <a:blip r:embed="rId2"/>
                <a:stretch>
                  <a:fillRect l="-1333" r="-1267" b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" y="664725"/>
            <a:ext cx="8916591" cy="56471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576" y="3488312"/>
            <a:ext cx="3875990" cy="22462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25408" y="5160579"/>
            <a:ext cx="252248" cy="4571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flipH="1">
            <a:off x="7724271" y="5206298"/>
            <a:ext cx="45719" cy="4377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04388" y="4621951"/>
            <a:ext cx="67228" cy="1000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83368" y="5612525"/>
            <a:ext cx="33633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6888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Overall Facility Layout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0513" y="630114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6980" y="1403254"/>
            <a:ext cx="3675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Issue with large </a:t>
            </a:r>
            <a:r>
              <a:rPr lang="en-US" b="1" dirty="0" err="1" smtClean="0"/>
              <a:t>E</a:t>
            </a:r>
            <a:r>
              <a:rPr lang="en-US" b="1" baseline="-25000" dirty="0" err="1" smtClean="0"/>
              <a:t>cm</a:t>
            </a:r>
            <a:r>
              <a:rPr lang="en-US" b="1" baseline="-25000" dirty="0" smtClean="0"/>
              <a:t> </a:t>
            </a:r>
            <a:r>
              <a:rPr lang="en-US" b="1" dirty="0" smtClean="0"/>
              <a:t>range:</a:t>
            </a:r>
          </a:p>
          <a:p>
            <a:endParaRPr lang="en-US" dirty="0" smtClean="0"/>
          </a:p>
          <a:p>
            <a:r>
              <a:rPr lang="en-US" dirty="0" smtClean="0"/>
              <a:t>Matching Hadron and e Revolution times for low Hadron energies:</a:t>
            </a:r>
          </a:p>
          <a:p>
            <a:endParaRPr lang="en-US" u="sng" dirty="0" smtClean="0"/>
          </a:p>
          <a:p>
            <a:r>
              <a:rPr lang="en-US" u="sng" dirty="0" smtClean="0"/>
              <a:t>Achieved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 the path length for 275 GeV by a combination of going through </a:t>
            </a:r>
            <a:r>
              <a:rPr lang="en-US" dirty="0"/>
              <a:t>4</a:t>
            </a:r>
            <a:r>
              <a:rPr lang="en-US" dirty="0" smtClean="0"/>
              <a:t> outer and 2 inner arcs</a:t>
            </a:r>
          </a:p>
          <a:p>
            <a:r>
              <a:rPr lang="en-US" dirty="0"/>
              <a:t> </a:t>
            </a:r>
            <a:r>
              <a:rPr lang="en-US" dirty="0" smtClean="0"/>
              <a:t>    and using nominal for 50GeV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Plus modifying the entrance into straight sections for fine tuning</a:t>
            </a:r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85040" y="2676399"/>
            <a:ext cx="1168340" cy="292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4" y="1033785"/>
            <a:ext cx="5302511" cy="50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0513" y="6533322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" y="76201"/>
            <a:ext cx="8782259" cy="40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dirty="0" smtClean="0"/>
              <a:t>        </a:t>
            </a:r>
            <a:r>
              <a:rPr lang="en-US" sz="8000" b="1" dirty="0" smtClean="0"/>
              <a:t>Main Parameters for Maximum Luminosity</a:t>
            </a:r>
            <a:endParaRPr lang="en-US" sz="5500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3750513" y="6691538"/>
            <a:ext cx="99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4FEEC-A002-4022-B722-2BFFC729FE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95145" y="403555"/>
            <a:ext cx="375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E</a:t>
            </a:r>
            <a:r>
              <a:rPr lang="en-US" b="1" baseline="-25000" dirty="0">
                <a:solidFill>
                  <a:srgbClr val="FF0000"/>
                </a:solidFill>
              </a:rPr>
              <a:t>p</a:t>
            </a:r>
            <a:r>
              <a:rPr lang="en-US" b="1" dirty="0">
                <a:solidFill>
                  <a:srgbClr val="FF0000"/>
                </a:solidFill>
              </a:rPr>
              <a:t> = </a:t>
            </a:r>
            <a:r>
              <a:rPr lang="en-US" b="1" dirty="0" smtClean="0">
                <a:solidFill>
                  <a:srgbClr val="FF0000"/>
                </a:solidFill>
              </a:rPr>
              <a:t>275 </a:t>
            </a:r>
            <a:r>
              <a:rPr lang="en-US" b="1" dirty="0">
                <a:solidFill>
                  <a:srgbClr val="FF0000"/>
                </a:solidFill>
              </a:rPr>
              <a:t>GeV, </a:t>
            </a:r>
            <a:r>
              <a:rPr lang="en-US" b="1" dirty="0" err="1">
                <a:solidFill>
                  <a:srgbClr val="FF0000"/>
                </a:solidFill>
              </a:rPr>
              <a:t>E</a:t>
            </a:r>
            <a:r>
              <a:rPr lang="en-US" b="1" baseline="-25000" dirty="0" err="1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= 10 GeV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37" y="1100241"/>
            <a:ext cx="6688686" cy="50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HIC_Overview.potx" id="{95EE3CEC-A396-4132-9EBE-CF3D4A3931C9}" vid="{24D7944E-D72D-4E6A-B07A-715694163B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eRHIC_Overview</Template>
  <TotalTime>9616</TotalTime>
  <Words>3084</Words>
  <Application>Microsoft Office PowerPoint</Application>
  <PresentationFormat>On-screen Show (4:3)</PresentationFormat>
  <Paragraphs>418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ＭＳ Ｐゴシック</vt:lpstr>
      <vt:lpstr>Arial</vt:lpstr>
      <vt:lpstr>Arial Narrow</vt:lpstr>
      <vt:lpstr>Calibri</vt:lpstr>
      <vt:lpstr>Cambria Math</vt:lpstr>
      <vt:lpstr>Chalkboard</vt:lpstr>
      <vt:lpstr>Comic Sans MS</vt:lpstr>
      <vt:lpstr>Helvetica</vt:lpstr>
      <vt:lpstr>Symbol</vt:lpstr>
      <vt:lpstr>Wingdings</vt:lpstr>
      <vt:lpstr>Office Theme</vt:lpstr>
      <vt:lpstr>eRHIC Overview</vt:lpstr>
      <vt:lpstr>Outline</vt:lpstr>
      <vt:lpstr>Requirements on an EIC</vt:lpstr>
      <vt:lpstr>eRHIC Requirements</vt:lpstr>
      <vt:lpstr>eRHIC uses the Relativistic Heavy Ion Collider  RHIC</vt:lpstr>
      <vt:lpstr>eRHIC Design Concept</vt:lpstr>
      <vt:lpstr>PowerPoint Presentation</vt:lpstr>
      <vt:lpstr>Overall Facility Layout</vt:lpstr>
      <vt:lpstr>PowerPoint Presentation</vt:lpstr>
      <vt:lpstr>PowerPoint Presentation</vt:lpstr>
      <vt:lpstr>Scenarios for different Species and Energies with and without cooling (for reference)</vt:lpstr>
      <vt:lpstr>High Beam Current</vt:lpstr>
      <vt:lpstr>RF Cavity Options</vt:lpstr>
      <vt:lpstr>Considerable electron single bunch currents</vt:lpstr>
      <vt:lpstr>Small Hadron Emittance</vt:lpstr>
      <vt:lpstr>Proof of Principle Experiment of Coherent Electron Cooling</vt:lpstr>
      <vt:lpstr>Proof of Principle Experiment</vt:lpstr>
      <vt:lpstr>Cooling: Risk Mitigation</vt:lpstr>
      <vt:lpstr>Critical Beam-Beam Parameters Electrons</vt:lpstr>
      <vt:lpstr>Beam-Beam Parameters Electrons</vt:lpstr>
      <vt:lpstr>Small beta, IR design</vt:lpstr>
      <vt:lpstr>Layout of the Interaction Region</vt:lpstr>
      <vt:lpstr>PowerPoint Presentation</vt:lpstr>
      <vt:lpstr>PowerPoint Presentation</vt:lpstr>
      <vt:lpstr>PowerPoint Presentation</vt:lpstr>
      <vt:lpstr>IR Design Related  Issues under Development</vt:lpstr>
      <vt:lpstr>PowerPoint Presentation</vt:lpstr>
      <vt:lpstr>Beam Polarization</vt:lpstr>
      <vt:lpstr>Polarized Electron Source</vt:lpstr>
      <vt:lpstr>Polarized eGun R&amp;D: Beyond State of the Art Design</vt:lpstr>
      <vt:lpstr>Spin Transparent Electron Acceleration</vt:lpstr>
      <vt:lpstr>Alternative Spin Transparent Electron Accelerator</vt:lpstr>
      <vt:lpstr>Opportunities for Cost Savings: FFAG Return Loop</vt:lpstr>
      <vt:lpstr>Opportunities for Cost Savings: Energy Recovery LINAC  based Solution for eRHIC</vt:lpstr>
      <vt:lpstr>Envisioned eRHIC Time Line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eRHIC Overview</dc:title>
  <dc:creator>Willeke, Ferdinand</dc:creator>
  <cp:lastModifiedBy>Audrey Barron</cp:lastModifiedBy>
  <cp:revision>147</cp:revision>
  <dcterms:created xsi:type="dcterms:W3CDTF">2017-03-25T14:46:39Z</dcterms:created>
  <dcterms:modified xsi:type="dcterms:W3CDTF">2017-04-03T12:56:56Z</dcterms:modified>
</cp:coreProperties>
</file>