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0" r:id="rId3"/>
    <p:sldId id="289" r:id="rId4"/>
    <p:sldId id="290" r:id="rId5"/>
    <p:sldId id="291" r:id="rId6"/>
    <p:sldId id="271" r:id="rId7"/>
    <p:sldId id="292" r:id="rId8"/>
    <p:sldId id="296" r:id="rId9"/>
    <p:sldId id="275" r:id="rId10"/>
    <p:sldId id="297" r:id="rId11"/>
    <p:sldId id="298" r:id="rId12"/>
    <p:sldId id="293" r:id="rId13"/>
    <p:sldId id="281" r:id="rId14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993300"/>
    <a:srgbClr val="00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>
        <p:scale>
          <a:sx n="60" d="100"/>
          <a:sy n="60" d="100"/>
        </p:scale>
        <p:origin x="-42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9B4FE-22EF-4BCC-BC55-E204615AB8AE}" type="datetimeFigureOut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2AFE-78E8-4D61-838E-402E47351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9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26BE69-FDDF-E241-9412-A136E29E2FB8}" type="slidenum">
              <a:rPr lang="en-US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3</a:t>
            </a:fld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91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0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732" tIns="46866" rIns="93732" bIns="46866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F1589-C360-0846-84B0-9A94F1BDD025}" type="slidenum">
              <a:rPr lang="en-US">
                <a:latin typeface="Times" pitchFamily="-109" charset="0"/>
                <a:ea typeface="ＭＳ Ｐゴシック" pitchFamily="-109" charset="-128"/>
                <a:cs typeface="ＭＳ Ｐゴシック" pitchFamily="-109" charset="-128"/>
              </a:rPr>
              <a:pPr/>
              <a:t>7</a:t>
            </a:fld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8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66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66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7094" y="643129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/>
          <p:nvPr userDrawn="1"/>
        </p:nvSpPr>
        <p:spPr>
          <a:xfrm>
            <a:off x="2215274" y="6518928"/>
            <a:ext cx="3684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Collaboration Meeting Spring 2017</a:t>
            </a:r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66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66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143787" y="651636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 userDrawn="1"/>
        </p:nvSpPr>
        <p:spPr>
          <a:xfrm>
            <a:off x="2215274" y="6518928"/>
            <a:ext cx="2666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R&amp;D Panel Review 30-Nov-2016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66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5813" marR="0" lvl="4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79646"/>
        </a:buClr>
        <a:buSzTx/>
        <a:buFont typeface="Arial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343CA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660066"/>
        </a:buClr>
        <a:buSzTx/>
        <a:buFont typeface="Arial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800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marR="0" indent="-22701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" b="3784"/>
          <a:stretch/>
        </p:blipFill>
        <p:spPr bwMode="auto">
          <a:xfrm>
            <a:off x="0" y="1695882"/>
            <a:ext cx="9144000" cy="430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88099"/>
            <a:ext cx="539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Collaboration Meeting Spring 2017 </a:t>
            </a:r>
          </a:p>
          <a:p>
            <a:pPr algn="ctr" defTabSz="457200"/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3 – April 5, 2017 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Shot 2015-09-30 at 3.18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9925"/>
            <a:ext cx="1417320" cy="1854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26294" y="702877"/>
            <a:ext cx="7562334" cy="55751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Update on JLEIC Design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47050" y="1254170"/>
            <a:ext cx="3937847" cy="425685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Yuhong</a:t>
            </a:r>
            <a:r>
              <a:rPr lang="en-US" sz="2200" b="1" dirty="0" smtClean="0"/>
              <a:t> Zhang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5661" y="1363757"/>
            <a:ext cx="2981739" cy="15388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JLEIC Baseline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Design Update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Baseline New Parameters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64595"/>
            <a:ext cx="2365744" cy="27467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35105"/>
              </p:ext>
            </p:extLst>
          </p:nvPr>
        </p:nvGraphicFramePr>
        <p:xfrm>
          <a:off x="76200" y="975358"/>
          <a:ext cx="8991600" cy="520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600"/>
                <a:gridCol w="762000"/>
                <a:gridCol w="914400"/>
                <a:gridCol w="990600"/>
                <a:gridCol w="914400"/>
                <a:gridCol w="914400"/>
                <a:gridCol w="996295"/>
                <a:gridCol w="984905"/>
              </a:tblGrid>
              <a:tr h="6502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 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low)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 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medium)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high)</a:t>
                      </a:r>
                      <a:endParaRPr lang="en-US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 frequency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476/4=119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35">
                <a:tc>
                  <a:txBody>
                    <a:bodyPr/>
                    <a:lstStyle/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 per bunch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Polarization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length, RMS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hor./vert.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0.3/0.3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24/24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0.5/0.1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54/10.8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0.9/0.18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432/86.4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&amp; vertical β*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8/8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13.5/13.5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6/1.2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5.1/1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10.5/2.1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4/0.8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Vert. beam-beam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1600" b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Laslett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tune-shift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7x10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1600" b="0" baseline="30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6x10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1600" b="0" baseline="30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7x10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1600" b="0" baseline="30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space, up/down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3.6/7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3.2/3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Hourglass(HG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Luminosity/IP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w/HG,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42560" y="990600"/>
            <a:ext cx="91440" cy="52120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5640" y="990600"/>
            <a:ext cx="91440" cy="52120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e-p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Luminosity and Upgrade Potential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394" b="1571"/>
          <a:stretch/>
        </p:blipFill>
        <p:spPr>
          <a:xfrm>
            <a:off x="0" y="877188"/>
            <a:ext cx="9144000" cy="5566142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625702" y="1499189"/>
            <a:ext cx="3168515" cy="414667"/>
          </a:xfrm>
          <a:prstGeom prst="wedgeRectCallout">
            <a:avLst>
              <a:gd name="adj1" fmla="val 67787"/>
              <a:gd name="adj2" fmla="val 286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Reaching 100 GeV CM energy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639884" y="2009553"/>
            <a:ext cx="3168515" cy="414667"/>
          </a:xfrm>
          <a:prstGeom prst="wedgeRectCallout">
            <a:avLst>
              <a:gd name="adj1" fmla="val 62754"/>
              <a:gd name="adj2" fmla="val -40722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Reaching 115 GeV CM energy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639884" y="2539414"/>
            <a:ext cx="3168515" cy="414667"/>
          </a:xfrm>
          <a:prstGeom prst="wedgeRectCallout">
            <a:avLst>
              <a:gd name="adj1" fmla="val 64432"/>
              <a:gd name="adj2" fmla="val -4072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Reaching 140GeV CM energy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102549" y="2675861"/>
            <a:ext cx="1807535" cy="414667"/>
          </a:xfrm>
          <a:prstGeom prst="wedgeRectCallout">
            <a:avLst>
              <a:gd name="adj1" fmla="val 8372"/>
              <a:gd name="adj2" fmla="val -19969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technology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0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JLEIC Working Groups and Collaborations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55" y="914400"/>
            <a:ext cx="8999145" cy="5413972"/>
          </a:xfrm>
        </p:spPr>
        <p:txBody>
          <a:bodyPr>
            <a:noAutofit/>
          </a:bodyPr>
          <a:lstStyle/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Ion </a:t>
            </a:r>
            <a:r>
              <a:rPr lang="en-US" sz="2000" dirty="0"/>
              <a:t>injector complex / parameter development </a:t>
            </a:r>
            <a:r>
              <a:rPr lang="en-US" sz="2000" dirty="0" smtClean="0"/>
              <a:t>	(</a:t>
            </a:r>
            <a:r>
              <a:rPr lang="en-US" sz="2000" dirty="0"/>
              <a:t>Todd </a:t>
            </a:r>
            <a:r>
              <a:rPr lang="en-US" sz="2000" dirty="0" err="1"/>
              <a:t>Satogata</a:t>
            </a:r>
            <a:r>
              <a:rPr lang="en-US" sz="2000" dirty="0"/>
              <a:t>)</a:t>
            </a:r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Ion </a:t>
            </a:r>
            <a:r>
              <a:rPr lang="en-US" sz="2000" dirty="0" err="1"/>
              <a:t>linac</a:t>
            </a:r>
            <a:r>
              <a:rPr lang="en-US" sz="2000" dirty="0"/>
              <a:t>  </a:t>
            </a:r>
            <a:r>
              <a:rPr lang="en-US" sz="2000" dirty="0" smtClean="0"/>
              <a:t>	(</a:t>
            </a:r>
            <a:r>
              <a:rPr lang="en-US" sz="2000" dirty="0" err="1"/>
              <a:t>Brahim</a:t>
            </a:r>
            <a:r>
              <a:rPr lang="en-US" sz="2000" dirty="0"/>
              <a:t> Mustapha, ANL)</a:t>
            </a:r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Ion </a:t>
            </a:r>
            <a:r>
              <a:rPr lang="en-US" sz="2000" dirty="0"/>
              <a:t>and electron polarization  </a:t>
            </a:r>
            <a:r>
              <a:rPr lang="en-US" sz="2000" dirty="0" smtClean="0"/>
              <a:t>		(</a:t>
            </a:r>
            <a:r>
              <a:rPr lang="en-US" sz="2000" dirty="0" err="1"/>
              <a:t>Fanglei</a:t>
            </a:r>
            <a:r>
              <a:rPr lang="en-US" sz="2000" dirty="0"/>
              <a:t> </a:t>
            </a:r>
            <a:r>
              <a:rPr lang="en-US" sz="2000" dirty="0" smtClean="0"/>
              <a:t>Lin / </a:t>
            </a:r>
            <a:r>
              <a:rPr lang="en-US" sz="2000" dirty="0" err="1" smtClean="0"/>
              <a:t>Vasiliy</a:t>
            </a:r>
            <a:r>
              <a:rPr lang="en-US" sz="2000" dirty="0" smtClean="0"/>
              <a:t> </a:t>
            </a:r>
            <a:r>
              <a:rPr lang="en-US" sz="2000" dirty="0" err="1"/>
              <a:t>Morozov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Electron cooler </a:t>
            </a:r>
            <a:r>
              <a:rPr lang="en-US" sz="2000" dirty="0"/>
              <a:t>design </a:t>
            </a:r>
            <a:r>
              <a:rPr lang="en-US" sz="2000" dirty="0" smtClean="0"/>
              <a:t>	   (</a:t>
            </a:r>
            <a:r>
              <a:rPr lang="en-US" sz="2000" dirty="0"/>
              <a:t>Steve Benson)</a:t>
            </a:r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Cooler magnetized electron source </a:t>
            </a:r>
            <a:r>
              <a:rPr lang="en-US" sz="2000" dirty="0" smtClean="0"/>
              <a:t>	    (</a:t>
            </a:r>
            <a:r>
              <a:rPr lang="en-US" sz="2000" dirty="0" err="1"/>
              <a:t>Riad</a:t>
            </a:r>
            <a:r>
              <a:rPr lang="en-US" sz="2000" dirty="0"/>
              <a:t> Suleiman)</a:t>
            </a:r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Simulations / Instability </a:t>
            </a:r>
            <a:r>
              <a:rPr lang="en-US" sz="2000" dirty="0" smtClean="0"/>
              <a:t>		(</a:t>
            </a:r>
            <a:r>
              <a:rPr lang="en-US" sz="2000" dirty="0"/>
              <a:t>Yves Roblin/</a:t>
            </a:r>
            <a:r>
              <a:rPr lang="en-US" sz="2000" dirty="0" err="1"/>
              <a:t>Rui</a:t>
            </a:r>
            <a:r>
              <a:rPr lang="en-US" sz="2000" dirty="0"/>
              <a:t> Li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IR </a:t>
            </a:r>
            <a:r>
              <a:rPr lang="en-US" sz="2000" dirty="0"/>
              <a:t>/ non-linear studies  </a:t>
            </a:r>
            <a:r>
              <a:rPr lang="en-US" sz="2000" dirty="0" smtClean="0"/>
              <a:t>		(</a:t>
            </a:r>
            <a:r>
              <a:rPr lang="en-US" sz="2000" dirty="0" err="1"/>
              <a:t>Vasiliy</a:t>
            </a:r>
            <a:r>
              <a:rPr lang="en-US" sz="2000" dirty="0"/>
              <a:t> </a:t>
            </a:r>
            <a:r>
              <a:rPr lang="en-US" sz="2000" dirty="0" err="1" smtClean="0"/>
              <a:t>Morozov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Crab </a:t>
            </a:r>
            <a:r>
              <a:rPr lang="en-US" sz="2000" dirty="0"/>
              <a:t>crossing /</a:t>
            </a:r>
            <a:r>
              <a:rPr lang="en-US" sz="2000" dirty="0" smtClean="0"/>
              <a:t> Crab </a:t>
            </a:r>
            <a:r>
              <a:rPr lang="en-US" sz="2000" dirty="0" smtClean="0"/>
              <a:t>cavity     </a:t>
            </a:r>
            <a:r>
              <a:rPr lang="en-US" sz="2000" dirty="0"/>
              <a:t>(</a:t>
            </a:r>
            <a:r>
              <a:rPr lang="en-US" sz="2000" dirty="0" err="1"/>
              <a:t>Vasiliy</a:t>
            </a:r>
            <a:r>
              <a:rPr lang="en-US" sz="2000" dirty="0"/>
              <a:t> </a:t>
            </a:r>
            <a:r>
              <a:rPr lang="en-US" sz="2000" dirty="0" err="1" smtClean="0"/>
              <a:t>Morozov</a:t>
            </a:r>
            <a:r>
              <a:rPr lang="en-US" sz="2000" dirty="0" smtClean="0"/>
              <a:t> / Jean </a:t>
            </a:r>
            <a:r>
              <a:rPr lang="en-US" sz="2000" dirty="0" err="1" smtClean="0"/>
              <a:t>Delayen</a:t>
            </a:r>
            <a:r>
              <a:rPr lang="en-US" sz="2000" dirty="0" smtClean="0"/>
              <a:t>, ODU) </a:t>
            </a:r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MDI </a:t>
            </a:r>
            <a:r>
              <a:rPr lang="en-US" sz="2000" dirty="0"/>
              <a:t>/ detector / </a:t>
            </a:r>
            <a:r>
              <a:rPr lang="en-US" sz="2000" dirty="0" smtClean="0"/>
              <a:t>Backgrounds  </a:t>
            </a:r>
            <a:r>
              <a:rPr lang="en-US" sz="2000" dirty="0" smtClean="0"/>
              <a:t>    (</a:t>
            </a:r>
            <a:r>
              <a:rPr lang="en-US" sz="2000" dirty="0"/>
              <a:t>Mike </a:t>
            </a:r>
            <a:r>
              <a:rPr lang="en-US" sz="2000" dirty="0" smtClean="0"/>
              <a:t>Sullivan, SLAC / Rik </a:t>
            </a:r>
            <a:r>
              <a:rPr lang="en-US" sz="2000" dirty="0"/>
              <a:t>Yoshida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SRF </a:t>
            </a:r>
            <a:r>
              <a:rPr lang="en-US" sz="2000" dirty="0"/>
              <a:t>/ Fast kicker </a:t>
            </a:r>
            <a:r>
              <a:rPr lang="en-US" sz="2000" dirty="0" smtClean="0"/>
              <a:t>	(</a:t>
            </a:r>
            <a:r>
              <a:rPr lang="en-US" sz="2000" dirty="0"/>
              <a:t>Bob </a:t>
            </a:r>
            <a:r>
              <a:rPr lang="en-US" sz="2000" dirty="0" err="1"/>
              <a:t>Rimmer</a:t>
            </a:r>
            <a:r>
              <a:rPr lang="en-US" sz="2000" dirty="0"/>
              <a:t>)</a:t>
            </a:r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Engineering </a:t>
            </a:r>
            <a:r>
              <a:rPr lang="en-US" sz="2000" dirty="0" smtClean="0"/>
              <a:t>		 (</a:t>
            </a:r>
            <a:r>
              <a:rPr lang="en-US" sz="2000" dirty="0"/>
              <a:t>Tim Michalski)</a:t>
            </a:r>
          </a:p>
          <a:p>
            <a:pPr marL="288925" indent="-288925">
              <a:spcBef>
                <a:spcPts val="900"/>
              </a:spcBef>
            </a:pPr>
            <a:r>
              <a:rPr lang="en-US" sz="2000" dirty="0" smtClean="0"/>
              <a:t>Super-ferric </a:t>
            </a:r>
            <a:r>
              <a:rPr lang="en-US" sz="2000" dirty="0"/>
              <a:t>magnets  </a:t>
            </a:r>
            <a:r>
              <a:rPr lang="en-US" sz="2000" dirty="0" smtClean="0"/>
              <a:t>       (</a:t>
            </a:r>
            <a:r>
              <a:rPr lang="en-US" sz="2000" dirty="0"/>
              <a:t>Peter </a:t>
            </a:r>
            <a:r>
              <a:rPr lang="en-US" sz="2000" dirty="0" smtClean="0"/>
              <a:t>McIntyre, Texas A&amp;M)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93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Summary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8" y="946298"/>
            <a:ext cx="8941981" cy="5209400"/>
          </a:xfrm>
        </p:spPr>
        <p:txBody>
          <a:bodyPr>
            <a:normAutofit lnSpcReduction="10000"/>
          </a:bodyPr>
          <a:lstStyle/>
          <a:p>
            <a:pPr marL="287338" indent="-287338">
              <a:spcBef>
                <a:spcPts val="2400"/>
              </a:spcBef>
            </a:pPr>
            <a:r>
              <a:rPr lang="en-US" sz="2400" dirty="0" smtClean="0"/>
              <a:t>The basis of the </a:t>
            </a:r>
            <a:r>
              <a:rPr lang="en-US" sz="2400" dirty="0" smtClean="0"/>
              <a:t>JLEIC design </a:t>
            </a:r>
            <a:endParaRPr lang="en-US" sz="2400" dirty="0"/>
          </a:p>
          <a:p>
            <a:pPr marL="862013" lvl="1" indent="-234950">
              <a:spcBef>
                <a:spcPts val="0"/>
              </a:spcBef>
            </a:pPr>
            <a:r>
              <a:rPr lang="en-US" sz="2000" i="1" dirty="0" smtClean="0"/>
              <a:t>ring-ring</a:t>
            </a:r>
          </a:p>
          <a:p>
            <a:pPr marL="862013" lvl="1" indent="-234950">
              <a:spcBef>
                <a:spcPts val="0"/>
              </a:spcBef>
            </a:pPr>
            <a:r>
              <a:rPr lang="en-US" sz="2000" i="1" dirty="0" smtClean="0"/>
              <a:t>high </a:t>
            </a:r>
            <a:r>
              <a:rPr lang="en-US" sz="2000" i="1" dirty="0" smtClean="0"/>
              <a:t>luminosity by high bunch rep-rate, </a:t>
            </a:r>
            <a:endParaRPr lang="en-US" sz="2000" i="1" dirty="0" smtClean="0"/>
          </a:p>
          <a:p>
            <a:pPr marL="862013" lvl="1" indent="-234950">
              <a:spcBef>
                <a:spcPts val="0"/>
              </a:spcBef>
            </a:pPr>
            <a:r>
              <a:rPr lang="en-US" sz="2000" i="1" dirty="0" smtClean="0"/>
              <a:t>high </a:t>
            </a:r>
            <a:r>
              <a:rPr lang="en-US" sz="2000" i="1" dirty="0" smtClean="0"/>
              <a:t>polarization with </a:t>
            </a:r>
            <a:r>
              <a:rPr lang="en-US" sz="2000" i="1" dirty="0" smtClean="0"/>
              <a:t>Figure-8</a:t>
            </a:r>
          </a:p>
          <a:p>
            <a:pPr marL="862013" lvl="1" indent="-234950">
              <a:spcBef>
                <a:spcPts val="0"/>
              </a:spcBef>
            </a:pPr>
            <a:r>
              <a:rPr lang="en-US" sz="2000" i="1" dirty="0" smtClean="0"/>
              <a:t>full </a:t>
            </a:r>
            <a:r>
              <a:rPr lang="en-US" sz="2000" i="1" dirty="0" smtClean="0"/>
              <a:t>event </a:t>
            </a:r>
            <a:r>
              <a:rPr lang="en-US" sz="2000" i="1" dirty="0" smtClean="0"/>
              <a:t>coverage</a:t>
            </a:r>
          </a:p>
          <a:p>
            <a:pPr marL="339725" indent="-52388">
              <a:spcBef>
                <a:spcPts val="0"/>
              </a:spcBef>
              <a:buNone/>
            </a:pPr>
            <a:r>
              <a:rPr lang="en-US" sz="2400" dirty="0" smtClean="0"/>
              <a:t>has </a:t>
            </a:r>
            <a:r>
              <a:rPr lang="en-US" sz="2400" dirty="0" smtClean="0"/>
              <a:t>remained constant since 2005</a:t>
            </a:r>
          </a:p>
          <a:p>
            <a:pPr marL="287338" indent="-287338">
              <a:spcBef>
                <a:spcPts val="2400"/>
              </a:spcBef>
            </a:pPr>
            <a:r>
              <a:rPr lang="en-US" sz="2400" dirty="0" smtClean="0"/>
              <a:t>We have plans to deliver a pre-CDR by CD0 and a CDR by CD1</a:t>
            </a:r>
          </a:p>
          <a:p>
            <a:pPr marL="287338" indent="-287338">
              <a:spcBef>
                <a:spcPts val="2400"/>
              </a:spcBef>
            </a:pPr>
            <a:r>
              <a:rPr lang="en-US" sz="2400" dirty="0" smtClean="0"/>
              <a:t>The overall design risk is low in most areas, </a:t>
            </a:r>
            <a:endParaRPr lang="en-US" sz="2400" dirty="0" smtClean="0"/>
          </a:p>
          <a:p>
            <a:pPr marL="287338" indent="-287338">
              <a:spcBef>
                <a:spcPts val="2400"/>
              </a:spcBef>
            </a:pPr>
            <a:r>
              <a:rPr lang="en-US" sz="2400" dirty="0"/>
              <a:t>T</a:t>
            </a:r>
            <a:r>
              <a:rPr lang="en-US" sz="2400" dirty="0" smtClean="0"/>
              <a:t>echnology demonstrations are needed/desired </a:t>
            </a:r>
            <a:r>
              <a:rPr lang="en-US" sz="2400" dirty="0" smtClean="0"/>
              <a:t>including </a:t>
            </a:r>
            <a:endParaRPr lang="en-US" sz="2400" dirty="0" smtClean="0"/>
          </a:p>
          <a:p>
            <a:pPr marL="862013" lvl="1" indent="-234950">
              <a:spcBef>
                <a:spcPts val="0"/>
              </a:spcBef>
            </a:pPr>
            <a:r>
              <a:rPr lang="en-US" sz="2000" i="1" dirty="0" smtClean="0"/>
              <a:t>bunched </a:t>
            </a:r>
            <a:r>
              <a:rPr lang="en-US" sz="2000" i="1" dirty="0" smtClean="0"/>
              <a:t>beam electron </a:t>
            </a:r>
            <a:r>
              <a:rPr lang="en-US" sz="2000" i="1" dirty="0" smtClean="0"/>
              <a:t>cooling</a:t>
            </a:r>
            <a:endParaRPr lang="en-US" sz="2000" i="1" dirty="0"/>
          </a:p>
          <a:p>
            <a:pPr marL="862013" lvl="1" indent="-234950">
              <a:spcBef>
                <a:spcPts val="0"/>
              </a:spcBef>
            </a:pPr>
            <a:r>
              <a:rPr lang="en-US" sz="2000" i="1" dirty="0" smtClean="0"/>
              <a:t>ERL-Circulator Cooler test facility</a:t>
            </a:r>
          </a:p>
          <a:p>
            <a:pPr marL="862013" lvl="1" indent="-234950">
              <a:spcBef>
                <a:spcPts val="0"/>
              </a:spcBef>
            </a:pPr>
            <a:r>
              <a:rPr lang="en-US" sz="2000" i="1" dirty="0" smtClean="0"/>
              <a:t>Crab </a:t>
            </a:r>
            <a:r>
              <a:rPr lang="en-US" sz="2000" i="1" dirty="0" smtClean="0"/>
              <a:t>crossing of hadron beams, </a:t>
            </a:r>
          </a:p>
        </p:txBody>
      </p:sp>
    </p:spTree>
    <p:extLst>
      <p:ext uri="{BB962C8B-B14F-4D97-AF65-F5344CB8AC3E}">
        <p14:creationId xmlns:p14="http://schemas.microsoft.com/office/powerpoint/2010/main" val="7717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85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JLEIC</a:t>
            </a:r>
            <a:r>
              <a:rPr lang="en-US" sz="36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Layout</a:t>
            </a:r>
            <a:endParaRPr lang="en-US" sz="36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2279" y="942433"/>
            <a:ext cx="8547495" cy="5338520"/>
            <a:chOff x="168137" y="851815"/>
            <a:chExt cx="8547495" cy="5338520"/>
          </a:xfrm>
        </p:grpSpPr>
        <p:pic>
          <p:nvPicPr>
            <p:cNvPr id="23555" name="Picture 64" descr="Complex.pdf"/>
            <p:cNvPicPr>
              <a:picLocks noChangeAspect="1"/>
            </p:cNvPicPr>
            <p:nvPr/>
          </p:nvPicPr>
          <p:blipFill rotWithShape="1">
            <a:blip r:embed="rId2"/>
            <a:srcRect l="8543" t="29008" r="7203" b="23157"/>
            <a:stretch/>
          </p:blipFill>
          <p:spPr bwMode="auto">
            <a:xfrm>
              <a:off x="168137" y="851815"/>
              <a:ext cx="8547495" cy="533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Text Box 5"/>
            <p:cNvSpPr txBox="1">
              <a:spLocks noChangeArrowheads="1"/>
            </p:cNvSpPr>
            <p:nvPr/>
          </p:nvSpPr>
          <p:spPr bwMode="auto">
            <a:xfrm>
              <a:off x="1320165" y="3411636"/>
              <a:ext cx="11721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1" hangingPunct="1"/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3-10 GeV</a:t>
              </a:r>
            </a:p>
          </p:txBody>
        </p:sp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6187538" y="1196074"/>
              <a:ext cx="13003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8-100 GeV</a:t>
              </a:r>
            </a:p>
          </p:txBody>
        </p:sp>
        <p:sp>
          <p:nvSpPr>
            <p:cNvPr id="23558" name="Text Box 7"/>
            <p:cNvSpPr txBox="1">
              <a:spLocks noChangeArrowheads="1"/>
            </p:cNvSpPr>
            <p:nvPr/>
          </p:nvSpPr>
          <p:spPr bwMode="auto">
            <a:xfrm>
              <a:off x="3815878" y="3477138"/>
              <a:ext cx="8386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GeV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948581" y="3846470"/>
              <a:ext cx="7873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b="1" dirty="0" err="1" smtClean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Linac</a:t>
              </a:r>
              <a:endParaRPr lang="en-US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0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8309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dirty="0" smtClean="0">
                <a:solidFill>
                  <a:srgbClr val="3333FF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Strategy for Achieving High Performance</a:t>
            </a:r>
            <a:endParaRPr lang="en-US" sz="3400" dirty="0">
              <a:solidFill>
                <a:srgbClr val="3333FF"/>
              </a:solidFill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85064" y="818646"/>
            <a:ext cx="4274292" cy="5592787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High Luminosity</a:t>
            </a:r>
          </a:p>
          <a:p>
            <a:pPr marL="236538" indent="-227013">
              <a:spcBef>
                <a:spcPts val="400"/>
              </a:spcBef>
            </a:pPr>
            <a:r>
              <a:rPr lang="en-US" sz="160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B</a:t>
            </a:r>
            <a:r>
              <a:rPr lang="en-US" sz="1600" dirty="0" smtClean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ased on </a:t>
            </a:r>
            <a:r>
              <a:rPr lang="en-US" sz="1600" b="1" i="1" u="sng" dirty="0" smtClean="0">
                <a:solidFill>
                  <a:srgbClr val="FF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high bunch repetition rate </a:t>
            </a:r>
            <a:r>
              <a:rPr lang="en-US" sz="1600" b="1" i="1" u="sng" dirty="0" smtClean="0">
                <a:solidFill>
                  <a:srgbClr val="FF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small bunch charge colliding </a:t>
            </a:r>
            <a:r>
              <a:rPr lang="en-US" sz="1600" b="1" i="1" u="sng" dirty="0" smtClean="0">
                <a:solidFill>
                  <a:srgbClr val="FF0000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beams</a:t>
            </a:r>
          </a:p>
          <a:p>
            <a:pPr marL="236538" indent="-227013">
              <a:spcBef>
                <a:spcPts val="400"/>
              </a:spcBef>
            </a:pPr>
            <a:endParaRPr lang="en-US" sz="1600" b="1" i="1" u="sng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36538" indent="-227013">
              <a:spcBef>
                <a:spcPts val="400"/>
              </a:spcBef>
            </a:pPr>
            <a:endParaRPr lang="en-US" sz="1600" b="1" u="sng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236538" indent="-227013">
              <a:spcBef>
                <a:spcPts val="0"/>
              </a:spcBef>
              <a:buNone/>
            </a:pPr>
            <a:endParaRPr lang="en-US" sz="800" dirty="0" smtClean="0">
              <a:latin typeface="Arial" pitchFamily="-106" charset="0"/>
              <a:ea typeface="Arial" pitchFamily="-106" charset="0"/>
              <a:cs typeface="Arial" pitchFamily="-106" charset="0"/>
              <a:sym typeface="Wingdings" pitchFamily="-106" charset="2"/>
            </a:endParaRPr>
          </a:p>
          <a:p>
            <a:pPr marL="236538" indent="-227013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latin typeface="Arial" pitchFamily="-106" charset="0"/>
                <a:ea typeface="Arial" pitchFamily="-106" charset="0"/>
                <a:cs typeface="Arial" pitchFamily="-106" charset="0"/>
                <a:sym typeface="Wingdings" pitchFamily="-106" charset="2"/>
              </a:rPr>
              <a:t>KEK-B </a:t>
            </a:r>
            <a:r>
              <a:rPr lang="en-US" sz="16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reached  &gt; </a:t>
            </a:r>
            <a:r>
              <a:rPr lang="en-US" sz="1600" b="1" dirty="0" smtClean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2x10</a:t>
            </a:r>
            <a:r>
              <a:rPr lang="en-US" sz="1600" b="1" baseline="30000" dirty="0" smtClean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34</a:t>
            </a:r>
            <a:r>
              <a:rPr lang="en-US" sz="1600" b="1" dirty="0" smtClean="0">
                <a:solidFill>
                  <a:srgbClr val="FF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/cm</a:t>
            </a:r>
            <a:r>
              <a:rPr lang="en-US" sz="1600" b="1" baseline="30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2</a:t>
            </a:r>
            <a:r>
              <a:rPr lang="en-US" sz="16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/s</a:t>
            </a:r>
          </a:p>
          <a:p>
            <a:pPr marL="236538" indent="-227013">
              <a:spcBef>
                <a:spcPts val="400"/>
              </a:spcBef>
            </a:pPr>
            <a:endParaRPr lang="en-US" sz="1600" dirty="0" smtClean="0">
              <a:latin typeface="Arial" pitchFamily="-106" charset="0"/>
              <a:ea typeface="ＭＳ Ｐゴシック" pitchFamily="-109" charset="-128"/>
              <a:cs typeface="Arial" pitchFamily="-106" charset="0"/>
            </a:endParaRPr>
          </a:p>
          <a:p>
            <a:pPr marL="236538" indent="-227013">
              <a:spcBef>
                <a:spcPts val="400"/>
              </a:spcBef>
            </a:pPr>
            <a:endParaRPr lang="en-US" sz="1600" dirty="0">
              <a:latin typeface="Arial" pitchFamily="-106" charset="0"/>
              <a:ea typeface="ＭＳ Ｐゴシック" pitchFamily="-109" charset="-128"/>
              <a:cs typeface="Arial" pitchFamily="-106" charset="0"/>
            </a:endParaRPr>
          </a:p>
          <a:p>
            <a:pPr marL="236538" indent="-227013">
              <a:spcBef>
                <a:spcPts val="400"/>
              </a:spcBef>
            </a:pPr>
            <a:endParaRPr lang="en-US" sz="1600" dirty="0" smtClean="0">
              <a:latin typeface="Arial" pitchFamily="-106" charset="0"/>
              <a:ea typeface="ＭＳ Ｐゴシック" pitchFamily="-109" charset="-128"/>
              <a:cs typeface="Arial" pitchFamily="-106" charset="0"/>
            </a:endParaRPr>
          </a:p>
          <a:p>
            <a:pPr marL="9525" indent="0">
              <a:spcBef>
                <a:spcPts val="400"/>
              </a:spcBef>
              <a:buNone/>
            </a:pPr>
            <a:endParaRPr lang="en-US" sz="1600" dirty="0" smtClean="0">
              <a:latin typeface="Arial" pitchFamily="-106" charset="0"/>
              <a:ea typeface="ＭＳ Ｐゴシック" pitchFamily="-109" charset="-128"/>
              <a:cs typeface="Arial" pitchFamily="-106" charset="0"/>
            </a:endParaRPr>
          </a:p>
          <a:p>
            <a:pPr marL="236538" indent="-227013">
              <a:spcBef>
                <a:spcPts val="400"/>
              </a:spcBef>
            </a:pPr>
            <a:endParaRPr lang="en-US" sz="1600" dirty="0">
              <a:latin typeface="Arial" pitchFamily="-106" charset="0"/>
              <a:ea typeface="ＭＳ Ｐゴシック" pitchFamily="-109" charset="-128"/>
              <a:cs typeface="Arial" pitchFamily="-106" charset="0"/>
            </a:endParaRPr>
          </a:p>
          <a:p>
            <a:pPr marL="236538" indent="-227013">
              <a:spcBef>
                <a:spcPts val="400"/>
              </a:spcBef>
            </a:pPr>
            <a:endParaRPr lang="en-US" sz="1600" dirty="0" smtClean="0">
              <a:latin typeface="Arial" pitchFamily="-106" charset="0"/>
              <a:ea typeface="ＭＳ Ｐゴシック" pitchFamily="-109" charset="-128"/>
              <a:cs typeface="Arial" pitchFamily="-106" charset="0"/>
            </a:endParaRPr>
          </a:p>
          <a:p>
            <a:pPr marL="236538" indent="-227013">
              <a:spcBef>
                <a:spcPts val="400"/>
              </a:spcBef>
            </a:pPr>
            <a:endParaRPr lang="en-US" sz="1600" dirty="0" smtClean="0">
              <a:latin typeface="Arial" pitchFamily="-106" charset="0"/>
              <a:ea typeface="ＭＳ Ｐゴシック" pitchFamily="-109" charset="-128"/>
              <a:cs typeface="Arial" pitchFamily="-106" charset="0"/>
            </a:endParaRPr>
          </a:p>
          <a:p>
            <a:pPr marL="236538" indent="-227013">
              <a:spcBef>
                <a:spcPts val="400"/>
              </a:spcBef>
            </a:pPr>
            <a:endParaRPr lang="en-US" sz="800" dirty="0" smtClean="0">
              <a:latin typeface="Arial" pitchFamily="-106" charset="0"/>
              <a:ea typeface="ＭＳ Ｐゴシック" pitchFamily="-109" charset="-128"/>
              <a:cs typeface="Arial" pitchFamily="-106" charset="0"/>
            </a:endParaRPr>
          </a:p>
          <a:p>
            <a:pPr marL="236538" indent="-227013">
              <a:spcBef>
                <a:spcPts val="400"/>
              </a:spcBef>
            </a:pPr>
            <a:r>
              <a:rPr lang="en-US" sz="1600" dirty="0" smtClean="0">
                <a:latin typeface="Arial" pitchFamily="-106" charset="0"/>
                <a:ea typeface="ＭＳ Ｐゴシック" pitchFamily="-109" charset="-128"/>
                <a:cs typeface="Arial" pitchFamily="-106" charset="0"/>
              </a:rPr>
              <a:t>CEBAF </a:t>
            </a:r>
            <a:r>
              <a:rPr lang="en-US" sz="1600" dirty="0" smtClean="0">
                <a:latin typeface="Arial" pitchFamily="-106" charset="0"/>
                <a:ea typeface="ＭＳ Ｐゴシック" pitchFamily="-109" charset="-128"/>
                <a:cs typeface="Arial" pitchFamily="-106" charset="0"/>
              </a:rPr>
              <a:t>beam </a:t>
            </a:r>
            <a:r>
              <a:rPr lang="en-US" sz="1600" b="1" i="1" u="sng" dirty="0" smtClean="0">
                <a:solidFill>
                  <a:srgbClr val="FF0000"/>
                </a:solidFill>
                <a:latin typeface="Arial" pitchFamily="-106" charset="0"/>
                <a:ea typeface="ＭＳ Ｐゴシック" pitchFamily="-109" charset="-128"/>
                <a:cs typeface="Arial" pitchFamily="-106" charset="0"/>
              </a:rPr>
              <a:t>already</a:t>
            </a:r>
            <a:r>
              <a:rPr lang="en-US" sz="1600" dirty="0" smtClean="0">
                <a:latin typeface="Arial" pitchFamily="-106" charset="0"/>
                <a:ea typeface="ＭＳ Ｐゴシック" pitchFamily="-109" charset="-128"/>
                <a:cs typeface="Arial" pitchFamily="-106" charset="0"/>
              </a:rPr>
              <a:t> up to 1.5 GHz</a:t>
            </a:r>
          </a:p>
          <a:p>
            <a:pPr marL="236538" indent="-227013">
              <a:spcBef>
                <a:spcPts val="400"/>
              </a:spcBef>
            </a:pPr>
            <a:r>
              <a:rPr lang="en-US" sz="1600" b="1" i="1" u="sng" dirty="0" smtClean="0">
                <a:solidFill>
                  <a:srgbClr val="FF0000"/>
                </a:solidFill>
                <a:latin typeface="Arial" pitchFamily="-106" charset="0"/>
                <a:ea typeface="ＭＳ Ｐゴシック" pitchFamily="-109" charset="-128"/>
                <a:cs typeface="Arial" pitchFamily="-106" charset="0"/>
              </a:rPr>
              <a:t>New</a:t>
            </a:r>
            <a:r>
              <a:rPr lang="en-US" sz="1600" dirty="0" smtClean="0">
                <a:latin typeface="Arial" pitchFamily="-106" charset="0"/>
                <a:ea typeface="ＭＳ Ｐゴシック" pitchFamily="-109" charset="-128"/>
                <a:cs typeface="Arial" pitchFamily="-106" charset="0"/>
              </a:rPr>
              <a:t> ion complex can be designed to deliver high bunch repetition rate</a:t>
            </a:r>
          </a:p>
          <a:p>
            <a:pPr marL="236538" indent="-227013">
              <a:spcBef>
                <a:spcPts val="1200"/>
              </a:spcBef>
            </a:pPr>
            <a:r>
              <a:rPr lang="en-US" sz="1600" dirty="0" smtClean="0">
                <a:latin typeface="Arial" pitchFamily="-106" charset="0"/>
                <a:ea typeface="ＭＳ Ｐゴシック" pitchFamily="-109" charset="-128"/>
                <a:cs typeface="Arial" pitchFamily="-106" charset="0"/>
              </a:rPr>
              <a:t>However new for proton or ion </a:t>
            </a:r>
            <a:r>
              <a:rPr lang="en-US" sz="1600" dirty="0" smtClean="0">
                <a:latin typeface="Arial" pitchFamily="-106" charset="0"/>
                <a:ea typeface="ＭＳ Ｐゴシック" pitchFamily="-109" charset="-128"/>
                <a:cs typeface="Arial" pitchFamily="-106" charset="0"/>
              </a:rPr>
              <a:t>beams</a:t>
            </a:r>
            <a:endParaRPr lang="en-US" sz="1600" dirty="0" smtClean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673" y="2867609"/>
            <a:ext cx="4032396" cy="2092376"/>
            <a:chOff x="-118931" y="2955440"/>
            <a:chExt cx="3229070" cy="1802753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507852" y="2955440"/>
              <a:ext cx="2050258" cy="1181743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algn="ctr" eaLnBrk="1" hangingPunct="1">
                <a:spcAft>
                  <a:spcPts val="600"/>
                </a:spcAft>
                <a:tabLst>
                  <a:tab pos="461963" algn="l"/>
                </a:tabLst>
              </a:pPr>
              <a:endParaRPr lang="en-US" sz="1500" b="1"/>
            </a:p>
          </p:txBody>
        </p:sp>
        <p:sp>
          <p:nvSpPr>
            <p:cNvPr id="18443" name="Oval 13"/>
            <p:cNvSpPr>
              <a:spLocks/>
            </p:cNvSpPr>
            <p:nvPr/>
          </p:nvSpPr>
          <p:spPr bwMode="auto">
            <a:xfrm>
              <a:off x="-118931" y="3970364"/>
              <a:ext cx="1830587" cy="78782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eaLnBrk="1" hangingPunct="1">
                <a:spcBef>
                  <a:spcPts val="400"/>
                </a:spcBef>
                <a:tabLst>
                  <a:tab pos="461963" algn="l"/>
                </a:tabLst>
              </a:pPr>
              <a:endParaRPr lang="en-US" sz="1500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444" name="Oval 15"/>
            <p:cNvSpPr>
              <a:spLocks/>
            </p:cNvSpPr>
            <p:nvPr/>
          </p:nvSpPr>
          <p:spPr bwMode="auto">
            <a:xfrm>
              <a:off x="1352776" y="3963515"/>
              <a:ext cx="1757363" cy="787829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117475" indent="-233363" eaLnBrk="1" hangingPunct="1">
                <a:spcBef>
                  <a:spcPts val="400"/>
                </a:spcBef>
                <a:tabLst>
                  <a:tab pos="461963" algn="l"/>
                </a:tabLst>
              </a:pPr>
              <a:endParaRPr lang="en-US" sz="1500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  <a:p>
              <a:pPr marL="117475" indent="-233363" algn="ctr">
                <a:spcBef>
                  <a:spcPts val="400"/>
                </a:spcBef>
                <a:tabLst>
                  <a:tab pos="461963" algn="l"/>
                </a:tabLst>
              </a:pPr>
              <a:endParaRPr lang="en-US" sz="1500" b="1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445" name="Rectangle 9"/>
            <p:cNvSpPr>
              <a:spLocks noChangeArrowheads="1"/>
            </p:cNvSpPr>
            <p:nvPr/>
          </p:nvSpPr>
          <p:spPr bwMode="auto">
            <a:xfrm>
              <a:off x="676418" y="2963961"/>
              <a:ext cx="1753122" cy="1073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7475" indent="-117475" algn="ctr" eaLnBrk="1" hangingPunct="1">
                <a:tabLst>
                  <a:tab pos="111125" algn="l"/>
                </a:tabLst>
              </a:pPr>
              <a:r>
                <a:rPr lang="en-US" sz="1500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Beam Design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5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High repetition rate</a:t>
              </a:r>
            </a:p>
            <a:p>
              <a:pPr marL="117475" indent="-117475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5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Low bunch </a:t>
              </a:r>
              <a:r>
                <a:rPr lang="en-US" sz="1500" b="1" dirty="0" smtClean="0">
                  <a:latin typeface="Arial" pitchFamily="-109" charset="0"/>
                  <a:ea typeface="Arial" pitchFamily="-109" charset="0"/>
                  <a:cs typeface="Arial" pitchFamily="-109" charset="0"/>
                </a:rPr>
                <a:t>intensity</a:t>
              </a:r>
              <a:r>
                <a:rPr lang="en-US" sz="1500" b="1" dirty="0" smtClean="0">
                  <a:latin typeface="Arial" pitchFamily="-109" charset="0"/>
                  <a:ea typeface="Arial" pitchFamily="-109" charset="0"/>
                  <a:cs typeface="Arial" pitchFamily="-109" charset="0"/>
                </a:rPr>
                <a:t> </a:t>
              </a:r>
              <a:endParaRPr lang="en-US" sz="1500" b="1" dirty="0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5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Short bunch length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5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Small emittance</a:t>
              </a:r>
              <a:endParaRPr lang="en-US" sz="1500" b="1" dirty="0"/>
            </a:p>
          </p:txBody>
        </p:sp>
        <p:sp>
          <p:nvSpPr>
            <p:cNvPr id="18446" name="Rectangle 12"/>
            <p:cNvSpPr>
              <a:spLocks noChangeArrowheads="1"/>
            </p:cNvSpPr>
            <p:nvPr/>
          </p:nvSpPr>
          <p:spPr bwMode="auto">
            <a:xfrm>
              <a:off x="97423" y="3997423"/>
              <a:ext cx="1340500" cy="67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7475" indent="-117475" algn="ctr" eaLnBrk="1" hangingPunct="1">
                <a:tabLst>
                  <a:tab pos="111125" algn="l"/>
                </a:tabLst>
              </a:pPr>
              <a:r>
                <a:rPr lang="en-US" sz="1500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IR Design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500" b="1" dirty="0" smtClean="0">
                  <a:latin typeface="Arial" pitchFamily="-109" charset="0"/>
                  <a:ea typeface="Arial" pitchFamily="-109" charset="0"/>
                  <a:cs typeface="Arial" pitchFamily="-109" charset="0"/>
                </a:rPr>
                <a:t>Very small </a:t>
              </a:r>
              <a:r>
                <a:rPr lang="el-GR" sz="15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β</a:t>
              </a:r>
              <a:r>
                <a:rPr lang="en-US" sz="15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*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500" b="1" dirty="0" smtClean="0">
                  <a:latin typeface="Arial" pitchFamily="-109" charset="0"/>
                  <a:ea typeface="Arial" pitchFamily="-109" charset="0"/>
                  <a:cs typeface="Arial" pitchFamily="-109" charset="0"/>
                </a:rPr>
                <a:t>Crab </a:t>
              </a:r>
              <a:r>
                <a:rPr lang="en-US" sz="15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crossing</a:t>
              </a:r>
              <a:endParaRPr lang="en-US" sz="1500" b="1" dirty="0"/>
            </a:p>
          </p:txBody>
        </p:sp>
        <p:sp>
          <p:nvSpPr>
            <p:cNvPr id="18447" name="Rectangle 29"/>
            <p:cNvSpPr>
              <a:spLocks noChangeArrowheads="1"/>
            </p:cNvSpPr>
            <p:nvPr/>
          </p:nvSpPr>
          <p:spPr bwMode="auto">
            <a:xfrm>
              <a:off x="1510424" y="3992993"/>
              <a:ext cx="1472550" cy="676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7475" indent="-117475" algn="ctr" eaLnBrk="1" hangingPunct="1">
                <a:tabLst>
                  <a:tab pos="111125" algn="l"/>
                </a:tabLst>
              </a:pPr>
              <a:r>
                <a:rPr lang="en-US" sz="1500" b="1" i="1" dirty="0">
                  <a:solidFill>
                    <a:srgbClr val="CC0000"/>
                  </a:solidFill>
                  <a:latin typeface="Arial" pitchFamily="-109" charset="0"/>
                  <a:ea typeface="Arial" pitchFamily="-109" charset="0"/>
                  <a:cs typeface="Arial" pitchFamily="-109" charset="0"/>
                </a:rPr>
                <a:t>Damping</a:t>
              </a: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500" b="1" dirty="0" smtClean="0">
                  <a:latin typeface="Arial" pitchFamily="-109" charset="0"/>
                  <a:ea typeface="Arial" pitchFamily="-109" charset="0"/>
                  <a:cs typeface="Arial" pitchFamily="-109" charset="0"/>
                </a:rPr>
                <a:t>Synch. radiation</a:t>
              </a:r>
              <a:endParaRPr lang="en-US" sz="1500" b="1" dirty="0"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  <a:p>
              <a:pPr marL="117475" indent="-117475" eaLnBrk="1" hangingPunct="1">
                <a:buFont typeface="Arial" pitchFamily="-109" charset="0"/>
                <a:buChar char="•"/>
                <a:tabLst>
                  <a:tab pos="111125" algn="l"/>
                </a:tabLst>
              </a:pPr>
              <a:r>
                <a:rPr lang="en-US" sz="1500" b="1" dirty="0">
                  <a:latin typeface="Arial" pitchFamily="-109" charset="0"/>
                  <a:ea typeface="Arial" pitchFamily="-109" charset="0"/>
                  <a:cs typeface="Arial" pitchFamily="-109" charset="0"/>
                </a:rPr>
                <a:t>Electron cooling</a:t>
              </a:r>
            </a:p>
          </p:txBody>
        </p:sp>
      </p:grp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03088"/>
              </p:ext>
            </p:extLst>
          </p:nvPr>
        </p:nvGraphicFramePr>
        <p:xfrm>
          <a:off x="716644" y="1781462"/>
          <a:ext cx="2873659" cy="67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1626306" imgH="419282" progId="Equation.3">
                  <p:embed/>
                </p:oleObj>
              </mc:Choice>
              <mc:Fallback>
                <p:oleObj name="Equation" r:id="rId4" imgW="1626306" imgH="41928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644" y="1781462"/>
                        <a:ext cx="2873659" cy="672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480795" y="928640"/>
            <a:ext cx="4572000" cy="285462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FontTx/>
              <a:buNone/>
            </a:pPr>
            <a:r>
              <a:rPr lang="en-US" sz="2200" b="1" dirty="0" smtClean="0">
                <a:solidFill>
                  <a:srgbClr val="3333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High Polarization w/ Figure-8</a:t>
            </a:r>
          </a:p>
          <a:p>
            <a:pPr marL="233363">
              <a:spcBef>
                <a:spcPts val="300"/>
              </a:spcBef>
              <a:buFontTx/>
              <a:buNone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All rings are in a figure-8 shape </a:t>
            </a:r>
          </a:p>
          <a:p>
            <a:pPr marL="233363">
              <a:spcBef>
                <a:spcPts val="300"/>
              </a:spcBef>
              <a:buFontTx/>
              <a:buNone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  <a:sym typeface="Wingdings" pitchFamily="2" charset="2"/>
              </a:rPr>
              <a:t>      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  <a:sym typeface="Wingdings"/>
              </a:rPr>
              <a:t> 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critical advantages for both beams</a:t>
            </a:r>
          </a:p>
          <a:p>
            <a:pPr marL="287338" lvl="1" indent="-234950">
              <a:spcBef>
                <a:spcPts val="90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precessions in the left &amp; right parts of the ring are </a:t>
            </a:r>
            <a:r>
              <a:rPr lang="en-US" sz="1600" b="1" i="1" u="sng" dirty="0" smtClean="0">
                <a:solidFill>
                  <a:srgbClr val="FF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exactly cancelled</a:t>
            </a:r>
          </a:p>
          <a:p>
            <a:pPr marL="287338" lvl="1" indent="-234950">
              <a:spcBef>
                <a:spcPts val="90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Net spin precession (</a:t>
            </a:r>
            <a:r>
              <a:rPr lang="en-US" sz="1600" b="1" i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tune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) is </a:t>
            </a:r>
            <a:r>
              <a:rPr lang="en-US" sz="1600" b="1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zero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, thus </a:t>
            </a:r>
            <a:r>
              <a:rPr lang="en-US" sz="1600" b="1" i="1" u="sng" dirty="0" smtClean="0">
                <a:solidFill>
                  <a:srgbClr val="FF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energy independent</a:t>
            </a:r>
          </a:p>
          <a:p>
            <a:pPr marL="287338" lvl="1" indent="-234950">
              <a:spcBef>
                <a:spcPts val="90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Spin can be </a:t>
            </a:r>
            <a:r>
              <a:rPr lang="en-US" sz="1600" b="1" i="1" u="sng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controlled </a:t>
            </a: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&amp;</a:t>
            </a:r>
            <a:r>
              <a:rPr lang="en-US" sz="1600" b="1" i="1" u="sng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stabilized 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by small solenoids or other compact spin rotators</a:t>
            </a:r>
            <a:endParaRPr lang="en-US" sz="1600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6313" y="3977532"/>
            <a:ext cx="4572000" cy="183127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FontTx/>
              <a:buNone/>
            </a:pPr>
            <a:r>
              <a:rPr lang="en-US" sz="2200" b="1" dirty="0" smtClean="0">
                <a:solidFill>
                  <a:srgbClr val="3333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Excellent Detection Capability</a:t>
            </a:r>
          </a:p>
          <a:p>
            <a:pPr marL="287338" lvl="1" indent="-234950">
              <a:spcBef>
                <a:spcPts val="900"/>
              </a:spcBef>
              <a:buClr>
                <a:srgbClr val="CC0000"/>
              </a:buClr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Interaction region is design to support</a:t>
            </a:r>
          </a:p>
          <a:p>
            <a:pPr marL="287338" lvl="1" indent="-234950">
              <a:spcBef>
                <a:spcPts val="90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b="1" i="1" u="sng" dirty="0" smtClean="0">
                <a:solidFill>
                  <a:srgbClr val="FF00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Full acceptance</a:t>
            </a:r>
            <a:r>
              <a:rPr lang="en-US" sz="1600" b="1" i="1" u="sng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</a:t>
            </a: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detection (including forward tagging)</a:t>
            </a:r>
          </a:p>
          <a:p>
            <a:pPr marL="287338" lvl="1" indent="-234950">
              <a:spcBef>
                <a:spcPts val="1200"/>
              </a:spcBef>
              <a:buClr>
                <a:srgbClr val="CC0000"/>
              </a:buClr>
              <a:buFont typeface="Wingdings" pitchFamily="-104" charset="2"/>
              <a:buChar char="§"/>
            </a:pPr>
            <a:r>
              <a:rPr lang="en-US" sz="1600" dirty="0" smtClean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Low detector background </a:t>
            </a:r>
            <a:endParaRPr lang="en-US" sz="1600" u="sng" dirty="0" smtClean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0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1"/>
          <a:stretch/>
        </p:blipFill>
        <p:spPr bwMode="auto">
          <a:xfrm>
            <a:off x="88958" y="2233437"/>
            <a:ext cx="8231177" cy="15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11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3333FF"/>
                </a:solidFill>
              </a:rPr>
              <a:t>A New Ion Complex for JLEIC</a:t>
            </a:r>
          </a:p>
        </p:txBody>
      </p:sp>
      <p:graphicFrame>
        <p:nvGraphicFramePr>
          <p:cNvPr id="14528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99628"/>
              </p:ext>
            </p:extLst>
          </p:nvPr>
        </p:nvGraphicFramePr>
        <p:xfrm>
          <a:off x="4980784" y="5118260"/>
          <a:ext cx="4083703" cy="1229032"/>
        </p:xfrm>
        <a:graphic>
          <a:graphicData uri="http://schemas.openxmlformats.org/drawingml/2006/table">
            <a:tbl>
              <a:tblPr/>
              <a:tblGrid>
                <a:gridCol w="1136357"/>
                <a:gridCol w="1121134"/>
                <a:gridCol w="1826212"/>
              </a:tblGrid>
              <a:tr h="137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Length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Max. energy (GeV/c)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SRF linac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6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booster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collider 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~2100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62" name="TextBox 58"/>
          <p:cNvSpPr txBox="1">
            <a:spLocks noChangeArrowheads="1"/>
          </p:cNvSpPr>
          <p:nvPr/>
        </p:nvSpPr>
        <p:spPr bwMode="auto">
          <a:xfrm>
            <a:off x="4550734" y="783762"/>
            <a:ext cx="4572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lvl="1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Generate, accumulate &amp; accelerate ion beams</a:t>
            </a:r>
            <a:endParaRPr lang="en-US" sz="1600" baseline="30000" dirty="0" smtClean="0">
              <a:latin typeface="Arial" pitchFamily="34" charset="0"/>
              <a:cs typeface="Arial" pitchFamily="34" charset="0"/>
            </a:endParaRPr>
          </a:p>
          <a:p>
            <a:pPr marL="169863" lvl="1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Covering all required varieties of ion species</a:t>
            </a:r>
          </a:p>
          <a:p>
            <a:pPr marL="169863" lvl="1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Delivering required time and phase space structure for matching with electron beam</a:t>
            </a:r>
          </a:p>
        </p:txBody>
      </p:sp>
      <p:sp>
        <p:nvSpPr>
          <p:cNvPr id="125" name="Text Box 6"/>
          <p:cNvSpPr txBox="1">
            <a:spLocks noChangeArrowheads="1"/>
          </p:cNvSpPr>
          <p:nvPr/>
        </p:nvSpPr>
        <p:spPr bwMode="auto">
          <a:xfrm>
            <a:off x="7134676" y="4357971"/>
            <a:ext cx="2029867" cy="381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Half-Wave Resonator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26" name="Text Box 6"/>
          <p:cNvSpPr txBox="1">
            <a:spLocks noChangeArrowheads="1"/>
          </p:cNvSpPr>
          <p:nvPr/>
        </p:nvSpPr>
        <p:spPr bwMode="auto">
          <a:xfrm>
            <a:off x="4635609" y="4366015"/>
            <a:ext cx="2621507" cy="28085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Quarter Wave Resonator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209" y="845493"/>
            <a:ext cx="4541817" cy="1083498"/>
            <a:chOff x="-61847" y="4360758"/>
            <a:chExt cx="4618783" cy="1106531"/>
          </a:xfrm>
        </p:grpSpPr>
        <p:cxnSp>
          <p:nvCxnSpPr>
            <p:cNvPr id="14463" name="Straight Connector 5"/>
            <p:cNvCxnSpPr>
              <a:cxnSpLocks noChangeShapeType="1"/>
            </p:cNvCxnSpPr>
            <p:nvPr/>
          </p:nvCxnSpPr>
          <p:spPr bwMode="auto">
            <a:xfrm flipV="1">
              <a:off x="462064" y="4788673"/>
              <a:ext cx="3254633" cy="415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4464" name="Rectangle 6"/>
            <p:cNvSpPr>
              <a:spLocks noChangeArrowheads="1"/>
            </p:cNvSpPr>
            <p:nvPr/>
          </p:nvSpPr>
          <p:spPr bwMode="auto">
            <a:xfrm>
              <a:off x="294158" y="4714122"/>
              <a:ext cx="239211" cy="16267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65" name="Rectangle 7"/>
            <p:cNvSpPr>
              <a:spLocks noChangeArrowheads="1"/>
            </p:cNvSpPr>
            <p:nvPr/>
          </p:nvSpPr>
          <p:spPr bwMode="auto">
            <a:xfrm>
              <a:off x="799749" y="4671049"/>
              <a:ext cx="724251" cy="205751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734184" y="4433030"/>
              <a:ext cx="686231" cy="723585"/>
              <a:chOff x="1676400" y="1295399"/>
              <a:chExt cx="609600" cy="609600"/>
            </a:xfrm>
          </p:grpSpPr>
          <p:cxnSp>
            <p:nvCxnSpPr>
              <p:cNvPr id="14500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9" name="Arc 20"/>
                <p:cNvSpPr/>
                <p:nvPr/>
              </p:nvSpPr>
              <p:spPr bwMode="auto">
                <a:xfrm>
                  <a:off x="2972757" y="1296587"/>
                  <a:ext cx="303444" cy="304816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Arc 21"/>
                <p:cNvSpPr/>
                <p:nvPr/>
              </p:nvSpPr>
              <p:spPr bwMode="auto">
                <a:xfrm rot="162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 bwMode="auto">
                <a:xfrm rot="5400000">
                  <a:off x="2972072" y="1297272"/>
                  <a:ext cx="304816" cy="3034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45"/>
                <p:cNvSpPr/>
                <p:nvPr/>
              </p:nvSpPr>
              <p:spPr bwMode="auto">
                <a:xfrm>
                  <a:off x="2970843" y="1294182"/>
                  <a:ext cx="306015" cy="3048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 bwMode="auto">
                <a:xfrm rot="162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71444" y="1293581"/>
                  <a:ext cx="304815" cy="306015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4503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3124200" y="4360758"/>
              <a:ext cx="855944" cy="864144"/>
              <a:chOff x="1676400" y="1295399"/>
              <a:chExt cx="609600" cy="609600"/>
            </a:xfrm>
          </p:grpSpPr>
          <p:cxnSp>
            <p:nvCxnSpPr>
              <p:cNvPr id="14480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9" name="Arc 28"/>
                <p:cNvSpPr/>
                <p:nvPr/>
              </p:nvSpPr>
              <p:spPr bwMode="auto">
                <a:xfrm>
                  <a:off x="2971339" y="1295021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162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rot="5400000">
                  <a:off x="2971200" y="1295160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2261" y="1294562"/>
                  <a:ext cx="305130" cy="30540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2122" y="1294701"/>
                  <a:ext cx="305409" cy="30513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5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4483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4470" name="TextBox 12"/>
            <p:cNvSpPr txBox="1">
              <a:spLocks noChangeArrowheads="1"/>
            </p:cNvSpPr>
            <p:nvPr/>
          </p:nvSpPr>
          <p:spPr bwMode="auto">
            <a:xfrm>
              <a:off x="-61847" y="4882513"/>
              <a:ext cx="1052447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ion sources</a:t>
              </a:r>
              <a:endParaRPr lang="en-US" sz="1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71" name="TextBox 13"/>
            <p:cNvSpPr txBox="1">
              <a:spLocks noChangeArrowheads="1"/>
            </p:cNvSpPr>
            <p:nvPr/>
          </p:nvSpPr>
          <p:spPr bwMode="auto">
            <a:xfrm>
              <a:off x="720977" y="4872264"/>
              <a:ext cx="96730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latin typeface="Arial" pitchFamily="34" charset="0"/>
                  <a:cs typeface="Arial" pitchFamily="34" charset="0"/>
                </a:rPr>
                <a:t>SRF </a:t>
              </a:r>
              <a:r>
                <a:rPr lang="en-US" sz="1500" b="1" dirty="0" err="1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1500" b="1" dirty="0" err="1" smtClean="0">
                  <a:latin typeface="Arial" pitchFamily="34" charset="0"/>
                  <a:cs typeface="Arial" pitchFamily="34" charset="0"/>
                </a:rPr>
                <a:t>inac</a:t>
              </a:r>
              <a:endParaRPr lang="en-US" sz="15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72" name="TextBox 14"/>
            <p:cNvSpPr txBox="1">
              <a:spLocks noChangeArrowheads="1"/>
            </p:cNvSpPr>
            <p:nvPr/>
          </p:nvSpPr>
          <p:spPr bwMode="auto">
            <a:xfrm>
              <a:off x="1524000" y="5118381"/>
              <a:ext cx="1314138" cy="33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booster</a:t>
              </a:r>
            </a:p>
          </p:txBody>
        </p:sp>
        <p:sp>
          <p:nvSpPr>
            <p:cNvPr id="14474" name="TextBox 16"/>
            <p:cNvSpPr txBox="1">
              <a:spLocks noChangeArrowheads="1"/>
            </p:cNvSpPr>
            <p:nvPr/>
          </p:nvSpPr>
          <p:spPr bwMode="auto">
            <a:xfrm>
              <a:off x="3404405" y="4824084"/>
              <a:ext cx="1152531" cy="56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 smtClean="0">
                  <a:latin typeface="Arial" pitchFamily="34" charset="0"/>
                  <a:cs typeface="Arial" pitchFamily="34" charset="0"/>
                </a:rPr>
                <a:t>collider </a:t>
              </a:r>
              <a:r>
                <a:rPr lang="en-US" sz="1500" b="1" dirty="0">
                  <a:latin typeface="Arial" pitchFamily="34" charset="0"/>
                  <a:cs typeface="Arial" pitchFamily="34" charset="0"/>
                </a:rPr>
                <a:t>ring</a:t>
              </a:r>
            </a:p>
          </p:txBody>
        </p:sp>
        <p:sp>
          <p:nvSpPr>
            <p:cNvPr id="14475" name="Rectangle 17"/>
            <p:cNvSpPr>
              <a:spLocks noChangeArrowheads="1"/>
            </p:cNvSpPr>
            <p:nvPr/>
          </p:nvSpPr>
          <p:spPr bwMode="auto">
            <a:xfrm>
              <a:off x="2145733" y="4738213"/>
              <a:ext cx="106993" cy="9601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76" name="Rectangle 18"/>
            <p:cNvSpPr>
              <a:spLocks noChangeArrowheads="1"/>
            </p:cNvSpPr>
            <p:nvPr/>
          </p:nvSpPr>
          <p:spPr bwMode="auto">
            <a:xfrm>
              <a:off x="3348187" y="4744823"/>
              <a:ext cx="106993" cy="96016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78" name="TextBox 20"/>
            <p:cNvSpPr txBox="1">
              <a:spLocks noChangeArrowheads="1"/>
            </p:cNvSpPr>
            <p:nvPr/>
          </p:nvSpPr>
          <p:spPr bwMode="auto">
            <a:xfrm>
              <a:off x="2693400" y="4405036"/>
              <a:ext cx="9855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cooling</a:t>
              </a:r>
            </a:p>
          </p:txBody>
        </p:sp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1914755" y="4768417"/>
              <a:ext cx="113630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cooling</a:t>
              </a: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7354366" y="2395120"/>
            <a:ext cx="13970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Ion </a:t>
            </a:r>
            <a:r>
              <a:rPr lang="en-US" altLang="ja-JP" sz="2000" b="1" dirty="0" err="1" smtClean="0">
                <a:latin typeface="Arial" pitchFamily="34" charset="0"/>
                <a:ea typeface="ＭＳ Ｐゴシック" charset="0"/>
                <a:cs typeface="Arial" pitchFamily="34" charset="0"/>
              </a:rPr>
              <a:t>linac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" name="Picture 163" descr="C:\Users\ostroumov\Documents\ARRA\CRYO\PHOTOS\Nb cavity\IMG_18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34921" r="4279" b="2364"/>
          <a:stretch/>
        </p:blipFill>
        <p:spPr bwMode="auto">
          <a:xfrm>
            <a:off x="5200823" y="3748320"/>
            <a:ext cx="1565737" cy="662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7" name="Picture 16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r="1930"/>
          <a:stretch>
            <a:fillRect/>
          </a:stretch>
        </p:blipFill>
        <p:spPr bwMode="auto">
          <a:xfrm>
            <a:off x="7190333" y="3689401"/>
            <a:ext cx="1725067" cy="721851"/>
          </a:xfrm>
          <a:prstGeom prst="rect">
            <a:avLst/>
          </a:prstGeom>
          <a:noFill/>
        </p:spPr>
      </p:pic>
      <p:sp>
        <p:nvSpPr>
          <p:cNvPr id="168" name="TextBox 167"/>
          <p:cNvSpPr txBox="1"/>
          <p:nvPr/>
        </p:nvSpPr>
        <p:spPr>
          <a:xfrm>
            <a:off x="5496740" y="3534807"/>
            <a:ext cx="97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QWR</a:t>
            </a: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620000" y="354826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HWR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88959" y="4744327"/>
            <a:ext cx="4857432" cy="1607904"/>
            <a:chOff x="1745855" y="1404336"/>
            <a:chExt cx="6188577" cy="2190075"/>
          </a:xfrm>
        </p:grpSpPr>
        <p:pic>
          <p:nvPicPr>
            <p:cNvPr id="75" name="Picture 2" descr="C:\Users\michalsk\Downloads\Booster - Top View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45855" y="1404336"/>
              <a:ext cx="5671070" cy="219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 Box 4"/>
            <p:cNvSpPr txBox="1">
              <a:spLocks noChangeArrowheads="1"/>
            </p:cNvSpPr>
            <p:nvPr/>
          </p:nvSpPr>
          <p:spPr bwMode="auto">
            <a:xfrm>
              <a:off x="3022665" y="2248186"/>
              <a:ext cx="1313170" cy="533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0000FF"/>
                  </a:solidFill>
                  <a:cs typeface="Arial" charset="0"/>
                </a:rPr>
                <a:t>Crossing:79.8 deg. </a:t>
              </a:r>
              <a:endParaRPr lang="en-US" sz="1400" b="1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404451">
              <a:off x="4568230" y="2705331"/>
              <a:ext cx="76121" cy="45719"/>
            </a:xfrm>
            <a:prstGeom prst="rect">
              <a:avLst/>
            </a:prstGeom>
            <a:solidFill>
              <a:srgbClr val="8080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>
              <a:off x="4728039" y="2722980"/>
              <a:ext cx="363839" cy="4747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4214949" y="3262700"/>
              <a:ext cx="1431886" cy="2689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0000FF"/>
                  </a:solidFill>
                  <a:cs typeface="Arial" charset="0"/>
                </a:rPr>
                <a:t>extraction</a:t>
              </a:r>
              <a:endParaRPr lang="en-US" sz="1400" b="1" dirty="0">
                <a:solidFill>
                  <a:srgbClr val="0000FF"/>
                </a:solidFill>
                <a:cs typeface="Arial" charset="0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 bwMode="auto">
            <a:xfrm flipV="1">
              <a:off x="7289788" y="2680228"/>
              <a:ext cx="0" cy="4981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1" name="Text Box 10"/>
            <p:cNvSpPr txBox="1">
              <a:spLocks noChangeArrowheads="1"/>
            </p:cNvSpPr>
            <p:nvPr/>
          </p:nvSpPr>
          <p:spPr bwMode="auto">
            <a:xfrm>
              <a:off x="6774919" y="3171479"/>
              <a:ext cx="1159513" cy="4157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0000FF"/>
                  </a:solidFill>
                  <a:cs typeface="Arial" charset="0"/>
                </a:rPr>
                <a:t>injection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 rot="2404451">
              <a:off x="3415749" y="1758864"/>
              <a:ext cx="92059" cy="45719"/>
            </a:xfrm>
            <a:prstGeom prst="rect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404451">
              <a:off x="3709197" y="2002134"/>
              <a:ext cx="92059" cy="45719"/>
            </a:xfrm>
            <a:prstGeom prst="rect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4190003" y="1451365"/>
              <a:ext cx="1423420" cy="24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rgbClr val="0000FF"/>
                  </a:solidFill>
                  <a:cs typeface="Arial" charset="0"/>
                </a:rPr>
                <a:t>RF cavity</a:t>
              </a:r>
              <a:endParaRPr lang="en-US" sz="1200" b="1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069968" y="1483011"/>
              <a:ext cx="116499" cy="124548"/>
            </a:xfrm>
            <a:prstGeom prst="rect">
              <a:avLst/>
            </a:prstGeom>
            <a:solidFill>
              <a:srgbClr val="0BC377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077293" y="1726009"/>
              <a:ext cx="116499" cy="124548"/>
            </a:xfrm>
            <a:prstGeom prst="rect">
              <a:avLst/>
            </a:prstGeom>
            <a:solidFill>
              <a:srgbClr val="808000"/>
            </a:solidFill>
            <a:ln w="12699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87" name="Text Box 10"/>
            <p:cNvSpPr txBox="1">
              <a:spLocks noChangeArrowheads="1"/>
            </p:cNvSpPr>
            <p:nvPr/>
          </p:nvSpPr>
          <p:spPr bwMode="auto">
            <a:xfrm>
              <a:off x="4197756" y="1688896"/>
              <a:ext cx="1067179" cy="2480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rgbClr val="0000FF"/>
                  </a:solidFill>
                  <a:cs typeface="Arial" charset="0"/>
                </a:rPr>
                <a:t>kicker</a:t>
              </a:r>
              <a:endParaRPr lang="en-US" sz="1200" b="1" dirty="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52860" y="4352231"/>
            <a:ext cx="12927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booster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1" r="43277" b="-1807"/>
          <a:stretch/>
        </p:blipFill>
        <p:spPr bwMode="auto">
          <a:xfrm>
            <a:off x="52860" y="3685182"/>
            <a:ext cx="4697730" cy="2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5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JLEIC Collider Rings</a:t>
            </a:r>
            <a:endParaRPr lang="en-US" sz="36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6581" y="1292761"/>
            <a:ext cx="4509004" cy="1833254"/>
            <a:chOff x="455613" y="1955800"/>
            <a:chExt cx="8226425" cy="3421063"/>
          </a:xfrm>
        </p:grpSpPr>
        <p:pic>
          <p:nvPicPr>
            <p:cNvPr id="85067" name="Picture 75" descr="ion_ring_v15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5613" y="1955800"/>
              <a:ext cx="8226425" cy="3421063"/>
            </a:xfrm>
            <a:prstGeom prst="rect">
              <a:avLst/>
            </a:prstGeom>
            <a:noFill/>
          </p:spPr>
        </p:pic>
        <p:sp>
          <p:nvSpPr>
            <p:cNvPr id="85033" name="Line 4"/>
            <p:cNvSpPr>
              <a:spLocks noChangeShapeType="1"/>
            </p:cNvSpPr>
            <p:nvPr/>
          </p:nvSpPr>
          <p:spPr bwMode="auto">
            <a:xfrm rot="10800000" flipH="1" flipV="1">
              <a:off x="3744915" y="4403727"/>
              <a:ext cx="377620" cy="352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40" name="AutoShape 48"/>
            <p:cNvSpPr>
              <a:spLocks/>
            </p:cNvSpPr>
            <p:nvPr/>
          </p:nvSpPr>
          <p:spPr bwMode="auto">
            <a:xfrm rot="18660000">
              <a:off x="3873863" y="2547249"/>
              <a:ext cx="117476" cy="704849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43" name="AutoShape 51"/>
            <p:cNvSpPr>
              <a:spLocks/>
            </p:cNvSpPr>
            <p:nvPr/>
          </p:nvSpPr>
          <p:spPr bwMode="auto">
            <a:xfrm rot="13749636">
              <a:off x="5151129" y="2633884"/>
              <a:ext cx="117476" cy="663575"/>
            </a:xfrm>
            <a:prstGeom prst="rightBrace">
              <a:avLst>
                <a:gd name="adj1" fmla="val 4707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44" name="Line 52"/>
            <p:cNvSpPr>
              <a:spLocks noChangeShapeType="1"/>
            </p:cNvSpPr>
            <p:nvPr/>
          </p:nvSpPr>
          <p:spPr bwMode="auto">
            <a:xfrm rot="32400000">
              <a:off x="7013575" y="3598863"/>
              <a:ext cx="0" cy="182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45" name="Line 53"/>
            <p:cNvSpPr>
              <a:spLocks noChangeShapeType="1"/>
            </p:cNvSpPr>
            <p:nvPr/>
          </p:nvSpPr>
          <p:spPr bwMode="auto">
            <a:xfrm rot="32400000">
              <a:off x="6919913" y="3690938"/>
              <a:ext cx="1825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46" name="Line 54"/>
            <p:cNvSpPr>
              <a:spLocks noChangeShapeType="1"/>
            </p:cNvSpPr>
            <p:nvPr/>
          </p:nvSpPr>
          <p:spPr bwMode="auto">
            <a:xfrm rot="10800000" flipV="1">
              <a:off x="5824538" y="3690938"/>
              <a:ext cx="1187450" cy="985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47" name="Line 55"/>
            <p:cNvSpPr>
              <a:spLocks noChangeShapeType="1"/>
            </p:cNvSpPr>
            <p:nvPr/>
          </p:nvSpPr>
          <p:spPr bwMode="auto">
            <a:xfrm rot="32400000">
              <a:off x="5983288" y="2670175"/>
              <a:ext cx="1031875" cy="10207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48" name="Line 56"/>
            <p:cNvSpPr>
              <a:spLocks noChangeShapeType="1"/>
            </p:cNvSpPr>
            <p:nvPr/>
          </p:nvSpPr>
          <p:spPr bwMode="auto">
            <a:xfrm rot="7500000" flipH="1" flipV="1">
              <a:off x="7121525" y="3024188"/>
              <a:ext cx="1165225" cy="86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49" name="Text Box 16"/>
            <p:cNvSpPr txBox="1">
              <a:spLocks noChangeArrowheads="1"/>
            </p:cNvSpPr>
            <p:nvPr/>
          </p:nvSpPr>
          <p:spPr bwMode="auto">
            <a:xfrm rot="20520000">
              <a:off x="6829250" y="3438016"/>
              <a:ext cx="1840266" cy="504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914400">
                <a:buSzPct val="85000"/>
                <a:buFont typeface="Arial" charset="0"/>
                <a:buNone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 = 155.5 m</a:t>
              </a:r>
            </a:p>
          </p:txBody>
        </p:sp>
        <p:sp>
          <p:nvSpPr>
            <p:cNvPr id="85050" name="TextBox 1"/>
            <p:cNvSpPr txBox="1">
              <a:spLocks noChangeArrowheads="1"/>
            </p:cNvSpPr>
            <p:nvPr/>
          </p:nvSpPr>
          <p:spPr bwMode="auto">
            <a:xfrm>
              <a:off x="6223124" y="2504013"/>
              <a:ext cx="1608013" cy="840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400">
                <a:buSzPct val="70000"/>
                <a:buFont typeface="Arial" charset="0"/>
                <a:buNone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Arc, 261.7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</a:t>
              </a:r>
            </a:p>
          </p:txBody>
        </p:sp>
        <p:sp>
          <p:nvSpPr>
            <p:cNvPr id="85051" name="Text Box 6"/>
            <p:cNvSpPr txBox="1">
              <a:spLocks noChangeArrowheads="1"/>
            </p:cNvSpPr>
            <p:nvPr/>
          </p:nvSpPr>
          <p:spPr bwMode="auto">
            <a:xfrm>
              <a:off x="4039534" y="4653547"/>
              <a:ext cx="529292" cy="43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54861" tIns="27431" rIns="54861" bIns="27431">
              <a:prstTxWarp prst="textNoShape">
                <a:avLst/>
              </a:prstTxWarp>
              <a:spAutoFit/>
            </a:bodyPr>
            <a:lstStyle/>
            <a:p>
              <a:pPr algn="ctr" defTabSz="547688">
                <a:buSzPct val="85000"/>
                <a:buFont typeface="Arial" charset="0"/>
                <a:buNone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IP</a:t>
              </a:r>
            </a:p>
          </p:txBody>
        </p:sp>
        <p:sp>
          <p:nvSpPr>
            <p:cNvPr id="85058" name="Text Box 6"/>
            <p:cNvSpPr txBox="1">
              <a:spLocks noChangeArrowheads="1"/>
            </p:cNvSpPr>
            <p:nvPr/>
          </p:nvSpPr>
          <p:spPr bwMode="auto">
            <a:xfrm rot="2460000">
              <a:off x="3033138" y="2397493"/>
              <a:ext cx="1939809" cy="43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54861" tIns="27431" rIns="54861" bIns="27431">
              <a:prstTxWarp prst="textNoShape">
                <a:avLst/>
              </a:prstTxWarp>
              <a:spAutoFit/>
            </a:bodyPr>
            <a:lstStyle/>
            <a:p>
              <a:pPr algn="ctr" defTabSz="547688">
                <a:buSzPct val="85000"/>
                <a:buFont typeface="Arial" charset="0"/>
                <a:buNone/>
              </a:pPr>
              <a:r>
                <a:rPr lang="en-US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norm</a:t>
              </a:r>
              <a:r>
                <a:rPr lang="en-US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.+SRF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61" name="Text Box 6"/>
            <p:cNvSpPr txBox="1">
              <a:spLocks noChangeArrowheads="1"/>
            </p:cNvSpPr>
            <p:nvPr/>
          </p:nvSpPr>
          <p:spPr bwMode="auto">
            <a:xfrm rot="19146209">
              <a:off x="4287991" y="2189686"/>
              <a:ext cx="1575187" cy="77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54861" tIns="27431" rIns="54861" bIns="27431">
              <a:prstTxWarp prst="textNoShape">
                <a:avLst/>
              </a:prstTxWarp>
              <a:spAutoFit/>
            </a:bodyPr>
            <a:lstStyle/>
            <a:p>
              <a:pPr algn="ctr" defTabSz="547688">
                <a:buSzPct val="85000"/>
                <a:buFont typeface="Arial" charset="0"/>
                <a:buNone/>
              </a:pPr>
              <a:r>
                <a:rPr lang="en-US" sz="1200" b="1" dirty="0" smtClean="0">
                  <a:solidFill>
                    <a:srgbClr val="CC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  cooling</a:t>
              </a:r>
              <a:endParaRPr lang="en-US" sz="1200" b="1" dirty="0">
                <a:solidFill>
                  <a:srgbClr val="CC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62" name="Line 12"/>
            <p:cNvSpPr>
              <a:spLocks noChangeShapeType="1"/>
            </p:cNvSpPr>
            <p:nvPr/>
          </p:nvSpPr>
          <p:spPr bwMode="auto">
            <a:xfrm rot="10800000" flipV="1">
              <a:off x="1879600" y="4999038"/>
              <a:ext cx="60960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63" name="Text Box 13"/>
            <p:cNvSpPr txBox="1">
              <a:spLocks noChangeArrowheads="1"/>
            </p:cNvSpPr>
            <p:nvPr/>
          </p:nvSpPr>
          <p:spPr bwMode="auto">
            <a:xfrm>
              <a:off x="1717100" y="4618038"/>
              <a:ext cx="893325" cy="50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914400">
                <a:buSzPct val="85000"/>
                <a:buFont typeface="Arial" charset="0"/>
                <a:buNone/>
              </a:pPr>
              <a:r>
                <a:rPr lang="en-US" sz="1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ions</a:t>
              </a:r>
            </a:p>
          </p:txBody>
        </p:sp>
        <p:sp>
          <p:nvSpPr>
            <p:cNvPr id="85065" name="TextBox 1"/>
            <p:cNvSpPr txBox="1">
              <a:spLocks noChangeArrowheads="1"/>
            </p:cNvSpPr>
            <p:nvPr/>
          </p:nvSpPr>
          <p:spPr bwMode="auto">
            <a:xfrm>
              <a:off x="3291342" y="3489468"/>
              <a:ext cx="1066800" cy="50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defTabSz="914400">
                <a:buSzPct val="70000"/>
                <a:buFont typeface="Arial" charset="0"/>
                <a:buNone/>
              </a:pP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81.7</a:t>
              </a:r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  <a:sym typeface="Symbol" charset="2"/>
                </a:rPr>
                <a:t></a:t>
              </a:r>
            </a:p>
          </p:txBody>
        </p:sp>
        <p:sp>
          <p:nvSpPr>
            <p:cNvPr id="85068" name="Line 4"/>
            <p:cNvSpPr>
              <a:spLocks noChangeShapeType="1"/>
            </p:cNvSpPr>
            <p:nvPr/>
          </p:nvSpPr>
          <p:spPr bwMode="auto">
            <a:xfrm rot="10800000" flipH="1">
              <a:off x="5449888" y="4089400"/>
              <a:ext cx="207962" cy="32385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 type="stealth" w="med" len="lg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69" name="Text Box 6"/>
            <p:cNvSpPr txBox="1">
              <a:spLocks noChangeArrowheads="1"/>
            </p:cNvSpPr>
            <p:nvPr/>
          </p:nvSpPr>
          <p:spPr bwMode="auto">
            <a:xfrm>
              <a:off x="4906356" y="3690940"/>
              <a:ext cx="1760164" cy="43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54861" tIns="27431" rIns="54861" bIns="27431">
              <a:prstTxWarp prst="textNoShape">
                <a:avLst/>
              </a:prstTxWarp>
              <a:spAutoFit/>
            </a:bodyPr>
            <a:lstStyle/>
            <a:p>
              <a:pPr algn="ctr" defTabSz="547688">
                <a:buSzPct val="85000"/>
                <a:buFont typeface="Arial" charset="0"/>
                <a:buNone/>
              </a:pPr>
              <a:r>
                <a:rPr lang="en-US" sz="1200" b="1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 2</a:t>
              </a:r>
              <a:r>
                <a:rPr lang="en-US" sz="1200" b="1" baseline="3000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200" b="1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IP</a:t>
              </a:r>
            </a:p>
          </p:txBody>
        </p: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0" y="820280"/>
            <a:ext cx="4023360" cy="36576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SzPct val="85000"/>
              <a:buNone/>
              <a:defRPr/>
            </a:pPr>
            <a:r>
              <a:rPr lang="en-US" altLang="en-US" sz="16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Ion ring w/ major machine components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552752" y="793524"/>
            <a:ext cx="4727044" cy="1893476"/>
          </a:xfrm>
        </p:spPr>
        <p:txBody>
          <a:bodyPr>
            <a:noAutofit/>
          </a:bodyPr>
          <a:lstStyle/>
          <a:p>
            <a:pPr marL="233363" lvl="1" indent="-233363">
              <a:spcBef>
                <a:spcPts val="600"/>
              </a:spcBef>
              <a:buSzPct val="85000"/>
              <a:buBlip>
                <a:blip r:embed="rId3"/>
              </a:buBlip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Two rings have same footprint, stack vertically but have a horizontal crossing at IP </a:t>
            </a:r>
          </a:p>
          <a:p>
            <a:pPr marL="233363" lvl="1" indent="-233363">
              <a:spcBef>
                <a:spcPts val="600"/>
              </a:spcBef>
              <a:buSzPct val="85000"/>
              <a:buBlip>
                <a:blip r:embed="rId3"/>
              </a:buBlip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Both rings have a figure-8 shape</a:t>
            </a:r>
          </a:p>
          <a:p>
            <a:pPr marL="233363" lvl="1" indent="-233363">
              <a:spcBef>
                <a:spcPts val="600"/>
              </a:spcBef>
              <a:buSzPct val="85000"/>
              <a:buBlip>
                <a:blip r:embed="rId3"/>
              </a:buBlip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Supports two IPs</a:t>
            </a:r>
          </a:p>
          <a:p>
            <a:pPr marL="233363" lvl="1" indent="-233363">
              <a:spcBef>
                <a:spcPts val="600"/>
              </a:spcBef>
              <a:buSzPct val="85000"/>
              <a:buBlip>
                <a:blip r:embed="rId3"/>
              </a:buBlip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Ion ring: </a:t>
            </a:r>
            <a:r>
              <a:rPr lang="en-US" altLang="en-US" sz="1600" b="1" kern="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super-ferric magnets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(up to 3T) </a:t>
            </a:r>
          </a:p>
        </p:txBody>
      </p:sp>
      <p:pic>
        <p:nvPicPr>
          <p:cNvPr id="47" name="Content Placeholder 4" descr="Screen Shot 2014-11-07 at 08.36.2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14681" r="-1379" b="17841"/>
          <a:stretch/>
        </p:blipFill>
        <p:spPr bwMode="auto">
          <a:xfrm rot="585012">
            <a:off x="4627470" y="2750645"/>
            <a:ext cx="2773289" cy="9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71317"/>
              </p:ext>
            </p:extLst>
          </p:nvPr>
        </p:nvGraphicFramePr>
        <p:xfrm>
          <a:off x="4761347" y="3632956"/>
          <a:ext cx="4202264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5798"/>
                <a:gridCol w="644055"/>
                <a:gridCol w="898498"/>
                <a:gridCol w="993913"/>
              </a:tblGrid>
              <a:tr h="275674">
                <a:tc>
                  <a:txBody>
                    <a:bodyPr/>
                    <a:lstStyle/>
                    <a:p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3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3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567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2154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67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Crossing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angle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67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FODO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FODO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567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 &amp; quad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&amp; 0.8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&amp; 0.45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length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dipole field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~1.5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567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kW/m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3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56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  <a:r>
                        <a:rPr lang="en-US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altLang="en-US" sz="13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tr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5674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chromaticity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-101/-112</a:t>
                      </a:r>
                      <a:endParaRPr lang="en-US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-149/-123</a:t>
                      </a:r>
                      <a:endParaRPr lang="en-US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7005" y="2349037"/>
            <a:ext cx="1582983" cy="1281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6"/>
          <p:cNvGrpSpPr>
            <a:grpSpLocks noChangeAspect="1"/>
          </p:cNvGrpSpPr>
          <p:nvPr/>
        </p:nvGrpSpPr>
        <p:grpSpPr>
          <a:xfrm>
            <a:off x="10277" y="4219249"/>
            <a:ext cx="4542475" cy="2122062"/>
            <a:chOff x="159628" y="2063815"/>
            <a:chExt cx="8921950" cy="416797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9628" y="2063815"/>
              <a:ext cx="8921950" cy="3721609"/>
            </a:xfrm>
            <a:prstGeom prst="rect">
              <a:avLst/>
            </a:prstGeom>
          </p:spPr>
        </p:pic>
        <p:sp>
          <p:nvSpPr>
            <p:cNvPr id="53" name="Content Placeholder 1"/>
            <p:cNvSpPr txBox="1">
              <a:spLocks/>
            </p:cNvSpPr>
            <p:nvPr/>
          </p:nvSpPr>
          <p:spPr bwMode="auto">
            <a:xfrm>
              <a:off x="7935359" y="3599202"/>
              <a:ext cx="761847" cy="58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e</a:t>
              </a:r>
              <a:r>
                <a:rPr lang="en-US" altLang="en-US" sz="1200" b="1" kern="0" baseline="30000" dirty="0" smtClean="0">
                  <a:ea typeface="ＭＳ Ｐゴシック" pitchFamily="34" charset="-128"/>
                </a:rPr>
                <a:t>-</a:t>
              </a:r>
              <a:endParaRPr lang="en-US" altLang="en-US" sz="1200" b="1" kern="0" dirty="0" smtClean="0">
                <a:ea typeface="ＭＳ Ｐゴシック" pitchFamily="34" charset="-128"/>
              </a:endParaRPr>
            </a:p>
          </p:txBody>
        </p:sp>
        <p:sp>
          <p:nvSpPr>
            <p:cNvPr id="54" name="Curved Right Arrow 53"/>
            <p:cNvSpPr/>
            <p:nvPr/>
          </p:nvSpPr>
          <p:spPr>
            <a:xfrm rot="10800000">
              <a:off x="8367007" y="3158357"/>
              <a:ext cx="347164" cy="1435154"/>
            </a:xfrm>
            <a:prstGeom prst="curvedRightArrow">
              <a:avLst>
                <a:gd name="adj1" fmla="val 8624"/>
                <a:gd name="adj2" fmla="val 29237"/>
                <a:gd name="adj3" fmla="val 1806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875740" y="2717668"/>
              <a:ext cx="1371600" cy="11112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7"/>
            <p:cNvCxnSpPr>
              <a:cxnSpLocks noChangeShapeType="1"/>
            </p:cNvCxnSpPr>
            <p:nvPr/>
          </p:nvCxnSpPr>
          <p:spPr bwMode="auto">
            <a:xfrm>
              <a:off x="1868425" y="3828918"/>
              <a:ext cx="1371600" cy="111318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Content Placeholder 1"/>
            <p:cNvSpPr txBox="1">
              <a:spLocks/>
            </p:cNvSpPr>
            <p:nvPr/>
          </p:nvSpPr>
          <p:spPr bwMode="auto">
            <a:xfrm rot="1869502">
              <a:off x="533627" y="3100871"/>
              <a:ext cx="1752459" cy="48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R=155m</a:t>
              </a:r>
            </a:p>
          </p:txBody>
        </p:sp>
        <p:cxnSp>
          <p:nvCxnSpPr>
            <p:cNvPr id="58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533400" y="3037098"/>
              <a:ext cx="1334416" cy="794312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3698326" y="4638116"/>
              <a:ext cx="456948" cy="60796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Content Placeholder 1"/>
            <p:cNvSpPr txBox="1">
              <a:spLocks/>
            </p:cNvSpPr>
            <p:nvPr/>
          </p:nvSpPr>
          <p:spPr bwMode="auto">
            <a:xfrm rot="19174900">
              <a:off x="3802049" y="4325870"/>
              <a:ext cx="932563" cy="37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 bwMode="auto">
            <a:xfrm rot="2383024">
              <a:off x="4455033" y="4401423"/>
              <a:ext cx="949399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62" name="Left Brace 63"/>
            <p:cNvSpPr>
              <a:spLocks/>
            </p:cNvSpPr>
            <p:nvPr/>
          </p:nvSpPr>
          <p:spPr bwMode="auto">
            <a:xfrm rot="3333525">
              <a:off x="6029735" y="211888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Content Placeholder 1"/>
            <p:cNvSpPr txBox="1">
              <a:spLocks/>
            </p:cNvSpPr>
            <p:nvPr/>
          </p:nvSpPr>
          <p:spPr bwMode="auto">
            <a:xfrm rot="19710914">
              <a:off x="5561437" y="2400147"/>
              <a:ext cx="1500325" cy="79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64" name="Left Brace 65"/>
            <p:cNvSpPr>
              <a:spLocks/>
            </p:cNvSpPr>
            <p:nvPr/>
          </p:nvSpPr>
          <p:spPr bwMode="auto">
            <a:xfrm rot="14202431">
              <a:off x="2996045" y="492149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 bwMode="auto">
            <a:xfrm rot="19518118">
              <a:off x="1819251" y="4575286"/>
              <a:ext cx="1410434" cy="73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66" name="Left Brace 69"/>
            <p:cNvSpPr>
              <a:spLocks/>
            </p:cNvSpPr>
            <p:nvPr/>
          </p:nvSpPr>
          <p:spPr bwMode="auto">
            <a:xfrm rot="2999692">
              <a:off x="5401413" y="2618815"/>
              <a:ext cx="120491" cy="616806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Content Placeholder 1"/>
            <p:cNvSpPr txBox="1">
              <a:spLocks/>
            </p:cNvSpPr>
            <p:nvPr/>
          </p:nvSpPr>
          <p:spPr bwMode="auto">
            <a:xfrm rot="19231892">
              <a:off x="4592964" y="2567184"/>
              <a:ext cx="1313013" cy="46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CCB</a:t>
              </a:r>
            </a:p>
          </p:txBody>
        </p:sp>
        <p:sp>
          <p:nvSpPr>
            <p:cNvPr id="85" name="Content Placeholder 1"/>
            <p:cNvSpPr txBox="1">
              <a:spLocks/>
            </p:cNvSpPr>
            <p:nvPr/>
          </p:nvSpPr>
          <p:spPr bwMode="auto">
            <a:xfrm>
              <a:off x="533397" y="4060711"/>
              <a:ext cx="1416388" cy="106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Arc, 261.7</a:t>
              </a:r>
              <a:r>
                <a:rPr lang="en-US" altLang="en-US" sz="12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200" b="1" kern="0" dirty="0" smtClean="0">
                <a:ea typeface="ＭＳ Ｐゴシック" pitchFamily="34" charset="-128"/>
              </a:endParaRPr>
            </a:p>
          </p:txBody>
        </p:sp>
        <p:sp>
          <p:nvSpPr>
            <p:cNvPr id="86" name="Content Placeholder 1"/>
            <p:cNvSpPr txBox="1">
              <a:spLocks/>
            </p:cNvSpPr>
            <p:nvPr/>
          </p:nvSpPr>
          <p:spPr bwMode="auto">
            <a:xfrm>
              <a:off x="3420846" y="3599204"/>
              <a:ext cx="1094495" cy="42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81.7</a:t>
              </a:r>
              <a:r>
                <a:rPr lang="en-US" altLang="en-US" sz="12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200" b="1" kern="0" dirty="0" smtClean="0">
                <a:ea typeface="ＭＳ Ｐゴシック" pitchFamily="34" charset="-128"/>
              </a:endParaRPr>
            </a:p>
          </p:txBody>
        </p:sp>
        <p:cxnSp>
          <p:nvCxnSpPr>
            <p:cNvPr id="8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3588847" y="4904688"/>
              <a:ext cx="2" cy="67612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Content Placeholder 1"/>
            <p:cNvSpPr txBox="1">
              <a:spLocks/>
            </p:cNvSpPr>
            <p:nvPr/>
          </p:nvSpPr>
          <p:spPr bwMode="auto">
            <a:xfrm>
              <a:off x="2577560" y="5387847"/>
              <a:ext cx="2166500" cy="843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Forward e</a:t>
              </a:r>
              <a:r>
                <a:rPr lang="en-US" altLang="en-US" sz="1200" b="1" kern="0" baseline="30000" dirty="0" smtClean="0">
                  <a:ea typeface="ＭＳ Ｐゴシック" pitchFamily="34" charset="-128"/>
                </a:rPr>
                <a:t>-</a:t>
              </a:r>
              <a:r>
                <a:rPr lang="en-US" altLang="en-US" sz="1200" b="1" kern="0" dirty="0" smtClean="0">
                  <a:ea typeface="ＭＳ Ｐゴシック" pitchFamily="34" charset="-128"/>
                </a:rPr>
                <a:t> detection</a:t>
              </a:r>
            </a:p>
          </p:txBody>
        </p:sp>
        <p:sp>
          <p:nvSpPr>
            <p:cNvPr id="90" name="Left Brace 30"/>
            <p:cNvSpPr>
              <a:spLocks/>
            </p:cNvSpPr>
            <p:nvPr/>
          </p:nvSpPr>
          <p:spPr bwMode="auto">
            <a:xfrm rot="13614477">
              <a:off x="3508949" y="4701634"/>
              <a:ext cx="101276" cy="285225"/>
            </a:xfrm>
            <a:prstGeom prst="leftBrace">
              <a:avLst>
                <a:gd name="adj1" fmla="val 3380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Left Brace 61"/>
            <p:cNvSpPr>
              <a:spLocks/>
            </p:cNvSpPr>
            <p:nvPr/>
          </p:nvSpPr>
          <p:spPr bwMode="auto">
            <a:xfrm rot="18627411">
              <a:off x="4953555" y="4115074"/>
              <a:ext cx="131694" cy="506321"/>
            </a:xfrm>
            <a:prstGeom prst="leftBrace">
              <a:avLst>
                <a:gd name="adj1" fmla="val 33803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eft Brace 58"/>
            <p:cNvSpPr>
              <a:spLocks/>
            </p:cNvSpPr>
            <p:nvPr/>
          </p:nvSpPr>
          <p:spPr bwMode="auto">
            <a:xfrm rot="13694265">
              <a:off x="4091880" y="4085337"/>
              <a:ext cx="114105" cy="506321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Pie 92"/>
            <p:cNvSpPr>
              <a:spLocks noChangeAspect="1"/>
            </p:cNvSpPr>
            <p:nvPr/>
          </p:nvSpPr>
          <p:spPr bwMode="auto">
            <a:xfrm>
              <a:off x="1776413" y="3742056"/>
              <a:ext cx="182562" cy="182563"/>
            </a:xfrm>
            <a:prstGeom prst="pie">
              <a:avLst>
                <a:gd name="adj1" fmla="val 2426391"/>
                <a:gd name="adj2" fmla="val 1931627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Content Placeholder 1"/>
            <p:cNvSpPr txBox="1">
              <a:spLocks/>
            </p:cNvSpPr>
            <p:nvPr/>
          </p:nvSpPr>
          <p:spPr bwMode="auto">
            <a:xfrm>
              <a:off x="3994303" y="4978656"/>
              <a:ext cx="789743" cy="33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IP</a:t>
              </a:r>
            </a:p>
          </p:txBody>
        </p:sp>
        <p:sp>
          <p:nvSpPr>
            <p:cNvPr id="95" name="Left Brace 73"/>
            <p:cNvSpPr>
              <a:spLocks/>
            </p:cNvSpPr>
            <p:nvPr/>
          </p:nvSpPr>
          <p:spPr bwMode="auto">
            <a:xfrm rot="7881182">
              <a:off x="4075715" y="2301620"/>
              <a:ext cx="132540" cy="2005280"/>
            </a:xfrm>
            <a:prstGeom prst="leftBrace">
              <a:avLst>
                <a:gd name="adj1" fmla="val 33797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Content Placeholder 1"/>
            <p:cNvSpPr txBox="1">
              <a:spLocks/>
            </p:cNvSpPr>
            <p:nvPr/>
          </p:nvSpPr>
          <p:spPr bwMode="auto">
            <a:xfrm>
              <a:off x="5805897" y="3762611"/>
              <a:ext cx="1447795" cy="74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i="1" kern="0" dirty="0" smtClean="0">
                  <a:ea typeface="ＭＳ Ｐゴシック" pitchFamily="34" charset="-128"/>
                </a:rPr>
                <a:t>Future 2</a:t>
              </a:r>
              <a:r>
                <a:rPr lang="en-US" altLang="en-US" sz="1200" b="1" i="1" kern="0" baseline="30000" dirty="0" smtClean="0">
                  <a:ea typeface="ＭＳ Ｐゴシック" pitchFamily="34" charset="-128"/>
                </a:rPr>
                <a:t>nd</a:t>
              </a:r>
              <a:r>
                <a:rPr lang="en-US" altLang="en-US" sz="1200" b="1" i="1" kern="0" dirty="0" smtClean="0">
                  <a:ea typeface="ＭＳ Ｐゴシック" pitchFamily="34" charset="-128"/>
                </a:rPr>
                <a:t> IP</a:t>
              </a:r>
            </a:p>
          </p:txBody>
        </p:sp>
        <p:sp>
          <p:nvSpPr>
            <p:cNvPr id="97" name="Down Arrow 96"/>
            <p:cNvSpPr/>
            <p:nvPr/>
          </p:nvSpPr>
          <p:spPr>
            <a:xfrm rot="2989015">
              <a:off x="5688773" y="4007057"/>
              <a:ext cx="169861" cy="668266"/>
            </a:xfrm>
            <a:prstGeom prst="downArrow">
              <a:avLst/>
            </a:prstGeom>
            <a:solidFill>
              <a:srgbClr val="5F5F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Content Placeholder 1"/>
            <p:cNvSpPr txBox="1">
              <a:spLocks/>
            </p:cNvSpPr>
            <p:nvPr/>
          </p:nvSpPr>
          <p:spPr bwMode="auto">
            <a:xfrm rot="2194111">
              <a:off x="1879416" y="2292552"/>
              <a:ext cx="1554933" cy="859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99" name="Left Brace 63"/>
            <p:cNvSpPr>
              <a:spLocks/>
            </p:cNvSpPr>
            <p:nvPr/>
          </p:nvSpPr>
          <p:spPr bwMode="auto">
            <a:xfrm rot="7491457">
              <a:off x="3024612" y="2115501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Content Placeholder 1"/>
            <p:cNvSpPr txBox="1">
              <a:spLocks/>
            </p:cNvSpPr>
            <p:nvPr/>
          </p:nvSpPr>
          <p:spPr bwMode="auto">
            <a:xfrm rot="2050658">
              <a:off x="5193038" y="5157299"/>
              <a:ext cx="1520183" cy="70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101" name="Left Brace 63"/>
            <p:cNvSpPr>
              <a:spLocks/>
            </p:cNvSpPr>
            <p:nvPr/>
          </p:nvSpPr>
          <p:spPr bwMode="auto">
            <a:xfrm rot="18223623">
              <a:off x="6026165" y="4917299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8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" name="Content Placeholder 2"/>
          <p:cNvSpPr txBox="1">
            <a:spLocks/>
          </p:cNvSpPr>
          <p:nvPr/>
        </p:nvSpPr>
        <p:spPr bwMode="auto">
          <a:xfrm>
            <a:off x="4814512" y="2475906"/>
            <a:ext cx="1371600" cy="55803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SzPct val="85000"/>
              <a:buNone/>
              <a:defRPr/>
            </a:pPr>
            <a:r>
              <a:rPr lang="en-US" altLang="en-US" sz="16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Super-ferric magnets</a:t>
            </a:r>
          </a:p>
        </p:txBody>
      </p:sp>
      <p:sp>
        <p:nvSpPr>
          <p:cNvPr id="103" name="Content Placeholder 2"/>
          <p:cNvSpPr txBox="1">
            <a:spLocks/>
          </p:cNvSpPr>
          <p:nvPr/>
        </p:nvSpPr>
        <p:spPr bwMode="auto">
          <a:xfrm>
            <a:off x="12656" y="3732178"/>
            <a:ext cx="4480560" cy="36576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SzPct val="85000"/>
              <a:buNone/>
              <a:defRPr/>
            </a:pPr>
            <a:r>
              <a:rPr lang="en-US" altLang="en-US" sz="1600" b="1" kern="0" dirty="0" smtClean="0">
                <a:latin typeface="Arial" charset="0"/>
                <a:ea typeface="ＭＳ Ｐゴシック" pitchFamily="34" charset="-128"/>
                <a:cs typeface="Arial" charset="0"/>
              </a:rPr>
              <a:t>Electron ring w/ major machine components</a:t>
            </a:r>
          </a:p>
        </p:txBody>
      </p:sp>
    </p:spTree>
    <p:extLst>
      <p:ext uri="{BB962C8B-B14F-4D97-AF65-F5344CB8AC3E}">
        <p14:creationId xmlns:p14="http://schemas.microsoft.com/office/powerpoint/2010/main" val="1718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Arial" charset="0"/>
                <a:ea typeface="MS PGothic" pitchFamily="34" charset="-128"/>
                <a:cs typeface="MS PGothic" pitchFamily="34" charset="-128"/>
              </a:rPr>
              <a:t>High luminosity: Electron Cooling</a:t>
            </a:r>
            <a:endParaRPr lang="en-US" sz="3600" b="1" dirty="0">
              <a:solidFill>
                <a:srgbClr val="0000FF"/>
              </a:solidFill>
              <a:latin typeface="Arial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09588" y="896938"/>
            <a:ext cx="8210550" cy="1463675"/>
            <a:chOff x="321" y="565"/>
            <a:chExt cx="5172" cy="922"/>
          </a:xfrm>
        </p:grpSpPr>
        <p:cxnSp>
          <p:nvCxnSpPr>
            <p:cNvPr id="35887" name="Straight Connector 5"/>
            <p:cNvCxnSpPr>
              <a:cxnSpLocks noChangeShapeType="1"/>
            </p:cNvCxnSpPr>
            <p:nvPr/>
          </p:nvCxnSpPr>
          <p:spPr bwMode="auto">
            <a:xfrm flipV="1">
              <a:off x="704" y="1026"/>
              <a:ext cx="3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35888" name="Rectangle 6"/>
            <p:cNvSpPr>
              <a:spLocks noChangeArrowheads="1"/>
            </p:cNvSpPr>
            <p:nvPr/>
          </p:nvSpPr>
          <p:spPr bwMode="auto">
            <a:xfrm>
              <a:off x="583" y="980"/>
              <a:ext cx="104" cy="91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/>
            </a:p>
          </p:txBody>
        </p:sp>
        <p:sp>
          <p:nvSpPr>
            <p:cNvPr id="35889" name="Rectangle 7"/>
            <p:cNvSpPr>
              <a:spLocks noChangeArrowheads="1"/>
            </p:cNvSpPr>
            <p:nvPr/>
          </p:nvSpPr>
          <p:spPr bwMode="auto">
            <a:xfrm>
              <a:off x="1197" y="923"/>
              <a:ext cx="603" cy="19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2486" y="749"/>
              <a:ext cx="503" cy="554"/>
              <a:chOff x="1676400" y="1295399"/>
              <a:chExt cx="609600" cy="609600"/>
            </a:xfrm>
          </p:grpSpPr>
          <p:cxnSp>
            <p:nvCxnSpPr>
              <p:cNvPr id="35910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9" name="Arc 20"/>
                <p:cNvSpPr/>
                <p:nvPr/>
              </p:nvSpPr>
              <p:spPr bwMode="auto">
                <a:xfrm>
                  <a:off x="2973617" y="1296500"/>
                  <a:ext cx="302982" cy="30590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Arc 21"/>
                <p:cNvSpPr/>
                <p:nvPr/>
              </p:nvSpPr>
              <p:spPr bwMode="auto">
                <a:xfrm rot="16200000">
                  <a:off x="2972158" y="1297959"/>
                  <a:ext cx="305900" cy="302982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 bwMode="auto">
                <a:xfrm rot="5400000">
                  <a:off x="2972158" y="1297959"/>
                  <a:ext cx="305900" cy="302982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46" name="Arc 45"/>
                <p:cNvSpPr/>
                <p:nvPr/>
              </p:nvSpPr>
              <p:spPr bwMode="auto">
                <a:xfrm>
                  <a:off x="2984525" y="1292100"/>
                  <a:ext cx="306618" cy="3036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 bwMode="auto">
                <a:xfrm rot="16200000">
                  <a:off x="2985985" y="1290640"/>
                  <a:ext cx="303699" cy="30661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 bwMode="auto">
                <a:xfrm rot="5400000">
                  <a:off x="2985985" y="1290640"/>
                  <a:ext cx="303699" cy="306618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5913" name="Straight Connector 4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3988" y="565"/>
              <a:ext cx="1005" cy="922"/>
              <a:chOff x="1676400" y="1295399"/>
              <a:chExt cx="609600" cy="609600"/>
            </a:xfrm>
          </p:grpSpPr>
          <p:cxnSp>
            <p:nvCxnSpPr>
              <p:cNvPr id="35900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9" name="Arc 28"/>
                <p:cNvSpPr/>
                <p:nvPr/>
              </p:nvSpPr>
              <p:spPr bwMode="auto">
                <a:xfrm>
                  <a:off x="2971496" y="1296061"/>
                  <a:ext cx="304497" cy="30413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16200000">
                  <a:off x="2971675" y="1295882"/>
                  <a:ext cx="304139" cy="30449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rot="5400000">
                  <a:off x="2971675" y="1295882"/>
                  <a:ext cx="304139" cy="30449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 rot="10800000">
                <a:off x="1676400" y="16001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5136" y="1293417"/>
                  <a:ext cx="305103" cy="30546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4958" y="1293596"/>
                  <a:ext cx="305461" cy="30510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4958" y="1293596"/>
                  <a:ext cx="305461" cy="30510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5903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5892" name="TextBox 12"/>
            <p:cNvSpPr txBox="1">
              <a:spLocks noChangeArrowheads="1"/>
            </p:cNvSpPr>
            <p:nvPr/>
          </p:nvSpPr>
          <p:spPr bwMode="auto">
            <a:xfrm>
              <a:off x="321" y="607"/>
              <a:ext cx="6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>
                  <a:latin typeface="Calibri" panose="020F0502020204030204" pitchFamily="34" charset="0"/>
                </a:rPr>
                <a:t>ion sources</a:t>
              </a:r>
            </a:p>
          </p:txBody>
        </p:sp>
        <p:sp>
          <p:nvSpPr>
            <p:cNvPr id="35893" name="TextBox 13"/>
            <p:cNvSpPr txBox="1">
              <a:spLocks noChangeArrowheads="1"/>
            </p:cNvSpPr>
            <p:nvPr/>
          </p:nvSpPr>
          <p:spPr bwMode="auto">
            <a:xfrm>
              <a:off x="1069" y="725"/>
              <a:ext cx="9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 dirty="0">
                  <a:latin typeface="Calibri" panose="020F0502020204030204" pitchFamily="34" charset="0"/>
                </a:rPr>
                <a:t>ion </a:t>
              </a:r>
              <a:r>
                <a:rPr lang="en-US" sz="1400" b="1" dirty="0" err="1">
                  <a:latin typeface="Calibri" panose="020F0502020204030204" pitchFamily="34" charset="0"/>
                </a:rPr>
                <a:t>linac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35894" name="TextBox 14"/>
            <p:cNvSpPr txBox="1">
              <a:spLocks noChangeArrowheads="1"/>
            </p:cNvSpPr>
            <p:nvPr/>
          </p:nvSpPr>
          <p:spPr bwMode="auto">
            <a:xfrm>
              <a:off x="2599" y="1022"/>
              <a:ext cx="11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 dirty="0">
                  <a:latin typeface="Calibri" panose="020F0502020204030204" pitchFamily="34" charset="0"/>
                </a:rPr>
                <a:t>Booster </a:t>
              </a:r>
            </a:p>
            <a:p>
              <a:pPr algn="ctr" eaLnBrk="1" hangingPunct="1"/>
              <a:r>
                <a:rPr lang="en-US" sz="1400" b="1" dirty="0">
                  <a:latin typeface="Calibri" panose="020F0502020204030204" pitchFamily="34" charset="0"/>
                </a:rPr>
                <a:t>   (0.285 to 8 GeV)</a:t>
              </a:r>
            </a:p>
          </p:txBody>
        </p:sp>
        <p:sp>
          <p:nvSpPr>
            <p:cNvPr id="35895" name="TextBox 16"/>
            <p:cNvSpPr txBox="1">
              <a:spLocks noChangeArrowheads="1"/>
            </p:cNvSpPr>
            <p:nvPr/>
          </p:nvSpPr>
          <p:spPr bwMode="auto">
            <a:xfrm>
              <a:off x="4453" y="1022"/>
              <a:ext cx="10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>
                  <a:latin typeface="Calibri" panose="020F0502020204030204" pitchFamily="34" charset="0"/>
                </a:rPr>
                <a:t>collider ring</a:t>
              </a:r>
            </a:p>
            <a:p>
              <a:pPr algn="ctr" eaLnBrk="1" hangingPunct="1"/>
              <a:r>
                <a:rPr lang="en-US" sz="1400" b="1">
                  <a:latin typeface="Calibri" panose="020F0502020204030204" pitchFamily="34" charset="0"/>
                </a:rPr>
                <a:t>(8 to 100 GeV)</a:t>
              </a:r>
            </a:p>
          </p:txBody>
        </p:sp>
        <p:sp>
          <p:nvSpPr>
            <p:cNvPr id="35896" name="Rectangle 17"/>
            <p:cNvSpPr>
              <a:spLocks noChangeArrowheads="1"/>
            </p:cNvSpPr>
            <p:nvPr/>
          </p:nvSpPr>
          <p:spPr bwMode="auto">
            <a:xfrm>
              <a:off x="2599" y="996"/>
              <a:ext cx="70" cy="6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/>
            </a:p>
          </p:txBody>
        </p:sp>
        <p:sp>
          <p:nvSpPr>
            <p:cNvPr id="35897" name="Rectangle 18"/>
            <p:cNvSpPr>
              <a:spLocks noChangeArrowheads="1"/>
            </p:cNvSpPr>
            <p:nvPr/>
          </p:nvSpPr>
          <p:spPr bwMode="auto">
            <a:xfrm>
              <a:off x="4271" y="996"/>
              <a:ext cx="137" cy="6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/>
            </a:p>
          </p:txBody>
        </p:sp>
        <p:sp>
          <p:nvSpPr>
            <p:cNvPr id="35898" name="TextBox 20"/>
            <p:cNvSpPr txBox="1">
              <a:spLocks noChangeArrowheads="1"/>
            </p:cNvSpPr>
            <p:nvPr/>
          </p:nvSpPr>
          <p:spPr bwMode="auto">
            <a:xfrm>
              <a:off x="3953" y="808"/>
              <a:ext cx="5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BB cooler</a:t>
              </a:r>
            </a:p>
          </p:txBody>
        </p:sp>
        <p:sp>
          <p:nvSpPr>
            <p:cNvPr id="35899" name="TextBox 20"/>
            <p:cNvSpPr txBox="1">
              <a:spLocks noChangeArrowheads="1"/>
            </p:cNvSpPr>
            <p:nvPr/>
          </p:nvSpPr>
          <p:spPr bwMode="auto">
            <a:xfrm>
              <a:off x="2203" y="814"/>
              <a:ext cx="6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DC cooler</a:t>
              </a:r>
            </a:p>
          </p:txBody>
        </p:sp>
      </p:grpSp>
      <p:graphicFrame>
        <p:nvGraphicFramePr>
          <p:cNvPr id="226390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75485"/>
              </p:ext>
            </p:extLst>
          </p:nvPr>
        </p:nvGraphicFramePr>
        <p:xfrm>
          <a:off x="534527" y="2482520"/>
          <a:ext cx="8056584" cy="3227546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091744">
                  <a:extLst>
                    <a:ext uri="{9D8B030D-6E8A-4147-A177-3AD203B41FA5}"/>
                  </a:extLst>
                </a:gridCol>
                <a:gridCol w="1095667">
                  <a:extLst>
                    <a:ext uri="{9D8B030D-6E8A-4147-A177-3AD203B41FA5}"/>
                  </a:extLst>
                </a:gridCol>
                <a:gridCol w="2477386">
                  <a:extLst>
                    <a:ext uri="{9D8B030D-6E8A-4147-A177-3AD203B41FA5}"/>
                  </a:extLst>
                </a:gridCol>
                <a:gridCol w="1414131">
                  <a:extLst>
                    <a:ext uri="{9D8B030D-6E8A-4147-A177-3AD203B41FA5}"/>
                  </a:extLst>
                </a:gridCol>
                <a:gridCol w="1977656">
                  <a:extLst>
                    <a:ext uri="{9D8B030D-6E8A-4147-A177-3AD203B41FA5}"/>
                  </a:extLst>
                </a:gridCol>
              </a:tblGrid>
              <a:tr h="3657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Ring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Cooler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Ion energy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Electron energy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657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GeV/</a:t>
                      </a:r>
                      <a:r>
                        <a:rPr kumimoji="0" lang="en-US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640017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Booster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Injection/accumulation of positive ions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0.11 ~ 0.19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(injection)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0.062 ~ 0.1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646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Emittance reduction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640017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Collider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Bunched Beam</a:t>
                      </a: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Maintain </a:t>
                      </a:r>
                      <a:r>
                        <a:rPr kumimoji="0" lang="en-US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emittance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during stacking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(injection)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569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Maintain </a:t>
                      </a:r>
                      <a:r>
                        <a:rPr kumimoji="0" lang="en-US" alt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emittance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 to </a:t>
                      </a: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 to 55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anchor="ctr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3" name="Right Brace 52"/>
          <p:cNvSpPr>
            <a:spLocks/>
          </p:cNvSpPr>
          <p:nvPr/>
        </p:nvSpPr>
        <p:spPr bwMode="auto">
          <a:xfrm flipH="1">
            <a:off x="2592986" y="4502779"/>
            <a:ext cx="279400" cy="1123950"/>
          </a:xfrm>
          <a:prstGeom prst="rightBrace">
            <a:avLst>
              <a:gd name="adj1" fmla="val 8325"/>
              <a:gd name="adj2" fmla="val 5000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4" name="Right Brace 53"/>
          <p:cNvSpPr>
            <a:spLocks/>
          </p:cNvSpPr>
          <p:nvPr/>
        </p:nvSpPr>
        <p:spPr bwMode="auto">
          <a:xfrm flipH="1">
            <a:off x="2569404" y="3239129"/>
            <a:ext cx="304800" cy="1187450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5886" name="Content Placeholder 1"/>
          <p:cNvSpPr>
            <a:spLocks noGrp="1"/>
          </p:cNvSpPr>
          <p:nvPr>
            <p:ph idx="4294967295"/>
          </p:nvPr>
        </p:nvSpPr>
        <p:spPr>
          <a:xfrm>
            <a:off x="513262" y="5696874"/>
            <a:ext cx="8077849" cy="722312"/>
          </a:xfrm>
          <a:solidFill>
            <a:srgbClr val="FFFF99"/>
          </a:solidFill>
        </p:spPr>
        <p:txBody>
          <a:bodyPr/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800" dirty="0">
                <a:latin typeface="Arial" charset="0"/>
                <a:ea typeface="MS PGothic" pitchFamily="34" charset="-128"/>
                <a:cs typeface="MS PGothic" pitchFamily="34" charset="-128"/>
              </a:rPr>
              <a:t>DC cooling for </a:t>
            </a:r>
            <a:r>
              <a:rPr lang="en-US" sz="1800" dirty="0" err="1">
                <a:latin typeface="Arial" charset="0"/>
                <a:ea typeface="MS PGothic" pitchFamily="34" charset="-128"/>
                <a:cs typeface="MS PGothic" pitchFamily="34" charset="-128"/>
              </a:rPr>
              <a:t>emittance</a:t>
            </a:r>
            <a:r>
              <a:rPr lang="en-US" sz="1800" dirty="0">
                <a:latin typeface="Arial" charset="0"/>
                <a:ea typeface="MS PGothic" pitchFamily="34" charset="-128"/>
                <a:cs typeface="MS PGothic" pitchFamily="34" charset="-128"/>
              </a:rPr>
              <a:t> reduction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Font typeface="Wingdings" charset="2"/>
              <a:buChar char="§"/>
            </a:pPr>
            <a:r>
              <a:rPr lang="en-US" sz="1800" dirty="0">
                <a:latin typeface="Arial" charset="0"/>
                <a:ea typeface="MS PGothic" pitchFamily="34" charset="-128"/>
                <a:cs typeface="MS PGothic" pitchFamily="34" charset="-128"/>
              </a:rPr>
              <a:t>BBC cooling for </a:t>
            </a:r>
            <a:r>
              <a:rPr lang="en-US" sz="1800" dirty="0" err="1">
                <a:latin typeface="Arial" charset="0"/>
                <a:ea typeface="MS PGothic" pitchFamily="34" charset="-128"/>
                <a:cs typeface="MS PGothic" pitchFamily="34" charset="-128"/>
              </a:rPr>
              <a:t>emittance</a:t>
            </a:r>
            <a:r>
              <a:rPr lang="en-US" sz="1800" dirty="0">
                <a:latin typeface="Arial" charset="0"/>
                <a:ea typeface="MS PGothic" pitchFamily="34" charset="-128"/>
                <a:cs typeface="MS PGothic" pitchFamily="34" charset="-128"/>
              </a:rPr>
              <a:t> preservation against intra-beam scattering</a:t>
            </a:r>
          </a:p>
        </p:txBody>
      </p:sp>
    </p:spTree>
    <p:extLst>
      <p:ext uri="{BB962C8B-B14F-4D97-AF65-F5344CB8AC3E}">
        <p14:creationId xmlns:p14="http://schemas.microsoft.com/office/powerpoint/2010/main" val="15494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-24432" y="0"/>
            <a:ext cx="9144000" cy="79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Achieved </a:t>
            </a:r>
            <a:r>
              <a:rPr lang="en-US" sz="3600" b="1" dirty="0">
                <a:solidFill>
                  <a:srgbClr val="0000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Design Goals</a:t>
            </a:r>
            <a:endParaRPr lang="ru-RU" sz="3600" b="1" dirty="0">
              <a:solidFill>
                <a:srgbClr val="0000FF"/>
              </a:solidFill>
              <a:latin typeface="Times New Roman" pitchFamily="-109" charset="0"/>
              <a:ea typeface="Times New Roman" pitchFamily="-109" charset="0"/>
              <a:cs typeface="Times New Roman" pitchFamily="-109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65060" y="918097"/>
            <a:ext cx="6978538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3363" indent="-233363" eaLnBrk="1" hangingPunct="1">
              <a:spcBef>
                <a:spcPts val="25"/>
              </a:spcBef>
            </a:pPr>
            <a:r>
              <a:rPr lang="en-US" sz="24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Energy</a:t>
            </a:r>
          </a:p>
          <a:p>
            <a:pPr marL="569913" lvl="1" indent="-225425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Full coverage of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CM energy from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15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to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65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</a:t>
            </a:r>
          </a:p>
          <a:p>
            <a:pPr marL="569913" lvl="1" indent="-225425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Electrons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3-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GeV, 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protons up to 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100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GeV, 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ions up to 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40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GeV/u</a:t>
            </a: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4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Ion species</a:t>
            </a:r>
          </a:p>
          <a:p>
            <a:pPr marL="685800" lvl="1" indent="-341313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Polarized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light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ions: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p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d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</a:t>
            </a:r>
            <a:r>
              <a:rPr lang="en-US" sz="1600" b="1" baseline="30000" dirty="0">
                <a:latin typeface="Arial" pitchFamily="-109" charset="0"/>
                <a:ea typeface="Arial" pitchFamily="-109" charset="0"/>
                <a:cs typeface="Arial" pitchFamily="-109" charset="0"/>
              </a:rPr>
              <a:t>3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He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, and possibly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Li</a:t>
            </a:r>
            <a:endParaRPr lang="en-US" sz="1600" u="sng" dirty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685800" lvl="1" indent="-341313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Un-polarized light to heavy ions up to A above 200 (Au, </a:t>
            </a:r>
            <a:r>
              <a:rPr lang="en-US" sz="1600" dirty="0" err="1">
                <a:latin typeface="Arial" pitchFamily="-109" charset="0"/>
                <a:ea typeface="Arial" pitchFamily="-109" charset="0"/>
                <a:cs typeface="Arial" pitchFamily="-109" charset="0"/>
              </a:rPr>
              <a:t>Pb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)</a:t>
            </a:r>
            <a:endParaRPr lang="en-US" sz="1600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400" b="1" dirty="0" smtClean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Support </a:t>
            </a:r>
            <a:r>
              <a:rPr lang="en-US" sz="24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 detectors  </a:t>
            </a:r>
            <a:endParaRPr lang="en-US" sz="2400" b="1" dirty="0" smtClean="0">
              <a:solidFill>
                <a:srgbClr val="3333FF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569913" indent="-225425" eaLnBrk="1" hangingPunct="1"/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Full acceptance capability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is critical for the primary detector</a:t>
            </a: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400" b="1" dirty="0" smtClean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Luminosity</a:t>
            </a:r>
          </a:p>
          <a:p>
            <a:pPr marL="685800" lvl="1" indent="-341313">
              <a:spcBef>
                <a:spcPts val="25"/>
              </a:spcBef>
            </a:pP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10</a:t>
            </a:r>
            <a:r>
              <a:rPr lang="en-US" sz="1600" b="1" baseline="300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33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to 10</a:t>
            </a:r>
            <a:r>
              <a:rPr lang="en-US" sz="1600" b="1" baseline="300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34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cm</a:t>
            </a:r>
            <a:r>
              <a:rPr lang="en-US" sz="1600" b="1" baseline="300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-2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s</a:t>
            </a:r>
            <a:r>
              <a:rPr lang="en-US" sz="1600" b="1" baseline="300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-1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per IP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in a </a:t>
            </a:r>
            <a:r>
              <a:rPr lang="en-US" sz="1600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broad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 CM energy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range</a:t>
            </a:r>
            <a:endParaRPr lang="en-US" sz="1600" b="1" dirty="0" smtClean="0">
              <a:latin typeface="Arial" pitchFamily="-109" charset="0"/>
              <a:ea typeface="Arial" pitchFamily="-109" charset="0"/>
              <a:cs typeface="Arial" pitchFamily="-109" charset="0"/>
            </a:endParaRP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4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Polarization</a:t>
            </a:r>
          </a:p>
          <a:p>
            <a:pPr marL="685800" lvl="1" indent="-341313" eaLnBrk="1" hangingPunct="1">
              <a:spcBef>
                <a:spcPts val="25"/>
              </a:spcBef>
            </a:pP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At IP: longitudinal for both beams, transverse for ions only</a:t>
            </a:r>
          </a:p>
          <a:p>
            <a:pPr marL="685800" lvl="1" indent="-341313" eaLnBrk="1" hangingPunct="1">
              <a:lnSpc>
                <a:spcPct val="80000"/>
              </a:lnSpc>
              <a:spcBef>
                <a:spcPts val="25"/>
              </a:spcBef>
              <a:buClr>
                <a:schemeClr val="tx1"/>
              </a:buClr>
            </a:pP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All polarizations &gt;70% </a:t>
            </a:r>
          </a:p>
          <a:p>
            <a:pPr marL="233363" indent="-233363" eaLnBrk="1" hangingPunct="1">
              <a:spcBef>
                <a:spcPts val="1200"/>
              </a:spcBef>
            </a:pPr>
            <a:r>
              <a:rPr lang="en-US" sz="24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Upgrade to higher </a:t>
            </a:r>
            <a:r>
              <a:rPr lang="en-US" sz="2400" b="1" dirty="0" smtClean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CM energy/</a:t>
            </a:r>
            <a:r>
              <a:rPr lang="en-US" sz="2400" b="1" dirty="0" err="1" smtClean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lumi</a:t>
            </a:r>
            <a:r>
              <a:rPr lang="en-US" sz="24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.</a:t>
            </a:r>
            <a:r>
              <a:rPr lang="en-US" sz="2400" b="1" dirty="0" smtClean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possible</a:t>
            </a:r>
          </a:p>
          <a:p>
            <a:pPr marL="685800" lvl="1" indent="-341313" eaLnBrk="1" hangingPunct="1">
              <a:spcBef>
                <a:spcPts val="25"/>
              </a:spcBef>
            </a:pP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14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GeV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electron, 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400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GeV </a:t>
            </a:r>
            <a:r>
              <a:rPr lang="en-US" sz="1600" dirty="0">
                <a:latin typeface="Arial" pitchFamily="-109" charset="0"/>
                <a:ea typeface="Arial" pitchFamily="-109" charset="0"/>
                <a:cs typeface="Arial" pitchFamily="-109" charset="0"/>
              </a:rPr>
              <a:t>proton, and </a:t>
            </a:r>
            <a:r>
              <a:rPr lang="en-US" sz="1600" b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160 </a:t>
            </a:r>
            <a:r>
              <a:rPr lang="en-US" sz="1600" b="1" dirty="0">
                <a:latin typeface="Arial" pitchFamily="-109" charset="0"/>
                <a:ea typeface="Arial" pitchFamily="-109" charset="0"/>
                <a:cs typeface="Arial" pitchFamily="-109" charset="0"/>
              </a:rPr>
              <a:t>GeV/u </a:t>
            </a:r>
            <a:r>
              <a:rPr lang="en-US" sz="160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ion</a:t>
            </a:r>
            <a:endParaRPr lang="en-US" sz="1600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087903" y="6445327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B9A5DFB4-3D23-4866-8D46-AE36D04BFD7D}" type="slidenum">
              <a:rPr lang="en-US" sz="1600" b="1" smtClean="0"/>
              <a:pPr algn="ctr"/>
              <a:t>7</a:t>
            </a:fld>
            <a:endParaRPr lang="en-US" sz="16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22248" y="6456300"/>
            <a:ext cx="307330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/>
              <a:t>DIS2015  April 11-15, 2016</a:t>
            </a:r>
            <a:endParaRPr lang="en-US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59642" y="758730"/>
            <a:ext cx="374904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 algn="ctr" eaLnBrk="1" hangingPunct="1">
              <a:spcBef>
                <a:spcPts val="25"/>
              </a:spcBef>
            </a:pPr>
            <a:r>
              <a:rPr lang="en-US" b="1" i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Design </a:t>
            </a:r>
            <a:r>
              <a:rPr lang="en-US" b="1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goals consistent with the </a:t>
            </a:r>
            <a:r>
              <a:rPr lang="en-US" b="1" i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EIC White </a:t>
            </a:r>
            <a:r>
              <a:rPr lang="en-US" b="1" i="1" dirty="0">
                <a:latin typeface="Arial" pitchFamily="-109" charset="0"/>
                <a:ea typeface="Arial" pitchFamily="-109" charset="0"/>
                <a:cs typeface="Arial" pitchFamily="-109" charset="0"/>
              </a:rPr>
              <a:t>Paper </a:t>
            </a:r>
            <a:r>
              <a:rPr lang="en-US" b="1" i="1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requirements</a:t>
            </a:r>
            <a:endParaRPr lang="en-US" b="1" i="1" dirty="0"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57662" y="1533743"/>
            <a:ext cx="2103103" cy="2627833"/>
            <a:chOff x="6541703" y="1098343"/>
            <a:chExt cx="2573913" cy="33485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1703" y="1098343"/>
              <a:ext cx="2573913" cy="3348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6780716" y="3926208"/>
              <a:ext cx="22099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arXiv:1212.1701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34086" y="1260188"/>
              <a:ext cx="21891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EIC Science White Paper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14134" y="4552561"/>
            <a:ext cx="2483356" cy="1744878"/>
            <a:chOff x="2609922" y="1"/>
            <a:chExt cx="2572820" cy="1906461"/>
          </a:xfrm>
        </p:grpSpPr>
        <p:grpSp>
          <p:nvGrpSpPr>
            <p:cNvPr id="17" name="Group 16"/>
            <p:cNvGrpSpPr/>
            <p:nvPr/>
          </p:nvGrpSpPr>
          <p:grpSpPr>
            <a:xfrm>
              <a:off x="2609922" y="1"/>
              <a:ext cx="1188720" cy="1901280"/>
              <a:chOff x="479243" y="1085513"/>
              <a:chExt cx="1188720" cy="190128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70" t="15289" r="31157" b="4961"/>
              <a:stretch/>
            </p:blipFill>
            <p:spPr>
              <a:xfrm>
                <a:off x="479243" y="1085513"/>
                <a:ext cx="1188720" cy="1536641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68707" y="2663628"/>
                <a:ext cx="109677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1209.0757</a:t>
                </a:r>
                <a:endParaRPr lang="en-US" sz="15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43441" y="2084135"/>
                <a:ext cx="10951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2012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950864" y="3343"/>
              <a:ext cx="1231878" cy="1903119"/>
              <a:chOff x="2234872" y="1067589"/>
              <a:chExt cx="1231878" cy="1903119"/>
            </a:xfrm>
          </p:grpSpPr>
          <p:pic>
            <p:nvPicPr>
              <p:cNvPr id="22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34872" y="1067589"/>
                <a:ext cx="1188720" cy="1541781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  <a:miter lim="800000"/>
                <a:headEnd/>
                <a:tailEnd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299402" y="2070517"/>
                <a:ext cx="10951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2015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62574" y="2647543"/>
                <a:ext cx="120417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1504.07961</a:t>
                </a:r>
                <a:endParaRPr lang="en-US" sz="1500" dirty="0">
                  <a:solidFill>
                    <a:srgbClr val="00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08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14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on Baseline 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Update </a:t>
            </a:r>
            <a:b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Last Collaboration Meeting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500"/>
            <a:ext cx="8963668" cy="5617459"/>
          </a:xfrm>
        </p:spPr>
        <p:txBody>
          <a:bodyPr>
            <a:normAutofit/>
          </a:bodyPr>
          <a:lstStyle/>
          <a:p>
            <a:pPr marL="227013" indent="-227013">
              <a:spcBef>
                <a:spcPts val="0"/>
              </a:spcBef>
              <a:spcAft>
                <a:spcPts val="3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electron ring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 magnets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 same footprint 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/>
              <a:t>R</a:t>
            </a:r>
            <a:r>
              <a:rPr lang="en-US" dirty="0" smtClean="0"/>
              <a:t>eaches 12 GeV 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69 GeV CM  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wo optics designs (FODO and TME)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ame SR (10 kW/m, ~10MW), twice accelerating cavities</a:t>
            </a:r>
          </a:p>
          <a:p>
            <a:pPr marL="227013" indent="-227013">
              <a:spcBef>
                <a:spcPts val="2400"/>
              </a:spcBef>
              <a:spcAft>
                <a:spcPts val="3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cooling is back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 need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circulator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cooler ring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to 2 A current in cooling channel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Circulator ring, 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20 </a:t>
            </a:r>
            <a:r>
              <a:rPr lang="en-US" dirty="0" smtClean="0"/>
              <a:t>turn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/>
              <a:t>~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ERL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300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stored ion current/bunch intensity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 500 mA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750 mA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 smtClean="0"/>
              <a:t>Up </a:t>
            </a:r>
            <a:r>
              <a:rPr lang="en-US" dirty="0"/>
              <a:t>to 50% luminosity increase</a:t>
            </a:r>
            <a:endParaRPr lang="en-US" dirty="0" smtClean="0"/>
          </a:p>
          <a:p>
            <a:pPr marL="687388" lvl="1" indent="-230188"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eems </a:t>
            </a:r>
            <a:r>
              <a:rPr lang="en-US" dirty="0" smtClean="0"/>
              <a:t>OK with ion injector/DC cooling, 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/>
              <a:t>B</a:t>
            </a:r>
            <a:r>
              <a:rPr lang="en-US" dirty="0" smtClean="0"/>
              <a:t>unched cooling needs further study</a:t>
            </a:r>
            <a:endParaRPr lang="en-US" dirty="0"/>
          </a:p>
          <a:p>
            <a:pPr marL="227013" indent="-227013">
              <a:spcBef>
                <a:spcPts val="240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beta-star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l-G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2 cm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1.2 cm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388" lvl="1" indent="-230188">
              <a:spcBef>
                <a:spcPts val="0"/>
              </a:spcBef>
            </a:pPr>
            <a:r>
              <a:rPr lang="en-US" dirty="0" smtClean="0"/>
              <a:t>Up to 67% luminosity increase 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/>
              <a:t>Both detectors achieve “Full-Acceptance” and “High-Luminosity</a:t>
            </a:r>
            <a:r>
              <a:rPr lang="en-US" dirty="0" smtClean="0"/>
              <a:t>”	</a:t>
            </a:r>
          </a:p>
          <a:p>
            <a:pPr marL="687388" lvl="1" indent="-230188">
              <a:spcBef>
                <a:spcPts val="0"/>
              </a:spcBef>
            </a:pPr>
            <a:r>
              <a:rPr lang="en-US" dirty="0"/>
              <a:t>E</a:t>
            </a:r>
            <a:r>
              <a:rPr lang="en-US" dirty="0" smtClean="0"/>
              <a:t>liminating </a:t>
            </a:r>
            <a:r>
              <a:rPr lang="en-US" dirty="0" smtClean="0"/>
              <a:t>difference of “full-acceptance IP” and </a:t>
            </a:r>
            <a:r>
              <a:rPr lang="en-US" dirty="0" smtClean="0"/>
              <a:t>“high </a:t>
            </a:r>
            <a:r>
              <a:rPr lang="en-US" dirty="0" smtClean="0"/>
              <a:t>luminosity IP” </a:t>
            </a:r>
            <a:endParaRPr lang="en-US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6167316" y="2711305"/>
            <a:ext cx="2636455" cy="914400"/>
          </a:xfrm>
          <a:prstGeom prst="wedgeRectCallout">
            <a:avLst>
              <a:gd name="adj1" fmla="val -68325"/>
              <a:gd name="adj2" fmla="val 161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Encouraged</a:t>
            </a:r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Significant progress in ERL cooler design and harmonic fast kicker development 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699909" y="4086459"/>
            <a:ext cx="2976684" cy="609594"/>
          </a:xfrm>
          <a:prstGeom prst="wedgeRectCallout">
            <a:avLst>
              <a:gd name="adj1" fmla="val -62610"/>
              <a:gd name="adj2" fmla="val -6117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Encouraged</a:t>
            </a:r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development of ion beam formation scheme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73900" y="5036299"/>
            <a:ext cx="3189768" cy="609594"/>
          </a:xfrm>
          <a:prstGeom prst="wedgeRectCallout">
            <a:avLst>
              <a:gd name="adj1" fmla="val -62241"/>
              <a:gd name="adj2" fmla="val -12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Encouraged</a:t>
            </a:r>
            <a:r>
              <a:rPr lang="en-US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excellent  results of dynamic aperture studies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Strong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sz="3200" b="1" dirty="0" smtClean="0">
                <a:solidFill>
                  <a:srgbClr val="0000FF"/>
                </a:solidFill>
              </a:rPr>
              <a:t>ooling:  Circulator Ring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3" name="Picture 52" descr="Screen Shot 2016-11-16 at 1.56.50 PM.png"/>
          <p:cNvPicPr>
            <a:picLocks noChangeAspect="1"/>
          </p:cNvPicPr>
          <p:nvPr/>
        </p:nvPicPr>
        <p:blipFill rotWithShape="1">
          <a:blip r:embed="rId2"/>
          <a:srcRect t="17225" b="15075"/>
          <a:stretch/>
        </p:blipFill>
        <p:spPr>
          <a:xfrm>
            <a:off x="220019" y="798190"/>
            <a:ext cx="8211602" cy="2925182"/>
          </a:xfrm>
          <a:prstGeom prst="rect">
            <a:avLst/>
          </a:prstGeom>
        </p:spPr>
      </p:pic>
      <p:graphicFrame>
        <p:nvGraphicFramePr>
          <p:cNvPr id="9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66677"/>
              </p:ext>
            </p:extLst>
          </p:nvPr>
        </p:nvGraphicFramePr>
        <p:xfrm>
          <a:off x="53165" y="4196229"/>
          <a:ext cx="3512023" cy="2133600"/>
        </p:xfrm>
        <a:graphic>
          <a:graphicData uri="http://schemas.openxmlformats.org/drawingml/2006/table">
            <a:tbl>
              <a:tblPr/>
              <a:tblGrid>
                <a:gridCol w="1971394"/>
                <a:gridCol w="595823"/>
                <a:gridCol w="944806"/>
              </a:tblGrid>
              <a:tr h="223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up to 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 to 3.2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Turns in circulator 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 to 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 in CCR/ERL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1.5/0.075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Bunch repetition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Cooling section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2x30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Cooling solenoid field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7846827" y="2566386"/>
            <a:ext cx="1291593" cy="552893"/>
          </a:xfrm>
          <a:prstGeom prst="wedgeRectCallout">
            <a:avLst>
              <a:gd name="adj1" fmla="val -41506"/>
              <a:gd name="adj2" fmla="val -18365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Circulator cooler ring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3165" y="3002316"/>
            <a:ext cx="1031358" cy="330569"/>
          </a:xfrm>
          <a:prstGeom prst="wedgeRectCallout">
            <a:avLst>
              <a:gd name="adj1" fmla="val 48772"/>
              <a:gd name="adj2" fmla="val -16294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ERL ring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8157" r="41426" b="10473"/>
          <a:stretch/>
        </p:blipFill>
        <p:spPr>
          <a:xfrm>
            <a:off x="5817806" y="3873897"/>
            <a:ext cx="3533274" cy="231029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/>
          </p:cNvPicPr>
          <p:nvPr/>
        </p:nvPicPr>
        <p:blipFill rotWithShape="1">
          <a:blip r:embed="rId4"/>
          <a:srcRect t="4352" r="5935" b="40678"/>
          <a:stretch/>
        </p:blipFill>
        <p:spPr bwMode="auto">
          <a:xfrm>
            <a:off x="3620649" y="4820713"/>
            <a:ext cx="3247984" cy="17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208575"/>
            <a:ext cx="13066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kicker</a:t>
            </a: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6826" y="3693136"/>
            <a:ext cx="13360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source</a:t>
            </a: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86454" y="3776537"/>
            <a:ext cx="2711153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technologies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 kickers, rise time&lt;1 ns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Magnetized source ~75mA</a:t>
            </a:r>
          </a:p>
        </p:txBody>
      </p:sp>
    </p:spTree>
    <p:extLst>
      <p:ext uri="{BB962C8B-B14F-4D97-AF65-F5344CB8AC3E}">
        <p14:creationId xmlns:p14="http://schemas.microsoft.com/office/powerpoint/2010/main" val="34933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2014</TotalTime>
  <Words>1138</Words>
  <Application>Microsoft Office PowerPoint</Application>
  <PresentationFormat>Overhead</PresentationFormat>
  <Paragraphs>393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JLab_presentation</vt:lpstr>
      <vt:lpstr>Equation</vt:lpstr>
      <vt:lpstr>Update on JLEIC Design</vt:lpstr>
      <vt:lpstr>JLEIC Layout</vt:lpstr>
      <vt:lpstr>Strategy for Achieving High Performance</vt:lpstr>
      <vt:lpstr>A New Ion Complex for JLEIC</vt:lpstr>
      <vt:lpstr>JLEIC Collider Rings</vt:lpstr>
      <vt:lpstr>High luminosity: Electron Cooling</vt:lpstr>
      <vt:lpstr>PowerPoint Presentation</vt:lpstr>
      <vt:lpstr>Highlights on Baseline design Update  Since the Last Collaboration Meeting</vt:lpstr>
      <vt:lpstr>Strong Cooling:  Circulator Ring</vt:lpstr>
      <vt:lpstr>JLEIC Baseline New Parameters</vt:lpstr>
      <vt:lpstr>JLEIC e-p Luminosity and Upgrade Potential</vt:lpstr>
      <vt:lpstr>JLEIC Working Groups and Collaborations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Yuhong Zhang</cp:lastModifiedBy>
  <cp:revision>83</cp:revision>
  <dcterms:created xsi:type="dcterms:W3CDTF">2016-11-28T17:10:33Z</dcterms:created>
  <dcterms:modified xsi:type="dcterms:W3CDTF">2017-03-30T15:27:03Z</dcterms:modified>
</cp:coreProperties>
</file>