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3B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2"/>
    <p:restoredTop sz="94661"/>
  </p:normalViewPr>
  <p:slideViewPr>
    <p:cSldViewPr snapToGrid="0" snapToObjects="1" showGuides="1">
      <p:cViewPr>
        <p:scale>
          <a:sx n="81" d="100"/>
          <a:sy n="81" d="100"/>
        </p:scale>
        <p:origin x="184" y="1240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1ABED-DADB-5142-9DAD-75318A0F1EB8}" type="datetimeFigureOut">
              <a:rPr lang="en-US" smtClean="0"/>
              <a:t>4/4/17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A22B5-FF5C-9C45-B094-46E091C8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808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A22B5-FF5C-9C45-B094-46E091C817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63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A22B5-FF5C-9C45-B094-46E091C817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83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A22B5-FF5C-9C45-B094-46E091C817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415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A22B5-FF5C-9C45-B094-46E091C817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7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A22B5-FF5C-9C45-B094-46E091C817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89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A22B5-FF5C-9C45-B094-46E091C817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66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A22B5-FF5C-9C45-B094-46E091C817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41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A22B5-FF5C-9C45-B094-46E091C817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05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4/5/17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Ph. Piot, JLEIC'17, Jefferson Lab, April 3-5,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45797281-DB3C-8B4A-96DC-5B8FCCA0B7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8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4/5/17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Ph. Piot, JLEIC'17, Jefferson Lab, April 3-5,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45797281-DB3C-8B4A-96DC-5B8FCCA0B7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1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4/5/17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Ph. Piot, JLEIC'17, Jefferson Lab, April 3-5,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45797281-DB3C-8B4A-96DC-5B8FCCA0B7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14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4/5/17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Ph. Piot, JLEIC'17, Jefferson Lab, April 3-5,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7281-DB3C-8B4A-96DC-5B8FCCA0B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83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4/5/17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Ph. Piot, JLEIC'17, Jefferson Lab, April 3-5,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7281-DB3C-8B4A-96DC-5B8FCCA0B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247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4/5/17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Ph. Piot, JLEIC'17, Jefferson Lab, April 3-5,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7281-DB3C-8B4A-96DC-5B8FCCA0B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9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4/5/17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Ph. Piot, JLEIC'17, Jefferson Lab, April 3-5,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7281-DB3C-8B4A-96DC-5B8FCCA0B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890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4/5/17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Ph. Piot, JLEIC'17, Jefferson Lab, April 3-5,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7281-DB3C-8B4A-96DC-5B8FCCA0B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49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4/5/17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Ph. Piot, JLEIC'17, Jefferson Lab, April 3-5, 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7281-DB3C-8B4A-96DC-5B8FCCA0B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4/5/17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Ph. Piot, JLEIC'17, Jefferson Lab, April 3-5,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7281-DB3C-8B4A-96DC-5B8FCCA0B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20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4/5/17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Ph. Piot, JLEIC'17, Jefferson Lab, April 3-5,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7281-DB3C-8B4A-96DC-5B8FCCA0B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91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4/5/17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Ph. Piot, JLEIC'17, Jefferson Lab, April 3-5,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45797281-DB3C-8B4A-96DC-5B8FCCA0B7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4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5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emf"/><Relationship Id="rId12" Type="http://schemas.openxmlformats.org/officeDocument/2006/relationships/image" Target="../media/image15.emf"/><Relationship Id="rId13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7" Type="http://schemas.openxmlformats.org/officeDocument/2006/relationships/image" Target="../media/image10.emf"/><Relationship Id="rId8" Type="http://schemas.openxmlformats.org/officeDocument/2006/relationships/image" Target="../media/image11.emf"/><Relationship Id="rId9" Type="http://schemas.openxmlformats.org/officeDocument/2006/relationships/image" Target="../media/image12.emf"/><Relationship Id="rId10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emf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7900906" y="150416"/>
            <a:ext cx="4094162" cy="1828800"/>
            <a:chOff x="4343400" y="76200"/>
            <a:chExt cx="4094163" cy="1828800"/>
          </a:xfrm>
        </p:grpSpPr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4343400" y="304800"/>
              <a:ext cx="3048000" cy="1371600"/>
              <a:chOff x="3792" y="48"/>
              <a:chExt cx="1920" cy="864"/>
            </a:xfrm>
          </p:grpSpPr>
          <p:pic>
            <p:nvPicPr>
              <p:cNvPr id="7" name="Picture 8" descr="nicadd_logo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2" y="48"/>
                <a:ext cx="1920" cy="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Text Box 9"/>
              <p:cNvSpPr txBox="1">
                <a:spLocks noChangeArrowheads="1"/>
              </p:cNvSpPr>
              <p:nvPr/>
            </p:nvSpPr>
            <p:spPr bwMode="auto">
              <a:xfrm>
                <a:off x="3793" y="624"/>
                <a:ext cx="191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Northern Illinois Center for Accelerator </a:t>
                </a:r>
              </a:p>
              <a:p>
                <a:pPr algn="ctr"/>
                <a:r>
                  <a:rPr lang="en-US" altLang="en-US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and Detector Development</a:t>
                </a:r>
              </a:p>
            </p:txBody>
          </p:sp>
        </p:grpSp>
        <p:pic>
          <p:nvPicPr>
            <p:cNvPr id="6" name="Picture 2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1" y="76200"/>
              <a:ext cx="1046162" cy="18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389824" y="3266703"/>
            <a:ext cx="9820482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dirty="0" smtClean="0"/>
              <a:t>Magnetized-Beam Formation and Beam-Beam Kicker for Electron Cooling</a:t>
            </a:r>
          </a:p>
          <a:p>
            <a:pPr>
              <a:defRPr/>
            </a:pPr>
            <a:endParaRPr lang="en-US" sz="2400" dirty="0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Ph. Piot, </a:t>
            </a:r>
            <a:br>
              <a:rPr lang="en-US" sz="24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2400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FermiLab</a:t>
            </a:r>
            <a:r>
              <a:rPr lang="en-US" sz="24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&amp; Northern Illinois University</a:t>
            </a:r>
            <a:endParaRPr lang="en-US" sz="240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grpSp>
        <p:nvGrpSpPr>
          <p:cNvPr id="10" name="Group 1"/>
          <p:cNvGrpSpPr>
            <a:grpSpLocks/>
          </p:cNvGrpSpPr>
          <p:nvPr/>
        </p:nvGrpSpPr>
        <p:grpSpPr bwMode="auto">
          <a:xfrm>
            <a:off x="671780" y="446882"/>
            <a:ext cx="3644900" cy="1301750"/>
            <a:chOff x="381000" y="304800"/>
            <a:chExt cx="3644900" cy="1301750"/>
          </a:xfrm>
        </p:grpSpPr>
        <p:pic>
          <p:nvPicPr>
            <p:cNvPr id="11" name="Picture 5" descr="FermilabLogo_100c56m0y23k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04800"/>
              <a:ext cx="2901950" cy="527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" descr="Blue-Seal_c100m56y0k23-Mark_SC_Horizontal.ep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990600"/>
              <a:ext cx="3644900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alphaModFix amt="46000"/>
          </a:blip>
          <a:stretch>
            <a:fillRect/>
          </a:stretch>
        </p:blipFill>
        <p:spPr>
          <a:xfrm>
            <a:off x="-4764" y="4918669"/>
            <a:ext cx="12196763" cy="1939332"/>
          </a:xfrm>
          <a:prstGeom prst="rect">
            <a:avLst/>
          </a:prstGeom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4/5/17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7281-DB3C-8B4A-96DC-5B8FCCA0B72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237" y="3155661"/>
            <a:ext cx="2628900" cy="247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45" y="2390775"/>
            <a:ext cx="2700338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14" name="Straight Arrow Connector 13"/>
          <p:cNvCxnSpPr/>
          <p:nvPr/>
        </p:nvCxnSpPr>
        <p:spPr bwMode="auto">
          <a:xfrm>
            <a:off x="2411538" y="4358079"/>
            <a:ext cx="11430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9933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2278188" y="3824679"/>
            <a:ext cx="13525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C22600"/>
                </a:solidFill>
              </a:rPr>
              <a:t>mode</a:t>
            </a:r>
            <a:br>
              <a:rPr lang="en-US" altLang="en-US" b="1">
                <a:solidFill>
                  <a:srgbClr val="C22600"/>
                </a:solidFill>
              </a:rPr>
            </a:br>
            <a:r>
              <a:rPr lang="en-US" altLang="en-US" b="1">
                <a:solidFill>
                  <a:srgbClr val="C22600"/>
                </a:solidFill>
              </a:rPr>
              <a:t/>
            </a:r>
            <a:br>
              <a:rPr lang="en-US" altLang="en-US" b="1">
                <a:solidFill>
                  <a:srgbClr val="C22600"/>
                </a:solidFill>
              </a:rPr>
            </a:br>
            <a:r>
              <a:rPr lang="en-US" altLang="en-US" b="1">
                <a:solidFill>
                  <a:srgbClr val="C22600"/>
                </a:solidFill>
              </a:rPr>
              <a:t>converter</a:t>
            </a: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1846388" y="5070866"/>
            <a:ext cx="3405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srgbClr val="008000"/>
                </a:solidFill>
              </a:rPr>
              <a:t>Y. </a:t>
            </a:r>
            <a:r>
              <a:rPr lang="en-US" altLang="en-US" sz="1600" dirty="0" err="1">
                <a:solidFill>
                  <a:srgbClr val="008000"/>
                </a:solidFill>
              </a:rPr>
              <a:t>Derbenev</a:t>
            </a:r>
            <a:r>
              <a:rPr lang="en-US" altLang="en-US" sz="1600" dirty="0">
                <a:solidFill>
                  <a:srgbClr val="008000"/>
                </a:solidFill>
              </a:rPr>
              <a:t>, University of Michigan </a:t>
            </a:r>
            <a:br>
              <a:rPr lang="en-US" altLang="en-US" sz="1600" dirty="0">
                <a:solidFill>
                  <a:srgbClr val="008000"/>
                </a:solidFill>
              </a:rPr>
            </a:br>
            <a:r>
              <a:rPr lang="en-US" altLang="en-US" sz="1600" dirty="0">
                <a:solidFill>
                  <a:srgbClr val="008000"/>
                </a:solidFill>
              </a:rPr>
              <a:t>report UM-HE-98-04 (1998)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152" y="365125"/>
            <a:ext cx="11423212" cy="1325563"/>
          </a:xfrm>
        </p:spPr>
        <p:txBody>
          <a:bodyPr/>
          <a:lstStyle/>
          <a:p>
            <a:r>
              <a:rPr lang="en-US" dirty="0" smtClean="0"/>
              <a:t>Flat-to-round beam transformation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4/5/17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Ph. Piot, JLEIC'17, Jefferson Lab, April 3-5,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7281-DB3C-8B4A-96DC-5B8FCCA0B724}" type="slidenum">
              <a:rPr lang="en-US" smtClean="0"/>
              <a:t>10</a:t>
            </a:fld>
            <a:endParaRPr lang="en-US" dirty="0"/>
          </a:p>
        </p:txBody>
      </p:sp>
      <p:sp>
        <p:nvSpPr>
          <p:cNvPr id="45" name="Content Placeholder 10"/>
          <p:cNvSpPr txBox="1">
            <a:spLocks/>
          </p:cNvSpPr>
          <p:nvPr/>
        </p:nvSpPr>
        <p:spPr>
          <a:xfrm>
            <a:off x="973137" y="1524000"/>
            <a:ext cx="82296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51" name="TextBox 16"/>
          <p:cNvSpPr txBox="1">
            <a:spLocks noChangeArrowheads="1"/>
          </p:cNvSpPr>
          <p:nvPr/>
        </p:nvSpPr>
        <p:spPr bwMode="auto">
          <a:xfrm>
            <a:off x="8153400" y="251260"/>
            <a:ext cx="32818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600" dirty="0" smtClean="0">
                <a:solidFill>
                  <a:srgbClr val="138C3B"/>
                </a:solidFill>
              </a:rPr>
              <a:t>P. Piot, to be presented at IPAC17</a:t>
            </a:r>
          </a:p>
        </p:txBody>
      </p:sp>
      <p:sp>
        <p:nvSpPr>
          <p:cNvPr id="30" name="Content Placeholder 10"/>
          <p:cNvSpPr txBox="1">
            <a:spLocks/>
          </p:cNvSpPr>
          <p:nvPr/>
        </p:nvSpPr>
        <p:spPr>
          <a:xfrm>
            <a:off x="662153" y="1689099"/>
            <a:ext cx="6153150" cy="4822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Reverse of flat beam transform:</a:t>
            </a:r>
          </a:p>
          <a:p>
            <a:pPr lvl="1">
              <a:defRPr/>
            </a:pPr>
            <a:r>
              <a:rPr lang="en-US" dirty="0" smtClean="0"/>
              <a:t>Illuminate photocathode with ribbon laser </a:t>
            </a:r>
          </a:p>
          <a:p>
            <a:pPr lvl="1">
              <a:defRPr/>
            </a:pPr>
            <a:r>
              <a:rPr lang="en-US" dirty="0" smtClean="0"/>
              <a:t>Transform into a magnetized beam</a:t>
            </a:r>
            <a:endParaRPr lang="en-US" dirty="0"/>
          </a:p>
          <a:p>
            <a:pPr>
              <a:defRPr/>
            </a:pPr>
            <a:r>
              <a:rPr lang="en-US" dirty="0" smtClean="0"/>
              <a:t>Preliminary simulations (IMPACT-T)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At FAST/IOTA produced magnetized beam could be injected in IOTA (R. Li)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6463780" y="2732169"/>
            <a:ext cx="5046339" cy="3925026"/>
            <a:chOff x="6815303" y="1376462"/>
            <a:chExt cx="5046339" cy="3925026"/>
          </a:xfrm>
        </p:grpSpPr>
        <p:sp>
          <p:nvSpPr>
            <p:cNvPr id="17" name="TextBox 16"/>
            <p:cNvSpPr txBox="1"/>
            <p:nvPr/>
          </p:nvSpPr>
          <p:spPr>
            <a:xfrm>
              <a:off x="8207069" y="4932156"/>
              <a:ext cx="32281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smtClean="0"/>
                <a:t>istance from photocathode (m)</a:t>
              </a:r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 rot="16200000">
              <a:off x="6200487" y="2787612"/>
              <a:ext cx="1598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e</a:t>
              </a:r>
              <a:r>
                <a:rPr lang="en-US" smtClean="0"/>
                <a:t>mittances (m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10316" y="1376462"/>
              <a:ext cx="4651326" cy="3440043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9687670" y="828995"/>
            <a:ext cx="1654092" cy="235408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322872" y="1239186"/>
            <a:ext cx="413905" cy="1680385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>
            <a:off x="10437662" y="2595644"/>
            <a:ext cx="628394" cy="1732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7529824" y="2243139"/>
            <a:ext cx="94533" cy="2711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95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High-current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0799"/>
            <a:ext cx="10515600" cy="4351338"/>
          </a:xfrm>
        </p:spPr>
        <p:txBody>
          <a:bodyPr/>
          <a:lstStyle/>
          <a:p>
            <a:pPr>
              <a:defRPr/>
            </a:pPr>
            <a:r>
              <a:rPr lang="en-US" dirty="0"/>
              <a:t>use field emission by </a:t>
            </a:r>
            <a:r>
              <a:rPr lang="en-US" dirty="0" smtClean="0"/>
              <a:t>placing </a:t>
            </a:r>
            <a:r>
              <a:rPr lang="en-US" dirty="0"/>
              <a:t>cathode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an RF </a:t>
            </a:r>
            <a:r>
              <a:rPr lang="en-US" dirty="0"/>
              <a:t>gun (</a:t>
            </a:r>
            <a:r>
              <a:rPr lang="en-US" i="1" dirty="0"/>
              <a:t>f</a:t>
            </a:r>
            <a:r>
              <a:rPr lang="en-US" dirty="0"/>
              <a:t>=1.3 GHz)</a:t>
            </a:r>
          </a:p>
          <a:p>
            <a:pPr>
              <a:defRPr/>
            </a:pPr>
            <a:r>
              <a:rPr lang="en-US" dirty="0"/>
              <a:t>different cathodes </a:t>
            </a:r>
            <a:r>
              <a:rPr lang="en-US" dirty="0" smtClean="0"/>
              <a:t>tested (here CNT</a:t>
            </a:r>
            <a:r>
              <a:rPr lang="en-US" dirty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4/5/17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Ph. Piot, JLEIC'17, Jefferson Lab, April 3-5, 2017</a:t>
            </a:r>
            <a:endParaRPr lang="en-US"/>
          </a:p>
        </p:txBody>
      </p:sp>
      <p:pic>
        <p:nvPicPr>
          <p:cNvPr id="7" name="Pictur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90" y="2651124"/>
            <a:ext cx="6223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1124" y="285039"/>
            <a:ext cx="4936788" cy="589192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73587"/>
            <a:ext cx="4673600" cy="2197100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 bwMode="auto">
          <a:xfrm flipH="1">
            <a:off x="4520324" y="2491280"/>
            <a:ext cx="2590800" cy="1295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 flipH="1">
            <a:off x="4596524" y="3177080"/>
            <a:ext cx="2514600" cy="685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>
            <a:stCxn id="27" idx="0"/>
          </p:cNvCxnSpPr>
          <p:nvPr/>
        </p:nvCxnSpPr>
        <p:spPr bwMode="auto">
          <a:xfrm flipV="1">
            <a:off x="2336800" y="3915240"/>
            <a:ext cx="939800" cy="65834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2" name="Rectangle 31"/>
          <p:cNvSpPr/>
          <p:nvPr/>
        </p:nvSpPr>
        <p:spPr>
          <a:xfrm>
            <a:off x="7681036" y="6223615"/>
            <a:ext cx="420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D. </a:t>
            </a:r>
            <a:r>
              <a:rPr lang="en-US" dirty="0" err="1" smtClean="0">
                <a:solidFill>
                  <a:srgbClr val="00B050"/>
                </a:solidFill>
              </a:rPr>
              <a:t>Mihalcea</a:t>
            </a:r>
            <a:r>
              <a:rPr lang="en-US" dirty="0" smtClean="0">
                <a:solidFill>
                  <a:srgbClr val="00B050"/>
                </a:solidFill>
              </a:rPr>
              <a:t> et al., APL 107, 033502 (2015)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7635"/>
            <a:ext cx="2313590" cy="64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8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1062" y="3429000"/>
            <a:ext cx="4782870" cy="32448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High-current sources (</a:t>
            </a:r>
            <a:r>
              <a:rPr lang="en-US" dirty="0" err="1" smtClean="0"/>
              <a:t>cnt’d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 issue is proper bunching.  Currently</a:t>
            </a:r>
            <a:br>
              <a:rPr lang="en-US" dirty="0" smtClean="0"/>
            </a:br>
            <a:r>
              <a:rPr lang="en-US" dirty="0" smtClean="0"/>
              <a:t>working with Fermilab on a 1+1/2 cell gated </a:t>
            </a:r>
            <a:br>
              <a:rPr lang="en-US" dirty="0" smtClean="0"/>
            </a:br>
            <a:r>
              <a:rPr lang="en-US" dirty="0" smtClean="0"/>
              <a:t>SCRF gun operating at 650 MHz with gate at</a:t>
            </a:r>
            <a:br>
              <a:rPr lang="en-US" dirty="0" smtClean="0"/>
            </a:br>
            <a:r>
              <a:rPr lang="en-US" dirty="0" smtClean="0"/>
              <a:t>1.3 GHz. </a:t>
            </a:r>
          </a:p>
          <a:p>
            <a:r>
              <a:rPr lang="en-US" dirty="0" smtClean="0"/>
              <a:t>Field emission cathode lifetime and </a:t>
            </a:r>
            <a:br>
              <a:rPr lang="en-US" dirty="0" smtClean="0"/>
            </a:br>
            <a:r>
              <a:rPr lang="en-US" dirty="0" smtClean="0"/>
              <a:t>contamination is also an open issue</a:t>
            </a:r>
          </a:p>
          <a:p>
            <a:pPr lvl="1"/>
            <a:r>
              <a:rPr lang="en-US" dirty="0" smtClean="0"/>
              <a:t>activity at NIU to test potential cathode </a:t>
            </a:r>
            <a:br>
              <a:rPr lang="en-US" dirty="0" smtClean="0"/>
            </a:br>
            <a:r>
              <a:rPr lang="en-US" dirty="0" smtClean="0"/>
              <a:t>in a DC gap over long period of time</a:t>
            </a:r>
          </a:p>
          <a:p>
            <a:pPr lvl="1"/>
            <a:r>
              <a:rPr lang="en-US" dirty="0" smtClean="0"/>
              <a:t>Simulation of field emission (WARP)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4/5/17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Ph. Piot, JLEIC'17, Jefferson Lab, April 3-5,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7281-DB3C-8B4A-96DC-5B8FCCA0B724}" type="slidenum">
              <a:rPr lang="en-US" smtClean="0"/>
              <a:t>12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2663" y="740623"/>
            <a:ext cx="2359537" cy="26410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6528" y="915228"/>
            <a:ext cx="2425472" cy="270242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38200" y="559057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[</a:t>
            </a:r>
            <a:r>
              <a:rPr lang="en-US" dirty="0" smtClean="0">
                <a:solidFill>
                  <a:srgbClr val="00B050"/>
                </a:solidFill>
              </a:rPr>
              <a:t>A. </a:t>
            </a:r>
            <a:r>
              <a:rPr lang="en-US" dirty="0" err="1" smtClean="0">
                <a:solidFill>
                  <a:srgbClr val="00B050"/>
                </a:solidFill>
              </a:rPr>
              <a:t>Lueangaramwong</a:t>
            </a:r>
            <a:r>
              <a:rPr lang="en-US" dirty="0" smtClean="0">
                <a:solidFill>
                  <a:srgbClr val="00B050"/>
                </a:solidFill>
              </a:rPr>
              <a:t> et al., </a:t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en-US" dirty="0" smtClean="0">
                <a:solidFill>
                  <a:srgbClr val="00B050"/>
                </a:solidFill>
              </a:rPr>
              <a:t>AIP </a:t>
            </a:r>
            <a:r>
              <a:rPr lang="en-US" dirty="0" err="1" smtClean="0">
                <a:solidFill>
                  <a:srgbClr val="00B050"/>
                </a:solidFill>
              </a:rPr>
              <a:t>Conf.Proc</a:t>
            </a:r>
            <a:r>
              <a:rPr lang="en-US" dirty="0" smtClean="0">
                <a:solidFill>
                  <a:srgbClr val="00B050"/>
                </a:solidFill>
              </a:rPr>
              <a:t>. 1812 (2017) no.1, 080009)]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44497" y="459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Collaboration with Argonne Center for Nano Material (CNM) and NIU College of Engineering (EE)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890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Interests in the Beam-Beam kicker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862145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Simulations:</a:t>
            </a:r>
          </a:p>
          <a:p>
            <a:pPr lvl="1"/>
            <a:r>
              <a:rPr lang="en-US" dirty="0" smtClean="0"/>
              <a:t>Beam dynamics: degradation of the cooling e- beam, optimization of kicker e-beam parameters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Experiments:</a:t>
            </a:r>
          </a:p>
          <a:p>
            <a:pPr lvl="1"/>
            <a:r>
              <a:rPr lang="en-US" dirty="0" smtClean="0"/>
              <a:t>At AWA using the the two-injector configuration currently used for two-beam acceleration in DWFA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4/5/17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Ph. Piot, JLEIC'17, Jefferson Lab, April 3-5,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7281-DB3C-8B4A-96DC-5B8FCCA0B724}" type="slidenum">
              <a:rPr lang="en-US" smtClean="0"/>
              <a:t>13</a:t>
            </a:fld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761" y="1406908"/>
            <a:ext cx="4275083" cy="448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6277303" y="18573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[V. </a:t>
            </a:r>
            <a:r>
              <a:rPr lang="en-US" dirty="0" err="1" smtClean="0">
                <a:solidFill>
                  <a:srgbClr val="00B050"/>
                </a:solidFill>
              </a:rPr>
              <a:t>Shiltsev</a:t>
            </a:r>
            <a:r>
              <a:rPr lang="en-US" dirty="0" smtClean="0">
                <a:solidFill>
                  <a:srgbClr val="00B050"/>
                </a:solidFill>
              </a:rPr>
              <a:t>, NIM A</a:t>
            </a:r>
            <a:r>
              <a:rPr lang="it-IT" dirty="0" smtClean="0">
                <a:solidFill>
                  <a:srgbClr val="00B050"/>
                </a:solidFill>
              </a:rPr>
              <a:t>A, vol. 374, 137 (1996</a:t>
            </a:r>
            <a:r>
              <a:rPr lang="en-US" dirty="0" smtClean="0">
                <a:solidFill>
                  <a:srgbClr val="00B050"/>
                </a:solidFill>
              </a:rPr>
              <a:t>)]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89076" y="1387366"/>
            <a:ext cx="4493172" cy="1797268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345" y="1245476"/>
            <a:ext cx="6096000" cy="49815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Beam-beam kicker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Preliminary simulations using </a:t>
            </a:r>
            <a:br>
              <a:rPr lang="en-US" dirty="0" smtClean="0"/>
            </a:br>
            <a:r>
              <a:rPr lang="en-US" dirty="0" smtClean="0"/>
              <a:t>WARP</a:t>
            </a:r>
          </a:p>
          <a:p>
            <a:pPr lvl="1"/>
            <a:r>
              <a:rPr lang="en-US" dirty="0" smtClean="0"/>
              <a:t>1 MeV kicking beam to kick a </a:t>
            </a:r>
            <a:br>
              <a:rPr lang="en-US" dirty="0" smtClean="0"/>
            </a:br>
            <a:r>
              <a:rPr lang="en-US" dirty="0" smtClean="0"/>
              <a:t>50-MeV cooling beam</a:t>
            </a:r>
          </a:p>
          <a:p>
            <a:pPr lvl="1"/>
            <a:r>
              <a:rPr lang="en-US" dirty="0" smtClean="0"/>
              <a:t>0.4-ns rise time</a:t>
            </a:r>
          </a:p>
          <a:p>
            <a:r>
              <a:rPr lang="en-US" dirty="0" smtClean="0"/>
              <a:t>Cooling beam possibly flat so </a:t>
            </a:r>
            <a:br>
              <a:rPr lang="en-US" dirty="0" smtClean="0"/>
            </a:br>
            <a:r>
              <a:rPr lang="en-US" dirty="0" smtClean="0"/>
              <a:t>that kicking beam would also </a:t>
            </a:r>
            <a:br>
              <a:rPr lang="en-US" dirty="0" smtClean="0"/>
            </a:br>
            <a:r>
              <a:rPr lang="en-US" dirty="0" smtClean="0"/>
              <a:t>need to be flat (+</a:t>
            </a:r>
            <a:r>
              <a:rPr lang="en-US" i="1" dirty="0" smtClean="0"/>
              <a:t>t</a:t>
            </a:r>
            <a:r>
              <a:rPr lang="en-US" dirty="0" smtClean="0"/>
              <a:t>-shaping?)</a:t>
            </a:r>
          </a:p>
          <a:p>
            <a:r>
              <a:rPr lang="en-US" dirty="0" smtClean="0"/>
              <a:t>Design/test of kicking e-beam</a:t>
            </a:r>
            <a:br>
              <a:rPr lang="en-US" dirty="0" smtClean="0"/>
            </a:br>
            <a:r>
              <a:rPr lang="en-US" dirty="0" smtClean="0"/>
              <a:t>could leverage on e-cooling beam</a:t>
            </a:r>
            <a:br>
              <a:rPr lang="en-US" dirty="0" smtClean="0"/>
            </a:br>
            <a:r>
              <a:rPr lang="en-US" dirty="0" smtClean="0"/>
              <a:t>electron source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4/5/17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Ph. Piot, JLEIC'17, Jefferson Lab, April 3-5,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7281-DB3C-8B4A-96DC-5B8FCCA0B724}" type="slidenum">
              <a:rPr lang="en-US" smtClean="0"/>
              <a:t>14</a:t>
            </a:fld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610600" y="2427889"/>
            <a:ext cx="722586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7375634" y="2900855"/>
            <a:ext cx="777766" cy="10510"/>
          </a:xfrm>
          <a:prstGeom prst="straightConnector1">
            <a:avLst/>
          </a:prstGeom>
          <a:ln w="508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710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Beam-beam kicker experiment (proposed)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7964"/>
            <a:ext cx="10515600" cy="4530725"/>
          </a:xfrm>
        </p:spPr>
        <p:txBody>
          <a:bodyPr>
            <a:normAutofit/>
          </a:bodyPr>
          <a:lstStyle/>
          <a:p>
            <a:r>
              <a:rPr lang="en-US" smtClean="0"/>
              <a:t>use </a:t>
            </a:r>
            <a:r>
              <a:rPr lang="en-US" dirty="0" smtClean="0"/>
              <a:t>the witness </a:t>
            </a:r>
            <a:r>
              <a:rPr lang="en-US" smtClean="0"/>
              <a:t>beam to kick </a:t>
            </a:r>
            <a:br>
              <a:rPr lang="en-US" smtClean="0"/>
            </a:br>
            <a:r>
              <a:rPr lang="en-US" smtClean="0"/>
              <a:t>the </a:t>
            </a:r>
            <a:r>
              <a:rPr lang="en-US" dirty="0" smtClean="0"/>
              <a:t>drive beam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4/5/17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Ph. Piot, JLEIC'17, Jefferson Lab, April 3-5,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7281-DB3C-8B4A-96DC-5B8FCCA0B724}" type="slidenum">
              <a:rPr lang="en-US" smtClean="0"/>
              <a:t>15</a:t>
            </a:fld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3" t="14723" r="3907" b="8611"/>
          <a:stretch/>
        </p:blipFill>
        <p:spPr bwMode="auto">
          <a:xfrm>
            <a:off x="-1154860" y="2538250"/>
            <a:ext cx="13799603" cy="364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46805" y="5088865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 w="0"/>
                <a:solidFill>
                  <a:srgbClr val="243B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witness beam &lt;5MeV</a:t>
            </a:r>
            <a:endParaRPr lang="en-US" dirty="0">
              <a:ln w="0"/>
              <a:solidFill>
                <a:srgbClr val="243B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0408" y="4252361"/>
            <a:ext cx="2215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Drive beam &lt; 50 MeV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744941" y="4601634"/>
            <a:ext cx="4092742" cy="20059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554217" y="5023909"/>
            <a:ext cx="1311165" cy="15297"/>
          </a:xfrm>
          <a:prstGeom prst="straightConnector1">
            <a:avLst/>
          </a:prstGeom>
          <a:ln w="603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773" y="1319633"/>
            <a:ext cx="4645713" cy="240571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</a:effectLst>
        </p:spPr>
      </p:pic>
      <p:cxnSp>
        <p:nvCxnSpPr>
          <p:cNvPr id="23" name="Straight Arrow Connector 22"/>
          <p:cNvCxnSpPr/>
          <p:nvPr/>
        </p:nvCxnSpPr>
        <p:spPr>
          <a:xfrm flipH="1">
            <a:off x="3831021" y="3725349"/>
            <a:ext cx="2481752" cy="1298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8789" y="6011184"/>
            <a:ext cx="2070470" cy="78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8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are interested in collaborating on JLEIC with primary focus on magnetized-beam formation and beam-beam kicker</a:t>
            </a:r>
          </a:p>
          <a:p>
            <a:r>
              <a:rPr lang="en-US" dirty="0" smtClean="0"/>
              <a:t>So far our work is exploratory and tied to other projects in progress</a:t>
            </a:r>
          </a:p>
          <a:p>
            <a:r>
              <a:rPr lang="en-US" dirty="0" smtClean="0"/>
              <a:t>Several facilities available at Argonne and Fermilab with parameters relevant to the JLEIC e- cooler could be ideal testbeds: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FAST </a:t>
            </a:r>
            <a:r>
              <a:rPr lang="en-US" b="1" dirty="0" err="1" smtClean="0">
                <a:solidFill>
                  <a:srgbClr val="00B050"/>
                </a:solidFill>
              </a:rPr>
              <a:t>linac</a:t>
            </a:r>
            <a:r>
              <a:rPr lang="en-US" b="1" dirty="0" smtClean="0">
                <a:solidFill>
                  <a:srgbClr val="00B050"/>
                </a:solidFill>
              </a:rPr>
              <a:t>: </a:t>
            </a:r>
            <a:r>
              <a:rPr lang="en-US" dirty="0" smtClean="0"/>
              <a:t>magnetized beam, longitudinal manipulation of magnetized beam, round-to-flat and flat-to-round beam transformation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AWA: </a:t>
            </a:r>
            <a:r>
              <a:rPr lang="en-US" dirty="0" smtClean="0"/>
              <a:t>two beam setup readily available could support test of beam-beam kicker, work on magnetized beam has also been carried out there, also emittance exchanger used for temporal shaping.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IOTA ring: </a:t>
            </a:r>
            <a:r>
              <a:rPr lang="en-US" dirty="0" smtClean="0"/>
              <a:t>recirculation of magnetized beam produced in the FAST </a:t>
            </a:r>
            <a:r>
              <a:rPr lang="en-US" dirty="0" err="1" smtClean="0"/>
              <a:t>linac</a:t>
            </a:r>
            <a:r>
              <a:rPr lang="en-US" dirty="0" smtClean="0"/>
              <a:t> (suggested by R. Li)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4/5/17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Ph. Piot, JLEIC'17, Jefferson Lab, April 3-5,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7281-DB3C-8B4A-96DC-5B8FCCA0B72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43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85938" cy="43513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NIU students: C. </a:t>
            </a:r>
            <a:r>
              <a:rPr lang="en-US" dirty="0" err="1" smtClean="0"/>
              <a:t>Buzard</a:t>
            </a:r>
            <a:r>
              <a:rPr lang="en-US" dirty="0" smtClean="0"/>
              <a:t>, A. </a:t>
            </a:r>
            <a:r>
              <a:rPr lang="en-US" dirty="0" err="1" smtClean="0"/>
              <a:t>Halavanau</a:t>
            </a:r>
            <a:r>
              <a:rPr lang="en-US" dirty="0" smtClean="0"/>
              <a:t>, A. </a:t>
            </a:r>
            <a:r>
              <a:rPr lang="en-US" dirty="0" err="1" smtClean="0"/>
              <a:t>Lueangaramwong</a:t>
            </a:r>
            <a:r>
              <a:rPr lang="en-US" dirty="0" smtClean="0"/>
              <a:t>, O. Mohsen </a:t>
            </a:r>
          </a:p>
          <a:p>
            <a:pPr>
              <a:defRPr/>
            </a:pPr>
            <a:r>
              <a:rPr lang="en-US" dirty="0" smtClean="0"/>
              <a:t>NIU </a:t>
            </a:r>
            <a:r>
              <a:rPr lang="en-US" dirty="0" err="1" smtClean="0"/>
              <a:t>collaboators</a:t>
            </a:r>
            <a:r>
              <a:rPr lang="en-US" dirty="0" smtClean="0"/>
              <a:t>: V. </a:t>
            </a:r>
            <a:r>
              <a:rPr lang="en-US" dirty="0" err="1" smtClean="0"/>
              <a:t>Korampally</a:t>
            </a:r>
            <a:r>
              <a:rPr lang="en-US" dirty="0" smtClean="0"/>
              <a:t>, D. </a:t>
            </a:r>
            <a:r>
              <a:rPr lang="en-US" dirty="0" err="1" smtClean="0"/>
              <a:t>Mihalcea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Argonne National Lab. AWA team: J. Power, W. </a:t>
            </a:r>
            <a:r>
              <a:rPr lang="en-US" dirty="0" err="1" smtClean="0"/>
              <a:t>Gai</a:t>
            </a:r>
            <a:r>
              <a:rPr lang="en-US" dirty="0" smtClean="0"/>
              <a:t>, M. Conde</a:t>
            </a:r>
          </a:p>
          <a:p>
            <a:pPr>
              <a:defRPr/>
            </a:pPr>
            <a:r>
              <a:rPr lang="en-US" dirty="0" smtClean="0"/>
              <a:t>The material presented has benefited from informal collaborations with</a:t>
            </a:r>
          </a:p>
          <a:p>
            <a:pPr lvl="1">
              <a:defRPr/>
            </a:pPr>
            <a:r>
              <a:rPr lang="en-US" dirty="0" err="1" smtClean="0"/>
              <a:t>Radiasoft</a:t>
            </a:r>
            <a:r>
              <a:rPr lang="en-US" dirty="0" smtClean="0"/>
              <a:t>: D. </a:t>
            </a:r>
            <a:r>
              <a:rPr lang="en-US" dirty="0" err="1" smtClean="0"/>
              <a:t>Bruhwiler</a:t>
            </a:r>
            <a:r>
              <a:rPr lang="en-US" dirty="0" smtClean="0"/>
              <a:t> &amp; N. Cook</a:t>
            </a:r>
          </a:p>
          <a:p>
            <a:pPr lvl="1">
              <a:defRPr/>
            </a:pPr>
            <a:r>
              <a:rPr lang="en-US" dirty="0" err="1" smtClean="0"/>
              <a:t>Radiabeam</a:t>
            </a:r>
            <a:r>
              <a:rPr lang="en-US" dirty="0" smtClean="0"/>
              <a:t>: L. </a:t>
            </a:r>
            <a:r>
              <a:rPr lang="en-US" dirty="0" err="1" smtClean="0"/>
              <a:t>Faillace</a:t>
            </a:r>
            <a:r>
              <a:rPr lang="en-US" dirty="0" smtClean="0"/>
              <a:t>, A. </a:t>
            </a:r>
            <a:r>
              <a:rPr lang="en-US" dirty="0" err="1" smtClean="0"/>
              <a:t>Murokh</a:t>
            </a:r>
            <a:endParaRPr lang="en-US" dirty="0" smtClean="0"/>
          </a:p>
          <a:p>
            <a:pPr lvl="1">
              <a:defRPr/>
            </a:pPr>
            <a:r>
              <a:rPr lang="en-US" dirty="0" err="1" smtClean="0"/>
              <a:t>EuclidLab</a:t>
            </a:r>
            <a:r>
              <a:rPr lang="en-US" dirty="0" smtClean="0"/>
              <a:t>: C. Jing, V. </a:t>
            </a:r>
            <a:r>
              <a:rPr lang="en-US" dirty="0" err="1" smtClean="0"/>
              <a:t>Jabotinsky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The work relies heavily on simulation tools developed at Berkeley (WARP and IMPACT-T/Z).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4/5/17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Ph. Piot, JLEIC'17, Jefferson Lab, April 3-5,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7281-DB3C-8B4A-96DC-5B8FCCA0B72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70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endParaRPr lang="en-US" dirty="0" smtClean="0"/>
          </a:p>
          <a:p>
            <a:r>
              <a:rPr lang="en-US" dirty="0" smtClean="0"/>
              <a:t>Formation &amp; manipulation of magnetized beam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Beam-beam kicker</a:t>
            </a:r>
          </a:p>
          <a:p>
            <a:endParaRPr lang="en-US" dirty="0"/>
          </a:p>
          <a:p>
            <a:r>
              <a:rPr lang="en-US" dirty="0" smtClean="0"/>
              <a:t>Outlook &amp; plans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4/5/17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Ph. Piot, JLEIC'17, Jefferson Lab, April 3-5,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7281-DB3C-8B4A-96DC-5B8FCCA0B7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5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This talk discusses </a:t>
            </a:r>
            <a:r>
              <a:rPr lang="en-US" b="1" dirty="0" smtClean="0"/>
              <a:t>interests</a:t>
            </a:r>
            <a:r>
              <a:rPr lang="en-US" dirty="0" smtClean="0"/>
              <a:t> </a:t>
            </a:r>
            <a:r>
              <a:rPr lang="en-US" dirty="0"/>
              <a:t>from our group to carry work related to </a:t>
            </a:r>
            <a:r>
              <a:rPr lang="en-US" dirty="0" smtClean="0"/>
              <a:t>JLEIC</a:t>
            </a:r>
            <a:r>
              <a:rPr lang="en-US" dirty="0"/>
              <a:t> </a:t>
            </a:r>
            <a:r>
              <a:rPr lang="en-US" dirty="0" smtClean="0"/>
              <a:t>electron cooling</a:t>
            </a:r>
            <a:br>
              <a:rPr lang="en-US" dirty="0" smtClean="0"/>
            </a:br>
            <a:endParaRPr lang="en-US" dirty="0"/>
          </a:p>
          <a:p>
            <a:pPr>
              <a:defRPr/>
            </a:pPr>
            <a:r>
              <a:rPr lang="en-US" dirty="0" smtClean="0"/>
              <a:t>Over the last 3 years we have submitted </a:t>
            </a:r>
            <a:r>
              <a:rPr lang="en-US" dirty="0"/>
              <a:t>five </a:t>
            </a:r>
            <a:r>
              <a:rPr lang="en-US" dirty="0" smtClean="0"/>
              <a:t>proposals </a:t>
            </a:r>
            <a:endParaRPr lang="en-US" dirty="0"/>
          </a:p>
          <a:p>
            <a:pPr lvl="1">
              <a:defRPr/>
            </a:pPr>
            <a:r>
              <a:rPr lang="en-US" dirty="0"/>
              <a:t>3 </a:t>
            </a:r>
            <a:r>
              <a:rPr lang="en-US" dirty="0" smtClean="0"/>
              <a:t>STTRs </a:t>
            </a:r>
            <a:r>
              <a:rPr lang="en-US" dirty="0"/>
              <a:t>(1 </a:t>
            </a:r>
            <a:r>
              <a:rPr lang="en-US" dirty="0" smtClean="0"/>
              <a:t>reviewed but denied funding, </a:t>
            </a:r>
            <a:r>
              <a:rPr lang="en-US" dirty="0"/>
              <a:t>2 returned without </a:t>
            </a:r>
            <a:r>
              <a:rPr lang="en-US" dirty="0" smtClean="0"/>
              <a:t>review – </a:t>
            </a:r>
            <a:r>
              <a:rPr lang="en-US" b="1" dirty="0" smtClean="0"/>
              <a:t>deemed unresponsive</a:t>
            </a:r>
            <a:r>
              <a:rPr lang="is-IS" dirty="0" smtClean="0"/>
              <a:t>…</a:t>
            </a:r>
            <a:r>
              <a:rPr lang="en-US" dirty="0" smtClean="0"/>
              <a:t>)</a:t>
            </a:r>
            <a:endParaRPr lang="en-US" dirty="0"/>
          </a:p>
          <a:p>
            <a:pPr lvl="1">
              <a:defRPr/>
            </a:pPr>
            <a:r>
              <a:rPr lang="en-US" dirty="0"/>
              <a:t>2 unfunded </a:t>
            </a:r>
            <a:r>
              <a:rPr lang="en-US" dirty="0" smtClean="0"/>
              <a:t>university proposals </a:t>
            </a:r>
            <a:r>
              <a:rPr lang="en-US" dirty="0"/>
              <a:t>to DOE NP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The following slides are essentially </a:t>
            </a:r>
            <a:r>
              <a:rPr lang="en-US" i="1" dirty="0"/>
              <a:t>exploratory work </a:t>
            </a:r>
            <a:r>
              <a:rPr lang="en-US" dirty="0"/>
              <a:t>done </a:t>
            </a:r>
            <a:r>
              <a:rPr lang="en-US" dirty="0" smtClean="0"/>
              <a:t>in preparation of these proposals and related to synergistic work funded by other sources. </a:t>
            </a:r>
            <a:endParaRPr lang="en-US" dirty="0"/>
          </a:p>
          <a:p>
            <a:pPr lvl="1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4/5/17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Ph. Piot, JLEIC'17, Jefferson Lab, April 3-5,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7281-DB3C-8B4A-96DC-5B8FCCA0B7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6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High-Current Magnetized-beam R&amp;D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862145" cy="435133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Two directions</a:t>
            </a:r>
          </a:p>
          <a:p>
            <a:endParaRPr lang="en-US" dirty="0" smtClean="0"/>
          </a:p>
          <a:p>
            <a:r>
              <a:rPr lang="en-US" dirty="0" smtClean="0"/>
              <a:t>Simulations:</a:t>
            </a:r>
          </a:p>
          <a:p>
            <a:pPr lvl="1"/>
            <a:r>
              <a:rPr lang="en-US" dirty="0" smtClean="0"/>
              <a:t>Beam dynamics</a:t>
            </a:r>
          </a:p>
          <a:p>
            <a:pPr lvl="1"/>
            <a:r>
              <a:rPr lang="en-US" dirty="0" smtClean="0"/>
              <a:t>Emission process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Experiments:</a:t>
            </a:r>
          </a:p>
          <a:p>
            <a:pPr lvl="1"/>
            <a:r>
              <a:rPr lang="en-US" dirty="0" smtClean="0"/>
              <a:t>At Fermilab FAST/IOTA facility, </a:t>
            </a:r>
            <a:br>
              <a:rPr lang="en-US" dirty="0" smtClean="0"/>
            </a:br>
            <a:r>
              <a:rPr lang="en-US" dirty="0" smtClean="0"/>
              <a:t>Argonne Wakefield Accelerator </a:t>
            </a:r>
            <a:br>
              <a:rPr lang="en-US" dirty="0" smtClean="0"/>
            </a:br>
            <a:r>
              <a:rPr lang="en-US" dirty="0" smtClean="0"/>
              <a:t>(AWA), and using a standalone </a:t>
            </a:r>
            <a:br>
              <a:rPr lang="en-US" dirty="0" smtClean="0"/>
            </a:br>
            <a:r>
              <a:rPr lang="en-US" dirty="0" smtClean="0"/>
              <a:t>DC gun at NIU.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4/5/17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Ph. Piot, JLEIC'17, Jefferson Lab, April 3-5,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7281-DB3C-8B4A-96DC-5B8FCCA0B724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03731" y="2046349"/>
            <a:ext cx="5862145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chemeClr val="accent6"/>
                </a:solidFill>
              </a:rPr>
              <a:t>Photoemission sources:</a:t>
            </a:r>
          </a:p>
          <a:p>
            <a:pPr lvl="1">
              <a:defRPr/>
            </a:pPr>
            <a:r>
              <a:rPr lang="en-US" dirty="0" smtClean="0"/>
              <a:t>Demonstrate single-bunch performance </a:t>
            </a:r>
          </a:p>
          <a:p>
            <a:pPr lvl="1">
              <a:defRPr/>
            </a:pPr>
            <a:r>
              <a:rPr lang="en-US" dirty="0" smtClean="0"/>
              <a:t>Explore scaling, </a:t>
            </a:r>
          </a:p>
          <a:p>
            <a:pPr lvl="1">
              <a:defRPr/>
            </a:pPr>
            <a:r>
              <a:rPr lang="en-US" dirty="0" smtClean="0"/>
              <a:t>Investigate new concept,</a:t>
            </a:r>
          </a:p>
          <a:p>
            <a:pPr lvl="1">
              <a:defRPr/>
            </a:pPr>
            <a:r>
              <a:rPr lang="en-US" dirty="0" smtClean="0"/>
              <a:t>Develop relevant diagnostics</a:t>
            </a:r>
          </a:p>
          <a:p>
            <a:pPr lvl="1">
              <a:defRPr/>
            </a:pPr>
            <a:r>
              <a:rPr lang="en-US" dirty="0" smtClean="0"/>
              <a:t>Temporal shaping for flat-top e- beam</a:t>
            </a:r>
          </a:p>
          <a:p>
            <a:pPr>
              <a:defRPr/>
            </a:pPr>
            <a:r>
              <a:rPr lang="en-US" b="1" dirty="0" smtClean="0">
                <a:solidFill>
                  <a:schemeClr val="accent6"/>
                </a:solidFill>
              </a:rPr>
              <a:t>Development of a high-current gun based on alternative emission mechanism:</a:t>
            </a:r>
          </a:p>
          <a:p>
            <a:pPr lvl="1">
              <a:defRPr/>
            </a:pPr>
            <a:r>
              <a:rPr lang="en-US" dirty="0" smtClean="0"/>
              <a:t>Thermionic emission</a:t>
            </a:r>
          </a:p>
          <a:p>
            <a:pPr lvl="1">
              <a:defRPr/>
            </a:pPr>
            <a:r>
              <a:rPr lang="en-US" dirty="0" smtClean="0"/>
              <a:t>Field-emission</a:t>
            </a:r>
          </a:p>
          <a:p>
            <a:endParaRPr lang="en-US" dirty="0"/>
          </a:p>
        </p:txBody>
      </p:sp>
      <p:cxnSp>
        <p:nvCxnSpPr>
          <p:cNvPr id="11" name="Elbow Connector 10"/>
          <p:cNvCxnSpPr/>
          <p:nvPr/>
        </p:nvCxnSpPr>
        <p:spPr>
          <a:xfrm>
            <a:off x="3373821" y="2081048"/>
            <a:ext cx="5612524" cy="4095915"/>
          </a:xfrm>
          <a:prstGeom prst="bentConnector3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13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1690792" y="3758934"/>
            <a:ext cx="8569325" cy="3048000"/>
            <a:chOff x="325495" y="2903479"/>
            <a:chExt cx="8569325" cy="3048000"/>
          </a:xfrm>
        </p:grpSpPr>
        <p:pic>
          <p:nvPicPr>
            <p:cNvPr id="10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520" y="3716279"/>
              <a:ext cx="2884488" cy="212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7120" y="3632142"/>
              <a:ext cx="2644775" cy="2319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 xmlns:r="http://schemas.openxmlformats.org/officeDocument/2006/relationships"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cxnSp>
          <p:nvCxnSpPr>
            <p:cNvPr id="17" name="Straight Arrow Connector 16"/>
            <p:cNvCxnSpPr/>
            <p:nvPr/>
          </p:nvCxnSpPr>
          <p:spPr bwMode="auto">
            <a:xfrm flipV="1">
              <a:off x="1058920" y="4775142"/>
              <a:ext cx="7543800" cy="76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" name="Straight Arrow Connector 17"/>
            <p:cNvCxnSpPr/>
            <p:nvPr/>
          </p:nvCxnSpPr>
          <p:spPr bwMode="auto">
            <a:xfrm flipH="1">
              <a:off x="1287520" y="3436879"/>
              <a:ext cx="609600" cy="141446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3BCB53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495" y="3132079"/>
              <a:ext cx="3552825" cy="304800"/>
            </a:xfrm>
            <a:prstGeom prst="rect">
              <a:avLst/>
            </a:prstGeom>
            <a:noFill/>
            <a:ln w="38100">
              <a:solidFill>
                <a:srgbClr val="3BCB5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920" y="2903479"/>
              <a:ext cx="3917950" cy="304800"/>
            </a:xfrm>
            <a:prstGeom prst="rect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8920" y="4546542"/>
              <a:ext cx="21590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2" name="Straight Arrow Connector 21"/>
            <p:cNvCxnSpPr/>
            <p:nvPr/>
          </p:nvCxnSpPr>
          <p:spPr bwMode="auto">
            <a:xfrm flipH="1">
              <a:off x="6926320" y="3273367"/>
              <a:ext cx="76200" cy="77311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4487920" y="3436879"/>
              <a:ext cx="0" cy="2438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9933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4" name="TextBox 33"/>
            <p:cNvSpPr txBox="1">
              <a:spLocks noChangeArrowheads="1"/>
            </p:cNvSpPr>
            <p:nvPr/>
          </p:nvSpPr>
          <p:spPr bwMode="auto">
            <a:xfrm>
              <a:off x="5681720" y="4046479"/>
              <a:ext cx="1841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/>
                <a:t>  </a:t>
              </a:r>
            </a:p>
          </p:txBody>
        </p:sp>
        <p:pic>
          <p:nvPicPr>
            <p:cNvPr id="25" name="Picture 3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292658" y="4013141"/>
              <a:ext cx="762000" cy="21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3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9320" y="5037079"/>
              <a:ext cx="495300" cy="214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Magnetized beam formation: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4/5/17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Ph. Piot, JLEIC'17, Jefferson Lab, April 3-5,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7281-DB3C-8B4A-96DC-5B8FCCA0B724}" type="slidenum">
              <a:rPr lang="en-US" smtClean="0"/>
              <a:t>5</a:t>
            </a:fld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77920" y="1636712"/>
            <a:ext cx="10547128" cy="298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electrons born in an axial B field            CAM     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upon exit of solenoid field (                  ): CAM becomes purely kinetic. 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4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927" y="1723169"/>
            <a:ext cx="40957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590" y="1745394"/>
            <a:ext cx="4191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812" y="3213384"/>
            <a:ext cx="121920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817" y="2149486"/>
            <a:ext cx="5237893" cy="8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work in an RF photoinjector (A0PI)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4/5/17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Ph. Piot, JLEIC'17, Jefferson Lab, April 3-5,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7281-DB3C-8B4A-96DC-5B8FCCA0B724}" type="slidenum">
              <a:rPr lang="en-US" smtClean="0"/>
              <a:t>6</a:t>
            </a:fld>
            <a:endParaRPr lang="en-US" dirty="0"/>
          </a:p>
        </p:txBody>
      </p:sp>
      <p:sp>
        <p:nvSpPr>
          <p:cNvPr id="38" name="TextBox 9"/>
          <p:cNvSpPr txBox="1">
            <a:spLocks noChangeArrowheads="1"/>
          </p:cNvSpPr>
          <p:nvPr/>
        </p:nvSpPr>
        <p:spPr bwMode="auto">
          <a:xfrm rot="16200000">
            <a:off x="10628312" y="3732213"/>
            <a:ext cx="39639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138C3B"/>
                </a:solidFill>
              </a:rPr>
              <a:t>Y.-E Sun et al, PRSTAB 7, 123501 (2004)</a:t>
            </a:r>
          </a:p>
        </p:txBody>
      </p:sp>
      <p:sp>
        <p:nvSpPr>
          <p:cNvPr id="45" name="Content Placeholder 10"/>
          <p:cNvSpPr txBox="1">
            <a:spLocks/>
          </p:cNvSpPr>
          <p:nvPr/>
        </p:nvSpPr>
        <p:spPr>
          <a:xfrm>
            <a:off x="973137" y="1524000"/>
            <a:ext cx="82296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Weak   </a:t>
            </a:r>
            <a:r>
              <a:rPr lang="en-US" i="1" dirty="0" smtClean="0"/>
              <a:t>  </a:t>
            </a:r>
            <a:r>
              <a:rPr lang="en-US" dirty="0" smtClean="0"/>
              <a:t> dependence, </a:t>
            </a:r>
          </a:p>
          <a:p>
            <a:pPr>
              <a:defRPr/>
            </a:pPr>
            <a:r>
              <a:rPr lang="en-US" dirty="0" smtClean="0"/>
              <a:t>quadratic scaling </a:t>
            </a:r>
            <a:br>
              <a:rPr lang="en-US" dirty="0" smtClean="0"/>
            </a:br>
            <a:r>
              <a:rPr lang="en-US" dirty="0" smtClean="0"/>
              <a:t>with laser spot size</a:t>
            </a:r>
            <a:br>
              <a:rPr lang="en-US" dirty="0" smtClean="0"/>
            </a:br>
            <a:r>
              <a:rPr lang="en-US" dirty="0" smtClean="0"/>
              <a:t>     on photocathode.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46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437" y="2969009"/>
            <a:ext cx="319087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80357"/>
            <a:ext cx="279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354" y="3431333"/>
            <a:ext cx="4369251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493" y="3487735"/>
            <a:ext cx="4137025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846" y="1461246"/>
            <a:ext cx="7559518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Box 16"/>
          <p:cNvSpPr txBox="1">
            <a:spLocks noChangeArrowheads="1"/>
          </p:cNvSpPr>
          <p:nvPr/>
        </p:nvSpPr>
        <p:spPr bwMode="auto">
          <a:xfrm>
            <a:off x="7933530" y="157182"/>
            <a:ext cx="39639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138C3B"/>
                </a:solidFill>
              </a:rPr>
              <a:t>Y.-E Sun et al, PRSTAB 7, 123501 (2004)</a:t>
            </a:r>
          </a:p>
        </p:txBody>
      </p:sp>
      <p:pic>
        <p:nvPicPr>
          <p:cNvPr id="52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97" y="3222871"/>
            <a:ext cx="3607230" cy="325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12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287" y="2731733"/>
            <a:ext cx="4769902" cy="36440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152" y="365125"/>
            <a:ext cx="11423212" cy="1325563"/>
          </a:xfrm>
        </p:spPr>
        <p:txBody>
          <a:bodyPr/>
          <a:lstStyle/>
          <a:p>
            <a:r>
              <a:rPr lang="en-US" dirty="0" smtClean="0"/>
              <a:t>On-going work in collaboration w. AWA (Argonne)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4/5/17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Ph. Piot, JLEIC'17, Jefferson Lab, April 3-5,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7281-DB3C-8B4A-96DC-5B8FCCA0B724}" type="slidenum">
              <a:rPr lang="en-US" smtClean="0"/>
              <a:t>7</a:t>
            </a:fld>
            <a:endParaRPr lang="en-US" dirty="0"/>
          </a:p>
        </p:txBody>
      </p:sp>
      <p:sp>
        <p:nvSpPr>
          <p:cNvPr id="45" name="Content Placeholder 10"/>
          <p:cNvSpPr txBox="1">
            <a:spLocks/>
          </p:cNvSpPr>
          <p:nvPr/>
        </p:nvSpPr>
        <p:spPr>
          <a:xfrm>
            <a:off x="973137" y="1524000"/>
            <a:ext cx="82296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Generation of very uniform </a:t>
            </a:r>
            <a:br>
              <a:rPr lang="en-US" dirty="0" smtClean="0"/>
            </a:br>
            <a:r>
              <a:rPr lang="en-US" dirty="0" smtClean="0"/>
              <a:t>laser spots on photocathode</a:t>
            </a:r>
            <a:br>
              <a:rPr lang="en-US" dirty="0" smtClean="0"/>
            </a:br>
            <a:r>
              <a:rPr lang="en-US" dirty="0" smtClean="0"/>
              <a:t>using a </a:t>
            </a:r>
            <a:r>
              <a:rPr lang="en-US" dirty="0" err="1" smtClean="0"/>
              <a:t>microlens</a:t>
            </a:r>
            <a:r>
              <a:rPr lang="en-US" dirty="0" smtClean="0"/>
              <a:t> array (MLA)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1" name="TextBox 16"/>
          <p:cNvSpPr txBox="1">
            <a:spLocks noChangeArrowheads="1"/>
          </p:cNvSpPr>
          <p:nvPr/>
        </p:nvSpPr>
        <p:spPr bwMode="auto">
          <a:xfrm>
            <a:off x="7544381" y="138440"/>
            <a:ext cx="41408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600" dirty="0" smtClean="0">
                <a:solidFill>
                  <a:srgbClr val="138C3B"/>
                </a:solidFill>
              </a:rPr>
              <a:t>A. </a:t>
            </a:r>
            <a:r>
              <a:rPr lang="en-US" altLang="en-US" sz="1600" dirty="0" err="1" smtClean="0">
                <a:solidFill>
                  <a:srgbClr val="138C3B"/>
                </a:solidFill>
              </a:rPr>
              <a:t>Halavanau</a:t>
            </a:r>
            <a:r>
              <a:rPr lang="en-US" altLang="en-US" sz="1600" dirty="0" smtClean="0">
                <a:solidFill>
                  <a:srgbClr val="138C3B"/>
                </a:solidFill>
              </a:rPr>
              <a:t> et </a:t>
            </a:r>
            <a:r>
              <a:rPr lang="en-US" altLang="en-US" sz="1600" dirty="0">
                <a:solidFill>
                  <a:srgbClr val="138C3B"/>
                </a:solidFill>
              </a:rPr>
              <a:t>al, </a:t>
            </a:r>
            <a:r>
              <a:rPr lang="en-US" altLang="en-US" sz="1600" dirty="0" smtClean="0">
                <a:solidFill>
                  <a:srgbClr val="138C3B"/>
                </a:solidFill>
              </a:rPr>
              <a:t>in preparation (2017); </a:t>
            </a:r>
            <a:br>
              <a:rPr lang="en-US" altLang="en-US" sz="1600" dirty="0" smtClean="0">
                <a:solidFill>
                  <a:srgbClr val="138C3B"/>
                </a:solidFill>
              </a:rPr>
            </a:br>
            <a:r>
              <a:rPr lang="en-US" altLang="en-US" sz="1600" dirty="0" smtClean="0">
                <a:solidFill>
                  <a:srgbClr val="138C3B"/>
                </a:solidFill>
              </a:rPr>
              <a:t>see also arXiv:1609.01661 [</a:t>
            </a:r>
            <a:r>
              <a:rPr lang="en-US" altLang="en-US" sz="1600" dirty="0" err="1" smtClean="0">
                <a:solidFill>
                  <a:srgbClr val="138C3B"/>
                </a:solidFill>
              </a:rPr>
              <a:t>physics.acc-ph</a:t>
            </a:r>
            <a:r>
              <a:rPr lang="en-US" altLang="en-US" sz="1600" dirty="0" smtClean="0">
                <a:solidFill>
                  <a:srgbClr val="138C3B"/>
                </a:solidFill>
              </a:rPr>
              <a:t>]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2226" y="1907678"/>
            <a:ext cx="5680841" cy="189970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665673" y="4051746"/>
            <a:ext cx="50339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2125" y="3878466"/>
            <a:ext cx="1107910" cy="3503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5508176" y="2654322"/>
            <a:ext cx="1112585" cy="3579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25926" y="1601197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o</a:t>
            </a:r>
            <a:r>
              <a:rPr lang="en-US" b="1" smtClean="0">
                <a:solidFill>
                  <a:srgbClr val="C00000"/>
                </a:solidFill>
              </a:rPr>
              <a:t>rig</a:t>
            </a:r>
            <a:r>
              <a:rPr lang="en-US" b="1" dirty="0" smtClean="0">
                <a:solidFill>
                  <a:srgbClr val="C00000"/>
                </a:solidFill>
              </a:rPr>
              <a:t>. UV spot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179419" y="1598008"/>
            <a:ext cx="1945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C00000"/>
                </a:solidFill>
              </a:rPr>
              <a:t>patterned </a:t>
            </a:r>
            <a:r>
              <a:rPr lang="en-US" b="1" dirty="0" smtClean="0">
                <a:solidFill>
                  <a:srgbClr val="C00000"/>
                </a:solidFill>
              </a:rPr>
              <a:t>UV spot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130032" y="1607392"/>
            <a:ext cx="1960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</a:rPr>
              <a:t>h</a:t>
            </a:r>
            <a:r>
              <a:rPr lang="en-US" b="1" smtClean="0">
                <a:solidFill>
                  <a:srgbClr val="C00000"/>
                </a:solidFill>
              </a:rPr>
              <a:t>omogen</a:t>
            </a:r>
            <a:r>
              <a:rPr lang="en-US" b="1" dirty="0" smtClean="0">
                <a:solidFill>
                  <a:srgbClr val="C00000"/>
                </a:solidFill>
              </a:rPr>
              <a:t>. UV spot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0" name="Content Placeholder 10"/>
          <p:cNvSpPr txBox="1">
            <a:spLocks/>
          </p:cNvSpPr>
          <p:nvPr/>
        </p:nvSpPr>
        <p:spPr>
          <a:xfrm>
            <a:off x="6229857" y="4402111"/>
            <a:ext cx="5993059" cy="14971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Production of multi-beam pattern at AWA witness beamline → could help understand the non-paraxial </a:t>
            </a:r>
            <a:r>
              <a:rPr lang="en-US" dirty="0" err="1" smtClean="0"/>
              <a:t>depen-dence</a:t>
            </a:r>
            <a:r>
              <a:rPr lang="en-US" dirty="0" smtClean="0"/>
              <a:t> of the CAM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438504" y="4264501"/>
            <a:ext cx="301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Inferred </a:t>
            </a:r>
            <a:r>
              <a:rPr lang="en-US" smtClean="0"/>
              <a:t>from measured MAM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6986" y="2942376"/>
            <a:ext cx="1953505" cy="128645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68987" y="4369080"/>
            <a:ext cx="1283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chemeClr val="accent6">
                    <a:lumMod val="75000"/>
                  </a:schemeClr>
                </a:solidFill>
              </a:rPr>
              <a:t>experiment</a:t>
            </a:r>
            <a:endParaRPr lang="en-US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141482">
            <a:off x="2232984" y="4457155"/>
            <a:ext cx="2159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243BC4"/>
                </a:solidFill>
              </a:rPr>
              <a:t>IMPACT-T simulation</a:t>
            </a:r>
            <a:endParaRPr lang="en-US" b="1">
              <a:solidFill>
                <a:srgbClr val="243B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67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152" y="365125"/>
            <a:ext cx="11423212" cy="1325563"/>
          </a:xfrm>
        </p:spPr>
        <p:txBody>
          <a:bodyPr/>
          <a:lstStyle/>
          <a:p>
            <a:r>
              <a:rPr lang="en-US" dirty="0" smtClean="0"/>
              <a:t>Planned experiment at FAST/IOTA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4/5/17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Ph. Piot, JLEIC'17, Jefferson Lab, April 3-5,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7281-DB3C-8B4A-96DC-5B8FCCA0B724}" type="slidenum">
              <a:rPr lang="en-US" smtClean="0"/>
              <a:t>8</a:t>
            </a:fld>
            <a:endParaRPr lang="en-US" dirty="0"/>
          </a:p>
        </p:txBody>
      </p:sp>
      <p:sp>
        <p:nvSpPr>
          <p:cNvPr id="45" name="Content Placeholder 10"/>
          <p:cNvSpPr txBox="1">
            <a:spLocks/>
          </p:cNvSpPr>
          <p:nvPr/>
        </p:nvSpPr>
        <p:spPr>
          <a:xfrm>
            <a:off x="973137" y="1524000"/>
            <a:ext cx="82296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30" name="Content Placeholder 10"/>
          <p:cNvSpPr txBox="1">
            <a:spLocks/>
          </p:cNvSpPr>
          <p:nvPr/>
        </p:nvSpPr>
        <p:spPr>
          <a:xfrm>
            <a:off x="6096000" y="4590348"/>
            <a:ext cx="5880537" cy="2042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4C97"/>
                </a:solidFill>
              </a:rPr>
              <a:t>FAST-IOTA facility complex includes:</a:t>
            </a:r>
          </a:p>
          <a:p>
            <a:pPr lvl="1"/>
            <a:r>
              <a:rPr lang="en-US" sz="1800" dirty="0" smtClean="0">
                <a:solidFill>
                  <a:srgbClr val="004C97"/>
                </a:solidFill>
              </a:rPr>
              <a:t>IOTA (</a:t>
            </a:r>
            <a:r>
              <a:rPr lang="en-US" sz="1800" dirty="0" err="1" smtClean="0">
                <a:solidFill>
                  <a:srgbClr val="004C97"/>
                </a:solidFill>
              </a:rPr>
              <a:t>integrable</a:t>
            </a:r>
            <a:r>
              <a:rPr lang="en-US" sz="1800" dirty="0" smtClean="0">
                <a:solidFill>
                  <a:srgbClr val="004C97"/>
                </a:solidFill>
              </a:rPr>
              <a:t>-optics test accelerator) ring, </a:t>
            </a:r>
          </a:p>
          <a:p>
            <a:pPr lvl="1"/>
            <a:r>
              <a:rPr lang="en-US" sz="1800" dirty="0" smtClean="0">
                <a:solidFill>
                  <a:srgbClr val="004C97"/>
                </a:solidFill>
              </a:rPr>
              <a:t>An electron linear accelerator (that nominally </a:t>
            </a:r>
            <a:br>
              <a:rPr lang="en-US" sz="1800" dirty="0" smtClean="0">
                <a:solidFill>
                  <a:srgbClr val="004C97"/>
                </a:solidFill>
              </a:rPr>
            </a:br>
            <a:r>
              <a:rPr lang="en-US" sz="1800" dirty="0" smtClean="0">
                <a:solidFill>
                  <a:srgbClr val="004C97"/>
                </a:solidFill>
              </a:rPr>
              <a:t>serves as an </a:t>
            </a:r>
            <a:r>
              <a:rPr lang="en-US" sz="1800" b="1" dirty="0" smtClean="0">
                <a:solidFill>
                  <a:srgbClr val="003087"/>
                </a:solidFill>
              </a:rPr>
              <a:t>electron injector </a:t>
            </a:r>
            <a:r>
              <a:rPr lang="en-US" sz="1800" dirty="0" smtClean="0">
                <a:solidFill>
                  <a:srgbClr val="004C97"/>
                </a:solidFill>
              </a:rPr>
              <a:t>to IOTA), </a:t>
            </a:r>
          </a:p>
          <a:p>
            <a:pPr lvl="1"/>
            <a:r>
              <a:rPr lang="en-US" sz="1800" dirty="0" smtClean="0">
                <a:solidFill>
                  <a:srgbClr val="004C97"/>
                </a:solidFill>
              </a:rPr>
              <a:t>A </a:t>
            </a:r>
            <a:r>
              <a:rPr lang="en-US" sz="1800" b="1" dirty="0" smtClean="0">
                <a:solidFill>
                  <a:srgbClr val="00B050"/>
                </a:solidFill>
              </a:rPr>
              <a:t>proton source &amp; injector </a:t>
            </a:r>
            <a:r>
              <a:rPr lang="en-US" sz="1800" dirty="0" smtClean="0">
                <a:solidFill>
                  <a:srgbClr val="004C97"/>
                </a:solidFill>
              </a:rPr>
              <a:t>for IOTA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52" y="1325886"/>
            <a:ext cx="11051628" cy="3047353"/>
          </a:xfrm>
          <a:prstGeom prst="rect">
            <a:avLst/>
          </a:prstGeom>
        </p:spPr>
      </p:pic>
      <p:sp>
        <p:nvSpPr>
          <p:cNvPr id="25" name="TextBox 16"/>
          <p:cNvSpPr txBox="1">
            <a:spLocks noChangeArrowheads="1"/>
          </p:cNvSpPr>
          <p:nvPr/>
        </p:nvSpPr>
        <p:spPr bwMode="auto">
          <a:xfrm>
            <a:off x="8051375" y="156725"/>
            <a:ext cx="403398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nb-NO" altLang="en-US" sz="1600" dirty="0" smtClean="0">
                <a:solidFill>
                  <a:srgbClr val="138C3B"/>
                </a:solidFill>
              </a:rPr>
              <a:t>S. </a:t>
            </a:r>
            <a:r>
              <a:rPr lang="nb-NO" altLang="en-US" sz="1600" dirty="0" err="1" smtClean="0">
                <a:solidFill>
                  <a:srgbClr val="138C3B"/>
                </a:solidFill>
              </a:rPr>
              <a:t>Antipov</a:t>
            </a:r>
            <a:r>
              <a:rPr lang="nb-NO" altLang="en-US" sz="1600" dirty="0" smtClean="0">
                <a:solidFill>
                  <a:srgbClr val="138C3B"/>
                </a:solidFill>
              </a:rPr>
              <a:t> et al., JINST 12 T03002 (2017)</a:t>
            </a:r>
            <a:r>
              <a:rPr lang="en-US" altLang="en-US" sz="1600" dirty="0" smtClean="0">
                <a:solidFill>
                  <a:srgbClr val="138C3B"/>
                </a:solidFill>
              </a:rPr>
              <a:t>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973138" y="2948152"/>
            <a:ext cx="1202503" cy="14250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 flipV="1">
            <a:off x="2148866" y="3154355"/>
            <a:ext cx="2204613" cy="4299663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 flipV="1">
            <a:off x="2706414" y="5022173"/>
            <a:ext cx="0" cy="1179294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16200000">
            <a:off x="2359239" y="5492675"/>
            <a:ext cx="946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cathode</a:t>
            </a:r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010724" y="5491323"/>
            <a:ext cx="1274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</a:t>
            </a:r>
            <a:r>
              <a:rPr lang="en-US" baseline="-25000" dirty="0" err="1" smtClean="0"/>
              <a:t>max</a:t>
            </a:r>
            <a:r>
              <a:rPr lang="en-US" dirty="0" smtClean="0"/>
              <a:t> ~ 0.3T</a:t>
            </a:r>
            <a:br>
              <a:rPr lang="en-US" dirty="0" smtClean="0"/>
            </a:br>
            <a:r>
              <a:rPr lang="en-US" dirty="0" smtClean="0"/>
              <a:t>on cathode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70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152" y="365125"/>
            <a:ext cx="11423212" cy="1325563"/>
          </a:xfrm>
        </p:spPr>
        <p:txBody>
          <a:bodyPr/>
          <a:lstStyle/>
          <a:p>
            <a:r>
              <a:rPr lang="en-US" dirty="0" smtClean="0"/>
              <a:t>Planned experiments at FAST/IOTA (Summer 17)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4/5/17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Ph. Piot, JLEIC'17, Jefferson Lab, April 3-5,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7281-DB3C-8B4A-96DC-5B8FCCA0B724}" type="slidenum">
              <a:rPr lang="en-US" smtClean="0"/>
              <a:t>9</a:t>
            </a:fld>
            <a:endParaRPr lang="en-US" dirty="0"/>
          </a:p>
        </p:txBody>
      </p:sp>
      <p:sp>
        <p:nvSpPr>
          <p:cNvPr id="45" name="Content Placeholder 10"/>
          <p:cNvSpPr txBox="1">
            <a:spLocks/>
          </p:cNvSpPr>
          <p:nvPr/>
        </p:nvSpPr>
        <p:spPr>
          <a:xfrm>
            <a:off x="973137" y="1524000"/>
            <a:ext cx="82296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51" name="TextBox 16"/>
          <p:cNvSpPr txBox="1">
            <a:spLocks noChangeArrowheads="1"/>
          </p:cNvSpPr>
          <p:nvPr/>
        </p:nvSpPr>
        <p:spPr bwMode="auto">
          <a:xfrm>
            <a:off x="8026764" y="72737"/>
            <a:ext cx="39108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600" dirty="0" smtClean="0">
                <a:solidFill>
                  <a:srgbClr val="138C3B"/>
                </a:solidFill>
              </a:rPr>
              <a:t>P. Piot, IPAC13 (2013)</a:t>
            </a:r>
          </a:p>
          <a:p>
            <a:pPr algn="ctr" eaLnBrk="1" hangingPunct="1"/>
            <a:r>
              <a:rPr lang="en-US" altLang="en-US" sz="1600" dirty="0" smtClean="0">
                <a:solidFill>
                  <a:srgbClr val="138C3B"/>
                </a:solidFill>
              </a:rPr>
              <a:t>J. Zhu, et al. PRSTAB </a:t>
            </a:r>
            <a:r>
              <a:rPr lang="pt-BR" altLang="en-US" sz="1600" dirty="0" smtClean="0">
                <a:solidFill>
                  <a:srgbClr val="138C3B"/>
                </a:solidFill>
              </a:rPr>
              <a:t>17, 084401 (2014)</a:t>
            </a:r>
          </a:p>
        </p:txBody>
      </p:sp>
      <p:sp>
        <p:nvSpPr>
          <p:cNvPr id="30" name="Content Placeholder 10"/>
          <p:cNvSpPr txBox="1">
            <a:spLocks/>
          </p:cNvSpPr>
          <p:nvPr/>
        </p:nvSpPr>
        <p:spPr>
          <a:xfrm>
            <a:off x="662153" y="1689100"/>
            <a:ext cx="6153150" cy="149711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Experiment to focus on flat beam generation (after decoupling of magnetized beam with </a:t>
            </a:r>
            <a:br>
              <a:rPr lang="en-US" dirty="0" smtClean="0"/>
            </a:br>
            <a:r>
              <a:rPr lang="en-US" dirty="0" smtClean="0"/>
              <a:t>a skew-quad channel</a:t>
            </a:r>
          </a:p>
          <a:p>
            <a:pPr>
              <a:defRPr/>
            </a:pPr>
            <a:r>
              <a:rPr lang="en-US" dirty="0" smtClean="0"/>
              <a:t>Characterization of magnetized beams will be a byproduct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885" y="3321151"/>
            <a:ext cx="6583418" cy="28558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272" y="1895089"/>
            <a:ext cx="5355728" cy="388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2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3386</TotalTime>
  <Words>965</Words>
  <Application>Microsoft Macintosh PowerPoint</Application>
  <PresentationFormat>Widescreen</PresentationFormat>
  <Paragraphs>187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Calibri Light</vt:lpstr>
      <vt:lpstr>ＭＳ Ｐゴシック</vt:lpstr>
      <vt:lpstr>Arial</vt:lpstr>
      <vt:lpstr>Office Theme</vt:lpstr>
      <vt:lpstr>PowerPoint Presentation</vt:lpstr>
      <vt:lpstr>Outline</vt:lpstr>
      <vt:lpstr>Introduction</vt:lpstr>
      <vt:lpstr>High-Current Magnetized-beam R&amp;D</vt:lpstr>
      <vt:lpstr>Magnetized beam formation: basics</vt:lpstr>
      <vt:lpstr>Previous work in an RF photoinjector (A0PI)</vt:lpstr>
      <vt:lpstr>On-going work in collaboration w. AWA (Argonne)</vt:lpstr>
      <vt:lpstr>Planned experiment at FAST/IOTA</vt:lpstr>
      <vt:lpstr>Planned experiments at FAST/IOTA (Summer 17)</vt:lpstr>
      <vt:lpstr>Flat-to-round beam transformation</vt:lpstr>
      <vt:lpstr>High-current sources</vt:lpstr>
      <vt:lpstr>High-current sources (cnt’d)</vt:lpstr>
      <vt:lpstr>Interests in the Beam-Beam kicker</vt:lpstr>
      <vt:lpstr>Beam-beam kicker design</vt:lpstr>
      <vt:lpstr>Beam-beam kicker experiment (proposed)</vt:lpstr>
      <vt:lpstr>Summary</vt:lpstr>
      <vt:lpstr>Acknowledgements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Philippe Piot</dc:creator>
  <cp:lastModifiedBy>Philippe Piot</cp:lastModifiedBy>
  <cp:revision>38</cp:revision>
  <cp:lastPrinted>2017-04-05T11:56:18Z</cp:lastPrinted>
  <dcterms:created xsi:type="dcterms:W3CDTF">2017-04-05T03:28:27Z</dcterms:created>
  <dcterms:modified xsi:type="dcterms:W3CDTF">2017-04-07T11:54:49Z</dcterms:modified>
</cp:coreProperties>
</file>