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68" r:id="rId3"/>
    <p:sldId id="283" r:id="rId4"/>
    <p:sldId id="284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2" r:id="rId15"/>
    <p:sldId id="280" r:id="rId16"/>
    <p:sldId id="289" r:id="rId17"/>
    <p:sldId id="290" r:id="rId18"/>
    <p:sldId id="291" r:id="rId19"/>
    <p:sldId id="294" r:id="rId20"/>
    <p:sldId id="295" r:id="rId21"/>
    <p:sldId id="281" r:id="rId22"/>
    <p:sldId id="292" r:id="rId23"/>
    <p:sldId id="293" r:id="rId24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07"/>
    <p:restoredTop sz="92166"/>
  </p:normalViewPr>
  <p:slideViewPr>
    <p:cSldViewPr snapToGrid="0" snapToObjects="1">
      <p:cViewPr varScale="1">
        <p:scale>
          <a:sx n="106" d="100"/>
          <a:sy n="106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4820A-332E-488C-BC65-2D7EEAC81441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D9FC6-E8CF-4D4F-99CD-E3ECA54D3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9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Red Interior Page Design 1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27868" indent="-279949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19797" indent="-223959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67716" indent="-223959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15635" indent="-223959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463554" indent="-223959" defTabSz="44791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11472" indent="-223959" defTabSz="44791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359391" indent="-223959" defTabSz="44791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07310" indent="-223959" defTabSz="44791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B77F30C-0654-4E37-B666-FBD6CB702757}" type="slidenum">
              <a:rPr lang="en-US" altLang="en-US">
                <a:cs typeface="Arial" pitchFamily="34" charset="0"/>
              </a:rPr>
              <a:pPr/>
              <a:t>9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8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787" y="6516362"/>
            <a:ext cx="356188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5"/>
          <p:cNvSpPr txBox="1"/>
          <p:nvPr userDrawn="1"/>
        </p:nvSpPr>
        <p:spPr>
          <a:xfrm>
            <a:off x="2215274" y="6518928"/>
            <a:ext cx="2666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R&amp;D Panel Review 30-Nov-2016</a:t>
            </a:r>
            <a:endParaRPr lang="en-US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143787" y="6516362"/>
            <a:ext cx="356188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"/>
          <p:cNvSpPr txBox="1"/>
          <p:nvPr userDrawn="1"/>
        </p:nvSpPr>
        <p:spPr>
          <a:xfrm>
            <a:off x="2215274" y="6518928"/>
            <a:ext cx="2666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R&amp;D Panel Review 30-Nov-2016</a:t>
            </a:r>
            <a:endParaRPr lang="en-US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143787" y="6516362"/>
            <a:ext cx="356188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 userDrawn="1"/>
        </p:nvSpPr>
        <p:spPr>
          <a:xfrm>
            <a:off x="2215274" y="6518928"/>
            <a:ext cx="2666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R&amp;D Panel Review 30-Nov-2016</a:t>
            </a:r>
            <a:endParaRPr lang="en-US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7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27.jpeg"/><Relationship Id="rId3" Type="http://schemas.openxmlformats.org/officeDocument/2006/relationships/image" Target="../media/image15.png"/><Relationship Id="rId7" Type="http://schemas.openxmlformats.org/officeDocument/2006/relationships/image" Target="../media/image24.jpeg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15" Type="http://schemas.openxmlformats.org/officeDocument/2006/relationships/image" Target="../media/image29.jpg"/><Relationship Id="rId10" Type="http://schemas.openxmlformats.org/officeDocument/2006/relationships/image" Target="../media/image26.jpg"/><Relationship Id="rId4" Type="http://schemas.openxmlformats.org/officeDocument/2006/relationships/image" Target="../media/image11.png"/><Relationship Id="rId9" Type="http://schemas.openxmlformats.org/officeDocument/2006/relationships/image" Target="../media/image9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9992"/>
            <a:ext cx="9144000" cy="476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0757" y="6211669"/>
            <a:ext cx="509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Community Panel Review of the EIC </a:t>
            </a:r>
          </a:p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Rockville,  November 29 – December 2 2016 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creen Shot 2015-09-30 at 3.18.2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925"/>
            <a:ext cx="1417320" cy="1854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517525"/>
            <a:ext cx="8458200" cy="1195063"/>
          </a:xfrm>
        </p:spPr>
        <p:txBody>
          <a:bodyPr/>
          <a:lstStyle/>
          <a:p>
            <a:r>
              <a:rPr lang="en-US" sz="3200" dirty="0"/>
              <a:t>SRF R&amp;D for an </a:t>
            </a:r>
            <a:r>
              <a:rPr lang="en-US" sz="3200" dirty="0" smtClean="0"/>
              <a:t>Electron-Ion Collider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CTE’s </a:t>
            </a:r>
            <a:r>
              <a:rPr lang="en-US" sz="3200" dirty="0"/>
              <a:t>SRF 1-3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1679217"/>
            <a:ext cx="8458200" cy="50094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Bob </a:t>
            </a:r>
            <a:r>
              <a:rPr lang="en-US" sz="2000" dirty="0" err="1" smtClean="0"/>
              <a:t>Rimmer</a:t>
            </a:r>
            <a:endParaRPr lang="en-US" sz="2000" dirty="0" smtClean="0"/>
          </a:p>
          <a:p>
            <a:endParaRPr lang="en-US" sz="2000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>
                <a:ea typeface="+mj-ea"/>
              </a:rPr>
              <a:t>CTE SRF2: </a:t>
            </a:r>
            <a:r>
              <a:rPr lang="nb-NO" dirty="0" err="1" smtClean="0">
                <a:ea typeface="+mj-ea"/>
              </a:rPr>
              <a:t>Current</a:t>
            </a:r>
            <a:r>
              <a:rPr lang="nb-NO" dirty="0" smtClean="0">
                <a:ea typeface="+mj-ea"/>
              </a:rPr>
              <a:t> status</a:t>
            </a:r>
            <a:endParaRPr lang="en-US" dirty="0">
              <a:ea typeface="+mj-e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563" y="877888"/>
            <a:ext cx="870585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58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 Initial TRL: TRL3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KEK crab cavity system operated with beam.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ODU Proof of principle RFD cavities met voltage and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Qo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goals at 400, 500 and 750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MHz.</a:t>
            </a: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HOM damping scheme is under development.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Multi-gap concept is very promising.</a:t>
            </a:r>
          </a:p>
          <a:p>
            <a:pPr indent="-285750"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 TLR after &gt;TRL 6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Optimized 952.6 MHz cavity design with HOM damping will be demonstrated  off-line.   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Total burdened cost $2511k</a:t>
            </a:r>
          </a:p>
        </p:txBody>
      </p:sp>
    </p:spTree>
    <p:extLst>
      <p:ext uri="{BB962C8B-B14F-4D97-AF65-F5344CB8AC3E}">
        <p14:creationId xmlns:p14="http://schemas.microsoft.com/office/powerpoint/2010/main" val="10212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CTE SRF3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563" y="877888"/>
            <a:ext cx="8705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58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CTE SRF3 “</a:t>
            </a:r>
            <a:r>
              <a:rPr kumimoji="0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Development of a modular cryostat for the various SRF cavities for an Electron-Ion Collider</a:t>
            </a:r>
            <a:r>
              <a:rPr kumimoji="0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”</a:t>
            </a:r>
            <a:endParaRPr kumimoji="0" lang="en-US" altLang="ja-JP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 Design and development of a modular “universal” cryostat to house all the various SRF cavities needed for the </a:t>
            </a:r>
            <a:r>
              <a:rPr kumimoji="0" lang="en-US" altLang="en-US" sz="2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EIC</a:t>
            </a: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collider design. These include the </a:t>
            </a:r>
            <a:r>
              <a:rPr kumimoji="0" lang="en-US" altLang="en-US" sz="2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ion ring </a:t>
            </a: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(and possibly e-ring) single cell cavities, single or multi-gap </a:t>
            </a:r>
            <a:r>
              <a:rPr kumimoji="0" lang="en-US" altLang="en-US" sz="2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crab cavities</a:t>
            </a: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multi-cell </a:t>
            </a:r>
            <a:r>
              <a:rPr kumimoji="0" lang="en-US" altLang="en-US" sz="2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cooler ERL </a:t>
            </a: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cavities, single cell cavities for the cooler </a:t>
            </a:r>
            <a:r>
              <a:rPr kumimoji="0" lang="en-US" altLang="en-US" sz="2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ERL booster </a:t>
            </a: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and “</a:t>
            </a:r>
            <a:r>
              <a:rPr kumimoji="0" lang="en-US" altLang="ja-JP" sz="2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chirper</a:t>
            </a: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”</a:t>
            </a:r>
            <a:r>
              <a:rPr kumimoji="0" lang="en-US" altLang="ja-JP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cavities and any other cryogenic instrumentation or components needed, (e.g. solenoids for magnetized beam transport). </a:t>
            </a:r>
          </a:p>
          <a:p>
            <a:pPr marL="742950" marR="0" lvl="1" indent="-28575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proposed concept could also house a wide range of different frequencies so could be used for </a:t>
            </a:r>
            <a:r>
              <a:rPr kumimoji="0" lang="en-US" alt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many other applications</a:t>
            </a: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or projects including in other labs, universities or industry.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Readiness level: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now: TRL 4, after TRL 6 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4" descr="ScreenShot769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35683" r="22939" b="-163"/>
          <a:stretch>
            <a:fillRect/>
          </a:stretch>
        </p:blipFill>
        <p:spPr bwMode="auto">
          <a:xfrm>
            <a:off x="6227763" y="4054475"/>
            <a:ext cx="26384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879600"/>
            <a:ext cx="74501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76225" y="871538"/>
            <a:ext cx="87757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Take the best features of previous JLab designs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Modular approach to hold various different cavities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Design suitable for industrial production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Simple concepts, low parts count to reduce costs</a:t>
            </a: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457200" y="1444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4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CTE SRF3: Modular Cryostat</a:t>
            </a:r>
          </a:p>
        </p:txBody>
      </p:sp>
      <p:pic>
        <p:nvPicPr>
          <p:cNvPr id="15365" name="Picture 1" descr="odu spoke 476.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3" b="-3763"/>
          <a:stretch>
            <a:fillRect/>
          </a:stretch>
        </p:blipFill>
        <p:spPr bwMode="auto">
          <a:xfrm>
            <a:off x="39688" y="4054475"/>
            <a:ext cx="354171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457200" y="6065838"/>
            <a:ext cx="2390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476.3  </a:t>
            </a:r>
            <a:r>
              <a:rPr lang="en-US" altLang="en-US" dirty="0">
                <a:solidFill>
                  <a:srgbClr val="000000"/>
                </a:solidFill>
              </a:rPr>
              <a:t>MHz Crab cavity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3638550" y="6067425"/>
            <a:ext cx="244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On-cell damper concept</a:t>
            </a:r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3398838" y="3578225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Cooler ERL, 5-cell cavities</a:t>
            </a:r>
          </a:p>
        </p:txBody>
      </p:sp>
      <p:sp>
        <p:nvSpPr>
          <p:cNvPr id="15369" name="TextBox 13"/>
          <p:cNvSpPr txBox="1">
            <a:spLocks noChangeArrowheads="1"/>
          </p:cNvSpPr>
          <p:nvPr/>
        </p:nvSpPr>
        <p:spPr bwMode="auto">
          <a:xfrm>
            <a:off x="6521450" y="6056313"/>
            <a:ext cx="2290763" cy="3698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>
                <a:latin typeface="Symbol" pitchFamily="18" charset="2"/>
              </a:rPr>
              <a:t>b</a:t>
            </a:r>
            <a:r>
              <a:rPr lang="en-US" altLang="en-US"/>
              <a:t>=0.6  650 MHz cavity</a:t>
            </a:r>
          </a:p>
        </p:txBody>
      </p:sp>
      <p:pic>
        <p:nvPicPr>
          <p:cNvPr id="1537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3989388"/>
            <a:ext cx="272891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42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>
                <a:ea typeface="+mj-ea"/>
              </a:rPr>
              <a:t>CTE SRF3: </a:t>
            </a:r>
            <a:r>
              <a:rPr lang="nb-NO" dirty="0" err="1" smtClean="0">
                <a:ea typeface="+mj-ea"/>
              </a:rPr>
              <a:t>Current</a:t>
            </a:r>
            <a:r>
              <a:rPr lang="nb-NO" dirty="0" smtClean="0">
                <a:ea typeface="+mj-ea"/>
              </a:rPr>
              <a:t> status</a:t>
            </a:r>
            <a:endParaRPr lang="en-US" dirty="0">
              <a:ea typeface="+mj-e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563" y="877888"/>
            <a:ext cx="870585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58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 Initial TRL: TRL4</a:t>
            </a:r>
          </a:p>
          <a:p>
            <a:pPr marL="742950" marR="0" lvl="1" indent="-28575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Basic concept is close to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SNS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and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JLab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upgrade.</a:t>
            </a:r>
          </a:p>
          <a:p>
            <a:pPr marL="742950" marR="0" lvl="1" indent="-28575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Can accommodate cavities from 476 MHz upwards</a:t>
            </a:r>
          </a:p>
          <a:p>
            <a:pPr marL="742950" marR="0" lvl="1" indent="-28575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Modifications needed for high current CW operation.</a:t>
            </a:r>
          </a:p>
          <a:p>
            <a:pPr marL="1143000" marR="0" lvl="2" indent="-22860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MW class CW power couplers.</a:t>
            </a:r>
          </a:p>
          <a:p>
            <a:pPr marL="1143000" marR="0" lvl="2" indent="-22860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High power HOM loads and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beamline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absorbers.</a:t>
            </a:r>
          </a:p>
          <a:p>
            <a:pPr marL="1143000" marR="0" lvl="2" indent="-22860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Crab cavities with high power HOM loads.</a:t>
            </a:r>
          </a:p>
          <a:p>
            <a:pPr marL="742950" marR="0" lvl="1" indent="-28575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Simplifications for industrial production, pressure code.</a:t>
            </a:r>
          </a:p>
          <a:p>
            <a:pPr marL="742950" marR="0" lvl="1" indent="-28575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Improvements in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microphonics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based on operating experience.</a:t>
            </a:r>
          </a:p>
          <a:p>
            <a:pPr marL="342900" marR="0" lvl="0" indent="-34290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 </a:t>
            </a: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TRL after: TRL6</a:t>
            </a:r>
          </a:p>
          <a:p>
            <a:pPr marL="742950" marR="0" lvl="1" indent="-28575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Once adapted to JLEIC requirements and demonstrated in a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prototype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with these modifications &gt;TRL 6</a:t>
            </a:r>
          </a:p>
          <a:p>
            <a:pPr marL="742950" marR="0" lvl="1" indent="-28575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Using this prototype to validate cavity designs will raise their TRL level also (6&gt;7or 8).</a:t>
            </a:r>
          </a:p>
          <a:p>
            <a:pPr marL="342900" marR="0" lvl="0" indent="-34290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Any new cryostat design is a long lead, high cost item. Highly desirable to develop this as early as possible.</a:t>
            </a:r>
          </a:p>
          <a:p>
            <a:pPr marL="342900" marR="0" lvl="0" indent="-34290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Total burdened cost</a:t>
            </a:r>
          </a:p>
          <a:p>
            <a:pPr marL="742950" marR="0" lvl="1" indent="-28575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Labor: $712k, Non-labor: $787k, Total: $1499k</a:t>
            </a:r>
          </a:p>
        </p:txBody>
      </p:sp>
    </p:spTree>
    <p:extLst>
      <p:ext uri="{BB962C8B-B14F-4D97-AF65-F5344CB8AC3E}">
        <p14:creationId xmlns:p14="http://schemas.microsoft.com/office/powerpoint/2010/main" val="12644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JLEIC </a:t>
            </a:r>
            <a:r>
              <a:rPr lang="en-US" dirty="0" smtClean="0"/>
              <a:t>SRF </a:t>
            </a:r>
            <a:r>
              <a:rPr lang="en-US" dirty="0"/>
              <a:t>R&amp;D Proposals</a:t>
            </a:r>
          </a:p>
        </p:txBody>
      </p:sp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493892"/>
              </p:ext>
            </p:extLst>
          </p:nvPr>
        </p:nvGraphicFramePr>
        <p:xfrm>
          <a:off x="1" y="926148"/>
          <a:ext cx="9143998" cy="3082185"/>
        </p:xfrm>
        <a:graphic>
          <a:graphicData uri="http://schemas.openxmlformats.org/drawingml/2006/table">
            <a:tbl>
              <a:tblPr firstRow="1" bandRow="1"/>
              <a:tblGrid>
                <a:gridCol w="4376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37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3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86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R&amp;D Item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Priority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Initial TRL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Final TRL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Performance Period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Burdened Cost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9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b="0" kern="1200" dirty="0" smtClean="0">
                          <a:effectLst/>
                          <a:latin typeface="Arial"/>
                          <a:cs typeface="Arial"/>
                        </a:rPr>
                        <a:t>SRF1 – 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Development of SRF Systems for an </a:t>
                      </a:r>
                    </a:p>
                    <a:p>
                      <a:pPr algn="l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                Electron-Ion Collider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First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Low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Med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2017-2019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$2,998k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42950" indent="-742950" algn="l"/>
                      <a:r>
                        <a:rPr lang="en-US" sz="1600" b="0" u="none" strike="noStrike" kern="1200" baseline="0" dirty="0" smtClean="0">
                          <a:latin typeface="Arial"/>
                          <a:cs typeface="Arial"/>
                        </a:rPr>
                        <a:t>SRF2 – 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Development of a Crabbing System for an Electron-Ion Collider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First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Low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Med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2017-2019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$2,511k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42950" indent="-742950" algn="l"/>
                      <a:r>
                        <a:rPr lang="en-US" sz="1600" b="0" u="none" strike="noStrike" kern="1200" baseline="0" dirty="0" smtClean="0">
                          <a:latin typeface="Arial"/>
                          <a:cs typeface="Arial"/>
                        </a:rPr>
                        <a:t>SRF3 - 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Development of a modular cryostat for the various SRF cavities for an Electron-Ion Collider</a:t>
                      </a:r>
                      <a:r>
                        <a:rPr lang="en-US" sz="1600" b="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Third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Med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High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2018-2020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$1,499k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8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CTE Summary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2563" y="877888"/>
            <a:ext cx="8705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58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SRF CTE’s aimed at higher risk long lead time items.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SRF technology is essential to any EIC and valuable to many other applications.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These concepts are reasonable extrapolations from existing technology.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Conceptual designs and some prototyping started.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Proposals will push TRL’s up to CDR levels (3,3,4 &gt; 6).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These systems are critical to achieve JLEIC design luminosity.</a:t>
            </a:r>
          </a:p>
        </p:txBody>
      </p:sp>
    </p:spTree>
    <p:extLst>
      <p:ext uri="{BB962C8B-B14F-4D97-AF65-F5344CB8AC3E}">
        <p14:creationId xmlns:p14="http://schemas.microsoft.com/office/powerpoint/2010/main" val="15277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R&amp;D roadmap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254168"/>
              </p:ext>
            </p:extLst>
          </p:nvPr>
        </p:nvGraphicFramePr>
        <p:xfrm>
          <a:off x="711200" y="1109734"/>
          <a:ext cx="7891466" cy="4966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1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4062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3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3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RF systems design and specification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952</a:t>
                      </a:r>
                      <a:r>
                        <a:rPr lang="en-US" sz="1200" baseline="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MHz </a:t>
                      </a: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cavities: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ERL cooler 5-cell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ERL booster 1-cell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Storage ring</a:t>
                      </a:r>
                      <a:r>
                        <a:rPr lang="en-US" sz="1200" baseline="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bunching  cavity</a:t>
                      </a: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Crab cavities (ODU)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Harmonic kicker</a:t>
                      </a:r>
                      <a:r>
                        <a:rPr lang="en-US" sz="1200" baseline="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cavity</a:t>
                      </a: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Ancillary components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(windows, tuners, HOMs, etc.)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Integrated cooler test ?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Modular cryostat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LLRF and Bunch by bunch feedback systems, kickers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820003" y="2058141"/>
            <a:ext cx="5763987" cy="90488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2951163" y="771595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2017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4084638" y="750957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2018</a:t>
            </a: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5167313" y="773182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2019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6416675" y="750957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2020</a:t>
            </a: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7618413" y="755720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2021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909913" y="1502143"/>
            <a:ext cx="8038" cy="4574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30061" y="1502143"/>
            <a:ext cx="0" cy="4574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30938" y="1502143"/>
            <a:ext cx="0" cy="4574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37138" y="1502143"/>
            <a:ext cx="0" cy="4574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362325" y="2818658"/>
            <a:ext cx="2277681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469558" y="5457865"/>
            <a:ext cx="2664487" cy="90487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3362325" y="4325213"/>
            <a:ext cx="2277681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365317" y="3954629"/>
            <a:ext cx="3454239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909913" y="4714064"/>
            <a:ext cx="2909643" cy="90488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19613" y="3192218"/>
            <a:ext cx="2301987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817927" y="3562391"/>
            <a:ext cx="544398" cy="90488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3355979" y="3562391"/>
            <a:ext cx="2284027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2811581" y="4325213"/>
            <a:ext cx="544398" cy="90488"/>
          </a:xfrm>
          <a:prstGeom prst="rect">
            <a:avLst/>
          </a:prstGeom>
          <a:pattFill prst="wdUpDiag">
            <a:fgClr>
              <a:srgbClr val="4F81BD"/>
            </a:fgClr>
            <a:bgClr>
              <a:srgbClr val="FF6600"/>
            </a:bgClr>
          </a:patt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613453" y="5825062"/>
            <a:ext cx="3520593" cy="90487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2805235" y="6261362"/>
            <a:ext cx="544398" cy="90488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4769207" y="6264338"/>
            <a:ext cx="544398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6873249" y="6267314"/>
            <a:ext cx="544398" cy="90488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65317" y="6131093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  <a:cs typeface="Times New Roman" panose="02020603050405020304" pitchFamily="18" charset="0"/>
              </a:rPr>
              <a:t>NP base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13605" y="6131093"/>
            <a:ext cx="838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  <a:cs typeface="Times New Roman" panose="02020603050405020304" pitchFamily="18" charset="0"/>
              </a:rPr>
              <a:t>VA funds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30061" y="6132273"/>
            <a:ext cx="57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  <a:cs typeface="Times New Roman" panose="02020603050405020304" pitchFamily="18" charset="0"/>
              </a:rPr>
              <a:t>FOA?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5640006" y="5096644"/>
            <a:ext cx="3503994" cy="90487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r="4546"/>
          <a:stretch>
            <a:fillRect/>
          </a:stretch>
        </p:blipFill>
        <p:spPr bwMode="auto">
          <a:xfrm>
            <a:off x="5707562" y="2725869"/>
            <a:ext cx="1089295" cy="2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r="22272"/>
          <a:stretch>
            <a:fillRect/>
          </a:stretch>
        </p:blipFill>
        <p:spPr bwMode="auto">
          <a:xfrm>
            <a:off x="6279200" y="3062250"/>
            <a:ext cx="578551" cy="32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49" y="3446900"/>
            <a:ext cx="443118" cy="3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52" y="5334785"/>
            <a:ext cx="1351869" cy="34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2797487" y="2820195"/>
            <a:ext cx="544398" cy="90488"/>
          </a:xfrm>
          <a:prstGeom prst="rect">
            <a:avLst/>
          </a:prstGeom>
          <a:pattFill prst="wdUpDiag">
            <a:fgClr>
              <a:srgbClr val="4F81BD"/>
            </a:fgClr>
            <a:bgClr>
              <a:srgbClr val="FF6600"/>
            </a:bgClr>
          </a:patt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48" y="4191541"/>
            <a:ext cx="512219" cy="35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DD_cool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7" y="4920465"/>
            <a:ext cx="1368113" cy="4143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118803" y="2623949"/>
            <a:ext cx="370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ppleColorEmoji"/>
              </a:rPr>
              <a:t>💰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118419" y="3778889"/>
            <a:ext cx="370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ppleColorEmoji"/>
              </a:rPr>
              <a:t>💰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118035" y="4141345"/>
            <a:ext cx="370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ppleColorEmoji"/>
              </a:rPr>
              <a:t>💰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3295552" y="5647781"/>
            <a:ext cx="5970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ppleColorEmoji"/>
              </a:rPr>
              <a:t>💰?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42737" y="1893382"/>
            <a:ext cx="593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ppleColorEmoji"/>
              </a:rPr>
              <a:t>📕?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857752" y="3791821"/>
            <a:ext cx="562121" cy="366786"/>
            <a:chOff x="6857752" y="3639053"/>
            <a:chExt cx="562121" cy="366786"/>
          </a:xfrm>
        </p:grpSpPr>
        <p:pic>
          <p:nvPicPr>
            <p:cNvPr id="45" name="Picture 69" descr="C:\Users\physics\Documents\Alx CST\na-pac13\WEPAC39\750_bd00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752" y="3639053"/>
              <a:ext cx="562121" cy="36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960474" y="3736038"/>
              <a:ext cx="3815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ODU</a:t>
              </a:r>
            </a:p>
          </p:txBody>
        </p:sp>
      </p:grpSp>
      <p:pic>
        <p:nvPicPr>
          <p:cNvPr id="47" name="Picture 46" descr="HTB2 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98" y="4595456"/>
            <a:ext cx="685839" cy="312714"/>
          </a:xfrm>
          <a:prstGeom prst="rect">
            <a:avLst/>
          </a:prstGeom>
        </p:spPr>
      </p:pic>
      <p:graphicFrame>
        <p:nvGraphicFramePr>
          <p:cNvPr id="4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4871"/>
              </p:ext>
            </p:extLst>
          </p:nvPr>
        </p:nvGraphicFramePr>
        <p:xfrm>
          <a:off x="6849429" y="4566486"/>
          <a:ext cx="315796" cy="421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11" imgW="9142857" imgH="12193702" progId="">
                  <p:embed/>
                </p:oleObj>
              </mc:Choice>
              <mc:Fallback>
                <p:oleObj name="Image" r:id="rId11" imgW="9142857" imgH="12193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9429" y="4566486"/>
                        <a:ext cx="315796" cy="421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4" descr="DSC0067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/>
          <a:stretch>
            <a:fillRect/>
          </a:stretch>
        </p:blipFill>
        <p:spPr bwMode="auto">
          <a:xfrm>
            <a:off x="7215918" y="4540241"/>
            <a:ext cx="36200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8864" y="4585582"/>
            <a:ext cx="471085" cy="353979"/>
          </a:xfrm>
          <a:prstGeom prst="rect">
            <a:avLst/>
          </a:prstGeom>
        </p:spPr>
      </p:pic>
      <p:pic>
        <p:nvPicPr>
          <p:cNvPr id="52" name="Picture 51" descr="LLRF_chassi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76" y="5666876"/>
            <a:ext cx="396527" cy="409387"/>
          </a:xfrm>
          <a:prstGeom prst="rect">
            <a:avLst/>
          </a:prstGeom>
        </p:spPr>
      </p:pic>
      <p:pic>
        <p:nvPicPr>
          <p:cNvPr id="54" name="Picture 53" descr="B-Factory long feedback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766" y="5676425"/>
            <a:ext cx="423634" cy="3714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7177" y="5666876"/>
            <a:ext cx="447396" cy="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91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Help wanted!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65" y="918486"/>
            <a:ext cx="8229600" cy="519810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PEP-II-like RF system modeling (LBNL?)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Standard loops, Robinson Stability, etc.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Comb filter, linearizer, ripple loop, etc.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Transient response/suppression, experiment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PEP-II like bunch-by-bunch feedback systems (SLAC/LBNL/</a:t>
            </a:r>
            <a:r>
              <a:rPr lang="en-US" sz="2800" dirty="0" err="1" smtClean="0"/>
              <a:t>Dimitel</a:t>
            </a:r>
            <a:r>
              <a:rPr lang="en-US" sz="2800" dirty="0" smtClean="0"/>
              <a:t>?)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Whole system simulation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Electronics (</a:t>
            </a:r>
            <a:r>
              <a:rPr lang="en-US" sz="2400" dirty="0" err="1" smtClean="0"/>
              <a:t>Dimitel</a:t>
            </a:r>
            <a:r>
              <a:rPr lang="en-US" sz="2400" dirty="0" smtClean="0"/>
              <a:t>?)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Broad-band kickers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Ion </a:t>
            </a:r>
            <a:r>
              <a:rPr lang="en-US" sz="2800" dirty="0" err="1" smtClean="0"/>
              <a:t>linac</a:t>
            </a:r>
            <a:r>
              <a:rPr lang="en-US" sz="2800" dirty="0" smtClean="0"/>
              <a:t> optimization, design (ANL?)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PEP-II RF equipment refurbishment (SLAC)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1324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PEP-II type RF system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33068" y="929007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PEP-II digital LLRF system had many advanced features, which need to be recreated in a current and sustainable hardware platform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068" y="5989977"/>
            <a:ext cx="836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“PEP</a:t>
            </a:r>
            <a:r>
              <a:rPr lang="en-US" sz="1600" dirty="0"/>
              <a:t>-II RF SYSTEM OPERATION AND </a:t>
            </a:r>
            <a:r>
              <a:rPr lang="en-US" sz="1600" dirty="0" smtClean="0"/>
              <a:t>PERFORMANCE” , P</a:t>
            </a:r>
            <a:r>
              <a:rPr lang="en-US" sz="1600" dirty="0"/>
              <a:t>. McIntosh, </a:t>
            </a:r>
            <a:r>
              <a:rPr lang="en-US" sz="1600" dirty="0" smtClean="0"/>
              <a:t>et. al., </a:t>
            </a:r>
            <a:r>
              <a:rPr lang="en-US" sz="1600" dirty="0"/>
              <a:t>EPAC </a:t>
            </a:r>
            <a:r>
              <a:rPr lang="en-US" sz="1600" dirty="0" smtClean="0"/>
              <a:t>2004</a:t>
            </a:r>
            <a:endParaRPr lang="en-US" sz="1600" dirty="0"/>
          </a:p>
        </p:txBody>
      </p:sp>
      <p:pic>
        <p:nvPicPr>
          <p:cNvPr id="8" name="Picture 7" descr="PEP-II_LLR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90" y="1575338"/>
            <a:ext cx="5558228" cy="44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10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PEP-II type CB feedback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27" y="1055953"/>
            <a:ext cx="8861122" cy="4525963"/>
          </a:xfrm>
        </p:spPr>
        <p:txBody>
          <a:bodyPr/>
          <a:lstStyle/>
          <a:p>
            <a:r>
              <a:rPr lang="en-US" sz="2400" dirty="0" smtClean="0"/>
              <a:t>PEP-II feedback systems allowed running above threshold</a:t>
            </a:r>
          </a:p>
          <a:p>
            <a:r>
              <a:rPr lang="en-US" sz="2400" dirty="0" smtClean="0"/>
              <a:t>Similar systems are now commercially available</a:t>
            </a:r>
          </a:p>
          <a:p>
            <a:r>
              <a:rPr lang="en-US" sz="2400" dirty="0" smtClean="0"/>
              <a:t>JLEIC needs a high level system design and performance simulation for CDR</a:t>
            </a:r>
          </a:p>
          <a:p>
            <a:r>
              <a:rPr lang="en-US" sz="2400" dirty="0" smtClean="0"/>
              <a:t>Reliable high-power kickers are needed</a:t>
            </a:r>
            <a:endParaRPr lang="en-US" sz="2400" dirty="0"/>
          </a:p>
        </p:txBody>
      </p:sp>
      <p:pic>
        <p:nvPicPr>
          <p:cNvPr id="5" name="Picture 4" descr="PEP_II_TF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9" y="3383941"/>
            <a:ext cx="3814309" cy="2779659"/>
          </a:xfrm>
          <a:prstGeom prst="rect">
            <a:avLst/>
          </a:prstGeom>
        </p:spPr>
      </p:pic>
      <p:pic>
        <p:nvPicPr>
          <p:cNvPr id="6" name="Picture 5" descr="PEP-II_L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66" y="3183430"/>
            <a:ext cx="3636132" cy="2683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8116" y="5799783"/>
            <a:ext cx="3198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Figure 2: Longitudinal Feedback system concept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129" y="2478803"/>
            <a:ext cx="995369" cy="85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1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82563" y="887413"/>
            <a:ext cx="8705850" cy="5248275"/>
          </a:xfrm>
        </p:spPr>
        <p:txBody>
          <a:bodyPr>
            <a:normAutofit/>
          </a:bodyPr>
          <a:lstStyle/>
          <a:p>
            <a:r>
              <a:rPr lang="en-US" altLang="en-US" sz="2000" dirty="0" smtClean="0"/>
              <a:t>Major RF systems for JLEIC</a:t>
            </a:r>
          </a:p>
          <a:p>
            <a:pPr lvl="1"/>
            <a:r>
              <a:rPr lang="en-US" altLang="en-US" sz="2000" dirty="0" smtClean="0"/>
              <a:t>Overview</a:t>
            </a:r>
          </a:p>
          <a:p>
            <a:r>
              <a:rPr lang="en-US" altLang="en-US" sz="2000" dirty="0" smtClean="0"/>
              <a:t>CTEs</a:t>
            </a:r>
          </a:p>
          <a:p>
            <a:pPr lvl="1"/>
            <a:r>
              <a:rPr lang="en-US" altLang="en-US" sz="2000" dirty="0" smtClean="0"/>
              <a:t>SRF1: SRF cavity systems – First priority</a:t>
            </a:r>
          </a:p>
          <a:p>
            <a:pPr lvl="2"/>
            <a:r>
              <a:rPr lang="en-US" altLang="en-US" sz="2000" dirty="0" smtClean="0"/>
              <a:t>Ion ring, e-cooler (ERL, booster and “chirpers”), e-ring</a:t>
            </a:r>
          </a:p>
          <a:p>
            <a:pPr lvl="1"/>
            <a:r>
              <a:rPr lang="en-US" altLang="en-US" sz="2000" dirty="0" smtClean="0"/>
              <a:t>SRF2: Crab cavity system – (see ODU talk) – First priority</a:t>
            </a:r>
          </a:p>
          <a:p>
            <a:pPr lvl="1"/>
            <a:r>
              <a:rPr lang="en-US" altLang="en-US" sz="2000" dirty="0" smtClean="0"/>
              <a:t>SRF3: Modular cryostat – Third priority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CTE Summary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R&amp;D roadmap &amp; opportunities for collaboration</a:t>
            </a:r>
            <a:endParaRPr lang="en-US" altLang="en-US" sz="2000" dirty="0" smtClean="0">
              <a:solidFill>
                <a:srgbClr val="000000"/>
              </a:solidFill>
            </a:endParaRPr>
          </a:p>
          <a:p>
            <a:pPr lvl="1"/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457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5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Much work to do to be ready for CDR</a:t>
            </a:r>
          </a:p>
          <a:p>
            <a:r>
              <a:rPr lang="en-US" sz="2800" dirty="0" smtClean="0"/>
              <a:t>Upcoming FOA offers opportunities for teaming on critical technologies</a:t>
            </a:r>
          </a:p>
          <a:p>
            <a:r>
              <a:rPr lang="en-US" sz="2800" dirty="0" smtClean="0"/>
              <a:t>Some things that were new for PEP-II are now commercially available</a:t>
            </a:r>
          </a:p>
          <a:p>
            <a:r>
              <a:rPr lang="en-US" sz="2800" dirty="0" smtClean="0"/>
              <a:t>Some things just need to be implemented on current and sustainable platforms</a:t>
            </a:r>
          </a:p>
          <a:p>
            <a:r>
              <a:rPr lang="en-US" sz="2800" dirty="0" smtClean="0"/>
              <a:t>Need help in developing high level specifications and simulations for CDR</a:t>
            </a:r>
          </a:p>
          <a:p>
            <a:r>
              <a:rPr lang="en-US" sz="2800" dirty="0" smtClean="0"/>
              <a:t>Hope to benefit from expertise in other labs and industry to make a strong design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6281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82563" y="3140075"/>
            <a:ext cx="8705850" cy="608013"/>
          </a:xfrm>
        </p:spPr>
        <p:txBody>
          <a:bodyPr/>
          <a:lstStyle/>
          <a:p>
            <a:r>
              <a:rPr lang="en-US" altLang="en-US" smtClean="0"/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207020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PEP-II type RF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0018"/>
            <a:ext cx="840392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PEP-II type digital LLRF system must have additional loops for comb filter, klystron equalization and ripple, low mode LFB, gap loop, saturation loop, etc.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Beam </a:t>
            </a:r>
            <a:r>
              <a:rPr lang="en-US" sz="1800" dirty="0"/>
              <a:t>loading compensation for Super B-</a:t>
            </a:r>
            <a:r>
              <a:rPr lang="en-US" sz="1800" dirty="0" smtClean="0"/>
              <a:t>factories, Dmitry </a:t>
            </a:r>
            <a:r>
              <a:rPr lang="en-US" sz="1800" dirty="0" err="1" smtClean="0"/>
              <a:t>Teytelman</a:t>
            </a:r>
            <a:r>
              <a:rPr lang="en-US" sz="1800" dirty="0" smtClean="0"/>
              <a:t>, PAC05</a:t>
            </a:r>
            <a:endParaRPr lang="en-US" sz="1800" dirty="0"/>
          </a:p>
        </p:txBody>
      </p:sp>
      <p:pic>
        <p:nvPicPr>
          <p:cNvPr id="6" name="Picture 5" descr="Dmitry_pac05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4" y="2327568"/>
            <a:ext cx="2893658" cy="3657600"/>
          </a:xfrm>
          <a:prstGeom prst="rect">
            <a:avLst/>
          </a:prstGeom>
        </p:spPr>
      </p:pic>
      <p:pic>
        <p:nvPicPr>
          <p:cNvPr id="7" name="Picture 6" descr="Dmitry_pac05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06" y="2327568"/>
            <a:ext cx="2896363" cy="3657600"/>
          </a:xfrm>
          <a:prstGeom prst="rect">
            <a:avLst/>
          </a:prstGeom>
        </p:spPr>
      </p:pic>
      <p:pic>
        <p:nvPicPr>
          <p:cNvPr id="9" name="Picture 8" descr="Dmitry_pac05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41" y="2327568"/>
            <a:ext cx="2884696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412" y="6053564"/>
            <a:ext cx="2910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Cavity detuned for beam loading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895109" y="6053564"/>
            <a:ext cx="1367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Direct loop on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21331" y="6053564"/>
            <a:ext cx="1354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Comb loop 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7675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PEP-II type RF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182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RF transient from gap is strong, cannot be cancelled by klystron power alone. Need to develop and mitigation strategies, test in rings like BEPC-II or ALS</a:t>
            </a:r>
          </a:p>
        </p:txBody>
      </p:sp>
      <p:pic>
        <p:nvPicPr>
          <p:cNvPr id="8" name="Picture 7" descr="Dmitry_pac05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28" y="1710917"/>
            <a:ext cx="5223631" cy="4226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5465" y="5888664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Beam loading compensation for Super B-factories, Dmitry </a:t>
            </a:r>
            <a:r>
              <a:rPr lang="en-US" dirty="0" err="1"/>
              <a:t>Teytelman</a:t>
            </a:r>
            <a:r>
              <a:rPr lang="en-US" dirty="0"/>
              <a:t>, PAC05</a:t>
            </a:r>
          </a:p>
        </p:txBody>
      </p:sp>
    </p:spTree>
    <p:extLst>
      <p:ext uri="{BB962C8B-B14F-4D97-AF65-F5344CB8AC3E}">
        <p14:creationId xmlns:p14="http://schemas.microsoft.com/office/powerpoint/2010/main" val="2934599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12" y="814275"/>
            <a:ext cx="1670120" cy="12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"/>
                <a:ea typeface="ＭＳ Ｐゴシック" charset="0"/>
                <a:cs typeface="Arial"/>
              </a:rPr>
              <a:t>RF cavities for </a:t>
            </a:r>
            <a:r>
              <a:rPr lang="en-US" sz="4400" dirty="0" smtClean="0">
                <a:latin typeface="Arial"/>
                <a:ea typeface="ＭＳ Ｐゴシック" charset="0"/>
                <a:cs typeface="Arial"/>
              </a:rPr>
              <a:t>JLEIC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latin typeface="Arial"/>
                <a:cs typeface="Arial"/>
              </a:rPr>
              <a:pPr/>
              <a:t>3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9" name="Content Placeholder 1"/>
          <p:cNvSpPr>
            <a:spLocks/>
          </p:cNvSpPr>
          <p:nvPr/>
        </p:nvSpPr>
        <p:spPr bwMode="auto">
          <a:xfrm>
            <a:off x="265113" y="939800"/>
            <a:ext cx="8645525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0"/>
          <a:lstStyle/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Blip>
                <a:blip r:embed="rId3"/>
              </a:buBlip>
            </a:pPr>
            <a:endParaRPr lang="en-US" sz="2400">
              <a:latin typeface="Arial"/>
              <a:cs typeface="Arial"/>
            </a:endParaRPr>
          </a:p>
        </p:txBody>
      </p:sp>
      <p:grpSp>
        <p:nvGrpSpPr>
          <p:cNvPr id="10" name="Group 6"/>
          <p:cNvGrpSpPr>
            <a:grpSpLocks noChangeAspect="1"/>
          </p:cNvGrpSpPr>
          <p:nvPr/>
        </p:nvGrpSpPr>
        <p:grpSpPr bwMode="auto">
          <a:xfrm>
            <a:off x="1785979" y="1175804"/>
            <a:ext cx="5724576" cy="5594928"/>
            <a:chOff x="418316" y="905874"/>
            <a:chExt cx="5594176" cy="5467483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263406" y="2356649"/>
              <a:ext cx="1278803" cy="876605"/>
              <a:chOff x="5207301" y="1359526"/>
              <a:chExt cx="1278803" cy="876605"/>
            </a:xfrm>
          </p:grpSpPr>
          <p:sp>
            <p:nvSpPr>
              <p:cNvPr id="63" name="Arc 12"/>
              <p:cNvSpPr>
                <a:spLocks/>
              </p:cNvSpPr>
              <p:nvPr/>
            </p:nvSpPr>
            <p:spPr bwMode="auto">
              <a:xfrm rot="-3876465">
                <a:off x="6002438" y="1722947"/>
                <a:ext cx="214312" cy="212724"/>
              </a:xfrm>
              <a:custGeom>
                <a:avLst/>
                <a:gdLst>
                  <a:gd name="T0" fmla="*/ 85519 w 212726"/>
                  <a:gd name="T1" fmla="*/ 2877 h 212727"/>
                  <a:gd name="T2" fmla="*/ 111211 w 212726"/>
                  <a:gd name="T3" fmla="*/ 106358 h 212727"/>
                  <a:gd name="T4" fmla="*/ 175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" name="Arc 13"/>
              <p:cNvSpPr>
                <a:spLocks/>
              </p:cNvSpPr>
              <p:nvPr/>
            </p:nvSpPr>
            <p:spPr bwMode="auto">
              <a:xfrm rot="-3876465" flipH="1" flipV="1">
                <a:off x="5683546" y="2024200"/>
                <a:ext cx="211138" cy="212724"/>
              </a:xfrm>
              <a:custGeom>
                <a:avLst/>
                <a:gdLst>
                  <a:gd name="T0" fmla="*/ 79775 w 212726"/>
                  <a:gd name="T1" fmla="*/ 2499 h 212727"/>
                  <a:gd name="T2" fmla="*/ 101687 w 212726"/>
                  <a:gd name="T3" fmla="*/ 106358 h 212727"/>
                  <a:gd name="T4" fmla="*/ 160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65" name="Straight Connector 62"/>
              <p:cNvCxnSpPr>
                <a:cxnSpLocks noChangeShapeType="1"/>
              </p:cNvCxnSpPr>
              <p:nvPr/>
            </p:nvCxnSpPr>
            <p:spPr bwMode="auto">
              <a:xfrm rot="17723535" flipH="1">
                <a:off x="5751710" y="1958761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Straight Connector 63"/>
              <p:cNvCxnSpPr>
                <a:cxnSpLocks noChangeShapeType="1"/>
              </p:cNvCxnSpPr>
              <p:nvPr/>
            </p:nvCxnSpPr>
            <p:spPr bwMode="auto">
              <a:xfrm rot="-3876465">
                <a:off x="5826372" y="1840038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Straight Connector 64"/>
              <p:cNvCxnSpPr>
                <a:cxnSpLocks noChangeShapeType="1"/>
              </p:cNvCxnSpPr>
              <p:nvPr/>
            </p:nvCxnSpPr>
            <p:spPr bwMode="auto">
              <a:xfrm rot="16478584" flipH="1">
                <a:off x="6181103" y="1763468"/>
                <a:ext cx="304876" cy="30512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8" name="Arc 12"/>
              <p:cNvSpPr>
                <a:spLocks/>
              </p:cNvSpPr>
              <p:nvPr/>
            </p:nvSpPr>
            <p:spPr bwMode="auto">
              <a:xfrm rot="-9772837">
                <a:off x="5207301" y="1359526"/>
                <a:ext cx="1157140" cy="595586"/>
              </a:xfrm>
              <a:custGeom>
                <a:avLst/>
                <a:gdLst>
                  <a:gd name="T0" fmla="*/ 12209702 w 392558"/>
                  <a:gd name="T1" fmla="*/ 6121503 h 228472"/>
                  <a:gd name="T2" fmla="*/ 11546 w 392558"/>
                  <a:gd name="T3" fmla="*/ 16202563 h 228472"/>
                  <a:gd name="T4" fmla="*/ 10831974 w 392558"/>
                  <a:gd name="T5" fmla="*/ 27503656 h 228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2558" h="228472" stroke="0">
                    <a:moveTo>
                      <a:pt x="391674" y="2217"/>
                    </a:moveTo>
                    <a:lnTo>
                      <a:pt x="392558" y="0"/>
                    </a:lnTo>
                  </a:path>
                  <a:path w="392558" h="228472" fill="none">
                    <a:moveTo>
                      <a:pt x="54865" y="50851"/>
                    </a:moveTo>
                    <a:cubicBezTo>
                      <a:pt x="50297" y="48784"/>
                      <a:pt x="-1864" y="78034"/>
                      <a:pt x="52" y="134594"/>
                    </a:cubicBezTo>
                    <a:cubicBezTo>
                      <a:pt x="-685" y="187761"/>
                      <a:pt x="35755" y="219235"/>
                      <a:pt x="48674" y="228472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8"/>
            <p:cNvGrpSpPr>
              <a:grpSpLocks noChangeAspect="1"/>
            </p:cNvGrpSpPr>
            <p:nvPr/>
          </p:nvGrpSpPr>
          <p:grpSpPr bwMode="auto">
            <a:xfrm>
              <a:off x="418316" y="905874"/>
              <a:ext cx="5594176" cy="5467483"/>
              <a:chOff x="941388" y="698500"/>
              <a:chExt cx="4976812" cy="4864100"/>
            </a:xfrm>
          </p:grpSpPr>
          <p:sp>
            <p:nvSpPr>
              <p:cNvPr id="28" name="Arc 106"/>
              <p:cNvSpPr>
                <a:spLocks/>
              </p:cNvSpPr>
              <p:nvPr/>
            </p:nvSpPr>
            <p:spPr bwMode="auto">
              <a:xfrm flipV="1">
                <a:off x="4646612" y="2819400"/>
                <a:ext cx="839788" cy="1069975"/>
              </a:xfrm>
              <a:custGeom>
                <a:avLst/>
                <a:gdLst>
                  <a:gd name="T0" fmla="*/ 0 w 18087"/>
                  <a:gd name="T1" fmla="*/ 203642 h 21600"/>
                  <a:gd name="T2" fmla="*/ 38991756 w 18087"/>
                  <a:gd name="T3" fmla="*/ 17917673 h 21600"/>
                  <a:gd name="T4" fmla="*/ 4089550 w 18087"/>
                  <a:gd name="T5" fmla="*/ 5300215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087" h="21600" fill="none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</a:path>
                  <a:path w="18087" h="21600" stroke="0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  <a:lnTo>
                      <a:pt x="1897" y="21600"/>
                    </a:lnTo>
                    <a:lnTo>
                      <a:pt x="0" y="83"/>
                    </a:lnTo>
                    <a:close/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29" name="Straight Connector 26"/>
              <p:cNvCxnSpPr>
                <a:cxnSpLocks noChangeShapeType="1"/>
              </p:cNvCxnSpPr>
              <p:nvPr/>
            </p:nvCxnSpPr>
            <p:spPr bwMode="auto">
              <a:xfrm flipV="1">
                <a:off x="2174875" y="1890713"/>
                <a:ext cx="2814638" cy="4349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27"/>
              <p:cNvCxnSpPr>
                <a:cxnSpLocks noChangeShapeType="1"/>
              </p:cNvCxnSpPr>
              <p:nvPr/>
            </p:nvCxnSpPr>
            <p:spPr bwMode="auto">
              <a:xfrm>
                <a:off x="2667000" y="1000125"/>
                <a:ext cx="1809750" cy="223678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963613" y="4378325"/>
                <a:ext cx="450850" cy="277813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29"/>
              <p:cNvCxnSpPr>
                <a:cxnSpLocks noChangeShapeType="1"/>
              </p:cNvCxnSpPr>
              <p:nvPr/>
            </p:nvCxnSpPr>
            <p:spPr bwMode="auto">
              <a:xfrm flipV="1">
                <a:off x="1125538" y="4784725"/>
                <a:ext cx="307975" cy="20320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Arc 35"/>
              <p:cNvSpPr>
                <a:spLocks/>
              </p:cNvSpPr>
              <p:nvPr/>
            </p:nvSpPr>
            <p:spPr bwMode="auto">
              <a:xfrm>
                <a:off x="3925888" y="3889375"/>
                <a:ext cx="820737" cy="838200"/>
              </a:xfrm>
              <a:custGeom>
                <a:avLst/>
                <a:gdLst>
                  <a:gd name="T0" fmla="*/ 409305 w 821270"/>
                  <a:gd name="T1" fmla="*/ 0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6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lnTo>
                      <a:pt x="410635" y="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" name="Arc 38"/>
              <p:cNvSpPr>
                <a:spLocks/>
              </p:cNvSpPr>
              <p:nvPr/>
            </p:nvSpPr>
            <p:spPr bwMode="auto">
              <a:xfrm flipH="1">
                <a:off x="1817688" y="3886200"/>
                <a:ext cx="820737" cy="838200"/>
              </a:xfrm>
              <a:custGeom>
                <a:avLst/>
                <a:gdLst>
                  <a:gd name="T0" fmla="*/ 409305 w 821270"/>
                  <a:gd name="T1" fmla="*/ 0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6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lnTo>
                      <a:pt x="410635" y="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35" name="Straight Connector 32"/>
              <p:cNvCxnSpPr>
                <a:cxnSpLocks noChangeShapeType="1"/>
              </p:cNvCxnSpPr>
              <p:nvPr/>
            </p:nvCxnSpPr>
            <p:spPr bwMode="auto">
              <a:xfrm flipH="1" flipV="1">
                <a:off x="1547813" y="3889375"/>
                <a:ext cx="3913187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Connector 33"/>
              <p:cNvCxnSpPr>
                <a:cxnSpLocks noChangeShapeType="1"/>
              </p:cNvCxnSpPr>
              <p:nvPr/>
            </p:nvCxnSpPr>
            <p:spPr bwMode="auto">
              <a:xfrm flipH="1" flipV="1">
                <a:off x="1131888" y="4725988"/>
                <a:ext cx="3243262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" name="Oval 36"/>
              <p:cNvSpPr>
                <a:spLocks noChangeArrowheads="1"/>
              </p:cNvSpPr>
              <p:nvPr/>
            </p:nvSpPr>
            <p:spPr bwMode="auto">
              <a:xfrm>
                <a:off x="941388" y="4303712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>
                <a:off x="941388" y="4845050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1011238" y="4640262"/>
                <a:ext cx="158750" cy="15875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0" name="Arc 48"/>
              <p:cNvSpPr>
                <a:spLocks/>
              </p:cNvSpPr>
              <p:nvPr/>
            </p:nvSpPr>
            <p:spPr bwMode="auto">
              <a:xfrm flipH="1">
                <a:off x="1227138" y="3886200"/>
                <a:ext cx="820737" cy="838200"/>
              </a:xfrm>
              <a:custGeom>
                <a:avLst/>
                <a:gdLst>
                  <a:gd name="T0" fmla="*/ 632244 w 821270"/>
                  <a:gd name="T1" fmla="*/ 770575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0 60000 65536"/>
                  <a:gd name="T7" fmla="*/ 5898240 60000 65536"/>
                  <a:gd name="T8" fmla="*/ 11796480 60000 65536"/>
                  <a:gd name="T9" fmla="*/ 410636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lnTo>
                      <a:pt x="634300" y="770575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" name="Arc 52"/>
              <p:cNvSpPr>
                <a:spLocks/>
              </p:cNvSpPr>
              <p:nvPr/>
            </p:nvSpPr>
            <p:spPr bwMode="auto">
              <a:xfrm flipH="1" flipV="1">
                <a:off x="1233488" y="4724400"/>
                <a:ext cx="820737" cy="838200"/>
              </a:xfrm>
              <a:custGeom>
                <a:avLst/>
                <a:gdLst>
                  <a:gd name="T0" fmla="*/ 632244 w 821270"/>
                  <a:gd name="T1" fmla="*/ 770575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0 60000 65536"/>
                  <a:gd name="T7" fmla="*/ 5898240 60000 65536"/>
                  <a:gd name="T8" fmla="*/ 11796480 60000 65536"/>
                  <a:gd name="T9" fmla="*/ 410636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lnTo>
                      <a:pt x="634300" y="770575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" name="Arc 32"/>
              <p:cNvSpPr>
                <a:spLocks/>
              </p:cNvSpPr>
              <p:nvPr/>
            </p:nvSpPr>
            <p:spPr bwMode="auto">
              <a:xfrm>
                <a:off x="4276725" y="1884363"/>
                <a:ext cx="1641475" cy="1639887"/>
              </a:xfrm>
              <a:custGeom>
                <a:avLst/>
                <a:gdLst>
                  <a:gd name="T0" fmla="*/ 676896 w 1640410"/>
                  <a:gd name="T1" fmla="*/ 12989 h 1640411"/>
                  <a:gd name="T2" fmla="*/ 822871 w 1640410"/>
                  <a:gd name="T3" fmla="*/ 818896 h 1640411"/>
                  <a:gd name="T4" fmla="*/ 180892 w 1640410"/>
                  <a:gd name="T5" fmla="*/ 1331174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lnTo>
                      <a:pt x="674703" y="13009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" name="Arc 33"/>
              <p:cNvSpPr>
                <a:spLocks/>
              </p:cNvSpPr>
              <p:nvPr/>
            </p:nvSpPr>
            <p:spPr bwMode="auto">
              <a:xfrm flipH="1" flipV="1">
                <a:off x="1212850" y="698500"/>
                <a:ext cx="1639888" cy="1641475"/>
              </a:xfrm>
              <a:custGeom>
                <a:avLst/>
                <a:gdLst>
                  <a:gd name="T0" fmla="*/ 673630 w 1640410"/>
                  <a:gd name="T1" fmla="*/ 13049 h 1640411"/>
                  <a:gd name="T2" fmla="*/ 818900 w 1640410"/>
                  <a:gd name="T3" fmla="*/ 822869 h 1640411"/>
                  <a:gd name="T4" fmla="*/ 180022 w 1640410"/>
                  <a:gd name="T5" fmla="*/ 1337631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lnTo>
                      <a:pt x="674703" y="13009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" name="TextBox 41"/>
              <p:cNvSpPr txBox="1">
                <a:spLocks noChangeArrowheads="1"/>
              </p:cNvSpPr>
              <p:nvPr/>
            </p:nvSpPr>
            <p:spPr bwMode="auto">
              <a:xfrm>
                <a:off x="2527455" y="1855570"/>
                <a:ext cx="305197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0000FF"/>
                    </a:solidFill>
                    <a:latin typeface="Arial"/>
                    <a:cs typeface="Arial"/>
                  </a:rPr>
                  <a:t>IP</a:t>
                </a:r>
              </a:p>
            </p:txBody>
          </p:sp>
          <p:sp>
            <p:nvSpPr>
              <p:cNvPr id="45" name="TextBox 44"/>
              <p:cNvSpPr txBox="1">
                <a:spLocks noChangeArrowheads="1"/>
              </p:cNvSpPr>
              <p:nvPr/>
            </p:nvSpPr>
            <p:spPr bwMode="auto">
              <a:xfrm>
                <a:off x="4157662" y="2552700"/>
                <a:ext cx="854075" cy="2746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/>
              <a:p>
                <a:pPr algn="r" eaLnBrk="1" hangingPunct="1">
                  <a:defRPr/>
                </a:pPr>
                <a:r>
                  <a:rPr lang="en-US" sz="1400" b="1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/>
                    <a:cs typeface="Arial"/>
                  </a:rPr>
                  <a:t>Future IP</a:t>
                </a:r>
              </a:p>
            </p:txBody>
          </p:sp>
          <p:sp>
            <p:nvSpPr>
              <p:cNvPr id="46" name="TextBox 43"/>
              <p:cNvSpPr txBox="1">
                <a:spLocks noChangeArrowheads="1"/>
              </p:cNvSpPr>
              <p:nvPr/>
            </p:nvSpPr>
            <p:spPr bwMode="auto">
              <a:xfrm>
                <a:off x="3275059" y="3129608"/>
                <a:ext cx="974415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Ion Source</a:t>
                </a:r>
              </a:p>
            </p:txBody>
          </p:sp>
          <p:sp>
            <p:nvSpPr>
              <p:cNvPr id="47" name="TextBox 44"/>
              <p:cNvSpPr txBox="1">
                <a:spLocks noChangeArrowheads="1"/>
              </p:cNvSpPr>
              <p:nvPr/>
            </p:nvSpPr>
            <p:spPr bwMode="auto">
              <a:xfrm>
                <a:off x="2689955" y="2736349"/>
                <a:ext cx="768952" cy="273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Booster</a:t>
                </a:r>
              </a:p>
            </p:txBody>
          </p:sp>
          <p:sp>
            <p:nvSpPr>
              <p:cNvPr id="48" name="TextBox 45"/>
              <p:cNvSpPr txBox="1">
                <a:spLocks noChangeArrowheads="1"/>
              </p:cNvSpPr>
              <p:nvPr/>
            </p:nvSpPr>
            <p:spPr bwMode="auto">
              <a:xfrm>
                <a:off x="1672531" y="792128"/>
                <a:ext cx="770367" cy="657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JLEIC</a:t>
                </a:r>
              </a:p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Collider</a:t>
                </a:r>
              </a:p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Rings</a:t>
                </a:r>
              </a:p>
            </p:txBody>
          </p:sp>
          <p:sp>
            <p:nvSpPr>
              <p:cNvPr id="49" name="TextBox 46"/>
              <p:cNvSpPr txBox="1">
                <a:spLocks noChangeArrowheads="1"/>
              </p:cNvSpPr>
              <p:nvPr/>
            </p:nvSpPr>
            <p:spPr bwMode="auto">
              <a:xfrm>
                <a:off x="2562680" y="4140200"/>
                <a:ext cx="1429429" cy="294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600" b="1">
                    <a:latin typeface="Arial"/>
                    <a:cs typeface="Arial"/>
                  </a:rPr>
                  <a:t>12 GeV CEBAF</a:t>
                </a:r>
              </a:p>
            </p:txBody>
          </p:sp>
          <p:sp>
            <p:nvSpPr>
              <p:cNvPr id="50" name="TextBox 47"/>
              <p:cNvSpPr txBox="1">
                <a:spLocks noChangeArrowheads="1"/>
              </p:cNvSpPr>
              <p:nvPr/>
            </p:nvSpPr>
            <p:spPr bwMode="auto">
              <a:xfrm>
                <a:off x="1377814" y="4891088"/>
                <a:ext cx="951049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200" b="1">
                    <a:latin typeface="Arial"/>
                    <a:cs typeface="Arial"/>
                  </a:rPr>
                  <a:t>Halls A, B, C</a:t>
                </a:r>
              </a:p>
            </p:txBody>
          </p:sp>
          <p:sp>
            <p:nvSpPr>
              <p:cNvPr id="51" name="TextBox 48"/>
              <p:cNvSpPr txBox="1">
                <a:spLocks noChangeArrowheads="1"/>
              </p:cNvSpPr>
              <p:nvPr/>
            </p:nvSpPr>
            <p:spPr bwMode="auto">
              <a:xfrm>
                <a:off x="997653" y="3536950"/>
                <a:ext cx="1216206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b="1">
                    <a:latin typeface="Arial"/>
                    <a:cs typeface="Arial"/>
                  </a:rPr>
                  <a:t>Electron Injector </a:t>
                </a:r>
              </a:p>
            </p:txBody>
          </p:sp>
          <p:sp>
            <p:nvSpPr>
              <p:cNvPr id="52" name="TextBox 49"/>
              <p:cNvSpPr txBox="1">
                <a:spLocks noChangeArrowheads="1"/>
              </p:cNvSpPr>
              <p:nvPr/>
            </p:nvSpPr>
            <p:spPr bwMode="auto">
              <a:xfrm>
                <a:off x="5200677" y="3967163"/>
                <a:ext cx="539694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b="1">
                    <a:latin typeface="Arial"/>
                    <a:cs typeface="Arial"/>
                  </a:rPr>
                  <a:t>Hall D</a:t>
                </a:r>
              </a:p>
            </p:txBody>
          </p:sp>
          <p:sp>
            <p:nvSpPr>
              <p:cNvPr id="53" name="Rectangle 50"/>
              <p:cNvSpPr>
                <a:spLocks noChangeArrowheads="1"/>
              </p:cNvSpPr>
              <p:nvPr/>
            </p:nvSpPr>
            <p:spPr bwMode="auto">
              <a:xfrm>
                <a:off x="1489076" y="3819525"/>
                <a:ext cx="21907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5346700" y="3819525"/>
                <a:ext cx="21907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2311401" y="3819525"/>
                <a:ext cx="190182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2311401" y="4660900"/>
                <a:ext cx="190182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 rot="-7800000">
                <a:off x="4029074" y="3095625"/>
                <a:ext cx="201613" cy="10953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 rot="-7778035">
                <a:off x="3617119" y="2756693"/>
                <a:ext cx="457200" cy="10953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" name="TextBox 56"/>
              <p:cNvSpPr txBox="1">
                <a:spLocks noChangeArrowheads="1"/>
              </p:cNvSpPr>
              <p:nvPr/>
            </p:nvSpPr>
            <p:spPr bwMode="auto">
              <a:xfrm>
                <a:off x="3030581" y="2925351"/>
                <a:ext cx="923743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SRF Linac</a:t>
                </a: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2649538" y="2127250"/>
                <a:ext cx="182563" cy="18256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3975100" y="2622550"/>
                <a:ext cx="182562" cy="18256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2" name="Line 107"/>
              <p:cNvSpPr>
                <a:spLocks noChangeShapeType="1"/>
              </p:cNvSpPr>
              <p:nvPr/>
            </p:nvSpPr>
            <p:spPr bwMode="auto">
              <a:xfrm flipV="1">
                <a:off x="5476875" y="3248025"/>
                <a:ext cx="239712" cy="2952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 rot="-5940000">
              <a:off x="2953986" y="2353043"/>
              <a:ext cx="146323" cy="36759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 rot="-2255027">
              <a:off x="2943279" y="1751692"/>
              <a:ext cx="128479" cy="60135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 rot="-6039784">
              <a:off x="2123336" y="2585911"/>
              <a:ext cx="155245" cy="1641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 rot="-6039784">
              <a:off x="2598884" y="2501151"/>
              <a:ext cx="157030" cy="1641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2590728" y="2194304"/>
              <a:ext cx="570332" cy="3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 smtClean="0">
                  <a:solidFill>
                    <a:srgbClr val="660066"/>
                  </a:solidFill>
                  <a:latin typeface="Arial"/>
                  <a:cs typeface="Arial"/>
                </a:rPr>
                <a:t>e-RF</a:t>
              </a:r>
              <a:endParaRPr lang="en-US" sz="1400" b="1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2984684" y="1699587"/>
              <a:ext cx="8115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 err="1">
                  <a:solidFill>
                    <a:srgbClr val="FF0000"/>
                  </a:solidFill>
                  <a:latin typeface="Arial"/>
                  <a:cs typeface="Arial"/>
                </a:rPr>
                <a:t>i</a:t>
              </a:r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-SRF +</a:t>
              </a:r>
            </a:p>
            <a:p>
              <a:pPr algn="r" eaLnBrk="1" hangingPunct="1"/>
              <a:r>
                <a:rPr lang="en-US" sz="1400" b="1" dirty="0">
                  <a:solidFill>
                    <a:srgbClr val="660066"/>
                  </a:solidFill>
                  <a:latin typeface="Arial"/>
                  <a:cs typeface="Arial"/>
                </a:rPr>
                <a:t>NCRF</a:t>
              </a: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1678910" y="2268910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>
                  <a:solidFill>
                    <a:srgbClr val="FF0000"/>
                  </a:solidFill>
                  <a:latin typeface="Arial"/>
                  <a:cs typeface="Arial"/>
                </a:rPr>
                <a:t>Crab</a:t>
              </a:r>
            </a:p>
          </p:txBody>
        </p:sp>
        <p:sp>
          <p:nvSpPr>
            <p:cNvPr id="20" name="TextBox 16"/>
            <p:cNvSpPr txBox="1">
              <a:spLocks noChangeArrowheads="1"/>
            </p:cNvSpPr>
            <p:nvPr/>
          </p:nvSpPr>
          <p:spPr bwMode="auto">
            <a:xfrm>
              <a:off x="2332317" y="2651074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>
                  <a:solidFill>
                    <a:srgbClr val="FF0000"/>
                  </a:solidFill>
                  <a:latin typeface="Arial"/>
                  <a:cs typeface="Arial"/>
                </a:rPr>
                <a:t>Crab</a:t>
              </a: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 rot="-5940000">
              <a:off x="3728427" y="2154973"/>
              <a:ext cx="140969" cy="5192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3595056" y="2015097"/>
              <a:ext cx="8527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>
                  <a:solidFill>
                    <a:srgbClr val="008000"/>
                  </a:solidFill>
                  <a:latin typeface="Arial"/>
                  <a:cs typeface="Arial"/>
                </a:rPr>
                <a:t>Cooling</a:t>
              </a: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 rot="-2255027">
              <a:off x="3558906" y="2585019"/>
              <a:ext cx="128479" cy="4425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21"/>
            <p:cNvSpPr txBox="1">
              <a:spLocks noChangeArrowheads="1"/>
            </p:cNvSpPr>
            <p:nvPr/>
          </p:nvSpPr>
          <p:spPr bwMode="auto">
            <a:xfrm>
              <a:off x="3665363" y="2584731"/>
              <a:ext cx="570332" cy="3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 smtClean="0">
                  <a:solidFill>
                    <a:srgbClr val="660066"/>
                  </a:solidFill>
                  <a:latin typeface="Arial"/>
                  <a:cs typeface="Arial"/>
                </a:rPr>
                <a:t>e-RF</a:t>
              </a:r>
              <a:endParaRPr lang="en-US" sz="1400" b="1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 rot="-2255027">
              <a:off x="3107446" y="2192445"/>
              <a:ext cx="135616" cy="13740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cxnSp>
          <p:nvCxnSpPr>
            <p:cNvPr id="26" name="Straight Connector 23"/>
            <p:cNvCxnSpPr>
              <a:cxnSpLocks noChangeShapeType="1"/>
            </p:cNvCxnSpPr>
            <p:nvPr/>
          </p:nvCxnSpPr>
          <p:spPr bwMode="auto">
            <a:xfrm>
              <a:off x="3852663" y="3486374"/>
              <a:ext cx="76823" cy="9389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 rot="-6039784">
              <a:off x="3060159" y="2907108"/>
              <a:ext cx="103497" cy="8386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</p:grpSp>
      <p:pic>
        <p:nvPicPr>
          <p:cNvPr id="70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1" y="939800"/>
            <a:ext cx="1851338" cy="17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8" descr="Untitled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71" y="845172"/>
            <a:ext cx="2241781" cy="14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9" descr="C:\Users\physics\Documents\Alx CST\na-pac13\WEPAC39\750_bd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" y="3243410"/>
            <a:ext cx="2107679" cy="137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1"/>
          <p:cNvSpPr>
            <a:spLocks noChangeArrowheads="1"/>
          </p:cNvSpPr>
          <p:nvPr/>
        </p:nvSpPr>
        <p:spPr bwMode="auto">
          <a:xfrm>
            <a:off x="325752" y="2700540"/>
            <a:ext cx="1590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476.3 MHz e-ring</a:t>
            </a:r>
          </a:p>
          <a:p>
            <a:pPr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(NCRF PEP-II)</a:t>
            </a:r>
          </a:p>
        </p:txBody>
      </p: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5800768" y="814275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952.6 MHz 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-ring</a:t>
            </a:r>
          </a:p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sp>
        <p:nvSpPr>
          <p:cNvPr id="75" name="Rectangle 72"/>
          <p:cNvSpPr>
            <a:spLocks noChangeArrowheads="1"/>
          </p:cNvSpPr>
          <p:nvPr/>
        </p:nvSpPr>
        <p:spPr bwMode="auto">
          <a:xfrm>
            <a:off x="7141195" y="2248985"/>
            <a:ext cx="1921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cooler ERL 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76" name="Rectangle 73"/>
          <p:cNvSpPr>
            <a:spLocks noChangeArrowheads="1"/>
          </p:cNvSpPr>
          <p:nvPr/>
        </p:nvSpPr>
        <p:spPr bwMode="auto">
          <a:xfrm>
            <a:off x="244746" y="4532313"/>
            <a:ext cx="181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2060"/>
                </a:solidFill>
                <a:latin typeface="Arial"/>
                <a:cs typeface="Arial"/>
              </a:rPr>
              <a:t> 952.6 MHz crab</a:t>
            </a:r>
          </a:p>
          <a:p>
            <a:pPr algn="ctr" eaLnBrk="1" hangingPunct="1"/>
            <a:r>
              <a:rPr lang="en-US" sz="140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pic>
        <p:nvPicPr>
          <p:cNvPr id="8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2" y="4319725"/>
            <a:ext cx="1729957" cy="12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76"/>
          <p:cNvSpPr>
            <a:spLocks noChangeArrowheads="1"/>
          </p:cNvSpPr>
          <p:nvPr/>
        </p:nvSpPr>
        <p:spPr bwMode="auto">
          <a:xfrm>
            <a:off x="7132638" y="5518944"/>
            <a:ext cx="20113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Harmonic Fast kicker for cooling ring</a:t>
            </a:r>
          </a:p>
        </p:txBody>
      </p:sp>
      <p:sp>
        <p:nvSpPr>
          <p:cNvPr id="84" name="TextBox 1"/>
          <p:cNvSpPr txBox="1">
            <a:spLocks noChangeArrowheads="1"/>
          </p:cNvSpPr>
          <p:nvPr/>
        </p:nvSpPr>
        <p:spPr bwMode="auto">
          <a:xfrm>
            <a:off x="804468" y="3859213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ODU</a:t>
            </a:r>
          </a:p>
        </p:txBody>
      </p:sp>
      <p:pic>
        <p:nvPicPr>
          <p:cNvPr id="8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r="35156"/>
          <a:stretch/>
        </p:blipFill>
        <p:spPr bwMode="auto">
          <a:xfrm>
            <a:off x="7955279" y="2775744"/>
            <a:ext cx="1007129" cy="89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72"/>
          <p:cNvSpPr>
            <a:spLocks noChangeArrowheads="1"/>
          </p:cNvSpPr>
          <p:nvPr/>
        </p:nvSpPr>
        <p:spPr bwMode="auto">
          <a:xfrm>
            <a:off x="7457846" y="3554516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booster</a:t>
            </a:r>
          </a:p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281117" y="3113126"/>
            <a:ext cx="1158875" cy="615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70" idx="3"/>
          </p:cNvCxnSpPr>
          <p:nvPr/>
        </p:nvCxnSpPr>
        <p:spPr>
          <a:xfrm>
            <a:off x="1956699" y="1821173"/>
            <a:ext cx="2168103" cy="7494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4376205" y="1773859"/>
            <a:ext cx="282131" cy="2862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5889026" y="2065099"/>
            <a:ext cx="1124851" cy="457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873772" y="6109719"/>
            <a:ext cx="4260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Not including ion acceleration and bunch formation 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7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575876"/>
          </a:xfrm>
        </p:spPr>
        <p:txBody>
          <a:bodyPr>
            <a:normAutofit/>
          </a:bodyPr>
          <a:lstStyle/>
          <a:p>
            <a:r>
              <a:rPr lang="en-US" dirty="0" smtClean="0"/>
              <a:t>High level RF parameters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153411" y="4131924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78395" y="5180832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95674" y="5180225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06851" y="2113547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42234" y="1849853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27171" y="2870855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37755" y="2647342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872305"/>
              </p:ext>
            </p:extLst>
          </p:nvPr>
        </p:nvGraphicFramePr>
        <p:xfrm>
          <a:off x="111761" y="1118466"/>
          <a:ext cx="8737600" cy="4302109"/>
        </p:xfrm>
        <a:graphic>
          <a:graphicData uri="http://schemas.openxmlformats.org/drawingml/2006/table">
            <a:tbl>
              <a:tblPr/>
              <a:tblGrid>
                <a:gridCol w="2162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10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10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10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10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73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787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Electron</a:t>
                      </a:r>
                      <a:r>
                        <a:rPr lang="es-ES_trad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ring NCRF</a:t>
                      </a:r>
                      <a:endParaRPr lang="es-ES_trad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Proton SRF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Lead ion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870"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Energy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GeV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GeV/u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87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Frequency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476.3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476.3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476.3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952.6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952.6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952.6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87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Current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3.00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3.00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0.50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0.50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0.50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SR power per ring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1.08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10.00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Energy Loss per Turn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0.36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0.88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14.12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Vpeak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1.74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3.43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11.1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40.29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Syn. Phase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12.0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14.9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43.4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degree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degree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Vgap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1.23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1.25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1.22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Gradient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1.84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1.82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MV/m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7.83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7.96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7.76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MV/m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081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Beam Power per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Cavity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361.6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441.4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303.4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Forward Power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409.6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495.3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363.4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69.4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71.69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68.11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Cavity Power Loss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47.84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46.73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55.37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@2K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Reflected Power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7.18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5.04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69.42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71.69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68.11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Qext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3.51E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+03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2.87E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+03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4.64E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+03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5.20E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+04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5.20E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+04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5.20E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+04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Optimum Cavity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Number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0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CTE SRF1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563" y="877888"/>
            <a:ext cx="8705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58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CTE SRF1 “</a:t>
            </a:r>
            <a:r>
              <a:rPr kumimoji="0" lang="en-US" altLang="ja-JP" sz="2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Development of SRF Systems for an Electron-Ion Collider</a:t>
            </a: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”</a:t>
            </a:r>
            <a:endParaRPr kumimoji="0" lang="en-US" altLang="ja-JP" sz="26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 Design and development of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SRF systems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for the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ion collider ring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high energy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electron cooler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ERL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and as back-up for the NCRF in the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electron ring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at the new JLEIC collider design frequency of 952.6 MHz. 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These need to be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compact, flexible, high efficiency, strongly HOM damped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and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cost efficient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systems.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1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Readiness level: </a:t>
            </a: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now: TRL 3, after TRL 6 </a:t>
            </a:r>
            <a:endParaRPr kumimoji="0" lang="en-US" altLang="en-US" sz="2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CTE SRF1: Current status</a:t>
            </a:r>
          </a:p>
        </p:txBody>
      </p:sp>
      <p:pic>
        <p:nvPicPr>
          <p:cNvPr id="10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r="22272"/>
          <a:stretch>
            <a:fillRect/>
          </a:stretch>
        </p:blipFill>
        <p:spPr bwMode="auto">
          <a:xfrm>
            <a:off x="2489200" y="3313113"/>
            <a:ext cx="19192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5" b="22272"/>
          <a:stretch>
            <a:fillRect/>
          </a:stretch>
        </p:blipFill>
        <p:spPr bwMode="auto">
          <a:xfrm>
            <a:off x="182563" y="3195638"/>
            <a:ext cx="173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r="24631"/>
          <a:stretch>
            <a:fillRect/>
          </a:stretch>
        </p:blipFill>
        <p:spPr bwMode="auto">
          <a:xfrm>
            <a:off x="4919663" y="3444875"/>
            <a:ext cx="228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"/>
          <p:cNvSpPr txBox="1">
            <a:spLocks noChangeArrowheads="1"/>
          </p:cNvSpPr>
          <p:nvPr/>
        </p:nvSpPr>
        <p:spPr bwMode="auto">
          <a:xfrm>
            <a:off x="931863" y="4435475"/>
            <a:ext cx="8347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Arial" pitchFamily="34" charset="0"/>
                <a:cs typeface="Arial" pitchFamily="34" charset="0"/>
              </a:rPr>
              <a:t>1) 3WG.        2) 3 x coax dampers.          3) enlarged beam pipes (ref)	4) on-cell dampers</a:t>
            </a:r>
          </a:p>
        </p:txBody>
      </p:sp>
      <p:pic>
        <p:nvPicPr>
          <p:cNvPr id="10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3392488"/>
            <a:ext cx="146843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1"/>
          <p:cNvSpPr txBox="1">
            <a:spLocks noChangeArrowheads="1"/>
          </p:cNvSpPr>
          <p:nvPr/>
        </p:nvSpPr>
        <p:spPr bwMode="auto">
          <a:xfrm>
            <a:off x="3749675" y="5270500"/>
            <a:ext cx="3074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600" dirty="0">
                <a:latin typeface="Arial" pitchFamily="34" charset="0"/>
                <a:cs typeface="Arial" pitchFamily="34" charset="0"/>
              </a:rPr>
              <a:t>Cooler needs </a:t>
            </a:r>
            <a:r>
              <a:rPr lang="en-US" altLang="en-US" sz="1600" b="1" dirty="0">
                <a:latin typeface="Arial" pitchFamily="34" charset="0"/>
                <a:cs typeface="Arial" pitchFamily="34" charset="0"/>
              </a:rPr>
              <a:t>5-cells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in the ERL, 1-cells in the injector.</a:t>
            </a:r>
          </a:p>
          <a:p>
            <a:pPr algn="ctr"/>
            <a:r>
              <a:rPr lang="en-US" altLang="en-US" sz="1600" dirty="0">
                <a:latin typeface="Arial" pitchFamily="34" charset="0"/>
                <a:cs typeface="Arial" pitchFamily="34" charset="0"/>
              </a:rPr>
              <a:t> Ion ring might use </a:t>
            </a:r>
            <a:r>
              <a:rPr lang="en-US" altLang="en-US" sz="1600" b="1" dirty="0">
                <a:latin typeface="Arial" pitchFamily="34" charset="0"/>
                <a:cs typeface="Arial" pitchFamily="34" charset="0"/>
              </a:rPr>
              <a:t>2-cells</a:t>
            </a:r>
          </a:p>
        </p:txBody>
      </p:sp>
      <p:pic>
        <p:nvPicPr>
          <p:cNvPr id="103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270500"/>
            <a:ext cx="1976438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r="4546"/>
          <a:stretch>
            <a:fillRect/>
          </a:stretch>
        </p:blipFill>
        <p:spPr bwMode="auto">
          <a:xfrm>
            <a:off x="100013" y="5270500"/>
            <a:ext cx="36496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" descr="IMG_917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1828800"/>
            <a:ext cx="18430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3238500" y="5422900"/>
            <a:ext cx="754063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6580188" y="5956300"/>
            <a:ext cx="48895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563" y="820738"/>
            <a:ext cx="8705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58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New 952.6 MHz high-current cavity shape developed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1-cell prototype in progress on existing EIC R&amp;D funds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HOM damping schemes under evaluation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Full RF system parameter tables defined</a:t>
            </a:r>
            <a:endParaRPr kumimoji="0" lang="en-US" altLang="en-US" sz="2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5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CTE SRF1: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563" y="877888"/>
            <a:ext cx="870585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58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  Initial TRL: TRL3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Existing CESR and KEK-B cavities are POC but do not meet the storage ring space requirements. 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ERL cavities at ~200 mA have been designed but not demonstrated.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Features needed for JLEIC cavities have been demonstrated separately (e.g. high power couplers, HOM absorbers)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Simulations are well advanced, first 952.6 MHz 1-cell cavity started.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	Proposal deliverables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Complete conceptual designs for each cavity type and RF system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Prototype of each cavity type validated in vertical test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Conceptual designs of couplers, tuners and ancillary components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Take advantage of any new developments (N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doping, Nb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Sn, etc.)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  	After optimization and integrated testing: TRL6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	Total burdened cost: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Labor: $1462k, Non-labor: $1536k, Total: $2998k</a:t>
            </a:r>
          </a:p>
        </p:txBody>
      </p:sp>
    </p:spTree>
    <p:extLst>
      <p:ext uri="{BB962C8B-B14F-4D97-AF65-F5344CB8AC3E}">
        <p14:creationId xmlns:p14="http://schemas.microsoft.com/office/powerpoint/2010/main" val="6677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CTE SRF2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563" y="877888"/>
            <a:ext cx="8705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58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CTE SRF2 “</a:t>
            </a:r>
            <a:r>
              <a:rPr kumimoji="0" lang="en-US" altLang="ja-JP" sz="2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Development of a Crabbing System for an Electron-Ion Collider</a:t>
            </a: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”</a:t>
            </a:r>
            <a:endParaRPr kumimoji="0" lang="en-US" altLang="ja-JP" sz="26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 Design and development of a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crabbing system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that will accommodate large crossing angles while providing the required high luminosity at the new JLEIC collider design frequency of 952.6 MHz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Readiness level: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now: TRL 3, after TRL 6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See J. Delayen’s talk in the university session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2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title"/>
          </p:nvPr>
        </p:nvSpPr>
        <p:spPr>
          <a:xfrm>
            <a:off x="0" y="14288"/>
            <a:ext cx="8229600" cy="709612"/>
          </a:xfrm>
        </p:spPr>
        <p:txBody>
          <a:bodyPr/>
          <a:lstStyle/>
          <a:p>
            <a:r>
              <a:rPr lang="en-US" altLang="en-US" dirty="0" smtClean="0"/>
              <a:t>CTE SRF2: Crab cavity system</a:t>
            </a:r>
            <a:endParaRPr lang="en-US" altLang="en-US" sz="2000" dirty="0" smtClean="0"/>
          </a:p>
        </p:txBody>
      </p:sp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306388" y="974725"/>
            <a:ext cx="84343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2000">
                <a:latin typeface="Arial" pitchFamily="34" charset="0"/>
                <a:cs typeface="Arial" pitchFamily="34" charset="0"/>
              </a:rPr>
              <a:t>Crab cavity locations and design are being optimized by </a:t>
            </a:r>
            <a:r>
              <a:rPr lang="en-US" altLang="en-US" sz="2000" b="1">
                <a:latin typeface="Arial" pitchFamily="34" charset="0"/>
                <a:cs typeface="Arial" pitchFamily="34" charset="0"/>
              </a:rPr>
              <a:t>ODU</a:t>
            </a:r>
            <a:r>
              <a:rPr lang="en-US" altLang="en-US" sz="2000">
                <a:latin typeface="Arial" pitchFamily="34" charset="0"/>
                <a:cs typeface="Arial" pitchFamily="34" charset="0"/>
              </a:rPr>
              <a:t> and JLab.</a:t>
            </a:r>
          </a:p>
          <a:p>
            <a:r>
              <a:rPr lang="en-US" altLang="en-US" sz="2000">
                <a:latin typeface="Arial" pitchFamily="34" charset="0"/>
                <a:cs typeface="Arial" pitchFamily="34" charset="0"/>
              </a:rPr>
              <a:t>Multi-cell structure is attractive for JLEIC large crossing angle.</a:t>
            </a:r>
          </a:p>
          <a:p>
            <a:r>
              <a:rPr lang="en-US" altLang="en-US" sz="2000">
                <a:latin typeface="Arial" pitchFamily="34" charset="0"/>
                <a:cs typeface="Arial" pitchFamily="34" charset="0"/>
              </a:rPr>
              <a:t>Strong HOM damping will be essential. </a:t>
            </a:r>
            <a:r>
              <a:rPr lang="en-US" alt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See ODU presentation</a:t>
            </a:r>
          </a:p>
        </p:txBody>
      </p:sp>
      <p:pic>
        <p:nvPicPr>
          <p:cNvPr id="2051" name="Picture 6" descr="Suba_IPAC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92325"/>
            <a:ext cx="2951162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Suba_IPAC16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259013"/>
            <a:ext cx="3325812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511175" y="4513263"/>
            <a:ext cx="82296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600" b="1"/>
              <a:t>ANALYSES OF 476 MHZ AND 952 MHZ CRAB CAVITIES FOR JLAB ELECTRON ION COLLIDER</a:t>
            </a:r>
            <a:r>
              <a:rPr lang="en-US" altLang="en-US" sz="1600"/>
              <a:t>, HyeKyoung Park, A. Castilla, J. R. Delayen, S. U. De Silva, V. Morozov. WEPMR034 Proceedings of IPAC2016, Busan, Korea.</a:t>
            </a:r>
          </a:p>
          <a:p>
            <a:endParaRPr lang="en-US" altLang="en-US" sz="1600"/>
          </a:p>
          <a:p>
            <a:r>
              <a:rPr lang="en-US" altLang="en-US" sz="1600" b="1"/>
              <a:t>MULTI-CELL RF-DIPOLE DEFLECTING AND CRABBING CAVITY</a:t>
            </a:r>
            <a:r>
              <a:rPr lang="en-US" altLang="en-US" sz="1600"/>
              <a:t>,  S. U. De Silva, H. Park, J. R. Delayen. Proceedings of IPAC2016, Busan, Korea. WEPMW022 </a:t>
            </a:r>
          </a:p>
          <a:p>
            <a:endParaRPr lang="en-US" altLang="en-US" sz="1600"/>
          </a:p>
          <a:p>
            <a:endParaRPr lang="en-US" altLang="en-US" sz="1600"/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7932738" y="23813"/>
            <a:ext cx="1211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ODU</a:t>
            </a:r>
            <a:r>
              <a:rPr lang="en-US" alt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055" name="Picture 69" descr="C:\Users\physics\Documents\Alx CST\na-pac13\WEPAC39\750_bd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435225"/>
            <a:ext cx="242411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1041400" y="4040188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/>
              <a:t>Location in IP</a:t>
            </a:r>
          </a:p>
        </p:txBody>
      </p:sp>
      <p:sp>
        <p:nvSpPr>
          <p:cNvPr id="2057" name="TextBox 2"/>
          <p:cNvSpPr txBox="1">
            <a:spLocks noChangeArrowheads="1"/>
          </p:cNvSpPr>
          <p:nvPr/>
        </p:nvSpPr>
        <p:spPr bwMode="auto">
          <a:xfrm>
            <a:off x="3327400" y="4051300"/>
            <a:ext cx="2255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/>
              <a:t>“RF Dipole” prototype</a:t>
            </a:r>
          </a:p>
        </p:txBody>
      </p:sp>
      <p:sp>
        <p:nvSpPr>
          <p:cNvPr id="2058" name="TextBox 3"/>
          <p:cNvSpPr txBox="1">
            <a:spLocks noChangeArrowheads="1"/>
          </p:cNvSpPr>
          <p:nvPr/>
        </p:nvSpPr>
        <p:spPr bwMode="auto">
          <a:xfrm>
            <a:off x="6596063" y="4043363"/>
            <a:ext cx="190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/>
              <a:t>Multi-gap concept</a:t>
            </a: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H="1" flipV="1">
            <a:off x="1041400" y="3203575"/>
            <a:ext cx="296863" cy="8477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2047875" y="2906713"/>
            <a:ext cx="434975" cy="11445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H="1" flipV="1">
            <a:off x="1338263" y="3375025"/>
            <a:ext cx="209550" cy="6683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H="1" flipV="1">
            <a:off x="1727200" y="3195638"/>
            <a:ext cx="84138" cy="8477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710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382</TotalTime>
  <Words>1194</Words>
  <Application>Microsoft Office PowerPoint</Application>
  <PresentationFormat>Overhead</PresentationFormat>
  <Paragraphs>450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MS Mincho</vt:lpstr>
      <vt:lpstr>ＭＳ Ｐゴシック</vt:lpstr>
      <vt:lpstr>ＭＳ Ｐゴシック</vt:lpstr>
      <vt:lpstr>AppleColorEmoji</vt:lpstr>
      <vt:lpstr>Arial</vt:lpstr>
      <vt:lpstr>Calibri</vt:lpstr>
      <vt:lpstr>Garamond</vt:lpstr>
      <vt:lpstr>Minion Pro</vt:lpstr>
      <vt:lpstr>Symbol</vt:lpstr>
      <vt:lpstr>Times New Roman</vt:lpstr>
      <vt:lpstr>JLab_presentation</vt:lpstr>
      <vt:lpstr>Image</vt:lpstr>
      <vt:lpstr>SRF R&amp;D for an Electron-Ion Collider CTE’s SRF 1-3</vt:lpstr>
      <vt:lpstr>Outline</vt:lpstr>
      <vt:lpstr>RF cavities for JLEIC</vt:lpstr>
      <vt:lpstr>High level RF parameters</vt:lpstr>
      <vt:lpstr>CTE SRF1</vt:lpstr>
      <vt:lpstr>CTE SRF1: Current status</vt:lpstr>
      <vt:lpstr>CTE SRF1: </vt:lpstr>
      <vt:lpstr>CTE SRF2</vt:lpstr>
      <vt:lpstr>CTE SRF2: Crab cavity system</vt:lpstr>
      <vt:lpstr>CTE SRF2: Current status</vt:lpstr>
      <vt:lpstr>CTE SRF3</vt:lpstr>
      <vt:lpstr>PowerPoint Presentation</vt:lpstr>
      <vt:lpstr>CTE SRF3: Current status</vt:lpstr>
      <vt:lpstr>JLEIC SRF R&amp;D Proposals</vt:lpstr>
      <vt:lpstr>CTE Summary</vt:lpstr>
      <vt:lpstr>RF R&amp;D roadmap</vt:lpstr>
      <vt:lpstr>Help wanted!</vt:lpstr>
      <vt:lpstr>PEP-II type RF system</vt:lpstr>
      <vt:lpstr>PEP-II type CB feedback systems</vt:lpstr>
      <vt:lpstr>Path forward</vt:lpstr>
      <vt:lpstr>Back up</vt:lpstr>
      <vt:lpstr>PEP-II type RF system</vt:lpstr>
      <vt:lpstr>PEP-II type RF system</vt:lpstr>
    </vt:vector>
  </TitlesOfParts>
  <Company>Jefferson Science Associates,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Audrey Barron</cp:lastModifiedBy>
  <cp:revision>27</cp:revision>
  <dcterms:created xsi:type="dcterms:W3CDTF">2016-10-03T15:46:18Z</dcterms:created>
  <dcterms:modified xsi:type="dcterms:W3CDTF">2017-04-03T19:00:30Z</dcterms:modified>
</cp:coreProperties>
</file>