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16" r:id="rId3"/>
    <p:sldId id="314" r:id="rId4"/>
    <p:sldId id="304" r:id="rId5"/>
    <p:sldId id="317" r:id="rId6"/>
    <p:sldId id="324" r:id="rId7"/>
    <p:sldId id="321" r:id="rId8"/>
    <p:sldId id="322" r:id="rId9"/>
    <p:sldId id="318" r:id="rId10"/>
    <p:sldId id="319" r:id="rId11"/>
    <p:sldId id="325" r:id="rId12"/>
    <p:sldId id="312" r:id="rId13"/>
    <p:sldId id="326" r:id="rId14"/>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74"/>
  </p:normalViewPr>
  <p:slideViewPr>
    <p:cSldViewPr snapToGrid="0" snapToObjects="1">
      <p:cViewPr varScale="1">
        <p:scale>
          <a:sx n="88" d="100"/>
          <a:sy n="88" d="100"/>
        </p:scale>
        <p:origin x="-12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AB45D-25F6-40EC-BE15-12F6DBF0E57E}" type="datetimeFigureOut">
              <a:rPr lang="en-US" smtClean="0"/>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18F47-6D79-410C-B4B4-C9FBDD108417}" type="slidenum">
              <a:rPr lang="en-US" smtClean="0"/>
              <a:t>‹#›</a:t>
            </a:fld>
            <a:endParaRPr lang="en-US"/>
          </a:p>
        </p:txBody>
      </p:sp>
    </p:spTree>
    <p:extLst>
      <p:ext uri="{BB962C8B-B14F-4D97-AF65-F5344CB8AC3E}">
        <p14:creationId xmlns:p14="http://schemas.microsoft.com/office/powerpoint/2010/main" val="418493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402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914400" indent="-342900">
              <a:buFont typeface="Arial" panose="020B0604020202020204" pitchFamily="34" charset="0"/>
              <a:buChar char="̶"/>
              <a:defRPr/>
            </a:lvl2pPr>
            <a:lvl3pPr marL="1257300" indent="-34290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p:nvPr userDrawn="1"/>
        </p:nvSpPr>
        <p:spPr>
          <a:xfrm>
            <a:off x="5143787" y="6516362"/>
            <a:ext cx="356188" cy="2616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1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1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49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397"/>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Content Placeholder 2"/>
          <p:cNvSpPr>
            <a:spLocks noGrp="1"/>
          </p:cNvSpPr>
          <p:nvPr>
            <p:ph idx="1"/>
          </p:nvPr>
        </p:nvSpPr>
        <p:spPr>
          <a:xfrm>
            <a:off x="628650" y="914400"/>
            <a:ext cx="7886700" cy="5262563"/>
          </a:xfrm>
        </p:spPr>
        <p:txBody>
          <a:bodyPr/>
          <a:lstStyle>
            <a:lvl1pPr marL="457200" indent="-457200">
              <a:defRPr/>
            </a:lvl1pPr>
            <a:lvl2pPr marL="914400" indent="-342900">
              <a:buFont typeface="Arial" panose="020B0604020202020204" pitchFamily="34" charset="0"/>
              <a:buChar char="̶"/>
              <a:defRPr/>
            </a:lvl2pPr>
            <a:lvl3pPr marL="1257300" indent="-34290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9"/>
          <p:cNvSpPr/>
          <p:nvPr userDrawn="1"/>
        </p:nvSpPr>
        <p:spPr>
          <a:xfrm>
            <a:off x="5143787" y="6516362"/>
            <a:ext cx="356188" cy="2616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1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1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1" name="TextBox 5"/>
          <p:cNvSpPr txBox="1"/>
          <p:nvPr userDrawn="1"/>
        </p:nvSpPr>
        <p:spPr>
          <a:xfrm>
            <a:off x="2215274" y="6518928"/>
            <a:ext cx="26661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latin typeface="Arial" panose="020B0604020202020204" pitchFamily="34" charset="0"/>
                <a:cs typeface="Arial" panose="020B0604020202020204" pitchFamily="34" charset="0"/>
              </a:rPr>
              <a:t>JLEIC R&amp;D Panel Review 30-Nov-2016</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6039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914400"/>
            <a:ext cx="7886700" cy="526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740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9992"/>
            <a:ext cx="9144000" cy="476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70757" y="6211669"/>
            <a:ext cx="5096586" cy="646331"/>
          </a:xfrm>
          <a:prstGeom prst="rect">
            <a:avLst/>
          </a:prstGeom>
          <a:noFill/>
        </p:spPr>
        <p:txBody>
          <a:bodyPr wrap="square" rtlCol="0">
            <a:spAutoFit/>
          </a:bodyPr>
          <a:lstStyle/>
          <a:p>
            <a:pPr algn="ctr" defTabSz="457200"/>
            <a:r>
              <a:rPr lang="en-US" dirty="0" smtClean="0">
                <a:solidFill>
                  <a:prstClr val="white"/>
                </a:solidFill>
                <a:latin typeface="Arial" panose="020B0604020202020204" pitchFamily="34" charset="0"/>
                <a:cs typeface="Arial" panose="020B0604020202020204" pitchFamily="34" charset="0"/>
              </a:rPr>
              <a:t>JLEIC Spring 2017 Collaboration Meeting</a:t>
            </a:r>
          </a:p>
          <a:p>
            <a:pPr algn="ctr" defTabSz="457200"/>
            <a:r>
              <a:rPr lang="en-US" dirty="0" smtClean="0">
                <a:solidFill>
                  <a:prstClr val="white"/>
                </a:solidFill>
                <a:latin typeface="Arial" panose="020B0604020202020204" pitchFamily="34" charset="0"/>
                <a:cs typeface="Arial" panose="020B0604020202020204" pitchFamily="34" charset="0"/>
              </a:rPr>
              <a:t>April 5, 2017</a:t>
            </a:r>
            <a:endParaRPr lang="en-US" dirty="0">
              <a:solidFill>
                <a:prstClr val="white"/>
              </a:solidFill>
              <a:latin typeface="Arial" panose="020B0604020202020204" pitchFamily="34" charset="0"/>
              <a:cs typeface="Arial" panose="020B0604020202020204" pitchFamily="34" charset="0"/>
            </a:endParaRPr>
          </a:p>
        </p:txBody>
      </p:sp>
      <p:pic>
        <p:nvPicPr>
          <p:cNvPr id="6" name="Picture 5" descr="Screen Shot 2015-09-30 at 3.18.27 PM.png"/>
          <p:cNvPicPr>
            <a:picLocks noChangeAspect="1"/>
          </p:cNvPicPr>
          <p:nvPr/>
        </p:nvPicPr>
        <p:blipFill>
          <a:blip r:embed="rId4"/>
          <a:stretch>
            <a:fillRect/>
          </a:stretch>
        </p:blipFill>
        <p:spPr>
          <a:xfrm>
            <a:off x="0" y="669925"/>
            <a:ext cx="1417320" cy="1854200"/>
          </a:xfrm>
          <a:prstGeom prst="rect">
            <a:avLst/>
          </a:prstGeom>
        </p:spPr>
      </p:pic>
      <p:sp>
        <p:nvSpPr>
          <p:cNvPr id="7" name="Title 1"/>
          <p:cNvSpPr>
            <a:spLocks noGrp="1"/>
          </p:cNvSpPr>
          <p:nvPr>
            <p:ph type="ctrTitle"/>
          </p:nvPr>
        </p:nvSpPr>
        <p:spPr>
          <a:xfrm>
            <a:off x="1371600" y="627937"/>
            <a:ext cx="7772400" cy="936625"/>
          </a:xfrm>
        </p:spPr>
        <p:txBody>
          <a:bodyPr>
            <a:normAutofit fontScale="90000"/>
          </a:bodyPr>
          <a:lstStyle/>
          <a:p>
            <a:r>
              <a:rPr lang="en-US" sz="3200" dirty="0" smtClean="0"/>
              <a:t>JLEIC SC Magnet Working Group Meeting</a:t>
            </a:r>
            <a:endParaRPr lang="en-US" sz="3200" dirty="0"/>
          </a:p>
        </p:txBody>
      </p:sp>
      <p:sp>
        <p:nvSpPr>
          <p:cNvPr id="8" name="Subtitle 2"/>
          <p:cNvSpPr>
            <a:spLocks noGrp="1"/>
          </p:cNvSpPr>
          <p:nvPr>
            <p:ph type="subTitle" idx="1"/>
          </p:nvPr>
        </p:nvSpPr>
        <p:spPr>
          <a:xfrm>
            <a:off x="1371600" y="1567737"/>
            <a:ext cx="6400800" cy="500941"/>
          </a:xfrm>
        </p:spPr>
        <p:txBody>
          <a:bodyPr>
            <a:normAutofit/>
          </a:bodyPr>
          <a:lstStyle/>
          <a:p>
            <a:r>
              <a:rPr lang="en-US" sz="2000" dirty="0" smtClean="0"/>
              <a:t>Tim Michalski</a:t>
            </a:r>
          </a:p>
          <a:p>
            <a:endParaRPr lang="en-US" sz="2000" dirty="0">
              <a:latin typeface="Minion Pro"/>
            </a:endParaRPr>
          </a:p>
        </p:txBody>
      </p:sp>
    </p:spTree>
    <p:extLst>
      <p:ext uri="{BB962C8B-B14F-4D97-AF65-F5344CB8AC3E}">
        <p14:creationId xmlns:p14="http://schemas.microsoft.com/office/powerpoint/2010/main" val="127977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Alternate </a:t>
            </a:r>
            <a:r>
              <a:rPr lang="en-US" dirty="0" smtClean="0"/>
              <a:t>SC Technology </a:t>
            </a:r>
            <a:r>
              <a:rPr lang="en-US" dirty="0"/>
              <a:t>3T/6T Ramping Magnets</a:t>
            </a:r>
          </a:p>
        </p:txBody>
      </p:sp>
      <p:sp>
        <p:nvSpPr>
          <p:cNvPr id="3" name="Content Placeholder 2"/>
          <p:cNvSpPr>
            <a:spLocks noGrp="1"/>
          </p:cNvSpPr>
          <p:nvPr>
            <p:ph idx="1"/>
          </p:nvPr>
        </p:nvSpPr>
        <p:spPr/>
        <p:txBody>
          <a:bodyPr>
            <a:normAutofit fontScale="92500" lnSpcReduction="10000"/>
          </a:bodyPr>
          <a:lstStyle/>
          <a:p>
            <a:pPr lvl="0"/>
            <a:r>
              <a:rPr lang="en-US" dirty="0" smtClean="0"/>
              <a:t>Ion </a:t>
            </a:r>
            <a:r>
              <a:rPr lang="en-US" dirty="0"/>
              <a:t>Collider Ring Magnet: </a:t>
            </a:r>
            <a:endParaRPr lang="en-US" sz="1600" dirty="0"/>
          </a:p>
          <a:p>
            <a:pPr lvl="1"/>
            <a:r>
              <a:rPr lang="en-US" dirty="0" smtClean="0"/>
              <a:t>Technical and </a:t>
            </a:r>
            <a:r>
              <a:rPr lang="en-US" dirty="0"/>
              <a:t>cost analysis of Cos(θ) superconducting magnets with operational parameters relevant to ion collider</a:t>
            </a:r>
            <a:endParaRPr lang="en-US" sz="1600" dirty="0"/>
          </a:p>
          <a:p>
            <a:pPr lvl="1"/>
            <a:r>
              <a:rPr lang="en-US" dirty="0" smtClean="0"/>
              <a:t>Optimal </a:t>
            </a:r>
            <a:r>
              <a:rPr lang="en-US" dirty="0"/>
              <a:t>design parameters (aperture, length and curvature) for a current-dominated superconducting magnet and corresponding machine lattice</a:t>
            </a:r>
            <a:endParaRPr lang="en-US" sz="1600" dirty="0"/>
          </a:p>
          <a:p>
            <a:pPr lvl="1"/>
            <a:r>
              <a:rPr lang="en-US" dirty="0" smtClean="0"/>
              <a:t>6T Conceptual </a:t>
            </a:r>
            <a:r>
              <a:rPr lang="en-US" dirty="0"/>
              <a:t>designs of </a:t>
            </a:r>
            <a:r>
              <a:rPr lang="en-US" dirty="0" smtClean="0"/>
              <a:t>collider </a:t>
            </a:r>
            <a:r>
              <a:rPr lang="en-US" dirty="0"/>
              <a:t>magnet</a:t>
            </a:r>
            <a:endParaRPr lang="en-US" sz="1600" dirty="0"/>
          </a:p>
          <a:p>
            <a:pPr lvl="1"/>
            <a:r>
              <a:rPr lang="en-US" dirty="0" smtClean="0"/>
              <a:t>6T </a:t>
            </a:r>
            <a:r>
              <a:rPr lang="en-US" dirty="0"/>
              <a:t>Engineering </a:t>
            </a:r>
            <a:r>
              <a:rPr lang="en-US" dirty="0" smtClean="0"/>
              <a:t>designs </a:t>
            </a:r>
            <a:r>
              <a:rPr lang="en-US" dirty="0"/>
              <a:t>of a prototype collider magnet and associated cost </a:t>
            </a:r>
            <a:r>
              <a:rPr lang="en-US" dirty="0" smtClean="0"/>
              <a:t>estimate</a:t>
            </a:r>
            <a:endParaRPr lang="en-US" sz="1600" dirty="0"/>
          </a:p>
          <a:p>
            <a:pPr lvl="0"/>
            <a:r>
              <a:rPr lang="en-US" dirty="0" smtClean="0"/>
              <a:t>Booster </a:t>
            </a:r>
            <a:r>
              <a:rPr lang="en-US" dirty="0"/>
              <a:t>Ring Magnet:</a:t>
            </a:r>
            <a:endParaRPr lang="en-US" sz="1600" dirty="0"/>
          </a:p>
          <a:p>
            <a:pPr lvl="1"/>
            <a:r>
              <a:rPr lang="en-US" dirty="0"/>
              <a:t>Review of performance achieved in previous R&amp;D involving fast ramping magnets relevant to JLEIC</a:t>
            </a:r>
            <a:endParaRPr lang="en-US" sz="1600" dirty="0"/>
          </a:p>
          <a:p>
            <a:pPr lvl="1"/>
            <a:r>
              <a:rPr lang="en-US" dirty="0" smtClean="0"/>
              <a:t>Optimal </a:t>
            </a:r>
            <a:r>
              <a:rPr lang="en-US" dirty="0"/>
              <a:t>design parameters (aperture, length and curvature) for a current-dominated superconducting magnet and corresponding machine lattice</a:t>
            </a:r>
            <a:endParaRPr lang="en-US" sz="1600" dirty="0"/>
          </a:p>
          <a:p>
            <a:pPr lvl="1"/>
            <a:r>
              <a:rPr lang="en-US" dirty="0"/>
              <a:t>Conceptual designs of 3T booster magnet</a:t>
            </a:r>
            <a:endParaRPr lang="en-US" sz="1600" dirty="0"/>
          </a:p>
          <a:p>
            <a:pPr lvl="1"/>
            <a:r>
              <a:rPr lang="en-US" dirty="0" smtClean="0"/>
              <a:t>3T </a:t>
            </a:r>
            <a:r>
              <a:rPr lang="en-US" dirty="0"/>
              <a:t>Engineering design of a prototype booster magnet and associated cost estimate</a:t>
            </a:r>
            <a:endParaRPr lang="en-US" sz="1600" dirty="0"/>
          </a:p>
          <a:p>
            <a:r>
              <a:rPr lang="en-US" dirty="0" smtClean="0"/>
              <a:t>Other system effects</a:t>
            </a:r>
          </a:p>
          <a:p>
            <a:r>
              <a:rPr lang="en-US" dirty="0" smtClean="0"/>
              <a:t>Risk </a:t>
            </a:r>
            <a:r>
              <a:rPr lang="en-US" dirty="0"/>
              <a:t>assessment (Design FMEA</a:t>
            </a:r>
            <a:r>
              <a:rPr lang="en-US" dirty="0" smtClean="0"/>
              <a:t>)</a:t>
            </a:r>
            <a:endParaRPr lang="en-US" dirty="0"/>
          </a:p>
        </p:txBody>
      </p:sp>
    </p:spTree>
    <p:extLst>
      <p:ext uri="{BB962C8B-B14F-4D97-AF65-F5344CB8AC3E}">
        <p14:creationId xmlns:p14="http://schemas.microsoft.com/office/powerpoint/2010/main" val="421517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Funding and </a:t>
            </a:r>
            <a:r>
              <a:rPr lang="en-US" dirty="0" smtClean="0"/>
              <a:t>Timing</a:t>
            </a:r>
            <a:endParaRPr lang="en-US" dirty="0"/>
          </a:p>
        </p:txBody>
      </p:sp>
      <p:sp>
        <p:nvSpPr>
          <p:cNvPr id="3" name="Content Placeholder 2"/>
          <p:cNvSpPr>
            <a:spLocks noGrp="1"/>
          </p:cNvSpPr>
          <p:nvPr>
            <p:ph idx="1"/>
          </p:nvPr>
        </p:nvSpPr>
        <p:spPr/>
        <p:txBody>
          <a:bodyPr/>
          <a:lstStyle/>
          <a:p>
            <a:r>
              <a:rPr lang="en-US" sz="2800" dirty="0" smtClean="0"/>
              <a:t>Funding/Timing</a:t>
            </a:r>
          </a:p>
          <a:p>
            <a:pPr lvl="1"/>
            <a:r>
              <a:rPr lang="en-US" sz="2400" dirty="0" smtClean="0"/>
              <a:t>3T SF Dipole</a:t>
            </a:r>
          </a:p>
          <a:p>
            <a:pPr lvl="2"/>
            <a:r>
              <a:rPr lang="en-US" sz="2400" dirty="0" smtClean="0"/>
              <a:t>FOA </a:t>
            </a:r>
          </a:p>
          <a:p>
            <a:pPr lvl="2"/>
            <a:r>
              <a:rPr lang="en-US" sz="2400" dirty="0" smtClean="0"/>
              <a:t>JLab can work on analyses list and test plan</a:t>
            </a:r>
          </a:p>
          <a:p>
            <a:pPr lvl="1"/>
            <a:r>
              <a:rPr lang="en-US" sz="2400" dirty="0" smtClean="0"/>
              <a:t>IR Magnets</a:t>
            </a:r>
          </a:p>
          <a:p>
            <a:pPr lvl="2"/>
            <a:r>
              <a:rPr lang="en-US" sz="2400" dirty="0" smtClean="0"/>
              <a:t>FOA/? </a:t>
            </a:r>
          </a:p>
          <a:p>
            <a:pPr lvl="2"/>
            <a:r>
              <a:rPr lang="en-US" sz="2400" dirty="0" smtClean="0"/>
              <a:t>JLab needs to start on layout and modeling now</a:t>
            </a:r>
          </a:p>
          <a:p>
            <a:pPr lvl="1"/>
            <a:r>
              <a:rPr lang="en-US" sz="2400" dirty="0" smtClean="0"/>
              <a:t>6T (3T) Alternate Technology</a:t>
            </a:r>
          </a:p>
          <a:p>
            <a:pPr lvl="2"/>
            <a:r>
              <a:rPr lang="en-US" sz="2400" dirty="0" smtClean="0"/>
              <a:t>LDRD/? </a:t>
            </a:r>
          </a:p>
          <a:p>
            <a:pPr lvl="2"/>
            <a:r>
              <a:rPr lang="en-US" sz="2400" dirty="0" smtClean="0"/>
              <a:t>JLab developing proposal now</a:t>
            </a:r>
            <a:endParaRPr lang="en-US" sz="2400" dirty="0"/>
          </a:p>
        </p:txBody>
      </p:sp>
    </p:spTree>
    <p:extLst>
      <p:ext uri="{BB962C8B-B14F-4D97-AF65-F5344CB8AC3E}">
        <p14:creationId xmlns:p14="http://schemas.microsoft.com/office/powerpoint/2010/main" val="207065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JLab Immediate Tasks</a:t>
            </a:r>
            <a:endParaRPr lang="en-US" dirty="0"/>
          </a:p>
        </p:txBody>
      </p:sp>
      <p:sp>
        <p:nvSpPr>
          <p:cNvPr id="3" name="Content Placeholder 2"/>
          <p:cNvSpPr>
            <a:spLocks noGrp="1"/>
          </p:cNvSpPr>
          <p:nvPr>
            <p:ph idx="1"/>
          </p:nvPr>
        </p:nvSpPr>
        <p:spPr>
          <a:xfrm>
            <a:off x="628650" y="1208314"/>
            <a:ext cx="7886700" cy="4968649"/>
          </a:xfrm>
        </p:spPr>
        <p:txBody>
          <a:bodyPr>
            <a:normAutofit/>
          </a:bodyPr>
          <a:lstStyle/>
          <a:p>
            <a:r>
              <a:rPr lang="en-US" sz="2400" dirty="0" smtClean="0"/>
              <a:t>4 Activities SC Magnet </a:t>
            </a:r>
          </a:p>
          <a:p>
            <a:pPr lvl="1"/>
            <a:r>
              <a:rPr lang="en-US" sz="2400" dirty="0" smtClean="0"/>
              <a:t>Developing list of supporting analyses required for the 1.2m, 3T, fast ramping CICC model dipole with TAMU</a:t>
            </a:r>
          </a:p>
          <a:p>
            <a:pPr lvl="1"/>
            <a:r>
              <a:rPr lang="en-US" sz="2400" dirty="0" smtClean="0"/>
              <a:t>Developing a test plan and supporting diagnostics for testing 1.2m, 3T, fast ramping CICC model dipole</a:t>
            </a:r>
          </a:p>
          <a:p>
            <a:pPr lvl="1"/>
            <a:r>
              <a:rPr lang="en-US" sz="2400" dirty="0" smtClean="0"/>
              <a:t>Documenting SC magnet design parameters</a:t>
            </a:r>
          </a:p>
          <a:p>
            <a:pPr lvl="1"/>
            <a:r>
              <a:rPr lang="en-US" sz="2400" dirty="0" smtClean="0"/>
              <a:t>Develop </a:t>
            </a:r>
            <a:r>
              <a:rPr lang="en-US" sz="2400" dirty="0"/>
              <a:t>a plan for IR Magnet </a:t>
            </a:r>
            <a:r>
              <a:rPr lang="en-US" sz="2400" dirty="0" smtClean="0"/>
              <a:t>Development – define staff to support</a:t>
            </a:r>
            <a:endParaRPr lang="en-US" sz="2400" dirty="0"/>
          </a:p>
        </p:txBody>
      </p:sp>
    </p:spTree>
    <p:extLst>
      <p:ext uri="{BB962C8B-B14F-4D97-AF65-F5344CB8AC3E}">
        <p14:creationId xmlns:p14="http://schemas.microsoft.com/office/powerpoint/2010/main" val="44134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and When to Engage Resources</a:t>
            </a:r>
          </a:p>
        </p:txBody>
      </p:sp>
      <p:sp>
        <p:nvSpPr>
          <p:cNvPr id="3" name="Content Placeholder 2"/>
          <p:cNvSpPr>
            <a:spLocks noGrp="1"/>
          </p:cNvSpPr>
          <p:nvPr>
            <p:ph idx="1"/>
          </p:nvPr>
        </p:nvSpPr>
        <p:spPr>
          <a:xfrm>
            <a:off x="628650" y="914400"/>
            <a:ext cx="7886700" cy="5508171"/>
          </a:xfrm>
        </p:spPr>
        <p:txBody>
          <a:bodyPr>
            <a:normAutofit fontScale="92500" lnSpcReduction="20000"/>
          </a:bodyPr>
          <a:lstStyle/>
          <a:p>
            <a:r>
              <a:rPr lang="en-US" dirty="0" smtClean="0"/>
              <a:t>Texas A&amp;M ARL</a:t>
            </a:r>
          </a:p>
          <a:p>
            <a:pPr lvl="1"/>
            <a:r>
              <a:rPr lang="en-US" dirty="0" smtClean="0"/>
              <a:t>3T SF Dipole and CICC </a:t>
            </a:r>
            <a:r>
              <a:rPr lang="en-US" dirty="0" smtClean="0"/>
              <a:t>Fabrication</a:t>
            </a:r>
          </a:p>
          <a:p>
            <a:pPr lvl="1"/>
            <a:r>
              <a:rPr lang="en-US" dirty="0" smtClean="0"/>
              <a:t>3T SF Dipole supporting analyses – interface with </a:t>
            </a:r>
            <a:r>
              <a:rPr lang="en-US" dirty="0" err="1" smtClean="0"/>
              <a:t>Probir</a:t>
            </a:r>
            <a:r>
              <a:rPr lang="en-US" dirty="0" smtClean="0"/>
              <a:t> at JLab</a:t>
            </a:r>
            <a:endParaRPr lang="en-US" dirty="0" smtClean="0"/>
          </a:p>
          <a:p>
            <a:pPr lvl="1"/>
            <a:r>
              <a:rPr lang="en-US" dirty="0" smtClean="0"/>
              <a:t>CICC based IR Magnet </a:t>
            </a:r>
            <a:r>
              <a:rPr lang="en-US" dirty="0" smtClean="0"/>
              <a:t>designs</a:t>
            </a:r>
            <a:endParaRPr lang="en-US" dirty="0"/>
          </a:p>
          <a:p>
            <a:endParaRPr lang="en-US" dirty="0" smtClean="0"/>
          </a:p>
          <a:p>
            <a:r>
              <a:rPr lang="en-US" dirty="0" smtClean="0"/>
              <a:t>LBL </a:t>
            </a:r>
            <a:r>
              <a:rPr lang="en-US" dirty="0" smtClean="0"/>
              <a:t>– Berkeley Center for Magnet Technology</a:t>
            </a:r>
          </a:p>
          <a:p>
            <a:pPr lvl="1"/>
            <a:r>
              <a:rPr lang="en-US" dirty="0" smtClean="0"/>
              <a:t>6T Cos-Theta</a:t>
            </a:r>
          </a:p>
          <a:p>
            <a:pPr lvl="1"/>
            <a:r>
              <a:rPr lang="en-US" dirty="0"/>
              <a:t>IR Magnet designs – look for areas to tie in expertise and efficiency (e.g. conductor vs aperture vs </a:t>
            </a:r>
            <a:r>
              <a:rPr lang="en-US" dirty="0" smtClean="0"/>
              <a:t>field, quench analysis)</a:t>
            </a:r>
            <a:endParaRPr lang="en-US" dirty="0"/>
          </a:p>
          <a:p>
            <a:pPr lvl="1"/>
            <a:r>
              <a:rPr lang="en-US" dirty="0" smtClean="0"/>
              <a:t>Potential </a:t>
            </a:r>
            <a:r>
              <a:rPr lang="en-US" dirty="0" smtClean="0"/>
              <a:t>test site for 3T SF </a:t>
            </a:r>
            <a:r>
              <a:rPr lang="en-US" dirty="0" smtClean="0"/>
              <a:t>Dipole</a:t>
            </a:r>
          </a:p>
          <a:p>
            <a:pPr lvl="1"/>
            <a:r>
              <a:rPr lang="en-US" dirty="0" smtClean="0"/>
              <a:t>LBL LDRD </a:t>
            </a:r>
            <a:r>
              <a:rPr lang="en-US" dirty="0" smtClean="0"/>
              <a:t>(how to use effectively)</a:t>
            </a:r>
          </a:p>
          <a:p>
            <a:endParaRPr lang="en-US" dirty="0" smtClean="0"/>
          </a:p>
          <a:p>
            <a:r>
              <a:rPr lang="en-US" dirty="0" smtClean="0"/>
              <a:t>Brookhaven </a:t>
            </a:r>
            <a:r>
              <a:rPr lang="en-US" dirty="0" smtClean="0"/>
              <a:t>– SC Magnet Division</a:t>
            </a:r>
          </a:p>
          <a:p>
            <a:pPr lvl="1"/>
            <a:r>
              <a:rPr lang="en-US" dirty="0" smtClean="0"/>
              <a:t>Focus on IR Magnet area of </a:t>
            </a:r>
            <a:r>
              <a:rPr lang="en-US" dirty="0" smtClean="0"/>
              <a:t>design</a:t>
            </a:r>
            <a:endParaRPr lang="en-US" dirty="0" smtClean="0"/>
          </a:p>
          <a:p>
            <a:pPr lvl="1"/>
            <a:r>
              <a:rPr lang="en-US" dirty="0" smtClean="0"/>
              <a:t>Potential test site for 3T SF </a:t>
            </a:r>
            <a:r>
              <a:rPr lang="en-US" dirty="0" smtClean="0"/>
              <a:t>Dipole</a:t>
            </a:r>
          </a:p>
          <a:p>
            <a:pPr lvl="1"/>
            <a:endParaRPr lang="en-US" dirty="0"/>
          </a:p>
          <a:p>
            <a:r>
              <a:rPr lang="en-US" dirty="0" smtClean="0"/>
              <a:t>IR Magnet Task Force – JLab, BNL, TAMU, LBL</a:t>
            </a:r>
          </a:p>
          <a:p>
            <a:pPr lvl="1"/>
            <a:r>
              <a:rPr lang="en-US" dirty="0" smtClean="0"/>
              <a:t>IR magnet retreat</a:t>
            </a:r>
            <a:endParaRPr lang="en-US" dirty="0" smtClean="0"/>
          </a:p>
          <a:p>
            <a:pPr lvl="1"/>
            <a:endParaRPr lang="en-US" dirty="0"/>
          </a:p>
          <a:p>
            <a:r>
              <a:rPr lang="en-US" smtClean="0"/>
              <a:t>FNAL</a:t>
            </a:r>
            <a:endParaRPr lang="en-US" dirty="0" smtClean="0"/>
          </a:p>
          <a:p>
            <a:pPr lvl="1"/>
            <a:r>
              <a:rPr lang="en-US" dirty="0" smtClean="0"/>
              <a:t>Potential test site for 3T SF Dipole</a:t>
            </a:r>
            <a:endParaRPr lang="en-US" dirty="0"/>
          </a:p>
        </p:txBody>
      </p:sp>
    </p:spTree>
    <p:extLst>
      <p:ext uri="{BB962C8B-B14F-4D97-AF65-F5344CB8AC3E}">
        <p14:creationId xmlns:p14="http://schemas.microsoft.com/office/powerpoint/2010/main" val="220570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Meeting</a:t>
            </a:r>
            <a:endParaRPr lang="en-US" dirty="0"/>
          </a:p>
        </p:txBody>
      </p:sp>
      <p:sp>
        <p:nvSpPr>
          <p:cNvPr id="3" name="Content Placeholder 2"/>
          <p:cNvSpPr>
            <a:spLocks noGrp="1"/>
          </p:cNvSpPr>
          <p:nvPr>
            <p:ph idx="1"/>
          </p:nvPr>
        </p:nvSpPr>
        <p:spPr/>
        <p:txBody>
          <a:bodyPr>
            <a:normAutofit/>
          </a:bodyPr>
          <a:lstStyle/>
          <a:p>
            <a:r>
              <a:rPr lang="en-US" sz="2800" dirty="0" smtClean="0"/>
              <a:t>The plan for this meeting - “Working Group”</a:t>
            </a:r>
          </a:p>
          <a:p>
            <a:r>
              <a:rPr lang="en-US" sz="2800" dirty="0"/>
              <a:t>Ask questions</a:t>
            </a:r>
          </a:p>
          <a:p>
            <a:r>
              <a:rPr lang="en-US" sz="2800" dirty="0" smtClean="0"/>
              <a:t>Discussion is encouraged</a:t>
            </a:r>
          </a:p>
          <a:p>
            <a:endParaRPr lang="en-US" sz="2800" dirty="0"/>
          </a:p>
          <a:p>
            <a:r>
              <a:rPr lang="en-US" sz="2800" b="1" i="1" u="sng" dirty="0" smtClean="0">
                <a:solidFill>
                  <a:srgbClr val="0070C0"/>
                </a:solidFill>
              </a:rPr>
              <a:t>Objective</a:t>
            </a:r>
            <a:r>
              <a:rPr lang="en-US" sz="2800" b="1" i="1" dirty="0" smtClean="0">
                <a:solidFill>
                  <a:srgbClr val="0070C0"/>
                </a:solidFill>
              </a:rPr>
              <a:t>: Identify how and where to engage collaboration partners towards JLEIC SC Magnet priorities.</a:t>
            </a:r>
          </a:p>
          <a:p>
            <a:pPr lvl="1"/>
            <a:r>
              <a:rPr lang="en-US" sz="2400" b="1" i="1" dirty="0" smtClean="0">
                <a:solidFill>
                  <a:srgbClr val="0070C0"/>
                </a:solidFill>
              </a:rPr>
              <a:t>Texas A&amp;M University ARL</a:t>
            </a:r>
          </a:p>
          <a:p>
            <a:pPr lvl="1"/>
            <a:r>
              <a:rPr lang="en-US" sz="2400" b="1" i="1" dirty="0" smtClean="0">
                <a:solidFill>
                  <a:srgbClr val="0070C0"/>
                </a:solidFill>
              </a:rPr>
              <a:t>LBL – Berkeley Center for Magnet Technology</a:t>
            </a:r>
          </a:p>
          <a:p>
            <a:pPr lvl="1"/>
            <a:r>
              <a:rPr lang="en-US" sz="2400" b="1" i="1" dirty="0" smtClean="0">
                <a:solidFill>
                  <a:srgbClr val="0070C0"/>
                </a:solidFill>
              </a:rPr>
              <a:t>BNL – Superconducting Magnet Division</a:t>
            </a:r>
          </a:p>
        </p:txBody>
      </p:sp>
    </p:spTree>
    <p:extLst>
      <p:ext uri="{BB962C8B-B14F-4D97-AF65-F5344CB8AC3E}">
        <p14:creationId xmlns:p14="http://schemas.microsoft.com/office/powerpoint/2010/main" val="154996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28650" y="1143000"/>
            <a:ext cx="7886700" cy="5033963"/>
          </a:xfrm>
        </p:spPr>
        <p:txBody>
          <a:bodyPr>
            <a:normAutofit/>
          </a:bodyPr>
          <a:lstStyle/>
          <a:p>
            <a:r>
              <a:rPr lang="en-US" sz="2400" dirty="0" smtClean="0"/>
              <a:t>Prioritized List of SC Magnet Activities</a:t>
            </a:r>
          </a:p>
          <a:p>
            <a:r>
              <a:rPr lang="en-US" sz="2400" dirty="0" smtClean="0"/>
              <a:t>Tasks for SC Magnet Activities</a:t>
            </a:r>
          </a:p>
          <a:p>
            <a:r>
              <a:rPr lang="en-US" sz="2400" dirty="0"/>
              <a:t>Funding and timing</a:t>
            </a:r>
          </a:p>
          <a:p>
            <a:r>
              <a:rPr lang="en-US" sz="2400" dirty="0" smtClean="0"/>
              <a:t>How and when to engage resources</a:t>
            </a:r>
          </a:p>
          <a:p>
            <a:endParaRPr lang="en-US" sz="2400" dirty="0"/>
          </a:p>
        </p:txBody>
      </p:sp>
    </p:spTree>
    <p:extLst>
      <p:ext uri="{BB962C8B-B14F-4D97-AF65-F5344CB8AC3E}">
        <p14:creationId xmlns:p14="http://schemas.microsoft.com/office/powerpoint/2010/main" val="223658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Magnet R&amp;D</a:t>
            </a:r>
            <a:endParaRPr lang="en-US" dirty="0"/>
          </a:p>
        </p:txBody>
      </p:sp>
      <p:sp>
        <p:nvSpPr>
          <p:cNvPr id="3" name="Content Placeholder 2"/>
          <p:cNvSpPr>
            <a:spLocks noGrp="1"/>
          </p:cNvSpPr>
          <p:nvPr>
            <p:ph idx="1"/>
          </p:nvPr>
        </p:nvSpPr>
        <p:spPr>
          <a:xfrm>
            <a:off x="628649" y="1175658"/>
            <a:ext cx="8384721" cy="4979534"/>
          </a:xfrm>
        </p:spPr>
        <p:txBody>
          <a:bodyPr>
            <a:normAutofit/>
          </a:bodyPr>
          <a:lstStyle/>
          <a:p>
            <a:r>
              <a:rPr lang="en-US" sz="2400" dirty="0" smtClean="0">
                <a:solidFill>
                  <a:srgbClr val="0070C0"/>
                </a:solidFill>
              </a:rPr>
              <a:t>MAG1</a:t>
            </a:r>
            <a:r>
              <a:rPr lang="en-US" sz="2400" dirty="0" smtClean="0"/>
              <a:t>: Superferric 3T, Fast Ramping, Short Prototype</a:t>
            </a:r>
          </a:p>
          <a:p>
            <a:r>
              <a:rPr lang="en-US" sz="2400" dirty="0">
                <a:solidFill>
                  <a:srgbClr val="0070C0"/>
                </a:solidFill>
              </a:rPr>
              <a:t>MAG4</a:t>
            </a:r>
            <a:r>
              <a:rPr lang="en-US" sz="2400" dirty="0"/>
              <a:t>: IR, Compact, Large Aperture, High Radiation Magnets</a:t>
            </a:r>
          </a:p>
          <a:p>
            <a:r>
              <a:rPr lang="en-US" sz="2400" dirty="0" smtClean="0">
                <a:solidFill>
                  <a:srgbClr val="0070C0"/>
                </a:solidFill>
              </a:rPr>
              <a:t>MAG2</a:t>
            </a:r>
            <a:r>
              <a:rPr lang="en-US" sz="2400" dirty="0" smtClean="0"/>
              <a:t>: Alternate Technology SC 6T Ramping Magnets</a:t>
            </a:r>
          </a:p>
        </p:txBody>
      </p:sp>
    </p:spTree>
    <p:extLst>
      <p:ext uri="{BB962C8B-B14F-4D97-AF65-F5344CB8AC3E}">
        <p14:creationId xmlns:p14="http://schemas.microsoft.com/office/powerpoint/2010/main" val="206393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Superferric</a:t>
            </a:r>
            <a:r>
              <a:rPr lang="en-US" dirty="0"/>
              <a:t> 3T, Fast Ramping, Short </a:t>
            </a:r>
            <a:r>
              <a:rPr lang="en-US" dirty="0" smtClean="0"/>
              <a:t>Prototype</a:t>
            </a:r>
            <a:endParaRPr lang="en-US" dirty="0"/>
          </a:p>
        </p:txBody>
      </p:sp>
      <p:sp>
        <p:nvSpPr>
          <p:cNvPr id="3" name="Content Placeholder 2"/>
          <p:cNvSpPr>
            <a:spLocks noGrp="1"/>
          </p:cNvSpPr>
          <p:nvPr>
            <p:ph idx="1"/>
          </p:nvPr>
        </p:nvSpPr>
        <p:spPr>
          <a:xfrm>
            <a:off x="628650" y="914400"/>
            <a:ext cx="7886700" cy="5529943"/>
          </a:xfrm>
        </p:spPr>
        <p:txBody>
          <a:bodyPr>
            <a:normAutofit lnSpcReduction="10000"/>
          </a:bodyPr>
          <a:lstStyle/>
          <a:p>
            <a:r>
              <a:rPr lang="en-US" dirty="0" smtClean="0"/>
              <a:t>Further analyses which support a robust magnet design</a:t>
            </a:r>
          </a:p>
          <a:p>
            <a:pPr lvl="1"/>
            <a:r>
              <a:rPr lang="en-US" dirty="0" smtClean="0"/>
              <a:t>Discussion/Agreement at delivery of prototype winding is a need to have a list of analyses which demonstrate the design capability.</a:t>
            </a:r>
          </a:p>
          <a:p>
            <a:pPr lvl="2"/>
            <a:r>
              <a:rPr lang="en-US" dirty="0" smtClean="0"/>
              <a:t>Analyses must be agreed to up front</a:t>
            </a:r>
          </a:p>
          <a:p>
            <a:pPr lvl="2"/>
            <a:r>
              <a:rPr lang="en-US" dirty="0" smtClean="0"/>
              <a:t>The method of analysis, equations, and source justification must be done in advance</a:t>
            </a:r>
          </a:p>
          <a:p>
            <a:pPr lvl="2"/>
            <a:r>
              <a:rPr lang="en-US" dirty="0" smtClean="0"/>
              <a:t>Acceptance criteria/factor of safety defined in advance</a:t>
            </a:r>
          </a:p>
          <a:p>
            <a:pPr lvl="1"/>
            <a:r>
              <a:rPr lang="en-US" sz="1900" dirty="0" smtClean="0"/>
              <a:t>Assessment </a:t>
            </a:r>
            <a:r>
              <a:rPr lang="en-US" sz="1900" dirty="0"/>
              <a:t>of ramping and “dynamic effects” on SC magnets and conductor</a:t>
            </a:r>
          </a:p>
          <a:p>
            <a:pPr lvl="2"/>
            <a:r>
              <a:rPr lang="en-US" sz="1900" dirty="0"/>
              <a:t>Eddy currents </a:t>
            </a:r>
          </a:p>
          <a:p>
            <a:pPr lvl="2"/>
            <a:r>
              <a:rPr lang="en-US" sz="1900" dirty="0"/>
              <a:t>Persistent currents</a:t>
            </a:r>
          </a:p>
          <a:p>
            <a:pPr lvl="2"/>
            <a:r>
              <a:rPr lang="en-US" sz="1900" dirty="0"/>
              <a:t>Coupling between conductor strands</a:t>
            </a:r>
          </a:p>
          <a:p>
            <a:pPr lvl="2"/>
            <a:r>
              <a:rPr lang="en-US" sz="1900" dirty="0"/>
              <a:t>Current sharing between conductor strands</a:t>
            </a:r>
          </a:p>
          <a:p>
            <a:pPr lvl="2"/>
            <a:r>
              <a:rPr lang="en-US" sz="1900" dirty="0"/>
              <a:t>AC losses</a:t>
            </a:r>
          </a:p>
          <a:p>
            <a:pPr lvl="2"/>
            <a:r>
              <a:rPr lang="en-US" sz="1900" dirty="0"/>
              <a:t>Snap back</a:t>
            </a:r>
          </a:p>
          <a:p>
            <a:pPr lvl="1"/>
            <a:r>
              <a:rPr lang="en-US" sz="1900" dirty="0"/>
              <a:t>Radiation Load – radiation damage, heat load</a:t>
            </a:r>
          </a:p>
          <a:p>
            <a:pPr lvl="1"/>
            <a:r>
              <a:rPr lang="en-US" sz="1900" dirty="0"/>
              <a:t>Magnet Cycles – fatigue consideration</a:t>
            </a:r>
          </a:p>
          <a:p>
            <a:pPr lvl="1"/>
            <a:r>
              <a:rPr lang="en-US" dirty="0" smtClean="0"/>
              <a:t>DFMEA</a:t>
            </a:r>
          </a:p>
        </p:txBody>
      </p:sp>
    </p:spTree>
    <p:extLst>
      <p:ext uri="{BB962C8B-B14F-4D97-AF65-F5344CB8AC3E}">
        <p14:creationId xmlns:p14="http://schemas.microsoft.com/office/powerpoint/2010/main" val="346523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Superferric</a:t>
            </a:r>
            <a:r>
              <a:rPr lang="en-US" dirty="0"/>
              <a:t> 3T, Fast Ramping, Short </a:t>
            </a:r>
            <a:r>
              <a:rPr lang="en-US" dirty="0" smtClean="0"/>
              <a:t>Prototype</a:t>
            </a:r>
            <a:endParaRPr lang="en-US" dirty="0"/>
          </a:p>
        </p:txBody>
      </p:sp>
      <p:sp>
        <p:nvSpPr>
          <p:cNvPr id="3" name="Content Placeholder 2"/>
          <p:cNvSpPr>
            <a:spLocks noGrp="1"/>
          </p:cNvSpPr>
          <p:nvPr>
            <p:ph idx="1"/>
          </p:nvPr>
        </p:nvSpPr>
        <p:spPr>
          <a:xfrm>
            <a:off x="628650" y="914400"/>
            <a:ext cx="7886700" cy="5529943"/>
          </a:xfrm>
        </p:spPr>
        <p:txBody>
          <a:bodyPr>
            <a:normAutofit/>
          </a:bodyPr>
          <a:lstStyle/>
          <a:p>
            <a:r>
              <a:rPr lang="en-US" dirty="0" smtClean="0"/>
              <a:t>Develop 3T Model Dipole Cold Mass – TAMU</a:t>
            </a:r>
          </a:p>
          <a:p>
            <a:pPr lvl="1"/>
            <a:r>
              <a:rPr lang="en-US" dirty="0" smtClean="0"/>
              <a:t>125m CICC Development/Fabrication</a:t>
            </a:r>
          </a:p>
          <a:p>
            <a:pPr lvl="1"/>
            <a:r>
              <a:rPr lang="en-US" dirty="0" smtClean="0"/>
              <a:t>Fabrication of </a:t>
            </a:r>
            <a:r>
              <a:rPr lang="en-US" dirty="0" err="1" smtClean="0"/>
              <a:t>beampipe</a:t>
            </a:r>
            <a:r>
              <a:rPr lang="en-US" dirty="0" smtClean="0"/>
              <a:t> and coil supports (G11)</a:t>
            </a:r>
          </a:p>
          <a:p>
            <a:pPr lvl="1"/>
            <a:r>
              <a:rPr lang="en-US" dirty="0" smtClean="0"/>
              <a:t>Field return steel</a:t>
            </a:r>
          </a:p>
          <a:p>
            <a:pPr lvl="1"/>
            <a:r>
              <a:rPr lang="en-US" dirty="0" smtClean="0"/>
              <a:t>Outer shell</a:t>
            </a:r>
          </a:p>
          <a:p>
            <a:pPr lvl="1"/>
            <a:r>
              <a:rPr lang="en-US" dirty="0" smtClean="0"/>
              <a:t>He cooling channels (in return steel)</a:t>
            </a:r>
          </a:p>
          <a:p>
            <a:pPr lvl="1"/>
            <a:r>
              <a:rPr lang="en-US" dirty="0" smtClean="0"/>
              <a:t>Modification of winding fixtures/tooling</a:t>
            </a:r>
          </a:p>
          <a:p>
            <a:pPr lvl="1"/>
            <a:r>
              <a:rPr lang="en-US" dirty="0" smtClean="0"/>
              <a:t>Diagnostics and sensors</a:t>
            </a:r>
          </a:p>
          <a:p>
            <a:r>
              <a:rPr lang="en-US" dirty="0" smtClean="0"/>
              <a:t>Testing of Cold Mass at Temperature Across Operational Range</a:t>
            </a:r>
          </a:p>
          <a:p>
            <a:pPr lvl="1"/>
            <a:r>
              <a:rPr lang="en-US" dirty="0" smtClean="0"/>
              <a:t>Definition of test requirements / test plan</a:t>
            </a:r>
          </a:p>
          <a:p>
            <a:pPr lvl="1"/>
            <a:r>
              <a:rPr lang="en-US" dirty="0" smtClean="0"/>
              <a:t>Selection of test facility</a:t>
            </a:r>
          </a:p>
          <a:p>
            <a:pPr lvl="1"/>
            <a:r>
              <a:rPr lang="en-US" dirty="0" smtClean="0"/>
              <a:t>Adaptation of cold mass/test setup</a:t>
            </a:r>
          </a:p>
          <a:p>
            <a:pPr lvl="1"/>
            <a:r>
              <a:rPr lang="en-US" dirty="0" smtClean="0"/>
              <a:t>Test equipment, controls, data acquisition</a:t>
            </a:r>
          </a:p>
          <a:p>
            <a:pPr lvl="1"/>
            <a:r>
              <a:rPr lang="en-US" dirty="0" smtClean="0"/>
              <a:t>Quench protection / controls</a:t>
            </a:r>
          </a:p>
          <a:p>
            <a:pPr lvl="1"/>
            <a:r>
              <a:rPr lang="en-US" dirty="0" smtClean="0"/>
              <a:t>Data reduction/analysis</a:t>
            </a:r>
          </a:p>
          <a:p>
            <a:pPr lvl="1"/>
            <a:r>
              <a:rPr lang="en-US" dirty="0" smtClean="0"/>
              <a:t>Re-test, as required/desired</a:t>
            </a:r>
          </a:p>
          <a:p>
            <a:endParaRPr lang="en-US" dirty="0"/>
          </a:p>
        </p:txBody>
      </p:sp>
    </p:spTree>
    <p:extLst>
      <p:ext uri="{BB962C8B-B14F-4D97-AF65-F5344CB8AC3E}">
        <p14:creationId xmlns:p14="http://schemas.microsoft.com/office/powerpoint/2010/main" val="399585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from December, 2015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Comments </a:t>
            </a:r>
            <a:r>
              <a:rPr lang="en-US" dirty="0"/>
              <a:t>from the previous review are still valid.</a:t>
            </a:r>
          </a:p>
          <a:p>
            <a:pPr lvl="1"/>
            <a:r>
              <a:rPr lang="en-US" dirty="0" smtClean="0"/>
              <a:t>The </a:t>
            </a:r>
            <a:r>
              <a:rPr lang="en-US" dirty="0"/>
              <a:t>cold mass alone is not sufficient to retire the </a:t>
            </a:r>
            <a:r>
              <a:rPr lang="en-US" dirty="0" smtClean="0"/>
              <a:t>risk.  It </a:t>
            </a:r>
            <a:r>
              <a:rPr lang="en-US" dirty="0"/>
              <a:t>is possible a significant portion of the technical risk could be reduced based on cold test results.  </a:t>
            </a:r>
            <a:r>
              <a:rPr lang="en-US" dirty="0" smtClean="0">
                <a:solidFill>
                  <a:srgbClr val="FF0000"/>
                </a:solidFill>
              </a:rPr>
              <a:t>Plan to test cold mass at temperature and ramping.</a:t>
            </a:r>
            <a:endParaRPr lang="en-US" dirty="0"/>
          </a:p>
          <a:p>
            <a:pPr lvl="1"/>
            <a:r>
              <a:rPr lang="en-US" dirty="0"/>
              <a:t>Cost risk can only be retired after feedback to/from the actual industrial firms that will make the magnets. </a:t>
            </a:r>
            <a:r>
              <a:rPr lang="en-US" dirty="0" smtClean="0"/>
              <a:t> </a:t>
            </a:r>
            <a:r>
              <a:rPr lang="en-US" dirty="0" smtClean="0">
                <a:solidFill>
                  <a:srgbClr val="FF0000"/>
                </a:solidFill>
              </a:rPr>
              <a:t>Data being gathered now.</a:t>
            </a:r>
            <a:endParaRPr lang="en-US" dirty="0"/>
          </a:p>
          <a:p>
            <a:pPr lvl="1"/>
            <a:r>
              <a:rPr lang="en-US" dirty="0"/>
              <a:t>Certain risks, such as field quality, can also be reduced by further modeling and optimization</a:t>
            </a:r>
            <a:r>
              <a:rPr lang="en-US" dirty="0" smtClean="0"/>
              <a:t>.  </a:t>
            </a:r>
            <a:r>
              <a:rPr lang="en-US" dirty="0" smtClean="0">
                <a:solidFill>
                  <a:srgbClr val="FF0000"/>
                </a:solidFill>
              </a:rPr>
              <a:t>Expect this to be done after acquiring data from prototype testing.</a:t>
            </a:r>
            <a:endParaRPr lang="en-US" dirty="0" smtClean="0"/>
          </a:p>
          <a:p>
            <a:r>
              <a:rPr lang="en-US" dirty="0"/>
              <a:t>Several issues must be addressed prior to committing to construction of a cold mass prototype dipole magnet</a:t>
            </a:r>
            <a:r>
              <a:rPr lang="en-US" dirty="0" smtClean="0"/>
              <a:t>.</a:t>
            </a:r>
            <a:endParaRPr lang="en-US" dirty="0"/>
          </a:p>
          <a:p>
            <a:pPr lvl="1"/>
            <a:r>
              <a:rPr lang="en-US" dirty="0"/>
              <a:t>Assemble mockup flux return to test pre-loading</a:t>
            </a:r>
          </a:p>
          <a:p>
            <a:pPr lvl="1"/>
            <a:r>
              <a:rPr lang="en-US" dirty="0"/>
              <a:t>Fabrication of CIC cable, drawing sheath on long-length CIC cable using real </a:t>
            </a:r>
            <a:r>
              <a:rPr lang="en-US" dirty="0" smtClean="0"/>
              <a:t>superconductor.  </a:t>
            </a:r>
            <a:r>
              <a:rPr lang="en-US" dirty="0" smtClean="0">
                <a:solidFill>
                  <a:srgbClr val="FF0000"/>
                </a:solidFill>
              </a:rPr>
              <a:t>Nearing completion of 125m assembly.</a:t>
            </a:r>
            <a:endParaRPr lang="en-US" dirty="0"/>
          </a:p>
          <a:p>
            <a:pPr lvl="1"/>
            <a:r>
              <a:rPr lang="en-US" dirty="0"/>
              <a:t>Validate splice </a:t>
            </a:r>
            <a:r>
              <a:rPr lang="en-US" dirty="0" smtClean="0"/>
              <a:t>design.  </a:t>
            </a:r>
            <a:r>
              <a:rPr lang="en-US" dirty="0" smtClean="0">
                <a:solidFill>
                  <a:srgbClr val="FF0000"/>
                </a:solidFill>
              </a:rPr>
              <a:t>Concept design, needs to be prototyped.</a:t>
            </a:r>
            <a:endParaRPr lang="en-US" dirty="0"/>
          </a:p>
          <a:p>
            <a:pPr lvl="1"/>
            <a:r>
              <a:rPr lang="en-US" dirty="0"/>
              <a:t>Repeat of mockup winding tests using actual cable to evaluate parameters for bend tooling, QC conductor placements</a:t>
            </a:r>
            <a:r>
              <a:rPr lang="en-US" dirty="0" smtClean="0"/>
              <a:t>.  </a:t>
            </a:r>
            <a:r>
              <a:rPr lang="en-US" dirty="0" smtClean="0">
                <a:solidFill>
                  <a:srgbClr val="FF0000"/>
                </a:solidFill>
              </a:rPr>
              <a:t>Short length trial done – needs some tooling mods.</a:t>
            </a:r>
            <a:endParaRPr lang="en-US" dirty="0"/>
          </a:p>
          <a:p>
            <a:pPr lvl="1"/>
            <a:r>
              <a:rPr lang="en-US" dirty="0"/>
              <a:t>And possibly further modeling of impact of iron properties different from present </a:t>
            </a:r>
            <a:r>
              <a:rPr lang="en-US" dirty="0" smtClean="0"/>
              <a:t>assumptions.</a:t>
            </a:r>
          </a:p>
          <a:p>
            <a:pPr lvl="1"/>
            <a:endParaRPr lang="en-US" dirty="0"/>
          </a:p>
          <a:p>
            <a:endParaRPr lang="en-US" dirty="0"/>
          </a:p>
        </p:txBody>
      </p:sp>
    </p:spTree>
    <p:extLst>
      <p:ext uri="{BB962C8B-B14F-4D97-AF65-F5344CB8AC3E}">
        <p14:creationId xmlns:p14="http://schemas.microsoft.com/office/powerpoint/2010/main" val="141590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from December, 2015 Review</a:t>
            </a:r>
            <a:endParaRPr lang="en-US" dirty="0"/>
          </a:p>
        </p:txBody>
      </p:sp>
      <p:sp>
        <p:nvSpPr>
          <p:cNvPr id="3" name="Content Placeholder 2"/>
          <p:cNvSpPr>
            <a:spLocks noGrp="1"/>
          </p:cNvSpPr>
          <p:nvPr>
            <p:ph idx="1"/>
          </p:nvPr>
        </p:nvSpPr>
        <p:spPr>
          <a:xfrm>
            <a:off x="628649" y="914400"/>
            <a:ext cx="8442779" cy="5262563"/>
          </a:xfrm>
        </p:spPr>
        <p:txBody>
          <a:bodyPr>
            <a:normAutofit fontScale="92500" lnSpcReduction="10000"/>
          </a:bodyPr>
          <a:lstStyle/>
          <a:p>
            <a:r>
              <a:rPr lang="en-US" dirty="0" smtClean="0"/>
              <a:t>The </a:t>
            </a:r>
            <a:r>
              <a:rPr lang="en-US" dirty="0"/>
              <a:t>committee recommends an intermediate stage to address the following.</a:t>
            </a:r>
          </a:p>
          <a:p>
            <a:r>
              <a:rPr lang="en-US" dirty="0" smtClean="0"/>
              <a:t>Calculations </a:t>
            </a:r>
            <a:r>
              <a:rPr lang="en-US" dirty="0"/>
              <a:t>are mandatory before authorizing the prototype for the CIC cable.</a:t>
            </a:r>
          </a:p>
          <a:p>
            <a:pPr lvl="1"/>
            <a:r>
              <a:rPr lang="en-US" dirty="0" smtClean="0"/>
              <a:t>It </a:t>
            </a:r>
            <a:r>
              <a:rPr lang="en-US" dirty="0"/>
              <a:t>should be shown that Cu-Ni is a valid pressure boundary using ASME code for liquid helium temperatures</a:t>
            </a:r>
            <a:r>
              <a:rPr lang="en-US" dirty="0" smtClean="0"/>
              <a:t>.  </a:t>
            </a:r>
            <a:r>
              <a:rPr lang="en-US" dirty="0" smtClean="0">
                <a:solidFill>
                  <a:srgbClr val="FF0000"/>
                </a:solidFill>
              </a:rPr>
              <a:t>Done</a:t>
            </a:r>
            <a:endParaRPr lang="en-US" dirty="0"/>
          </a:p>
          <a:p>
            <a:pPr lvl="1"/>
            <a:r>
              <a:rPr lang="en-US" dirty="0"/>
              <a:t>The calculation needs to be made showing that the Cu-Ni tube stays within code stress limits during the pressure increase in the tube during a quench for the final magnet’s tube </a:t>
            </a:r>
            <a:r>
              <a:rPr lang="en-US" dirty="0" smtClean="0"/>
              <a:t>length </a:t>
            </a:r>
            <a:r>
              <a:rPr lang="en-US" dirty="0" smtClean="0">
                <a:solidFill>
                  <a:srgbClr val="FF0000"/>
                </a:solidFill>
              </a:rPr>
              <a:t>Done</a:t>
            </a:r>
            <a:endParaRPr lang="en-US" dirty="0"/>
          </a:p>
          <a:p>
            <a:pPr lvl="1"/>
            <a:r>
              <a:rPr lang="en-US" dirty="0" smtClean="0"/>
              <a:t>The </a:t>
            </a:r>
            <a:r>
              <a:rPr lang="en-US" dirty="0"/>
              <a:t>stability of the conductor should be calculated showing that a local quench point should recover the superconducting state because of the exposure to flowing liquid helium, essentially the </a:t>
            </a:r>
            <a:r>
              <a:rPr lang="en-US" dirty="0" err="1"/>
              <a:t>Stekly</a:t>
            </a:r>
            <a:r>
              <a:rPr lang="en-US" dirty="0"/>
              <a:t> Criteria for cable in conduit. Maximum peak temperature should be defined and justified.</a:t>
            </a:r>
          </a:p>
          <a:p>
            <a:r>
              <a:rPr lang="en-US" dirty="0" smtClean="0"/>
              <a:t>In </a:t>
            </a:r>
            <a:r>
              <a:rPr lang="en-US" dirty="0"/>
              <a:t>calculating winding peak temperatures, the following times should be allowed for:</a:t>
            </a:r>
          </a:p>
          <a:p>
            <a:pPr lvl="1"/>
            <a:r>
              <a:rPr lang="en-US" dirty="0" smtClean="0"/>
              <a:t>Time </a:t>
            </a:r>
            <a:r>
              <a:rPr lang="en-US" dirty="0"/>
              <a:t>to reach quench detection voltage threshold</a:t>
            </a:r>
          </a:p>
          <a:p>
            <a:pPr lvl="1"/>
            <a:r>
              <a:rPr lang="en-US" dirty="0" smtClean="0"/>
              <a:t>Time </a:t>
            </a:r>
            <a:r>
              <a:rPr lang="en-US" dirty="0"/>
              <a:t>for electronics to react and fire quench heaters</a:t>
            </a:r>
          </a:p>
          <a:p>
            <a:pPr lvl="1"/>
            <a:r>
              <a:rPr lang="en-US" dirty="0" smtClean="0"/>
              <a:t>Time </a:t>
            </a:r>
            <a:r>
              <a:rPr lang="en-US" dirty="0"/>
              <a:t>for quench heaters to heat up to a high enough temperature to </a:t>
            </a:r>
            <a:r>
              <a:rPr lang="en-US" dirty="0" smtClean="0"/>
              <a:t>propagate quench</a:t>
            </a:r>
            <a:endParaRPr lang="en-US" dirty="0"/>
          </a:p>
          <a:p>
            <a:r>
              <a:rPr lang="en-US" dirty="0" smtClean="0"/>
              <a:t>The </a:t>
            </a:r>
            <a:r>
              <a:rPr lang="en-US" dirty="0"/>
              <a:t>committee recommends having another review prior to funding the cold mass fabrication task.</a:t>
            </a:r>
          </a:p>
        </p:txBody>
      </p:sp>
    </p:spTree>
    <p:extLst>
      <p:ext uri="{BB962C8B-B14F-4D97-AF65-F5344CB8AC3E}">
        <p14:creationId xmlns:p14="http://schemas.microsoft.com/office/powerpoint/2010/main" val="248552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 Magnets </a:t>
            </a:r>
            <a:r>
              <a:rPr lang="en-US" dirty="0"/>
              <a:t>Compact, Large Aperture, High </a:t>
            </a:r>
            <a:r>
              <a:rPr lang="en-US" dirty="0" smtClean="0"/>
              <a:t>Rad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Optimization </a:t>
            </a:r>
            <a:r>
              <a:rPr lang="en-US" dirty="0"/>
              <a:t>of IR layout and magnet parameters</a:t>
            </a:r>
            <a:endParaRPr lang="en-US" sz="1600" dirty="0"/>
          </a:p>
          <a:p>
            <a:pPr lvl="1"/>
            <a:r>
              <a:rPr lang="en-US" dirty="0"/>
              <a:t>Clarify the magnet operational limits and design constraints for different technologies. </a:t>
            </a:r>
            <a:endParaRPr lang="en-US" sz="1600" dirty="0"/>
          </a:p>
          <a:p>
            <a:pPr lvl="1"/>
            <a:r>
              <a:rPr lang="en-US" dirty="0" smtClean="0"/>
              <a:t>Assess </a:t>
            </a:r>
            <a:r>
              <a:rPr lang="en-US" dirty="0"/>
              <a:t>which magnet and accelerator parameters may be adjusted in an effort to provide the best valued design solution while supporting performance and reliability objectives.  Iterative feedback between magnet designers and accelerator physicists is required in order to identify the best (cost &amp; performance) regime.</a:t>
            </a:r>
            <a:endParaRPr lang="en-US" sz="1600" dirty="0"/>
          </a:p>
          <a:p>
            <a:pPr lvl="1"/>
            <a:r>
              <a:rPr lang="en-US" dirty="0" smtClean="0"/>
              <a:t>Modeling of designs to </a:t>
            </a:r>
            <a:r>
              <a:rPr lang="en-US" dirty="0"/>
              <a:t>confirm that the resulting IR magnet requirements can be met (field, field quality, space constraints etc.)</a:t>
            </a:r>
            <a:endParaRPr lang="en-US" sz="1600" dirty="0"/>
          </a:p>
          <a:p>
            <a:r>
              <a:rPr lang="en-US" dirty="0" smtClean="0"/>
              <a:t>Conceptual </a:t>
            </a:r>
            <a:r>
              <a:rPr lang="en-US" dirty="0"/>
              <a:t>design of IR magnets to meet design requirements (magnet, mechanical, quench protection, thermal and radiation </a:t>
            </a:r>
            <a:r>
              <a:rPr lang="en-US" dirty="0" smtClean="0"/>
              <a:t>load, DFMEA, other system effects)</a:t>
            </a:r>
            <a:endParaRPr lang="en-US" sz="1600" dirty="0"/>
          </a:p>
          <a:p>
            <a:r>
              <a:rPr lang="en-US" dirty="0"/>
              <a:t>Develop a prototype plan suitable to bring the design to a technology readiness level </a:t>
            </a:r>
            <a:endParaRPr lang="en-US" sz="1600" dirty="0"/>
          </a:p>
          <a:p>
            <a:pPr lvl="0"/>
            <a:r>
              <a:rPr lang="en-US" dirty="0" smtClean="0"/>
              <a:t>Fabrication </a:t>
            </a:r>
            <a:r>
              <a:rPr lang="en-US" dirty="0"/>
              <a:t>of the IR magnet prototype(s)</a:t>
            </a:r>
            <a:endParaRPr lang="en-US" sz="1600" dirty="0"/>
          </a:p>
          <a:p>
            <a:pPr lvl="1"/>
            <a:r>
              <a:rPr lang="en-US" dirty="0"/>
              <a:t>Procurement of conductor, coil and structure components</a:t>
            </a:r>
            <a:endParaRPr lang="en-US" sz="1600" dirty="0"/>
          </a:p>
          <a:p>
            <a:pPr lvl="1"/>
            <a:r>
              <a:rPr lang="en-US" dirty="0"/>
              <a:t>Cable fabrication and insulation</a:t>
            </a:r>
            <a:endParaRPr lang="en-US" sz="1600" dirty="0"/>
          </a:p>
          <a:p>
            <a:pPr lvl="1"/>
            <a:r>
              <a:rPr lang="en-US" dirty="0"/>
              <a:t>Coil fabrication (1 practice, 2 production, and 1 spare)</a:t>
            </a:r>
            <a:endParaRPr lang="en-US" sz="1600" dirty="0"/>
          </a:p>
          <a:p>
            <a:pPr lvl="1"/>
            <a:r>
              <a:rPr lang="en-US" dirty="0"/>
              <a:t>Structure pre-assembly and instrumentation</a:t>
            </a:r>
            <a:endParaRPr lang="en-US" sz="1600" dirty="0"/>
          </a:p>
          <a:p>
            <a:pPr lvl="0"/>
            <a:r>
              <a:rPr lang="en-US" dirty="0" smtClean="0"/>
              <a:t>Final </a:t>
            </a:r>
            <a:r>
              <a:rPr lang="en-US" dirty="0"/>
              <a:t>assembly, test and </a:t>
            </a:r>
            <a:r>
              <a:rPr lang="en-US" dirty="0" smtClean="0"/>
              <a:t>evaluation </a:t>
            </a:r>
            <a:r>
              <a:rPr lang="en-US" dirty="0"/>
              <a:t>of the IR magnet prototype(s)</a:t>
            </a:r>
            <a:endParaRPr lang="en-US" sz="1600" dirty="0"/>
          </a:p>
          <a:p>
            <a:endParaRPr lang="en-US" dirty="0"/>
          </a:p>
        </p:txBody>
      </p:sp>
    </p:spTree>
    <p:extLst>
      <p:ext uri="{BB962C8B-B14F-4D97-AF65-F5344CB8AC3E}">
        <p14:creationId xmlns:p14="http://schemas.microsoft.com/office/powerpoint/2010/main" val="3629993297"/>
      </p:ext>
    </p:extLst>
  </p:cSld>
  <p:clrMapOvr>
    <a:masterClrMapping/>
  </p:clrMapOvr>
</p:sld>
</file>

<file path=ppt/theme/theme1.xml><?xml version="1.0" encoding="utf-8"?>
<a:theme xmlns:a="http://schemas.openxmlformats.org/drawingml/2006/main" name="JLab_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5" id="{26C26031-065E-FD4A-A754-D25CB1B4CED2}" vid="{3EBB1A7F-D3DD-604E-8741-1884666B3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JLab_presentation</Template>
  <TotalTime>8551</TotalTime>
  <Words>1100</Words>
  <Application>Microsoft Office PowerPoint</Application>
  <PresentationFormat>Overhead</PresentationFormat>
  <Paragraphs>141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JLab_presentation</vt:lpstr>
      <vt:lpstr>JLEIC SC Magnet Working Group Meeting</vt:lpstr>
      <vt:lpstr>Plan for the Meeting</vt:lpstr>
      <vt:lpstr>Agenda</vt:lpstr>
      <vt:lpstr>SC Magnet R&amp;D</vt:lpstr>
      <vt:lpstr>Superferric 3T, Fast Ramping, Short Prototype</vt:lpstr>
      <vt:lpstr>Superferric 3T, Fast Ramping, Short Prototype</vt:lpstr>
      <vt:lpstr>Recommendations from December, 2015 Review</vt:lpstr>
      <vt:lpstr>Recommendations from December, 2015 Review</vt:lpstr>
      <vt:lpstr>IR Magnets Compact, Large Aperture, High Rad</vt:lpstr>
      <vt:lpstr>Alternate SC Technology 3T/6T Ramping Magnets</vt:lpstr>
      <vt:lpstr>Funding and Timing</vt:lpstr>
      <vt:lpstr>JLab Immediate Tasks</vt:lpstr>
      <vt:lpstr>How and When to Engage Resources</vt:lpstr>
    </vt:vector>
  </TitlesOfParts>
  <Company>Jefferson Science Associates,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stewartm</dc:creator>
  <cp:lastModifiedBy> Timothy Michalski</cp:lastModifiedBy>
  <cp:revision>121</cp:revision>
  <dcterms:created xsi:type="dcterms:W3CDTF">2016-10-03T15:46:18Z</dcterms:created>
  <dcterms:modified xsi:type="dcterms:W3CDTF">2017-04-05T20:22:50Z</dcterms:modified>
</cp:coreProperties>
</file>