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60" r:id="rId3"/>
    <p:sldId id="320" r:id="rId4"/>
    <p:sldId id="322" r:id="rId5"/>
    <p:sldId id="321" r:id="rId6"/>
    <p:sldId id="323" r:id="rId7"/>
    <p:sldId id="324" r:id="rId8"/>
    <p:sldId id="325" r:id="rId9"/>
    <p:sldId id="319" r:id="rId10"/>
    <p:sldId id="297" r:id="rId11"/>
    <p:sldId id="313" r:id="rId12"/>
    <p:sldId id="315" r:id="rId13"/>
    <p:sldId id="316" r:id="rId14"/>
    <p:sldId id="317" r:id="rId15"/>
    <p:sldId id="318" r:id="rId16"/>
    <p:sldId id="333" r:id="rId17"/>
    <p:sldId id="330" r:id="rId18"/>
    <p:sldId id="336" r:id="rId19"/>
    <p:sldId id="327" r:id="rId20"/>
    <p:sldId id="328" r:id="rId21"/>
    <p:sldId id="331" r:id="rId22"/>
    <p:sldId id="329" r:id="rId23"/>
    <p:sldId id="332" r:id="rId24"/>
    <p:sldId id="338" r:id="rId25"/>
    <p:sldId id="334" r:id="rId26"/>
    <p:sldId id="33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1D5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70"/>
    <p:restoredTop sz="94631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85800"/>
            <a:ext cx="4486275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F12E-34B5-2B4C-81F7-19CD5C62A38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51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85800"/>
            <a:ext cx="4486275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Berkeley has a lot to offer</a:t>
            </a:r>
            <a:r>
              <a:rPr lang="en-US" baseline="0" dirty="0" smtClean="0"/>
              <a:t> with a unique collection of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3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tabLst>
                <a:tab pos="2003425" algn="l"/>
              </a:tabLst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8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 w="9525">
            <a:noFill/>
            <a:round/>
            <a:headEnd/>
            <a:tailEnd/>
          </a:ln>
          <a:effectLst>
            <a:outerShdw dist="38100" dir="5400000" algn="t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7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9144000" cy="855764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hangingPunct="0">
              <a:buClrTx/>
              <a:buSzTx/>
              <a:buFontTx/>
              <a:buNone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0" y="1"/>
            <a:ext cx="9144000" cy="85576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7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4386262" y="6581775"/>
            <a:ext cx="523390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 defTabSz="455612">
              <a:defRPr sz="1800"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-1" y="6400800"/>
            <a:ext cx="9144002" cy="45720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455612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8724900" y="6486525"/>
            <a:ext cx="368301" cy="61736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 defTabSz="455612">
              <a:defRPr sz="1800"/>
            </a:pPr>
            <a:endParaRPr/>
          </a:p>
        </p:txBody>
      </p:sp>
      <p:pic>
        <p:nvPicPr>
          <p:cNvPr id="34" name="image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49" y="6430962"/>
            <a:ext cx="534989" cy="388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5"/>
          <a:stretch>
            <a:fillRect/>
          </a:stretch>
        </p:blipFill>
        <p:spPr>
          <a:xfrm>
            <a:off x="922337" y="6426200"/>
            <a:ext cx="1600201" cy="4222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571750" y="6448425"/>
            <a:ext cx="0" cy="366713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595562" y="6389687"/>
            <a:ext cx="781051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defTabSz="455612">
              <a:defRPr sz="1800"/>
            </a:pPr>
            <a:r>
              <a:rPr sz="1200">
                <a:solidFill>
                  <a:srgbClr val="FFFFFF"/>
                </a:solidFill>
              </a:rPr>
              <a:t>Office of</a:t>
            </a:r>
            <a:br>
              <a:rPr sz="1200">
                <a:solidFill>
                  <a:srgbClr val="FFFFFF"/>
                </a:solidFill>
              </a:rPr>
            </a:br>
            <a:r>
              <a:rPr sz="120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38" name="Shape 38"/>
          <p:cNvSpPr/>
          <p:nvPr/>
        </p:nvSpPr>
        <p:spPr>
          <a:xfrm>
            <a:off x="8724900" y="6446837"/>
            <a:ext cx="368300" cy="355601"/>
          </a:xfrm>
          <a:prstGeom prst="roundRect">
            <a:avLst>
              <a:gd name="adj" fmla="val 16667"/>
            </a:avLst>
          </a:prstGeom>
          <a:ln w="285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defTabSz="912812">
              <a:defRPr sz="1800"/>
            </a:pPr>
            <a:endParaRPr/>
          </a:p>
        </p:txBody>
      </p:sp>
      <p:pic>
        <p:nvPicPr>
          <p:cNvPr id="39" name="ATAP_footer_orange_reversed_.png" descr="ATAP_footer_orange_reversed_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50" y="6450012"/>
            <a:ext cx="2898775" cy="43338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736690" y="6475908"/>
            <a:ext cx="454202" cy="341917"/>
          </a:xfrm>
          <a:prstGeom prst="rect">
            <a:avLst/>
          </a:prstGeom>
          <a:ln w="12700">
            <a:miter lim="400000"/>
          </a:ln>
        </p:spPr>
        <p:txBody>
          <a:bodyPr wrap="square" lIns="32145" tIns="32145" rIns="32145" bIns="32145" anchor="t"/>
          <a:lstStyle>
            <a:lvl1pPr algn="l" defTabSz="455612">
              <a:defRPr sz="18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832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691045"/>
            <a:ext cx="9144000" cy="0"/>
          </a:xfrm>
          <a:prstGeom prst="line">
            <a:avLst/>
          </a:prstGeom>
          <a:ln w="76200" cap="flat">
            <a:gradFill flip="none" rotWithShape="1">
              <a:gsLst>
                <a:gs pos="1000">
                  <a:schemeClr val="tx1"/>
                </a:gs>
                <a:gs pos="100000">
                  <a:schemeClr val="accent4"/>
                </a:gs>
                <a:gs pos="1000">
                  <a:schemeClr val="tx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5" descr="LBL_logo_bl_notex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6000793"/>
            <a:ext cx="807724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0001_2016_ALS_U_ACRONYM_SIgnature_HORIZONTAL_2_COLOR_RGB_ELECTRONIC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909" y="5977024"/>
            <a:ext cx="1183417" cy="61264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ALS-U Accelerator Kickoff, 12/1/16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239580"/>
            <a:ext cx="9144000" cy="6184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1" descr="ATAP_footer_orange_reversed_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929" y="6311321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LBL_logo_notext_rev_transparent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79" y="6357358"/>
            <a:ext cx="518160" cy="365760"/>
          </a:xfrm>
          <a:prstGeom prst="rect">
            <a:avLst/>
          </a:prstGeom>
        </p:spPr>
      </p:pic>
      <p:pic>
        <p:nvPicPr>
          <p:cNvPr id="48" name="Picture 47" descr="RGB_White-Seal_White-Mark_SC_Horizontal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20" y="6353368"/>
            <a:ext cx="2286000" cy="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tif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tiff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10" Type="http://schemas.openxmlformats.org/officeDocument/2006/relationships/image" Target="../media/image68.png"/><Relationship Id="rId4" Type="http://schemas.openxmlformats.org/officeDocument/2006/relationships/image" Target="../media/image62.jpe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tiff"/><Relationship Id="rId3" Type="http://schemas.openxmlformats.org/officeDocument/2006/relationships/image" Target="../media/image70.png"/><Relationship Id="rId21" Type="http://schemas.openxmlformats.org/officeDocument/2006/relationships/image" Target="../media/image88.tiff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tiff"/><Relationship Id="rId4" Type="http://schemas.openxmlformats.org/officeDocument/2006/relationships/image" Target="../media/image71.jpe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868342"/>
            <a:ext cx="9143999" cy="5380058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8787" y="5099183"/>
            <a:ext cx="8226425" cy="8050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latin typeface="Franklin Gothic Book" charset="0"/>
                <a:cs typeface="Franklin Gothic Book" charset="0"/>
              </a:rPr>
              <a:t>JLEIC Collaboration Meeting, </a:t>
            </a:r>
            <a:r>
              <a:rPr lang="en-US" sz="3200" b="1" dirty="0" err="1" smtClean="0">
                <a:solidFill>
                  <a:srgbClr val="FFFFFF"/>
                </a:solidFill>
                <a:latin typeface="Franklin Gothic Book" charset="0"/>
                <a:cs typeface="Franklin Gothic Book" charset="0"/>
              </a:rPr>
              <a:t>JLab</a:t>
            </a:r>
            <a:endParaRPr lang="en-US" sz="3200" b="1" dirty="0" smtClean="0">
              <a:solidFill>
                <a:srgbClr val="FFFFFF"/>
              </a:solidFill>
              <a:latin typeface="Franklin Gothic Book" charset="0"/>
              <a:cs typeface="Franklin Gothic Book" charset="0"/>
            </a:endParaRPr>
          </a:p>
          <a:p>
            <a:r>
              <a:rPr lang="en-US" sz="3200" b="1" dirty="0" smtClean="0">
                <a:solidFill>
                  <a:srgbClr val="FFFFFF"/>
                </a:solidFill>
                <a:latin typeface="Franklin Gothic Book" charset="0"/>
                <a:cs typeface="Franklin Gothic Book" charset="0"/>
              </a:rPr>
              <a:t>3-5 April 2017</a:t>
            </a:r>
            <a:endParaRPr lang="en-US" sz="3200" b="1" dirty="0">
              <a:solidFill>
                <a:srgbClr val="FFFFFF"/>
              </a:solidFill>
              <a:latin typeface="Franklin Gothic Book" charset="0"/>
              <a:cs typeface="Franklin Gothic Boo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Potential Berkeley Lab accelerator </a:t>
            </a:r>
            <a:r>
              <a:rPr lang="en-US" sz="3200" b="1" dirty="0" err="1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phyics</a:t>
            </a:r>
            <a:r>
              <a:rPr lang="en-US" sz="32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 contributions to an Electron-Ion Collider  </a:t>
            </a:r>
          </a:p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endParaRPr lang="en-US" sz="3200" b="1" dirty="0" smtClean="0">
              <a:solidFill>
                <a:prstClr val="white"/>
              </a:solidFill>
              <a:latin typeface="Franklin Gothic Medium" panose="020B0603020102020204" pitchFamily="34" charset="0"/>
              <a:ea typeface="ＭＳ Ｐゴシック" charset="0"/>
              <a:cs typeface="ＭＳ Ｐゴシック" charset="0"/>
            </a:endParaRPr>
          </a:p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John Byrd</a:t>
            </a:r>
            <a:endParaRPr lang="en-US" sz="3200" b="1" dirty="0">
              <a:solidFill>
                <a:prstClr val="white"/>
              </a:solidFill>
              <a:latin typeface="Franklin Gothic Medium" panose="020B06030201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Our RF Capabilities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98822"/>
            <a:ext cx="87579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>
              <a:spcBef>
                <a:spcPts val="0"/>
              </a:spcBef>
            </a:pPr>
            <a:r>
              <a:rPr lang="en-US" sz="2800" b="1" dirty="0" smtClean="0">
                <a:latin typeface="Calibri" pitchFamily="34" charset="0"/>
              </a:rPr>
              <a:t>RF design and construction capabilities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EM structure designs (general) </a:t>
            </a:r>
            <a:endParaRPr lang="en-US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RF cavities, kickers, crabbing </a:t>
            </a:r>
            <a:r>
              <a:rPr lang="en-US" sz="2000" dirty="0" smtClean="0">
                <a:latin typeface="Calibri" pitchFamily="34" charset="0"/>
              </a:rPr>
              <a:t>cavities, BPMs </a:t>
            </a:r>
            <a:r>
              <a:rPr lang="en-US" sz="2000" dirty="0">
                <a:latin typeface="Calibri" pitchFamily="34" charset="0"/>
              </a:rPr>
              <a:t>and </a:t>
            </a:r>
            <a:r>
              <a:rPr lang="en-US" sz="2000" dirty="0" err="1" smtClean="0">
                <a:latin typeface="Calibri" pitchFamily="34" charset="0"/>
              </a:rPr>
              <a:t>Linacs</a:t>
            </a:r>
            <a:endParaRPr lang="en-US" sz="2000" dirty="0">
              <a:latin typeface="Calibri" pitchFamily="34" charset="0"/>
            </a:endParaRP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Engineering , mechanical design,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fabrication, assembly and system integration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(ED)</a:t>
            </a: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Thermal and stress analyses (FEA) 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Numerical modeling and simulations</a:t>
            </a: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Impedance and </a:t>
            </a:r>
            <a:r>
              <a:rPr lang="en-US" sz="2000" dirty="0" err="1">
                <a:latin typeface="Calibri" pitchFamily="34" charset="0"/>
              </a:rPr>
              <a:t>wakefield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HOM damping</a:t>
            </a: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RF coupler design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Low power RF measurements 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High power RF measurements and testing (APEX and ALS) 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RFQ accelerators</a:t>
            </a:r>
          </a:p>
          <a:p>
            <a:pPr marL="1431925" lvl="2" indent="-23336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>
                <a:latin typeface="Calibri" pitchFamily="34" charset="0"/>
              </a:rPr>
              <a:t>Beam dynamics design</a:t>
            </a:r>
          </a:p>
          <a:p>
            <a:pPr marL="1198563" lvl="1" indent="-401638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Collaboration 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(domestic and international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46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Contributions</a:t>
            </a:r>
            <a:endParaRPr lang="en-US" sz="3200" dirty="0"/>
          </a:p>
        </p:txBody>
      </p:sp>
      <p:pic>
        <p:nvPicPr>
          <p:cNvPr id="9218" name="Picture 2" descr="Image result for PEP II RF cavit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702" y="951602"/>
            <a:ext cx="2278322" cy="219456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46" y="951602"/>
            <a:ext cx="3512088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2709" y="3054722"/>
            <a:ext cx="2778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RHIC </a:t>
            </a:r>
            <a:r>
              <a:rPr lang="en-US" dirty="0" err="1" smtClean="0">
                <a:latin typeface="Calibri" pitchFamily="34" charset="0"/>
              </a:rPr>
              <a:t>Schottky</a:t>
            </a:r>
            <a:r>
              <a:rPr lang="en-US" dirty="0" smtClean="0">
                <a:latin typeface="Calibri" pitchFamily="34" charset="0"/>
              </a:rPr>
              <a:t> Cavity at BNL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23" name="Picture 7" descr="Image result for APEX injector cav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0" y="3462391"/>
            <a:ext cx="5238750" cy="28875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05262" y="3064996"/>
            <a:ext cx="2091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PEP-II Cavity at SLAC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" name="Picture 6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874" y="3456151"/>
            <a:ext cx="3615024" cy="287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etup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024" y="951602"/>
            <a:ext cx="2901810" cy="2103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05750" y="3062237"/>
            <a:ext cx="301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r>
              <a:rPr lang="en-US" baseline="30000" dirty="0" smtClean="0">
                <a:latin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</a:rPr>
              <a:t> Harmonic Cavity at the ALS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design and built innovative RF cavities for MAP/MOCE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52" y="946030"/>
            <a:ext cx="6353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Under US MAP program (formerly NFMCC Collaboration)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we have designed and built 805 MHz cavities for </a:t>
            </a:r>
            <a:r>
              <a:rPr lang="en-US" sz="2000" dirty="0" err="1" smtClean="0">
                <a:latin typeface="Calibri" pitchFamily="34" charset="0"/>
              </a:rPr>
              <a:t>Muccol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and 201 MHz cavities for </a:t>
            </a:r>
            <a:r>
              <a:rPr lang="en-US" sz="2000" dirty="0" err="1" smtClean="0">
                <a:latin typeface="Calibri" pitchFamily="34" charset="0"/>
              </a:rPr>
              <a:t>Mucool</a:t>
            </a:r>
            <a:r>
              <a:rPr lang="en-US" sz="2000" dirty="0" smtClean="0">
                <a:latin typeface="Calibri" pitchFamily="34" charset="0"/>
              </a:rPr>
              <a:t> and MICE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1773" y="1053162"/>
            <a:ext cx="2955313" cy="221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300" y="3740599"/>
            <a:ext cx="2953512" cy="2160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5763" y="3319853"/>
            <a:ext cx="3158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805 MHz cavity with Be windows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20905" y="594247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805 MHz modular cavity</a:t>
            </a:r>
            <a:endParaRPr lang="en-US" sz="1600" dirty="0"/>
          </a:p>
        </p:txBody>
      </p:sp>
      <p:pic>
        <p:nvPicPr>
          <p:cNvPr id="9" name="Picture 8" descr="yt5_96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7" y="2057698"/>
            <a:ext cx="2801855" cy="4202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915" y="5860284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Prototype Cavity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993" y="2064516"/>
            <a:ext cx="3004496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26188" y="2065108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 Production Cavity/module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5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Expertise in RFQ Design and Construction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2" y="1139274"/>
            <a:ext cx="8946347" cy="5032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93" y="1181532"/>
            <a:ext cx="485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of PXIE RFQ at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Fermilab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(2015)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designed &amp; built six RFQs, they all work ! 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141" y="4006528"/>
            <a:ext cx="2838307" cy="210312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6" y="3992880"/>
            <a:ext cx="2888182" cy="21031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131937"/>
            <a:ext cx="2103120" cy="251201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721294" cy="219456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286000" cy="219456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3722687"/>
            <a:ext cx="1383071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RFQ1 - </a:t>
            </a:r>
            <a:r>
              <a:rPr lang="en-GB" altLang="zh-CN" sz="1600" b="1" dirty="0" err="1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Bevatron</a:t>
            </a:r>
            <a:endParaRPr lang="en-GB" altLang="zh-CN" sz="1600" b="1" dirty="0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98644" y="3723526"/>
            <a:ext cx="1739002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RFQ3 – BNL Injector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49554" y="3718104"/>
            <a:ext cx="1154290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RFQ2 – CERN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4054" y="6141378"/>
            <a:ext cx="1699631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RFQ4 – LBNL Proton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827128" y="6130731"/>
            <a:ext cx="939488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RFQ5 - SNS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21578" y="883578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ea typeface="宋体" charset="-122"/>
                <a:cs typeface="Tahoma" pitchFamily="34" charset="0"/>
              </a:rPr>
              <a:t>LBNL has designed and built five RFQs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libri" pitchFamily="34" charset="0"/>
              <a:ea typeface="宋体" charset="-122"/>
              <a:cs typeface="Tahoma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544" y="4006528"/>
            <a:ext cx="3282122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408352" y="6137822"/>
            <a:ext cx="2071529" cy="22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600" b="1" dirty="0" smtClean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RFQ6  (CW) – FNAL </a:t>
            </a:r>
            <a:r>
              <a:rPr lang="en-GB" altLang="zh-CN" sz="1600" b="1" dirty="0" smtClean="0">
                <a:latin typeface="Calibri" pitchFamily="34" charset="0"/>
                <a:ea typeface="宋体" charset="-122"/>
              </a:rPr>
              <a:t>PXIE </a:t>
            </a:r>
            <a:endParaRPr lang="en-GB" altLang="zh-CN" sz="1600" b="1" dirty="0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3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Synergistic Accelerator </a:t>
            </a:r>
            <a:r>
              <a:rPr lang="en-US" dirty="0" smtClean="0"/>
              <a:t>Physics Activities </a:t>
            </a:r>
            <a:r>
              <a:rPr lang="en-US" dirty="0"/>
              <a:t>at Berkeley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957"/>
            <a:ext cx="8229600" cy="4525963"/>
          </a:xfrm>
        </p:spPr>
        <p:txBody>
          <a:bodyPr/>
          <a:lstStyle/>
          <a:p>
            <a:r>
              <a:rPr lang="en-US" dirty="0" smtClean="0"/>
              <a:t>LCLS-II</a:t>
            </a:r>
          </a:p>
          <a:p>
            <a:pPr lvl="1"/>
            <a:r>
              <a:rPr lang="en-US" dirty="0" smtClean="0"/>
              <a:t>Beam dynamics design of </a:t>
            </a:r>
            <a:r>
              <a:rPr lang="en-US" dirty="0" err="1" smtClean="0"/>
              <a:t>linac</a:t>
            </a:r>
            <a:r>
              <a:rPr lang="en-US" dirty="0" smtClean="0"/>
              <a:t> using IMPACT. (J. </a:t>
            </a:r>
            <a:r>
              <a:rPr lang="en-US" dirty="0" err="1" smtClean="0"/>
              <a:t>Qiang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Beam dynamics of injector.</a:t>
            </a:r>
          </a:p>
          <a:p>
            <a:r>
              <a:rPr lang="en-US" dirty="0" smtClean="0"/>
              <a:t>LHC/LHC-HL</a:t>
            </a:r>
          </a:p>
          <a:p>
            <a:pPr lvl="1"/>
            <a:r>
              <a:rPr lang="en-US" dirty="0" smtClean="0"/>
              <a:t>Beam-beam study of crab cavities</a:t>
            </a:r>
          </a:p>
          <a:p>
            <a:pPr lvl="1"/>
            <a:r>
              <a:rPr lang="en-US" dirty="0" smtClean="0"/>
              <a:t>Electron cloud studies using </a:t>
            </a:r>
            <a:r>
              <a:rPr lang="en-US" dirty="0" err="1" smtClean="0"/>
              <a:t>Posinst</a:t>
            </a:r>
            <a:r>
              <a:rPr lang="en-US" dirty="0" smtClean="0"/>
              <a:t>/WARP</a:t>
            </a:r>
          </a:p>
          <a:p>
            <a:r>
              <a:rPr lang="en-US" dirty="0" smtClean="0"/>
              <a:t>ALS/ALS-U</a:t>
            </a:r>
          </a:p>
          <a:p>
            <a:pPr lvl="1"/>
            <a:r>
              <a:rPr lang="en-US" dirty="0" smtClean="0"/>
              <a:t>Evaluation of single/</a:t>
            </a:r>
            <a:r>
              <a:rPr lang="en-US" dirty="0" err="1" smtClean="0"/>
              <a:t>multibunch</a:t>
            </a:r>
            <a:r>
              <a:rPr lang="en-US" dirty="0" smtClean="0"/>
              <a:t> collective effects.</a:t>
            </a:r>
          </a:p>
          <a:p>
            <a:r>
              <a:rPr lang="en-US" dirty="0" smtClean="0"/>
              <a:t>IOTA (FNAL)</a:t>
            </a:r>
          </a:p>
          <a:p>
            <a:pPr lvl="1"/>
            <a:r>
              <a:rPr lang="en-US" dirty="0" smtClean="0"/>
              <a:t>Development of new tools for understanding beam dynamics</a:t>
            </a:r>
          </a:p>
          <a:p>
            <a:pPr lvl="1"/>
            <a:r>
              <a:rPr lang="en-US" dirty="0" smtClean="0"/>
              <a:t>Analysis of high current electron lens/current.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Synergistic Accelerator Technology Activities at Berkeley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768442" cy="49638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LCLS-II</a:t>
            </a:r>
          </a:p>
          <a:p>
            <a:pPr lvl="1"/>
            <a:r>
              <a:rPr lang="en-US" sz="2400" dirty="0" smtClean="0"/>
              <a:t>Berkeley Lab responsible for state-of-the-art LLRF controls for SC </a:t>
            </a:r>
            <a:r>
              <a:rPr lang="en-US" sz="2400" dirty="0" err="1" smtClean="0"/>
              <a:t>linac</a:t>
            </a:r>
            <a:r>
              <a:rPr lang="en-US" sz="2400" dirty="0"/>
              <a:t> </a:t>
            </a:r>
            <a:r>
              <a:rPr lang="en-US" sz="2400" dirty="0" smtClean="0"/>
              <a:t>(w/</a:t>
            </a:r>
            <a:r>
              <a:rPr lang="en-US" sz="2400" dirty="0" err="1" smtClean="0"/>
              <a:t>Jlab</a:t>
            </a:r>
            <a:r>
              <a:rPr lang="en-US" sz="2400" dirty="0" smtClean="0"/>
              <a:t>). </a:t>
            </a:r>
          </a:p>
          <a:p>
            <a:pPr lvl="1"/>
            <a:r>
              <a:rPr lang="en-US" sz="2400" dirty="0" smtClean="0"/>
              <a:t>Design of high brightness photocathode gun (&lt;1 mA). Next generation gun design in progress. </a:t>
            </a:r>
          </a:p>
          <a:p>
            <a:r>
              <a:rPr lang="en-US" sz="2800" dirty="0" smtClean="0"/>
              <a:t>ALS/ALS-U</a:t>
            </a:r>
          </a:p>
          <a:p>
            <a:pPr lvl="1"/>
            <a:r>
              <a:rPr lang="en-US" sz="2400" dirty="0" smtClean="0"/>
              <a:t>Design of </a:t>
            </a:r>
            <a:r>
              <a:rPr lang="en-US" sz="2400" dirty="0" err="1" smtClean="0"/>
              <a:t>multibunch</a:t>
            </a:r>
            <a:r>
              <a:rPr lang="en-US" sz="2400" dirty="0" smtClean="0"/>
              <a:t> feedback systems for 500 MHz bunch pattern. </a:t>
            </a:r>
          </a:p>
          <a:p>
            <a:pPr lvl="1"/>
            <a:r>
              <a:rPr lang="en-US" sz="2400" dirty="0" smtClean="0"/>
              <a:t>Digital RF controls</a:t>
            </a:r>
          </a:p>
          <a:p>
            <a:pPr lvl="1"/>
            <a:r>
              <a:rPr lang="en-US" sz="2400" dirty="0" smtClean="0"/>
              <a:t>Impedance study for ALS-U</a:t>
            </a:r>
          </a:p>
          <a:p>
            <a:pPr lvl="1"/>
            <a:r>
              <a:rPr lang="en-US" sz="2400" dirty="0" smtClean="0"/>
              <a:t>Fast injection/extraction kickers</a:t>
            </a:r>
          </a:p>
          <a:p>
            <a:r>
              <a:rPr lang="en-US" sz="2800" dirty="0" smtClean="0"/>
              <a:t>APS/APS-U</a:t>
            </a:r>
          </a:p>
          <a:p>
            <a:pPr lvl="1"/>
            <a:r>
              <a:rPr lang="en-US" sz="2200" dirty="0"/>
              <a:t>Digital RF </a:t>
            </a:r>
            <a:r>
              <a:rPr lang="en-US" sz="2200" dirty="0" smtClean="0"/>
              <a:t>controls</a:t>
            </a:r>
            <a:endParaRPr lang="en-US" sz="2200" dirty="0"/>
          </a:p>
          <a:p>
            <a:pPr lvl="1"/>
            <a:r>
              <a:rPr lang="en-US" sz="2200" dirty="0" smtClean="0"/>
              <a:t>Fast orbit feedback system</a:t>
            </a:r>
          </a:p>
          <a:p>
            <a:pPr lvl="1"/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Lab has become leaders in digital RF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1370964"/>
            <a:ext cx="5095846" cy="38299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535" y="1370964"/>
            <a:ext cx="3980565" cy="4525963"/>
          </a:xfrm>
        </p:spPr>
        <p:txBody>
          <a:bodyPr/>
          <a:lstStyle/>
          <a:p>
            <a:r>
              <a:rPr lang="en-US" dirty="0" smtClean="0"/>
              <a:t>We’ve collaborated on many projects</a:t>
            </a:r>
          </a:p>
          <a:p>
            <a:pPr lvl="1"/>
            <a:r>
              <a:rPr lang="en-US" dirty="0" smtClean="0"/>
              <a:t>LCLS-II</a:t>
            </a:r>
          </a:p>
          <a:p>
            <a:pPr lvl="1"/>
            <a:r>
              <a:rPr lang="en-US" dirty="0" smtClean="0"/>
              <a:t>LCLS-I</a:t>
            </a:r>
          </a:p>
          <a:p>
            <a:pPr lvl="1"/>
            <a:r>
              <a:rPr lang="en-US" dirty="0" err="1" smtClean="0"/>
              <a:t>Fermi@Elettra</a:t>
            </a:r>
            <a:endParaRPr lang="en-US" dirty="0" smtClean="0"/>
          </a:p>
          <a:p>
            <a:pPr lvl="1"/>
            <a:r>
              <a:rPr lang="en-US" dirty="0" smtClean="0"/>
              <a:t>ALS</a:t>
            </a:r>
          </a:p>
          <a:p>
            <a:pPr lvl="1"/>
            <a:r>
              <a:rPr lang="en-US" dirty="0" smtClean="0"/>
              <a:t>SNS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3" y="76200"/>
            <a:ext cx="9104787" cy="1143000"/>
          </a:xfrm>
        </p:spPr>
        <p:txBody>
          <a:bodyPr/>
          <a:lstStyle/>
          <a:p>
            <a:r>
              <a:rPr lang="en-US" sz="4000" b="0" dirty="0" smtClean="0"/>
              <a:t>ALS and ALS-U in numbers</a:t>
            </a:r>
            <a:endParaRPr lang="en-US" sz="40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38602" y="838200"/>
          <a:ext cx="4952998" cy="513934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6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ALS-U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Electron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GeV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Horiz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pm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~50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Vert. </a:t>
                      </a:r>
                      <a:r>
                        <a:rPr lang="en-US" sz="1600" dirty="0" err="1" smtClean="0"/>
                        <a:t>emittance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</a:rPr>
                        <a:t>pm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~50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1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Beamsize @ ID center (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251 / </a:t>
                      </a:r>
                      <a:r>
                        <a:rPr lang="en-US" sz="1600" baseline="0" dirty="0" smtClean="0"/>
                        <a:t>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&lt;10</a:t>
                      </a:r>
                      <a:r>
                        <a:rPr lang="en-US" sz="1600" baseline="0" dirty="0" smtClean="0"/>
                        <a:t> / &lt;10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1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Beamsize @ bend (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dirty="0" smtClean="0"/>
                        <a:t>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 / 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&lt;5 / &lt;7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926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</a:t>
                      </a:r>
                      <a:r>
                        <a:rPr lang="en-US" sz="1600" dirty="0" smtClean="0"/>
                        <a:t>unch length (FWHM)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60-70</a:t>
                      </a:r>
                    </a:p>
                    <a:p>
                      <a:r>
                        <a:rPr lang="en-US" sz="1600" dirty="0" smtClean="0"/>
                        <a:t>(harmonic cavity)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120-200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baseline="0" dirty="0" smtClean="0"/>
                        <a:t>harmonic cavity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8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MHz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196.8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~196.5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7772400" y="1710346"/>
            <a:ext cx="702751" cy="37316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727245" y="2579592"/>
            <a:ext cx="1340555" cy="4261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96200" y="4148746"/>
            <a:ext cx="1199444" cy="3886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44248" y="1710346"/>
            <a:ext cx="823352" cy="3731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584245" y="2579592"/>
            <a:ext cx="1035755" cy="4261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60445" y="4148746"/>
            <a:ext cx="883355" cy="3767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60" tIns="45682" rIns="91360" bIns="45682" numCol="1" rtlCol="0" anchor="t" anchorCtr="0" compatLnSpc="1">
            <a:prstTxWarp prst="textNoShape">
              <a:avLst/>
            </a:prstTxWarp>
          </a:bodyPr>
          <a:lstStyle/>
          <a:p>
            <a:pPr defTabSz="9136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66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13" descr="SR_5-6-NEW_01-22.6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3811953" cy="961743"/>
          </a:xfrm>
          <a:prstGeom prst="rect">
            <a:avLst/>
          </a:prstGeom>
        </p:spPr>
      </p:pic>
      <p:pic>
        <p:nvPicPr>
          <p:cNvPr id="15" name="Picture 14" descr="SR_5-6-NEW_01-22.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3" y="3733800"/>
            <a:ext cx="3923187" cy="902064"/>
          </a:xfrm>
          <a:prstGeom prst="rect">
            <a:avLst/>
          </a:prstGeom>
        </p:spPr>
      </p:pic>
      <p:pic>
        <p:nvPicPr>
          <p:cNvPr id="11" name="Picture 10" descr="beamspot_als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636" y="1905000"/>
            <a:ext cx="2412964" cy="1809723"/>
          </a:xfrm>
          <a:prstGeom prst="rect">
            <a:avLst/>
          </a:prstGeom>
        </p:spPr>
      </p:pic>
      <p:pic>
        <p:nvPicPr>
          <p:cNvPr id="13" name="Picture 12" descr="beamspot_alsu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96" y="4648200"/>
            <a:ext cx="2414804" cy="181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 3.2.1.C_201603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85" y="3759715"/>
            <a:ext cx="2790614" cy="2433675"/>
          </a:xfrm>
          <a:prstGeom prst="rect">
            <a:avLst/>
          </a:prstGeom>
        </p:spPr>
      </p:pic>
      <p:pic>
        <p:nvPicPr>
          <p:cNvPr id="6" name="Picture 5" descr="Fig 3.2.1.D_2016030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318" y="3713262"/>
            <a:ext cx="2851443" cy="24867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934" y="3198585"/>
            <a:ext cx="1929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Existing ALS ring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169764" y="3567917"/>
            <a:ext cx="606867" cy="11628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99385" y="3092438"/>
            <a:ext cx="18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New ALS-U ring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650942" y="3476003"/>
            <a:ext cx="860611" cy="8439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697541" y="3343930"/>
            <a:ext cx="284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ccumulator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ing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346088" y="3764711"/>
            <a:ext cx="268335" cy="4011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ight Arrow 22"/>
          <p:cNvSpPr/>
          <p:nvPr/>
        </p:nvSpPr>
        <p:spPr bwMode="auto">
          <a:xfrm>
            <a:off x="4037422" y="4645074"/>
            <a:ext cx="846594" cy="51743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itle 8"/>
          <p:cNvSpPr txBox="1">
            <a:spLocks/>
          </p:cNvSpPr>
          <p:nvPr/>
        </p:nvSpPr>
        <p:spPr bwMode="auto">
          <a:xfrm>
            <a:off x="152400" y="0"/>
            <a:ext cx="8444534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Scope of ALS-U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" y="685800"/>
            <a:ext cx="8915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>
              <a:buFont typeface="+mj-lt"/>
              <a:buAutoNum type="arabicPeriod"/>
            </a:pPr>
            <a:r>
              <a:rPr lang="en-US" sz="2000" b="1" smtClean="0">
                <a:solidFill>
                  <a:srgbClr val="008000"/>
                </a:solidFill>
              </a:rPr>
              <a:t>Replacement</a:t>
            </a:r>
            <a:r>
              <a:rPr lang="en-US" sz="2000" smtClean="0">
                <a:solidFill>
                  <a:srgbClr val="333333"/>
                </a:solidFill>
              </a:rPr>
              <a:t> </a:t>
            </a:r>
            <a:r>
              <a:rPr lang="en-US" sz="2000" smtClean="0"/>
              <a:t>of the existing triple-bend achromat storage ring with a new, high-performance storage ring based on a multi-bend achromat. </a:t>
            </a:r>
          </a:p>
          <a:p>
            <a:pPr marL="347472" indent="-347472">
              <a:buFont typeface="+mj-lt"/>
              <a:buAutoNum type="arabicPeriod"/>
            </a:pPr>
            <a:r>
              <a:rPr lang="en-US" sz="2000" b="1" smtClean="0">
                <a:solidFill>
                  <a:srgbClr val="008000"/>
                </a:solidFill>
              </a:rPr>
              <a:t>Addition</a:t>
            </a:r>
            <a:r>
              <a:rPr lang="en-US" sz="2000" smtClean="0">
                <a:solidFill>
                  <a:srgbClr val="006BA6"/>
                </a:solidFill>
              </a:rPr>
              <a:t> of a low-emittance, full-energy accumulator ring in the existing storage-ring tunnel to enable on-axis, swap-out injection using fast magnets.</a:t>
            </a:r>
          </a:p>
          <a:p>
            <a:pPr>
              <a:buFont typeface="+mj-lt"/>
              <a:buAutoNum type="arabicPeriod"/>
            </a:pPr>
            <a:r>
              <a:rPr lang="en-US" sz="2000" b="1" smtClean="0">
                <a:solidFill>
                  <a:srgbClr val="008000"/>
                </a:solidFill>
              </a:rPr>
              <a:t>Upgrade</a:t>
            </a:r>
            <a:r>
              <a:rPr lang="en-US" sz="2000" smtClean="0">
                <a:solidFill>
                  <a:srgbClr val="333333"/>
                </a:solidFill>
              </a:rPr>
              <a:t> </a:t>
            </a:r>
            <a:r>
              <a:rPr lang="en-US" sz="2000" smtClean="0"/>
              <a:t>of the optics on existing beamlines and realignment or relocation of beamlines where necessary.</a:t>
            </a:r>
          </a:p>
          <a:p>
            <a:pPr>
              <a:buFont typeface="+mj-lt"/>
              <a:buAutoNum type="arabicPeriod"/>
            </a:pPr>
            <a:r>
              <a:rPr lang="en-US" sz="2000" b="1" smtClean="0">
                <a:solidFill>
                  <a:srgbClr val="008000"/>
                </a:solidFill>
              </a:rPr>
              <a:t>Addition</a:t>
            </a:r>
            <a:r>
              <a:rPr lang="en-US" sz="2000" smtClean="0">
                <a:solidFill>
                  <a:srgbClr val="006BA6"/>
                </a:solidFill>
              </a:rPr>
              <a:t> of three new undulator beamlines that are optimized for novel science made possible by the beam’s high coherent flux.</a:t>
            </a:r>
            <a:endParaRPr lang="en-US" sz="2000" dirty="0">
              <a:solidFill>
                <a:srgbClr val="006BA6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48000" y="6155419"/>
            <a:ext cx="2895600" cy="365125"/>
          </a:xfrm>
        </p:spPr>
        <p:txBody>
          <a:bodyPr/>
          <a:lstStyle/>
          <a:p>
            <a:r>
              <a:rPr lang="en-US" dirty="0"/>
              <a:t>ALS-U Accelerator Kickoff, 12/1/16</a:t>
            </a:r>
          </a:p>
        </p:txBody>
      </p:sp>
    </p:spTree>
    <p:extLst>
      <p:ext uri="{BB962C8B-B14F-4D97-AF65-F5344CB8AC3E}">
        <p14:creationId xmlns:p14="http://schemas.microsoft.com/office/powerpoint/2010/main" val="1219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96" name="Straight Connector 7"/>
          <p:cNvCxnSpPr>
            <a:cxnSpLocks noChangeShapeType="1"/>
          </p:cNvCxnSpPr>
          <p:nvPr/>
        </p:nvCxnSpPr>
        <p:spPr bwMode="auto">
          <a:xfrm>
            <a:off x="1074398" y="1748130"/>
            <a:ext cx="0" cy="161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98" name="AutoShape 11"/>
          <p:cNvSpPr>
            <a:spLocks/>
          </p:cNvSpPr>
          <p:nvPr/>
        </p:nvSpPr>
        <p:spPr bwMode="auto">
          <a:xfrm>
            <a:off x="6200006" y="1454786"/>
            <a:ext cx="1760949" cy="154587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 Bold" charset="0"/>
              </a:rPr>
              <a:t>Administrative Support</a:t>
            </a:r>
            <a:endParaRPr lang="en-US" sz="1000" dirty="0">
              <a:solidFill>
                <a:prstClr val="black"/>
              </a:solidFill>
              <a:latin typeface="Franklin Gothic Medium" charset="0"/>
              <a:cs typeface="Franklin Gothic Medium" charset="0"/>
              <a:sym typeface="Comic Sans MS" charset="0"/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Budgets and Finance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Business Development and Proposals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Communication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Diversity and Inclusion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Environment, Health, &amp; Safety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Human Resources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Outreach and Education</a:t>
            </a:r>
          </a:p>
        </p:txBody>
      </p:sp>
      <p:sp>
        <p:nvSpPr>
          <p:cNvPr id="13" name="Rectangle 237"/>
          <p:cNvSpPr>
            <a:spLocks noChangeArrowheads="1"/>
          </p:cNvSpPr>
          <p:nvPr/>
        </p:nvSpPr>
        <p:spPr bwMode="auto">
          <a:xfrm>
            <a:off x="1867715" y="1523392"/>
            <a:ext cx="3996128" cy="13774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2838664" y="1523392"/>
            <a:ext cx="21875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Wim Leemans</a:t>
            </a:r>
          </a:p>
          <a:p>
            <a:pPr algn="ctr" eaLnBrk="1" hangingPunct="1"/>
            <a:r>
              <a:rPr lang="en-US" sz="12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Division Director</a:t>
            </a:r>
          </a:p>
          <a:p>
            <a:pPr algn="ctr" eaLnBrk="1" hangingPunct="1"/>
            <a:endParaRPr lang="en-US" sz="1400" dirty="0">
              <a:solidFill>
                <a:prstClr val="white"/>
              </a:solidFill>
              <a:latin typeface="Franklin Gothic Medium" charset="0"/>
              <a:cs typeface="Franklin Gothic Medium" charset="0"/>
            </a:endParaRPr>
          </a:p>
        </p:txBody>
      </p:sp>
      <p:sp>
        <p:nvSpPr>
          <p:cNvPr id="23563" name="Rectangle 182"/>
          <p:cNvSpPr>
            <a:spLocks noChangeArrowheads="1"/>
          </p:cNvSpPr>
          <p:nvPr/>
        </p:nvSpPr>
        <p:spPr bwMode="auto">
          <a:xfrm>
            <a:off x="4689374" y="2118575"/>
            <a:ext cx="11584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Asmita Patel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Division Deputy, 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Operations</a:t>
            </a:r>
          </a:p>
        </p:txBody>
      </p:sp>
      <p:sp>
        <p:nvSpPr>
          <p:cNvPr id="23564" name="Rectangle 180"/>
          <p:cNvSpPr>
            <a:spLocks noChangeArrowheads="1"/>
          </p:cNvSpPr>
          <p:nvPr/>
        </p:nvSpPr>
        <p:spPr bwMode="auto">
          <a:xfrm>
            <a:off x="1867715" y="2094153"/>
            <a:ext cx="12958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Soren Prestemon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Division Deputy, </a:t>
            </a:r>
          </a:p>
          <a:p>
            <a:pPr algn="ctr"/>
            <a:r>
              <a:rPr lang="en-US" sz="11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Technology</a:t>
            </a:r>
            <a:r>
              <a:rPr lang="en-US" sz="1100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 </a:t>
            </a:r>
          </a:p>
        </p:txBody>
      </p:sp>
      <p:sp>
        <p:nvSpPr>
          <p:cNvPr id="23565" name="Text Box 202"/>
          <p:cNvSpPr txBox="1">
            <a:spLocks noChangeArrowheads="1"/>
          </p:cNvSpPr>
          <p:nvPr/>
        </p:nvSpPr>
        <p:spPr bwMode="auto">
          <a:xfrm>
            <a:off x="3510176" y="2102686"/>
            <a:ext cx="12333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Eric Esarey </a:t>
            </a:r>
          </a:p>
          <a:p>
            <a:pPr algn="ctr" eaLnBrk="1" hangingPunct="1"/>
            <a:r>
              <a:rPr lang="en-US" sz="1100" b="1" dirty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Senior </a:t>
            </a:r>
            <a:endParaRPr lang="en-US" sz="1100" b="1" dirty="0" smtClean="0">
              <a:solidFill>
                <a:srgbClr val="0000FF"/>
              </a:solidFill>
              <a:latin typeface="Franklin Gothic Medium" charset="0"/>
              <a:cs typeface="Franklin Gothic Medium" charset="0"/>
            </a:endParaRPr>
          </a:p>
          <a:p>
            <a:pPr algn="ctr" eaLnBrk="1" hangingPunct="1"/>
            <a:r>
              <a:rPr lang="en-US" sz="1100" b="1" dirty="0" smtClean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Scientific </a:t>
            </a:r>
          </a:p>
          <a:p>
            <a:pPr algn="ctr" eaLnBrk="1" hangingPunct="1"/>
            <a:r>
              <a:rPr lang="en-US" sz="1100" b="1" dirty="0" smtClean="0">
                <a:solidFill>
                  <a:srgbClr val="0000FF"/>
                </a:solidFill>
                <a:latin typeface="Franklin Gothic Medium" charset="0"/>
                <a:cs typeface="Franklin Gothic Medium" charset="0"/>
              </a:rPr>
              <a:t>Advisor</a:t>
            </a:r>
            <a:endParaRPr lang="en-US" sz="1100" b="1" dirty="0">
              <a:solidFill>
                <a:srgbClr val="0000FF"/>
              </a:solidFill>
              <a:latin typeface="Franklin Gothic Medium" charset="0"/>
              <a:cs typeface="Franklin Gothic Medium" charset="0"/>
            </a:endParaRPr>
          </a:p>
        </p:txBody>
      </p:sp>
      <p:cxnSp>
        <p:nvCxnSpPr>
          <p:cNvPr id="23597" name="Straight Connector 51"/>
          <p:cNvCxnSpPr>
            <a:cxnSpLocks noChangeShapeType="1"/>
          </p:cNvCxnSpPr>
          <p:nvPr/>
        </p:nvCxnSpPr>
        <p:spPr bwMode="auto">
          <a:xfrm flipH="1">
            <a:off x="1074398" y="1739913"/>
            <a:ext cx="7933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600" name="Straight Connector 4"/>
          <p:cNvCxnSpPr>
            <a:cxnSpLocks noChangeShapeType="1"/>
          </p:cNvCxnSpPr>
          <p:nvPr/>
        </p:nvCxnSpPr>
        <p:spPr bwMode="auto">
          <a:xfrm>
            <a:off x="5863843" y="2388638"/>
            <a:ext cx="336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Berkeley Lab Accelerator Technology and Applied Physics Division</a:t>
            </a:r>
          </a:p>
        </p:txBody>
      </p:sp>
      <p:cxnSp>
        <p:nvCxnSpPr>
          <p:cNvPr id="63" name="Straight Connector 51"/>
          <p:cNvCxnSpPr>
            <a:cxnSpLocks noChangeShapeType="1"/>
          </p:cNvCxnSpPr>
          <p:nvPr/>
        </p:nvCxnSpPr>
        <p:spPr bwMode="auto">
          <a:xfrm flipH="1" flipV="1">
            <a:off x="1074398" y="3109098"/>
            <a:ext cx="7414420" cy="8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4927925" y="3115890"/>
            <a:ext cx="1089405" cy="1896346"/>
            <a:chOff x="5152061" y="3115890"/>
            <a:chExt cx="1089405" cy="1896346"/>
          </a:xfrm>
        </p:grpSpPr>
        <p:sp>
          <p:nvSpPr>
            <p:cNvPr id="76" name="Text Box 42"/>
            <p:cNvSpPr txBox="1">
              <a:spLocks noChangeArrowheads="1"/>
            </p:cNvSpPr>
            <p:nvPr/>
          </p:nvSpPr>
          <p:spPr bwMode="auto">
            <a:xfrm>
              <a:off x="5152061" y="3359428"/>
              <a:ext cx="969629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Fusion </a:t>
              </a:r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Science &amp; </a:t>
              </a:r>
            </a:p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Ion Beam Technology</a:t>
              </a:r>
              <a:endParaRPr lang="en-US" sz="900" dirty="0">
                <a:solidFill>
                  <a:prstClr val="white"/>
                </a:solidFill>
                <a:latin typeface="Franklin Gothic Medium" charset="0"/>
                <a:cs typeface="Franklin Gothic Medium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481" y="4045149"/>
              <a:ext cx="441691" cy="5678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018" y="4045149"/>
              <a:ext cx="463672" cy="578527"/>
            </a:xfrm>
            <a:prstGeom prst="rect">
              <a:avLst/>
            </a:prstGeom>
          </p:spPr>
        </p:pic>
        <p:sp>
          <p:nvSpPr>
            <p:cNvPr id="84" name="Text Box 123"/>
            <p:cNvSpPr txBox="1">
              <a:spLocks noChangeArrowheads="1"/>
            </p:cNvSpPr>
            <p:nvPr/>
          </p:nvSpPr>
          <p:spPr bwMode="auto">
            <a:xfrm>
              <a:off x="5153419" y="4596738"/>
              <a:ext cx="5782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Thomas Schenkel</a:t>
              </a:r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, </a:t>
              </a:r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Head</a:t>
              </a:r>
            </a:p>
          </p:txBody>
        </p:sp>
        <p:sp>
          <p:nvSpPr>
            <p:cNvPr id="85" name="Text Box 123"/>
            <p:cNvSpPr txBox="1">
              <a:spLocks noChangeArrowheads="1"/>
            </p:cNvSpPr>
            <p:nvPr/>
          </p:nvSpPr>
          <p:spPr bwMode="auto">
            <a:xfrm>
              <a:off x="5712353" y="4596738"/>
              <a:ext cx="52911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Peter Seidl,  Deputy</a:t>
              </a:r>
            </a:p>
          </p:txBody>
        </p:sp>
        <p:cxnSp>
          <p:nvCxnSpPr>
            <p:cNvPr id="95" name="Straight Connector 7"/>
            <p:cNvCxnSpPr>
              <a:cxnSpLocks noChangeShapeType="1"/>
            </p:cNvCxnSpPr>
            <p:nvPr/>
          </p:nvCxnSpPr>
          <p:spPr bwMode="auto">
            <a:xfrm>
              <a:off x="5608421" y="3115890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965177" y="3115890"/>
            <a:ext cx="962316" cy="1896346"/>
            <a:chOff x="6189313" y="3115890"/>
            <a:chExt cx="962316" cy="1896346"/>
          </a:xfrm>
        </p:grpSpPr>
        <p:sp>
          <p:nvSpPr>
            <p:cNvPr id="23592" name="Text Box 123"/>
            <p:cNvSpPr txBox="1">
              <a:spLocks noChangeArrowheads="1"/>
            </p:cNvSpPr>
            <p:nvPr/>
          </p:nvSpPr>
          <p:spPr bwMode="auto">
            <a:xfrm>
              <a:off x="6189313" y="3359428"/>
              <a:ext cx="962316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7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endParaRPr>
            </a:p>
          </p:txBody>
        </p:sp>
        <p:sp>
          <p:nvSpPr>
            <p:cNvPr id="23594" name="Text Box 122"/>
            <p:cNvSpPr txBox="1">
              <a:spLocks noChangeArrowheads="1"/>
            </p:cNvSpPr>
            <p:nvPr/>
          </p:nvSpPr>
          <p:spPr bwMode="auto">
            <a:xfrm>
              <a:off x="6241466" y="3359428"/>
              <a:ext cx="716046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900" dirty="0">
                <a:solidFill>
                  <a:prstClr val="white"/>
                </a:solidFill>
                <a:latin typeface="Franklin Gothic Medium" charset="0"/>
                <a:cs typeface="Franklin Gothic Medium" charset="0"/>
              </a:endParaRPr>
            </a:p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Special Projects</a:t>
              </a:r>
            </a:p>
            <a:p>
              <a:pPr algn="ctr" eaLnBrk="1" hangingPunct="1"/>
              <a:endParaRPr lang="en-US" sz="900" dirty="0">
                <a:solidFill>
                  <a:prstClr val="white"/>
                </a:solidFill>
                <a:latin typeface="Franklin Gothic Medium" charset="0"/>
                <a:cs typeface="Franklin Gothic Medium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994" y="4045149"/>
              <a:ext cx="463369" cy="567887"/>
            </a:xfrm>
            <a:prstGeom prst="rect">
              <a:avLst/>
            </a:prstGeom>
          </p:spPr>
        </p:pic>
        <p:sp>
          <p:nvSpPr>
            <p:cNvPr id="86" name="Text Box 123"/>
            <p:cNvSpPr txBox="1">
              <a:spLocks noChangeArrowheads="1"/>
            </p:cNvSpPr>
            <p:nvPr/>
          </p:nvSpPr>
          <p:spPr bwMode="auto">
            <a:xfrm>
              <a:off x="6358606" y="4596738"/>
              <a:ext cx="48344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John Corlett, </a:t>
              </a:r>
              <a:r>
                <a:rPr lang="en-US" sz="700" dirty="0" smtClean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LCLS-II</a:t>
              </a:r>
              <a:endParaRPr lang="en-US" sz="7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endParaRPr>
            </a:p>
          </p:txBody>
        </p:sp>
        <p:cxnSp>
          <p:nvCxnSpPr>
            <p:cNvPr id="96" name="Straight Connector 7"/>
            <p:cNvCxnSpPr>
              <a:cxnSpLocks noChangeShapeType="1"/>
            </p:cNvCxnSpPr>
            <p:nvPr/>
          </p:nvCxnSpPr>
          <p:spPr bwMode="auto">
            <a:xfrm>
              <a:off x="6591868" y="3115890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3815550" y="3115890"/>
            <a:ext cx="1084722" cy="1896346"/>
            <a:chOff x="4073646" y="3115890"/>
            <a:chExt cx="1084722" cy="1896346"/>
          </a:xfrm>
        </p:grpSpPr>
        <p:sp>
          <p:nvSpPr>
            <p:cNvPr id="75" name="Text Box 41"/>
            <p:cNvSpPr txBox="1">
              <a:spLocks noChangeArrowheads="1"/>
            </p:cNvSpPr>
            <p:nvPr/>
          </p:nvSpPr>
          <p:spPr bwMode="auto">
            <a:xfrm>
              <a:off x="4073646" y="3359428"/>
              <a:ext cx="969678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900" dirty="0" smtClean="0">
                <a:solidFill>
                  <a:prstClr val="white"/>
                </a:solidFill>
                <a:latin typeface="Franklin Gothic Medium" charset="0"/>
                <a:cs typeface="Franklin Gothic Medium" charset="0"/>
              </a:endParaRPr>
            </a:p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Accelerator </a:t>
              </a:r>
            </a:p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Modeling </a:t>
              </a:r>
            </a:p>
            <a:p>
              <a:pPr algn="ctr" eaLnBrk="1" hangingPunct="1"/>
              <a:endParaRPr lang="en-US" sz="900" dirty="0">
                <a:solidFill>
                  <a:prstClr val="white"/>
                </a:solidFill>
                <a:latin typeface="Franklin Gothic Medium" charset="0"/>
                <a:cs typeface="Franklin Gothic Medium" charset="0"/>
              </a:endParaRPr>
            </a:p>
          </p:txBody>
        </p:sp>
        <p:cxnSp>
          <p:nvCxnSpPr>
            <p:cNvPr id="100" name="Straight Connector 7"/>
            <p:cNvCxnSpPr>
              <a:cxnSpLocks noChangeShapeType="1"/>
            </p:cNvCxnSpPr>
            <p:nvPr/>
          </p:nvCxnSpPr>
          <p:spPr bwMode="auto">
            <a:xfrm>
              <a:off x="4542702" y="3115890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Text Box 123"/>
            <p:cNvSpPr txBox="1">
              <a:spLocks noChangeArrowheads="1"/>
            </p:cNvSpPr>
            <p:nvPr/>
          </p:nvSpPr>
          <p:spPr bwMode="auto">
            <a:xfrm>
              <a:off x="4090311" y="4596738"/>
              <a:ext cx="49109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Jean-Luc Vay, Head</a:t>
              </a:r>
            </a:p>
          </p:txBody>
        </p:sp>
        <p:pic>
          <p:nvPicPr>
            <p:cNvPr id="3" name="Picture 2" descr="NewJLVay_149x180y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3646" y="4045149"/>
              <a:ext cx="469056" cy="566645"/>
            </a:xfrm>
            <a:prstGeom prst="rect">
              <a:avLst/>
            </a:prstGeom>
          </p:spPr>
        </p:pic>
        <p:sp>
          <p:nvSpPr>
            <p:cNvPr id="99" name="Text Box 123"/>
            <p:cNvSpPr txBox="1">
              <a:spLocks noChangeArrowheads="1"/>
            </p:cNvSpPr>
            <p:nvPr/>
          </p:nvSpPr>
          <p:spPr bwMode="auto">
            <a:xfrm>
              <a:off x="4557380" y="4650599"/>
              <a:ext cx="6009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Ji Qiang, Deputy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8219" y="4045149"/>
              <a:ext cx="475105" cy="57012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684577" y="3115890"/>
            <a:ext cx="1015509" cy="1896346"/>
            <a:chOff x="2976633" y="3115890"/>
            <a:chExt cx="1015509" cy="1896346"/>
          </a:xfrm>
        </p:grpSpPr>
        <p:sp>
          <p:nvSpPr>
            <p:cNvPr id="126" name="Text Box 41"/>
            <p:cNvSpPr txBox="1">
              <a:spLocks noChangeArrowheads="1"/>
            </p:cNvSpPr>
            <p:nvPr/>
          </p:nvSpPr>
          <p:spPr bwMode="auto">
            <a:xfrm>
              <a:off x="2976633" y="3359428"/>
              <a:ext cx="992502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Berkeley Accelerator &amp; Instrumentation</a:t>
              </a:r>
            </a:p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(BACI)</a:t>
              </a: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2980" y="4045149"/>
              <a:ext cx="466120" cy="56195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5496" y="4045149"/>
              <a:ext cx="479154" cy="567888"/>
            </a:xfrm>
            <a:prstGeom prst="rect">
              <a:avLst/>
            </a:prstGeom>
          </p:spPr>
        </p:pic>
        <p:sp>
          <p:nvSpPr>
            <p:cNvPr id="136" name="Text Box 123"/>
            <p:cNvSpPr txBox="1">
              <a:spLocks noChangeArrowheads="1"/>
            </p:cNvSpPr>
            <p:nvPr/>
          </p:nvSpPr>
          <p:spPr bwMode="auto">
            <a:xfrm>
              <a:off x="3024177" y="4596738"/>
              <a:ext cx="49109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John Byrd, Head</a:t>
              </a:r>
            </a:p>
          </p:txBody>
        </p:sp>
        <p:sp>
          <p:nvSpPr>
            <p:cNvPr id="137" name="Text Box 123"/>
            <p:cNvSpPr txBox="1">
              <a:spLocks noChangeArrowheads="1"/>
            </p:cNvSpPr>
            <p:nvPr/>
          </p:nvSpPr>
          <p:spPr bwMode="auto">
            <a:xfrm>
              <a:off x="3442308" y="4650599"/>
              <a:ext cx="5498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Derun Li, Deputy</a:t>
              </a:r>
            </a:p>
          </p:txBody>
        </p:sp>
        <p:cxnSp>
          <p:nvCxnSpPr>
            <p:cNvPr id="145" name="Straight Connector 7"/>
            <p:cNvCxnSpPr>
              <a:cxnSpLocks noChangeShapeType="1"/>
            </p:cNvCxnSpPr>
            <p:nvPr/>
          </p:nvCxnSpPr>
          <p:spPr bwMode="auto">
            <a:xfrm>
              <a:off x="3458148" y="3115890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1477645" y="3117023"/>
            <a:ext cx="1109855" cy="1895213"/>
            <a:chOff x="1810453" y="3117023"/>
            <a:chExt cx="1109855" cy="1895213"/>
          </a:xfrm>
        </p:grpSpPr>
        <p:sp>
          <p:nvSpPr>
            <p:cNvPr id="127" name="Text Box 41"/>
            <p:cNvSpPr txBox="1">
              <a:spLocks noChangeArrowheads="1"/>
            </p:cNvSpPr>
            <p:nvPr/>
          </p:nvSpPr>
          <p:spPr bwMode="auto">
            <a:xfrm>
              <a:off x="1907427" y="3359428"/>
              <a:ext cx="945015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Berkeley Lab Laser Accelerator (BELLA) Center</a:t>
              </a:r>
            </a:p>
          </p:txBody>
        </p:sp>
        <p:sp>
          <p:nvSpPr>
            <p:cNvPr id="133" name="Text Box 123"/>
            <p:cNvSpPr txBox="1">
              <a:spLocks noChangeArrowheads="1"/>
            </p:cNvSpPr>
            <p:nvPr/>
          </p:nvSpPr>
          <p:spPr bwMode="auto">
            <a:xfrm>
              <a:off x="2371978" y="4596738"/>
              <a:ext cx="54833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dirty="0" smtClean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Eric Esarey, Deputy</a:t>
              </a:r>
              <a:endParaRPr lang="en-US" sz="7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endParaRPr>
            </a:p>
          </p:txBody>
        </p:sp>
        <p:sp>
          <p:nvSpPr>
            <p:cNvPr id="134" name="Text Box 123"/>
            <p:cNvSpPr txBox="1">
              <a:spLocks noChangeArrowheads="1"/>
            </p:cNvSpPr>
            <p:nvPr/>
          </p:nvSpPr>
          <p:spPr bwMode="auto">
            <a:xfrm>
              <a:off x="1810453" y="4596738"/>
              <a:ext cx="60907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Wim L</a:t>
              </a:r>
              <a:r>
                <a:rPr lang="en-US" sz="700" i="1" dirty="0" smtClean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eemans, Head</a:t>
              </a:r>
              <a:endParaRPr lang="en-US" sz="700" i="1" dirty="0">
                <a:solidFill>
                  <a:prstClr val="black"/>
                </a:solidFill>
                <a:latin typeface="Franklin Gothic Medium" charset="0"/>
                <a:cs typeface="Franklin Gothic Medium" charset="0"/>
              </a:endParaRPr>
            </a:p>
          </p:txBody>
        </p:sp>
        <p:cxnSp>
          <p:nvCxnSpPr>
            <p:cNvPr id="143" name="Straight Connector 7"/>
            <p:cNvCxnSpPr>
              <a:cxnSpLocks noChangeShapeType="1"/>
            </p:cNvCxnSpPr>
            <p:nvPr/>
          </p:nvCxnSpPr>
          <p:spPr bwMode="auto">
            <a:xfrm>
              <a:off x="2379315" y="3117023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380" y="4045149"/>
              <a:ext cx="521063" cy="561427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0194" y="4045149"/>
              <a:ext cx="422248" cy="560633"/>
            </a:xfrm>
            <a:prstGeom prst="rect">
              <a:avLst/>
            </a:prstGeom>
          </p:spPr>
        </p:pic>
      </p:grpSp>
      <p:cxnSp>
        <p:nvCxnSpPr>
          <p:cNvPr id="156" name="Straight Connector 7"/>
          <p:cNvCxnSpPr>
            <a:cxnSpLocks noChangeShapeType="1"/>
          </p:cNvCxnSpPr>
          <p:nvPr/>
        </p:nvCxnSpPr>
        <p:spPr bwMode="auto">
          <a:xfrm>
            <a:off x="8488818" y="1116788"/>
            <a:ext cx="0" cy="224514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6745443" y="3089938"/>
            <a:ext cx="1266616" cy="1894921"/>
            <a:chOff x="6982813" y="3117315"/>
            <a:chExt cx="1266616" cy="1894921"/>
          </a:xfrm>
        </p:grpSpPr>
        <p:sp>
          <p:nvSpPr>
            <p:cNvPr id="160" name="Text Box 123"/>
            <p:cNvSpPr txBox="1">
              <a:spLocks noChangeArrowheads="1"/>
            </p:cNvSpPr>
            <p:nvPr/>
          </p:nvSpPr>
          <p:spPr bwMode="auto">
            <a:xfrm>
              <a:off x="7605256" y="4596738"/>
              <a:ext cx="64417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Ross Schlueter, Deputy</a:t>
              </a:r>
            </a:p>
          </p:txBody>
        </p:sp>
        <p:cxnSp>
          <p:nvCxnSpPr>
            <p:cNvPr id="155" name="Straight Connector 7"/>
            <p:cNvCxnSpPr>
              <a:cxnSpLocks noChangeShapeType="1"/>
            </p:cNvCxnSpPr>
            <p:nvPr/>
          </p:nvCxnSpPr>
          <p:spPr bwMode="auto">
            <a:xfrm>
              <a:off x="7629931" y="3117315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Text Box 41"/>
            <p:cNvSpPr txBox="1">
              <a:spLocks noChangeArrowheads="1"/>
            </p:cNvSpPr>
            <p:nvPr/>
          </p:nvSpPr>
          <p:spPr bwMode="auto">
            <a:xfrm>
              <a:off x="7111362" y="3359428"/>
              <a:ext cx="1058972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lIns="0" rIns="0" anchor="t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Berkeley Center for Magnet Technology</a:t>
              </a:r>
            </a:p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(ATAP and Engineering)</a:t>
              </a:r>
            </a:p>
          </p:txBody>
        </p:sp>
        <p:sp>
          <p:nvSpPr>
            <p:cNvPr id="158" name="Text Box 225"/>
            <p:cNvSpPr txBox="1">
              <a:spLocks noChangeArrowheads="1"/>
            </p:cNvSpPr>
            <p:nvPr/>
          </p:nvSpPr>
          <p:spPr bwMode="auto">
            <a:xfrm>
              <a:off x="6982813" y="4001983"/>
              <a:ext cx="117393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700" dirty="0">
                <a:solidFill>
                  <a:prstClr val="black"/>
                </a:solidFill>
                <a:latin typeface="Franklin Gothic Medium" charset="0"/>
                <a:cs typeface="Franklin Gothic Medium" charset="0"/>
              </a:endParaRPr>
            </a:p>
          </p:txBody>
        </p:sp>
        <p:pic>
          <p:nvPicPr>
            <p:cNvPr id="161" name="Picture 160" descr="Ross-Schlueter_150x180y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2746" y="4045149"/>
              <a:ext cx="504380" cy="605255"/>
            </a:xfrm>
            <a:prstGeom prst="rect">
              <a:avLst/>
            </a:prstGeom>
          </p:spPr>
        </p:pic>
        <p:sp>
          <p:nvSpPr>
            <p:cNvPr id="162" name="Text Box 123"/>
            <p:cNvSpPr txBox="1">
              <a:spLocks noChangeArrowheads="1"/>
            </p:cNvSpPr>
            <p:nvPr/>
          </p:nvSpPr>
          <p:spPr bwMode="auto">
            <a:xfrm>
              <a:off x="7065066" y="4596738"/>
              <a:ext cx="64417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Soren Prestemon, Head</a:t>
              </a:r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4849" y="4045149"/>
              <a:ext cx="507523" cy="5967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06046" y="3359428"/>
            <a:ext cx="1061383" cy="1652808"/>
            <a:chOff x="-8266" y="3359428"/>
            <a:chExt cx="1061383" cy="1652808"/>
          </a:xfrm>
        </p:grpSpPr>
        <p:sp>
          <p:nvSpPr>
            <p:cNvPr id="125" name="Text Box 122"/>
            <p:cNvSpPr txBox="1">
              <a:spLocks noChangeArrowheads="1"/>
            </p:cNvSpPr>
            <p:nvPr/>
          </p:nvSpPr>
          <p:spPr bwMode="auto">
            <a:xfrm>
              <a:off x="110909" y="3359428"/>
              <a:ext cx="895328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Advanced Light Source Accelerator</a:t>
              </a:r>
            </a:p>
            <a:p>
              <a:pPr algn="ctr" eaLnBrk="1" hangingPunct="1"/>
              <a:r>
                <a:rPr lang="en-US" sz="900" dirty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Physics</a:t>
              </a:r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909" y="4045149"/>
              <a:ext cx="414050" cy="556124"/>
            </a:xfrm>
            <a:prstGeom prst="rect">
              <a:avLst/>
            </a:prstGeom>
          </p:spPr>
        </p:pic>
        <p:sp>
          <p:nvSpPr>
            <p:cNvPr id="152" name="Text Box 123"/>
            <p:cNvSpPr txBox="1">
              <a:spLocks noChangeArrowheads="1"/>
            </p:cNvSpPr>
            <p:nvPr/>
          </p:nvSpPr>
          <p:spPr bwMode="auto">
            <a:xfrm>
              <a:off x="-8266" y="4596738"/>
              <a:ext cx="65240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i="1" dirty="0" smtClean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Fernando Sannibale,</a:t>
              </a:r>
            </a:p>
            <a:p>
              <a:pPr algn="ctr"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Head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967" y="4050865"/>
              <a:ext cx="450270" cy="545874"/>
            </a:xfrm>
            <a:prstGeom prst="rect">
              <a:avLst/>
            </a:prstGeom>
          </p:spPr>
        </p:pic>
        <p:sp>
          <p:nvSpPr>
            <p:cNvPr id="66" name="Text Box 123"/>
            <p:cNvSpPr txBox="1">
              <a:spLocks noChangeArrowheads="1"/>
            </p:cNvSpPr>
            <p:nvPr/>
          </p:nvSpPr>
          <p:spPr bwMode="auto">
            <a:xfrm>
              <a:off x="503283" y="4595250"/>
              <a:ext cx="54983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Christoph Steier, Deputy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75352" y="946594"/>
            <a:ext cx="2626911" cy="33855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800" i="1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James Symons</a:t>
            </a:r>
          </a:p>
          <a:p>
            <a:pPr algn="ctr"/>
            <a:r>
              <a:rPr lang="en-US" sz="800" i="1" dirty="0">
                <a:solidFill>
                  <a:prstClr val="black"/>
                </a:solidFill>
                <a:latin typeface="Franklin Gothic Medium" charset="0"/>
                <a:cs typeface="Franklin Gothic Medium" charset="0"/>
              </a:rPr>
              <a:t>Associate  Laboratory Director for Physical Sciences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28418" y="3109098"/>
            <a:ext cx="834568" cy="1849277"/>
            <a:chOff x="8177842" y="3109098"/>
            <a:chExt cx="834568" cy="1849277"/>
          </a:xfrm>
        </p:grpSpPr>
        <p:sp>
          <p:nvSpPr>
            <p:cNvPr id="159" name="Text Box 123"/>
            <p:cNvSpPr txBox="1">
              <a:spLocks noChangeArrowheads="1"/>
            </p:cNvSpPr>
            <p:nvPr/>
          </p:nvSpPr>
          <p:spPr bwMode="auto">
            <a:xfrm>
              <a:off x="8177842" y="4650598"/>
              <a:ext cx="834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700" i="1" dirty="0">
                  <a:solidFill>
                    <a:prstClr val="black"/>
                  </a:solidFill>
                  <a:latin typeface="Franklin Gothic Medium" charset="0"/>
                  <a:cs typeface="Franklin Gothic Medium" charset="0"/>
                </a:rPr>
                <a:t>Stephen Gourlay, Program Director</a:t>
              </a:r>
            </a:p>
          </p:txBody>
        </p:sp>
        <p:sp>
          <p:nvSpPr>
            <p:cNvPr id="163" name="Text Box 41"/>
            <p:cNvSpPr txBox="1">
              <a:spLocks noChangeArrowheads="1"/>
            </p:cNvSpPr>
            <p:nvPr/>
          </p:nvSpPr>
          <p:spPr bwMode="auto">
            <a:xfrm>
              <a:off x="8225386" y="3359428"/>
              <a:ext cx="698746" cy="646331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xtLst/>
          </p:spPr>
          <p:txBody>
            <a:bodyPr wrap="square" lIns="0" rIns="0" anchor="t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U.S. </a:t>
              </a:r>
            </a:p>
            <a:p>
              <a:pPr algn="ctr" eaLnBrk="1" hangingPunct="1"/>
              <a:r>
                <a:rPr lang="en-US" sz="900" dirty="0" smtClean="0">
                  <a:solidFill>
                    <a:prstClr val="white"/>
                  </a:solidFill>
                  <a:latin typeface="Franklin Gothic Medium" charset="0"/>
                  <a:cs typeface="Franklin Gothic Medium" charset="0"/>
                </a:rPr>
                <a:t>Magnet Development Program</a:t>
              </a:r>
            </a:p>
          </p:txBody>
        </p: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9608" y="4045149"/>
              <a:ext cx="497982" cy="589448"/>
            </a:xfrm>
            <a:prstGeom prst="rect">
              <a:avLst/>
            </a:prstGeom>
          </p:spPr>
        </p:pic>
        <p:cxnSp>
          <p:nvCxnSpPr>
            <p:cNvPr id="67" name="Straight Connector 7"/>
            <p:cNvCxnSpPr>
              <a:cxnSpLocks noChangeShapeType="1"/>
            </p:cNvCxnSpPr>
            <p:nvPr/>
          </p:nvCxnSpPr>
          <p:spPr bwMode="auto">
            <a:xfrm>
              <a:off x="8638242" y="3109098"/>
              <a:ext cx="0" cy="248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7" name="Straight Connector 7"/>
          <p:cNvCxnSpPr>
            <a:cxnSpLocks noChangeShapeType="1"/>
          </p:cNvCxnSpPr>
          <p:nvPr/>
        </p:nvCxnSpPr>
        <p:spPr bwMode="auto">
          <a:xfrm>
            <a:off x="3888808" y="1262796"/>
            <a:ext cx="0" cy="248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Connector 7"/>
          <p:cNvCxnSpPr>
            <a:cxnSpLocks noChangeShapeType="1"/>
            <a:stCxn id="15" idx="3"/>
          </p:cNvCxnSpPr>
          <p:nvPr/>
        </p:nvCxnSpPr>
        <p:spPr bwMode="auto">
          <a:xfrm>
            <a:off x="5202263" y="1115871"/>
            <a:ext cx="3286555" cy="91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" name="Oval 5"/>
          <p:cNvSpPr/>
          <p:nvPr/>
        </p:nvSpPr>
        <p:spPr>
          <a:xfrm>
            <a:off x="372821" y="3020198"/>
            <a:ext cx="1201979" cy="20344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714545" y="3084809"/>
            <a:ext cx="1201979" cy="20344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598372" y="3106706"/>
            <a:ext cx="1201979" cy="20344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64362" y="3027948"/>
            <a:ext cx="1298016" cy="20344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3984" y="5164523"/>
            <a:ext cx="174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Formerly Center for </a:t>
            </a:r>
            <a:r>
              <a:rPr lang="en-US" smtClean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Beam Physics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2197" y="5092879"/>
            <a:ext cx="1745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Potential testbed for some concepts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435527" y="5070167"/>
            <a:ext cx="1955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New integrated program for all </a:t>
            </a:r>
            <a:r>
              <a:rPr lang="en-US" smtClean="0">
                <a:solidFill>
                  <a:prstClr val="black"/>
                </a:solidFill>
                <a:latin typeface="Franklin Gothic Medium" charset="0"/>
                <a:cs typeface="Franklin Gothic Medium" charset="0"/>
                <a:sym typeface="Comic Sans MS" charset="0"/>
              </a:rPr>
              <a:t>things magnetic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9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ALS </a:t>
            </a:r>
            <a:r>
              <a:rPr lang="en-US" dirty="0"/>
              <a:t>Longitudinal Feedback Kicker </a:t>
            </a:r>
            <a:r>
              <a:rPr lang="en-US" dirty="0" smtClean="0"/>
              <a:t>Cavity has been designed and commissioned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1409700"/>
            <a:ext cx="842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ALS longitudinal bunch-by-bunch feedback kicker requires a 250 MHz bandwidth. 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Heavily damped pillbox cavity. Introduced in DA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NE, used also on BESSY II,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cs typeface="Bodoni 72 Book"/>
              </a:rPr>
              <a:t>Diamond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. f</a:t>
            </a:r>
            <a:r>
              <a:rPr lang="en-US" sz="2000" baseline="-25000" dirty="0" smtClean="0">
                <a:solidFill>
                  <a:schemeClr val="tx2"/>
                </a:solidFill>
                <a:latin typeface="+mj-lt"/>
              </a:rPr>
              <a:t>res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= 1.4 GHz, with an R/Q≈80 we can get a R</a:t>
            </a:r>
            <a:r>
              <a:rPr lang="en-US" sz="2000" baseline="-25000" dirty="0" smtClean="0">
                <a:solidFill>
                  <a:schemeClr val="tx2"/>
                </a:solidFill>
                <a:latin typeface="+mj-lt"/>
              </a:rPr>
              <a:t>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= 400 </a:t>
            </a:r>
            <a:r>
              <a:rPr lang="en-US" sz="20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W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cs typeface="Symbol" charset="2"/>
              </a:rPr>
              <a:t>,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doubling existing kicker.</a:t>
            </a:r>
          </a:p>
        </p:txBody>
      </p:sp>
      <p:pic>
        <p:nvPicPr>
          <p:cNvPr id="8" name="Picture 7" descr="Bessy2LFBKca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206750"/>
            <a:ext cx="5626100" cy="2759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" y="5638800"/>
            <a:ext cx="98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(BESSY II)</a:t>
            </a:r>
          </a:p>
        </p:txBody>
      </p:sp>
      <p:pic>
        <p:nvPicPr>
          <p:cNvPr id="11" name="Picture 10" descr="Screen Shot 2015-10-12 at 10.08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73" y="3136900"/>
            <a:ext cx="2886116" cy="294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51800" y="5702300"/>
            <a:ext cx="6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Symbols"/>
                <a:cs typeface="Apple Symbols"/>
              </a:rPr>
              <a:t>(ALS)</a:t>
            </a:r>
          </a:p>
        </p:txBody>
      </p:sp>
    </p:spTree>
    <p:extLst>
      <p:ext uri="{BB962C8B-B14F-4D97-AF65-F5344CB8AC3E}">
        <p14:creationId xmlns:p14="http://schemas.microsoft.com/office/powerpoint/2010/main" val="10442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98970" y="1347860"/>
            <a:ext cx="4259304" cy="1312542"/>
            <a:chOff x="4798970" y="1409878"/>
            <a:chExt cx="4259304" cy="1312542"/>
          </a:xfrm>
        </p:grpSpPr>
        <p:pic>
          <p:nvPicPr>
            <p:cNvPr id="11" name="Picture 10" descr="Injection_SwapOu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8677" y="1478805"/>
              <a:ext cx="3976723" cy="116952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5041114" y="1602857"/>
              <a:ext cx="698351" cy="12937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129146" y="2021245"/>
              <a:ext cx="628814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38677" y="2498472"/>
              <a:ext cx="819283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8504" y="1488381"/>
              <a:ext cx="10130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3366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Stored Beam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98970" y="2476199"/>
              <a:ext cx="12055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Injected Beam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429460" y="2095136"/>
              <a:ext cx="628814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789200" y="1440685"/>
              <a:ext cx="628814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56578" y="1409878"/>
              <a:ext cx="10130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336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Fast Kicker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969" y="1261042"/>
            <a:ext cx="4411892" cy="1765557"/>
            <a:chOff x="-1" y="1306672"/>
            <a:chExt cx="4411892" cy="1765557"/>
          </a:xfrm>
        </p:grpSpPr>
        <p:grpSp>
          <p:nvGrpSpPr>
            <p:cNvPr id="7" name="Group 6"/>
            <p:cNvGrpSpPr/>
            <p:nvPr/>
          </p:nvGrpSpPr>
          <p:grpSpPr>
            <a:xfrm>
              <a:off x="323756" y="1306672"/>
              <a:ext cx="4088135" cy="1719348"/>
              <a:chOff x="2524441" y="587397"/>
              <a:chExt cx="6197960" cy="1928000"/>
            </a:xfrm>
          </p:grpSpPr>
          <p:pic>
            <p:nvPicPr>
              <p:cNvPr id="8" name="Picture 7" descr="Injection_SmallBeam-2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4441" y="664667"/>
                <a:ext cx="6197960" cy="185073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569443" y="587397"/>
                <a:ext cx="2891310" cy="1955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69443" y="1898852"/>
                <a:ext cx="875407" cy="19558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252758" y="1559791"/>
              <a:ext cx="628814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" y="1502246"/>
              <a:ext cx="10130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3366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Stored Beam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81213" y="2884966"/>
              <a:ext cx="628814" cy="147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36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3048" y="2826008"/>
              <a:ext cx="12055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Injected Beam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62026" y="2697814"/>
            <a:ext cx="7134224" cy="3169586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pPr marL="342615" lvl="1" indent="-3426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681"/>
                </a:solidFill>
                <a:latin typeface="Arial" charset="0"/>
                <a:ea typeface="ＭＳ Ｐゴシック" charset="0"/>
                <a:cs typeface="ＭＳ Ｐゴシック" charset="0"/>
              </a:rPr>
              <a:t>Swap-out enables:</a:t>
            </a:r>
            <a:endParaRPr lang="en-US" b="1" dirty="0">
              <a:solidFill>
                <a:srgbClr val="00768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indent="-27408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Stronger-focusing MBA lattices with smaller dynamic apertures</a:t>
            </a:r>
          </a:p>
          <a:p>
            <a:pPr lvl="1" indent="-27408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Round beams - more useful shape and reduced emittance growth</a:t>
            </a:r>
          </a:p>
          <a:p>
            <a:pPr lvl="1" indent="-27408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Vacuum chambers with small round apertures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Improved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undulator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performance</a:t>
            </a:r>
          </a:p>
          <a:p>
            <a:pPr marL="342615" lvl="1" indent="-3426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5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681"/>
                </a:solidFill>
                <a:latin typeface="Arial" charset="0"/>
                <a:ea typeface="ＭＳ Ｐゴシック" charset="0"/>
                <a:cs typeface="ＭＳ Ｐゴシック" charset="0"/>
              </a:rPr>
              <a:t>Swap-out with full energy accumulator enables:</a:t>
            </a:r>
          </a:p>
          <a:p>
            <a:pPr lvl="1" indent="-27408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Bunch train swap-out and recovery of the stored beam current</a:t>
            </a:r>
          </a:p>
          <a:p>
            <a:pPr marL="804004" lvl="3" indent="-2558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Lower demand on the injector</a:t>
            </a:r>
          </a:p>
          <a:p>
            <a:pPr marL="804004" lvl="3" indent="-2558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Very small (~nm) injected emittance</a:t>
            </a:r>
          </a:p>
          <a:p>
            <a:pPr marL="804004" lvl="3" indent="-2558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/>
              <a:buChar char="-"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More flexibility in fill patterns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042" y="875947"/>
            <a:ext cx="2909208" cy="338477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r>
              <a:rPr lang="en-US" sz="1600" b="1" dirty="0" smtClean="0">
                <a:solidFill>
                  <a:srgbClr val="B1B3B3">
                    <a:lumMod val="2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Traditional off-axis </a:t>
            </a:r>
            <a:r>
              <a:rPr lang="en-US" sz="1600" b="1" dirty="0">
                <a:solidFill>
                  <a:srgbClr val="B1B3B3">
                    <a:lumMod val="2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600" b="1" dirty="0" smtClean="0">
                <a:solidFill>
                  <a:srgbClr val="B1B3B3">
                    <a:lumMod val="2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njection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8461" y="799984"/>
            <a:ext cx="3213910" cy="507755"/>
          </a:xfrm>
          <a:prstGeom prst="rect">
            <a:avLst/>
          </a:prstGeom>
          <a:noFill/>
        </p:spPr>
        <p:txBody>
          <a:bodyPr wrap="square" lIns="91360" tIns="45682" rIns="91360" bIns="45682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B1B3B3">
                    <a:lumMod val="2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On-axis swap-out injection</a:t>
            </a:r>
          </a:p>
          <a:p>
            <a:pPr algn="ctr"/>
            <a:r>
              <a:rPr lang="en-US" sz="1050" dirty="0">
                <a:solidFill>
                  <a:srgbClr val="B1B3B3">
                    <a:lumMod val="25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(initially proposed by M. Borland)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62800" y="3501248"/>
            <a:ext cx="1895179" cy="83092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lIns="91360" tIns="45682" rIns="91360" bIns="45682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333333"/>
                </a:solidFill>
                <a:latin typeface="Arial" charset="0"/>
                <a:ea typeface="ＭＳ Ｐゴシック" charset="0"/>
                <a:cs typeface="ＭＳ Ｐゴシック" charset="0"/>
              </a:rPr>
              <a:t>Only ALS-U and APS-U plan to include swap-out</a:t>
            </a:r>
            <a:endParaRPr lang="en-US" sz="1600" b="1" dirty="0">
              <a:solidFill>
                <a:srgbClr val="33333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40329" y="1418976"/>
            <a:ext cx="1612537" cy="1150092"/>
            <a:chOff x="2799354" y="1464606"/>
            <a:chExt cx="1612537" cy="1150092"/>
          </a:xfrm>
        </p:grpSpPr>
        <p:sp>
          <p:nvSpPr>
            <p:cNvPr id="21" name="TextBox 20"/>
            <p:cNvSpPr txBox="1"/>
            <p:nvPr/>
          </p:nvSpPr>
          <p:spPr>
            <a:xfrm>
              <a:off x="3019651" y="2183811"/>
              <a:ext cx="10941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B1B3B3">
                      <a:lumMod val="25000"/>
                    </a:srgb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requires larger</a:t>
              </a:r>
            </a:p>
            <a:p>
              <a:pPr algn="ctr"/>
              <a:r>
                <a:rPr lang="en-US" sz="1100" dirty="0">
                  <a:solidFill>
                    <a:srgbClr val="B1B3B3">
                      <a:lumMod val="25000"/>
                    </a:srgb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apertures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799354" y="1464606"/>
              <a:ext cx="1612537" cy="540057"/>
              <a:chOff x="2799354" y="1464606"/>
              <a:chExt cx="1612537" cy="540057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>
                <a:off x="2799354" y="1464606"/>
                <a:ext cx="1612537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2805031" y="2004663"/>
                <a:ext cx="1606860" cy="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" name="Group 16"/>
          <p:cNvGrpSpPr/>
          <p:nvPr/>
        </p:nvGrpSpPr>
        <p:grpSpPr>
          <a:xfrm>
            <a:off x="6696863" y="1614143"/>
            <a:ext cx="2370937" cy="1063740"/>
            <a:chOff x="6674534" y="1881011"/>
            <a:chExt cx="2370937" cy="1063740"/>
          </a:xfrm>
        </p:grpSpPr>
        <p:sp>
          <p:nvSpPr>
            <p:cNvPr id="30" name="TextBox 29"/>
            <p:cNvSpPr txBox="1"/>
            <p:nvPr/>
          </p:nvSpPr>
          <p:spPr>
            <a:xfrm>
              <a:off x="6674534" y="2513864"/>
              <a:ext cx="1977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B1B3B3">
                      <a:lumMod val="25000"/>
                    </a:srgb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can use smaller</a:t>
              </a:r>
            </a:p>
            <a:p>
              <a:pPr algn="ctr"/>
              <a:r>
                <a:rPr lang="en-US" sz="1100" dirty="0">
                  <a:solidFill>
                    <a:srgbClr val="B1B3B3">
                      <a:lumMod val="25000"/>
                    </a:srgb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apertures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8243558" y="2021916"/>
              <a:ext cx="80191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243558" y="1881011"/>
              <a:ext cx="801913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-5260"/>
            <a:ext cx="9144000" cy="1143000"/>
          </a:xfrm>
        </p:spPr>
        <p:txBody>
          <a:bodyPr/>
          <a:lstStyle/>
          <a:p>
            <a:r>
              <a:rPr lang="en-US" sz="3200" b="0" dirty="0" smtClean="0"/>
              <a:t>Swap</a:t>
            </a:r>
            <a:r>
              <a:rPr lang="en-US" sz="3200" b="0" dirty="0"/>
              <a:t>-out with a full-energy </a:t>
            </a:r>
            <a:r>
              <a:rPr lang="en-US" sz="3200" b="0" dirty="0" smtClean="0"/>
              <a:t>accumulator</a:t>
            </a:r>
            <a:endParaRPr lang="en-US" sz="3200" b="0" dirty="0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4290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668EFF3A-9903-FC4F-99F2-8A79E0BD1D4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48000" y="615541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ALS-U Accelerator Kickoff, 12/1/16</a:t>
            </a:r>
          </a:p>
        </p:txBody>
      </p:sp>
    </p:spTree>
    <p:extLst>
      <p:ext uri="{BB962C8B-B14F-4D97-AF65-F5344CB8AC3E}">
        <p14:creationId xmlns:p14="http://schemas.microsoft.com/office/powerpoint/2010/main" val="15662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31901"/>
            <a:ext cx="8229600" cy="4724399"/>
          </a:xfrm>
        </p:spPr>
        <p:txBody>
          <a:bodyPr>
            <a:normAutofit/>
          </a:bodyPr>
          <a:lstStyle/>
          <a:p>
            <a:pPr algn="just"/>
            <a:r>
              <a:rPr lang="en-US" sz="2000">
                <a:cs typeface="Symbol" charset="2"/>
              </a:rPr>
              <a:t>The ALS upgrade requires a sub-10 ns rise time kicker for implementing the necessary on-axis swap-out injection scheme.</a:t>
            </a:r>
          </a:p>
          <a:p>
            <a:pPr algn="just"/>
            <a:r>
              <a:rPr lang="en-US" sz="2000">
                <a:cs typeface="Symbol" charset="2"/>
              </a:rPr>
              <a:t> 50-cm long stripline module (4 modules to achieve 3.5 mrad).</a:t>
            </a:r>
          </a:p>
          <a:p>
            <a:pPr algn="just"/>
            <a:r>
              <a:rPr lang="en-US" sz="2000">
                <a:cs typeface="Symbol" charset="2"/>
              </a:rPr>
              <a:t>Extremely reduced transverse dimensions change the usual design/assembly methodology.  Much higher “resolution” in mechanical details needed. Beam proximity amplifies coupling impedance issues. </a:t>
            </a:r>
          </a:p>
          <a:p>
            <a:pPr algn="just">
              <a:buNone/>
            </a:pPr>
            <a:endParaRPr lang="en-US" sz="2000" baseline="-25000">
              <a:cs typeface="Symbol" charset="2"/>
            </a:endParaRPr>
          </a:p>
          <a:p>
            <a:pPr algn="just">
              <a:buNone/>
            </a:pPr>
            <a:endParaRPr lang="en-US" sz="2000">
              <a:cs typeface="Symbol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ALS-U Injection/Extraction Kicker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342900" y="3276601"/>
            <a:ext cx="2951774" cy="2863460"/>
            <a:chOff x="228600" y="1219200"/>
            <a:chExt cx="3310668" cy="3211616"/>
          </a:xfrm>
        </p:grpSpPr>
        <p:grpSp>
          <p:nvGrpSpPr>
            <p:cNvPr id="6" name="Group 19"/>
            <p:cNvGrpSpPr/>
            <p:nvPr/>
          </p:nvGrpSpPr>
          <p:grpSpPr>
            <a:xfrm>
              <a:off x="228600" y="1219200"/>
              <a:ext cx="3276600" cy="3133711"/>
              <a:chOff x="2755142" y="1900639"/>
              <a:chExt cx="4222967" cy="4038808"/>
            </a:xfrm>
          </p:grpSpPr>
          <p:pic>
            <p:nvPicPr>
              <p:cNvPr id="12" name="Picture 11" descr="oddsmall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5142" y="1900639"/>
                <a:ext cx="4222967" cy="4038808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4031854" y="3372178"/>
                <a:ext cx="1600200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190998" y="2882724"/>
                <a:ext cx="822940" cy="40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/>
                    </a:solidFill>
                    <a:latin typeface="Calibri"/>
                    <a:cs typeface="Calibri"/>
                  </a:rPr>
                  <a:t>8 mm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10800000" flipV="1">
                <a:off x="3141121" y="3932495"/>
                <a:ext cx="1676400" cy="91440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114026" y="4195266"/>
                <a:ext cx="917826" cy="40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/>
                    </a:solidFill>
                    <a:latin typeface="Calibri"/>
                    <a:cs typeface="Calibri"/>
                  </a:rPr>
                  <a:t>9 mm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5400000">
                <a:off x="4327345" y="3960564"/>
                <a:ext cx="1371599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953001" y="3998849"/>
                <a:ext cx="846604" cy="40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2"/>
                    </a:solidFill>
                    <a:latin typeface="Calibri"/>
                    <a:cs typeface="Calibri"/>
                  </a:rPr>
                  <a:t>6 mm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00177" y="4085618"/>
              <a:ext cx="739091" cy="345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Calibri"/>
                  <a:cs typeface="Calibri"/>
                </a:rPr>
                <a:t>ALS-U</a:t>
              </a: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835400" y="3560646"/>
            <a:ext cx="4889499" cy="1970630"/>
            <a:chOff x="3899675" y="762000"/>
            <a:chExt cx="5187797" cy="2090854"/>
          </a:xfrm>
        </p:grpSpPr>
        <p:grpSp>
          <p:nvGrpSpPr>
            <p:cNvPr id="8" name="Group 29"/>
            <p:cNvGrpSpPr/>
            <p:nvPr/>
          </p:nvGrpSpPr>
          <p:grpSpPr>
            <a:xfrm>
              <a:off x="3899675" y="762000"/>
              <a:ext cx="5080000" cy="2090854"/>
              <a:chOff x="3899675" y="762000"/>
              <a:chExt cx="5080000" cy="2090854"/>
            </a:xfrm>
          </p:grpSpPr>
          <p:pic>
            <p:nvPicPr>
              <p:cNvPr id="22" name="Picture 21" descr="PSmesh10M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675" y="762000"/>
                <a:ext cx="5080000" cy="2090854"/>
              </a:xfrm>
              <a:prstGeom prst="rect">
                <a:avLst/>
              </a:prstGeom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3962400" y="1828800"/>
                <a:ext cx="4927600" cy="213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343400" y="1524000"/>
                <a:ext cx="766857" cy="32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35 mm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6088643" y="1821442"/>
                <a:ext cx="929115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814138" y="1447800"/>
                <a:ext cx="662862" cy="32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Calibri"/>
                    <a:cs typeface="Calibri"/>
                  </a:rPr>
                  <a:t>6 mm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537871" y="762000"/>
              <a:ext cx="1549601" cy="35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Calibri"/>
                  <a:cs typeface="Calibri"/>
                </a:rPr>
                <a:t>ALS Test Kicker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60800" y="5643446"/>
            <a:ext cx="528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Installation: February 2017.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Will be injection kicker with the smallest aperture (I believe) </a:t>
            </a:r>
          </a:p>
        </p:txBody>
      </p:sp>
    </p:spTree>
    <p:extLst>
      <p:ext uri="{BB962C8B-B14F-4D97-AF65-F5344CB8AC3E}">
        <p14:creationId xmlns:p14="http://schemas.microsoft.com/office/powerpoint/2010/main" val="1759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Berkeley Lab Contributions </a:t>
            </a:r>
            <a:r>
              <a:rPr lang="en-US" dirty="0" smtClean="0"/>
              <a:t>to Magnet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1079500"/>
            <a:ext cx="8305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R&amp;D plan adjusted to include the review guidance and recent discussions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(minimal) Lab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get started on highest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</a:p>
          <a:p>
            <a:pPr>
              <a:spcAft>
                <a:spcPts val="600"/>
              </a:spcAft>
            </a:pPr>
            <a:endParaRPr lang="en-US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Fast ramping 3 T dipoles for the ion booster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CIC dipole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explore 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feasibility of testing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model at LBNL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goals, system requirements and supporting analysis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sz="2000" u="sng" dirty="0" smtClean="0"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en-US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alternative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provide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and cost expectations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based on results from relevant past developments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Dipoles for the ion collider: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sz="2000" dirty="0">
                <a:solidFill>
                  <a:srgbClr val="0033CC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q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for 6 T,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provide performance and cost estimates addressing the DOE review guidance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 Magnets: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 collaboration with the accelerator physics group,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optimal design points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different assumptions (conductor, temperature)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R&amp;D plan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response to the DOE review recommendations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38200" y="825500"/>
            <a:ext cx="7496175" cy="0"/>
          </a:xfrm>
          <a:prstGeom prst="line">
            <a:avLst/>
          </a:prstGeom>
          <a:noFill/>
          <a:ln w="158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257300"/>
            <a:ext cx="8801099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Berkeley Lab is committed to helping with the EIC.</a:t>
            </a:r>
          </a:p>
          <a:p>
            <a:r>
              <a:rPr lang="en-US" dirty="0" smtClean="0"/>
              <a:t>We have a strong local advocate in Barbara Jacek, the Nuclear Sciences Division Director.</a:t>
            </a:r>
          </a:p>
          <a:p>
            <a:r>
              <a:rPr lang="en-US" dirty="0" smtClean="0"/>
              <a:t>We have developed several capabilities from past experience with high current storage rings such as PEP-II, ALS, ILC damping rings, etc. that can be helpful for EIC. </a:t>
            </a:r>
          </a:p>
          <a:p>
            <a:pPr lvl="1"/>
            <a:r>
              <a:rPr lang="en-US" dirty="0" smtClean="0"/>
              <a:t>Strong accelerator physics combined with high performance modeling</a:t>
            </a:r>
          </a:p>
          <a:p>
            <a:pPr lvl="1"/>
            <a:r>
              <a:rPr lang="en-US" dirty="0" smtClean="0"/>
              <a:t>Specialized RF design</a:t>
            </a:r>
          </a:p>
          <a:p>
            <a:pPr lvl="1"/>
            <a:r>
              <a:rPr lang="en-US" dirty="0" smtClean="0"/>
              <a:t>High precision digital RF control</a:t>
            </a:r>
          </a:p>
          <a:p>
            <a:r>
              <a:rPr lang="en-US" dirty="0" smtClean="0"/>
              <a:t>We would like to volunteer to host a future EIC Collaboration Meeting</a:t>
            </a:r>
          </a:p>
          <a:p>
            <a:r>
              <a:rPr lang="en-US" dirty="0" smtClean="0"/>
              <a:t>Berkeley Lab are partners-of-choice for almost all DOE accelerator projects.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035"/>
            <a:ext cx="9122844" cy="49292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9390" y="2988129"/>
            <a:ext cx="3604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0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-2019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r>
              <a:rPr lang="en-US" sz="3200" dirty="0" smtClean="0">
                <a:solidFill>
                  <a:prstClr val="white"/>
                </a:solidFill>
                <a:cs typeface="Calibri"/>
              </a:rPr>
              <a:t>Accelerator Modeling Program</a:t>
            </a:r>
            <a:endParaRPr lang="en-US" sz="3200" i="1" dirty="0">
              <a:solidFill>
                <a:srgbClr val="FCFF6F"/>
              </a:solidFill>
            </a:endParaRPr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7555" y="5731334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1661" y="1350235"/>
            <a:ext cx="685800" cy="1159015"/>
            <a:chOff x="1331767" y="1350575"/>
            <a:chExt cx="685800" cy="115901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767" y="1692455"/>
              <a:ext cx="685800" cy="817135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1340654" y="1350575"/>
              <a:ext cx="6635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Chad </a:t>
              </a:r>
              <a:endPara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Mitchell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0064" y="1351387"/>
            <a:ext cx="807533" cy="1163688"/>
            <a:chOff x="2734467" y="1350575"/>
            <a:chExt cx="807533" cy="116368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7257" y="1691303"/>
              <a:ext cx="685800" cy="82296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2734467" y="1350575"/>
              <a:ext cx="807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Ji</a:t>
              </a:r>
              <a:endPara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Qiang</a:t>
              </a: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 (deputy)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0001" y="1350575"/>
            <a:ext cx="688247" cy="1164840"/>
            <a:chOff x="3500001" y="1350575"/>
            <a:chExt cx="688247" cy="1164840"/>
          </a:xfrm>
        </p:grpSpPr>
        <p:pic>
          <p:nvPicPr>
            <p:cNvPr id="15" name="Picture 6" descr="Screen Shot 2015-01-17 at 1.33.28 PM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00001" y="1691303"/>
              <a:ext cx="651809" cy="824112"/>
            </a:xfrm>
            <a:prstGeom prst="rect">
              <a:avLst/>
            </a:prstGeom>
            <a:noFill/>
            <a:ln w="9525">
              <a:solidFill>
                <a:srgbClr val="558ED5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3512846" y="1350575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Rob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Ryne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4424" y="1350575"/>
            <a:ext cx="690398" cy="1156718"/>
            <a:chOff x="604424" y="1350575"/>
            <a:chExt cx="690398" cy="115671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363" y="1691303"/>
              <a:ext cx="675459" cy="81599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604424" y="1350575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rPr>
                <a:t>Jean-Luc  </a:t>
              </a: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Vay (lead)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1343801" y="2851378"/>
            <a:ext cx="670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800" dirty="0" err="1" smtClean="0">
                <a:solidFill>
                  <a:prstClr val="black"/>
                </a:solidFill>
                <a:latin typeface="Calibri" charset="0"/>
                <a:cs typeface="Calibri" charset="0"/>
              </a:rPr>
              <a:t>Rémi</a:t>
            </a:r>
            <a:endParaRPr lang="en-US" sz="800" dirty="0" smtClean="0">
              <a:solidFill>
                <a:prstClr val="black"/>
              </a:solidFill>
              <a:latin typeface="Calibri" charset="0"/>
              <a:cs typeface="Calibri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800" dirty="0" err="1" smtClean="0">
                <a:solidFill>
                  <a:prstClr val="black"/>
                </a:solidFill>
                <a:latin typeface="Calibri" charset="0"/>
                <a:cs typeface="Calibri" charset="0"/>
              </a:rPr>
              <a:t>Lehe</a:t>
            </a:r>
            <a:endParaRPr lang="en-US" sz="800" dirty="0">
              <a:solidFill>
                <a:prstClr val="black"/>
              </a:solidFill>
              <a:latin typeface="Calibri" charset="0"/>
              <a:cs typeface="Calibri" charset="0"/>
            </a:endParaRPr>
          </a:p>
        </p:txBody>
      </p:sp>
      <p:pic>
        <p:nvPicPr>
          <p:cNvPr id="41" name="Picture 40" descr="RHuang_Kwang_CBP_LG_PDo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902" y="3179049"/>
            <a:ext cx="650220" cy="819505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" name="TextBox 14"/>
          <p:cNvSpPr txBox="1">
            <a:spLocks noChangeArrowheads="1"/>
          </p:cNvSpPr>
          <p:nvPr/>
        </p:nvSpPr>
        <p:spPr bwMode="auto">
          <a:xfrm>
            <a:off x="620391" y="2851378"/>
            <a:ext cx="675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800" dirty="0" err="1" smtClean="0">
                <a:solidFill>
                  <a:prstClr val="black"/>
                </a:solidFill>
                <a:latin typeface="Calibri" charset="0"/>
                <a:cs typeface="Calibri" charset="0"/>
              </a:rPr>
              <a:t>Kilean</a:t>
            </a:r>
            <a:r>
              <a: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 Hwang</a:t>
            </a:r>
            <a:endParaRPr lang="en-US" sz="800" dirty="0">
              <a:solidFill>
                <a:prstClr val="black"/>
              </a:solidFill>
              <a:latin typeface="Calibri" charset="0"/>
              <a:cs typeface="Calibri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-127965" y="3395687"/>
            <a:ext cx="107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1F497D"/>
                </a:solidFill>
                <a:latin typeface="Franklin Gothic Medium"/>
              </a:rPr>
              <a:t>Postdocs</a:t>
            </a:r>
          </a:p>
        </p:txBody>
      </p:sp>
      <p:sp>
        <p:nvSpPr>
          <p:cNvPr id="99" name="TextBox 98"/>
          <p:cNvSpPr txBox="1"/>
          <p:nvPr/>
        </p:nvSpPr>
        <p:spPr>
          <a:xfrm rot="16200000">
            <a:off x="-405003" y="182832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1F497D"/>
                </a:solidFill>
                <a:latin typeface="Franklin Gothic Medium"/>
              </a:rPr>
              <a:t>Scientific Staff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4406" y="1350235"/>
            <a:ext cx="685800" cy="1164840"/>
            <a:chOff x="2054512" y="1350575"/>
            <a:chExt cx="685800" cy="1164840"/>
          </a:xfrm>
        </p:grpSpPr>
        <p:sp>
          <p:nvSpPr>
            <p:cNvPr id="86" name="TextBox 15"/>
            <p:cNvSpPr txBox="1">
              <a:spLocks noChangeArrowheads="1"/>
            </p:cNvSpPr>
            <p:nvPr/>
          </p:nvSpPr>
          <p:spPr bwMode="auto">
            <a:xfrm>
              <a:off x="2059137" y="1350575"/>
              <a:ext cx="6635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Greg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Penn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4512" y="1691302"/>
              <a:ext cx="685800" cy="824113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767" y="3179049"/>
            <a:ext cx="685800" cy="822960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7" name="Group 166"/>
          <p:cNvGrpSpPr/>
          <p:nvPr/>
        </p:nvGrpSpPr>
        <p:grpSpPr>
          <a:xfrm>
            <a:off x="4378920" y="1386835"/>
            <a:ext cx="980156" cy="1769074"/>
            <a:chOff x="3269586" y="2871223"/>
            <a:chExt cx="980156" cy="1769074"/>
          </a:xfrm>
        </p:grpSpPr>
        <p:sp>
          <p:nvSpPr>
            <p:cNvPr id="100" name="TextBox 99"/>
            <p:cNvSpPr txBox="1"/>
            <p:nvPr/>
          </p:nvSpPr>
          <p:spPr>
            <a:xfrm>
              <a:off x="3269586" y="3993966"/>
              <a:ext cx="9801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 smtClean="0">
                  <a:solidFill>
                    <a:srgbClr val="1F497D"/>
                  </a:solidFill>
                  <a:latin typeface="Franklin Gothic Medium"/>
                </a:rPr>
                <a:t>Admin.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 smtClean="0">
                  <a:solidFill>
                    <a:srgbClr val="1F497D"/>
                  </a:solidFill>
                  <a:latin typeface="Franklin Gothic Medium"/>
                </a:rPr>
                <a:t>Support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8026" y="3181792"/>
              <a:ext cx="685800" cy="82296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9" name="TextBox 14"/>
            <p:cNvSpPr txBox="1">
              <a:spLocks noChangeArrowheads="1"/>
            </p:cNvSpPr>
            <p:nvPr/>
          </p:nvSpPr>
          <p:spPr bwMode="auto">
            <a:xfrm>
              <a:off x="3328026" y="2871223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Lucky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Cortez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68" y="1697026"/>
            <a:ext cx="685800" cy="817237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036" y="1697026"/>
            <a:ext cx="685800" cy="818389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05" y="1695105"/>
            <a:ext cx="676656" cy="822960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430" y="1692455"/>
            <a:ext cx="676656" cy="822960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2" name="TextBox 131"/>
          <p:cNvSpPr txBox="1"/>
          <p:nvPr/>
        </p:nvSpPr>
        <p:spPr>
          <a:xfrm rot="16200000">
            <a:off x="4756750" y="1817970"/>
            <a:ext cx="14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1F497D"/>
                </a:solidFill>
                <a:latin typeface="Franklin Gothic Medium"/>
              </a:rPr>
              <a:t>ATAP </a:t>
            </a:r>
            <a:r>
              <a:rPr lang="en-US" dirty="0" err="1" smtClean="0">
                <a:solidFill>
                  <a:srgbClr val="1F497D"/>
                </a:solidFill>
                <a:latin typeface="Franklin Gothic Medium"/>
              </a:rPr>
              <a:t>Collab</a:t>
            </a:r>
            <a:r>
              <a:rPr lang="en-US" dirty="0" smtClean="0">
                <a:solidFill>
                  <a:srgbClr val="1F497D"/>
                </a:solidFill>
                <a:latin typeface="Franklin Gothic Medium"/>
              </a:rPr>
              <a:t>.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699268" y="1364795"/>
            <a:ext cx="2845758" cy="1354018"/>
            <a:chOff x="4798743" y="1352749"/>
            <a:chExt cx="2845758" cy="1354018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798743" y="1352749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Carlo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Benedetti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4798743" y="2491323"/>
              <a:ext cx="6754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BELLA</a:t>
              </a:r>
            </a:p>
          </p:txBody>
        </p:sp>
        <p:sp>
          <p:nvSpPr>
            <p:cNvPr id="137" name="TextBox 136"/>
            <p:cNvSpPr txBox="1">
              <a:spLocks noChangeArrowheads="1"/>
            </p:cNvSpPr>
            <p:nvPr/>
          </p:nvSpPr>
          <p:spPr bwMode="auto">
            <a:xfrm>
              <a:off x="5522195" y="1352749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Stepan</a:t>
              </a:r>
              <a:endPara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Bulanov</a:t>
              </a:r>
              <a:endPara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38" name="TextBox 137"/>
            <p:cNvSpPr txBox="1">
              <a:spLocks noChangeArrowheads="1"/>
            </p:cNvSpPr>
            <p:nvPr/>
          </p:nvSpPr>
          <p:spPr bwMode="auto">
            <a:xfrm>
              <a:off x="6245647" y="1352749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Hiroshi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Nishimura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39" name="TextBox 138"/>
            <p:cNvSpPr txBox="1">
              <a:spLocks noChangeArrowheads="1"/>
            </p:cNvSpPr>
            <p:nvPr/>
          </p:nvSpPr>
          <p:spPr bwMode="auto">
            <a:xfrm>
              <a:off x="6969099" y="1352749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Changchun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Sun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40" name="TextBox 139"/>
            <p:cNvSpPr txBox="1">
              <a:spLocks noChangeArrowheads="1"/>
            </p:cNvSpPr>
            <p:nvPr/>
          </p:nvSpPr>
          <p:spPr bwMode="auto">
            <a:xfrm>
              <a:off x="5522195" y="2491323"/>
              <a:ext cx="6754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BELLA</a:t>
              </a:r>
            </a:p>
          </p:txBody>
        </p:sp>
        <p:sp>
          <p:nvSpPr>
            <p:cNvPr id="141" name="TextBox 140"/>
            <p:cNvSpPr txBox="1">
              <a:spLocks noChangeArrowheads="1"/>
            </p:cNvSpPr>
            <p:nvPr/>
          </p:nvSpPr>
          <p:spPr bwMode="auto">
            <a:xfrm>
              <a:off x="6245647" y="2491323"/>
              <a:ext cx="6754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ALS</a:t>
              </a:r>
            </a:p>
          </p:txBody>
        </p:sp>
        <p:sp>
          <p:nvSpPr>
            <p:cNvPr id="142" name="TextBox 141"/>
            <p:cNvSpPr txBox="1">
              <a:spLocks noChangeArrowheads="1"/>
            </p:cNvSpPr>
            <p:nvPr/>
          </p:nvSpPr>
          <p:spPr bwMode="auto">
            <a:xfrm>
              <a:off x="6969099" y="2491323"/>
              <a:ext cx="67540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ALS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685747" y="2853748"/>
            <a:ext cx="2936172" cy="1354018"/>
            <a:chOff x="5143929" y="2968981"/>
            <a:chExt cx="2936172" cy="135401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0438" y="3297246"/>
              <a:ext cx="667512" cy="820626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8651" y="3297246"/>
              <a:ext cx="662940" cy="818388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4004" y="3297246"/>
              <a:ext cx="685800" cy="818388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929" y="3297246"/>
              <a:ext cx="681228" cy="817935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4" name="Group 143"/>
            <p:cNvGrpSpPr/>
            <p:nvPr/>
          </p:nvGrpSpPr>
          <p:grpSpPr>
            <a:xfrm>
              <a:off x="5152751" y="2968981"/>
              <a:ext cx="2927350" cy="1354018"/>
              <a:chOff x="4798743" y="1352749"/>
              <a:chExt cx="2927350" cy="1354018"/>
            </a:xfrm>
          </p:grpSpPr>
          <p:sp>
            <p:nvSpPr>
              <p:cNvPr id="145" name="TextBox 144"/>
              <p:cNvSpPr txBox="1">
                <a:spLocks noChangeArrowheads="1"/>
              </p:cNvSpPr>
              <p:nvPr/>
            </p:nvSpPr>
            <p:spPr bwMode="auto">
              <a:xfrm>
                <a:off x="4798743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William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Fawley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46" name="TextBox 145"/>
              <p:cNvSpPr txBox="1">
                <a:spLocks noChangeArrowheads="1"/>
              </p:cNvSpPr>
              <p:nvPr/>
            </p:nvSpPr>
            <p:spPr bwMode="auto">
              <a:xfrm>
                <a:off x="4798743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LBNL/SLAC</a:t>
                </a:r>
              </a:p>
            </p:txBody>
          </p:sp>
          <p:sp>
            <p:nvSpPr>
              <p:cNvPr id="147" name="TextBox 146"/>
              <p:cNvSpPr txBox="1">
                <a:spLocks noChangeArrowheads="1"/>
              </p:cNvSpPr>
              <p:nvPr/>
            </p:nvSpPr>
            <p:spPr bwMode="auto">
              <a:xfrm>
                <a:off x="5522195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Alex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Friedman</a:t>
                </a:r>
              </a:p>
            </p:txBody>
          </p:sp>
          <p:sp>
            <p:nvSpPr>
              <p:cNvPr id="148" name="TextBox 147"/>
              <p:cNvSpPr txBox="1">
                <a:spLocks noChangeArrowheads="1"/>
              </p:cNvSpPr>
              <p:nvPr/>
            </p:nvSpPr>
            <p:spPr bwMode="auto">
              <a:xfrm>
                <a:off x="6245647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Miguel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Furman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49" name="TextBox 148"/>
              <p:cNvSpPr txBox="1">
                <a:spLocks noChangeArrowheads="1"/>
              </p:cNvSpPr>
              <p:nvPr/>
            </p:nvSpPr>
            <p:spPr bwMode="auto">
              <a:xfrm>
                <a:off x="6969099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Brendan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Godfrey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0" name="TextBox 149"/>
              <p:cNvSpPr txBox="1">
                <a:spLocks noChangeArrowheads="1"/>
              </p:cNvSpPr>
              <p:nvPr/>
            </p:nvSpPr>
            <p:spPr bwMode="auto">
              <a:xfrm>
                <a:off x="5522195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LLNL</a:t>
                </a:r>
              </a:p>
            </p:txBody>
          </p:sp>
          <p:sp>
            <p:nvSpPr>
              <p:cNvPr id="151" name="TextBox 150"/>
              <p:cNvSpPr txBox="1">
                <a:spLocks noChangeArrowheads="1"/>
              </p:cNvSpPr>
              <p:nvPr/>
            </p:nvSpPr>
            <p:spPr bwMode="auto">
              <a:xfrm>
                <a:off x="6245647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LBNL</a:t>
                </a:r>
              </a:p>
            </p:txBody>
          </p:sp>
          <p:sp>
            <p:nvSpPr>
              <p:cNvPr id="152" name="TextBox 151"/>
              <p:cNvSpPr txBox="1">
                <a:spLocks noChangeArrowheads="1"/>
              </p:cNvSpPr>
              <p:nvPr/>
            </p:nvSpPr>
            <p:spPr bwMode="auto">
              <a:xfrm>
                <a:off x="6969099" y="2491323"/>
                <a:ext cx="75699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U. Maryland</a:t>
                </a:r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5670544" y="4212428"/>
            <a:ext cx="2897019" cy="1477128"/>
            <a:chOff x="5128726" y="4392642"/>
            <a:chExt cx="2897019" cy="147712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343" y="4719958"/>
              <a:ext cx="686206" cy="8183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847" y="4719958"/>
              <a:ext cx="685800" cy="818388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9945" y="4718705"/>
              <a:ext cx="685800" cy="813816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1245" y="4719958"/>
              <a:ext cx="685800" cy="818388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53" name="Group 152"/>
            <p:cNvGrpSpPr/>
            <p:nvPr/>
          </p:nvGrpSpPr>
          <p:grpSpPr>
            <a:xfrm>
              <a:off x="5128726" y="4392642"/>
              <a:ext cx="2845758" cy="1477128"/>
              <a:chOff x="4798743" y="1352749"/>
              <a:chExt cx="2845758" cy="1477128"/>
            </a:xfrm>
          </p:grpSpPr>
          <p:sp>
            <p:nvSpPr>
              <p:cNvPr id="154" name="TextBox 153"/>
              <p:cNvSpPr txBox="1">
                <a:spLocks noChangeArrowheads="1"/>
              </p:cNvSpPr>
              <p:nvPr/>
            </p:nvSpPr>
            <p:spPr bwMode="auto">
              <a:xfrm>
                <a:off x="4798743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David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Grote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5" name="TextBox 154"/>
              <p:cNvSpPr txBox="1">
                <a:spLocks noChangeArrowheads="1"/>
              </p:cNvSpPr>
              <p:nvPr/>
            </p:nvSpPr>
            <p:spPr bwMode="auto">
              <a:xfrm>
                <a:off x="4798743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LLNL</a:t>
                </a:r>
              </a:p>
            </p:txBody>
          </p:sp>
          <p:sp>
            <p:nvSpPr>
              <p:cNvPr id="156" name="TextBox 155"/>
              <p:cNvSpPr txBox="1">
                <a:spLocks noChangeArrowheads="1"/>
              </p:cNvSpPr>
              <p:nvPr/>
            </p:nvSpPr>
            <p:spPr bwMode="auto">
              <a:xfrm>
                <a:off x="5522195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Axel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Huebl</a:t>
                </a:r>
                <a:endPara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7" name="TextBox 156"/>
              <p:cNvSpPr txBox="1">
                <a:spLocks noChangeArrowheads="1"/>
              </p:cNvSpPr>
              <p:nvPr/>
            </p:nvSpPr>
            <p:spPr bwMode="auto">
              <a:xfrm>
                <a:off x="6245647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Manuel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Kirchen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8" name="TextBox 157"/>
              <p:cNvSpPr txBox="1">
                <a:spLocks noChangeArrowheads="1"/>
              </p:cNvSpPr>
              <p:nvPr/>
            </p:nvSpPr>
            <p:spPr bwMode="auto">
              <a:xfrm>
                <a:off x="6969099" y="1352749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Steven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Lund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9" name="TextBox 158"/>
              <p:cNvSpPr txBox="1">
                <a:spLocks noChangeArrowheads="1"/>
              </p:cNvSpPr>
              <p:nvPr/>
            </p:nvSpPr>
            <p:spPr bwMode="auto">
              <a:xfrm>
                <a:off x="5522195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U. Dresden</a:t>
                </a:r>
              </a:p>
            </p:txBody>
          </p:sp>
          <p:sp>
            <p:nvSpPr>
              <p:cNvPr id="160" name="TextBox 159"/>
              <p:cNvSpPr txBox="1">
                <a:spLocks noChangeArrowheads="1"/>
              </p:cNvSpPr>
              <p:nvPr/>
            </p:nvSpPr>
            <p:spPr bwMode="auto">
              <a:xfrm>
                <a:off x="6245647" y="2491323"/>
                <a:ext cx="67540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U. Hamburg</a:t>
                </a:r>
              </a:p>
            </p:txBody>
          </p:sp>
          <p:sp>
            <p:nvSpPr>
              <p:cNvPr id="161" name="TextBox 160"/>
              <p:cNvSpPr txBox="1">
                <a:spLocks noChangeArrowheads="1"/>
              </p:cNvSpPr>
              <p:nvPr/>
            </p:nvSpPr>
            <p:spPr bwMode="auto">
              <a:xfrm>
                <a:off x="6969099" y="2491323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Michigan State U.</a:t>
                </a:r>
              </a:p>
            </p:txBody>
          </p:sp>
        </p:grpSp>
      </p:grpSp>
      <p:sp>
        <p:nvSpPr>
          <p:cNvPr id="165" name="TextBox 164"/>
          <p:cNvSpPr txBox="1"/>
          <p:nvPr/>
        </p:nvSpPr>
        <p:spPr>
          <a:xfrm rot="16200000">
            <a:off x="4934213" y="4039969"/>
            <a:ext cx="107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1F497D"/>
                </a:solidFill>
                <a:latin typeface="Franklin Gothic Medium"/>
              </a:rPr>
              <a:t>Affiliates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7222" y="4200778"/>
            <a:ext cx="3965616" cy="1376234"/>
            <a:chOff x="227222" y="4380992"/>
            <a:chExt cx="3965616" cy="137623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7577" y="4716531"/>
              <a:ext cx="675403" cy="82423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TextBox 14"/>
            <p:cNvSpPr txBox="1">
              <a:spLocks noChangeArrowheads="1"/>
            </p:cNvSpPr>
            <p:nvPr/>
          </p:nvSpPr>
          <p:spPr bwMode="auto">
            <a:xfrm>
              <a:off x="613039" y="4380992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Guillaume </a:t>
              </a: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Blaclard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05" name="TextBox 14"/>
            <p:cNvSpPr txBox="1">
              <a:spLocks noChangeArrowheads="1"/>
            </p:cNvSpPr>
            <p:nvPr/>
          </p:nvSpPr>
          <p:spPr bwMode="auto">
            <a:xfrm>
              <a:off x="1338707" y="4380992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Patrick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Lee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6200000">
              <a:off x="-120188" y="4952433"/>
              <a:ext cx="106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 smtClean="0">
                  <a:solidFill>
                    <a:srgbClr val="1F497D"/>
                  </a:solidFill>
                  <a:latin typeface="Franklin Gothic Medium"/>
                </a:rPr>
                <a:t>Students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735" y="4716531"/>
              <a:ext cx="685800" cy="82296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4290" y="4716531"/>
              <a:ext cx="685800" cy="82296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846" y="4716531"/>
              <a:ext cx="679992" cy="81599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022" y="4716531"/>
              <a:ext cx="685800" cy="822960"/>
            </a:xfrm>
            <a:prstGeom prst="rect">
              <a:avLst/>
            </a:prstGeom>
            <a:ln>
              <a:solidFill>
                <a:srgbClr val="558ED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6" name="TextBox 14"/>
            <p:cNvSpPr txBox="1">
              <a:spLocks noChangeArrowheads="1"/>
            </p:cNvSpPr>
            <p:nvPr/>
          </p:nvSpPr>
          <p:spPr bwMode="auto">
            <a:xfrm>
              <a:off x="3515712" y="4380992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Yue</a:t>
              </a: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Tao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064375" y="4380992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Zhicong</a:t>
              </a: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Liu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28" name="TextBox 14"/>
            <p:cNvSpPr txBox="1">
              <a:spLocks noChangeArrowheads="1"/>
            </p:cNvSpPr>
            <p:nvPr/>
          </p:nvSpPr>
          <p:spPr bwMode="auto">
            <a:xfrm>
              <a:off x="2790043" y="4380992"/>
              <a:ext cx="675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Chuwen</a:t>
              </a: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Luo</a:t>
              </a:r>
              <a:endParaRPr lang="en-US" sz="800" dirty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66" name="TextBox 165"/>
            <p:cNvSpPr txBox="1">
              <a:spLocks noChangeArrowheads="1"/>
            </p:cNvSpPr>
            <p:nvPr/>
          </p:nvSpPr>
          <p:spPr bwMode="auto">
            <a:xfrm>
              <a:off x="1246694" y="5541782"/>
              <a:ext cx="8449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U. Paris-</a:t>
              </a:r>
              <a:r>
                <a:rPr lang="en-US" sz="800" dirty="0" err="1" smtClean="0">
                  <a:solidFill>
                    <a:prstClr val="black"/>
                  </a:solidFill>
                  <a:latin typeface="Calibri" charset="0"/>
                  <a:cs typeface="Calibri" charset="0"/>
                </a:rPr>
                <a:t>Saclay</a:t>
              </a:r>
              <a:endParaRPr lang="en-US" sz="800" dirty="0" smtClean="0">
                <a:solidFill>
                  <a:prstClr val="black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62440" y="2845903"/>
            <a:ext cx="2133609" cy="1165362"/>
            <a:chOff x="2062440" y="2845903"/>
            <a:chExt cx="2133609" cy="1165362"/>
          </a:xfrm>
        </p:grpSpPr>
        <p:grpSp>
          <p:nvGrpSpPr>
            <p:cNvPr id="9" name="Group 8"/>
            <p:cNvGrpSpPr/>
            <p:nvPr/>
          </p:nvGrpSpPr>
          <p:grpSpPr>
            <a:xfrm>
              <a:off x="2062440" y="2856853"/>
              <a:ext cx="675402" cy="1146418"/>
              <a:chOff x="2062440" y="2851378"/>
              <a:chExt cx="675402" cy="1146418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68658" y="3175990"/>
                <a:ext cx="657034" cy="821806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2" name="TextBox 14"/>
              <p:cNvSpPr txBox="1">
                <a:spLocks noChangeArrowheads="1"/>
              </p:cNvSpPr>
              <p:nvPr/>
            </p:nvSpPr>
            <p:spPr bwMode="auto">
              <a:xfrm>
                <a:off x="2062440" y="2851378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Olga </a:t>
                </a: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Shapoval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774405" y="2851378"/>
              <a:ext cx="684556" cy="1159887"/>
              <a:chOff x="2785355" y="2845903"/>
              <a:chExt cx="684556" cy="1159887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85355" y="3176539"/>
                <a:ext cx="684556" cy="829251"/>
              </a:xfrm>
              <a:prstGeom prst="rect">
                <a:avLst/>
              </a:prstGeom>
              <a:ln>
                <a:solidFill>
                  <a:srgbClr val="558ED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5" name="TextBox 14"/>
              <p:cNvSpPr txBox="1">
                <a:spLocks noChangeArrowheads="1"/>
              </p:cNvSpPr>
              <p:nvPr/>
            </p:nvSpPr>
            <p:spPr bwMode="auto">
              <a:xfrm>
                <a:off x="2785851" y="2845903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Jaehong</a:t>
                </a: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 Park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510897" y="2845903"/>
              <a:ext cx="685152" cy="1159520"/>
              <a:chOff x="3510897" y="2845903"/>
              <a:chExt cx="685152" cy="1159520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10897" y="3181423"/>
                <a:ext cx="677351" cy="824000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4" name="TextBox 14"/>
              <p:cNvSpPr txBox="1">
                <a:spLocks noChangeArrowheads="1"/>
              </p:cNvSpPr>
              <p:nvPr/>
            </p:nvSpPr>
            <p:spPr bwMode="auto">
              <a:xfrm>
                <a:off x="3520647" y="2845903"/>
                <a:ext cx="6754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Maxence</a:t>
                </a: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 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Thevenet</a:t>
                </a:r>
                <a:endPara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</p:grpSp>
      <p:sp>
        <p:nvSpPr>
          <p:cNvPr id="103" name="Rectangle 102"/>
          <p:cNvSpPr/>
          <p:nvPr/>
        </p:nvSpPr>
        <p:spPr>
          <a:xfrm>
            <a:off x="-2019" y="6096459"/>
            <a:ext cx="9146019" cy="76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43571" y="5548958"/>
            <a:ext cx="3564218" cy="1172557"/>
            <a:chOff x="-43571" y="5615698"/>
            <a:chExt cx="3564218" cy="1172557"/>
          </a:xfrm>
        </p:grpSpPr>
        <p:sp>
          <p:nvSpPr>
            <p:cNvPr id="106" name="TextBox 105"/>
            <p:cNvSpPr txBox="1"/>
            <p:nvPr/>
          </p:nvSpPr>
          <p:spPr>
            <a:xfrm rot="16200000">
              <a:off x="-252410" y="5928058"/>
              <a:ext cx="1064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 smtClean="0">
                  <a:solidFill>
                    <a:srgbClr val="1F497D"/>
                  </a:solidFill>
                  <a:latin typeface="Franklin Gothic Medium"/>
                </a:rPr>
                <a:t>Master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dirty="0" smtClean="0">
                  <a:solidFill>
                    <a:srgbClr val="1F497D"/>
                  </a:solidFill>
                  <a:latin typeface="Franklin Gothic Medium"/>
                </a:rPr>
                <a:t>Students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53163" y="5615698"/>
              <a:ext cx="790638" cy="1167530"/>
              <a:chOff x="553163" y="5615698"/>
              <a:chExt cx="790638" cy="1167530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4424" y="5951440"/>
                <a:ext cx="679260" cy="831788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0" name="TextBox 14"/>
              <p:cNvSpPr txBox="1">
                <a:spLocks noChangeArrowheads="1"/>
              </p:cNvSpPr>
              <p:nvPr/>
            </p:nvSpPr>
            <p:spPr bwMode="auto">
              <a:xfrm>
                <a:off x="553163" y="5615698"/>
                <a:ext cx="7906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Jean-Baptiste </a:t>
                </a: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Viout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27678" y="5615698"/>
              <a:ext cx="790638" cy="1171148"/>
              <a:chOff x="1327678" y="5615698"/>
              <a:chExt cx="790638" cy="1171148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5461" y="5951440"/>
                <a:ext cx="680411" cy="835406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2" name="TextBox 14"/>
              <p:cNvSpPr txBox="1">
                <a:spLocks noChangeArrowheads="1"/>
              </p:cNvSpPr>
              <p:nvPr/>
            </p:nvSpPr>
            <p:spPr bwMode="auto">
              <a:xfrm>
                <a:off x="1327678" y="5615698"/>
                <a:ext cx="7906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Liu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Xinyao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983767" y="5615698"/>
              <a:ext cx="790638" cy="1172097"/>
              <a:chOff x="1983767" y="5615698"/>
              <a:chExt cx="790638" cy="1172097"/>
            </a:xfrm>
          </p:grpSpPr>
          <p:pic>
            <p:nvPicPr>
              <p:cNvPr id="123" name="Picture 122"/>
              <p:cNvPicPr>
                <a:picLocks noChangeAspect="1"/>
              </p:cNvPicPr>
              <p:nvPr/>
            </p:nvPicPr>
            <p:blipFill rotWithShape="1"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57082" y="5951440"/>
                <a:ext cx="686117" cy="836355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24" name="TextBox 14"/>
              <p:cNvSpPr txBox="1">
                <a:spLocks noChangeArrowheads="1"/>
              </p:cNvSpPr>
              <p:nvPr/>
            </p:nvSpPr>
            <p:spPr bwMode="auto">
              <a:xfrm>
                <a:off x="1983767" y="5615698"/>
                <a:ext cx="7906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Ziyi</a:t>
                </a:r>
                <a:endPara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Yu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730009" y="5615698"/>
              <a:ext cx="790638" cy="1172557"/>
              <a:chOff x="2730009" y="5615698"/>
              <a:chExt cx="790638" cy="1172557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736"/>
              <a:stretch/>
            </p:blipFill>
            <p:spPr>
              <a:xfrm>
                <a:off x="2782803" y="5951440"/>
                <a:ext cx="680736" cy="836815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0" name="TextBox 14"/>
              <p:cNvSpPr txBox="1">
                <a:spLocks noChangeArrowheads="1"/>
              </p:cNvSpPr>
              <p:nvPr/>
            </p:nvSpPr>
            <p:spPr bwMode="auto">
              <a:xfrm>
                <a:off x="2730009" y="5615698"/>
                <a:ext cx="79063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Imen</a:t>
                </a:r>
                <a:endParaRPr lang="en-US" sz="800" dirty="0" smtClean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800" dirty="0" err="1" smtClean="0">
                    <a:solidFill>
                      <a:prstClr val="black"/>
                    </a:solidFill>
                    <a:latin typeface="Calibri" charset="0"/>
                    <a:cs typeface="Calibri" charset="0"/>
                  </a:rPr>
                  <a:t>Zememi</a:t>
                </a:r>
                <a:endParaRPr lang="en-US" sz="800" dirty="0">
                  <a:solidFill>
                    <a:prstClr val="black"/>
                  </a:solidFill>
                  <a:latin typeface="Calibri" charset="0"/>
                  <a:cs typeface="Calibri" charset="0"/>
                </a:endParaRPr>
              </a:p>
            </p:txBody>
          </p:sp>
        </p:grpSp>
      </p:grpSp>
      <p:sp>
        <p:nvSpPr>
          <p:cNvPr id="131" name="TextBox 130"/>
          <p:cNvSpPr txBox="1"/>
          <p:nvPr/>
        </p:nvSpPr>
        <p:spPr>
          <a:xfrm>
            <a:off x="3678430" y="5966218"/>
            <a:ext cx="553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Talk by Jean-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L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uc Vey on Wed. PM</a:t>
            </a:r>
          </a:p>
        </p:txBody>
      </p:sp>
    </p:spTree>
    <p:extLst>
      <p:ext uri="{BB962C8B-B14F-4D97-AF65-F5344CB8AC3E}">
        <p14:creationId xmlns:p14="http://schemas.microsoft.com/office/powerpoint/2010/main" val="4569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Berkeley Lab Accelerator Simulation Toolkit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GB" b="1" i="1" dirty="0" smtClean="0"/>
              <a:t>BeamBeam3D: </a:t>
            </a:r>
            <a:r>
              <a:rPr lang="en-GB" i="1" dirty="0" smtClean="0"/>
              <a:t>A Parallel Colliding Beam Simulation Code</a:t>
            </a:r>
            <a:endParaRPr lang="en-US" dirty="0"/>
          </a:p>
        </p:txBody>
      </p:sp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3429000" y="1330007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Multiple-slice model for finite bunch </a:t>
            </a:r>
            <a:r>
              <a:rPr lang="en-GB" sz="2000" dirty="0" smtClean="0"/>
              <a:t>length</a:t>
            </a:r>
            <a:endParaRPr lang="en-GB" sz="2000" dirty="0"/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New algorithm -- shifted Green function -- efficiently models long-range </a:t>
            </a:r>
            <a:r>
              <a:rPr lang="en-GB" sz="2000" dirty="0" smtClean="0"/>
              <a:t>collisions  </a:t>
            </a:r>
            <a:endParaRPr lang="en-GB" sz="2000" dirty="0"/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Parallel </a:t>
            </a:r>
            <a:r>
              <a:rPr lang="en-GB" sz="2000" dirty="0" smtClean="0"/>
              <a:t>particle-field based </a:t>
            </a:r>
            <a:r>
              <a:rPr lang="en-GB" sz="2000" dirty="0"/>
              <a:t>decomposition to achieve perfect load balance</a:t>
            </a:r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Lorentz boost to handle crossing </a:t>
            </a:r>
            <a:r>
              <a:rPr lang="en-GB" sz="2000" dirty="0" smtClean="0"/>
              <a:t>angle</a:t>
            </a:r>
            <a:endParaRPr lang="en-GB" sz="2000" dirty="0"/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Arbitrary closed-orbit </a:t>
            </a:r>
            <a:r>
              <a:rPr lang="en-GB" sz="2000" dirty="0" smtClean="0"/>
              <a:t>separation</a:t>
            </a:r>
            <a:endParaRPr lang="en-GB" sz="2000" dirty="0"/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Multiple </a:t>
            </a:r>
            <a:r>
              <a:rPr lang="en-GB" sz="2000" dirty="0"/>
              <a:t>bunches, multiple collision points</a:t>
            </a:r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Linear transfer matrix + one turn chromaticity</a:t>
            </a:r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Conducting wire, crab </a:t>
            </a:r>
            <a:r>
              <a:rPr lang="en-GB" sz="2000" dirty="0" smtClean="0"/>
              <a:t>cavity, e-lens </a:t>
            </a:r>
            <a:r>
              <a:rPr lang="en-GB" sz="2000" dirty="0"/>
              <a:t>compensation </a:t>
            </a:r>
            <a:r>
              <a:rPr lang="en-GB" sz="2000" dirty="0" smtClean="0"/>
              <a:t>model</a:t>
            </a:r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Feedback model</a:t>
            </a:r>
          </a:p>
          <a:p>
            <a:pPr marL="341313" indent="-341313" defTabSz="449263">
              <a:spcBef>
                <a:spcPct val="20000"/>
              </a:spcBef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Impedance model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2628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733800"/>
            <a:ext cx="1743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200" dirty="0" smtClean="0">
                <a:latin typeface="Calibri"/>
                <a:cs typeface="Calibri"/>
              </a:rPr>
              <a:t>http://</a:t>
            </a:r>
            <a:r>
              <a:rPr lang="en-US" sz="1600" kern="1200" dirty="0" err="1" smtClean="0">
                <a:latin typeface="Calibri"/>
                <a:cs typeface="Calibri"/>
              </a:rPr>
              <a:t>blast.lbl.gov</a:t>
            </a:r>
            <a:endParaRPr lang="en-US" sz="1600" kern="1200" dirty="0">
              <a:latin typeface="Calibri"/>
              <a:cs typeface="Calibri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06142" y="868342"/>
            <a:ext cx="512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key features of the BeamBeam3D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8800" y="4072354"/>
            <a:ext cx="553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Talk by Ji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Qiang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on Wed. PM</a:t>
            </a:r>
          </a:p>
        </p:txBody>
      </p:sp>
    </p:spTree>
    <p:extLst>
      <p:ext uri="{BB962C8B-B14F-4D97-AF65-F5344CB8AC3E}">
        <p14:creationId xmlns:p14="http://schemas.microsoft.com/office/powerpoint/2010/main" val="10803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2"/>
          <p:cNvSpPr/>
          <p:nvPr/>
        </p:nvSpPr>
        <p:spPr>
          <a:xfrm>
            <a:off x="166174" y="2841895"/>
            <a:ext cx="8796338" cy="177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6" tIns="35716" rIns="35716" bIns="35716" anchor="ctr">
            <a:spAutoFit/>
          </a:bodyPr>
          <a:lstStyle/>
          <a:p>
            <a:pPr lvl="0" algn="ctr" defTabSz="455612">
              <a:defRPr sz="1800"/>
            </a:pPr>
            <a:r>
              <a:rPr sz="2300" b="1" dirty="0"/>
              <a:t>Mission statement:</a:t>
            </a:r>
          </a:p>
          <a:p>
            <a:pPr lvl="0" algn="ctr" defTabSz="455612">
              <a:defRPr sz="1800"/>
            </a:pPr>
            <a:r>
              <a:rPr sz="2300" i="1" dirty="0"/>
              <a:t>Serve as a Center of Expertise for Magnetic Systems Science and Engineering, through integration of design, fabrication and implementation of complex magnetic systems in support of the DOE Office of Science mission.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4" y="489378"/>
            <a:ext cx="6260824" cy="153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565" y="5032959"/>
            <a:ext cx="805942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Operated jointly by the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solidFill>
                  <a:srgbClr val="000000"/>
                </a:solidFill>
              </a:rPr>
              <a:t>Accelerator Technology and Applied Physics Division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And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the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Engineering Division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000000"/>
                </a:solidFill>
              </a:rPr>
              <a:t>Lawrence Berkeley National Laboratory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02896" y="4618274"/>
            <a:ext cx="553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See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Gianluca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Sabbi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1947141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FFFF"/>
                </a:solidFill>
              </a:rPr>
              <a:t>Broad Areas of Strength in Magnet Technology</a:t>
            </a:r>
            <a:br>
              <a:rPr lang="en-US" sz="3200" dirty="0" smtClean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Shape 119"/>
          <p:cNvSpPr txBox="1">
            <a:spLocks/>
          </p:cNvSpPr>
          <p:nvPr/>
        </p:nvSpPr>
        <p:spPr>
          <a:xfrm>
            <a:off x="94957" y="1471903"/>
            <a:ext cx="8896643" cy="4982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5" tIns="32145" rIns="32145" bIns="32145" anchor="t">
            <a:normAutofit/>
          </a:bodyPr>
          <a:lstStyle>
            <a:lvl1pPr marL="312821" indent="-312821" defTabSz="584200">
              <a:spcBef>
                <a:spcPts val="2000"/>
              </a:spcBef>
              <a:buSzPct val="75000"/>
              <a:buChar char="•"/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62000" indent="-304800" defTabSz="584200">
              <a:spcBef>
                <a:spcPts val="2000"/>
              </a:spcBef>
              <a:buSzPct val="75000"/>
              <a:buChar char="✓"/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10235" indent="-295835" defTabSz="584200">
              <a:spcBef>
                <a:spcPts val="2000"/>
              </a:spcBef>
              <a:buSzPct val="75000"/>
              <a:buChar char="➡"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85925" indent="-314325" defTabSz="584200">
              <a:spcBef>
                <a:spcPts val="2000"/>
              </a:spcBef>
              <a:buSzPct val="75000"/>
              <a:buChar char="✦"/>
              <a:defRPr sz="2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33600" indent="-304800" defTabSz="584200">
              <a:spcBef>
                <a:spcPts val="2000"/>
              </a:spcBef>
              <a:buSzPct val="75000"/>
              <a:buChar char="-"/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98821" indent="-312821" defTabSz="584200">
              <a:spcBef>
                <a:spcPts val="2000"/>
              </a:spcBef>
              <a:buSzPct val="75000"/>
              <a:buChar char="•"/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056021" indent="-312821" defTabSz="584200">
              <a:spcBef>
                <a:spcPts val="2000"/>
              </a:spcBef>
              <a:buSzPct val="75000"/>
              <a:buChar char="•"/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13221" indent="-312821" defTabSz="584200">
              <a:spcBef>
                <a:spcPts val="2000"/>
              </a:spcBef>
              <a:buSzPct val="75000"/>
              <a:buChar char="•"/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970421" indent="-312821" defTabSz="584200">
              <a:spcBef>
                <a:spcPts val="2000"/>
              </a:spcBef>
              <a:buSzPct val="75000"/>
              <a:buChar char="•"/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195262" indent="-195262" defTabSz="27940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Magnetic systems: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Long, sustained, history of expertise in PM and resistive magnet systems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Strong analysis capabilities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endParaRPr lang="en-US" sz="20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5262" indent="-195262" defTabSz="27940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Superconducting accelerator magnets: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Long, sustained history of innovation in high-field magnets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Vertically integrated expertise in superconducting magnet technology (materials, analysis, design, fabrication, test)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endParaRPr lang="en-US" sz="20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5262" indent="-195262" defTabSz="279400">
              <a:spcBef>
                <a:spcPts val="4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Magnet testing </a:t>
            </a:r>
            <a:endParaRPr lang="en-US" sz="1400" i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Development of novel magnetic measurement systems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Development of novel diagnostics</a:t>
            </a:r>
          </a:p>
          <a:p>
            <a:pPr marL="584552" lvl="1" indent="-305152" defTabSz="279400">
              <a:spcBef>
                <a:spcPts val="400"/>
              </a:spcBef>
              <a:buSzPct val="85000"/>
              <a:buFontTx/>
              <a:buChar char="–"/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Facilities for PM, EM, and SC magnet testing</a:t>
            </a:r>
            <a:endParaRPr lang="en-US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4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An internationally recognized program in advanced superconducting magnets for High Energy Physics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34" y="1246577"/>
            <a:ext cx="3988982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en-US" sz="2000" u="sng" dirty="0" smtClean="0">
                <a:solidFill>
                  <a:srgbClr val="000000"/>
                </a:solidFill>
              </a:rPr>
              <a:t>HEP</a:t>
            </a:r>
          </a:p>
          <a:p>
            <a:pPr algn="l" rtl="0" latinLnBrk="1" hangingPunct="0"/>
            <a:endParaRPr lang="en-US" sz="700" u="sng" dirty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Superconducting Magnet Program</a:t>
            </a:r>
          </a:p>
          <a:p>
            <a:pPr marL="171450" indent="-171450" algn="l" rtl="0" latinLnBrk="1" hangingPunct="0">
              <a:buFont typeface="Arial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LHC Accelerator Research Program</a:t>
            </a:r>
          </a:p>
          <a:p>
            <a:pPr marL="171450" indent="-171450" algn="l" rtl="0" latinLnBrk="1" hangingPunct="0">
              <a:buFont typeface="Arial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342900" indent="-342900" algn="l" rtl="0" latinLnBrk="1" hangingPunct="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HEP Stewardship Funding </a:t>
            </a:r>
          </a:p>
          <a:p>
            <a:pPr algn="l" rtl="0" latinLnBrk="1" hangingPunct="0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HD.jpeg" descr="H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4813" y="1151613"/>
            <a:ext cx="1939187" cy="1732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Q.jpeg" descr="LQ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6007" y="1139744"/>
            <a:ext cx="2978805" cy="1732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Bi2212.jpeg" descr="Bi221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9771" y="3247124"/>
            <a:ext cx="1121173" cy="1797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 6"/>
          <p:cNvGrpSpPr/>
          <p:nvPr/>
        </p:nvGrpSpPr>
        <p:grpSpPr>
          <a:xfrm>
            <a:off x="6264684" y="3160686"/>
            <a:ext cx="2830514" cy="1519239"/>
            <a:chOff x="87312" y="3270249"/>
            <a:chExt cx="2830514" cy="1519239"/>
          </a:xfrm>
        </p:grpSpPr>
        <p:pic>
          <p:nvPicPr>
            <p:cNvPr id="8" name="view5.jpg" descr="C:\Users\caspi\Desktop\Magnets\High-Fields\HighField-2014\150turnStudy\8layers-Un-and_graded-paraView\8layer-graded-vtk\view5.jp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312" y="3302000"/>
              <a:ext cx="2579688" cy="14874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CCT_20T_180deg006.png" descr="C:\Users\caspi\Desktop\Reviews-Talks-conference\EuCARD13\CCT_20T_180deg006.bmp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0962" y="3270249"/>
              <a:ext cx="1566864" cy="151923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2" name="Picture 11" descr="C:\Users\caspi\Desktop\photos\ok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9043" y="3314996"/>
            <a:ext cx="2550729" cy="160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2699244" y="5283562"/>
            <a:ext cx="3340568" cy="1242594"/>
            <a:chOff x="2895599" y="3819360"/>
            <a:chExt cx="2871197" cy="988478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3819360"/>
              <a:ext cx="2871197" cy="74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3220970" y="4528427"/>
              <a:ext cx="2199822" cy="2794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cs typeface="ＭＳ Ｐゴシック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ＭＳ Ｐゴシック" charset="0"/>
                  <a:sym typeface="Helvetica Light" charset="0"/>
                </a:defRPr>
              </a:lvl9pPr>
            </a:lstStyle>
            <a:p>
              <a:pPr algn="ctr" eaLnBrk="1">
                <a:defRPr/>
              </a:pPr>
              <a:r>
                <a:rPr lang="en-US" sz="1400" dirty="0" smtClean="0">
                  <a:latin typeface="+mn-lt"/>
                </a:rPr>
                <a:t>Bi-2212 6/1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0153"/>
            <a:ext cx="2552983" cy="32880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997" y="4679925"/>
            <a:ext cx="2914201" cy="17081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02896" y="4618274"/>
            <a:ext cx="553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See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Gianluca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Sabbi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1307463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9536"/>
            <a:ext cx="9144000" cy="915630"/>
          </a:xfrm>
        </p:spPr>
        <p:txBody>
          <a:bodyPr/>
          <a:lstStyle/>
          <a:p>
            <a:r>
              <a:rPr lang="en-US" dirty="0" smtClean="0"/>
              <a:t>Berkeley Accelerator Controls and Instrumentation Team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32856" y="1536702"/>
            <a:ext cx="918394" cy="1172350"/>
            <a:chOff x="2567756" y="2286000"/>
            <a:chExt cx="918394" cy="11723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7756" y="2286000"/>
              <a:ext cx="914400" cy="914400"/>
            </a:xfrm>
            <a:prstGeom prst="rect">
              <a:avLst/>
            </a:prstGeom>
            <a:ln w="57150" cmpd="sng">
              <a:solidFill>
                <a:schemeClr val="accent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22550" y="3181350"/>
              <a:ext cx="86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Derun</a:t>
              </a:r>
              <a:r>
                <a:rPr lang="en-US" sz="1200" dirty="0" smtClean="0"/>
                <a:t> Li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65550" y="1536701"/>
            <a:ext cx="1073150" cy="1178702"/>
            <a:chOff x="3600450" y="2286000"/>
            <a:chExt cx="1073150" cy="1178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5500" y="2286000"/>
              <a:ext cx="914400" cy="914400"/>
            </a:xfrm>
            <a:prstGeom prst="rect">
              <a:avLst/>
            </a:prstGeom>
            <a:ln w="57150" cmpd="sng">
              <a:solidFill>
                <a:schemeClr val="accent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600450" y="3187702"/>
              <a:ext cx="1073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Gang </a:t>
              </a:r>
              <a:r>
                <a:rPr lang="en-US" sz="1200" dirty="0"/>
                <a:t>H</a:t>
              </a:r>
              <a:r>
                <a:rPr lang="en-US" sz="1200" dirty="0" smtClean="0"/>
                <a:t>uang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99000" y="1536699"/>
            <a:ext cx="1536700" cy="1191400"/>
            <a:chOff x="4533900" y="2286000"/>
            <a:chExt cx="1536700" cy="11914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3244" y="2286000"/>
              <a:ext cx="711162" cy="914400"/>
            </a:xfrm>
            <a:prstGeom prst="rect">
              <a:avLst/>
            </a:prstGeom>
            <a:ln w="57150" cmpd="sng">
              <a:solidFill>
                <a:schemeClr val="accent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533900" y="3200402"/>
              <a:ext cx="1536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Daniele </a:t>
              </a:r>
              <a:r>
                <a:rPr lang="en-US" sz="1200" dirty="0" err="1" smtClean="0"/>
                <a:t>Filippetto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5934" y="2879653"/>
            <a:ext cx="1225550" cy="1223148"/>
            <a:chOff x="234950" y="3517900"/>
            <a:chExt cx="1225550" cy="12231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" y="3517900"/>
              <a:ext cx="914400" cy="914400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34950" y="4464049"/>
              <a:ext cx="1225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Steve </a:t>
              </a:r>
              <a:r>
                <a:rPr lang="en-US" sz="1200" dirty="0" err="1" smtClean="0"/>
                <a:t>Virostek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00684" y="2879651"/>
            <a:ext cx="1130300" cy="1216799"/>
            <a:chOff x="1409700" y="3517900"/>
            <a:chExt cx="1130300" cy="12168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5019" y="3517900"/>
              <a:ext cx="913095" cy="914400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409700" y="4457701"/>
              <a:ext cx="1130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Alan </a:t>
              </a:r>
              <a:r>
                <a:rPr lang="en-US" sz="1200" dirty="0" err="1" smtClean="0"/>
                <a:t>DeMello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9533" y="3000033"/>
            <a:ext cx="1104900" cy="1229499"/>
            <a:chOff x="7404100" y="3517900"/>
            <a:chExt cx="1104900" cy="12294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5701" y="3517900"/>
              <a:ext cx="825643" cy="914400"/>
            </a:xfrm>
            <a:prstGeom prst="rect">
              <a:avLst/>
            </a:prstGeom>
            <a:ln w="57150" cmpd="sng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404100" y="4470400"/>
              <a:ext cx="1104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John Staples</a:t>
              </a:r>
              <a:endParaRPr lang="en-US" sz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51550" y="1536699"/>
            <a:ext cx="1098550" cy="1191400"/>
            <a:chOff x="5886450" y="2286000"/>
            <a:chExt cx="1098550" cy="11914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750" y="2286000"/>
              <a:ext cx="925506" cy="914400"/>
            </a:xfrm>
            <a:prstGeom prst="rect">
              <a:avLst/>
            </a:prstGeom>
            <a:ln w="57150" cmpd="sng">
              <a:solidFill>
                <a:schemeClr val="accent1"/>
              </a:solidFill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886450" y="3200402"/>
              <a:ext cx="1098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John Byrd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02070" y="2900424"/>
            <a:ext cx="1162050" cy="1223148"/>
            <a:chOff x="4692650" y="3505200"/>
            <a:chExt cx="1162050" cy="122314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8166" y="3505200"/>
              <a:ext cx="933679" cy="914400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4692650" y="4451349"/>
              <a:ext cx="1162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Larry Doolittle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9850" y="1536701"/>
            <a:ext cx="1409700" cy="1197749"/>
            <a:chOff x="1174750" y="2286000"/>
            <a:chExt cx="1409700" cy="11977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012" y="2286000"/>
              <a:ext cx="914400" cy="914400"/>
            </a:xfrm>
            <a:prstGeom prst="rect">
              <a:avLst/>
            </a:prstGeom>
            <a:ln w="57150" cmpd="sng">
              <a:solidFill>
                <a:schemeClr val="accent1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1174750" y="3206751"/>
              <a:ext cx="14097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Stefano De </a:t>
              </a:r>
              <a:r>
                <a:rPr lang="en-US" sz="1200" dirty="0" err="1" smtClean="0"/>
                <a:t>Santis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42150" y="1530355"/>
            <a:ext cx="1365250" cy="1204098"/>
            <a:chOff x="4997450" y="1079500"/>
            <a:chExt cx="1365250" cy="120409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479" y="1079500"/>
              <a:ext cx="914400" cy="914400"/>
            </a:xfrm>
            <a:prstGeom prst="rect">
              <a:avLst/>
            </a:prstGeom>
            <a:ln w="57150" cmpd="sng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997450" y="2006599"/>
              <a:ext cx="1365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Max </a:t>
              </a:r>
              <a:r>
                <a:rPr lang="en-US" sz="1200" dirty="0" err="1" smtClean="0"/>
                <a:t>Zolotorev</a:t>
              </a:r>
              <a:endParaRPr lang="en-US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83423" y="2913123"/>
            <a:ext cx="1377950" cy="1216800"/>
            <a:chOff x="1460500" y="4826000"/>
            <a:chExt cx="1377950" cy="12168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459" y="4826000"/>
              <a:ext cx="915993" cy="914400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1460500" y="5765801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Kerri Campbell</a:t>
              </a:r>
              <a:endParaRPr lang="en-US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47388" y="2913123"/>
            <a:ext cx="1185090" cy="1197234"/>
            <a:chOff x="4796568" y="3530600"/>
            <a:chExt cx="1185090" cy="119723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4903" y="3530600"/>
              <a:ext cx="903049" cy="914400"/>
            </a:xfrm>
            <a:prstGeom prst="rect">
              <a:avLst/>
            </a:prstGeom>
            <a:ln w="57150" cmpd="sng">
              <a:solidFill>
                <a:srgbClr val="FF0000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4796568" y="4450835"/>
              <a:ext cx="11850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Russell Wilcox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0476" y="1479294"/>
            <a:ext cx="1247266" cy="1261507"/>
            <a:chOff x="3771225" y="3626664"/>
            <a:chExt cx="1685504" cy="173604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8737" y="3626664"/>
              <a:ext cx="1314463" cy="1336012"/>
            </a:xfrm>
            <a:prstGeom prst="rect">
              <a:avLst/>
            </a:prstGeom>
            <a:ln w="63500">
              <a:solidFill>
                <a:schemeClr val="accent1"/>
              </a:solidFill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3771225" y="4981509"/>
              <a:ext cx="1685504" cy="381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Tianhuan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Luo</a:t>
              </a:r>
              <a:endParaRPr lang="en-US" sz="12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5393526" y="5824690"/>
            <a:ext cx="10736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Zhilong</a:t>
            </a:r>
            <a:r>
              <a:rPr lang="en-US" sz="1400" dirty="0" smtClean="0"/>
              <a:t> Pan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6617082" y="5830054"/>
            <a:ext cx="7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Yilun</a:t>
            </a:r>
            <a:r>
              <a:rPr lang="en-US" sz="1400" dirty="0" smtClean="0"/>
              <a:t> </a:t>
            </a:r>
            <a:r>
              <a:rPr lang="en-US" sz="1400" dirty="0" err="1" smtClean="0"/>
              <a:t>Xu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7716604" y="5830054"/>
            <a:ext cx="7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Qi Chen</a:t>
            </a:r>
            <a:endParaRPr lang="en-US" sz="1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604" y="4717389"/>
            <a:ext cx="1107300" cy="11073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338052" y="1479294"/>
            <a:ext cx="554371" cy="326311"/>
            <a:chOff x="8111268" y="1295400"/>
            <a:chExt cx="554371" cy="32631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293100" y="1295400"/>
              <a:ext cx="304800" cy="0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111268" y="1313934"/>
              <a:ext cx="5543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ATAP</a:t>
              </a: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376152" y="1898394"/>
            <a:ext cx="573720" cy="326311"/>
            <a:chOff x="8111268" y="1295400"/>
            <a:chExt cx="573720" cy="326311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8242300" y="1295400"/>
              <a:ext cx="3048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8111268" y="1313934"/>
              <a:ext cx="5737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ENG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11054" y="2355594"/>
            <a:ext cx="892993" cy="326311"/>
            <a:chOff x="8111268" y="1295400"/>
            <a:chExt cx="892993" cy="32631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8394700" y="1295400"/>
              <a:ext cx="304800" cy="0"/>
            </a:xfrm>
            <a:prstGeom prst="line">
              <a:avLst/>
            </a:prstGeom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8111268" y="1313934"/>
              <a:ext cx="8929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Emeritus</a:t>
              </a:r>
              <a:endParaRPr lang="en-US" sz="1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0486" y="4211359"/>
            <a:ext cx="137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Postdocs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59200" y="4211359"/>
            <a:ext cx="13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Students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5749" y="4691990"/>
            <a:ext cx="859535" cy="1161534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6028126" y="2872280"/>
            <a:ext cx="873945" cy="1258045"/>
            <a:chOff x="5731774" y="2791257"/>
            <a:chExt cx="873945" cy="125804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774" y="2791257"/>
              <a:ext cx="810531" cy="997577"/>
            </a:xfrm>
            <a:prstGeom prst="rect">
              <a:avLst/>
            </a:prstGeom>
            <a:solidFill>
              <a:srgbClr val="FF0000"/>
            </a:solidFill>
            <a:ln w="57150" cmpd="sng">
              <a:solidFill>
                <a:srgbClr val="FF0000"/>
              </a:solidFill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5745917" y="3772303"/>
              <a:ext cx="859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Qiang</a:t>
              </a:r>
              <a:r>
                <a:rPr lang="en-US" sz="1200" dirty="0" smtClean="0"/>
                <a:t> Du</a:t>
              </a:r>
              <a:endParaRPr lang="en-US" sz="1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63833" y="4673024"/>
            <a:ext cx="1543821" cy="1511896"/>
            <a:chOff x="2063833" y="4673024"/>
            <a:chExt cx="1543821" cy="1511896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20968" y="4673024"/>
              <a:ext cx="980662" cy="1184692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2063833" y="5877143"/>
              <a:ext cx="15438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Serena </a:t>
              </a:r>
              <a:r>
                <a:rPr lang="en-US" sz="1400" dirty="0" err="1" smtClean="0"/>
                <a:t>Persichelli</a:t>
              </a:r>
              <a:endParaRPr lang="en-US" sz="1400" dirty="0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071" y="4719942"/>
            <a:ext cx="1019402" cy="1169234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807749" y="4625863"/>
            <a:ext cx="1102633" cy="1564183"/>
            <a:chOff x="807749" y="4625863"/>
            <a:chExt cx="1102633" cy="1564183"/>
          </a:xfrm>
        </p:grpSpPr>
        <p:sp>
          <p:nvSpPr>
            <p:cNvPr id="68" name="Rectangle 67"/>
            <p:cNvSpPr/>
            <p:nvPr/>
          </p:nvSpPr>
          <p:spPr>
            <a:xfrm>
              <a:off x="807749" y="5882269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Yawei</a:t>
              </a:r>
              <a:r>
                <a:rPr lang="en-US" sz="1400" dirty="0" smtClean="0"/>
                <a:t> Yang</a:t>
              </a:r>
              <a:endParaRPr lang="en-US" sz="1400" dirty="0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948" y="4625863"/>
              <a:ext cx="1084434" cy="1227661"/>
            </a:xfrm>
            <a:prstGeom prst="rect">
              <a:avLst/>
            </a:prstGeom>
          </p:spPr>
        </p:pic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155" y="4749509"/>
            <a:ext cx="946442" cy="1172084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4192768" y="5853524"/>
            <a:ext cx="1237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/>
              <a:t>Tina Stoddard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program: Berkeley Accelerator Controls &amp; Instrumentation (BACI)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have identified 3 areas where Berkeley Lab has competitive advantage and opportunities </a:t>
            </a:r>
          </a:p>
          <a:p>
            <a:r>
              <a:rPr lang="en-US" dirty="0" smtClean="0"/>
              <a:t>Advanced RF Design and Engineering</a:t>
            </a:r>
          </a:p>
          <a:p>
            <a:pPr lvl="1"/>
            <a:r>
              <a:rPr lang="en-US" dirty="0" smtClean="0"/>
              <a:t>CW Normal conducting cavities and RF structures</a:t>
            </a:r>
          </a:p>
          <a:p>
            <a:pPr lvl="1"/>
            <a:r>
              <a:rPr lang="en-US" dirty="0" smtClean="0"/>
              <a:t>RF measurement and characterization</a:t>
            </a:r>
          </a:p>
          <a:p>
            <a:pPr lvl="1"/>
            <a:r>
              <a:rPr lang="en-US" dirty="0" smtClean="0"/>
              <a:t>Beam impedance modeling and measurement</a:t>
            </a:r>
          </a:p>
          <a:p>
            <a:r>
              <a:rPr lang="en-US" dirty="0" smtClean="0"/>
              <a:t>Ultrahigh Precision Controls</a:t>
            </a:r>
          </a:p>
          <a:p>
            <a:pPr lvl="1"/>
            <a:r>
              <a:rPr lang="en-US" dirty="0" smtClean="0"/>
              <a:t>RF controls</a:t>
            </a:r>
          </a:p>
          <a:p>
            <a:pPr lvl="1"/>
            <a:r>
              <a:rPr lang="en-US" dirty="0" smtClean="0"/>
              <a:t>Femtosecond synchronization</a:t>
            </a:r>
          </a:p>
          <a:p>
            <a:pPr lvl="1"/>
            <a:r>
              <a:rPr lang="en-US" dirty="0" smtClean="0"/>
              <a:t>Controls for complex systems</a:t>
            </a:r>
          </a:p>
          <a:p>
            <a:r>
              <a:rPr lang="en-US" dirty="0" smtClean="0"/>
              <a:t>High Dynamic Range Beam Instrumentation</a:t>
            </a:r>
          </a:p>
          <a:p>
            <a:pPr lvl="1"/>
            <a:r>
              <a:rPr lang="en-US" dirty="0" smtClean="0"/>
              <a:t>Beam orbit feedback systems</a:t>
            </a:r>
          </a:p>
          <a:p>
            <a:pPr lvl="1"/>
            <a:r>
              <a:rPr lang="en-US" dirty="0" smtClean="0"/>
              <a:t>Beam loss measurement and control</a:t>
            </a:r>
          </a:p>
          <a:p>
            <a:pPr lvl="1"/>
            <a:r>
              <a:rPr lang="en-US" dirty="0" smtClean="0"/>
              <a:t>Femtosecond electron beams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53915</TotalTime>
  <Words>1758</Words>
  <Application>Microsoft Office PowerPoint</Application>
  <PresentationFormat>On-screen Show (4:3)</PresentationFormat>
  <Paragraphs>426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ＭＳ Ｐゴシック</vt:lpstr>
      <vt:lpstr>宋体</vt:lpstr>
      <vt:lpstr>Apple Symbols</vt:lpstr>
      <vt:lpstr>Arial</vt:lpstr>
      <vt:lpstr>Bodoni 72 Book</vt:lpstr>
      <vt:lpstr>Calibri</vt:lpstr>
      <vt:lpstr>Comic Sans MS</vt:lpstr>
      <vt:lpstr>Comic Sans MS Bold</vt:lpstr>
      <vt:lpstr>Courier New</vt:lpstr>
      <vt:lpstr>Franklin Gothic Book</vt:lpstr>
      <vt:lpstr>Franklin Gothic Medium</vt:lpstr>
      <vt:lpstr>Helvetica</vt:lpstr>
      <vt:lpstr>Helvetica Light</vt:lpstr>
      <vt:lpstr>Lucida Grande</vt:lpstr>
      <vt:lpstr>Mangal</vt:lpstr>
      <vt:lpstr>Symbol</vt:lpstr>
      <vt:lpstr>Tahoma</vt:lpstr>
      <vt:lpstr>Times</vt:lpstr>
      <vt:lpstr>Wingdings</vt:lpstr>
      <vt:lpstr>ATAP Blue Footer</vt:lpstr>
      <vt:lpstr>ATAP No Footer</vt:lpstr>
      <vt:lpstr> </vt:lpstr>
      <vt:lpstr>Berkeley Lab Accelerator Technology and Applied Physics Division</vt:lpstr>
      <vt:lpstr>PowerPoint Presentation</vt:lpstr>
      <vt:lpstr>Berkeley Lab Accelerator Simulation Toolkit  BeamBeam3D: A Parallel Colliding Beam Simulation Code</vt:lpstr>
      <vt:lpstr>PowerPoint Presentation</vt:lpstr>
      <vt:lpstr> Broad Areas of Strength in Magnet Technology </vt:lpstr>
      <vt:lpstr>An internationally recognized program in advanced superconducting magnets for High Energy Physics</vt:lpstr>
      <vt:lpstr>Berkeley Accelerator Controls and Instrumentation Team</vt:lpstr>
      <vt:lpstr>Proposed program: Berkeley Accelerator Controls &amp; Instrumentation (BACI)</vt:lpstr>
      <vt:lpstr>Our RF Capabilities </vt:lpstr>
      <vt:lpstr>Our Contributions</vt:lpstr>
      <vt:lpstr>We design and built innovative RF cavities for MAP/MOCE </vt:lpstr>
      <vt:lpstr>We Have Expertise in RFQ Design and Construction</vt:lpstr>
      <vt:lpstr>We have designed &amp; built six RFQs, they all work !  </vt:lpstr>
      <vt:lpstr>EIC Synergistic Accelerator Physics Activities at Berkeley</vt:lpstr>
      <vt:lpstr>EIC Synergistic Accelerator Technology Activities at Berkeley</vt:lpstr>
      <vt:lpstr>Berkeley Lab has become leaders in digital RF control</vt:lpstr>
      <vt:lpstr>ALS and ALS-U in numbers</vt:lpstr>
      <vt:lpstr>PowerPoint Presentation</vt:lpstr>
      <vt:lpstr>A New ALS Longitudinal Feedback Kicker Cavity has been designed and commissioned</vt:lpstr>
      <vt:lpstr>Swap-out with a full-energy accumulator</vt:lpstr>
      <vt:lpstr>ALS-U Injection/Extraction Kicker</vt:lpstr>
      <vt:lpstr>Berkeley Lab Contributions to Magnet Development</vt:lpstr>
      <vt:lpstr>Summary</vt:lpstr>
      <vt:lpstr>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Audrey Barron</cp:lastModifiedBy>
  <cp:revision>235</cp:revision>
  <dcterms:created xsi:type="dcterms:W3CDTF">2015-07-10T17:44:33Z</dcterms:created>
  <dcterms:modified xsi:type="dcterms:W3CDTF">2017-04-05T17:11:02Z</dcterms:modified>
</cp:coreProperties>
</file>