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6" r:id="rId3"/>
    <p:sldId id="277" r:id="rId4"/>
    <p:sldId id="278" r:id="rId5"/>
    <p:sldId id="279" r:id="rId6"/>
    <p:sldId id="280" r:id="rId7"/>
    <p:sldId id="258" r:id="rId8"/>
    <p:sldId id="259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06" autoAdjust="0"/>
    <p:restoredTop sz="97063" autoAdjust="0"/>
  </p:normalViewPr>
  <p:slideViewPr>
    <p:cSldViewPr>
      <p:cViewPr varScale="1">
        <p:scale>
          <a:sx n="124" d="100"/>
          <a:sy n="124" d="100"/>
        </p:scale>
        <p:origin x="-4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D7FB5-9874-044F-A056-4A84E23A8F43}" type="datetimeFigureOut">
              <a:rPr lang="en-US" smtClean="0"/>
              <a:pPr/>
              <a:t>4/5/17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59F69-86A4-EA41-B46C-E2F7E9344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61D6D-9379-0D4A-8F82-038474A7348E}" type="datetimeFigureOut">
              <a:rPr lang="en-US" smtClean="0"/>
              <a:pPr/>
              <a:t>4/5/17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1AA42-F574-984D-BFE0-FB12759B2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ndara"/>
          <a:ea typeface="+mj-ea"/>
          <a:cs typeface="Candara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ndara"/>
          <a:ea typeface="+mn-ea"/>
          <a:cs typeface="Candara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ndara"/>
          <a:cs typeface="Candar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ndara"/>
          <a:cs typeface="Candar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ndara"/>
          <a:cs typeface="Candar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Candara"/>
          <a:cs typeface="Candar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JLEIC Collaboration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Closeout considerations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Fulvia Pilat (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Design and </a:t>
            </a:r>
            <a:r>
              <a:rPr lang="en-US" sz="3200" dirty="0" smtClean="0">
                <a:solidFill>
                  <a:schemeClr val="tx1"/>
                </a:solidFill>
              </a:rPr>
              <a:t>Prototype </a:t>
            </a:r>
            <a:r>
              <a:rPr lang="en-US" sz="3200" dirty="0">
                <a:solidFill>
                  <a:schemeClr val="tx1"/>
                </a:solidFill>
              </a:rPr>
              <a:t>of IR </a:t>
            </a:r>
            <a:r>
              <a:rPr lang="en-US" sz="3200" dirty="0" smtClean="0">
                <a:solidFill>
                  <a:schemeClr val="tx1"/>
                </a:solidFill>
              </a:rPr>
              <a:t>Magnets 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9780995"/>
              </p:ext>
            </p:extLst>
          </p:nvPr>
        </p:nvGraphicFramePr>
        <p:xfrm>
          <a:off x="76200" y="1066800"/>
          <a:ext cx="8839200" cy="3596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6781800"/>
              </a:tblGrid>
              <a:tr h="39469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Brett Parker (BNL)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, 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Tim Michalski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69830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3366FF"/>
                          </a:solidFill>
                          <a:latin typeface="Candara"/>
                          <a:cs typeface="Candara"/>
                        </a:rPr>
                        <a:t>Collaborative Task Force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: </a:t>
                      </a:r>
                    </a:p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Study the feasibility of a common IR magnet design for JLEIC and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eRHIC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and develop prototype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Design and prototype IR magnet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9469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High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00191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Design led by Brett Parker with collaboration of JLAB magnet engineers. </a:t>
                      </a:r>
                    </a:p>
                    <a:p>
                      <a:pPr marL="231775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u="sng" dirty="0" smtClean="0">
                          <a:latin typeface="Candara"/>
                          <a:cs typeface="Candara"/>
                        </a:rPr>
                        <a:t>Consider to engage LBL as collaborators/subcontractors</a:t>
                      </a:r>
                      <a:endParaRPr lang="en-US" sz="2000" u="sng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41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Electron Source Development</a:t>
            </a:r>
            <a:endParaRPr lang="en-US" sz="32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4694353"/>
              </p:ext>
            </p:extLst>
          </p:nvPr>
        </p:nvGraphicFramePr>
        <p:xfrm>
          <a:off x="152400" y="1066800"/>
          <a:ext cx="8610600" cy="3901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65532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Erdong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Wang (BNL),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Matt </a:t>
                      </a:r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Poelker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(</a:t>
                      </a:r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R&amp;D for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eRHIC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ERL-ring and ring-ring polarized sources</a:t>
                      </a:r>
                    </a:p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Improve the JLAB polarized gun and start performing systematic measurements to clarify source of ion bombardment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Report on systematic measurements with the JLAB Gun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4709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318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High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Relevant also to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electron cooler design with high current and  high charge, </a:t>
                      </a:r>
                    </a:p>
                    <a:p>
                      <a:pPr marL="231775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positron production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88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Crabbing </a:t>
            </a:r>
            <a:r>
              <a:rPr lang="en-US" sz="2800" dirty="0" smtClean="0">
                <a:solidFill>
                  <a:srgbClr val="000000"/>
                </a:solidFill>
              </a:rPr>
              <a:t>Integration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smtClean="0">
                <a:solidFill>
                  <a:srgbClr val="000000"/>
                </a:solidFill>
              </a:rPr>
              <a:t>Dynamics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smtClean="0">
                <a:solidFill>
                  <a:srgbClr val="000000"/>
                </a:solidFill>
              </a:rPr>
              <a:t>and Demo </a:t>
            </a:r>
            <a:r>
              <a:rPr lang="en-US" sz="2800" dirty="0">
                <a:solidFill>
                  <a:srgbClr val="000000"/>
                </a:solidFill>
              </a:rPr>
              <a:t>in RHIC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914400"/>
            <a:ext cx="2209800" cy="1981200"/>
          </a:xfrm>
        </p:spPr>
        <p:txBody>
          <a:bodyPr/>
          <a:lstStyle/>
          <a:p>
            <a:pPr marL="288925" indent="-288925">
              <a:spcBef>
                <a:spcPts val="0"/>
              </a:spcBef>
              <a:spcAft>
                <a:spcPts val="30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2848161"/>
              </p:ext>
            </p:extLst>
          </p:nvPr>
        </p:nvGraphicFramePr>
        <p:xfrm>
          <a:off x="152400" y="1066800"/>
          <a:ext cx="8839200" cy="3901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6781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(BNL) ,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Bob </a:t>
                      </a:r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Rimmer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and </a:t>
                      </a:r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Vasiliy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Morozov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(</a:t>
                      </a:r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Plan and execute crabbing demo in a hadron machine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Crabbing test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4709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318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High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Demonstration of crabbing in an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existing machine, possibly at RHIC.</a:t>
                      </a:r>
                    </a:p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Mitigating strategy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if SPS test delayed </a:t>
                      </a:r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orunsuccessful</a:t>
                      </a:r>
                      <a:endParaRPr lang="en-US" sz="2000" baseline="0" dirty="0" smtClean="0">
                        <a:latin typeface="Candara"/>
                        <a:cs typeface="Candara"/>
                      </a:endParaRPr>
                    </a:p>
                    <a:p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could provide study and cavities/cryostat. 336 MHz needed to work in RHIC.</a:t>
                      </a:r>
                    </a:p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Initially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we can propose a </a:t>
                      </a:r>
                      <a:r>
                        <a:rPr lang="en-US" sz="2000" u="sng" dirty="0" smtClean="0">
                          <a:latin typeface="Candara"/>
                          <a:cs typeface="Candara"/>
                        </a:rPr>
                        <a:t>feasibility study 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for a test.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73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Study of </a:t>
            </a:r>
            <a:r>
              <a:rPr lang="en-US" sz="3200" dirty="0" smtClean="0">
                <a:solidFill>
                  <a:srgbClr val="000000"/>
                </a:solidFill>
              </a:rPr>
              <a:t>Electron Cloud Effects in EICs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914400"/>
            <a:ext cx="2209800" cy="1981200"/>
          </a:xfrm>
        </p:spPr>
        <p:txBody>
          <a:bodyPr/>
          <a:lstStyle/>
          <a:p>
            <a:pPr marL="288925" indent="-288925">
              <a:spcBef>
                <a:spcPts val="0"/>
              </a:spcBef>
              <a:spcAft>
                <a:spcPts val="30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7974041"/>
              </p:ext>
            </p:extLst>
          </p:nvPr>
        </p:nvGraphicFramePr>
        <p:xfrm>
          <a:off x="152400" y="1066800"/>
          <a:ext cx="8839200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6629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Michael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Blaskiewicz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(BNL) , 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Rui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Li 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Study the electron cloud effect in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eRHIC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and JLEIC, and develop countermeasures, improve on in situ CU and C coating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Report and Analysis and plan on countermeasures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4709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318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Medium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58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Design &amp;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Simulation of ERL for </a:t>
            </a:r>
            <a:r>
              <a:rPr lang="en-US" sz="3200" dirty="0" err="1">
                <a:solidFill>
                  <a:srgbClr val="000000"/>
                </a:solidFill>
              </a:rPr>
              <a:t>CeC</a:t>
            </a:r>
            <a:r>
              <a:rPr lang="en-US" sz="3200" dirty="0">
                <a:solidFill>
                  <a:srgbClr val="000000"/>
                </a:solidFill>
              </a:rPr>
              <a:t> &amp;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BBeC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914400"/>
            <a:ext cx="2209800" cy="1981200"/>
          </a:xfrm>
        </p:spPr>
        <p:txBody>
          <a:bodyPr/>
          <a:lstStyle/>
          <a:p>
            <a:pPr marL="288925" indent="-288925">
              <a:spcBef>
                <a:spcPts val="0"/>
              </a:spcBef>
              <a:spcAft>
                <a:spcPts val="30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8101953"/>
              </p:ext>
            </p:extLst>
          </p:nvPr>
        </p:nvGraphicFramePr>
        <p:xfrm>
          <a:off x="76200" y="1066800"/>
          <a:ext cx="8991600" cy="3596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69342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Wencan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Xu (BNL) ,  Bob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Rimmer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, Steve Benson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Designing the SRF, lattice and return loops for the electron cooling energy recovering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Design of the SRF, lattice and return loops for e-cooling ERL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4709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318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Medium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JLEIC already working on this for the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BBeC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cooler, we could leverage this. </a:t>
                      </a:r>
                    </a:p>
                    <a:p>
                      <a:pPr marL="231775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BNL possibly to contribute to design. beam break-up. HOM coupling.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19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Performance Study of  He-3 </a:t>
            </a:r>
            <a:r>
              <a:rPr lang="en-US" sz="3200" dirty="0" smtClean="0">
                <a:solidFill>
                  <a:srgbClr val="000000"/>
                </a:solidFill>
              </a:rPr>
              <a:t>Ion Source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914400"/>
            <a:ext cx="2209800" cy="1981200"/>
          </a:xfrm>
        </p:spPr>
        <p:txBody>
          <a:bodyPr/>
          <a:lstStyle/>
          <a:p>
            <a:pPr marL="288925" indent="-288925">
              <a:spcBef>
                <a:spcPts val="0"/>
              </a:spcBef>
              <a:spcAft>
                <a:spcPts val="30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4110061"/>
              </p:ext>
            </p:extLst>
          </p:nvPr>
        </p:nvGraphicFramePr>
        <p:xfrm>
          <a:off x="152400" y="1066800"/>
          <a:ext cx="8839200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6629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Anatoli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Zelenski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(BNL) ,  Amy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Sy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Performing systematic measurements on existing He-3 ion source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Test report on He-3 Performance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4709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318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Medium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We could have Amy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Sy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joining the proposal.</a:t>
                      </a:r>
                    </a:p>
                    <a:p>
                      <a:r>
                        <a:rPr lang="en-US" sz="2000" u="sng" dirty="0" smtClean="0">
                          <a:latin typeface="Candara"/>
                          <a:cs typeface="Candara"/>
                        </a:rPr>
                        <a:t>Consider engaging ANL as collaborator/subcontractor</a:t>
                      </a:r>
                      <a:endParaRPr lang="en-US" sz="2000" u="sng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16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Head-on IR </a:t>
            </a:r>
            <a:r>
              <a:rPr lang="en-US" sz="3200" dirty="0" smtClean="0">
                <a:solidFill>
                  <a:srgbClr val="000000"/>
                </a:solidFill>
              </a:rPr>
              <a:t>Design and Dispersive Crabbing</a:t>
            </a:r>
            <a:endParaRPr lang="en-US" sz="32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8642764"/>
              </p:ext>
            </p:extLst>
          </p:nvPr>
        </p:nvGraphicFramePr>
        <p:xfrm>
          <a:off x="152400" y="1066800"/>
          <a:ext cx="8839200" cy="2682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6781800"/>
              </a:tblGrid>
              <a:tr h="3942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Christoph Montag (BNL) ,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Vasiliy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Morozov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Study alternatives to IR design with no crabbing scheme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alternative luminosity scheme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Medium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High priority from Committee.</a:t>
                      </a:r>
                    </a:p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We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do not believe it is feasible for high-luminosity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4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Broadband </a:t>
            </a:r>
            <a:r>
              <a:rPr lang="en-US" sz="3200" dirty="0" smtClean="0">
                <a:solidFill>
                  <a:srgbClr val="000000"/>
                </a:solidFill>
              </a:rPr>
              <a:t>Kicker </a:t>
            </a:r>
            <a:r>
              <a:rPr lang="en-US" sz="3200" dirty="0">
                <a:solidFill>
                  <a:srgbClr val="000000"/>
                </a:solidFill>
              </a:rPr>
              <a:t>for </a:t>
            </a:r>
            <a:r>
              <a:rPr lang="en-US" sz="3200" dirty="0" smtClean="0">
                <a:solidFill>
                  <a:srgbClr val="000000"/>
                </a:solidFill>
              </a:rPr>
              <a:t>Feedback Systems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914400"/>
            <a:ext cx="2209800" cy="1981200"/>
          </a:xfrm>
        </p:spPr>
        <p:txBody>
          <a:bodyPr/>
          <a:lstStyle/>
          <a:p>
            <a:pPr marL="288925" indent="-288925">
              <a:spcBef>
                <a:spcPts val="0"/>
              </a:spcBef>
              <a:spcAft>
                <a:spcPts val="30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1984413"/>
              </p:ext>
            </p:extLst>
          </p:nvPr>
        </p:nvGraphicFramePr>
        <p:xfrm>
          <a:off x="152400" y="1066800"/>
          <a:ext cx="8839200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6781800"/>
              </a:tblGrid>
              <a:tr h="3942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Michael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Blaskiewicz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(BNL) ,  Bob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Rimmer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Design kicker and feedback system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Feedback system design and validation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Medium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942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Priority from Committee high</a:t>
                      </a:r>
                    </a:p>
                    <a:p>
                      <a:r>
                        <a:rPr lang="en-US" sz="2000" u="sng" dirty="0" smtClean="0">
                          <a:latin typeface="Candara"/>
                          <a:cs typeface="Candara"/>
                        </a:rPr>
                        <a:t>Consider</a:t>
                      </a:r>
                      <a:r>
                        <a:rPr lang="en-US" sz="2000" u="sng" baseline="0" dirty="0" smtClean="0">
                          <a:latin typeface="Candara"/>
                          <a:cs typeface="Candara"/>
                        </a:rPr>
                        <a:t> engaging SLAC, ANL as collaborators/subcontractors</a:t>
                      </a:r>
                      <a:endParaRPr lang="en-US" sz="2000" u="sng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5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JLEIC specific FOA collaborative proposal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486400"/>
          </a:xfrm>
        </p:spPr>
        <p:txBody>
          <a:bodyPr/>
          <a:lstStyle/>
          <a:p>
            <a:pPr marL="288925" indent="-288925">
              <a:spcBef>
                <a:spcPts val="200"/>
              </a:spcBef>
              <a:spcAft>
                <a:spcPts val="0"/>
              </a:spcAft>
            </a:pPr>
            <a:r>
              <a:rPr lang="en-US" dirty="0" smtClean="0"/>
              <a:t>3T super-ferric prototype, fabrication and test (</a:t>
            </a:r>
            <a:r>
              <a:rPr lang="en-US" dirty="0" err="1" smtClean="0"/>
              <a:t>FoA</a:t>
            </a:r>
            <a:r>
              <a:rPr lang="en-US" dirty="0" smtClean="0"/>
              <a:t>)</a:t>
            </a:r>
          </a:p>
          <a:p>
            <a:pPr marL="288925" indent="-288925">
              <a:spcBef>
                <a:spcPts val="200"/>
              </a:spcBef>
              <a:spcAft>
                <a:spcPts val="0"/>
              </a:spcAft>
            </a:pPr>
            <a:r>
              <a:rPr lang="en-US" dirty="0" smtClean="0"/>
              <a:t>High current magnetized </a:t>
            </a:r>
            <a:r>
              <a:rPr lang="en-US" dirty="0" err="1" smtClean="0"/>
              <a:t>e</a:t>
            </a:r>
            <a:r>
              <a:rPr lang="en-US" dirty="0" smtClean="0"/>
              <a:t>- injector (LDRD)</a:t>
            </a:r>
          </a:p>
          <a:p>
            <a:pPr marL="288925" indent="-288925">
              <a:spcBef>
                <a:spcPts val="200"/>
              </a:spcBef>
              <a:spcAft>
                <a:spcPts val="0"/>
              </a:spcAft>
            </a:pPr>
            <a:r>
              <a:rPr lang="en-US" dirty="0" smtClean="0"/>
              <a:t>High power kickers for </a:t>
            </a:r>
            <a:r>
              <a:rPr lang="en-US" dirty="0" err="1" smtClean="0"/>
              <a:t>e</a:t>
            </a:r>
            <a:r>
              <a:rPr lang="en-US" dirty="0" smtClean="0"/>
              <a:t>- ring (</a:t>
            </a:r>
            <a:r>
              <a:rPr lang="en-US" dirty="0" err="1" smtClean="0"/>
              <a:t>FoA</a:t>
            </a:r>
            <a:r>
              <a:rPr lang="en-US" dirty="0" smtClean="0"/>
              <a:t> ?)</a:t>
            </a:r>
          </a:p>
          <a:p>
            <a:pPr marL="288925" indent="-288925">
              <a:spcBef>
                <a:spcPts val="200"/>
              </a:spcBef>
              <a:spcAft>
                <a:spcPts val="0"/>
              </a:spcAft>
            </a:pPr>
            <a:r>
              <a:rPr lang="en-US" dirty="0" smtClean="0"/>
              <a:t>Gear change synchronization (</a:t>
            </a:r>
            <a:r>
              <a:rPr lang="en-US" dirty="0" err="1" smtClean="0"/>
              <a:t>FoA</a:t>
            </a:r>
            <a:r>
              <a:rPr lang="en-US" dirty="0" smtClean="0"/>
              <a:t>)</a:t>
            </a:r>
          </a:p>
          <a:p>
            <a:pPr marL="288925" indent="-288925">
              <a:spcBef>
                <a:spcPts val="200"/>
              </a:spcBef>
              <a:spcAft>
                <a:spcPts val="0"/>
              </a:spcAft>
            </a:pPr>
            <a:r>
              <a:rPr lang="en-US" dirty="0" smtClean="0"/>
              <a:t>Integrated re-circulator test at LERF (VA–design/planning)</a:t>
            </a:r>
          </a:p>
          <a:p>
            <a:pPr marL="288925" indent="-288925">
              <a:spcBef>
                <a:spcPts val="200"/>
              </a:spcBef>
              <a:spcAft>
                <a:spcPts val="0"/>
              </a:spcAft>
            </a:pPr>
            <a:r>
              <a:rPr lang="en-US" dirty="0" smtClean="0"/>
              <a:t>Operate CEBAF in JLEIC injector mode (?)</a:t>
            </a:r>
          </a:p>
          <a:p>
            <a:pPr marL="288925" indent="-288925">
              <a:spcBef>
                <a:spcPts val="200"/>
              </a:spcBef>
              <a:spcAft>
                <a:spcPts val="0"/>
              </a:spcAft>
            </a:pPr>
            <a:r>
              <a:rPr lang="en-US" dirty="0" smtClean="0"/>
              <a:t>Re-circulator cooler design (</a:t>
            </a:r>
            <a:r>
              <a:rPr lang="en-US" dirty="0" err="1" smtClean="0"/>
              <a:t>FoA</a:t>
            </a:r>
            <a:r>
              <a:rPr lang="en-US" dirty="0" smtClean="0"/>
              <a:t>)</a:t>
            </a:r>
          </a:p>
          <a:p>
            <a:pPr marL="288925" indent="-288925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952 MHz prototype (VA)</a:t>
            </a:r>
          </a:p>
          <a:p>
            <a:pPr marL="288925" indent="-288925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Crab cavity prototype (VA)</a:t>
            </a:r>
          </a:p>
          <a:p>
            <a:pPr marL="288925" indent="-288925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Fast kicker prototype (</a:t>
            </a:r>
            <a:r>
              <a:rPr lang="en-US" dirty="0" err="1" smtClean="0"/>
              <a:t>FoA</a:t>
            </a:r>
            <a:r>
              <a:rPr lang="en-US" dirty="0" smtClean="0"/>
              <a:t>)</a:t>
            </a:r>
          </a:p>
          <a:p>
            <a:pPr marL="288925" indent="-288925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others……..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discussion  today/tomorrow</a:t>
            </a:r>
            <a:endParaRPr lang="en-US" sz="2800" dirty="0" smtClean="0"/>
          </a:p>
          <a:p>
            <a:pPr marL="288925" indent="-288925">
              <a:spcBef>
                <a:spcPts val="0"/>
              </a:spcBef>
              <a:spcAft>
                <a:spcPts val="30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82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JLEIC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5334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JLEIC :  pronounced as </a:t>
            </a:r>
            <a:r>
              <a:rPr lang="en-US" sz="4000" b="1" dirty="0" smtClean="0">
                <a:solidFill>
                  <a:srgbClr val="FF0000"/>
                </a:solidFill>
              </a:rPr>
              <a:t>“Jay-Like”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Not:</a:t>
            </a:r>
          </a:p>
          <a:p>
            <a:pPr>
              <a:buNone/>
            </a:pPr>
            <a:r>
              <a:rPr lang="en-US" sz="4000" b="1" dirty="0" smtClean="0"/>
              <a:t>J-L-E-I-C</a:t>
            </a:r>
          </a:p>
          <a:p>
            <a:pPr>
              <a:buNone/>
            </a:pPr>
            <a:r>
              <a:rPr lang="en-US" sz="4000" b="1" dirty="0" smtClean="0"/>
              <a:t>Je-</a:t>
            </a:r>
            <a:r>
              <a:rPr lang="en-US" sz="4000" b="1" dirty="0" err="1" smtClean="0"/>
              <a:t>lik</a:t>
            </a: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Gee-like</a:t>
            </a:r>
          </a:p>
          <a:p>
            <a:pPr>
              <a:buNone/>
            </a:pPr>
            <a:r>
              <a:rPr lang="en-US" sz="4000" b="1" dirty="0" smtClean="0"/>
              <a:t>……..</a:t>
            </a: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NP Panel emphasis on collaboration: US labs, universities, international</a:t>
            </a:r>
          </a:p>
          <a:p>
            <a:pPr>
              <a:buNone/>
            </a:pPr>
            <a:r>
              <a:rPr lang="en-US" dirty="0" smtClean="0"/>
              <a:t>Ideas!</a:t>
            </a:r>
          </a:p>
          <a:p>
            <a:r>
              <a:rPr lang="en-US" dirty="0" smtClean="0"/>
              <a:t>Multiple bend </a:t>
            </a:r>
            <a:r>
              <a:rPr lang="en-US" dirty="0" err="1" smtClean="0"/>
              <a:t>achromat</a:t>
            </a:r>
            <a:r>
              <a:rPr lang="en-US" dirty="0" smtClean="0"/>
              <a:t> lattice for </a:t>
            </a:r>
            <a:r>
              <a:rPr lang="en-US" dirty="0" err="1" smtClean="0"/>
              <a:t>e</a:t>
            </a:r>
            <a:r>
              <a:rPr lang="en-US" dirty="0" smtClean="0"/>
              <a:t>-ring </a:t>
            </a:r>
          </a:p>
          <a:p>
            <a:r>
              <a:rPr lang="en-US" dirty="0" smtClean="0"/>
              <a:t>Comprehensive Impedance model</a:t>
            </a:r>
          </a:p>
          <a:p>
            <a:r>
              <a:rPr lang="en-US" dirty="0" smtClean="0"/>
              <a:t>Multiple </a:t>
            </a:r>
            <a:r>
              <a:rPr lang="en-US" dirty="0" err="1" smtClean="0"/>
              <a:t>multipole</a:t>
            </a:r>
            <a:r>
              <a:rPr lang="en-US" dirty="0" smtClean="0"/>
              <a:t> correctors</a:t>
            </a:r>
          </a:p>
          <a:p>
            <a:r>
              <a:rPr lang="en-US" dirty="0" smtClean="0"/>
              <a:t>Beam-beam kickers</a:t>
            </a:r>
          </a:p>
          <a:p>
            <a:r>
              <a:rPr lang="en-US" dirty="0" smtClean="0"/>
              <a:t>……….</a:t>
            </a:r>
          </a:p>
          <a:p>
            <a:pPr>
              <a:buNone/>
            </a:pPr>
            <a:r>
              <a:rPr lang="en-US" dirty="0" smtClean="0"/>
              <a:t>Challenge:</a:t>
            </a:r>
          </a:p>
          <a:p>
            <a:pPr>
              <a:buNone/>
            </a:pPr>
            <a:r>
              <a:rPr lang="en-US" dirty="0" smtClean="0"/>
              <a:t>Limited funding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“sharpen pencils”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			leverage funding (LDRD, state…)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Collaborative task forces JLAB-BNL, which engage SLAC, LBL, ANL, FNAL and Universities on common R&amp;D</a:t>
            </a:r>
          </a:p>
          <a:p>
            <a:pPr>
              <a:buNone/>
            </a:pPr>
            <a:r>
              <a:rPr lang="en-US" dirty="0" smtClean="0"/>
              <a:t>Strong cooling</a:t>
            </a:r>
          </a:p>
          <a:p>
            <a:pPr>
              <a:buNone/>
            </a:pPr>
            <a:r>
              <a:rPr lang="en-US" dirty="0" smtClean="0"/>
              <a:t>IR magnets</a:t>
            </a:r>
          </a:p>
          <a:p>
            <a:pPr>
              <a:buNone/>
            </a:pPr>
            <a:r>
              <a:rPr lang="en-US" dirty="0" smtClean="0"/>
              <a:t>Beam-beam</a:t>
            </a:r>
          </a:p>
          <a:p>
            <a:pPr>
              <a:buNone/>
            </a:pPr>
            <a:r>
              <a:rPr lang="en-US" dirty="0" smtClean="0"/>
              <a:t>Polarization</a:t>
            </a:r>
          </a:p>
          <a:p>
            <a:pPr>
              <a:buNone/>
            </a:pP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Common R&amp;D proposals for FOA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Continuation of collaboration of JLEIC specific R&amp;D</a:t>
            </a:r>
          </a:p>
          <a:p>
            <a:pPr>
              <a:buNone/>
            </a:pP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Project specific R&amp;D proposal for FOA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Propose to set-up </a:t>
            </a:r>
            <a:r>
              <a:rPr lang="en-US" dirty="0" err="1" smtClean="0"/>
              <a:t>o</a:t>
            </a:r>
            <a:r>
              <a:rPr lang="en-US" dirty="0" smtClean="0"/>
              <a:t> continue  regular video-conferences with collaborating institutions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day workshop to to plan and focus IR magnets work with participation BNL, JLAB, LBL, TAMU</a:t>
            </a:r>
          </a:p>
          <a:p>
            <a:pPr>
              <a:buNone/>
            </a:pPr>
            <a:r>
              <a:rPr lang="en-US" dirty="0" smtClean="0"/>
              <a:t>     select one or two challenging magnets to design and prototype</a:t>
            </a:r>
          </a:p>
          <a:p>
            <a:r>
              <a:rPr lang="en-US" dirty="0" smtClean="0"/>
              <a:t>Common collaboration meeting in October JLAB, BNL and others</a:t>
            </a:r>
          </a:p>
          <a:p>
            <a:pPr>
              <a:buNone/>
            </a:pPr>
            <a:r>
              <a:rPr lang="en-US" dirty="0" smtClean="0"/>
              <a:t>	proposal from LBL to hold it in Berkeley, following the beam-beam workshop end of September</a:t>
            </a:r>
          </a:p>
          <a:p>
            <a:r>
              <a:rPr lang="en-US" dirty="0" smtClean="0"/>
              <a:t>International Users Group Meeting in Trieste July18-22 with one day (July 18) mini-workshop on accelerator designs for EIC</a:t>
            </a:r>
          </a:p>
          <a:p>
            <a:pPr>
              <a:buNone/>
            </a:pPr>
            <a:r>
              <a:rPr lang="en-US" dirty="0" smtClean="0"/>
              <a:t>	developing interest in UK, Italy, France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FOA delayed at minimum by 2 months</a:t>
            </a:r>
          </a:p>
          <a:p>
            <a:endParaRPr lang="en-US" dirty="0" smtClean="0"/>
          </a:p>
          <a:p>
            <a:r>
              <a:rPr lang="en-US" dirty="0" smtClean="0"/>
              <a:t>CONS: pain is obvious</a:t>
            </a:r>
          </a:p>
          <a:p>
            <a:r>
              <a:rPr lang="en-US" dirty="0" smtClean="0"/>
              <a:t>PROS: more time to define collaborative projects and prepare proposals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Cooling Conceptual Design Study</a:t>
            </a:r>
            <a:endParaRPr lang="en-US" sz="32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3455894"/>
              </p:ext>
            </p:extLst>
          </p:nvPr>
        </p:nvGraphicFramePr>
        <p:xfrm>
          <a:off x="113094" y="914400"/>
          <a:ext cx="8802306" cy="481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6706"/>
                <a:gridCol w="6705600"/>
              </a:tblGrid>
              <a:tr h="14386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Alexei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Fedotov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(BNL)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  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Yuhong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Zhang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16677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solidFill>
                            <a:srgbClr val="3366FF"/>
                          </a:solidFill>
                          <a:latin typeface="Candara"/>
                          <a:cs typeface="Candara"/>
                        </a:rPr>
                        <a:t>Collaborative Task Force: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Work out EIC designs with both magnetized electron cooling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BBeC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 and coherent electron cooling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CeC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),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Develop a common simulation platform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65675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Establish limits of cooling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BBeC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and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CeC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),  suite of simulation tools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71212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7121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High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1344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High priority from review panel.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Questions: does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CeC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work for JLEIC? does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BBeC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work for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eRHIC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?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A </a:t>
                      </a:r>
                      <a:r>
                        <a:rPr lang="en-US" sz="2000" i="1" dirty="0" smtClean="0">
                          <a:latin typeface="Candara"/>
                          <a:cs typeface="Candara"/>
                        </a:rPr>
                        <a:t>Collaborative Task Force 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 explore limits of strong cooling and improve simulation tools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Beam-Beam </a:t>
            </a:r>
            <a:r>
              <a:rPr lang="en-US" sz="2400" dirty="0">
                <a:solidFill>
                  <a:srgbClr val="000000"/>
                </a:solidFill>
              </a:rPr>
              <a:t>Simulation Tools </a:t>
            </a:r>
            <a:r>
              <a:rPr lang="en-US" sz="2400" dirty="0" smtClean="0">
                <a:solidFill>
                  <a:srgbClr val="000000"/>
                </a:solidFill>
              </a:rPr>
              <a:t>Development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>
                <a:solidFill>
                  <a:srgbClr val="000000"/>
                </a:solidFill>
              </a:rPr>
              <a:t>Application to </a:t>
            </a:r>
            <a:r>
              <a:rPr lang="en-US" sz="2400" dirty="0" err="1" smtClean="0">
                <a:solidFill>
                  <a:srgbClr val="000000"/>
                </a:solidFill>
              </a:rPr>
              <a:t>eRHIC</a:t>
            </a:r>
            <a:r>
              <a:rPr lang="en-US" sz="2400" dirty="0" smtClean="0">
                <a:solidFill>
                  <a:srgbClr val="000000"/>
                </a:solidFill>
              </a:rPr>
              <a:t> and JLEIC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4038600"/>
            <a:ext cx="2209800" cy="1981200"/>
          </a:xfrm>
        </p:spPr>
        <p:txBody>
          <a:bodyPr/>
          <a:lstStyle/>
          <a:p>
            <a:pPr marL="288925" indent="-288925">
              <a:spcBef>
                <a:spcPts val="0"/>
              </a:spcBef>
              <a:spcAft>
                <a:spcPts val="3000"/>
              </a:spcAft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006330"/>
              </p:ext>
            </p:extLst>
          </p:nvPr>
        </p:nvGraphicFramePr>
        <p:xfrm>
          <a:off x="152400" y="1101963"/>
          <a:ext cx="8802306" cy="50034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6744906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Yue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Hao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(BNL)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,  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Yves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Roblin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03163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3366FF"/>
                          </a:solidFill>
                          <a:latin typeface="Candara"/>
                          <a:cs typeface="Candara"/>
                        </a:rPr>
                        <a:t>Collaborative Task Force:</a:t>
                      </a:r>
                      <a:endParaRPr lang="en-US" sz="2000" dirty="0" smtClean="0">
                        <a:latin typeface="Candara"/>
                        <a:cs typeface="Candar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Comparing and benchmarking available beam-beam codes,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make improvements and apply the codes to electron ion collisions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Improved codes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simulation results with JLEIC &amp;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eRHIC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beam parameters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2723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High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80300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High priority from review panel.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Beam-beam combined with space charge?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u="sng" dirty="0" smtClean="0">
                          <a:latin typeface="Candara"/>
                          <a:cs typeface="Candara"/>
                        </a:rPr>
                        <a:t>LBL as a possible collaborator/subcontractor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. 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Put beam-beam workshop on funding scope, travel support. Include crabbing effects.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7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Study of </a:t>
            </a:r>
            <a:r>
              <a:rPr lang="en-US" sz="2400" dirty="0" smtClean="0">
                <a:solidFill>
                  <a:srgbClr val="000000"/>
                </a:solidFill>
              </a:rPr>
              <a:t>Electron Beam </a:t>
            </a:r>
            <a:r>
              <a:rPr lang="en-US" sz="2400" dirty="0">
                <a:solidFill>
                  <a:srgbClr val="000000"/>
                </a:solidFill>
              </a:rPr>
              <a:t>Polarization 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During </a:t>
            </a:r>
            <a:r>
              <a:rPr lang="en-US" sz="2400" dirty="0">
                <a:solidFill>
                  <a:srgbClr val="000000"/>
                </a:solidFill>
              </a:rPr>
              <a:t>Acceleration and </a:t>
            </a:r>
            <a:r>
              <a:rPr lang="en-US" sz="2400" dirty="0" smtClean="0">
                <a:solidFill>
                  <a:srgbClr val="000000"/>
                </a:solidFill>
              </a:rPr>
              <a:t>Beam Storage</a:t>
            </a:r>
            <a:endParaRPr lang="en-US" sz="24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8211600"/>
              </p:ext>
            </p:extLst>
          </p:nvPr>
        </p:nvGraphicFramePr>
        <p:xfrm>
          <a:off x="152400" y="1066800"/>
          <a:ext cx="8839200" cy="481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6781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Possible PI 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Francois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Meot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(BNL) and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Fanglei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Lin (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Topics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366FF"/>
                          </a:solidFill>
                          <a:latin typeface="Candara"/>
                          <a:cs typeface="Candara"/>
                        </a:rPr>
                        <a:t>Collaborative Task Force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: </a:t>
                      </a:r>
                    </a:p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Perform systematic simulations of electron beam polarization during acceleration and store assuming realistic errors and study mitigations of any issues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Main deliverable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Study Report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4709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FOA Proposal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Yes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1318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Interest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High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Comments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Spin tracking already in progress for protons and electrons at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JLab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. </a:t>
                      </a:r>
                    </a:p>
                    <a:p>
                      <a:pPr marL="231775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Existing informal collaboration with Francois already in place, </a:t>
                      </a:r>
                    </a:p>
                    <a:p>
                      <a:pPr marL="231775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Scope could be widened and formalized. Focus on the electron spin.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27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JLab_PowerPoint1</Template>
  <TotalTime>1332</TotalTime>
  <Words>1260</Words>
  <Application>Microsoft Macintosh PowerPoint</Application>
  <PresentationFormat>On-screen Show (4:3)</PresentationFormat>
  <Paragraphs>220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JLab_PowerPoint1</vt:lpstr>
      <vt:lpstr>JLEIC Collaboration Meeting Closeout considerations </vt:lpstr>
      <vt:lpstr>JLEIC</vt:lpstr>
      <vt:lpstr>Collaboration</vt:lpstr>
      <vt:lpstr>Collaboration strategy</vt:lpstr>
      <vt:lpstr>Collaboration opportunities</vt:lpstr>
      <vt:lpstr>FOA</vt:lpstr>
      <vt:lpstr>Cooling Conceptual Design Study</vt:lpstr>
      <vt:lpstr>Beam-Beam Simulation Tools Development  and Application to eRHIC and JLEIC</vt:lpstr>
      <vt:lpstr>Study of Electron Beam Polarization  During Acceleration and Beam Storage</vt:lpstr>
      <vt:lpstr>Design and Prototype of IR Magnets </vt:lpstr>
      <vt:lpstr>Electron Source Development</vt:lpstr>
      <vt:lpstr>Crabbing Integration, Dynamics, and Demo in RHIC</vt:lpstr>
      <vt:lpstr>Study of Electron Cloud Effects in EICs</vt:lpstr>
      <vt:lpstr>Design &amp; Simulation of ERL for CeC &amp; BBeC</vt:lpstr>
      <vt:lpstr>Performance Study of  He-3 Ion Source</vt:lpstr>
      <vt:lpstr>Head-on IR Design and Dispersive Crabbing</vt:lpstr>
      <vt:lpstr>Broadband Kicker for Feedback Systems</vt:lpstr>
      <vt:lpstr>JLEIC specific FOA collaborative proposal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yzhang</dc:creator>
  <cp:lastModifiedBy>Fulvia Pilat</cp:lastModifiedBy>
  <cp:revision>55</cp:revision>
  <dcterms:created xsi:type="dcterms:W3CDTF">2017-04-05T16:24:59Z</dcterms:created>
  <dcterms:modified xsi:type="dcterms:W3CDTF">2017-04-05T16:51:02Z</dcterms:modified>
</cp:coreProperties>
</file>