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6" r:id="rId1"/>
    <p:sldMasterId id="2147483702" r:id="rId2"/>
  </p:sldMasterIdLst>
  <p:notesMasterIdLst>
    <p:notesMasterId r:id="rId37"/>
  </p:notesMasterIdLst>
  <p:handoutMasterIdLst>
    <p:handoutMasterId r:id="rId38"/>
  </p:handoutMasterIdLst>
  <p:sldIdLst>
    <p:sldId id="373" r:id="rId3"/>
    <p:sldId id="378" r:id="rId4"/>
    <p:sldId id="445" r:id="rId5"/>
    <p:sldId id="446" r:id="rId6"/>
    <p:sldId id="447" r:id="rId7"/>
    <p:sldId id="448" r:id="rId8"/>
    <p:sldId id="449" r:id="rId9"/>
    <p:sldId id="450" r:id="rId10"/>
    <p:sldId id="438" r:id="rId11"/>
    <p:sldId id="439" r:id="rId12"/>
    <p:sldId id="440" r:id="rId13"/>
    <p:sldId id="441" r:id="rId14"/>
    <p:sldId id="442" r:id="rId15"/>
    <p:sldId id="443" r:id="rId16"/>
    <p:sldId id="444" r:id="rId17"/>
    <p:sldId id="451" r:id="rId18"/>
    <p:sldId id="452" r:id="rId19"/>
    <p:sldId id="453" r:id="rId20"/>
    <p:sldId id="454" r:id="rId21"/>
    <p:sldId id="455" r:id="rId22"/>
    <p:sldId id="456" r:id="rId23"/>
    <p:sldId id="457" r:id="rId24"/>
    <p:sldId id="458" r:id="rId25"/>
    <p:sldId id="461" r:id="rId26"/>
    <p:sldId id="466" r:id="rId27"/>
    <p:sldId id="467" r:id="rId28"/>
    <p:sldId id="468" r:id="rId29"/>
    <p:sldId id="469" r:id="rId30"/>
    <p:sldId id="470" r:id="rId31"/>
    <p:sldId id="471" r:id="rId32"/>
    <p:sldId id="472" r:id="rId33"/>
    <p:sldId id="473" r:id="rId34"/>
    <p:sldId id="474" r:id="rId35"/>
    <p:sldId id="352" r:id="rId36"/>
  </p:sldIdLst>
  <p:sldSz cx="9144000" cy="6858000" type="screen4x3"/>
  <p:notesSz cx="9601200" cy="73152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0000"/>
    <a:srgbClr val="FFFF66"/>
    <a:srgbClr val="0000FF"/>
    <a:srgbClr val="5F5F5F"/>
    <a:srgbClr val="808080"/>
    <a:srgbClr val="008000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88" autoAdjust="0"/>
    <p:restoredTop sz="94434" autoAdjust="0"/>
  </p:normalViewPr>
  <p:slideViewPr>
    <p:cSldViewPr snapToGrid="0" snapToObjects="1">
      <p:cViewPr varScale="1">
        <p:scale>
          <a:sx n="71" d="100"/>
          <a:sy n="71" d="100"/>
        </p:scale>
        <p:origin x="588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alva\Dropbox\CAS\Crab_Voltage_Calculator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1"/>
          <c:order val="0"/>
          <c:spPr>
            <a:ln w="25400" cap="rnd">
              <a:noFill/>
              <a:round/>
            </a:ln>
            <a:effectLst/>
          </c:spPr>
          <c:marker>
            <c:symbol val="circle"/>
            <c:size val="7"/>
            <c:spPr>
              <a:solidFill>
                <a:srgbClr val="FF0000"/>
              </a:solidFill>
              <a:ln w="9525">
                <a:solidFill>
                  <a:schemeClr val="accent2"/>
                </a:solidFill>
                <a:bevel/>
              </a:ln>
              <a:effectLst/>
            </c:spPr>
          </c:marker>
          <c:xVal>
            <c:numRef>
              <c:f>'Deflecting Crab Voltage'!$D$9</c:f>
              <c:numCache>
                <c:formatCode>General</c:formatCode>
                <c:ptCount val="1"/>
                <c:pt idx="0">
                  <c:v>363.43790000000001</c:v>
                </c:pt>
              </c:numCache>
            </c:numRef>
          </c:xVal>
          <c:yVal>
            <c:numRef>
              <c:f>'Deflecting Crab Voltage'!$D$12</c:f>
              <c:numCache>
                <c:formatCode>0.0000000</c:formatCode>
                <c:ptCount val="1"/>
                <c:pt idx="0">
                  <c:v>20.822892292031543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77F1-4175-A3F6-9D340905A5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63789024"/>
        <c:axId val="663781576"/>
      </c:scatterChart>
      <c:scatterChart>
        <c:scatterStyle val="smoothMarker"/>
        <c:varyColors val="0"/>
        <c:ser>
          <c:idx val="0"/>
          <c:order val="1"/>
          <c:tx>
            <c:strRef>
              <c:f>'Deflecting Crab Voltage'!$I$3</c:f>
              <c:strCache>
                <c:ptCount val="1"/>
                <c:pt idx="0">
                  <c:v>Voltage (MV)</c:v>
                </c:pt>
              </c:strCache>
            </c:strRef>
          </c:tx>
          <c:spPr>
            <a:ln w="1905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xVal>
            <c:numRef>
              <c:f>'Deflecting Crab Voltage'!$H$4:$H$41</c:f>
              <c:numCache>
                <c:formatCode>General</c:formatCode>
                <c:ptCount val="38"/>
                <c:pt idx="0">
                  <c:v>100</c:v>
                </c:pt>
                <c:pt idx="1">
                  <c:v>125</c:v>
                </c:pt>
                <c:pt idx="2">
                  <c:v>150</c:v>
                </c:pt>
                <c:pt idx="3">
                  <c:v>175</c:v>
                </c:pt>
                <c:pt idx="4">
                  <c:v>200</c:v>
                </c:pt>
                <c:pt idx="5">
                  <c:v>225</c:v>
                </c:pt>
                <c:pt idx="6">
                  <c:v>250</c:v>
                </c:pt>
                <c:pt idx="7">
                  <c:v>275</c:v>
                </c:pt>
                <c:pt idx="8">
                  <c:v>300</c:v>
                </c:pt>
                <c:pt idx="9">
                  <c:v>325</c:v>
                </c:pt>
                <c:pt idx="10">
                  <c:v>350</c:v>
                </c:pt>
                <c:pt idx="11">
                  <c:v>375</c:v>
                </c:pt>
                <c:pt idx="12">
                  <c:v>400</c:v>
                </c:pt>
                <c:pt idx="13">
                  <c:v>425</c:v>
                </c:pt>
                <c:pt idx="14">
                  <c:v>450</c:v>
                </c:pt>
                <c:pt idx="15">
                  <c:v>475</c:v>
                </c:pt>
                <c:pt idx="16">
                  <c:v>500</c:v>
                </c:pt>
                <c:pt idx="17">
                  <c:v>525</c:v>
                </c:pt>
                <c:pt idx="18">
                  <c:v>550</c:v>
                </c:pt>
                <c:pt idx="19">
                  <c:v>575</c:v>
                </c:pt>
                <c:pt idx="20">
                  <c:v>600</c:v>
                </c:pt>
                <c:pt idx="21">
                  <c:v>625</c:v>
                </c:pt>
                <c:pt idx="22">
                  <c:v>650</c:v>
                </c:pt>
                <c:pt idx="23">
                  <c:v>675</c:v>
                </c:pt>
                <c:pt idx="24">
                  <c:v>700</c:v>
                </c:pt>
                <c:pt idx="25">
                  <c:v>725</c:v>
                </c:pt>
                <c:pt idx="26">
                  <c:v>750</c:v>
                </c:pt>
                <c:pt idx="27">
                  <c:v>775</c:v>
                </c:pt>
                <c:pt idx="28">
                  <c:v>800</c:v>
                </c:pt>
                <c:pt idx="29">
                  <c:v>825</c:v>
                </c:pt>
                <c:pt idx="30">
                  <c:v>850</c:v>
                </c:pt>
                <c:pt idx="31">
                  <c:v>875</c:v>
                </c:pt>
                <c:pt idx="32">
                  <c:v>900</c:v>
                </c:pt>
                <c:pt idx="33">
                  <c:v>925</c:v>
                </c:pt>
                <c:pt idx="34">
                  <c:v>950</c:v>
                </c:pt>
                <c:pt idx="35">
                  <c:v>975</c:v>
                </c:pt>
                <c:pt idx="36">
                  <c:v>1000</c:v>
                </c:pt>
                <c:pt idx="37">
                  <c:v>1025</c:v>
                </c:pt>
              </c:numCache>
            </c:numRef>
          </c:xVal>
          <c:yVal>
            <c:numRef>
              <c:f>'Deflecting Crab Voltage'!$I$4:$I$41</c:f>
              <c:numCache>
                <c:formatCode>General</c:formatCode>
                <c:ptCount val="38"/>
                <c:pt idx="0">
                  <c:v>39.696860387484151</c:v>
                </c:pt>
                <c:pt idx="1">
                  <c:v>35.505951327893278</c:v>
                </c:pt>
                <c:pt idx="2">
                  <c:v>32.412350779946088</c:v>
                </c:pt>
                <c:pt idx="3">
                  <c:v>30.008005832952627</c:v>
                </c:pt>
                <c:pt idx="4">
                  <c:v>28.06991917180568</c:v>
                </c:pt>
                <c:pt idx="5">
                  <c:v>26.464573591656102</c:v>
                </c:pt>
                <c:pt idx="6">
                  <c:v>25.106498956432841</c:v>
                </c:pt>
                <c:pt idx="7">
                  <c:v>23.938107501892219</c:v>
                </c:pt>
                <c:pt idx="8">
                  <c:v>22.918993030696964</c:v>
                </c:pt>
                <c:pt idx="9">
                  <c:v>22.019856246462982</c:v>
                </c:pt>
                <c:pt idx="10">
                  <c:v>21.218864414366276</c:v>
                </c:pt>
                <c:pt idx="11">
                  <c:v>20.499370556992936</c:v>
                </c:pt>
                <c:pt idx="12">
                  <c:v>19.848430193742075</c:v>
                </c:pt>
                <c:pt idx="13">
                  <c:v>19.255805692117029</c:v>
                </c:pt>
                <c:pt idx="14">
                  <c:v>18.713279447870452</c:v>
                </c:pt>
                <c:pt idx="15">
                  <c:v>18.214168716303817</c:v>
                </c:pt>
                <c:pt idx="16">
                  <c:v>17.752975663946639</c:v>
                </c:pt>
                <c:pt idx="17">
                  <c:v>17.325130245499061</c:v>
                </c:pt>
                <c:pt idx="18">
                  <c:v>16.92679814336055</c:v>
                </c:pt>
                <c:pt idx="19">
                  <c:v>16.554735167203518</c:v>
                </c:pt>
                <c:pt idx="20">
                  <c:v>16.206175389973044</c:v>
                </c:pt>
                <c:pt idx="21">
                  <c:v>15.878744154993662</c:v>
                </c:pt>
                <c:pt idx="22">
                  <c:v>15.570389672626932</c:v>
                </c:pt>
                <c:pt idx="23">
                  <c:v>15.279328687131311</c:v>
                </c:pt>
                <c:pt idx="24">
                  <c:v>15.004002916476313</c:v>
                </c:pt>
                <c:pt idx="25">
                  <c:v>14.743043828442163</c:v>
                </c:pt>
                <c:pt idx="26">
                  <c:v>14.495243930905556</c:v>
                </c:pt>
                <c:pt idx="27">
                  <c:v>14.259533198817612</c:v>
                </c:pt>
                <c:pt idx="28">
                  <c:v>14.03495958590284</c:v>
                </c:pt>
                <c:pt idx="29">
                  <c:v>13.820672810107672</c:v>
                </c:pt>
                <c:pt idx="30">
                  <c:v>13.615910782106473</c:v>
                </c:pt>
                <c:pt idx="31">
                  <c:v>13.419988182338454</c:v>
                </c:pt>
                <c:pt idx="32">
                  <c:v>13.232286795828051</c:v>
                </c:pt>
                <c:pt idx="33">
                  <c:v>13.052247293809094</c:v>
                </c:pt>
                <c:pt idx="34">
                  <c:v>12.879362212974305</c:v>
                </c:pt>
                <c:pt idx="35">
                  <c:v>12.713169931412267</c:v>
                </c:pt>
                <c:pt idx="36">
                  <c:v>12.55324947821642</c:v>
                </c:pt>
                <c:pt idx="37">
                  <c:v>12.399216043760376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1-77F1-4175-A3F6-9D340905A5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63789024"/>
        <c:axId val="663781576"/>
      </c:scatterChart>
      <c:valAx>
        <c:axId val="66378902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noFill/>
              <a:round/>
            </a:ln>
            <a:effectLst/>
          </c:spPr>
        </c:min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l-GR" sz="2000"/>
                  <a:t>β</a:t>
                </a:r>
                <a:r>
                  <a:rPr lang="en-US" sz="2000" baseline="-25000"/>
                  <a:t>x</a:t>
                </a:r>
                <a:r>
                  <a:rPr lang="en-US" sz="2000" baseline="0"/>
                  <a:t> @ crab location (m)</a:t>
                </a:r>
                <a:endParaRPr lang="en-US" sz="200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63781576"/>
        <c:crosses val="autoZero"/>
        <c:crossBetween val="midCat"/>
      </c:valAx>
      <c:valAx>
        <c:axId val="663781576"/>
        <c:scaling>
          <c:orientation val="minMax"/>
          <c:min val="1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noFill/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 dirty="0"/>
                  <a:t>Crabbing Voltage (MV)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6378902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41592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674" tIns="47837" rIns="95674" bIns="47837" numCol="1" anchor="t" anchorCtr="0" compatLnSpc="1">
            <a:prstTxWarp prst="textNoShape">
              <a:avLst/>
            </a:prstTxWarp>
          </a:bodyPr>
          <a:lstStyle>
            <a:lvl1pPr defTabSz="477838">
              <a:defRPr sz="1300">
                <a:latin typeface="Calibri" panose="020F050202020403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5438775" y="0"/>
            <a:ext cx="416083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674" tIns="47837" rIns="95674" bIns="47837" numCol="1" anchor="t" anchorCtr="0" compatLnSpc="1">
            <a:prstTxWarp prst="textNoShape">
              <a:avLst/>
            </a:prstTxWarp>
          </a:bodyPr>
          <a:lstStyle>
            <a:lvl1pPr algn="r" defTabSz="477838">
              <a:defRPr sz="1300">
                <a:latin typeface="Calibri" panose="020F0502020204030204" pitchFamily="34" charset="0"/>
              </a:defRPr>
            </a:lvl1pPr>
          </a:lstStyle>
          <a:p>
            <a:fld id="{EFCE3EF8-B315-41A7-8BED-2DF44F1225D0}" type="datetimeFigureOut">
              <a:rPr lang="en-US" altLang="en-US"/>
              <a:pPr/>
              <a:t>4/2/2017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0" y="6948488"/>
            <a:ext cx="41592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674" tIns="47837" rIns="95674" bIns="47837" numCol="1" anchor="b" anchorCtr="0" compatLnSpc="1">
            <a:prstTxWarp prst="textNoShape">
              <a:avLst/>
            </a:prstTxWarp>
          </a:bodyPr>
          <a:lstStyle>
            <a:lvl1pPr defTabSz="477838">
              <a:defRPr sz="1300">
                <a:latin typeface="Calibri" panose="020F050202020403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5438775" y="6948488"/>
            <a:ext cx="416083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674" tIns="47837" rIns="95674" bIns="47837" numCol="1" anchor="b" anchorCtr="0" compatLnSpc="1">
            <a:prstTxWarp prst="textNoShape">
              <a:avLst/>
            </a:prstTxWarp>
          </a:bodyPr>
          <a:lstStyle>
            <a:lvl1pPr algn="r" defTabSz="477838">
              <a:defRPr sz="1300">
                <a:latin typeface="Calibri" panose="020F0502020204030204" pitchFamily="34" charset="0"/>
              </a:defRPr>
            </a:lvl1pPr>
          </a:lstStyle>
          <a:p>
            <a:fld id="{E1089749-C05C-4FC0-9B9F-9D391E17A8A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23277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41608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659" tIns="48330" rIns="96659" bIns="48330" numCol="1" anchor="t" anchorCtr="0" compatLnSpc="1">
            <a:prstTxWarp prst="textNoShape">
              <a:avLst/>
            </a:prstTxWarp>
          </a:bodyPr>
          <a:lstStyle>
            <a:lvl1pPr defTabSz="477838">
              <a:defRPr sz="1300">
                <a:latin typeface="Calibri" panose="020F050202020403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 bwMode="auto">
          <a:xfrm>
            <a:off x="5438775" y="0"/>
            <a:ext cx="41608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659" tIns="48330" rIns="96659" bIns="48330" numCol="1" anchor="t" anchorCtr="0" compatLnSpc="1">
            <a:prstTxWarp prst="textNoShape">
              <a:avLst/>
            </a:prstTxWarp>
          </a:bodyPr>
          <a:lstStyle>
            <a:lvl1pPr algn="r" defTabSz="477838">
              <a:defRPr sz="1300">
                <a:latin typeface="Calibri" panose="020F0502020204030204" pitchFamily="34" charset="0"/>
              </a:defRPr>
            </a:lvl1pPr>
          </a:lstStyle>
          <a:p>
            <a:fld id="{BED2D712-930C-45E3-8B91-3141EAAB4BB2}" type="datetimeFigureOut">
              <a:rPr lang="en-US" altLang="en-US"/>
              <a:pPr/>
              <a:t>4/2/2017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71800" y="549275"/>
            <a:ext cx="3657600" cy="27432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82" tIns="46191" rIns="92382" bIns="46191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960438" y="3475038"/>
            <a:ext cx="7680325" cy="329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659" tIns="48330" rIns="96659" bIns="4833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6946900"/>
            <a:ext cx="41608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659" tIns="48330" rIns="96659" bIns="48330" numCol="1" anchor="b" anchorCtr="0" compatLnSpc="1">
            <a:prstTxWarp prst="textNoShape">
              <a:avLst/>
            </a:prstTxWarp>
          </a:bodyPr>
          <a:lstStyle>
            <a:lvl1pPr defTabSz="477838">
              <a:defRPr sz="1300">
                <a:latin typeface="Calibri" panose="020F050202020403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5438775" y="6946900"/>
            <a:ext cx="41608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659" tIns="48330" rIns="96659" bIns="48330" numCol="1" anchor="b" anchorCtr="0" compatLnSpc="1">
            <a:prstTxWarp prst="textNoShape">
              <a:avLst/>
            </a:prstTxWarp>
          </a:bodyPr>
          <a:lstStyle>
            <a:lvl1pPr algn="r" defTabSz="477838">
              <a:defRPr sz="1300">
                <a:latin typeface="Calibri" panose="020F0502020204030204" pitchFamily="34" charset="0"/>
              </a:defRPr>
            </a:lvl1pPr>
          </a:lstStyle>
          <a:p>
            <a:fld id="{469B22F4-399C-493D-9122-A1B0CE0CB42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710369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971800" y="547688"/>
            <a:ext cx="3657600" cy="27432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>
          <a:ln/>
        </p:spPr>
        <p:txBody>
          <a:bodyPr lIns="92372" tIns="46186" rIns="92372" bIns="46186"/>
          <a:lstStyle/>
          <a:p>
            <a:pPr defTabSz="914400"/>
            <a:endParaRPr lang="en-US" altLang="en-US" smtClean="0"/>
          </a:p>
        </p:txBody>
      </p:sp>
      <p:sp>
        <p:nvSpPr>
          <p:cNvPr id="93188" name="Footer Placeholder 4"/>
          <p:cNvSpPr txBox="1">
            <a:spLocks noGrp="1"/>
          </p:cNvSpPr>
          <p:nvPr/>
        </p:nvSpPr>
        <p:spPr bwMode="auto">
          <a:xfrm>
            <a:off x="0" y="6948488"/>
            <a:ext cx="416083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372" tIns="46186" rIns="92372" bIns="46186"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35013" indent="-282575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30300" indent="-225425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582738" indent="-225425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35175" indent="-225425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492375" indent="-2254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49575" indent="-2254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06775" indent="-2254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63975" indent="-2254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defTabSz="914400" eaLnBrk="0" hangingPunct="0"/>
            <a:r>
              <a:rPr lang="en-US" altLang="en-US" sz="1200">
                <a:latin typeface="Times" panose="02020603050405020304" pitchFamily="18" charset="0"/>
                <a:ea typeface="ＭＳ Ｐゴシック" panose="020B0600070205080204" pitchFamily="34" charset="-128"/>
              </a:rPr>
              <a:t>F. Lin</a:t>
            </a:r>
            <a:endParaRPr lang="ru-RU" altLang="en-US" sz="1200">
              <a:latin typeface="Times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93189" name="Slide Number Placeholder 1"/>
          <p:cNvSpPr txBox="1">
            <a:spLocks noGrp="1"/>
          </p:cNvSpPr>
          <p:nvPr/>
        </p:nvSpPr>
        <p:spPr bwMode="auto">
          <a:xfrm>
            <a:off x="5438775" y="6948488"/>
            <a:ext cx="416083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372" tIns="46186" rIns="92372" bIns="46186"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35013" indent="-282575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30300" indent="-225425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582738" indent="-225425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35175" indent="-225425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492375" indent="-2254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49575" indent="-2254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06775" indent="-2254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63975" indent="-2254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defTabSz="914400" eaLnBrk="0" hangingPunct="0"/>
            <a:fld id="{FA422156-AF92-4A5B-8439-5271FDE2F46F}" type="slidenum">
              <a:rPr lang="en-US" altLang="en-US" sz="1200">
                <a:latin typeface="Times" panose="02020603050405020304" pitchFamily="18" charset="0"/>
                <a:ea typeface="ＭＳ Ｐゴシック" panose="020B0600070205080204" pitchFamily="34" charset="-128"/>
              </a:rPr>
              <a:pPr algn="r" defTabSz="914400" eaLnBrk="0" hangingPunct="0"/>
              <a:t>1</a:t>
            </a:fld>
            <a:endParaRPr lang="en-US" altLang="en-US" sz="1200">
              <a:latin typeface="Times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037662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1158875" y="693738"/>
            <a:ext cx="4616450" cy="346233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Rectangle 3"/>
          <p:cNvSpPr>
            <a:spLocks noChangeArrowheads="1"/>
          </p:cNvSpPr>
          <p:nvPr>
            <p:ph type="body" idx="1"/>
          </p:nvPr>
        </p:nvSpPr>
        <p:spPr>
          <a:xfrm>
            <a:off x="693738" y="4386263"/>
            <a:ext cx="5546725" cy="41529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16400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58875" y="690563"/>
            <a:ext cx="4616450" cy="346233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/>
        <p:txBody>
          <a:bodyPr lIns="91419" tIns="45709" rIns="91419" bIns="45709"/>
          <a:lstStyle/>
          <a:p>
            <a:pPr marL="169681" indent="-169681" defTabSz="904966">
              <a:buFontTx/>
              <a:buChar char="•"/>
            </a:pPr>
            <a:endParaRPr lang="en-US" altLang="en-US"/>
          </a:p>
        </p:txBody>
      </p:sp>
      <p:sp>
        <p:nvSpPr>
          <p:cNvPr id="100356" name="Footer Placeholder 3"/>
          <p:cNvSpPr txBox="1">
            <a:spLocks noGrp="1"/>
          </p:cNvSpPr>
          <p:nvPr/>
        </p:nvSpPr>
        <p:spPr bwMode="auto">
          <a:xfrm>
            <a:off x="0" y="8770054"/>
            <a:ext cx="3005050" cy="460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9" tIns="45709" rIns="91419" bIns="45709" anchor="b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defTabSz="904966" eaLnBrk="0" hangingPunct="0"/>
            <a:endParaRPr lang="en-US" altLang="en-US" sz="1200">
              <a:latin typeface="Times" charset="0"/>
              <a:ea typeface="MS PGothic" pitchFamily="34" charset="-128"/>
            </a:endParaRPr>
          </a:p>
        </p:txBody>
      </p:sp>
      <p:sp>
        <p:nvSpPr>
          <p:cNvPr id="100357" name="Slide Number Placeholder 4"/>
          <p:cNvSpPr txBox="1">
            <a:spLocks noGrp="1"/>
          </p:cNvSpPr>
          <p:nvPr/>
        </p:nvSpPr>
        <p:spPr bwMode="auto">
          <a:xfrm>
            <a:off x="3928004" y="8770054"/>
            <a:ext cx="3005050" cy="460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9" tIns="45709" rIns="91419" bIns="45709" anchor="b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defTabSz="904966" eaLnBrk="0" hangingPunct="0"/>
            <a:fld id="{D55DBF25-F2D0-434E-B221-DD1D3D826DE5}" type="slidenum">
              <a:rPr lang="en-US" altLang="en-US" sz="1200">
                <a:latin typeface="Times" charset="0"/>
                <a:ea typeface="MS PGothic" pitchFamily="34" charset="-128"/>
              </a:rPr>
              <a:pPr algn="r" defTabSz="904966" eaLnBrk="0" hangingPunct="0"/>
              <a:t>10</a:t>
            </a:fld>
            <a:endParaRPr lang="en-US" altLang="en-US" sz="1200">
              <a:latin typeface="Times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932924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58875" y="690563"/>
            <a:ext cx="4616450" cy="346233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/>
        <p:txBody>
          <a:bodyPr lIns="91419" tIns="45709" rIns="91419" bIns="45709"/>
          <a:lstStyle/>
          <a:p>
            <a:pPr marL="169681" indent="-169681" defTabSz="904966">
              <a:buFontTx/>
              <a:buChar char="•"/>
            </a:pPr>
            <a:endParaRPr lang="en-US" altLang="en-US"/>
          </a:p>
        </p:txBody>
      </p:sp>
      <p:sp>
        <p:nvSpPr>
          <p:cNvPr id="100356" name="Footer Placeholder 3"/>
          <p:cNvSpPr txBox="1">
            <a:spLocks noGrp="1"/>
          </p:cNvSpPr>
          <p:nvPr/>
        </p:nvSpPr>
        <p:spPr bwMode="auto">
          <a:xfrm>
            <a:off x="0" y="8770054"/>
            <a:ext cx="3005050" cy="460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9" tIns="45709" rIns="91419" bIns="45709" anchor="b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defTabSz="904966" eaLnBrk="0" hangingPunct="0"/>
            <a:endParaRPr lang="en-US" altLang="en-US" sz="1200">
              <a:latin typeface="Times" charset="0"/>
              <a:ea typeface="MS PGothic" pitchFamily="34" charset="-128"/>
            </a:endParaRPr>
          </a:p>
        </p:txBody>
      </p:sp>
      <p:sp>
        <p:nvSpPr>
          <p:cNvPr id="100357" name="Slide Number Placeholder 4"/>
          <p:cNvSpPr txBox="1">
            <a:spLocks noGrp="1"/>
          </p:cNvSpPr>
          <p:nvPr/>
        </p:nvSpPr>
        <p:spPr bwMode="auto">
          <a:xfrm>
            <a:off x="3928004" y="8770054"/>
            <a:ext cx="3005050" cy="460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9" tIns="45709" rIns="91419" bIns="45709" anchor="b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defTabSz="904966" eaLnBrk="0" hangingPunct="0"/>
            <a:fld id="{D55DBF25-F2D0-434E-B221-DD1D3D826DE5}" type="slidenum">
              <a:rPr lang="en-US" altLang="en-US" sz="1200">
                <a:latin typeface="Times" charset="0"/>
                <a:ea typeface="MS PGothic" pitchFamily="34" charset="-128"/>
              </a:rPr>
              <a:pPr algn="r" defTabSz="904966" eaLnBrk="0" hangingPunct="0"/>
              <a:t>15</a:t>
            </a:fld>
            <a:endParaRPr lang="en-US" altLang="en-US" sz="1200">
              <a:latin typeface="Times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835028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989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6365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2250" y="0"/>
            <a:ext cx="1962150" cy="6248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0"/>
            <a:ext cx="5734050" cy="6248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7570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37313"/>
            <a:ext cx="9144000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 txBox="1">
            <a:spLocks/>
          </p:cNvSpPr>
          <p:nvPr userDrawn="1"/>
        </p:nvSpPr>
        <p:spPr>
          <a:xfrm>
            <a:off x="3505200" y="6550025"/>
            <a:ext cx="2133600" cy="1905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fld id="{7E51047C-D5A0-4EB5-B4D4-0C4D8CFEA8B3}" type="slidenum">
              <a:rPr lang="en-US" altLang="en-US" sz="1000">
                <a:solidFill>
                  <a:schemeClr val="bg1"/>
                </a:solidFill>
                <a:latin typeface="Minion Pro" pitchFamily="18" charset="0"/>
              </a:rPr>
              <a:pPr algn="ctr"/>
              <a:t>‹#›</a:t>
            </a:fld>
            <a:endParaRPr lang="en-US" altLang="en-US" sz="1000">
              <a:solidFill>
                <a:schemeClr val="bg1"/>
              </a:solidFill>
              <a:latin typeface="Minion Pro" pitchFamily="18" charset="0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4486275" y="6572250"/>
            <a:ext cx="180975" cy="20955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Slide Number Placeholder 4"/>
          <p:cNvSpPr txBox="1">
            <a:spLocks/>
          </p:cNvSpPr>
          <p:nvPr userDrawn="1"/>
        </p:nvSpPr>
        <p:spPr>
          <a:xfrm>
            <a:off x="3505200" y="6550025"/>
            <a:ext cx="2133600" cy="1905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fld id="{2EF0332D-F7E2-4234-BCE9-22F2AF5A0839}" type="slidenum">
              <a:rPr lang="en-US" altLang="en-US" sz="1000">
                <a:solidFill>
                  <a:schemeClr val="bg1"/>
                </a:solidFill>
                <a:latin typeface="Minion Pro" pitchFamily="18" charset="0"/>
              </a:rPr>
              <a:pPr algn="ctr"/>
              <a:t>‹#›</a:t>
            </a:fld>
            <a:endParaRPr lang="en-US" altLang="en-US" sz="1000">
              <a:solidFill>
                <a:schemeClr val="bg1"/>
              </a:solidFill>
              <a:latin typeface="Minion Pro" pitchFamily="18" charset="0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4486275" y="6572250"/>
            <a:ext cx="180975" cy="20955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Text Box 5"/>
          <p:cNvSpPr txBox="1">
            <a:spLocks noChangeArrowheads="1"/>
          </p:cNvSpPr>
          <p:nvPr userDrawn="1"/>
        </p:nvSpPr>
        <p:spPr bwMode="auto">
          <a:xfrm>
            <a:off x="1219200" y="6445250"/>
            <a:ext cx="662940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defTabSz="914400" hangingPunct="0">
              <a:lnSpc>
                <a:spcPts val="1200"/>
              </a:lnSpc>
            </a:pPr>
            <a:r>
              <a:rPr lang="en-US" altLang="en-US" sz="1000">
                <a:solidFill>
                  <a:srgbClr val="FFFFFF"/>
                </a:solidFill>
                <a:latin typeface="Arial" panose="020B0604020202020204" pitchFamily="34" charset="0"/>
              </a:rPr>
              <a:t>December 18 2014</a:t>
            </a:r>
          </a:p>
          <a:p>
            <a:pPr algn="ctr" defTabSz="914400" hangingPunct="0">
              <a:spcBef>
                <a:spcPts val="100"/>
              </a:spcBef>
            </a:pPr>
            <a:r>
              <a:rPr lang="en-US" altLang="en-US" sz="1000">
                <a:solidFill>
                  <a:schemeClr val="bg1"/>
                </a:solidFill>
                <a:latin typeface="Arial" panose="020B0604020202020204" pitchFamily="34" charset="0"/>
              </a:rPr>
              <a:t>Page </a:t>
            </a:r>
            <a:fld id="{BD9D2A74-4FE0-47E1-ABC4-76BDD25050D4}" type="slidenum">
              <a:rPr lang="en-US" altLang="en-US" sz="1000">
                <a:solidFill>
                  <a:schemeClr val="bg1"/>
                </a:solidFill>
              </a:rPr>
              <a:pPr algn="ctr" defTabSz="914400" hangingPunct="0">
                <a:spcBef>
                  <a:spcPts val="100"/>
                </a:spcBef>
              </a:pPr>
              <a:t>‹#›</a:t>
            </a:fld>
            <a:endParaRPr lang="en-US" altLang="en-US" sz="10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10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37313"/>
            <a:ext cx="9144000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Slide Number Placeholder 4"/>
          <p:cNvSpPr txBox="1">
            <a:spLocks/>
          </p:cNvSpPr>
          <p:nvPr userDrawn="1"/>
        </p:nvSpPr>
        <p:spPr>
          <a:xfrm>
            <a:off x="3505200" y="6550025"/>
            <a:ext cx="2133600" cy="1905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fld id="{4ECFE86E-6C64-4A9D-AA0B-49FE4082F4BA}" type="slidenum">
              <a:rPr lang="en-US" altLang="en-US" sz="1000">
                <a:solidFill>
                  <a:schemeClr val="bg1"/>
                </a:solidFill>
                <a:latin typeface="Minion Pro" pitchFamily="18" charset="0"/>
              </a:rPr>
              <a:pPr algn="ctr"/>
              <a:t>‹#›</a:t>
            </a:fld>
            <a:endParaRPr lang="en-US" altLang="en-US" sz="1000">
              <a:solidFill>
                <a:schemeClr val="bg1"/>
              </a:solidFill>
              <a:latin typeface="Minion Pro" pitchFamily="18" charset="0"/>
            </a:endParaRPr>
          </a:p>
        </p:txBody>
      </p:sp>
      <p:sp>
        <p:nvSpPr>
          <p:cNvPr id="12" name="Rectangle 8"/>
          <p:cNvSpPr/>
          <p:nvPr userDrawn="1"/>
        </p:nvSpPr>
        <p:spPr>
          <a:xfrm>
            <a:off x="4486275" y="6572250"/>
            <a:ext cx="180975" cy="20955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Footer Placeholder 3"/>
          <p:cNvSpPr txBox="1">
            <a:spLocks/>
          </p:cNvSpPr>
          <p:nvPr userDrawn="1"/>
        </p:nvSpPr>
        <p:spPr>
          <a:xfrm>
            <a:off x="2387600" y="6492875"/>
            <a:ext cx="3870325" cy="36512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defTabSz="914400" eaLnBrk="0" hangingPunct="0"/>
            <a:r>
              <a:rPr lang="en-US" altLang="en-US" sz="1200" dirty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JLEIC Collaboration Meeting, </a:t>
            </a:r>
            <a:r>
              <a:rPr lang="en-US" altLang="en-US" sz="1200" dirty="0" err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JLab</a:t>
            </a:r>
            <a:r>
              <a:rPr lang="en-US" altLang="en-US" sz="1200" dirty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, </a:t>
            </a:r>
            <a:r>
              <a:rPr lang="en-US" altLang="en-US" sz="1200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April 3-5, 2017</a:t>
            </a:r>
            <a:endParaRPr lang="en-US" altLang="en-US" sz="1200" dirty="0">
              <a:solidFill>
                <a:schemeClr val="bg1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4" name="Footer Placeholder 3"/>
          <p:cNvSpPr txBox="1">
            <a:spLocks/>
          </p:cNvSpPr>
          <p:nvPr userDrawn="1"/>
        </p:nvSpPr>
        <p:spPr>
          <a:xfrm>
            <a:off x="6146800" y="6492875"/>
            <a:ext cx="1758950" cy="36512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defTabSz="914400" eaLnBrk="0" hangingPunct="0"/>
            <a:fld id="{82D3B36A-149E-488C-B9B6-39F38FD24FC4}" type="slidenum">
              <a:rPr lang="en-US" altLang="en-US" sz="12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pPr algn="ctr" defTabSz="914400" eaLnBrk="0" hangingPunct="0"/>
              <a:t>‹#›</a:t>
            </a:fld>
            <a:endParaRPr lang="en-US" altLang="en-US" sz="1200">
              <a:solidFill>
                <a:schemeClr val="bg1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592" y="923366"/>
            <a:ext cx="8453718" cy="5202798"/>
          </a:xfrm>
          <a:prstGeom prst="rect">
            <a:avLst/>
          </a:prstGeom>
        </p:spPr>
        <p:txBody>
          <a:bodyPr/>
          <a:lstStyle>
            <a:lvl1pPr marL="342900" indent="-342900">
              <a:buSzPct val="85000"/>
              <a:buFontTx/>
              <a:buBlip>
                <a:blip r:embed="rId3"/>
              </a:buBlip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77393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37313"/>
            <a:ext cx="9144000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4"/>
          <p:cNvSpPr txBox="1">
            <a:spLocks/>
          </p:cNvSpPr>
          <p:nvPr userDrawn="1"/>
        </p:nvSpPr>
        <p:spPr>
          <a:xfrm>
            <a:off x="3505200" y="6550025"/>
            <a:ext cx="2133600" cy="1905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fld id="{7E51047C-D5A0-4EB5-B4D4-0C4D8CFEA8B3}" type="slidenum">
              <a:rPr lang="en-US" altLang="en-US" sz="1000">
                <a:solidFill>
                  <a:schemeClr val="bg1"/>
                </a:solidFill>
                <a:latin typeface="Minion Pro" pitchFamily="18" charset="0"/>
              </a:rPr>
              <a:pPr algn="ctr"/>
              <a:t>‹#›</a:t>
            </a:fld>
            <a:endParaRPr lang="en-US" altLang="en-US" sz="1000">
              <a:solidFill>
                <a:schemeClr val="bg1"/>
              </a:solidFill>
              <a:latin typeface="Minion Pro" pitchFamily="18" charset="0"/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4486275" y="6572250"/>
            <a:ext cx="180975" cy="20955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Slide Number Placeholder 4"/>
          <p:cNvSpPr txBox="1">
            <a:spLocks/>
          </p:cNvSpPr>
          <p:nvPr userDrawn="1"/>
        </p:nvSpPr>
        <p:spPr>
          <a:xfrm>
            <a:off x="3505200" y="6550025"/>
            <a:ext cx="2133600" cy="1905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fld id="{2EF0332D-F7E2-4234-BCE9-22F2AF5A0839}" type="slidenum">
              <a:rPr lang="en-US" altLang="en-US" sz="1000">
                <a:solidFill>
                  <a:schemeClr val="bg1"/>
                </a:solidFill>
                <a:latin typeface="Minion Pro" pitchFamily="18" charset="0"/>
              </a:rPr>
              <a:pPr algn="ctr"/>
              <a:t>‹#›</a:t>
            </a:fld>
            <a:endParaRPr lang="en-US" altLang="en-US" sz="1000">
              <a:solidFill>
                <a:schemeClr val="bg1"/>
              </a:solidFill>
              <a:latin typeface="Minion Pro" pitchFamily="18" charset="0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4486275" y="6572250"/>
            <a:ext cx="180975" cy="20955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Text Box 5"/>
          <p:cNvSpPr txBox="1">
            <a:spLocks noChangeArrowheads="1"/>
          </p:cNvSpPr>
          <p:nvPr userDrawn="1"/>
        </p:nvSpPr>
        <p:spPr bwMode="auto">
          <a:xfrm>
            <a:off x="1219200" y="6445250"/>
            <a:ext cx="662940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defTabSz="914400" hangingPunct="0">
              <a:lnSpc>
                <a:spcPts val="1200"/>
              </a:lnSpc>
            </a:pPr>
            <a:r>
              <a:rPr lang="en-US" altLang="en-US" sz="1000">
                <a:solidFill>
                  <a:srgbClr val="FFFFFF"/>
                </a:solidFill>
                <a:latin typeface="Arial" panose="020B0604020202020204" pitchFamily="34" charset="0"/>
              </a:rPr>
              <a:t>December 18 2014</a:t>
            </a:r>
          </a:p>
          <a:p>
            <a:pPr algn="ctr" defTabSz="914400" hangingPunct="0">
              <a:spcBef>
                <a:spcPts val="100"/>
              </a:spcBef>
            </a:pPr>
            <a:r>
              <a:rPr lang="en-US" altLang="en-US" sz="1000">
                <a:solidFill>
                  <a:schemeClr val="bg1"/>
                </a:solidFill>
                <a:latin typeface="Arial" panose="020B0604020202020204" pitchFamily="34" charset="0"/>
              </a:rPr>
              <a:t>Page </a:t>
            </a:r>
            <a:fld id="{BD9D2A74-4FE0-47E1-ABC4-76BDD25050D4}" type="slidenum">
              <a:rPr lang="en-US" altLang="en-US" sz="1000">
                <a:solidFill>
                  <a:schemeClr val="bg1"/>
                </a:solidFill>
              </a:rPr>
              <a:pPr algn="ctr" defTabSz="914400" hangingPunct="0">
                <a:spcBef>
                  <a:spcPts val="100"/>
                </a:spcBef>
              </a:pPr>
              <a:t>‹#›</a:t>
            </a:fld>
            <a:endParaRPr lang="en-US" altLang="en-US" sz="10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8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37313"/>
            <a:ext cx="9144000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lide Number Placeholder 4"/>
          <p:cNvSpPr txBox="1">
            <a:spLocks/>
          </p:cNvSpPr>
          <p:nvPr userDrawn="1"/>
        </p:nvSpPr>
        <p:spPr>
          <a:xfrm>
            <a:off x="3505200" y="6550025"/>
            <a:ext cx="2133600" cy="1905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fld id="{4ECFE86E-6C64-4A9D-AA0B-49FE4082F4BA}" type="slidenum">
              <a:rPr lang="en-US" altLang="en-US" sz="1000">
                <a:solidFill>
                  <a:schemeClr val="bg1"/>
                </a:solidFill>
                <a:latin typeface="Minion Pro" pitchFamily="18" charset="0"/>
              </a:rPr>
              <a:pPr algn="ctr"/>
              <a:t>‹#›</a:t>
            </a:fld>
            <a:endParaRPr lang="en-US" altLang="en-US" sz="1000">
              <a:solidFill>
                <a:schemeClr val="bg1"/>
              </a:solidFill>
              <a:latin typeface="Minion Pro" pitchFamily="18" charset="0"/>
            </a:endParaRPr>
          </a:p>
        </p:txBody>
      </p:sp>
      <p:sp>
        <p:nvSpPr>
          <p:cNvPr id="10" name="Rectangle 8"/>
          <p:cNvSpPr/>
          <p:nvPr userDrawn="1"/>
        </p:nvSpPr>
        <p:spPr>
          <a:xfrm>
            <a:off x="4486275" y="6572250"/>
            <a:ext cx="180975" cy="20955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Footer Placeholder 3"/>
          <p:cNvSpPr txBox="1">
            <a:spLocks/>
          </p:cNvSpPr>
          <p:nvPr userDrawn="1"/>
        </p:nvSpPr>
        <p:spPr>
          <a:xfrm>
            <a:off x="2387600" y="6492875"/>
            <a:ext cx="3870325" cy="36512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defTabSz="914400" eaLnBrk="0" hangingPunct="0"/>
            <a:r>
              <a:rPr lang="en-US" altLang="en-US" sz="1200" dirty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JLEIC Collaboration Meeting, </a:t>
            </a:r>
            <a:r>
              <a:rPr lang="en-US" altLang="en-US" sz="1200" dirty="0" err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JLab</a:t>
            </a:r>
            <a:r>
              <a:rPr lang="en-US" altLang="en-US" sz="1200" dirty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, </a:t>
            </a:r>
            <a:r>
              <a:rPr lang="en-US" altLang="en-US" sz="1200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April 3-5, 2017</a:t>
            </a:r>
            <a:endParaRPr lang="en-US" altLang="en-US" sz="1200" dirty="0">
              <a:solidFill>
                <a:schemeClr val="bg1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2" name="Footer Placeholder 3"/>
          <p:cNvSpPr txBox="1">
            <a:spLocks/>
          </p:cNvSpPr>
          <p:nvPr userDrawn="1"/>
        </p:nvSpPr>
        <p:spPr>
          <a:xfrm>
            <a:off x="6146800" y="6492875"/>
            <a:ext cx="1758950" cy="36512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defTabSz="914400" eaLnBrk="0" hangingPunct="0"/>
            <a:fld id="{82D3B36A-149E-488C-B9B6-39F38FD24FC4}" type="slidenum">
              <a:rPr lang="en-US" altLang="en-US" sz="12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pPr algn="ctr" defTabSz="914400" eaLnBrk="0" hangingPunct="0"/>
              <a:t>‹#›</a:t>
            </a:fld>
            <a:endParaRPr lang="en-US" altLang="en-US" sz="1200" dirty="0">
              <a:solidFill>
                <a:schemeClr val="bg1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04850"/>
          </a:xfrm>
        </p:spPr>
        <p:txBody>
          <a:bodyPr/>
          <a:lstStyle>
            <a:lvl1pPr>
              <a:defRPr sz="36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358592" y="923366"/>
            <a:ext cx="8453718" cy="5202798"/>
          </a:xfrm>
          <a:prstGeom prst="rect">
            <a:avLst/>
          </a:prstGeom>
        </p:spPr>
        <p:txBody>
          <a:bodyPr/>
          <a:lstStyle>
            <a:lvl1pPr marL="342900" indent="-342900">
              <a:buSzPct val="85000"/>
              <a:buFontTx/>
              <a:buBlip>
                <a:blip r:embed="rId3"/>
              </a:buBlip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92643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37313"/>
            <a:ext cx="9144000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4"/>
          <p:cNvSpPr txBox="1">
            <a:spLocks/>
          </p:cNvSpPr>
          <p:nvPr userDrawn="1"/>
        </p:nvSpPr>
        <p:spPr>
          <a:xfrm>
            <a:off x="3505200" y="6550025"/>
            <a:ext cx="2133600" cy="1905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fld id="{7E51047C-D5A0-4EB5-B4D4-0C4D8CFEA8B3}" type="slidenum">
              <a:rPr lang="en-US" altLang="en-US" sz="1000">
                <a:solidFill>
                  <a:schemeClr val="bg1"/>
                </a:solidFill>
                <a:latin typeface="Minion Pro" pitchFamily="18" charset="0"/>
              </a:rPr>
              <a:pPr algn="ctr"/>
              <a:t>‹#›</a:t>
            </a:fld>
            <a:endParaRPr lang="en-US" altLang="en-US" sz="1000">
              <a:solidFill>
                <a:schemeClr val="bg1"/>
              </a:solidFill>
              <a:latin typeface="Minion Pro" pitchFamily="18" charset="0"/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4486275" y="6572250"/>
            <a:ext cx="180975" cy="20955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Slide Number Placeholder 4"/>
          <p:cNvSpPr txBox="1">
            <a:spLocks/>
          </p:cNvSpPr>
          <p:nvPr userDrawn="1"/>
        </p:nvSpPr>
        <p:spPr>
          <a:xfrm>
            <a:off x="3505200" y="6550025"/>
            <a:ext cx="2133600" cy="1905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fld id="{2EF0332D-F7E2-4234-BCE9-22F2AF5A0839}" type="slidenum">
              <a:rPr lang="en-US" altLang="en-US" sz="1000">
                <a:solidFill>
                  <a:schemeClr val="bg1"/>
                </a:solidFill>
                <a:latin typeface="Minion Pro" pitchFamily="18" charset="0"/>
              </a:rPr>
              <a:pPr algn="ctr"/>
              <a:t>‹#›</a:t>
            </a:fld>
            <a:endParaRPr lang="en-US" altLang="en-US" sz="1000">
              <a:solidFill>
                <a:schemeClr val="bg1"/>
              </a:solidFill>
              <a:latin typeface="Minion Pro" pitchFamily="18" charset="0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4486275" y="6572250"/>
            <a:ext cx="180975" cy="20955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Text Box 5"/>
          <p:cNvSpPr txBox="1">
            <a:spLocks noChangeArrowheads="1"/>
          </p:cNvSpPr>
          <p:nvPr userDrawn="1"/>
        </p:nvSpPr>
        <p:spPr bwMode="auto">
          <a:xfrm>
            <a:off x="1219200" y="6445250"/>
            <a:ext cx="662940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defTabSz="914400" hangingPunct="0">
              <a:lnSpc>
                <a:spcPts val="1200"/>
              </a:lnSpc>
            </a:pPr>
            <a:r>
              <a:rPr lang="en-US" altLang="en-US" sz="1000">
                <a:solidFill>
                  <a:srgbClr val="FFFFFF"/>
                </a:solidFill>
                <a:latin typeface="Arial" panose="020B0604020202020204" pitchFamily="34" charset="0"/>
              </a:rPr>
              <a:t>December 18 2014</a:t>
            </a:r>
          </a:p>
          <a:p>
            <a:pPr algn="ctr" defTabSz="914400" hangingPunct="0">
              <a:spcBef>
                <a:spcPts val="100"/>
              </a:spcBef>
            </a:pPr>
            <a:r>
              <a:rPr lang="en-US" altLang="en-US" sz="1000">
                <a:solidFill>
                  <a:schemeClr val="bg1"/>
                </a:solidFill>
                <a:latin typeface="Arial" panose="020B0604020202020204" pitchFamily="34" charset="0"/>
              </a:rPr>
              <a:t>Page </a:t>
            </a:r>
            <a:fld id="{BD9D2A74-4FE0-47E1-ABC4-76BDD25050D4}" type="slidenum">
              <a:rPr lang="en-US" altLang="en-US" sz="1000">
                <a:solidFill>
                  <a:schemeClr val="bg1"/>
                </a:solidFill>
              </a:rPr>
              <a:pPr algn="ctr" defTabSz="914400" hangingPunct="0">
                <a:spcBef>
                  <a:spcPts val="100"/>
                </a:spcBef>
              </a:pPr>
              <a:t>‹#›</a:t>
            </a:fld>
            <a:endParaRPr lang="en-US" altLang="en-US" sz="10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8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37313"/>
            <a:ext cx="9144000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lide Number Placeholder 4"/>
          <p:cNvSpPr txBox="1">
            <a:spLocks/>
          </p:cNvSpPr>
          <p:nvPr userDrawn="1"/>
        </p:nvSpPr>
        <p:spPr>
          <a:xfrm>
            <a:off x="3505200" y="6550025"/>
            <a:ext cx="2133600" cy="1905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fld id="{4ECFE86E-6C64-4A9D-AA0B-49FE4082F4BA}" type="slidenum">
              <a:rPr lang="en-US" altLang="en-US" sz="1000">
                <a:solidFill>
                  <a:schemeClr val="bg1"/>
                </a:solidFill>
                <a:latin typeface="Minion Pro" pitchFamily="18" charset="0"/>
              </a:rPr>
              <a:pPr algn="ctr"/>
              <a:t>‹#›</a:t>
            </a:fld>
            <a:endParaRPr lang="en-US" altLang="en-US" sz="1000">
              <a:solidFill>
                <a:schemeClr val="bg1"/>
              </a:solidFill>
              <a:latin typeface="Minion Pro" pitchFamily="18" charset="0"/>
            </a:endParaRPr>
          </a:p>
        </p:txBody>
      </p:sp>
      <p:sp>
        <p:nvSpPr>
          <p:cNvPr id="10" name="Rectangle 8"/>
          <p:cNvSpPr/>
          <p:nvPr userDrawn="1"/>
        </p:nvSpPr>
        <p:spPr>
          <a:xfrm>
            <a:off x="4486275" y="6572250"/>
            <a:ext cx="180975" cy="20955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Footer Placeholder 3"/>
          <p:cNvSpPr txBox="1">
            <a:spLocks/>
          </p:cNvSpPr>
          <p:nvPr userDrawn="1"/>
        </p:nvSpPr>
        <p:spPr>
          <a:xfrm>
            <a:off x="2387600" y="6492875"/>
            <a:ext cx="3870325" cy="36512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defTabSz="914400" eaLnBrk="0" hangingPunct="0"/>
            <a:r>
              <a:rPr lang="en-US" altLang="en-US" sz="1200" dirty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JLEIC Collaboration Meeting, </a:t>
            </a:r>
            <a:r>
              <a:rPr lang="en-US" altLang="en-US" sz="1200" dirty="0" err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JLab</a:t>
            </a:r>
            <a:r>
              <a:rPr lang="en-US" altLang="en-US" sz="1200" dirty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, </a:t>
            </a:r>
            <a:r>
              <a:rPr lang="en-US" altLang="en-US" sz="1200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April 3-5, 2017</a:t>
            </a:r>
            <a:endParaRPr lang="en-US" altLang="en-US" sz="1200" dirty="0">
              <a:solidFill>
                <a:schemeClr val="bg1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2" name="Footer Placeholder 3"/>
          <p:cNvSpPr txBox="1">
            <a:spLocks/>
          </p:cNvSpPr>
          <p:nvPr userDrawn="1"/>
        </p:nvSpPr>
        <p:spPr>
          <a:xfrm>
            <a:off x="6146800" y="6492875"/>
            <a:ext cx="1758950" cy="36512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defTabSz="914400" eaLnBrk="0" hangingPunct="0"/>
            <a:fld id="{82D3B36A-149E-488C-B9B6-39F38FD24FC4}" type="slidenum">
              <a:rPr lang="en-US" altLang="en-US" sz="12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pPr algn="ctr" defTabSz="914400" eaLnBrk="0" hangingPunct="0"/>
              <a:t>‹#›</a:t>
            </a:fld>
            <a:endParaRPr lang="en-US" altLang="en-US" sz="1200">
              <a:solidFill>
                <a:schemeClr val="bg1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04850"/>
          </a:xfrm>
        </p:spPr>
        <p:txBody>
          <a:bodyPr/>
          <a:lstStyle>
            <a:lvl1pPr>
              <a:defRPr sz="36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358592" y="923366"/>
            <a:ext cx="8453718" cy="5202798"/>
          </a:xfrm>
          <a:prstGeom prst="rect">
            <a:avLst/>
          </a:prstGeom>
        </p:spPr>
        <p:txBody>
          <a:bodyPr/>
          <a:lstStyle>
            <a:lvl1pPr marL="342900" indent="-342900">
              <a:buSzPct val="85000"/>
              <a:buFontTx/>
              <a:buBlip>
                <a:blip r:embed="rId3"/>
              </a:buBlip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4151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8358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442369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914400"/>
            <a:ext cx="3810000" cy="5334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914400"/>
            <a:ext cx="3810000" cy="5334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0534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547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4707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702306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528159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953052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5" Type="http://schemas.openxmlformats.org/officeDocument/2006/relationships/image" Target="../media/image3.jpe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0"/>
            <a:ext cx="777240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914400"/>
            <a:ext cx="77724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6" name="Footer Placeholder 3"/>
          <p:cNvSpPr txBox="1">
            <a:spLocks/>
          </p:cNvSpPr>
          <p:nvPr/>
        </p:nvSpPr>
        <p:spPr>
          <a:xfrm>
            <a:off x="990600" y="6492875"/>
            <a:ext cx="6432550" cy="36512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defTabSz="914400" eaLnBrk="0" hangingPunct="0"/>
            <a:r>
              <a:rPr lang="en-US" altLang="en-US" sz="12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MEIC Collaboration Meeting, JLab, October 5-7, 2015</a:t>
            </a:r>
          </a:p>
        </p:txBody>
      </p:sp>
      <p:sp>
        <p:nvSpPr>
          <p:cNvPr id="2" name="Footer Placeholder 3"/>
          <p:cNvSpPr txBox="1">
            <a:spLocks/>
          </p:cNvSpPr>
          <p:nvPr userDrawn="1"/>
        </p:nvSpPr>
        <p:spPr>
          <a:xfrm>
            <a:off x="5010150" y="6492875"/>
            <a:ext cx="2895600" cy="36512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defTabSz="914400" eaLnBrk="0" hangingPunct="0"/>
            <a:fld id="{8571D79A-F550-44DA-BCC4-8A37E1A35D84}" type="slidenum">
              <a:rPr lang="en-US" altLang="en-US" sz="12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pPr algn="ctr" defTabSz="914400" eaLnBrk="0" hangingPunct="0"/>
              <a:t>‹#›</a:t>
            </a:fld>
            <a:endParaRPr lang="en-US" altLang="en-US" sz="1200">
              <a:solidFill>
                <a:schemeClr val="bg1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ctr" rtl="0" fontAlgn="base">
        <a:spcBef>
          <a:spcPct val="0"/>
        </a:spcBef>
        <a:spcAft>
          <a:spcPct val="0"/>
        </a:spcAft>
        <a:defRPr sz="36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Blip>
          <a:blip r:embed="rId14"/>
        </a:buBlip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0"/>
            <a:ext cx="8229600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title style</a:t>
            </a:r>
          </a:p>
        </p:txBody>
      </p:sp>
      <p:sp>
        <p:nvSpPr>
          <p:cNvPr id="4097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9538" y="914400"/>
            <a:ext cx="8924925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227238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defRPr sz="36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ctr" defTabSz="457200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SzPct val="85000"/>
        <a:buFont typeface="Arial" panose="020B0604020202020204" pitchFamily="34" charset="0"/>
        <a:buBlip>
          <a:blip r:embed="rId6"/>
        </a:buBlip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1.png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jpeg"/><Relationship Id="rId7" Type="http://schemas.openxmlformats.org/officeDocument/2006/relationships/image" Target="../media/image38.png"/><Relationship Id="rId12" Type="http://schemas.openxmlformats.org/officeDocument/2006/relationships/image" Target="../media/image42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7.png"/><Relationship Id="rId11" Type="http://schemas.openxmlformats.org/officeDocument/2006/relationships/image" Target="../media/image41.png"/><Relationship Id="rId5" Type="http://schemas.openxmlformats.org/officeDocument/2006/relationships/image" Target="../media/image36.png"/><Relationship Id="rId10" Type="http://schemas.openxmlformats.org/officeDocument/2006/relationships/image" Target="../media/image40.png"/><Relationship Id="rId4" Type="http://schemas.openxmlformats.org/officeDocument/2006/relationships/image" Target="../media/image35.png"/><Relationship Id="rId9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1.png"/><Relationship Id="rId4" Type="http://schemas.openxmlformats.org/officeDocument/2006/relationships/chart" Target="../charts/char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1.png"/><Relationship Id="rId7" Type="http://schemas.openxmlformats.org/officeDocument/2006/relationships/image" Target="../media/image47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6.png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55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4.png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5.emf"/><Relationship Id="rId5" Type="http://schemas.openxmlformats.org/officeDocument/2006/relationships/image" Target="../media/image64.png"/><Relationship Id="rId4" Type="http://schemas.openxmlformats.org/officeDocument/2006/relationships/image" Target="../media/image63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7" Type="http://schemas.openxmlformats.org/officeDocument/2006/relationships/image" Target="../media/image7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0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7.png"/><Relationship Id="rId7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152400" y="766482"/>
            <a:ext cx="8839200" cy="2433918"/>
          </a:xfrm>
        </p:spPr>
        <p:txBody>
          <a:bodyPr/>
          <a:lstStyle/>
          <a:p>
            <a:r>
              <a:rPr lang="en-US" altLang="en-US" sz="4400" dirty="0" smtClean="0">
                <a:solidFill>
                  <a:srgbClr val="990000"/>
                </a:solidFill>
              </a:rPr>
              <a:t>JLEIC </a:t>
            </a:r>
            <a:r>
              <a:rPr lang="en-US" altLang="en-US" sz="4400" dirty="0" smtClean="0">
                <a:solidFill>
                  <a:srgbClr val="990000"/>
                </a:solidFill>
              </a:rPr>
              <a:t>Interaction Region</a:t>
            </a:r>
            <a:endParaRPr lang="ru-RU" altLang="en-US" i="1" dirty="0">
              <a:solidFill>
                <a:srgbClr val="990000"/>
              </a:solidFill>
            </a:endParaRPr>
          </a:p>
        </p:txBody>
      </p:sp>
      <p:sp>
        <p:nvSpPr>
          <p:cNvPr id="92163" name="Rectangle 3"/>
          <p:cNvSpPr>
            <a:spLocks noChangeArrowheads="1"/>
          </p:cNvSpPr>
          <p:nvPr/>
        </p:nvSpPr>
        <p:spPr bwMode="auto">
          <a:xfrm>
            <a:off x="293688" y="3079376"/>
            <a:ext cx="8556625" cy="288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>
              <a:spcBef>
                <a:spcPct val="20000"/>
              </a:spcBef>
              <a:buBlip>
                <a:blip r:embed="rId4"/>
              </a:buBlip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 algn="ctr" defTabSz="914400">
              <a:buFontTx/>
              <a:buNone/>
            </a:pPr>
            <a:r>
              <a:rPr lang="en-US" altLang="en-US" sz="2000" i="1" dirty="0" smtClean="0"/>
              <a:t>V.S. </a:t>
            </a:r>
            <a:r>
              <a:rPr lang="en-US" altLang="en-US" sz="2000" i="1" dirty="0" err="1" smtClean="0"/>
              <a:t>Morozov</a:t>
            </a:r>
            <a:r>
              <a:rPr lang="en-US" altLang="en-US" sz="2000" i="1" dirty="0"/>
              <a:t/>
            </a:r>
            <a:br>
              <a:rPr lang="en-US" altLang="en-US" sz="2000" i="1" dirty="0"/>
            </a:br>
            <a:r>
              <a:rPr lang="en-US" altLang="en-US" sz="2000" i="1" dirty="0"/>
              <a:t> </a:t>
            </a:r>
            <a:br>
              <a:rPr lang="en-US" altLang="en-US" sz="2000" i="1" dirty="0"/>
            </a:br>
            <a:endParaRPr lang="en-US" altLang="en-US" sz="2000" dirty="0" smtClean="0"/>
          </a:p>
          <a:p>
            <a:pPr algn="ctr" defTabSz="914400">
              <a:buFontTx/>
              <a:buNone/>
            </a:pPr>
            <a:endParaRPr lang="en-US" altLang="en-US" sz="2000" dirty="0"/>
          </a:p>
          <a:p>
            <a:pPr algn="ctr" defTabSz="914400">
              <a:buFontTx/>
              <a:buNone/>
            </a:pPr>
            <a:endParaRPr lang="en-US" altLang="en-US" sz="2000" dirty="0" smtClean="0"/>
          </a:p>
          <a:p>
            <a:pPr algn="ctr" defTabSz="914400">
              <a:buFontTx/>
              <a:buNone/>
            </a:pPr>
            <a:endParaRPr lang="en-US" altLang="en-US" sz="2000" i="1" dirty="0"/>
          </a:p>
          <a:p>
            <a:pPr algn="ctr" defTabSz="914400">
              <a:buFontTx/>
              <a:buNone/>
            </a:pPr>
            <a:endParaRPr lang="en-US" altLang="en-US" sz="1000" i="1" dirty="0"/>
          </a:p>
          <a:p>
            <a:pPr algn="ctr" defTabSz="914400">
              <a:buFontTx/>
              <a:buNone/>
            </a:pPr>
            <a:r>
              <a:rPr lang="en-US" altLang="en-US" sz="1600" dirty="0"/>
              <a:t>JLEIC Collaboration Meeting, </a:t>
            </a:r>
            <a:r>
              <a:rPr lang="en-US" altLang="en-US" sz="1600" dirty="0" err="1"/>
              <a:t>JLab</a:t>
            </a:r>
            <a:endParaRPr lang="en-US" altLang="en-US" sz="1600" dirty="0"/>
          </a:p>
          <a:p>
            <a:pPr algn="ctr" defTabSz="914400">
              <a:buFontTx/>
              <a:buNone/>
            </a:pPr>
            <a:r>
              <a:rPr lang="en-US" altLang="en-US" sz="1600" dirty="0"/>
              <a:t> </a:t>
            </a:r>
            <a:r>
              <a:rPr lang="en-US" altLang="en-US" sz="1600" dirty="0" smtClean="0"/>
              <a:t>April 3-5, 2017</a:t>
            </a:r>
            <a:endParaRPr lang="ru-RU" alt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defTabSz="914400"/>
            <a:r>
              <a:rPr lang="en-US" altLang="en-US" sz="3600" b="1" dirty="0" smtClean="0">
                <a:latin typeface="Arial" charset="0"/>
                <a:ea typeface="MS PGothic" pitchFamily="34" charset="-128"/>
              </a:rPr>
              <a:t>Solenoid</a:t>
            </a:r>
            <a:r>
              <a:rPr lang="en-US" altLang="en-US" sz="3600" b="1" dirty="0" smtClean="0">
                <a:latin typeface="Arial" charset="0"/>
                <a:ea typeface="MS PGothic" pitchFamily="34" charset="-128"/>
              </a:rPr>
              <a:t> </a:t>
            </a:r>
            <a:r>
              <a:rPr lang="en-US" altLang="en-US" sz="3600" b="1" dirty="0">
                <a:latin typeface="Arial" charset="0"/>
                <a:ea typeface="MS PGothic" pitchFamily="34" charset="-128"/>
              </a:rPr>
              <a:t>Integration Scheme</a:t>
            </a:r>
            <a:endParaRPr lang="ru-RU" altLang="en-US" sz="3600" b="1" dirty="0">
              <a:latin typeface="Arial" charset="0"/>
              <a:ea typeface="MS PGothic" pitchFamily="34" charset="-128"/>
            </a:endParaRPr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069"/>
          <a:stretch/>
        </p:blipFill>
        <p:spPr bwMode="auto">
          <a:xfrm>
            <a:off x="395536" y="2242344"/>
            <a:ext cx="7716922" cy="205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Connector 8"/>
          <p:cNvCxnSpPr/>
          <p:nvPr/>
        </p:nvCxnSpPr>
        <p:spPr bwMode="auto">
          <a:xfrm>
            <a:off x="2627784" y="3627259"/>
            <a:ext cx="0" cy="504056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Straight Connector 9"/>
          <p:cNvCxnSpPr/>
          <p:nvPr/>
        </p:nvCxnSpPr>
        <p:spPr bwMode="auto">
          <a:xfrm>
            <a:off x="3275856" y="3646222"/>
            <a:ext cx="0" cy="504056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Straight Connector 10"/>
          <p:cNvCxnSpPr/>
          <p:nvPr/>
        </p:nvCxnSpPr>
        <p:spPr bwMode="auto">
          <a:xfrm>
            <a:off x="3059832" y="3142166"/>
            <a:ext cx="0" cy="504056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Straight Connector 11"/>
          <p:cNvCxnSpPr/>
          <p:nvPr/>
        </p:nvCxnSpPr>
        <p:spPr bwMode="auto">
          <a:xfrm>
            <a:off x="2843808" y="3142166"/>
            <a:ext cx="0" cy="504056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Connector 12"/>
          <p:cNvCxnSpPr/>
          <p:nvPr/>
        </p:nvCxnSpPr>
        <p:spPr bwMode="auto">
          <a:xfrm>
            <a:off x="4788024" y="3627259"/>
            <a:ext cx="0" cy="504056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Connector 13"/>
          <p:cNvCxnSpPr/>
          <p:nvPr/>
        </p:nvCxnSpPr>
        <p:spPr bwMode="auto">
          <a:xfrm>
            <a:off x="5780920" y="3646222"/>
            <a:ext cx="0" cy="504056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Straight Connector 14"/>
          <p:cNvCxnSpPr/>
          <p:nvPr/>
        </p:nvCxnSpPr>
        <p:spPr bwMode="auto">
          <a:xfrm>
            <a:off x="5436096" y="3142166"/>
            <a:ext cx="0" cy="504056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Straight Connector 15"/>
          <p:cNvCxnSpPr/>
          <p:nvPr/>
        </p:nvCxnSpPr>
        <p:spPr bwMode="auto">
          <a:xfrm>
            <a:off x="5076056" y="3142166"/>
            <a:ext cx="0" cy="504056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Straight Connector 16"/>
          <p:cNvCxnSpPr/>
          <p:nvPr/>
        </p:nvCxnSpPr>
        <p:spPr bwMode="auto">
          <a:xfrm>
            <a:off x="5868144" y="1918030"/>
            <a:ext cx="0" cy="36004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" name="Rectangle 2"/>
          <p:cNvSpPr/>
          <p:nvPr/>
        </p:nvSpPr>
        <p:spPr>
          <a:xfrm>
            <a:off x="5984133" y="1921517"/>
            <a:ext cx="228940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altLang="zh-CN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Skew Quadrupole</a:t>
            </a:r>
            <a:endParaRPr lang="en-US" sz="20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Content Placeholder 1"/>
          <p:cNvSpPr>
            <a:spLocks noGrp="1"/>
          </p:cNvSpPr>
          <p:nvPr>
            <p:ph idx="4294967295"/>
          </p:nvPr>
        </p:nvSpPr>
        <p:spPr>
          <a:xfrm>
            <a:off x="260350" y="880533"/>
            <a:ext cx="8629650" cy="5596467"/>
          </a:xfrm>
        </p:spPr>
        <p:txBody>
          <a:bodyPr/>
          <a:lstStyle/>
          <a:p>
            <a:pPr marL="344488" indent="-344488" defTabSz="914400">
              <a:lnSpc>
                <a:spcPct val="120000"/>
              </a:lnSpc>
              <a:spcBef>
                <a:spcPct val="0"/>
              </a:spcBef>
              <a:buSzTx/>
              <a:buBlip>
                <a:blip r:embed="rId4"/>
              </a:buBlip>
            </a:pPr>
            <a:r>
              <a:rPr lang="en-US" dirty="0">
                <a:ea typeface="Arial Unicode MS" panose="020B0604020202020204" pitchFamily="34" charset="-122"/>
              </a:rPr>
              <a:t>Two dipole correctors on each side of IP for closed orbit </a:t>
            </a:r>
            <a:r>
              <a:rPr lang="en-US" dirty="0" smtClean="0">
                <a:ea typeface="Arial Unicode MS" panose="020B0604020202020204" pitchFamily="34" charset="-122"/>
              </a:rPr>
              <a:t>correction</a:t>
            </a:r>
          </a:p>
          <a:p>
            <a:pPr marL="344488" indent="-344488" defTabSz="914400">
              <a:lnSpc>
                <a:spcPct val="120000"/>
              </a:lnSpc>
              <a:spcBef>
                <a:spcPct val="0"/>
              </a:spcBef>
              <a:buSzTx/>
              <a:buBlip>
                <a:blip r:embed="rId4"/>
              </a:buBlip>
            </a:pPr>
            <a:r>
              <a:rPr lang="en-US" altLang="en-US" dirty="0" smtClean="0"/>
              <a:t>Anti-solenoid </a:t>
            </a:r>
            <a:r>
              <a:rPr lang="en-US" altLang="en-US" dirty="0"/>
              <a:t>&amp; </a:t>
            </a:r>
            <a:r>
              <a:rPr lang="en-US" altLang="en-US" dirty="0" smtClean="0"/>
              <a:t>4 small skew </a:t>
            </a:r>
            <a:r>
              <a:rPr lang="en-US" altLang="en-US" dirty="0"/>
              <a:t>quads </a:t>
            </a:r>
            <a:r>
              <a:rPr lang="en-US" altLang="en-US" dirty="0" smtClean="0"/>
              <a:t>on each side of IP for decoupling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6636670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1"/>
          <p:cNvSpPr>
            <a:spLocks noGrp="1"/>
          </p:cNvSpPr>
          <p:nvPr>
            <p:ph idx="4294967295"/>
          </p:nvPr>
        </p:nvSpPr>
        <p:spPr>
          <a:xfrm>
            <a:off x="260350" y="880533"/>
            <a:ext cx="8629650" cy="5596467"/>
          </a:xfrm>
        </p:spPr>
        <p:txBody>
          <a:bodyPr/>
          <a:lstStyle/>
          <a:p>
            <a:pPr marL="344488" indent="-344488" defTabSz="914400">
              <a:lnSpc>
                <a:spcPct val="120000"/>
              </a:lnSpc>
              <a:spcBef>
                <a:spcPct val="0"/>
              </a:spcBef>
              <a:buSzTx/>
              <a:buBlip>
                <a:blip r:embed="rId2"/>
              </a:buBlip>
            </a:pPr>
            <a:r>
              <a:rPr lang="en-US" dirty="0">
                <a:ea typeface="Arial Unicode MS" panose="020B0604020202020204" pitchFamily="34" charset="-122"/>
              </a:rPr>
              <a:t>Two </a:t>
            </a:r>
            <a:r>
              <a:rPr lang="en-US" dirty="0" smtClean="0">
                <a:ea typeface="Arial Unicode MS" panose="020B0604020202020204" pitchFamily="34" charset="-122"/>
              </a:rPr>
              <a:t>x/y dipole </a:t>
            </a:r>
            <a:r>
              <a:rPr lang="en-US" dirty="0">
                <a:ea typeface="Arial Unicode MS" panose="020B0604020202020204" pitchFamily="34" charset="-122"/>
              </a:rPr>
              <a:t>correctors on each side of IP </a:t>
            </a:r>
            <a:r>
              <a:rPr lang="en-US" dirty="0" smtClean="0">
                <a:ea typeface="Arial Unicode MS" panose="020B0604020202020204" pitchFamily="34" charset="-122"/>
              </a:rPr>
              <a:t>correct not only x/y beam offsets at IP but orbit x/y slopes as well</a:t>
            </a:r>
            <a:endParaRPr lang="en-US" altLang="en-US" dirty="0" smtClean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11200"/>
          </a:xfrm>
        </p:spPr>
        <p:txBody>
          <a:bodyPr/>
          <a:lstStyle/>
          <a:p>
            <a:r>
              <a:rPr lang="en-US" altLang="en-US" dirty="0" smtClean="0">
                <a:latin typeface="Arial" charset="0"/>
                <a:cs typeface="Arial" charset="0"/>
              </a:rPr>
              <a:t>Closed Orbit Correction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735" y="1972368"/>
            <a:ext cx="7226531" cy="3827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4079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251520" y="0"/>
            <a:ext cx="8712968" cy="711200"/>
          </a:xfrm>
        </p:spPr>
        <p:txBody>
          <a:bodyPr/>
          <a:lstStyle/>
          <a:p>
            <a:r>
              <a:rPr lang="en-US" dirty="0" smtClean="0"/>
              <a:t>Coupling Compensation</a:t>
            </a:r>
            <a:endParaRPr lang="en-US" dirty="0"/>
          </a:p>
        </p:txBody>
      </p:sp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753099"/>
            <a:ext cx="4114800" cy="2867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831315" y="2122101"/>
            <a:ext cx="333136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defTabSz="914400"/>
            <a:r>
              <a:rPr lang="en-US" altLang="en-US" sz="2400" b="1" i="1" dirty="0" smtClean="0">
                <a:solidFill>
                  <a:srgbClr val="0000FF"/>
                </a:solidFill>
              </a:rPr>
              <a:t>Before </a:t>
            </a:r>
            <a:r>
              <a:rPr lang="en-US" altLang="en-US" sz="2400" b="1" i="1" dirty="0" smtClean="0">
                <a:solidFill>
                  <a:srgbClr val="0000FF"/>
                </a:solidFill>
              </a:rPr>
              <a:t>compensation</a:t>
            </a:r>
            <a:endParaRPr lang="en-US" altLang="en-US" sz="2400" b="1" i="1" dirty="0">
              <a:solidFill>
                <a:srgbClr val="0000FF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753099"/>
            <a:ext cx="4114800" cy="2824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ontent Placeholder 1"/>
          <p:cNvSpPr>
            <a:spLocks noGrp="1"/>
          </p:cNvSpPr>
          <p:nvPr>
            <p:ph idx="4294967295"/>
          </p:nvPr>
        </p:nvSpPr>
        <p:spPr>
          <a:xfrm>
            <a:off x="260350" y="880533"/>
            <a:ext cx="8629650" cy="5596467"/>
          </a:xfrm>
        </p:spPr>
        <p:txBody>
          <a:bodyPr/>
          <a:lstStyle/>
          <a:p>
            <a:pPr marL="344488" indent="-344488" defTabSz="914400">
              <a:lnSpc>
                <a:spcPct val="120000"/>
              </a:lnSpc>
              <a:spcBef>
                <a:spcPct val="0"/>
              </a:spcBef>
              <a:buSzTx/>
              <a:buBlip>
                <a:blip r:embed="rId4"/>
              </a:buBlip>
            </a:pPr>
            <a:r>
              <a:rPr lang="en-US" dirty="0" smtClean="0">
                <a:ea typeface="Arial Unicode MS" panose="020B0604020202020204" pitchFamily="34" charset="-122"/>
              </a:rPr>
              <a:t>Skew quads produce effect equivalent to FFQ rotation needed to compensate the detector solenoid by an anti-solenoid</a:t>
            </a:r>
          </a:p>
          <a:p>
            <a:pPr marL="344488" indent="-344488" defTabSz="914400">
              <a:lnSpc>
                <a:spcPct val="120000"/>
              </a:lnSpc>
              <a:spcBef>
                <a:spcPct val="0"/>
              </a:spcBef>
              <a:buSzTx/>
              <a:buBlip>
                <a:blip r:embed="rId4"/>
              </a:buBlip>
            </a:pPr>
            <a:r>
              <a:rPr lang="en-US" altLang="en-US" dirty="0" smtClean="0"/>
              <a:t>Coupling is not only compensated locally in IR but locally at IP as well</a:t>
            </a:r>
            <a:endParaRPr lang="en-US" altLang="en-US" dirty="0" smtClean="0"/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5109562" y="2130788"/>
            <a:ext cx="307488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400"/>
            <a:r>
              <a:rPr lang="en-US" altLang="en-US" sz="2400" b="1" i="1" dirty="0" smtClean="0">
                <a:solidFill>
                  <a:srgbClr val="0000FF"/>
                </a:solidFill>
                <a:cs typeface="+mn-cs"/>
              </a:rPr>
              <a:t>After </a:t>
            </a:r>
            <a:r>
              <a:rPr lang="en-US" altLang="en-US" sz="2400" b="1" i="1" dirty="0" smtClean="0">
                <a:solidFill>
                  <a:srgbClr val="0000FF"/>
                </a:solidFill>
                <a:cs typeface="+mn-cs"/>
              </a:rPr>
              <a:t>compensation</a:t>
            </a:r>
            <a:endParaRPr lang="en-US" altLang="en-US" sz="2400" b="1" i="1" dirty="0">
              <a:solidFill>
                <a:srgbClr val="0000FF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07429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ontent Placeholder 1"/>
          <p:cNvSpPr txBox="1">
            <a:spLocks/>
          </p:cNvSpPr>
          <p:nvPr/>
        </p:nvSpPr>
        <p:spPr bwMode="auto">
          <a:xfrm>
            <a:off x="260350" y="880533"/>
            <a:ext cx="8629650" cy="5596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fontAlgn="base">
              <a:spcBef>
                <a:spcPct val="20000"/>
              </a:spcBef>
              <a:spcAft>
                <a:spcPct val="0"/>
              </a:spcAft>
              <a:buSzPct val="85000"/>
              <a:buFont typeface="Arial" panose="020B0604020202020204" pitchFamily="34" charset="0"/>
              <a:buBlip>
                <a:blip r:embed="rId2"/>
              </a:buBlip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4488" indent="-344488" defTabSz="914400">
              <a:lnSpc>
                <a:spcPct val="120000"/>
              </a:lnSpc>
              <a:spcBef>
                <a:spcPct val="0"/>
              </a:spcBef>
              <a:buSzTx/>
              <a:buFont typeface="Arial" panose="020B0604020202020204" pitchFamily="34" charset="0"/>
              <a:buBlip>
                <a:blip r:embed="rId3"/>
              </a:buBlip>
            </a:pPr>
            <a:r>
              <a:rPr lang="en-US" dirty="0" smtClean="0">
                <a:ea typeface="Arial Unicode MS" panose="020B0604020202020204" pitchFamily="34" charset="-122"/>
              </a:rPr>
              <a:t>Additional solenoid focusing is compensated locally leaving the rest of the optics unchanged</a:t>
            </a:r>
          </a:p>
          <a:p>
            <a:pPr marL="344488" indent="-344488" defTabSz="914400">
              <a:lnSpc>
                <a:spcPct val="120000"/>
              </a:lnSpc>
              <a:spcBef>
                <a:spcPct val="0"/>
              </a:spcBef>
              <a:buSzTx/>
              <a:buFont typeface="Arial" panose="020B0604020202020204" pitchFamily="34" charset="0"/>
              <a:buBlip>
                <a:blip r:embed="rId3"/>
              </a:buBlip>
            </a:pPr>
            <a:r>
              <a:rPr lang="en-US" altLang="en-US" dirty="0" smtClean="0"/>
              <a:t>Vertical dispersion is not yet compensated by it is small, &lt;0.2 m</a:t>
            </a:r>
            <a:endParaRPr lang="en-US" altLang="en-US" dirty="0" smtClean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-108520" y="0"/>
            <a:ext cx="9252520" cy="719667"/>
          </a:xfrm>
        </p:spPr>
        <p:txBody>
          <a:bodyPr/>
          <a:lstStyle/>
          <a:p>
            <a:r>
              <a:rPr lang="en-US" dirty="0" smtClean="0"/>
              <a:t>Optics Rematch</a:t>
            </a:r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1115616" y="2243612"/>
            <a:ext cx="6696744" cy="3744416"/>
            <a:chOff x="1115616" y="1052736"/>
            <a:chExt cx="6696744" cy="3744416"/>
          </a:xfrm>
        </p:grpSpPr>
        <p:pic>
          <p:nvPicPr>
            <p:cNvPr id="34820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5616" y="1052736"/>
              <a:ext cx="6696744" cy="37444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Line 5"/>
            <p:cNvSpPr>
              <a:spLocks noChangeShapeType="1"/>
            </p:cNvSpPr>
            <p:nvPr/>
          </p:nvSpPr>
          <p:spPr bwMode="auto">
            <a:xfrm>
              <a:off x="1979712" y="3601467"/>
              <a:ext cx="762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stealth" w="med" len="lg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Line 6"/>
            <p:cNvSpPr>
              <a:spLocks noChangeShapeType="1"/>
            </p:cNvSpPr>
            <p:nvPr/>
          </p:nvSpPr>
          <p:spPr bwMode="auto">
            <a:xfrm>
              <a:off x="1979712" y="4039617"/>
              <a:ext cx="10668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stealth" w="med" len="lg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Text Box 7"/>
            <p:cNvSpPr txBox="1">
              <a:spLocks noChangeArrowheads="1"/>
            </p:cNvSpPr>
            <p:nvPr/>
          </p:nvSpPr>
          <p:spPr bwMode="auto">
            <a:xfrm>
              <a:off x="2020987" y="3795142"/>
              <a:ext cx="841375" cy="244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en-US" sz="1000">
                  <a:sym typeface="Symbol" pitchFamily="18" charset="2"/>
                </a:rPr>
                <a:t></a:t>
              </a:r>
              <a:r>
                <a:rPr lang="en-US" altLang="en-US" sz="1000" baseline="-25000">
                  <a:sym typeface="Symbol" pitchFamily="18" charset="2"/>
                </a:rPr>
                <a:t>x</a:t>
              </a:r>
              <a:r>
                <a:rPr lang="en-US" altLang="en-US" sz="1000">
                  <a:sym typeface="Symbol" pitchFamily="18" charset="2"/>
                </a:rPr>
                <a:t> = 12.5</a:t>
              </a:r>
            </a:p>
          </p:txBody>
        </p:sp>
        <p:sp>
          <p:nvSpPr>
            <p:cNvPr id="16" name="Text Box 8"/>
            <p:cNvSpPr txBox="1">
              <a:spLocks noChangeArrowheads="1"/>
            </p:cNvSpPr>
            <p:nvPr/>
          </p:nvSpPr>
          <p:spPr bwMode="auto">
            <a:xfrm>
              <a:off x="1989237" y="3356992"/>
              <a:ext cx="771525" cy="244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en-US" sz="1000" dirty="0">
                  <a:sym typeface="Symbol" pitchFamily="18" charset="2"/>
                </a:rPr>
                <a:t></a:t>
              </a:r>
              <a:r>
                <a:rPr lang="en-US" altLang="en-US" sz="1000" baseline="-25000" dirty="0">
                  <a:sym typeface="Symbol" pitchFamily="18" charset="2"/>
                </a:rPr>
                <a:t>y</a:t>
              </a:r>
              <a:r>
                <a:rPr lang="en-US" altLang="en-US" sz="1000" dirty="0">
                  <a:sym typeface="Symbol" pitchFamily="18" charset="2"/>
                </a:rPr>
                <a:t> = 7.5</a:t>
              </a:r>
            </a:p>
          </p:txBody>
        </p:sp>
        <p:sp>
          <p:nvSpPr>
            <p:cNvPr id="17" name="Line 9"/>
            <p:cNvSpPr>
              <a:spLocks noChangeShapeType="1"/>
            </p:cNvSpPr>
            <p:nvPr/>
          </p:nvSpPr>
          <p:spPr bwMode="auto">
            <a:xfrm>
              <a:off x="5570637" y="4039617"/>
              <a:ext cx="74612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stealth" w="med" len="lg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Text Box 10"/>
            <p:cNvSpPr txBox="1">
              <a:spLocks noChangeArrowheads="1"/>
            </p:cNvSpPr>
            <p:nvPr/>
          </p:nvSpPr>
          <p:spPr bwMode="auto">
            <a:xfrm>
              <a:off x="5535712" y="3795142"/>
              <a:ext cx="771525" cy="244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en-US" sz="1000">
                  <a:sym typeface="Symbol" pitchFamily="18" charset="2"/>
                </a:rPr>
                <a:t></a:t>
              </a:r>
              <a:r>
                <a:rPr lang="en-US" altLang="en-US" sz="1000" baseline="-25000">
                  <a:sym typeface="Symbol" pitchFamily="18" charset="2"/>
                </a:rPr>
                <a:t>x</a:t>
              </a:r>
              <a:r>
                <a:rPr lang="en-US" altLang="en-US" sz="1000">
                  <a:sym typeface="Symbol" pitchFamily="18" charset="2"/>
                </a:rPr>
                <a:t> = 8.5</a:t>
              </a:r>
            </a:p>
          </p:txBody>
        </p:sp>
        <p:sp>
          <p:nvSpPr>
            <p:cNvPr id="19" name="Line 11"/>
            <p:cNvSpPr>
              <a:spLocks noChangeShapeType="1"/>
            </p:cNvSpPr>
            <p:nvPr/>
          </p:nvSpPr>
          <p:spPr bwMode="auto">
            <a:xfrm>
              <a:off x="5865912" y="3601467"/>
              <a:ext cx="46037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stealth" w="med" len="lg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Text Box 12"/>
            <p:cNvSpPr txBox="1">
              <a:spLocks noChangeArrowheads="1"/>
            </p:cNvSpPr>
            <p:nvPr/>
          </p:nvSpPr>
          <p:spPr bwMode="auto">
            <a:xfrm>
              <a:off x="5716687" y="3356992"/>
              <a:ext cx="771525" cy="244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en-US" sz="1000">
                  <a:sym typeface="Symbol" pitchFamily="18" charset="2"/>
                </a:rPr>
                <a:t></a:t>
              </a:r>
              <a:r>
                <a:rPr lang="en-US" altLang="en-US" sz="1000" baseline="-25000">
                  <a:sym typeface="Symbol" pitchFamily="18" charset="2"/>
                </a:rPr>
                <a:t>y</a:t>
              </a:r>
              <a:r>
                <a:rPr lang="en-US" altLang="en-US" sz="1000">
                  <a:sym typeface="Symbol" pitchFamily="18" charset="2"/>
                </a:rPr>
                <a:t> = 5.5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49676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-108520" y="0"/>
            <a:ext cx="9252520" cy="719667"/>
          </a:xfrm>
        </p:spPr>
        <p:txBody>
          <a:bodyPr/>
          <a:lstStyle/>
          <a:p>
            <a:r>
              <a:rPr lang="en-US" dirty="0"/>
              <a:t>Dynamic Aperture</a:t>
            </a:r>
          </a:p>
        </p:txBody>
      </p:sp>
      <p:pic>
        <p:nvPicPr>
          <p:cNvPr id="5" name="Picture 2" descr="C:\Users\gwei\AppData\Local\Temp\bareDetector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88"/>
          <a:stretch/>
        </p:blipFill>
        <p:spPr bwMode="auto">
          <a:xfrm>
            <a:off x="3164471" y="1544628"/>
            <a:ext cx="5321192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1"/>
          <p:cNvSpPr txBox="1">
            <a:spLocks/>
          </p:cNvSpPr>
          <p:nvPr/>
        </p:nvSpPr>
        <p:spPr bwMode="auto">
          <a:xfrm>
            <a:off x="260350" y="880534"/>
            <a:ext cx="8629650" cy="1490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fontAlgn="base">
              <a:spcBef>
                <a:spcPct val="20000"/>
              </a:spcBef>
              <a:spcAft>
                <a:spcPct val="0"/>
              </a:spcAft>
              <a:buSzPct val="85000"/>
              <a:buFont typeface="Arial" panose="020B0604020202020204" pitchFamily="34" charset="0"/>
              <a:buBlip>
                <a:blip r:embed="rId3"/>
              </a:buBlip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4488" indent="-344488" defTabSz="914400">
              <a:lnSpc>
                <a:spcPct val="120000"/>
              </a:lnSpc>
              <a:spcBef>
                <a:spcPct val="0"/>
              </a:spcBef>
              <a:buSzTx/>
              <a:buFont typeface="Arial" panose="020B0604020202020204" pitchFamily="34" charset="0"/>
              <a:buBlip>
                <a:blip r:embed="rId4"/>
              </a:buBlip>
            </a:pPr>
            <a:r>
              <a:rPr lang="en-US" altLang="en-US" dirty="0" smtClean="0"/>
              <a:t>After solenoid compensation, DA shrinks to ~</a:t>
            </a:r>
            <a:r>
              <a:rPr lang="en-US" altLang="en-US" dirty="0" smtClean="0">
                <a:sym typeface="Symbol" panose="05050102010706020507" pitchFamily="18" charset="2"/>
              </a:rPr>
              <a:t>50 but is still acceptable</a:t>
            </a:r>
            <a:endParaRPr lang="en-US" altLang="en-US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606980" y="1885204"/>
            <a:ext cx="22108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Red: no solenoid</a:t>
            </a:r>
          </a:p>
          <a:p>
            <a:r>
              <a:rPr lang="en-US" dirty="0" smtClean="0"/>
              <a:t>Black: with solenoid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46278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defTabSz="914400"/>
            <a:r>
              <a:rPr lang="en-US" altLang="en-US" sz="3600" b="1" dirty="0" smtClean="0">
                <a:latin typeface="Arial" charset="0"/>
                <a:ea typeface="MS PGothic" pitchFamily="34" charset="-128"/>
              </a:rPr>
              <a:t>Corrector Element Layout </a:t>
            </a:r>
            <a:endParaRPr lang="ru-RU" altLang="en-US" sz="3600" b="1" dirty="0">
              <a:latin typeface="Arial" charset="0"/>
              <a:ea typeface="MS PGothic" pitchFamily="34" charset="-128"/>
            </a:endParaRPr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395536" y="1981245"/>
            <a:ext cx="7884988" cy="3096344"/>
            <a:chOff x="395536" y="908720"/>
            <a:chExt cx="7884988" cy="3096344"/>
          </a:xfrm>
        </p:grpSpPr>
        <p:pic>
          <p:nvPicPr>
            <p:cNvPr id="26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9069"/>
            <a:stretch/>
          </p:blipFill>
          <p:spPr bwMode="auto">
            <a:xfrm>
              <a:off x="395536" y="1196752"/>
              <a:ext cx="7716922" cy="2051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3" name="Straight Connector 2"/>
            <p:cNvCxnSpPr/>
            <p:nvPr/>
          </p:nvCxnSpPr>
          <p:spPr bwMode="auto">
            <a:xfrm>
              <a:off x="2627784" y="2564904"/>
              <a:ext cx="0" cy="504056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" name="Straight Connector 9"/>
            <p:cNvCxnSpPr/>
            <p:nvPr/>
          </p:nvCxnSpPr>
          <p:spPr bwMode="auto">
            <a:xfrm>
              <a:off x="3275856" y="2583867"/>
              <a:ext cx="0" cy="504056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" name="Straight Connector 10"/>
            <p:cNvCxnSpPr/>
            <p:nvPr/>
          </p:nvCxnSpPr>
          <p:spPr bwMode="auto">
            <a:xfrm>
              <a:off x="3059832" y="2079811"/>
              <a:ext cx="0" cy="504056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" name="Straight Connector 11"/>
            <p:cNvCxnSpPr/>
            <p:nvPr/>
          </p:nvCxnSpPr>
          <p:spPr bwMode="auto">
            <a:xfrm>
              <a:off x="2843808" y="2079811"/>
              <a:ext cx="0" cy="504056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" name="Straight Connector 12"/>
            <p:cNvCxnSpPr/>
            <p:nvPr/>
          </p:nvCxnSpPr>
          <p:spPr bwMode="auto">
            <a:xfrm>
              <a:off x="4788024" y="2564904"/>
              <a:ext cx="0" cy="504056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" name="Straight Connector 13"/>
            <p:cNvCxnSpPr/>
            <p:nvPr/>
          </p:nvCxnSpPr>
          <p:spPr bwMode="auto">
            <a:xfrm>
              <a:off x="5780920" y="2583867"/>
              <a:ext cx="0" cy="504056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" name="Straight Connector 14"/>
            <p:cNvCxnSpPr/>
            <p:nvPr/>
          </p:nvCxnSpPr>
          <p:spPr bwMode="auto">
            <a:xfrm>
              <a:off x="5436096" y="2079811"/>
              <a:ext cx="0" cy="504056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" name="Straight Connector 15"/>
            <p:cNvCxnSpPr/>
            <p:nvPr/>
          </p:nvCxnSpPr>
          <p:spPr bwMode="auto">
            <a:xfrm>
              <a:off x="5076056" y="2079811"/>
              <a:ext cx="0" cy="504056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7" name="Rectangular Callout 6"/>
            <p:cNvSpPr/>
            <p:nvPr/>
          </p:nvSpPr>
          <p:spPr bwMode="auto">
            <a:xfrm>
              <a:off x="2555776" y="3177882"/>
              <a:ext cx="720080" cy="360040"/>
            </a:xfrm>
            <a:prstGeom prst="wedgeRectCallout">
              <a:avLst>
                <a:gd name="adj1" fmla="val 24293"/>
                <a:gd name="adj2" fmla="val -212161"/>
              </a:avLst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 charset="0"/>
                </a:rPr>
                <a:t>0.4 m</a:t>
              </a:r>
            </a:p>
          </p:txBody>
        </p:sp>
        <p:sp>
          <p:nvSpPr>
            <p:cNvPr id="19" name="Rectangular Callout 18"/>
            <p:cNvSpPr/>
            <p:nvPr/>
          </p:nvSpPr>
          <p:spPr bwMode="auto">
            <a:xfrm>
              <a:off x="2162875" y="1620715"/>
              <a:ext cx="720080" cy="360040"/>
            </a:xfrm>
            <a:prstGeom prst="wedgeRectCallout">
              <a:avLst>
                <a:gd name="adj1" fmla="val 41085"/>
                <a:gd name="adj2" fmla="val 207627"/>
              </a:avLst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 charset="0"/>
                </a:rPr>
                <a:t>0.3 m</a:t>
              </a:r>
            </a:p>
          </p:txBody>
        </p:sp>
        <p:sp>
          <p:nvSpPr>
            <p:cNvPr id="20" name="Rectangular Callout 19"/>
            <p:cNvSpPr/>
            <p:nvPr/>
          </p:nvSpPr>
          <p:spPr bwMode="auto">
            <a:xfrm>
              <a:off x="1687889" y="2996952"/>
              <a:ext cx="720080" cy="360040"/>
            </a:xfrm>
            <a:prstGeom prst="wedgeRectCallout">
              <a:avLst>
                <a:gd name="adj1" fmla="val 77816"/>
                <a:gd name="adj2" fmla="val -153391"/>
              </a:avLst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 charset="0"/>
                </a:rPr>
                <a:t>0.5 m</a:t>
              </a:r>
            </a:p>
          </p:txBody>
        </p:sp>
        <p:sp>
          <p:nvSpPr>
            <p:cNvPr id="27" name="Rectangular Callout 26"/>
            <p:cNvSpPr/>
            <p:nvPr/>
          </p:nvSpPr>
          <p:spPr bwMode="auto">
            <a:xfrm>
              <a:off x="2987824" y="1596805"/>
              <a:ext cx="720080" cy="360040"/>
            </a:xfrm>
            <a:prstGeom prst="wedgeRectCallout">
              <a:avLst>
                <a:gd name="adj1" fmla="val -7191"/>
                <a:gd name="adj2" fmla="val 218122"/>
              </a:avLst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 charset="0"/>
                </a:rPr>
                <a:t>0.3 m</a:t>
              </a:r>
            </a:p>
          </p:txBody>
        </p:sp>
        <p:sp>
          <p:nvSpPr>
            <p:cNvPr id="28" name="Rectangular Callout 27"/>
            <p:cNvSpPr/>
            <p:nvPr/>
          </p:nvSpPr>
          <p:spPr bwMode="auto">
            <a:xfrm>
              <a:off x="3544016" y="3248702"/>
              <a:ext cx="720080" cy="360040"/>
            </a:xfrm>
            <a:prstGeom prst="wedgeRectCallout">
              <a:avLst>
                <a:gd name="adj1" fmla="val -41824"/>
                <a:gd name="adj2" fmla="val -224755"/>
              </a:avLst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 charset="0"/>
                </a:rPr>
                <a:t>0.2 m</a:t>
              </a:r>
            </a:p>
          </p:txBody>
        </p:sp>
        <p:sp>
          <p:nvSpPr>
            <p:cNvPr id="29" name="Rectangular Callout 28"/>
            <p:cNvSpPr/>
            <p:nvPr/>
          </p:nvSpPr>
          <p:spPr bwMode="auto">
            <a:xfrm>
              <a:off x="3203848" y="3645024"/>
              <a:ext cx="576064" cy="360040"/>
            </a:xfrm>
            <a:prstGeom prst="wedgeRectCallout">
              <a:avLst>
                <a:gd name="adj1" fmla="val -10602"/>
                <a:gd name="adj2" fmla="val -325504"/>
              </a:avLst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 charset="0"/>
                </a:rPr>
                <a:t>1 m</a:t>
              </a:r>
            </a:p>
          </p:txBody>
        </p:sp>
        <p:cxnSp>
          <p:nvCxnSpPr>
            <p:cNvPr id="33" name="Straight Connector 32"/>
            <p:cNvCxnSpPr/>
            <p:nvPr/>
          </p:nvCxnSpPr>
          <p:spPr bwMode="auto">
            <a:xfrm>
              <a:off x="5856923" y="908720"/>
              <a:ext cx="0" cy="36004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4" name="Rectangle 33"/>
            <p:cNvSpPr/>
            <p:nvPr/>
          </p:nvSpPr>
          <p:spPr>
            <a:xfrm>
              <a:off x="5991115" y="918154"/>
              <a:ext cx="2289409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000" b="1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 </a:t>
              </a:r>
              <a:r>
                <a:rPr lang="en-US" altLang="zh-CN" b="1" dirty="0" smtClean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Skew Quadrupole</a:t>
              </a:r>
              <a:endParaRPr lang="en-US" sz="2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5" name="Content Placeholder 1"/>
          <p:cNvSpPr txBox="1">
            <a:spLocks/>
          </p:cNvSpPr>
          <p:nvPr/>
        </p:nvSpPr>
        <p:spPr bwMode="auto">
          <a:xfrm>
            <a:off x="260350" y="880534"/>
            <a:ext cx="8629650" cy="1490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fontAlgn="base">
              <a:spcBef>
                <a:spcPct val="20000"/>
              </a:spcBef>
              <a:spcAft>
                <a:spcPct val="0"/>
              </a:spcAft>
              <a:buSzPct val="85000"/>
              <a:buFont typeface="Arial" panose="020B0604020202020204" pitchFamily="34" charset="0"/>
              <a:buBlip>
                <a:blip r:embed="rId4"/>
              </a:buBlip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4488" indent="-344488" defTabSz="914400">
              <a:lnSpc>
                <a:spcPct val="120000"/>
              </a:lnSpc>
              <a:spcBef>
                <a:spcPct val="0"/>
              </a:spcBef>
              <a:buSzTx/>
              <a:buFont typeface="Arial" panose="020B0604020202020204" pitchFamily="34" charset="0"/>
              <a:buBlip>
                <a:blip r:embed="rId5"/>
              </a:buBlip>
            </a:pPr>
            <a:r>
              <a:rPr lang="en-US" altLang="en-US" dirty="0" smtClean="0"/>
              <a:t>Skew quads: 0.1 m, dipole correctors: 0.2 m</a:t>
            </a:r>
          </a:p>
          <a:p>
            <a:pPr marL="344488" indent="-344488" defTabSz="914400">
              <a:lnSpc>
                <a:spcPct val="120000"/>
              </a:lnSpc>
              <a:spcBef>
                <a:spcPct val="0"/>
              </a:spcBef>
              <a:buSzTx/>
              <a:buFont typeface="Arial" panose="020B0604020202020204" pitchFamily="34" charset="0"/>
              <a:buBlip>
                <a:blip r:embed="rId5"/>
              </a:buBlip>
            </a:pPr>
            <a:r>
              <a:rPr lang="en-US" altLang="en-US" dirty="0" smtClean="0"/>
              <a:t>Need engineering input to reserve realistic lengths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329248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/>
        </p:blipFill>
        <p:spPr>
          <a:xfrm>
            <a:off x="152400" y="813816"/>
            <a:ext cx="2770360" cy="2218099"/>
          </a:xfrm>
          <a:prstGeom prst="rect">
            <a:avLst/>
          </a:prstGeom>
          <a:ln>
            <a:noFill/>
          </a:ln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381000" y="1371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3124200" y="12573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Title 2"/>
          <p:cNvSpPr>
            <a:spLocks noGrp="1"/>
          </p:cNvSpPr>
          <p:nvPr>
            <p:ph type="title"/>
          </p:nvPr>
        </p:nvSpPr>
        <p:spPr>
          <a:xfrm>
            <a:off x="76200" y="2"/>
            <a:ext cx="8991600" cy="699515"/>
          </a:xfrm>
        </p:spPr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  <a:cs typeface="Arial" charset="0"/>
              </a:rPr>
              <a:t>Geometry </a:t>
            </a:r>
            <a:r>
              <a:rPr lang="en-US" dirty="0" smtClean="0">
                <a:latin typeface="Arial" charset="0"/>
                <a:ea typeface="ＭＳ Ｐゴシック" charset="0"/>
                <a:cs typeface="Arial" charset="0"/>
              </a:rPr>
              <a:t>Tagging </a:t>
            </a:r>
            <a:r>
              <a:rPr lang="en-US" dirty="0">
                <a:latin typeface="Arial" charset="0"/>
                <a:ea typeface="ＭＳ Ｐゴシック" charset="0"/>
                <a:cs typeface="Arial" charset="0"/>
              </a:rPr>
              <a:t>C</a:t>
            </a:r>
            <a:r>
              <a:rPr lang="en-US" dirty="0" smtClean="0">
                <a:latin typeface="Arial" charset="0"/>
                <a:ea typeface="ＭＳ Ｐゴシック" charset="0"/>
                <a:cs typeface="Arial" charset="0"/>
              </a:rPr>
              <a:t>oncept</a:t>
            </a:r>
            <a:endParaRPr lang="en-US" dirty="0"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3" name="Content Placeholder 1"/>
          <p:cNvSpPr txBox="1">
            <a:spLocks/>
          </p:cNvSpPr>
          <p:nvPr/>
        </p:nvSpPr>
        <p:spPr bwMode="auto">
          <a:xfrm>
            <a:off x="91440" y="4160520"/>
            <a:ext cx="4789170" cy="1003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1145" tIns="45575" rIns="91145" bIns="45575"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20000"/>
              </a:spcBef>
              <a:buFontTx/>
              <a:buBlip>
                <a:blip r:embed="rId3"/>
              </a:buBlip>
            </a:pPr>
            <a:r>
              <a:rPr lang="en-US" sz="1800" dirty="0">
                <a:latin typeface="Arial" charset="0"/>
                <a:cs typeface="Arial" charset="0"/>
              </a:rPr>
              <a:t>Without tagging, the average d in a nucleus scales as the radius (A</a:t>
            </a:r>
            <a:r>
              <a:rPr lang="en-US" sz="1800" baseline="30000" dirty="0">
                <a:latin typeface="Arial" charset="0"/>
                <a:cs typeface="Arial" charset="0"/>
              </a:rPr>
              <a:t>1/3</a:t>
            </a:r>
            <a:r>
              <a:rPr lang="en-US" sz="1800" dirty="0">
                <a:latin typeface="Arial" charset="0"/>
                <a:cs typeface="Arial" charset="0"/>
              </a:rPr>
              <a:t>) </a:t>
            </a:r>
            <a:endParaRPr lang="en-US" sz="18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lvl="1">
              <a:spcBef>
                <a:spcPct val="20000"/>
              </a:spcBef>
              <a:buSzPct val="70000"/>
              <a:buFont typeface="Arial" charset="0"/>
              <a:buChar char="̶"/>
            </a:pPr>
            <a:r>
              <a:rPr lang="en-US" sz="1600" dirty="0">
                <a:solidFill>
                  <a:srgbClr val="000000"/>
                </a:solidFill>
                <a:latin typeface="Arial" charset="0"/>
                <a:cs typeface="Arial" charset="0"/>
              </a:rPr>
              <a:t>Upper right plot shows 40 &lt; A &lt; 208</a:t>
            </a:r>
          </a:p>
        </p:txBody>
      </p:sp>
      <p:sp>
        <p:nvSpPr>
          <p:cNvPr id="14" name="Content Placeholder 1"/>
          <p:cNvSpPr txBox="1">
            <a:spLocks/>
          </p:cNvSpPr>
          <p:nvPr/>
        </p:nvSpPr>
        <p:spPr bwMode="auto">
          <a:xfrm>
            <a:off x="91440" y="5175504"/>
            <a:ext cx="516636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1145" tIns="45575" rIns="91145" bIns="45575"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20000"/>
              </a:spcBef>
              <a:buFontTx/>
              <a:buBlip>
                <a:blip r:embed="rId3"/>
              </a:buBlip>
            </a:pPr>
            <a:r>
              <a:rPr lang="en-US" sz="1800" dirty="0">
                <a:latin typeface="Arial" charset="0"/>
                <a:cs typeface="Arial" charset="0"/>
              </a:rPr>
              <a:t>Tagging allows us to select (bins with) events for which the average d is very different from that for the entire nucleus</a:t>
            </a:r>
            <a:endParaRPr lang="en-US" sz="18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lvl="1">
              <a:spcBef>
                <a:spcPct val="20000"/>
              </a:spcBef>
              <a:buSzPct val="70000"/>
              <a:buFont typeface="Arial" charset="0"/>
              <a:buChar char="̶"/>
            </a:pPr>
            <a:r>
              <a:rPr lang="en-US" sz="1600" dirty="0">
                <a:solidFill>
                  <a:srgbClr val="000000"/>
                </a:solidFill>
                <a:latin typeface="Arial" charset="0"/>
                <a:cs typeface="Arial" charset="0"/>
              </a:rPr>
              <a:t>Lower right plot (evaporation </a:t>
            </a:r>
            <a:r>
              <a:rPr lang="en-US" sz="1600" dirty="0">
                <a:latin typeface="Arial" charset="0"/>
                <a:cs typeface="Arial" charset="0"/>
              </a:rPr>
              <a:t>n-multiplicity tag</a:t>
            </a:r>
            <a:r>
              <a:rPr lang="en-US" sz="1600" dirty="0">
                <a:solidFill>
                  <a:srgbClr val="000000"/>
                </a:solidFill>
                <a:latin typeface="Arial" charset="0"/>
                <a:cs typeface="Arial" charset="0"/>
              </a:rPr>
              <a:t>)</a:t>
            </a:r>
          </a:p>
        </p:txBody>
      </p:sp>
      <p:sp>
        <p:nvSpPr>
          <p:cNvPr id="15" name="Content Placeholder 1"/>
          <p:cNvSpPr txBox="1">
            <a:spLocks/>
          </p:cNvSpPr>
          <p:nvPr/>
        </p:nvSpPr>
        <p:spPr bwMode="auto">
          <a:xfrm>
            <a:off x="87630" y="2819400"/>
            <a:ext cx="5170170" cy="1231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1145" tIns="45575" rIns="91145" bIns="45575"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20000"/>
              </a:spcBef>
              <a:buBlip>
                <a:blip r:embed="rId3"/>
              </a:buBlip>
            </a:pPr>
            <a:r>
              <a:rPr lang="en-US" sz="1800" dirty="0">
                <a:latin typeface="Arial" charset="0"/>
                <a:cs typeface="Arial" charset="0"/>
              </a:rPr>
              <a:t>Geometry tagging allows us to determine the path length d in the nucleus after the interaction by detecting the final state</a:t>
            </a:r>
            <a:endParaRPr lang="en-US" sz="18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lvl="1">
              <a:spcBef>
                <a:spcPct val="20000"/>
              </a:spcBef>
              <a:buSzPct val="70000"/>
              <a:buFont typeface="Arial" charset="0"/>
              <a:buChar char="̶"/>
            </a:pPr>
            <a:r>
              <a:rPr lang="en-US" sz="1600" dirty="0">
                <a:solidFill>
                  <a:srgbClr val="000000"/>
                </a:solidFill>
                <a:latin typeface="Arial" charset="0"/>
                <a:cs typeface="Arial" charset="0"/>
              </a:rPr>
              <a:t>Nuclear fragments &amp; particles in ion direction</a:t>
            </a:r>
          </a:p>
        </p:txBody>
      </p:sp>
      <p:sp>
        <p:nvSpPr>
          <p:cNvPr id="17" name="TextShape 6"/>
          <p:cNvSpPr txBox="1"/>
          <p:nvPr/>
        </p:nvSpPr>
        <p:spPr>
          <a:xfrm>
            <a:off x="2682240" y="895605"/>
            <a:ext cx="2499360" cy="856995"/>
          </a:xfrm>
          <a:prstGeom prst="rect">
            <a:avLst/>
          </a:prstGeom>
          <a:noFill/>
          <a:ln>
            <a:noFill/>
          </a:ln>
        </p:spPr>
        <p:txBody>
          <a:bodyPr lIns="81638" tIns="40819" rIns="81638" bIns="40819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600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  <a:cs typeface="DejaVu Sans"/>
              </a:rPr>
              <a:t>Intra-nuclear cascading increases with d (forward particle production)</a:t>
            </a:r>
            <a:endParaRPr lang="en-US" sz="16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  <a:ea typeface="DejaVu Sans"/>
              <a:cs typeface="DejaVu Sans"/>
            </a:endParaRPr>
          </a:p>
        </p:txBody>
      </p:sp>
      <p:sp>
        <p:nvSpPr>
          <p:cNvPr id="18" name="TextShape 6"/>
          <p:cNvSpPr txBox="1"/>
          <p:nvPr/>
        </p:nvSpPr>
        <p:spPr>
          <a:xfrm>
            <a:off x="2758440" y="1905000"/>
            <a:ext cx="2346960" cy="856995"/>
          </a:xfrm>
          <a:prstGeom prst="rect">
            <a:avLst/>
          </a:prstGeom>
          <a:noFill/>
          <a:ln>
            <a:noFill/>
          </a:ln>
        </p:spPr>
        <p:txBody>
          <a:bodyPr lIns="81638" tIns="40819" rIns="81638" bIns="40819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600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  <a:cs typeface="DejaVu Sans"/>
              </a:rPr>
              <a:t>Also evaporation of nucleons from excited nucleus (very forward)</a:t>
            </a:r>
            <a:endParaRPr lang="en-US" sz="16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  <a:ea typeface="DejaVu Sans"/>
              <a:cs typeface="DejaVu San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799" y="836777"/>
            <a:ext cx="3652933" cy="2566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799" y="3717030"/>
            <a:ext cx="3805332" cy="2507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Shape 1"/>
          <p:cNvSpPr txBox="1"/>
          <p:nvPr/>
        </p:nvSpPr>
        <p:spPr>
          <a:xfrm>
            <a:off x="6732240" y="3861048"/>
            <a:ext cx="2016224" cy="312052"/>
          </a:xfrm>
          <a:prstGeom prst="rect">
            <a:avLst/>
          </a:prstGeom>
          <a:noFill/>
          <a:ln>
            <a:noFill/>
          </a:ln>
        </p:spPr>
        <p:txBody>
          <a:bodyPr lIns="81638" tIns="40819" rIns="81638" bIns="40819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633" spc="-1" baseline="30000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  <a:cs typeface="DejaVu Sans"/>
              </a:rPr>
              <a:t>197</a:t>
            </a:r>
            <a:r>
              <a:rPr lang="en-US" sz="1633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  <a:cs typeface="DejaVu Sans"/>
              </a:rPr>
              <a:t>Au with tagging</a:t>
            </a:r>
          </a:p>
        </p:txBody>
      </p:sp>
    </p:spTree>
    <p:extLst>
      <p:ext uri="{BB962C8B-B14F-4D97-AF65-F5344CB8AC3E}">
        <p14:creationId xmlns:p14="http://schemas.microsoft.com/office/powerpoint/2010/main" val="39231804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>
            <a:spLocks noGrp="1" noChangeArrowheads="1"/>
          </p:cNvSpPr>
          <p:nvPr>
            <p:ph type="title"/>
          </p:nvPr>
        </p:nvSpPr>
        <p:spPr>
          <a:xfrm>
            <a:off x="0" y="-42863"/>
            <a:ext cx="9144000" cy="804863"/>
          </a:xfrm>
        </p:spPr>
        <p:txBody>
          <a:bodyPr/>
          <a:lstStyle/>
          <a:p>
            <a:pPr eaLnBrk="1" hangingPunct="1"/>
            <a:r>
              <a:rPr lang="en-US" altLang="en-US" dirty="0"/>
              <a:t>Impact on </a:t>
            </a:r>
            <a:r>
              <a:rPr lang="en-US" altLang="en-US" dirty="0" smtClean="0"/>
              <a:t>Key </a:t>
            </a:r>
            <a:r>
              <a:rPr lang="en-US" altLang="en-US" dirty="0"/>
              <a:t>EIC </a:t>
            </a:r>
            <a:r>
              <a:rPr lang="en-US" altLang="en-US" dirty="0" smtClean="0"/>
              <a:t>Measurements</a:t>
            </a:r>
            <a:endParaRPr lang="en-US" altLang="en-US" sz="3600" dirty="0"/>
          </a:p>
        </p:txBody>
      </p:sp>
      <p:sp>
        <p:nvSpPr>
          <p:cNvPr id="16" name="Oval 3"/>
          <p:cNvSpPr>
            <a:spLocks noChangeArrowheads="1"/>
          </p:cNvSpPr>
          <p:nvPr/>
        </p:nvSpPr>
        <p:spPr bwMode="auto">
          <a:xfrm>
            <a:off x="6317280" y="1333200"/>
            <a:ext cx="486720" cy="486771"/>
          </a:xfrm>
          <a:prstGeom prst="ellipse">
            <a:avLst/>
          </a:prstGeom>
          <a:gradFill rotWithShape="0">
            <a:gsLst>
              <a:gs pos="0">
                <a:srgbClr val="00FF00"/>
              </a:gs>
              <a:gs pos="100000">
                <a:srgbClr val="00AE00"/>
              </a:gs>
            </a:gsLst>
            <a:path path="shape">
              <a:fillToRect l="70000" t="50000" r="30000" b="50000"/>
            </a:path>
          </a:gra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07484" eaLnBrk="1">
              <a:lnSpc>
                <a:spcPct val="93000"/>
              </a:lnSpc>
              <a:buClr>
                <a:srgbClr val="000000"/>
              </a:buClr>
              <a:buSzPct val="100000"/>
            </a:pPr>
            <a:endParaRPr lang="en-US" sz="1600">
              <a:solidFill>
                <a:srgbClr val="000000"/>
              </a:solidFill>
              <a:latin typeface="Arial" charset="0"/>
              <a:cs typeface="Arial Unicode MS" charset="0"/>
            </a:endParaRPr>
          </a:p>
        </p:txBody>
      </p:sp>
      <p:sp>
        <p:nvSpPr>
          <p:cNvPr id="17" name="Oval 4"/>
          <p:cNvSpPr>
            <a:spLocks noChangeArrowheads="1"/>
          </p:cNvSpPr>
          <p:nvPr/>
        </p:nvSpPr>
        <p:spPr bwMode="auto">
          <a:xfrm>
            <a:off x="6468480" y="1560744"/>
            <a:ext cx="491040" cy="486771"/>
          </a:xfrm>
          <a:prstGeom prst="ellipse">
            <a:avLst/>
          </a:prstGeom>
          <a:gradFill rotWithShape="0">
            <a:gsLst>
              <a:gs pos="0">
                <a:srgbClr val="00FF00"/>
              </a:gs>
              <a:gs pos="100000">
                <a:srgbClr val="00AE00"/>
              </a:gs>
            </a:gsLst>
            <a:path path="shape">
              <a:fillToRect l="70000" t="50000" r="30000" b="50000"/>
            </a:path>
          </a:gra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07484" eaLnBrk="1">
              <a:lnSpc>
                <a:spcPct val="93000"/>
              </a:lnSpc>
              <a:buClr>
                <a:srgbClr val="000000"/>
              </a:buClr>
              <a:buSzPct val="100000"/>
            </a:pPr>
            <a:endParaRPr lang="en-US" sz="1600">
              <a:solidFill>
                <a:srgbClr val="000000"/>
              </a:solidFill>
              <a:latin typeface="Arial" charset="0"/>
              <a:cs typeface="Arial Unicode MS" charset="0"/>
            </a:endParaRPr>
          </a:p>
        </p:txBody>
      </p:sp>
      <p:sp>
        <p:nvSpPr>
          <p:cNvPr id="18" name="Oval 5"/>
          <p:cNvSpPr>
            <a:spLocks noChangeArrowheads="1"/>
          </p:cNvSpPr>
          <p:nvPr/>
        </p:nvSpPr>
        <p:spPr bwMode="auto">
          <a:xfrm>
            <a:off x="6098400" y="1562184"/>
            <a:ext cx="488160" cy="486771"/>
          </a:xfrm>
          <a:prstGeom prst="ellipse">
            <a:avLst/>
          </a:prstGeom>
          <a:gradFill rotWithShape="0">
            <a:gsLst>
              <a:gs pos="0">
                <a:srgbClr val="00FF00"/>
              </a:gs>
              <a:gs pos="100000">
                <a:srgbClr val="00AE00"/>
              </a:gs>
            </a:gsLst>
            <a:path path="shape">
              <a:fillToRect l="70000" t="50000" r="30000" b="50000"/>
            </a:path>
          </a:gra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07484" eaLnBrk="1">
              <a:lnSpc>
                <a:spcPct val="93000"/>
              </a:lnSpc>
              <a:buClr>
                <a:srgbClr val="000000"/>
              </a:buClr>
              <a:buSzPct val="100000"/>
            </a:pPr>
            <a:endParaRPr lang="en-US" sz="1600">
              <a:solidFill>
                <a:srgbClr val="000000"/>
              </a:solidFill>
              <a:latin typeface="Arial" charset="0"/>
              <a:cs typeface="Arial Unicode MS" charset="0"/>
            </a:endParaRPr>
          </a:p>
        </p:txBody>
      </p:sp>
      <p:sp>
        <p:nvSpPr>
          <p:cNvPr id="19" name="Oval 6"/>
          <p:cNvSpPr>
            <a:spLocks noChangeArrowheads="1"/>
          </p:cNvSpPr>
          <p:nvPr/>
        </p:nvSpPr>
        <p:spPr bwMode="auto">
          <a:xfrm>
            <a:off x="7015680" y="1949584"/>
            <a:ext cx="489600" cy="486771"/>
          </a:xfrm>
          <a:prstGeom prst="ellipse">
            <a:avLst/>
          </a:prstGeom>
          <a:gradFill rotWithShape="0">
            <a:gsLst>
              <a:gs pos="0">
                <a:srgbClr val="00FF00"/>
              </a:gs>
              <a:gs pos="100000">
                <a:srgbClr val="00AE00"/>
              </a:gs>
            </a:gsLst>
            <a:path path="shape">
              <a:fillToRect l="70000" t="50000" r="30000" b="50000"/>
            </a:path>
          </a:gra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07484" eaLnBrk="1">
              <a:lnSpc>
                <a:spcPct val="93000"/>
              </a:lnSpc>
              <a:buClr>
                <a:srgbClr val="000000"/>
              </a:buClr>
              <a:buSzPct val="100000"/>
            </a:pPr>
            <a:endParaRPr lang="en-US" sz="1600">
              <a:solidFill>
                <a:srgbClr val="000000"/>
              </a:solidFill>
              <a:latin typeface="Arial" charset="0"/>
              <a:cs typeface="Arial Unicode MS" charset="0"/>
            </a:endParaRPr>
          </a:p>
        </p:txBody>
      </p:sp>
      <p:sp>
        <p:nvSpPr>
          <p:cNvPr id="20" name="Oval 7"/>
          <p:cNvSpPr>
            <a:spLocks noChangeArrowheads="1"/>
          </p:cNvSpPr>
          <p:nvPr/>
        </p:nvSpPr>
        <p:spPr bwMode="auto">
          <a:xfrm>
            <a:off x="6668640" y="2374429"/>
            <a:ext cx="489600" cy="486771"/>
          </a:xfrm>
          <a:prstGeom prst="ellipse">
            <a:avLst/>
          </a:prstGeom>
          <a:gradFill rotWithShape="0">
            <a:gsLst>
              <a:gs pos="0">
                <a:srgbClr val="00FF00"/>
              </a:gs>
              <a:gs pos="100000">
                <a:srgbClr val="00AE00"/>
              </a:gs>
            </a:gsLst>
            <a:path path="shape">
              <a:fillToRect l="70000" t="50000" r="30000" b="50000"/>
            </a:path>
          </a:gra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07484" eaLnBrk="1">
              <a:lnSpc>
                <a:spcPct val="93000"/>
              </a:lnSpc>
              <a:buClr>
                <a:srgbClr val="000000"/>
              </a:buClr>
              <a:buSzPct val="100000"/>
            </a:pPr>
            <a:endParaRPr lang="en-US" sz="1600">
              <a:solidFill>
                <a:srgbClr val="000000"/>
              </a:solidFill>
              <a:latin typeface="Arial" charset="0"/>
              <a:cs typeface="Arial Unicode MS" charset="0"/>
            </a:endParaRPr>
          </a:p>
        </p:txBody>
      </p:sp>
      <p:sp>
        <p:nvSpPr>
          <p:cNvPr id="21" name="Oval 8"/>
          <p:cNvSpPr>
            <a:spLocks noChangeArrowheads="1"/>
          </p:cNvSpPr>
          <p:nvPr/>
        </p:nvSpPr>
        <p:spPr bwMode="auto">
          <a:xfrm>
            <a:off x="6886080" y="1349041"/>
            <a:ext cx="488160" cy="486771"/>
          </a:xfrm>
          <a:prstGeom prst="ellipse">
            <a:avLst/>
          </a:prstGeom>
          <a:gradFill rotWithShape="0">
            <a:gsLst>
              <a:gs pos="0">
                <a:srgbClr val="00FF00"/>
              </a:gs>
              <a:gs pos="100000">
                <a:srgbClr val="00AE00"/>
              </a:gs>
            </a:gsLst>
            <a:path path="shape">
              <a:fillToRect l="70000" t="50000" r="30000" b="50000"/>
            </a:path>
          </a:gra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07484" eaLnBrk="1">
              <a:lnSpc>
                <a:spcPct val="93000"/>
              </a:lnSpc>
              <a:buClr>
                <a:srgbClr val="000000"/>
              </a:buClr>
              <a:buSzPct val="100000"/>
            </a:pPr>
            <a:endParaRPr lang="en-US" sz="1600">
              <a:solidFill>
                <a:srgbClr val="000000"/>
              </a:solidFill>
              <a:latin typeface="Arial" charset="0"/>
              <a:cs typeface="Arial Unicode MS" charset="0"/>
            </a:endParaRPr>
          </a:p>
        </p:txBody>
      </p:sp>
      <p:sp>
        <p:nvSpPr>
          <p:cNvPr id="22" name="Oval 9"/>
          <p:cNvSpPr>
            <a:spLocks noChangeArrowheads="1"/>
          </p:cNvSpPr>
          <p:nvPr/>
        </p:nvSpPr>
        <p:spPr bwMode="auto">
          <a:xfrm>
            <a:off x="6596640" y="1249671"/>
            <a:ext cx="492480" cy="485331"/>
          </a:xfrm>
          <a:prstGeom prst="ellipse">
            <a:avLst/>
          </a:prstGeom>
          <a:gradFill rotWithShape="0">
            <a:gsLst>
              <a:gs pos="0">
                <a:srgbClr val="00FF00"/>
              </a:gs>
              <a:gs pos="100000">
                <a:srgbClr val="00AE00"/>
              </a:gs>
            </a:gsLst>
            <a:path path="shape">
              <a:fillToRect l="70000" t="50000" r="30000" b="50000"/>
            </a:path>
          </a:gra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07484" eaLnBrk="1">
              <a:lnSpc>
                <a:spcPct val="93000"/>
              </a:lnSpc>
              <a:buClr>
                <a:srgbClr val="000000"/>
              </a:buClr>
              <a:buSzPct val="100000"/>
            </a:pPr>
            <a:endParaRPr lang="en-US" sz="1600">
              <a:solidFill>
                <a:srgbClr val="000000"/>
              </a:solidFill>
              <a:latin typeface="Arial" charset="0"/>
              <a:cs typeface="Arial Unicode MS" charset="0"/>
            </a:endParaRPr>
          </a:p>
        </p:txBody>
      </p:sp>
      <p:sp>
        <p:nvSpPr>
          <p:cNvPr id="23" name="Oval 10"/>
          <p:cNvSpPr>
            <a:spLocks noChangeArrowheads="1"/>
          </p:cNvSpPr>
          <p:nvPr/>
        </p:nvSpPr>
        <p:spPr bwMode="auto">
          <a:xfrm>
            <a:off x="7129440" y="1634191"/>
            <a:ext cx="489600" cy="485331"/>
          </a:xfrm>
          <a:prstGeom prst="ellipse">
            <a:avLst/>
          </a:prstGeom>
          <a:gradFill rotWithShape="0">
            <a:gsLst>
              <a:gs pos="0">
                <a:srgbClr val="00FF00"/>
              </a:gs>
              <a:gs pos="100000">
                <a:srgbClr val="00AE00"/>
              </a:gs>
            </a:gsLst>
            <a:path path="shape">
              <a:fillToRect l="70000" t="50000" r="30000" b="50000"/>
            </a:path>
          </a:gra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07484" eaLnBrk="1">
              <a:lnSpc>
                <a:spcPct val="93000"/>
              </a:lnSpc>
              <a:buClr>
                <a:srgbClr val="000000"/>
              </a:buClr>
              <a:buSzPct val="100000"/>
            </a:pPr>
            <a:endParaRPr lang="en-US" sz="1600">
              <a:solidFill>
                <a:srgbClr val="000000"/>
              </a:solidFill>
              <a:latin typeface="Arial" charset="0"/>
              <a:cs typeface="Arial Unicode MS" charset="0"/>
            </a:endParaRPr>
          </a:p>
        </p:txBody>
      </p:sp>
      <p:sp>
        <p:nvSpPr>
          <p:cNvPr id="24" name="Oval 11"/>
          <p:cNvSpPr>
            <a:spLocks noChangeArrowheads="1"/>
          </p:cNvSpPr>
          <p:nvPr/>
        </p:nvSpPr>
        <p:spPr bwMode="auto">
          <a:xfrm>
            <a:off x="6340320" y="1870376"/>
            <a:ext cx="492480" cy="486771"/>
          </a:xfrm>
          <a:prstGeom prst="ellipse">
            <a:avLst/>
          </a:prstGeom>
          <a:gradFill rotWithShape="0">
            <a:gsLst>
              <a:gs pos="0">
                <a:srgbClr val="00FF00"/>
              </a:gs>
              <a:gs pos="100000">
                <a:srgbClr val="00AE00"/>
              </a:gs>
            </a:gsLst>
            <a:path path="shape">
              <a:fillToRect l="70000" t="50000" r="30000" b="50000"/>
            </a:path>
          </a:gra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07484" eaLnBrk="1">
              <a:lnSpc>
                <a:spcPct val="93000"/>
              </a:lnSpc>
              <a:buClr>
                <a:srgbClr val="000000"/>
              </a:buClr>
              <a:buSzPct val="100000"/>
            </a:pPr>
            <a:endParaRPr lang="en-US" sz="1600">
              <a:solidFill>
                <a:srgbClr val="000000"/>
              </a:solidFill>
              <a:latin typeface="Arial" charset="0"/>
              <a:cs typeface="Arial Unicode MS" charset="0"/>
            </a:endParaRPr>
          </a:p>
        </p:txBody>
      </p:sp>
      <p:sp>
        <p:nvSpPr>
          <p:cNvPr id="25" name="Oval 12"/>
          <p:cNvSpPr>
            <a:spLocks noChangeArrowheads="1"/>
          </p:cNvSpPr>
          <p:nvPr/>
        </p:nvSpPr>
        <p:spPr bwMode="auto">
          <a:xfrm>
            <a:off x="6009120" y="1948144"/>
            <a:ext cx="489600" cy="485331"/>
          </a:xfrm>
          <a:prstGeom prst="ellipse">
            <a:avLst/>
          </a:prstGeom>
          <a:gradFill rotWithShape="0">
            <a:gsLst>
              <a:gs pos="0">
                <a:srgbClr val="00FF00"/>
              </a:gs>
              <a:gs pos="100000">
                <a:srgbClr val="00AE00"/>
              </a:gs>
            </a:gsLst>
            <a:path path="shape">
              <a:fillToRect l="70000" t="50000" r="30000" b="50000"/>
            </a:path>
          </a:gra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07484" eaLnBrk="1">
              <a:lnSpc>
                <a:spcPct val="93000"/>
              </a:lnSpc>
              <a:buClr>
                <a:srgbClr val="000000"/>
              </a:buClr>
              <a:buSzPct val="100000"/>
            </a:pPr>
            <a:endParaRPr lang="en-US" sz="1600">
              <a:solidFill>
                <a:srgbClr val="000000"/>
              </a:solidFill>
              <a:latin typeface="Arial" charset="0"/>
              <a:cs typeface="Arial Unicode MS" charset="0"/>
            </a:endParaRPr>
          </a:p>
        </p:txBody>
      </p:sp>
      <p:sp>
        <p:nvSpPr>
          <p:cNvPr id="26" name="Oval 13"/>
          <p:cNvSpPr>
            <a:spLocks noChangeArrowheads="1"/>
          </p:cNvSpPr>
          <p:nvPr/>
        </p:nvSpPr>
        <p:spPr bwMode="auto">
          <a:xfrm>
            <a:off x="6284160" y="2289460"/>
            <a:ext cx="489600" cy="485331"/>
          </a:xfrm>
          <a:prstGeom prst="ellipse">
            <a:avLst/>
          </a:prstGeom>
          <a:gradFill rotWithShape="0">
            <a:gsLst>
              <a:gs pos="0">
                <a:srgbClr val="00FF00"/>
              </a:gs>
              <a:gs pos="100000">
                <a:srgbClr val="00AE00"/>
              </a:gs>
            </a:gsLst>
            <a:path path="shape">
              <a:fillToRect l="70000" t="50000" r="30000" b="50000"/>
            </a:path>
          </a:gra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07484" eaLnBrk="1">
              <a:lnSpc>
                <a:spcPct val="93000"/>
              </a:lnSpc>
              <a:buClr>
                <a:srgbClr val="000000"/>
              </a:buClr>
              <a:buSzPct val="100000"/>
            </a:pPr>
            <a:endParaRPr lang="en-US" sz="1600">
              <a:solidFill>
                <a:srgbClr val="000000"/>
              </a:solidFill>
              <a:latin typeface="Arial" charset="0"/>
              <a:cs typeface="Arial Unicode MS" charset="0"/>
            </a:endParaRPr>
          </a:p>
        </p:txBody>
      </p:sp>
      <p:sp>
        <p:nvSpPr>
          <p:cNvPr id="27" name="Oval 14"/>
          <p:cNvSpPr>
            <a:spLocks noChangeArrowheads="1"/>
          </p:cNvSpPr>
          <p:nvPr/>
        </p:nvSpPr>
        <p:spPr bwMode="auto">
          <a:xfrm>
            <a:off x="6668640" y="2133924"/>
            <a:ext cx="489600" cy="485331"/>
          </a:xfrm>
          <a:prstGeom prst="ellipse">
            <a:avLst/>
          </a:prstGeom>
          <a:gradFill rotWithShape="0">
            <a:gsLst>
              <a:gs pos="0">
                <a:srgbClr val="00FF00"/>
              </a:gs>
              <a:gs pos="100000">
                <a:srgbClr val="00AE00"/>
              </a:gs>
            </a:gsLst>
            <a:path path="shape">
              <a:fillToRect l="70000" t="50000" r="30000" b="50000"/>
            </a:path>
          </a:gra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07484" eaLnBrk="1">
              <a:lnSpc>
                <a:spcPct val="93000"/>
              </a:lnSpc>
              <a:buClr>
                <a:srgbClr val="000000"/>
              </a:buClr>
              <a:buSzPct val="100000"/>
            </a:pPr>
            <a:endParaRPr lang="en-US" sz="1600">
              <a:solidFill>
                <a:srgbClr val="000000"/>
              </a:solidFill>
              <a:latin typeface="Arial" charset="0"/>
              <a:cs typeface="Arial Unicode MS" charset="0"/>
            </a:endParaRPr>
          </a:p>
        </p:txBody>
      </p:sp>
      <p:sp>
        <p:nvSpPr>
          <p:cNvPr id="28" name="Oval 15"/>
          <p:cNvSpPr>
            <a:spLocks noChangeArrowheads="1"/>
          </p:cNvSpPr>
          <p:nvPr/>
        </p:nvSpPr>
        <p:spPr bwMode="auto">
          <a:xfrm>
            <a:off x="6726240" y="1776766"/>
            <a:ext cx="492480" cy="486771"/>
          </a:xfrm>
          <a:prstGeom prst="ellipse">
            <a:avLst/>
          </a:prstGeom>
          <a:gradFill rotWithShape="0">
            <a:gsLst>
              <a:gs pos="0">
                <a:srgbClr val="00FF00"/>
              </a:gs>
              <a:gs pos="100000">
                <a:srgbClr val="00AE00"/>
              </a:gs>
            </a:gsLst>
            <a:path path="shape">
              <a:fillToRect l="70000" t="50000" r="30000" b="50000"/>
            </a:path>
          </a:gra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07484" eaLnBrk="1">
              <a:lnSpc>
                <a:spcPct val="93000"/>
              </a:lnSpc>
              <a:buClr>
                <a:srgbClr val="000000"/>
              </a:buClr>
              <a:buSzPct val="100000"/>
            </a:pPr>
            <a:endParaRPr lang="en-US" sz="1600">
              <a:solidFill>
                <a:srgbClr val="000000"/>
              </a:solidFill>
              <a:latin typeface="Arial" charset="0"/>
              <a:cs typeface="Arial Unicode MS" charset="0"/>
            </a:endParaRPr>
          </a:p>
        </p:txBody>
      </p:sp>
      <p:sp>
        <p:nvSpPr>
          <p:cNvPr id="29" name="Oval 16"/>
          <p:cNvSpPr>
            <a:spLocks noChangeArrowheads="1"/>
          </p:cNvSpPr>
          <p:nvPr/>
        </p:nvSpPr>
        <p:spPr bwMode="auto">
          <a:xfrm>
            <a:off x="6984000" y="2213132"/>
            <a:ext cx="492480" cy="485331"/>
          </a:xfrm>
          <a:prstGeom prst="ellipse">
            <a:avLst/>
          </a:prstGeom>
          <a:gradFill rotWithShape="0">
            <a:gsLst>
              <a:gs pos="0">
                <a:srgbClr val="00FF00"/>
              </a:gs>
              <a:gs pos="100000">
                <a:srgbClr val="00AE00"/>
              </a:gs>
            </a:gsLst>
            <a:path path="shape">
              <a:fillToRect l="70000" t="50000" r="30000" b="50000"/>
            </a:path>
          </a:gra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07484" eaLnBrk="1">
              <a:lnSpc>
                <a:spcPct val="93000"/>
              </a:lnSpc>
              <a:buClr>
                <a:srgbClr val="000000"/>
              </a:buClr>
              <a:buSzPct val="100000"/>
            </a:pPr>
            <a:endParaRPr lang="en-US" sz="1600">
              <a:solidFill>
                <a:srgbClr val="000000"/>
              </a:solidFill>
              <a:latin typeface="Arial" charset="0"/>
              <a:cs typeface="Arial Unicode MS" charset="0"/>
            </a:endParaRPr>
          </a:p>
        </p:txBody>
      </p:sp>
      <p:sp>
        <p:nvSpPr>
          <p:cNvPr id="30" name="Line 17"/>
          <p:cNvSpPr>
            <a:spLocks noChangeShapeType="1"/>
          </p:cNvSpPr>
          <p:nvPr/>
        </p:nvSpPr>
        <p:spPr bwMode="auto">
          <a:xfrm>
            <a:off x="6541920" y="2054717"/>
            <a:ext cx="1549440" cy="4321"/>
          </a:xfrm>
          <a:prstGeom prst="line">
            <a:avLst/>
          </a:prstGeom>
          <a:noFill/>
          <a:ln w="36720" cap="flat">
            <a:solidFill>
              <a:srgbClr val="0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36" tIns="41469" rIns="82936" bIns="41469"/>
          <a:lstStyle/>
          <a:p>
            <a:pPr defTabSz="407484" eaLnBrk="1">
              <a:lnSpc>
                <a:spcPct val="93000"/>
              </a:lnSpc>
              <a:buClr>
                <a:srgbClr val="000000"/>
              </a:buClr>
              <a:buSzPct val="100000"/>
            </a:pPr>
            <a:endParaRPr lang="en-US" sz="1600">
              <a:solidFill>
                <a:srgbClr val="000000"/>
              </a:solidFill>
              <a:latin typeface="Arial" charset="0"/>
              <a:cs typeface="Arial Unicode MS" charset="0"/>
            </a:endParaRPr>
          </a:p>
        </p:txBody>
      </p:sp>
      <p:sp>
        <p:nvSpPr>
          <p:cNvPr id="31" name="Text Box 18"/>
          <p:cNvSpPr txBox="1">
            <a:spLocks noChangeArrowheads="1"/>
          </p:cNvSpPr>
          <p:nvPr/>
        </p:nvSpPr>
        <p:spPr bwMode="auto">
          <a:xfrm>
            <a:off x="7777440" y="1498817"/>
            <a:ext cx="452160" cy="398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1" tIns="51101" rIns="81631" bIns="40816"/>
          <a:lstStyle/>
          <a:p>
            <a:pPr defTabSz="407484" eaLnBrk="1">
              <a:lnSpc>
                <a:spcPct val="95000"/>
              </a:lnSpc>
              <a:buClr>
                <a:srgbClr val="000000"/>
              </a:buClr>
              <a:buSzPct val="100000"/>
            </a:pPr>
            <a:r>
              <a:rPr lang="de-DE" sz="1600">
                <a:solidFill>
                  <a:srgbClr val="000000"/>
                </a:solidFill>
                <a:latin typeface="Times New Roman" charset="0"/>
                <a:cs typeface="Arial Unicode MS" charset="0"/>
              </a:rPr>
              <a:t>p</a:t>
            </a:r>
            <a:r>
              <a:rPr lang="de-DE" sz="1600" baseline="-33000">
                <a:solidFill>
                  <a:srgbClr val="000000"/>
                </a:solidFill>
                <a:latin typeface="Times New Roman" charset="0"/>
                <a:cs typeface="Arial Unicode MS" charset="0"/>
              </a:rPr>
              <a:t>T</a:t>
            </a:r>
          </a:p>
        </p:txBody>
      </p:sp>
      <p:sp>
        <p:nvSpPr>
          <p:cNvPr id="32" name="Line 19"/>
          <p:cNvSpPr>
            <a:spLocks noChangeShapeType="1"/>
          </p:cNvSpPr>
          <p:nvPr/>
        </p:nvSpPr>
        <p:spPr bwMode="auto">
          <a:xfrm flipV="1">
            <a:off x="8071200" y="1353363"/>
            <a:ext cx="1440" cy="678311"/>
          </a:xfrm>
          <a:prstGeom prst="line">
            <a:avLst/>
          </a:prstGeom>
          <a:noFill/>
          <a:ln w="9525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36" tIns="41469" rIns="82936" bIns="41469"/>
          <a:lstStyle/>
          <a:p>
            <a:pPr defTabSz="407484" eaLnBrk="1">
              <a:lnSpc>
                <a:spcPct val="93000"/>
              </a:lnSpc>
              <a:buClr>
                <a:srgbClr val="000000"/>
              </a:buClr>
              <a:buSzPct val="100000"/>
            </a:pPr>
            <a:endParaRPr lang="en-US" sz="1600">
              <a:solidFill>
                <a:srgbClr val="000000"/>
              </a:solidFill>
              <a:latin typeface="Arial" charset="0"/>
              <a:cs typeface="Arial Unicode MS" charset="0"/>
            </a:endParaRPr>
          </a:p>
        </p:txBody>
      </p:sp>
      <p:sp>
        <p:nvSpPr>
          <p:cNvPr id="34" name="Freeform 21"/>
          <p:cNvSpPr>
            <a:spLocks noChangeArrowheads="1"/>
          </p:cNvSpPr>
          <p:nvPr/>
        </p:nvSpPr>
        <p:spPr bwMode="auto">
          <a:xfrm>
            <a:off x="6688802" y="1706200"/>
            <a:ext cx="462240" cy="286590"/>
          </a:xfrm>
          <a:custGeom>
            <a:avLst/>
            <a:gdLst>
              <a:gd name="T0" fmla="*/ 0 w 1422"/>
              <a:gd name="T1" fmla="*/ 883 h 884"/>
              <a:gd name="T2" fmla="*/ 409 w 1422"/>
              <a:gd name="T3" fmla="*/ 636 h 884"/>
              <a:gd name="T4" fmla="*/ 358 w 1422"/>
              <a:gd name="T5" fmla="*/ 796 h 884"/>
              <a:gd name="T6" fmla="*/ 188 w 1422"/>
              <a:gd name="T7" fmla="*/ 777 h 884"/>
              <a:gd name="T8" fmla="*/ 418 w 1422"/>
              <a:gd name="T9" fmla="*/ 505 h 884"/>
              <a:gd name="T10" fmla="*/ 786 w 1422"/>
              <a:gd name="T11" fmla="*/ 415 h 884"/>
              <a:gd name="T12" fmla="*/ 711 w 1422"/>
              <a:gd name="T13" fmla="*/ 552 h 884"/>
              <a:gd name="T14" fmla="*/ 565 w 1422"/>
              <a:gd name="T15" fmla="*/ 501 h 884"/>
              <a:gd name="T16" fmla="*/ 798 w 1422"/>
              <a:gd name="T17" fmla="*/ 278 h 884"/>
              <a:gd name="T18" fmla="*/ 1168 w 1422"/>
              <a:gd name="T19" fmla="*/ 173 h 884"/>
              <a:gd name="T20" fmla="*/ 1070 w 1422"/>
              <a:gd name="T21" fmla="*/ 334 h 884"/>
              <a:gd name="T22" fmla="*/ 934 w 1422"/>
              <a:gd name="T23" fmla="*/ 295 h 884"/>
              <a:gd name="T24" fmla="*/ 1259 w 1422"/>
              <a:gd name="T25" fmla="*/ 0 h 8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422" h="884">
                <a:moveTo>
                  <a:pt x="0" y="883"/>
                </a:moveTo>
                <a:cubicBezTo>
                  <a:pt x="124" y="663"/>
                  <a:pt x="330" y="601"/>
                  <a:pt x="409" y="636"/>
                </a:cubicBezTo>
                <a:cubicBezTo>
                  <a:pt x="488" y="671"/>
                  <a:pt x="358" y="796"/>
                  <a:pt x="358" y="796"/>
                </a:cubicBezTo>
                <a:cubicBezTo>
                  <a:pt x="358" y="796"/>
                  <a:pt x="207" y="854"/>
                  <a:pt x="188" y="777"/>
                </a:cubicBezTo>
                <a:cubicBezTo>
                  <a:pt x="169" y="700"/>
                  <a:pt x="418" y="505"/>
                  <a:pt x="418" y="505"/>
                </a:cubicBezTo>
                <a:cubicBezTo>
                  <a:pt x="418" y="505"/>
                  <a:pt x="785" y="334"/>
                  <a:pt x="786" y="415"/>
                </a:cubicBezTo>
                <a:cubicBezTo>
                  <a:pt x="787" y="496"/>
                  <a:pt x="822" y="484"/>
                  <a:pt x="711" y="552"/>
                </a:cubicBezTo>
                <a:cubicBezTo>
                  <a:pt x="600" y="620"/>
                  <a:pt x="565" y="501"/>
                  <a:pt x="565" y="501"/>
                </a:cubicBezTo>
                <a:cubicBezTo>
                  <a:pt x="565" y="501"/>
                  <a:pt x="654" y="333"/>
                  <a:pt x="798" y="278"/>
                </a:cubicBezTo>
                <a:cubicBezTo>
                  <a:pt x="942" y="223"/>
                  <a:pt x="915" y="198"/>
                  <a:pt x="1168" y="173"/>
                </a:cubicBezTo>
                <a:cubicBezTo>
                  <a:pt x="1421" y="148"/>
                  <a:pt x="1070" y="334"/>
                  <a:pt x="1070" y="334"/>
                </a:cubicBezTo>
                <a:cubicBezTo>
                  <a:pt x="1070" y="334"/>
                  <a:pt x="966" y="391"/>
                  <a:pt x="934" y="295"/>
                </a:cubicBezTo>
                <a:cubicBezTo>
                  <a:pt x="902" y="199"/>
                  <a:pt x="1255" y="24"/>
                  <a:pt x="1259" y="0"/>
                </a:cubicBezTo>
              </a:path>
            </a:pathLst>
          </a:custGeom>
          <a:noFill/>
          <a:ln w="36000" cap="flat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defTabSz="407484" eaLnBrk="1">
              <a:lnSpc>
                <a:spcPct val="93000"/>
              </a:lnSpc>
              <a:buClr>
                <a:srgbClr val="000000"/>
              </a:buClr>
              <a:buSzPct val="100000"/>
            </a:pPr>
            <a:endParaRPr lang="en-US" sz="1600">
              <a:solidFill>
                <a:srgbClr val="000000"/>
              </a:solidFill>
              <a:latin typeface="Arial" charset="0"/>
              <a:cs typeface="Arial Unicode MS" charset="0"/>
            </a:endParaRPr>
          </a:p>
        </p:txBody>
      </p:sp>
      <p:sp>
        <p:nvSpPr>
          <p:cNvPr id="35" name="Freeform 22"/>
          <p:cNvSpPr>
            <a:spLocks noChangeArrowheads="1"/>
          </p:cNvSpPr>
          <p:nvPr/>
        </p:nvSpPr>
        <p:spPr bwMode="auto">
          <a:xfrm>
            <a:off x="7057442" y="1958227"/>
            <a:ext cx="525600" cy="233304"/>
          </a:xfrm>
          <a:custGeom>
            <a:avLst/>
            <a:gdLst>
              <a:gd name="T0" fmla="*/ 0 w 1616"/>
              <a:gd name="T1" fmla="*/ 0 h 719"/>
              <a:gd name="T2" fmla="*/ 478 w 1616"/>
              <a:gd name="T3" fmla="*/ 191 h 719"/>
              <a:gd name="T4" fmla="*/ 375 w 1616"/>
              <a:gd name="T5" fmla="*/ 29 h 719"/>
              <a:gd name="T6" fmla="*/ 220 w 1616"/>
              <a:gd name="T7" fmla="*/ 79 h 719"/>
              <a:gd name="T8" fmla="*/ 489 w 1616"/>
              <a:gd name="T9" fmla="*/ 327 h 719"/>
              <a:gd name="T10" fmla="*/ 899 w 1616"/>
              <a:gd name="T11" fmla="*/ 361 h 719"/>
              <a:gd name="T12" fmla="*/ 809 w 1616"/>
              <a:gd name="T13" fmla="*/ 227 h 719"/>
              <a:gd name="T14" fmla="*/ 659 w 1616"/>
              <a:gd name="T15" fmla="*/ 304 h 719"/>
              <a:gd name="T16" fmla="*/ 930 w 1616"/>
              <a:gd name="T17" fmla="*/ 502 h 719"/>
              <a:gd name="T18" fmla="*/ 1352 w 1616"/>
              <a:gd name="T19" fmla="*/ 550 h 719"/>
              <a:gd name="T20" fmla="*/ 1230 w 1616"/>
              <a:gd name="T21" fmla="*/ 396 h 719"/>
              <a:gd name="T22" fmla="*/ 1089 w 1616"/>
              <a:gd name="T23" fmla="*/ 461 h 719"/>
              <a:gd name="T24" fmla="*/ 1487 w 1616"/>
              <a:gd name="T25" fmla="*/ 718 h 7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616" h="719">
                <a:moveTo>
                  <a:pt x="0" y="0"/>
                </a:moveTo>
                <a:cubicBezTo>
                  <a:pt x="172" y="214"/>
                  <a:pt x="398" y="241"/>
                  <a:pt x="478" y="191"/>
                </a:cubicBezTo>
                <a:cubicBezTo>
                  <a:pt x="558" y="141"/>
                  <a:pt x="375" y="29"/>
                  <a:pt x="375" y="29"/>
                </a:cubicBezTo>
                <a:cubicBezTo>
                  <a:pt x="375" y="29"/>
                  <a:pt x="224" y="0"/>
                  <a:pt x="220" y="79"/>
                </a:cubicBezTo>
                <a:cubicBezTo>
                  <a:pt x="216" y="158"/>
                  <a:pt x="489" y="327"/>
                  <a:pt x="489" y="327"/>
                </a:cubicBezTo>
                <a:cubicBezTo>
                  <a:pt x="489" y="327"/>
                  <a:pt x="928" y="445"/>
                  <a:pt x="899" y="361"/>
                </a:cubicBezTo>
                <a:cubicBezTo>
                  <a:pt x="870" y="277"/>
                  <a:pt x="939" y="279"/>
                  <a:pt x="809" y="227"/>
                </a:cubicBezTo>
                <a:cubicBezTo>
                  <a:pt x="679" y="175"/>
                  <a:pt x="659" y="304"/>
                  <a:pt x="659" y="304"/>
                </a:cubicBezTo>
                <a:cubicBezTo>
                  <a:pt x="659" y="304"/>
                  <a:pt x="784" y="468"/>
                  <a:pt x="930" y="502"/>
                </a:cubicBezTo>
                <a:cubicBezTo>
                  <a:pt x="1076" y="536"/>
                  <a:pt x="1089" y="567"/>
                  <a:pt x="1352" y="550"/>
                </a:cubicBezTo>
                <a:cubicBezTo>
                  <a:pt x="1615" y="533"/>
                  <a:pt x="1230" y="396"/>
                  <a:pt x="1230" y="396"/>
                </a:cubicBezTo>
                <a:cubicBezTo>
                  <a:pt x="1230" y="396"/>
                  <a:pt x="1089" y="355"/>
                  <a:pt x="1089" y="461"/>
                </a:cubicBezTo>
                <a:cubicBezTo>
                  <a:pt x="1089" y="567"/>
                  <a:pt x="1478" y="697"/>
                  <a:pt x="1487" y="718"/>
                </a:cubicBezTo>
              </a:path>
            </a:pathLst>
          </a:custGeom>
          <a:noFill/>
          <a:ln w="36000" cap="flat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defTabSz="407484" eaLnBrk="1">
              <a:lnSpc>
                <a:spcPct val="93000"/>
              </a:lnSpc>
              <a:buClr>
                <a:srgbClr val="000000"/>
              </a:buClr>
              <a:buSzPct val="100000"/>
            </a:pPr>
            <a:endParaRPr lang="en-US" sz="1600">
              <a:solidFill>
                <a:srgbClr val="000000"/>
              </a:solidFill>
              <a:latin typeface="Arial" charset="0"/>
              <a:cs typeface="Arial Unicode MS" charset="0"/>
            </a:endParaRPr>
          </a:p>
        </p:txBody>
      </p:sp>
      <p:sp>
        <p:nvSpPr>
          <p:cNvPr id="36" name="Freeform 23"/>
          <p:cNvSpPr>
            <a:spLocks noChangeArrowheads="1"/>
          </p:cNvSpPr>
          <p:nvPr/>
        </p:nvSpPr>
        <p:spPr bwMode="auto">
          <a:xfrm>
            <a:off x="6317282" y="1552104"/>
            <a:ext cx="1375200" cy="508373"/>
          </a:xfrm>
          <a:custGeom>
            <a:avLst/>
            <a:gdLst>
              <a:gd name="T0" fmla="*/ 0 w 4216"/>
              <a:gd name="T1" fmla="*/ 1561 h 1562"/>
              <a:gd name="T2" fmla="*/ 676 w 4216"/>
              <a:gd name="T3" fmla="*/ 1561 h 1562"/>
              <a:gd name="T4" fmla="*/ 1171 w 4216"/>
              <a:gd name="T5" fmla="*/ 1331 h 1562"/>
              <a:gd name="T6" fmla="*/ 1648 w 4216"/>
              <a:gd name="T7" fmla="*/ 1380 h 1562"/>
              <a:gd name="T8" fmla="*/ 2226 w 4216"/>
              <a:gd name="T9" fmla="*/ 1280 h 1562"/>
              <a:gd name="T10" fmla="*/ 4215 w 4216"/>
              <a:gd name="T11" fmla="*/ 0 h 15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216" h="1562">
                <a:moveTo>
                  <a:pt x="0" y="1561"/>
                </a:moveTo>
                <a:lnTo>
                  <a:pt x="676" y="1561"/>
                </a:lnTo>
                <a:lnTo>
                  <a:pt x="1171" y="1331"/>
                </a:lnTo>
                <a:lnTo>
                  <a:pt x="1648" y="1380"/>
                </a:lnTo>
                <a:lnTo>
                  <a:pt x="2226" y="1280"/>
                </a:lnTo>
                <a:lnTo>
                  <a:pt x="4215" y="0"/>
                </a:lnTo>
              </a:path>
            </a:pathLst>
          </a:custGeom>
          <a:noFill/>
          <a:ln w="3672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defTabSz="407484" eaLnBrk="1">
              <a:lnSpc>
                <a:spcPct val="93000"/>
              </a:lnSpc>
              <a:buClr>
                <a:srgbClr val="000000"/>
              </a:buClr>
              <a:buSzPct val="100000"/>
            </a:pPr>
            <a:endParaRPr lang="en-US" sz="1600">
              <a:solidFill>
                <a:srgbClr val="000000"/>
              </a:solidFill>
              <a:latin typeface="Arial" charset="0"/>
              <a:cs typeface="Arial Unicode MS" charset="0"/>
            </a:endParaRPr>
          </a:p>
        </p:txBody>
      </p:sp>
      <p:grpSp>
        <p:nvGrpSpPr>
          <p:cNvPr id="37" name="Group 24"/>
          <p:cNvGrpSpPr>
            <a:grpSpLocks/>
          </p:cNvGrpSpPr>
          <p:nvPr/>
        </p:nvGrpSpPr>
        <p:grpSpPr bwMode="auto">
          <a:xfrm>
            <a:off x="6408002" y="2057597"/>
            <a:ext cx="283680" cy="593342"/>
            <a:chOff x="1569" y="1386"/>
            <a:chExt cx="197" cy="412"/>
          </a:xfrm>
        </p:grpSpPr>
        <p:sp>
          <p:nvSpPr>
            <p:cNvPr id="42" name="Freeform 25"/>
            <p:cNvSpPr>
              <a:spLocks noChangeArrowheads="1"/>
            </p:cNvSpPr>
            <p:nvPr/>
          </p:nvSpPr>
          <p:spPr bwMode="auto">
            <a:xfrm>
              <a:off x="1630" y="1386"/>
              <a:ext cx="76" cy="283"/>
            </a:xfrm>
            <a:custGeom>
              <a:avLst/>
              <a:gdLst>
                <a:gd name="T0" fmla="*/ 111 w 340"/>
                <a:gd name="T1" fmla="*/ 0 h 1254"/>
                <a:gd name="T2" fmla="*/ 151 w 340"/>
                <a:gd name="T3" fmla="*/ 383 h 1254"/>
                <a:gd name="T4" fmla="*/ 248 w 340"/>
                <a:gd name="T5" fmla="*/ 257 h 1254"/>
                <a:gd name="T6" fmla="*/ 139 w 340"/>
                <a:gd name="T7" fmla="*/ 175 h 1254"/>
                <a:gd name="T8" fmla="*/ 35 w 340"/>
                <a:gd name="T9" fmla="*/ 436 h 1254"/>
                <a:gd name="T10" fmla="*/ 182 w 340"/>
                <a:gd name="T11" fmla="*/ 720 h 1254"/>
                <a:gd name="T12" fmla="*/ 260 w 340"/>
                <a:gd name="T13" fmla="*/ 614 h 1254"/>
                <a:gd name="T14" fmla="*/ 129 w 340"/>
                <a:gd name="T15" fmla="*/ 542 h 1254"/>
                <a:gd name="T16" fmla="*/ 73 w 340"/>
                <a:gd name="T17" fmla="*/ 787 h 1254"/>
                <a:gd name="T18" fmla="*/ 211 w 340"/>
                <a:gd name="T19" fmla="*/ 1085 h 1254"/>
                <a:gd name="T20" fmla="*/ 295 w 340"/>
                <a:gd name="T21" fmla="*/ 949 h 1254"/>
                <a:gd name="T22" fmla="*/ 176 w 340"/>
                <a:gd name="T23" fmla="*/ 879 h 1254"/>
                <a:gd name="T24" fmla="*/ 122 w 340"/>
                <a:gd name="T25" fmla="*/ 1231 h 1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40" h="1254">
                  <a:moveTo>
                    <a:pt x="111" y="0"/>
                  </a:moveTo>
                  <a:cubicBezTo>
                    <a:pt x="0" y="185"/>
                    <a:pt x="72" y="346"/>
                    <a:pt x="151" y="383"/>
                  </a:cubicBezTo>
                  <a:cubicBezTo>
                    <a:pt x="230" y="420"/>
                    <a:pt x="248" y="257"/>
                    <a:pt x="248" y="257"/>
                  </a:cubicBezTo>
                  <a:cubicBezTo>
                    <a:pt x="248" y="257"/>
                    <a:pt x="207" y="149"/>
                    <a:pt x="139" y="175"/>
                  </a:cubicBezTo>
                  <a:cubicBezTo>
                    <a:pt x="71" y="201"/>
                    <a:pt x="35" y="436"/>
                    <a:pt x="35" y="436"/>
                  </a:cubicBezTo>
                  <a:cubicBezTo>
                    <a:pt x="35" y="436"/>
                    <a:pt x="122" y="769"/>
                    <a:pt x="182" y="720"/>
                  </a:cubicBezTo>
                  <a:cubicBezTo>
                    <a:pt x="242" y="671"/>
                    <a:pt x="271" y="716"/>
                    <a:pt x="260" y="614"/>
                  </a:cubicBezTo>
                  <a:cubicBezTo>
                    <a:pt x="249" y="512"/>
                    <a:pt x="129" y="542"/>
                    <a:pt x="129" y="542"/>
                  </a:cubicBezTo>
                  <a:cubicBezTo>
                    <a:pt x="129" y="542"/>
                    <a:pt x="40" y="679"/>
                    <a:pt x="73" y="787"/>
                  </a:cubicBezTo>
                  <a:cubicBezTo>
                    <a:pt x="106" y="895"/>
                    <a:pt x="83" y="917"/>
                    <a:pt x="211" y="1085"/>
                  </a:cubicBezTo>
                  <a:cubicBezTo>
                    <a:pt x="339" y="1253"/>
                    <a:pt x="295" y="949"/>
                    <a:pt x="295" y="949"/>
                  </a:cubicBezTo>
                  <a:cubicBezTo>
                    <a:pt x="295" y="949"/>
                    <a:pt x="270" y="840"/>
                    <a:pt x="176" y="879"/>
                  </a:cubicBezTo>
                  <a:cubicBezTo>
                    <a:pt x="82" y="918"/>
                    <a:pt x="137" y="1218"/>
                    <a:pt x="122" y="1231"/>
                  </a:cubicBezTo>
                </a:path>
              </a:pathLst>
            </a:custGeom>
            <a:noFill/>
            <a:ln w="183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407484" eaLnBrk="1">
                <a:lnSpc>
                  <a:spcPct val="93000"/>
                </a:lnSpc>
                <a:buClr>
                  <a:srgbClr val="000000"/>
                </a:buClr>
                <a:buSzPct val="100000"/>
              </a:pPr>
              <a:endParaRPr lang="en-US" sz="1600">
                <a:solidFill>
                  <a:srgbClr val="000000"/>
                </a:solidFill>
                <a:latin typeface="Arial" charset="0"/>
                <a:cs typeface="Arial Unicode MS" charset="0"/>
              </a:endParaRPr>
            </a:p>
          </p:txBody>
        </p:sp>
        <p:sp>
          <p:nvSpPr>
            <p:cNvPr id="43" name="AutoShape 26"/>
            <p:cNvSpPr>
              <a:spLocks noChangeArrowheads="1"/>
            </p:cNvSpPr>
            <p:nvPr/>
          </p:nvSpPr>
          <p:spPr bwMode="auto">
            <a:xfrm rot="2700000">
              <a:off x="1605" y="1624"/>
              <a:ext cx="128" cy="150"/>
            </a:xfrm>
            <a:prstGeom prst="star4">
              <a:avLst>
                <a:gd name="adj" fmla="val 13653"/>
              </a:avLst>
            </a:prstGeom>
            <a:solidFill>
              <a:srgbClr val="FF0000"/>
            </a:solidFill>
            <a:ln w="9525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07484" eaLnBrk="1">
                <a:lnSpc>
                  <a:spcPct val="93000"/>
                </a:lnSpc>
                <a:buClr>
                  <a:srgbClr val="000000"/>
                </a:buClr>
                <a:buSzPct val="100000"/>
              </a:pPr>
              <a:endParaRPr lang="en-US" sz="1600">
                <a:solidFill>
                  <a:srgbClr val="000000"/>
                </a:solidFill>
                <a:latin typeface="Arial" charset="0"/>
                <a:cs typeface="Arial Unicode MS" charset="0"/>
              </a:endParaRPr>
            </a:p>
          </p:txBody>
        </p:sp>
      </p:grpSp>
      <p:grpSp>
        <p:nvGrpSpPr>
          <p:cNvPr id="38" name="Group 27"/>
          <p:cNvGrpSpPr>
            <a:grpSpLocks/>
          </p:cNvGrpSpPr>
          <p:nvPr/>
        </p:nvGrpSpPr>
        <p:grpSpPr bwMode="auto">
          <a:xfrm>
            <a:off x="6740642" y="2002871"/>
            <a:ext cx="283680" cy="578941"/>
            <a:chOff x="1800" y="1348"/>
            <a:chExt cx="197" cy="402"/>
          </a:xfrm>
        </p:grpSpPr>
        <p:sp>
          <p:nvSpPr>
            <p:cNvPr id="40" name="Freeform 28"/>
            <p:cNvSpPr>
              <a:spLocks noChangeArrowheads="1"/>
            </p:cNvSpPr>
            <p:nvPr/>
          </p:nvSpPr>
          <p:spPr bwMode="auto">
            <a:xfrm>
              <a:off x="1856" y="1348"/>
              <a:ext cx="77" cy="283"/>
            </a:xfrm>
            <a:custGeom>
              <a:avLst/>
              <a:gdLst>
                <a:gd name="T0" fmla="*/ 113 w 346"/>
                <a:gd name="T1" fmla="*/ 0 h 1254"/>
                <a:gd name="T2" fmla="*/ 153 w 346"/>
                <a:gd name="T3" fmla="*/ 383 h 1254"/>
                <a:gd name="T4" fmla="*/ 253 w 346"/>
                <a:gd name="T5" fmla="*/ 256 h 1254"/>
                <a:gd name="T6" fmla="*/ 140 w 346"/>
                <a:gd name="T7" fmla="*/ 172 h 1254"/>
                <a:gd name="T8" fmla="*/ 37 w 346"/>
                <a:gd name="T9" fmla="*/ 436 h 1254"/>
                <a:gd name="T10" fmla="*/ 184 w 346"/>
                <a:gd name="T11" fmla="*/ 718 h 1254"/>
                <a:gd name="T12" fmla="*/ 264 w 346"/>
                <a:gd name="T13" fmla="*/ 612 h 1254"/>
                <a:gd name="T14" fmla="*/ 130 w 346"/>
                <a:gd name="T15" fmla="*/ 542 h 1254"/>
                <a:gd name="T16" fmla="*/ 74 w 346"/>
                <a:gd name="T17" fmla="*/ 787 h 1254"/>
                <a:gd name="T18" fmla="*/ 214 w 346"/>
                <a:gd name="T19" fmla="*/ 1084 h 1254"/>
                <a:gd name="T20" fmla="*/ 295 w 346"/>
                <a:gd name="T21" fmla="*/ 946 h 1254"/>
                <a:gd name="T22" fmla="*/ 179 w 346"/>
                <a:gd name="T23" fmla="*/ 875 h 1254"/>
                <a:gd name="T24" fmla="*/ 123 w 346"/>
                <a:gd name="T25" fmla="*/ 1230 h 1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46" h="1254">
                  <a:moveTo>
                    <a:pt x="113" y="0"/>
                  </a:moveTo>
                  <a:cubicBezTo>
                    <a:pt x="0" y="186"/>
                    <a:pt x="75" y="348"/>
                    <a:pt x="153" y="383"/>
                  </a:cubicBezTo>
                  <a:cubicBezTo>
                    <a:pt x="231" y="418"/>
                    <a:pt x="253" y="256"/>
                    <a:pt x="253" y="256"/>
                  </a:cubicBezTo>
                  <a:cubicBezTo>
                    <a:pt x="253" y="256"/>
                    <a:pt x="212" y="149"/>
                    <a:pt x="140" y="172"/>
                  </a:cubicBezTo>
                  <a:cubicBezTo>
                    <a:pt x="68" y="195"/>
                    <a:pt x="37" y="436"/>
                    <a:pt x="37" y="436"/>
                  </a:cubicBezTo>
                  <a:cubicBezTo>
                    <a:pt x="37" y="436"/>
                    <a:pt x="123" y="765"/>
                    <a:pt x="184" y="718"/>
                  </a:cubicBezTo>
                  <a:cubicBezTo>
                    <a:pt x="245" y="671"/>
                    <a:pt x="273" y="716"/>
                    <a:pt x="264" y="612"/>
                  </a:cubicBezTo>
                  <a:cubicBezTo>
                    <a:pt x="255" y="508"/>
                    <a:pt x="130" y="542"/>
                    <a:pt x="130" y="542"/>
                  </a:cubicBezTo>
                  <a:cubicBezTo>
                    <a:pt x="130" y="542"/>
                    <a:pt x="41" y="678"/>
                    <a:pt x="74" y="787"/>
                  </a:cubicBezTo>
                  <a:cubicBezTo>
                    <a:pt x="107" y="896"/>
                    <a:pt x="83" y="915"/>
                    <a:pt x="214" y="1084"/>
                  </a:cubicBezTo>
                  <a:cubicBezTo>
                    <a:pt x="345" y="1253"/>
                    <a:pt x="295" y="946"/>
                    <a:pt x="295" y="946"/>
                  </a:cubicBezTo>
                  <a:cubicBezTo>
                    <a:pt x="295" y="946"/>
                    <a:pt x="271" y="842"/>
                    <a:pt x="179" y="875"/>
                  </a:cubicBezTo>
                  <a:cubicBezTo>
                    <a:pt x="87" y="908"/>
                    <a:pt x="141" y="1217"/>
                    <a:pt x="123" y="1230"/>
                  </a:cubicBezTo>
                </a:path>
              </a:pathLst>
            </a:custGeom>
            <a:noFill/>
            <a:ln w="183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407484" eaLnBrk="1">
                <a:lnSpc>
                  <a:spcPct val="93000"/>
                </a:lnSpc>
                <a:buClr>
                  <a:srgbClr val="000000"/>
                </a:buClr>
                <a:buSzPct val="100000"/>
              </a:pPr>
              <a:endParaRPr lang="en-US" sz="1600">
                <a:solidFill>
                  <a:srgbClr val="000000"/>
                </a:solidFill>
                <a:latin typeface="Arial" charset="0"/>
                <a:cs typeface="Arial Unicode MS" charset="0"/>
              </a:endParaRPr>
            </a:p>
          </p:txBody>
        </p:sp>
        <p:sp>
          <p:nvSpPr>
            <p:cNvPr id="41" name="AutoShape 29"/>
            <p:cNvSpPr>
              <a:spLocks noChangeArrowheads="1"/>
            </p:cNvSpPr>
            <p:nvPr/>
          </p:nvSpPr>
          <p:spPr bwMode="auto">
            <a:xfrm rot="2700000">
              <a:off x="1836" y="1577"/>
              <a:ext cx="128" cy="150"/>
            </a:xfrm>
            <a:prstGeom prst="star4">
              <a:avLst>
                <a:gd name="adj" fmla="val 13653"/>
              </a:avLst>
            </a:prstGeom>
            <a:solidFill>
              <a:srgbClr val="FF0000"/>
            </a:solidFill>
            <a:ln w="9525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07484" eaLnBrk="1">
                <a:lnSpc>
                  <a:spcPct val="93000"/>
                </a:lnSpc>
                <a:buClr>
                  <a:srgbClr val="000000"/>
                </a:buClr>
                <a:buSzPct val="100000"/>
              </a:pPr>
              <a:endParaRPr lang="en-US" sz="1600">
                <a:solidFill>
                  <a:srgbClr val="000000"/>
                </a:solidFill>
                <a:latin typeface="Arial" charset="0"/>
                <a:cs typeface="Arial Unicode MS" charset="0"/>
              </a:endParaRPr>
            </a:p>
          </p:txBody>
        </p:sp>
      </p:grpSp>
      <p:sp>
        <p:nvSpPr>
          <p:cNvPr id="39" name="Text Box 30"/>
          <p:cNvSpPr txBox="1">
            <a:spLocks noChangeArrowheads="1"/>
          </p:cNvSpPr>
          <p:nvPr/>
        </p:nvSpPr>
        <p:spPr bwMode="auto">
          <a:xfrm>
            <a:off x="6432482" y="1696119"/>
            <a:ext cx="266400" cy="362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58860" rIns="90000" bIns="45000"/>
          <a:lstStyle/>
          <a:p>
            <a:pPr defTabSz="407484" eaLnBrk="1">
              <a:lnSpc>
                <a:spcPct val="95000"/>
              </a:lnSpc>
              <a:buClr>
                <a:srgbClr val="000000"/>
              </a:buClr>
              <a:buSzPct val="100000"/>
            </a:pPr>
            <a:r>
              <a:rPr lang="de-DE" sz="2000">
                <a:solidFill>
                  <a:srgbClr val="000000"/>
                </a:solidFill>
                <a:latin typeface="Times New Roman" charset="0"/>
                <a:cs typeface="Arial Unicode MS" charset="0"/>
              </a:rPr>
              <a:t>q</a:t>
            </a:r>
          </a:p>
        </p:txBody>
      </p:sp>
      <p:sp>
        <p:nvSpPr>
          <p:cNvPr id="44" name="Line 31"/>
          <p:cNvSpPr>
            <a:spLocks noChangeShapeType="1"/>
          </p:cNvSpPr>
          <p:nvPr/>
        </p:nvSpPr>
        <p:spPr bwMode="auto">
          <a:xfrm flipV="1">
            <a:off x="7735681" y="1249673"/>
            <a:ext cx="410400" cy="296671"/>
          </a:xfrm>
          <a:prstGeom prst="line">
            <a:avLst/>
          </a:prstGeom>
          <a:noFill/>
          <a:ln w="54000" cap="flat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36" tIns="41469" rIns="82936" bIns="41469"/>
          <a:lstStyle/>
          <a:p>
            <a:pPr defTabSz="407484" eaLnBrk="1">
              <a:lnSpc>
                <a:spcPct val="93000"/>
              </a:lnSpc>
              <a:buClr>
                <a:srgbClr val="000000"/>
              </a:buClr>
              <a:buSzPct val="100000"/>
            </a:pPr>
            <a:endParaRPr lang="en-US" sz="1600">
              <a:solidFill>
                <a:srgbClr val="000000"/>
              </a:solidFill>
              <a:latin typeface="Arial" charset="0"/>
              <a:cs typeface="Arial Unicode MS" charset="0"/>
            </a:endParaRPr>
          </a:p>
        </p:txBody>
      </p:sp>
      <p:sp>
        <p:nvSpPr>
          <p:cNvPr id="45" name="Text Box 32"/>
          <p:cNvSpPr txBox="1">
            <a:spLocks noChangeArrowheads="1"/>
          </p:cNvSpPr>
          <p:nvPr/>
        </p:nvSpPr>
        <p:spPr bwMode="auto">
          <a:xfrm>
            <a:off x="7627682" y="1016367"/>
            <a:ext cx="234720" cy="364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1" tIns="53386" rIns="81631" bIns="40816"/>
          <a:lstStyle/>
          <a:p>
            <a:pPr defTabSz="407484" eaLnBrk="1">
              <a:lnSpc>
                <a:spcPct val="95000"/>
              </a:lnSpc>
              <a:buClr>
                <a:srgbClr val="000000"/>
              </a:buClr>
              <a:buSzPct val="100000"/>
            </a:pPr>
            <a:r>
              <a:rPr lang="de-DE" sz="2000">
                <a:solidFill>
                  <a:srgbClr val="0000FF"/>
                </a:solidFill>
                <a:latin typeface="Times New Roman" charset="0"/>
                <a:cs typeface="Arial Unicode MS" charset="0"/>
              </a:rPr>
              <a:t>h</a:t>
            </a:r>
          </a:p>
        </p:txBody>
      </p:sp>
      <p:sp>
        <p:nvSpPr>
          <p:cNvPr id="46" name="Text Box 33"/>
          <p:cNvSpPr txBox="1">
            <a:spLocks noChangeArrowheads="1"/>
          </p:cNvSpPr>
          <p:nvPr/>
        </p:nvSpPr>
        <p:spPr bwMode="auto">
          <a:xfrm>
            <a:off x="5778720" y="1530500"/>
            <a:ext cx="492480" cy="512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1" tIns="40816" rIns="81631" bIns="40816"/>
          <a:lstStyle/>
          <a:p>
            <a:pPr defTabSz="407484" eaLnBrk="1">
              <a:lnSpc>
                <a:spcPct val="102000"/>
              </a:lnSpc>
              <a:buClr>
                <a:srgbClr val="000000"/>
              </a:buClr>
              <a:buSzPct val="100000"/>
            </a:pPr>
            <a:r>
              <a:rPr lang="de-DE" sz="2000" dirty="0" err="1">
                <a:solidFill>
                  <a:srgbClr val="0000FF"/>
                </a:solidFill>
                <a:latin typeface="Symbol" charset="2"/>
                <a:ea typeface="Symbol" charset="2"/>
                <a:cs typeface="Symbol" charset="2"/>
              </a:rPr>
              <a:t>g</a:t>
            </a:r>
            <a:r>
              <a:rPr lang="de-DE" sz="2000" dirty="0">
                <a:solidFill>
                  <a:srgbClr val="0000FF"/>
                </a:solidFill>
                <a:latin typeface="Times New Roman" charset="0"/>
                <a:cs typeface="Arial Unicode MS" charset="0"/>
              </a:rPr>
              <a:t>*</a:t>
            </a:r>
          </a:p>
        </p:txBody>
      </p:sp>
      <p:sp>
        <p:nvSpPr>
          <p:cNvPr id="47" name="Freeform 34"/>
          <p:cNvSpPr>
            <a:spLocks noChangeArrowheads="1"/>
          </p:cNvSpPr>
          <p:nvPr/>
        </p:nvSpPr>
        <p:spPr bwMode="auto">
          <a:xfrm>
            <a:off x="5754241" y="1853094"/>
            <a:ext cx="565920" cy="514134"/>
          </a:xfrm>
          <a:custGeom>
            <a:avLst/>
            <a:gdLst>
              <a:gd name="T0" fmla="*/ 0 w 1732"/>
              <a:gd name="T1" fmla="*/ 675 h 1576"/>
              <a:gd name="T2" fmla="*/ 441 w 1732"/>
              <a:gd name="T3" fmla="*/ 625 h 1576"/>
              <a:gd name="T4" fmla="*/ 858 w 1732"/>
              <a:gd name="T5" fmla="*/ 576 h 1576"/>
              <a:gd name="T6" fmla="*/ 1297 w 1732"/>
              <a:gd name="T7" fmla="*/ 527 h 1576"/>
              <a:gd name="T8" fmla="*/ 1731 w 1732"/>
              <a:gd name="T9" fmla="*/ 481 h 15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32" h="1576">
                <a:moveTo>
                  <a:pt x="0" y="675"/>
                </a:moveTo>
                <a:cubicBezTo>
                  <a:pt x="227" y="0"/>
                  <a:pt x="301" y="144"/>
                  <a:pt x="441" y="625"/>
                </a:cubicBezTo>
                <a:cubicBezTo>
                  <a:pt x="563" y="1151"/>
                  <a:pt x="677" y="1081"/>
                  <a:pt x="858" y="576"/>
                </a:cubicBezTo>
                <a:cubicBezTo>
                  <a:pt x="1079" y="41"/>
                  <a:pt x="1229" y="181"/>
                  <a:pt x="1297" y="527"/>
                </a:cubicBezTo>
                <a:cubicBezTo>
                  <a:pt x="1487" y="1575"/>
                  <a:pt x="1731" y="481"/>
                  <a:pt x="1731" y="481"/>
                </a:cubicBezTo>
              </a:path>
            </a:pathLst>
          </a:custGeom>
          <a:noFill/>
          <a:ln w="36720" cap="flat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36" tIns="41469" rIns="82936" bIns="41469"/>
          <a:lstStyle/>
          <a:p>
            <a:pPr defTabSz="407484" eaLnBrk="1">
              <a:lnSpc>
                <a:spcPct val="93000"/>
              </a:lnSpc>
              <a:buClr>
                <a:srgbClr val="000000"/>
              </a:buClr>
              <a:buSzPct val="100000"/>
            </a:pPr>
            <a:endParaRPr lang="en-US" sz="1600">
              <a:solidFill>
                <a:srgbClr val="000000"/>
              </a:solidFill>
              <a:latin typeface="Arial" charset="0"/>
              <a:cs typeface="Arial Unicode MS" charset="0"/>
            </a:endParaRPr>
          </a:p>
        </p:txBody>
      </p:sp>
      <p:sp>
        <p:nvSpPr>
          <p:cNvPr id="48" name="Freeform 35"/>
          <p:cNvSpPr>
            <a:spLocks noChangeArrowheads="1"/>
          </p:cNvSpPr>
          <p:nvPr/>
        </p:nvSpPr>
        <p:spPr bwMode="auto">
          <a:xfrm>
            <a:off x="6220802" y="1913581"/>
            <a:ext cx="221760" cy="254907"/>
          </a:xfrm>
          <a:custGeom>
            <a:avLst/>
            <a:gdLst>
              <a:gd name="T0" fmla="*/ 341 w 680"/>
              <a:gd name="T1" fmla="*/ 209 h 779"/>
              <a:gd name="T2" fmla="*/ 263 w 680"/>
              <a:gd name="T3" fmla="*/ 83 h 779"/>
              <a:gd name="T4" fmla="*/ 230 w 680"/>
              <a:gd name="T5" fmla="*/ 230 h 779"/>
              <a:gd name="T6" fmla="*/ 13 w 680"/>
              <a:gd name="T7" fmla="*/ 83 h 779"/>
              <a:gd name="T8" fmla="*/ 149 w 680"/>
              <a:gd name="T9" fmla="*/ 276 h 779"/>
              <a:gd name="T10" fmla="*/ 0 w 680"/>
              <a:gd name="T11" fmla="*/ 312 h 779"/>
              <a:gd name="T12" fmla="*/ 120 w 680"/>
              <a:gd name="T13" fmla="*/ 426 h 779"/>
              <a:gd name="T14" fmla="*/ 7 w 680"/>
              <a:gd name="T15" fmla="*/ 529 h 779"/>
              <a:gd name="T16" fmla="*/ 181 w 680"/>
              <a:gd name="T17" fmla="*/ 507 h 779"/>
              <a:gd name="T18" fmla="*/ 153 w 680"/>
              <a:gd name="T19" fmla="*/ 641 h 779"/>
              <a:gd name="T20" fmla="*/ 244 w 680"/>
              <a:gd name="T21" fmla="*/ 566 h 779"/>
              <a:gd name="T22" fmla="*/ 269 w 680"/>
              <a:gd name="T23" fmla="*/ 778 h 779"/>
              <a:gd name="T24" fmla="*/ 334 w 680"/>
              <a:gd name="T25" fmla="*/ 541 h 779"/>
              <a:gd name="T26" fmla="*/ 419 w 680"/>
              <a:gd name="T27" fmla="*/ 716 h 779"/>
              <a:gd name="T28" fmla="*/ 444 w 680"/>
              <a:gd name="T29" fmla="*/ 524 h 779"/>
              <a:gd name="T30" fmla="*/ 573 w 680"/>
              <a:gd name="T31" fmla="*/ 656 h 779"/>
              <a:gd name="T32" fmla="*/ 531 w 680"/>
              <a:gd name="T33" fmla="*/ 468 h 779"/>
              <a:gd name="T34" fmla="*/ 679 w 680"/>
              <a:gd name="T35" fmla="*/ 483 h 779"/>
              <a:gd name="T36" fmla="*/ 556 w 680"/>
              <a:gd name="T37" fmla="*/ 381 h 779"/>
              <a:gd name="T38" fmla="*/ 668 w 680"/>
              <a:gd name="T39" fmla="*/ 294 h 779"/>
              <a:gd name="T40" fmla="*/ 529 w 680"/>
              <a:gd name="T41" fmla="*/ 264 h 779"/>
              <a:gd name="T42" fmla="*/ 581 w 680"/>
              <a:gd name="T43" fmla="*/ 161 h 779"/>
              <a:gd name="T44" fmla="*/ 447 w 680"/>
              <a:gd name="T45" fmla="*/ 192 h 779"/>
              <a:gd name="T46" fmla="*/ 459 w 680"/>
              <a:gd name="T47" fmla="*/ 0 h 779"/>
              <a:gd name="T48" fmla="*/ 341 w 680"/>
              <a:gd name="T49" fmla="*/ 209 h 7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680" h="779">
                <a:moveTo>
                  <a:pt x="341" y="209"/>
                </a:moveTo>
                <a:lnTo>
                  <a:pt x="263" y="83"/>
                </a:lnTo>
                <a:lnTo>
                  <a:pt x="230" y="230"/>
                </a:lnTo>
                <a:lnTo>
                  <a:pt x="13" y="83"/>
                </a:lnTo>
                <a:lnTo>
                  <a:pt x="149" y="276"/>
                </a:lnTo>
                <a:lnTo>
                  <a:pt x="0" y="312"/>
                </a:lnTo>
                <a:lnTo>
                  <a:pt x="120" y="426"/>
                </a:lnTo>
                <a:lnTo>
                  <a:pt x="7" y="529"/>
                </a:lnTo>
                <a:lnTo>
                  <a:pt x="181" y="507"/>
                </a:lnTo>
                <a:lnTo>
                  <a:pt x="153" y="641"/>
                </a:lnTo>
                <a:lnTo>
                  <a:pt x="244" y="566"/>
                </a:lnTo>
                <a:lnTo>
                  <a:pt x="269" y="778"/>
                </a:lnTo>
                <a:lnTo>
                  <a:pt x="334" y="541"/>
                </a:lnTo>
                <a:lnTo>
                  <a:pt x="419" y="716"/>
                </a:lnTo>
                <a:lnTo>
                  <a:pt x="444" y="524"/>
                </a:lnTo>
                <a:lnTo>
                  <a:pt x="573" y="656"/>
                </a:lnTo>
                <a:lnTo>
                  <a:pt x="531" y="468"/>
                </a:lnTo>
                <a:lnTo>
                  <a:pt x="679" y="483"/>
                </a:lnTo>
                <a:lnTo>
                  <a:pt x="556" y="381"/>
                </a:lnTo>
                <a:lnTo>
                  <a:pt x="668" y="294"/>
                </a:lnTo>
                <a:lnTo>
                  <a:pt x="529" y="264"/>
                </a:lnTo>
                <a:lnTo>
                  <a:pt x="581" y="161"/>
                </a:lnTo>
                <a:lnTo>
                  <a:pt x="447" y="192"/>
                </a:lnTo>
                <a:lnTo>
                  <a:pt x="459" y="0"/>
                </a:lnTo>
                <a:lnTo>
                  <a:pt x="341" y="209"/>
                </a:lnTo>
              </a:path>
            </a:pathLst>
          </a:custGeom>
          <a:solidFill>
            <a:srgbClr val="FF9900"/>
          </a:solidFill>
          <a:ln w="15840" cap="flat">
            <a:solidFill>
              <a:srgbClr val="FF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36" tIns="41469" rIns="82936" bIns="41469" anchor="ctr"/>
          <a:lstStyle/>
          <a:p>
            <a:pPr defTabSz="407484" eaLnBrk="1">
              <a:lnSpc>
                <a:spcPct val="93000"/>
              </a:lnSpc>
              <a:buClr>
                <a:srgbClr val="000000"/>
              </a:buClr>
              <a:buSzPct val="100000"/>
            </a:pPr>
            <a:endParaRPr lang="en-US" sz="1600">
              <a:solidFill>
                <a:srgbClr val="000000"/>
              </a:solidFill>
              <a:latin typeface="Arial" charset="0"/>
              <a:cs typeface="Arial Unicode MS" charset="0"/>
            </a:endParaRPr>
          </a:p>
        </p:txBody>
      </p:sp>
      <p:sp>
        <p:nvSpPr>
          <p:cNvPr id="49" name="Freeform 36"/>
          <p:cNvSpPr>
            <a:spLocks noChangeArrowheads="1"/>
          </p:cNvSpPr>
          <p:nvPr/>
        </p:nvSpPr>
        <p:spPr bwMode="auto">
          <a:xfrm>
            <a:off x="5320800" y="1544902"/>
            <a:ext cx="429120" cy="1098836"/>
          </a:xfrm>
          <a:custGeom>
            <a:avLst/>
            <a:gdLst>
              <a:gd name="T0" fmla="*/ 0 w 1312"/>
              <a:gd name="T1" fmla="*/ 3364 h 3365"/>
              <a:gd name="T2" fmla="*/ 1311 w 1312"/>
              <a:gd name="T3" fmla="*/ 1559 h 3365"/>
              <a:gd name="T4" fmla="*/ 82 w 1312"/>
              <a:gd name="T5" fmla="*/ 0 h 33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312" h="3365">
                <a:moveTo>
                  <a:pt x="0" y="3364"/>
                </a:moveTo>
                <a:lnTo>
                  <a:pt x="1311" y="1559"/>
                </a:lnTo>
                <a:lnTo>
                  <a:pt x="82" y="0"/>
                </a:lnTo>
              </a:path>
            </a:pathLst>
          </a:custGeom>
          <a:noFill/>
          <a:ln w="36720" cap="flat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36" tIns="41469" rIns="82936" bIns="41469"/>
          <a:lstStyle/>
          <a:p>
            <a:pPr defTabSz="407484" eaLnBrk="1">
              <a:lnSpc>
                <a:spcPct val="93000"/>
              </a:lnSpc>
              <a:buClr>
                <a:srgbClr val="000000"/>
              </a:buClr>
              <a:buSzPct val="100000"/>
            </a:pPr>
            <a:endParaRPr lang="en-US" sz="1600">
              <a:solidFill>
                <a:srgbClr val="000000"/>
              </a:solidFill>
              <a:latin typeface="Arial" charset="0"/>
              <a:cs typeface="Arial Unicode MS" charset="0"/>
            </a:endParaRPr>
          </a:p>
        </p:txBody>
      </p:sp>
      <p:sp>
        <p:nvSpPr>
          <p:cNvPr id="50" name="Text Box 37"/>
          <p:cNvSpPr txBox="1">
            <a:spLocks noChangeArrowheads="1"/>
          </p:cNvSpPr>
          <p:nvPr/>
        </p:nvSpPr>
        <p:spPr bwMode="auto">
          <a:xfrm>
            <a:off x="5427360" y="1269835"/>
            <a:ext cx="504000" cy="46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1" tIns="53386" rIns="81631" bIns="40816"/>
          <a:lstStyle/>
          <a:p>
            <a:pPr defTabSz="407484" eaLnBrk="1">
              <a:lnSpc>
                <a:spcPct val="95000"/>
              </a:lnSpc>
              <a:buClr>
                <a:srgbClr val="000000"/>
              </a:buClr>
              <a:buSzPct val="100000"/>
            </a:pPr>
            <a:r>
              <a:rPr lang="de-DE" sz="2000" dirty="0" err="1">
                <a:solidFill>
                  <a:srgbClr val="800000"/>
                </a:solidFill>
                <a:latin typeface="Times New Roman" charset="0"/>
                <a:cs typeface="Arial Unicode MS" charset="0"/>
              </a:rPr>
              <a:t>e</a:t>
            </a:r>
            <a:r>
              <a:rPr lang="de-DE" sz="2000" dirty="0">
                <a:solidFill>
                  <a:srgbClr val="800000"/>
                </a:solidFill>
                <a:latin typeface="Times New Roman" charset="0"/>
                <a:cs typeface="Arial Unicode MS" charset="0"/>
              </a:rPr>
              <a:t>'</a:t>
            </a:r>
          </a:p>
        </p:txBody>
      </p:sp>
      <p:sp>
        <p:nvSpPr>
          <p:cNvPr id="51" name="Text Box 38"/>
          <p:cNvSpPr txBox="1">
            <a:spLocks noChangeArrowheads="1"/>
          </p:cNvSpPr>
          <p:nvPr/>
        </p:nvSpPr>
        <p:spPr bwMode="auto">
          <a:xfrm>
            <a:off x="5411522" y="2517004"/>
            <a:ext cx="504000" cy="460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1" tIns="53386" rIns="81631" bIns="40816"/>
          <a:lstStyle/>
          <a:p>
            <a:pPr defTabSz="407484" eaLnBrk="1">
              <a:lnSpc>
                <a:spcPct val="95000"/>
              </a:lnSpc>
              <a:buClr>
                <a:srgbClr val="000000"/>
              </a:buClr>
              <a:buSzPct val="100000"/>
            </a:pPr>
            <a:r>
              <a:rPr lang="de-DE" sz="2000">
                <a:solidFill>
                  <a:srgbClr val="800000"/>
                </a:solidFill>
                <a:latin typeface="Times New Roman" charset="0"/>
                <a:cs typeface="Arial Unicode MS" charset="0"/>
              </a:rPr>
              <a:t>e</a:t>
            </a:r>
          </a:p>
        </p:txBody>
      </p:sp>
      <p:sp>
        <p:nvSpPr>
          <p:cNvPr id="54" name="Oval 41"/>
          <p:cNvSpPr>
            <a:spLocks noChangeArrowheads="1"/>
          </p:cNvSpPr>
          <p:nvPr/>
        </p:nvSpPr>
        <p:spPr bwMode="auto">
          <a:xfrm rot="19860418">
            <a:off x="7209610" y="1552670"/>
            <a:ext cx="618673" cy="241209"/>
          </a:xfrm>
          <a:prstGeom prst="ellipse">
            <a:avLst/>
          </a:prstGeom>
          <a:solidFill>
            <a:srgbClr val="C0C0C0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36" tIns="41469" rIns="82936" bIns="41469" anchor="ctr"/>
          <a:lstStyle/>
          <a:p>
            <a:pPr defTabSz="407484" eaLnBrk="1">
              <a:lnSpc>
                <a:spcPct val="93000"/>
              </a:lnSpc>
              <a:buClr>
                <a:srgbClr val="000000"/>
              </a:buClr>
              <a:buSzPct val="100000"/>
            </a:pPr>
            <a:endParaRPr lang="en-US" sz="1600">
              <a:solidFill>
                <a:srgbClr val="000000"/>
              </a:solidFill>
              <a:latin typeface="Arial" charset="0"/>
              <a:cs typeface="Arial Unicode MS" charset="0"/>
            </a:endParaRPr>
          </a:p>
        </p:txBody>
      </p:sp>
      <p:sp>
        <p:nvSpPr>
          <p:cNvPr id="101" name="Content Placeholder 1"/>
          <p:cNvSpPr>
            <a:spLocks noGrp="1"/>
          </p:cNvSpPr>
          <p:nvPr>
            <p:ph idx="1"/>
          </p:nvPr>
        </p:nvSpPr>
        <p:spPr>
          <a:xfrm>
            <a:off x="304800" y="1067124"/>
            <a:ext cx="5626560" cy="567067"/>
          </a:xfrm>
        </p:spPr>
        <p:txBody>
          <a:bodyPr/>
          <a:lstStyle/>
          <a:p>
            <a:pPr marL="0" indent="0">
              <a:buSzTx/>
              <a:buNone/>
            </a:pPr>
            <a:r>
              <a:rPr lang="en-US" sz="2000" dirty="0">
                <a:solidFill>
                  <a:srgbClr val="800000"/>
                </a:solidFill>
                <a:latin typeface="Arial" charset="0"/>
                <a:ea typeface="ＭＳ Ｐゴシック" charset="0"/>
                <a:cs typeface="Arial" charset="0"/>
              </a:rPr>
              <a:t>Quark propagation and </a:t>
            </a:r>
            <a:r>
              <a:rPr lang="en-US" sz="2000" dirty="0" err="1">
                <a:solidFill>
                  <a:srgbClr val="800000"/>
                </a:solidFill>
                <a:latin typeface="Arial" charset="0"/>
                <a:ea typeface="ＭＳ Ｐゴシック" charset="0"/>
                <a:cs typeface="Arial" charset="0"/>
              </a:rPr>
              <a:t>hadronization</a:t>
            </a:r>
            <a:r>
              <a:rPr lang="en-US" sz="2000" dirty="0">
                <a:solidFill>
                  <a:srgbClr val="800000"/>
                </a:solidFill>
                <a:latin typeface="Arial" charset="0"/>
                <a:ea typeface="ＭＳ Ｐゴシック" charset="0"/>
                <a:cs typeface="Arial" charset="0"/>
              </a:rPr>
              <a:t> (</a:t>
            </a:r>
            <a:r>
              <a:rPr lang="en-US" sz="2000" dirty="0" err="1">
                <a:solidFill>
                  <a:srgbClr val="800000"/>
                </a:solidFill>
                <a:latin typeface="Arial" charset="0"/>
                <a:ea typeface="ＭＳ Ｐゴシック" charset="0"/>
                <a:cs typeface="Arial" charset="0"/>
              </a:rPr>
              <a:t>BeAGLE</a:t>
            </a:r>
            <a:r>
              <a:rPr lang="en-US" sz="2000" dirty="0">
                <a:solidFill>
                  <a:srgbClr val="800000"/>
                </a:solidFill>
                <a:latin typeface="Arial" charset="0"/>
                <a:ea typeface="ＭＳ Ｐゴシック" charset="0"/>
                <a:cs typeface="Arial" charset="0"/>
              </a:rPr>
              <a:t>) </a:t>
            </a:r>
            <a:endParaRPr lang="en-US" sz="1600" b="1" i="1" dirty="0">
              <a:solidFill>
                <a:srgbClr val="0000FF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02" name="Content Placeholder 1"/>
          <p:cNvSpPr txBox="1">
            <a:spLocks/>
          </p:cNvSpPr>
          <p:nvPr/>
        </p:nvSpPr>
        <p:spPr bwMode="auto">
          <a:xfrm>
            <a:off x="305760" y="2924944"/>
            <a:ext cx="6126722" cy="481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89953" tIns="44979" rIns="89953" bIns="44979" numCol="1" anchor="t" anchorCtr="0" compatLnSpc="1">
            <a:prstTxWarp prst="textNoShape">
              <a:avLst/>
            </a:prstTxWarp>
          </a:bodyPr>
          <a:lstStyle>
            <a:lvl1pPr marL="337540" indent="-337540" algn="l" rtl="0" eaLnBrk="0" fontAlgn="base" hangingPunct="0">
              <a:spcBef>
                <a:spcPct val="20000"/>
              </a:spcBef>
              <a:spcAft>
                <a:spcPct val="0"/>
              </a:spcAft>
              <a:buSzPct val="150000"/>
              <a:buFontTx/>
              <a:buBlip>
                <a:blip r:embed="rId2"/>
              </a:buBlip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1pPr>
            <a:lvl2pPr marL="731331" indent="-281294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2pPr>
            <a:lvl3pPr marL="1125148" indent="-225024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3pPr>
            <a:lvl4pPr marL="1575155" indent="-225024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4pPr>
            <a:lvl5pPr marL="2025234" indent="-225024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5pPr>
            <a:lvl6pPr marL="2475282" indent="-225024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925345" indent="-225024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375393" indent="-225024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825435" indent="-225024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SzTx/>
              <a:buNone/>
            </a:pPr>
            <a:r>
              <a:rPr lang="en-US" sz="2000" kern="0" dirty="0">
                <a:solidFill>
                  <a:srgbClr val="3333FF"/>
                </a:solidFill>
                <a:latin typeface="Arial" charset="0"/>
                <a:ea typeface="ＭＳ Ｐゴシック" charset="0"/>
                <a:cs typeface="Arial" charset="0"/>
              </a:rPr>
              <a:t>Coherence and gluon saturation (Sartre)</a:t>
            </a:r>
            <a:endParaRPr lang="en-US" sz="1600" b="1" i="1" kern="0" dirty="0">
              <a:solidFill>
                <a:srgbClr val="3333FF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03" name="Content Placeholder 1"/>
          <p:cNvSpPr txBox="1">
            <a:spLocks/>
          </p:cNvSpPr>
          <p:nvPr/>
        </p:nvSpPr>
        <p:spPr bwMode="auto">
          <a:xfrm>
            <a:off x="458160" y="3356992"/>
            <a:ext cx="3393760" cy="703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1145" tIns="45575" rIns="91145" bIns="45575"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20000"/>
              </a:spcBef>
              <a:buFontTx/>
              <a:buBlip>
                <a:blip r:embed="rId2"/>
              </a:buBlip>
            </a:pPr>
            <a:r>
              <a:rPr lang="en-US" sz="1800" dirty="0">
                <a:latin typeface="Arial" charset="0"/>
                <a:cs typeface="Arial" charset="0"/>
              </a:rPr>
              <a:t>At low x and Q</a:t>
            </a:r>
            <a:r>
              <a:rPr lang="en-US" sz="1800" baseline="30000" dirty="0">
                <a:latin typeface="Arial" charset="0"/>
                <a:cs typeface="Arial" charset="0"/>
              </a:rPr>
              <a:t>2</a:t>
            </a:r>
            <a:r>
              <a:rPr lang="en-US" sz="1800" dirty="0">
                <a:latin typeface="Arial" charset="0"/>
                <a:cs typeface="Arial" charset="0"/>
              </a:rPr>
              <a:t>, the probe interacts coherently with all gluons in its path</a:t>
            </a:r>
            <a:endParaRPr lang="en-US" sz="16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08" name="Content Placeholder 1"/>
          <p:cNvSpPr txBox="1">
            <a:spLocks/>
          </p:cNvSpPr>
          <p:nvPr/>
        </p:nvSpPr>
        <p:spPr bwMode="auto">
          <a:xfrm>
            <a:off x="458160" y="5733256"/>
            <a:ext cx="8578336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1145" tIns="45575" rIns="91145" bIns="45575"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20000"/>
              </a:spcBef>
              <a:buFontTx/>
              <a:buBlip>
                <a:blip r:embed="rId2"/>
              </a:buBlip>
            </a:pPr>
            <a:r>
              <a:rPr lang="en-US" sz="1800" dirty="0" smtClean="0">
                <a:latin typeface="Arial" charset="0"/>
                <a:cs typeface="Arial" charset="0"/>
              </a:rPr>
              <a:t>the </a:t>
            </a:r>
            <a:r>
              <a:rPr lang="en-US" sz="1800" dirty="0">
                <a:latin typeface="Arial" charset="0"/>
                <a:cs typeface="Arial" charset="0"/>
              </a:rPr>
              <a:t>gluon distribution seen by φ particles is suppressed at small </a:t>
            </a:r>
            <a:r>
              <a:rPr lang="en-US" sz="1800" dirty="0" smtClean="0">
                <a:latin typeface="Arial" charset="0"/>
                <a:cs typeface="Arial" charset="0"/>
              </a:rPr>
              <a:t>impact parameters</a:t>
            </a:r>
            <a:r>
              <a:rPr lang="en-US" sz="1800" dirty="0">
                <a:latin typeface="Arial" charset="0"/>
                <a:cs typeface="Arial" charset="0"/>
              </a:rPr>
              <a:t>, using the J/ψ as a control.</a:t>
            </a:r>
            <a:endParaRPr lang="en-US" sz="16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11" name="Content Placeholder 1"/>
          <p:cNvSpPr txBox="1">
            <a:spLocks/>
          </p:cNvSpPr>
          <p:nvPr/>
        </p:nvSpPr>
        <p:spPr bwMode="auto">
          <a:xfrm>
            <a:off x="458160" y="1524000"/>
            <a:ext cx="4572000" cy="159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1145" tIns="45575" rIns="91145" bIns="45575"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20000"/>
              </a:spcBef>
              <a:buBlip>
                <a:blip r:embed="rId2"/>
              </a:buBlip>
            </a:pPr>
            <a:r>
              <a:rPr lang="en-US" sz="1800" dirty="0">
                <a:latin typeface="Arial" charset="0"/>
                <a:cs typeface="Arial" charset="0"/>
              </a:rPr>
              <a:t>Knowing the path length will greatly improve our understanding of what happens when a quark propagates through nuclear matter.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3149" r="4040"/>
          <a:stretch/>
        </p:blipFill>
        <p:spPr>
          <a:xfrm>
            <a:off x="3851920" y="3284984"/>
            <a:ext cx="5248063" cy="2506348"/>
          </a:xfrm>
          <a:prstGeom prst="rect">
            <a:avLst/>
          </a:prstGeom>
        </p:spPr>
      </p:pic>
      <p:sp>
        <p:nvSpPr>
          <p:cNvPr id="52" name="Content Placeholder 1"/>
          <p:cNvSpPr txBox="1">
            <a:spLocks/>
          </p:cNvSpPr>
          <p:nvPr/>
        </p:nvSpPr>
        <p:spPr bwMode="auto">
          <a:xfrm>
            <a:off x="467544" y="4453768"/>
            <a:ext cx="3384376" cy="919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1145" tIns="45575" rIns="91145" bIns="45575"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20000"/>
              </a:spcBef>
              <a:buFontTx/>
              <a:buBlip>
                <a:blip r:embed="rId2"/>
              </a:buBlip>
            </a:pPr>
            <a:r>
              <a:rPr lang="en-US" sz="1800" dirty="0">
                <a:latin typeface="Arial" charset="0"/>
                <a:cs typeface="Arial" charset="0"/>
              </a:rPr>
              <a:t>Study the sensitivity of JLEIC to gluon saturation by tagging exclusive coherent diffractive events</a:t>
            </a:r>
            <a:endParaRPr lang="en-US" sz="16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05366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3627120"/>
            <a:ext cx="3977640" cy="2697480"/>
          </a:xfrm>
          <a:prstGeom prst="rect">
            <a:avLst/>
          </a:prstGeom>
        </p:spPr>
      </p:pic>
      <p:sp>
        <p:nvSpPr>
          <p:cNvPr id="5123" name="Title 2"/>
          <p:cNvSpPr>
            <a:spLocks noGrp="1"/>
          </p:cNvSpPr>
          <p:nvPr>
            <p:ph type="title"/>
          </p:nvPr>
        </p:nvSpPr>
        <p:spPr>
          <a:xfrm>
            <a:off x="76200" y="2"/>
            <a:ext cx="8991600" cy="685798"/>
          </a:xfrm>
        </p:spPr>
        <p:txBody>
          <a:bodyPr/>
          <a:lstStyle/>
          <a:p>
            <a:r>
              <a:rPr lang="en-US" sz="3200" dirty="0">
                <a:latin typeface="Arial" charset="0"/>
                <a:ea typeface="ＭＳ Ｐゴシック" charset="0"/>
                <a:cs typeface="Arial" charset="0"/>
              </a:rPr>
              <a:t>Path </a:t>
            </a:r>
            <a:r>
              <a:rPr lang="en-US" sz="3200" dirty="0" smtClean="0">
                <a:latin typeface="Arial" charset="0"/>
                <a:ea typeface="ＭＳ Ｐゴシック" charset="0"/>
                <a:cs typeface="Arial" charset="0"/>
              </a:rPr>
              <a:t>Length Selection</a:t>
            </a:r>
            <a:r>
              <a:rPr lang="en-US" sz="3200" dirty="0">
                <a:latin typeface="Arial" charset="0"/>
                <a:ea typeface="ＭＳ Ｐゴシック" charset="0"/>
                <a:cs typeface="Arial" charset="0"/>
              </a:rPr>
              <a:t>: </a:t>
            </a:r>
            <a:r>
              <a:rPr lang="en-US" sz="3200" dirty="0" smtClean="0">
                <a:latin typeface="Arial" charset="0"/>
                <a:ea typeface="ＭＳ Ｐゴシック" charset="0"/>
                <a:cs typeface="Arial" charset="0"/>
              </a:rPr>
              <a:t>Purity </a:t>
            </a:r>
            <a:r>
              <a:rPr lang="en-US" sz="3200" dirty="0">
                <a:latin typeface="Arial" charset="0"/>
                <a:ea typeface="ＭＳ Ｐゴシック" charset="0"/>
                <a:cs typeface="Arial" charset="0"/>
              </a:rPr>
              <a:t>and </a:t>
            </a:r>
            <a:r>
              <a:rPr lang="en-US" sz="3200" dirty="0" smtClean="0">
                <a:latin typeface="Arial" charset="0"/>
                <a:ea typeface="ＭＳ Ｐゴシック" charset="0"/>
                <a:cs typeface="Arial" charset="0"/>
              </a:rPr>
              <a:t>Efficiency</a:t>
            </a:r>
            <a:endParaRPr lang="en-US" sz="3200" dirty="0"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4495800" y="6492875"/>
            <a:ext cx="6858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fld id="{4AEFF8F7-FEE7-4646-B0CF-BA455448490B}" type="slidenum">
              <a:rPr lang="en-US">
                <a:solidFill>
                  <a:srgbClr val="898989"/>
                </a:solidFill>
              </a:rPr>
              <a:pPr/>
              <a:t>18</a:t>
            </a:fld>
            <a:endParaRPr lang="en-US">
              <a:solidFill>
                <a:srgbClr val="898989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/>
        </p:blipFill>
        <p:spPr>
          <a:xfrm>
            <a:off x="49530" y="896292"/>
            <a:ext cx="4217670" cy="2761308"/>
          </a:xfrm>
          <a:prstGeom prst="rect">
            <a:avLst/>
          </a:prstGeom>
          <a:ln>
            <a:noFill/>
          </a:ln>
        </p:spPr>
      </p:pic>
      <p:sp>
        <p:nvSpPr>
          <p:cNvPr id="11" name="Content Placeholder 1"/>
          <p:cNvSpPr txBox="1">
            <a:spLocks/>
          </p:cNvSpPr>
          <p:nvPr/>
        </p:nvSpPr>
        <p:spPr bwMode="auto">
          <a:xfrm>
            <a:off x="4446270" y="914400"/>
            <a:ext cx="4392930" cy="2057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1145" tIns="45575" rIns="91145" bIns="45575"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20000"/>
              </a:spcBef>
              <a:buFontTx/>
              <a:buBlip>
                <a:blip r:embed="rId4"/>
              </a:buBlip>
            </a:pPr>
            <a:r>
              <a:rPr lang="en-US" sz="1800" dirty="0">
                <a:latin typeface="Arial" charset="0"/>
                <a:cs typeface="Arial" charset="0"/>
              </a:rPr>
              <a:t>Geometry tagging using only evaporation neutrons and spherical nuclei has been studied as part of the EIC R&amp;D program (eRD17)</a:t>
            </a:r>
            <a:endParaRPr lang="en-US" sz="18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lvl="1">
              <a:spcBef>
                <a:spcPct val="20000"/>
              </a:spcBef>
              <a:buSzPct val="70000"/>
              <a:buFont typeface="Arial" charset="0"/>
              <a:buChar char="̶"/>
            </a:pPr>
            <a:r>
              <a:rPr lang="en-US" sz="1600" dirty="0">
                <a:solidFill>
                  <a:srgbClr val="000000"/>
                </a:solidFill>
                <a:latin typeface="Arial" charset="0"/>
                <a:cs typeface="Arial" charset="0"/>
              </a:rPr>
              <a:t>Proof of concept</a:t>
            </a:r>
          </a:p>
          <a:p>
            <a:pPr lvl="1">
              <a:spcBef>
                <a:spcPct val="20000"/>
              </a:spcBef>
              <a:buSzPct val="70000"/>
              <a:buFont typeface="Arial" charset="0"/>
              <a:buChar char="̶"/>
            </a:pPr>
            <a:r>
              <a:rPr lang="en-US" sz="1600" dirty="0">
                <a:solidFill>
                  <a:srgbClr val="000000"/>
                </a:solidFill>
                <a:latin typeface="Arial" charset="0"/>
                <a:cs typeface="Arial" charset="0"/>
              </a:rPr>
              <a:t>Limitation: cut on large multiplicity is required, reducing efficiency (yield)</a:t>
            </a:r>
          </a:p>
        </p:txBody>
      </p:sp>
      <p:sp>
        <p:nvSpPr>
          <p:cNvPr id="13" name="Content Placeholder 1"/>
          <p:cNvSpPr txBox="1">
            <a:spLocks/>
          </p:cNvSpPr>
          <p:nvPr/>
        </p:nvSpPr>
        <p:spPr bwMode="auto">
          <a:xfrm>
            <a:off x="4446270" y="3124200"/>
            <a:ext cx="446913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1145" tIns="45575" rIns="91145" bIns="45575"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20000"/>
              </a:spcBef>
              <a:buFontTx/>
              <a:buBlip>
                <a:blip r:embed="rId4"/>
              </a:buBlip>
            </a:pPr>
            <a:r>
              <a:rPr lang="en-US" sz="1800" dirty="0">
                <a:latin typeface="Arial" charset="0"/>
                <a:cs typeface="Arial" charset="0"/>
              </a:rPr>
              <a:t>With the JLEIC detector, we can measure not only evaporation neutron multiplicities, but also momentum- and angular distributions for all neutrons and charged fragments</a:t>
            </a:r>
            <a:endParaRPr lang="en-US" sz="18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lvl="1">
              <a:spcBef>
                <a:spcPct val="20000"/>
              </a:spcBef>
              <a:buSzPct val="70000"/>
              <a:buFont typeface="Arial" charset="0"/>
              <a:buChar char="̶"/>
            </a:pPr>
            <a:r>
              <a:rPr lang="en-US" sz="1600" dirty="0">
                <a:solidFill>
                  <a:srgbClr val="000000"/>
                </a:solidFill>
                <a:latin typeface="Arial" charset="0"/>
                <a:cs typeface="Arial" charset="0"/>
              </a:rPr>
              <a:t>Multi-dimensional constraints may allow both high purity and efficiency</a:t>
            </a:r>
          </a:p>
          <a:p>
            <a:pPr lvl="1">
              <a:spcBef>
                <a:spcPct val="20000"/>
              </a:spcBef>
              <a:buSzPct val="70000"/>
              <a:buFont typeface="Arial" charset="0"/>
              <a:buChar char="̶"/>
            </a:pPr>
            <a:r>
              <a:rPr lang="en-US" sz="1600" dirty="0">
                <a:solidFill>
                  <a:srgbClr val="000000"/>
                </a:solidFill>
                <a:latin typeface="Arial" charset="0"/>
                <a:cs typeface="Arial" charset="0"/>
              </a:rPr>
              <a:t>Easier interpretation for final states with more moderate multiplicities?</a:t>
            </a:r>
          </a:p>
          <a:p>
            <a:pPr lvl="1">
              <a:spcBef>
                <a:spcPct val="20000"/>
              </a:spcBef>
              <a:buSzPct val="70000"/>
              <a:buFont typeface="Arial" charset="0"/>
              <a:buChar char="̶"/>
            </a:pPr>
            <a:r>
              <a:rPr lang="en-US" sz="1600" dirty="0">
                <a:solidFill>
                  <a:srgbClr val="000000"/>
                </a:solidFill>
                <a:latin typeface="Arial" charset="0"/>
                <a:cs typeface="Arial" charset="0"/>
              </a:rPr>
              <a:t>Possible to push the </a:t>
            </a:r>
            <a:r>
              <a:rPr lang="en-US" sz="1600" i="1" dirty="0">
                <a:solidFill>
                  <a:srgbClr val="000000"/>
                </a:solidFill>
                <a:latin typeface="Arial" charset="0"/>
                <a:cs typeface="Arial" charset="0"/>
              </a:rPr>
              <a:t>de facto </a:t>
            </a:r>
            <a:r>
              <a:rPr lang="en-US" sz="1600" dirty="0">
                <a:solidFill>
                  <a:srgbClr val="000000"/>
                </a:solidFill>
                <a:latin typeface="Arial" charset="0"/>
                <a:cs typeface="Arial" charset="0"/>
              </a:rPr>
              <a:t>kinematic reach further? Non-spherical nuclei?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4846828"/>
            <a:ext cx="1063244" cy="1020572"/>
          </a:xfrm>
          <a:prstGeom prst="rect">
            <a:avLst/>
          </a:prstGeom>
        </p:spPr>
      </p:pic>
      <p:sp>
        <p:nvSpPr>
          <p:cNvPr id="9" name="Line 2"/>
          <p:cNvSpPr/>
          <p:nvPr/>
        </p:nvSpPr>
        <p:spPr>
          <a:xfrm flipH="1">
            <a:off x="1978152" y="1066800"/>
            <a:ext cx="3048" cy="2139696"/>
          </a:xfrm>
          <a:prstGeom prst="line">
            <a:avLst/>
          </a:prstGeom>
          <a:ln w="29160">
            <a:solidFill>
              <a:srgbClr val="FF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US" dirty="0"/>
          </a:p>
        </p:txBody>
      </p:sp>
      <p:sp>
        <p:nvSpPr>
          <p:cNvPr id="10" name="Line 2"/>
          <p:cNvSpPr/>
          <p:nvPr/>
        </p:nvSpPr>
        <p:spPr>
          <a:xfrm flipH="1">
            <a:off x="1673352" y="1066800"/>
            <a:ext cx="3048" cy="2139696"/>
          </a:xfrm>
          <a:prstGeom prst="line">
            <a:avLst/>
          </a:prstGeom>
          <a:ln w="29160">
            <a:solidFill>
              <a:srgbClr val="00B05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US" dirty="0"/>
          </a:p>
        </p:txBody>
      </p:sp>
      <p:sp>
        <p:nvSpPr>
          <p:cNvPr id="12" name="Line 2"/>
          <p:cNvSpPr/>
          <p:nvPr/>
        </p:nvSpPr>
        <p:spPr>
          <a:xfrm flipH="1">
            <a:off x="1316736" y="1069848"/>
            <a:ext cx="3048" cy="2139696"/>
          </a:xfrm>
          <a:prstGeom prst="line">
            <a:avLst/>
          </a:prstGeom>
          <a:ln w="29160">
            <a:solidFill>
              <a:srgbClr val="3333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96705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Geometry_tagging_for_heavy_ions_at_JLEIC\100collisio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0332" y="2132856"/>
            <a:ext cx="4456164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0795097"/>
              </p:ext>
            </p:extLst>
          </p:nvPr>
        </p:nvGraphicFramePr>
        <p:xfrm>
          <a:off x="5692726" y="5712854"/>
          <a:ext cx="1828800" cy="5715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 dirty="0">
                          <a:effectLst/>
                        </a:rPr>
                        <a:t>2212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effectLst/>
                        </a:rPr>
                        <a:t>Ion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 dirty="0">
                          <a:effectLst/>
                        </a:rPr>
                        <a:t>10509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321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K+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-12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Nu_e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 dirty="0">
                          <a:effectLst/>
                        </a:rPr>
                        <a:t>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180663"/>
              </p:ext>
            </p:extLst>
          </p:nvPr>
        </p:nvGraphicFramePr>
        <p:xfrm>
          <a:off x="4610487" y="2636912"/>
          <a:ext cx="1828800" cy="17145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 dirty="0">
                          <a:effectLst/>
                        </a:rPr>
                        <a:t>2212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effectLst/>
                        </a:rPr>
                        <a:t>Ion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 dirty="0">
                          <a:effectLst/>
                        </a:rPr>
                        <a:t>12902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2112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n0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 dirty="0">
                          <a:effectLst/>
                        </a:rPr>
                        <a:t>53968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321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K+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211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Pi+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130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K_L0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32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22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gama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4196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14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nu_mu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-14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nu_mu-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-2112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n0-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 dirty="0">
                          <a:effectLst/>
                        </a:rPr>
                        <a:t>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3538415"/>
              </p:ext>
            </p:extLst>
          </p:nvPr>
        </p:nvGraphicFramePr>
        <p:xfrm>
          <a:off x="7326984" y="3605586"/>
          <a:ext cx="1828800" cy="20955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 dirty="0">
                          <a:effectLst/>
                        </a:rPr>
                        <a:t>2212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Ion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 dirty="0">
                          <a:effectLst/>
                        </a:rPr>
                        <a:t>14344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2112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n0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54097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321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K+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211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Pi+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20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130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K_L0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33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22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gama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4255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14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nu_mu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-14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nu_mu-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-211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Pi-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28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-321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K-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-2112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n0-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 dirty="0">
                          <a:effectLst/>
                        </a:rPr>
                        <a:t>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6607126" y="2348880"/>
            <a:ext cx="13110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IP: 1188885</a:t>
            </a: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2657732"/>
              </p:ext>
            </p:extLst>
          </p:nvPr>
        </p:nvGraphicFramePr>
        <p:xfrm>
          <a:off x="7859640" y="3389562"/>
          <a:ext cx="1224136" cy="1905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2413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3</a:t>
                      </a:r>
                      <a:r>
                        <a:rPr lang="en-US" sz="1100" u="none" strike="noStrike" baseline="30000" dirty="0">
                          <a:effectLst/>
                        </a:rPr>
                        <a:t>rd</a:t>
                      </a:r>
                      <a:r>
                        <a:rPr lang="en-US" sz="1100" u="none" strike="noStrike" baseline="0" dirty="0">
                          <a:effectLst/>
                        </a:rPr>
                        <a:t> FFQ exit: 7</a:t>
                      </a:r>
                      <a:r>
                        <a:rPr lang="en-US" sz="1100" u="none" strike="noStrike" dirty="0">
                          <a:effectLst/>
                        </a:rPr>
                        <a:t>2801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2367289"/>
              </p:ext>
            </p:extLst>
          </p:nvPr>
        </p:nvGraphicFramePr>
        <p:xfrm>
          <a:off x="4763518" y="2438296"/>
          <a:ext cx="1368152" cy="1905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6815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 dirty="0">
                          <a:effectLst/>
                        </a:rPr>
                        <a:t>2</a:t>
                      </a:r>
                      <a:r>
                        <a:rPr lang="en-US" sz="1100" u="none" strike="noStrike" baseline="30000" dirty="0">
                          <a:effectLst/>
                        </a:rPr>
                        <a:t>nd</a:t>
                      </a:r>
                      <a:r>
                        <a:rPr lang="en-US" sz="1100" u="none" strike="noStrike" dirty="0">
                          <a:effectLst/>
                        </a:rPr>
                        <a:t> Dipole exit:</a:t>
                      </a:r>
                      <a:r>
                        <a:rPr lang="en-US" sz="1100" u="none" strike="noStrike" baseline="0" dirty="0">
                          <a:effectLst/>
                        </a:rPr>
                        <a:t> 7</a:t>
                      </a:r>
                      <a:r>
                        <a:rPr lang="en-US" sz="1100" u="none" strike="noStrike" dirty="0">
                          <a:effectLst/>
                        </a:rPr>
                        <a:t>1119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887795"/>
              </p:ext>
            </p:extLst>
          </p:nvPr>
        </p:nvGraphicFramePr>
        <p:xfrm>
          <a:off x="5865342" y="5492266"/>
          <a:ext cx="1461332" cy="1905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6133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2</a:t>
                      </a:r>
                      <a:r>
                        <a:rPr lang="en-US" sz="1100" u="none" strike="noStrike" baseline="30000" dirty="0">
                          <a:effectLst/>
                        </a:rPr>
                        <a:t>nd </a:t>
                      </a:r>
                      <a:r>
                        <a:rPr lang="en-US" sz="1100" u="none" strike="noStrike" baseline="0" dirty="0">
                          <a:effectLst/>
                        </a:rPr>
                        <a:t>Focus point: </a:t>
                      </a:r>
                      <a:r>
                        <a:rPr lang="en-US" sz="1100" u="none" strike="noStrike" dirty="0">
                          <a:effectLst/>
                        </a:rPr>
                        <a:t>10511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8" name="标题 2"/>
          <p:cNvSpPr>
            <a:spLocks noGrp="1"/>
          </p:cNvSpPr>
          <p:nvPr>
            <p:ph type="title"/>
          </p:nvPr>
        </p:nvSpPr>
        <p:spPr>
          <a:xfrm>
            <a:off x="107504" y="0"/>
            <a:ext cx="8928992" cy="696412"/>
          </a:xfrm>
        </p:spPr>
        <p:txBody>
          <a:bodyPr/>
          <a:lstStyle/>
          <a:p>
            <a:pPr lvl="1"/>
            <a:r>
              <a:rPr lang="en-US" dirty="0" smtClean="0">
                <a:solidFill>
                  <a:srgbClr val="000000"/>
                </a:solidFill>
              </a:rPr>
              <a:t>Tracking Generated Events in Detector</a:t>
            </a:r>
            <a:endParaRPr lang="en-US" altLang="zh-CN" dirty="0"/>
          </a:p>
        </p:txBody>
      </p:sp>
      <p:cxnSp>
        <p:nvCxnSpPr>
          <p:cNvPr id="3" name="Straight Arrow Connector 2"/>
          <p:cNvCxnSpPr/>
          <p:nvPr/>
        </p:nvCxnSpPr>
        <p:spPr bwMode="auto">
          <a:xfrm flipH="1" flipV="1">
            <a:off x="6969436" y="3933056"/>
            <a:ext cx="357238" cy="5140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Straight Arrow Connector 14"/>
          <p:cNvCxnSpPr/>
          <p:nvPr/>
        </p:nvCxnSpPr>
        <p:spPr bwMode="auto">
          <a:xfrm>
            <a:off x="7262626" y="2718212"/>
            <a:ext cx="138858" cy="20673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Straight Arrow Connector 16"/>
          <p:cNvCxnSpPr>
            <a:stCxn id="8" idx="3"/>
          </p:cNvCxnSpPr>
          <p:nvPr/>
        </p:nvCxnSpPr>
        <p:spPr bwMode="auto">
          <a:xfrm>
            <a:off x="6439287" y="3494162"/>
            <a:ext cx="96966" cy="72692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Straight Arrow Connector 20"/>
          <p:cNvCxnSpPr/>
          <p:nvPr/>
        </p:nvCxnSpPr>
        <p:spPr bwMode="auto">
          <a:xfrm flipH="1" flipV="1">
            <a:off x="5706810" y="5567604"/>
            <a:ext cx="158532" cy="14525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" name="Content Placeholder 1"/>
          <p:cNvSpPr txBox="1">
            <a:spLocks/>
          </p:cNvSpPr>
          <p:nvPr/>
        </p:nvSpPr>
        <p:spPr bwMode="auto">
          <a:xfrm>
            <a:off x="260350" y="880534"/>
            <a:ext cx="8629650" cy="1490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fontAlgn="base">
              <a:spcBef>
                <a:spcPct val="20000"/>
              </a:spcBef>
              <a:spcAft>
                <a:spcPct val="0"/>
              </a:spcAft>
              <a:buSzPct val="85000"/>
              <a:buFont typeface="Arial" panose="020B0604020202020204" pitchFamily="34" charset="0"/>
              <a:buBlip>
                <a:blip r:embed="rId3"/>
              </a:buBlip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4488" indent="-344488" defTabSz="914400">
              <a:lnSpc>
                <a:spcPct val="120000"/>
              </a:lnSpc>
              <a:spcBef>
                <a:spcPct val="0"/>
              </a:spcBef>
              <a:buSzTx/>
              <a:buFont typeface="Arial" panose="020B0604020202020204" pitchFamily="34" charset="0"/>
              <a:buBlip>
                <a:blip r:embed="rId4"/>
              </a:buBlip>
            </a:pPr>
            <a:r>
              <a:rPr lang="en-US" altLang="en-US" dirty="0" err="1" smtClean="0"/>
              <a:t>BeAGLE</a:t>
            </a:r>
            <a:r>
              <a:rPr lang="en-US" altLang="en-US" dirty="0" smtClean="0"/>
              <a:t> and Sartre have been implemented at </a:t>
            </a:r>
            <a:r>
              <a:rPr lang="en-US" altLang="en-US" dirty="0" err="1" smtClean="0"/>
              <a:t>Jlab</a:t>
            </a:r>
            <a:endParaRPr lang="en-US" altLang="en-US" dirty="0" smtClean="0"/>
          </a:p>
          <a:p>
            <a:pPr marL="344488" indent="-344488" defTabSz="914400">
              <a:lnSpc>
                <a:spcPct val="120000"/>
              </a:lnSpc>
              <a:spcBef>
                <a:spcPct val="0"/>
              </a:spcBef>
              <a:buSzTx/>
              <a:buFont typeface="Arial" panose="020B0604020202020204" pitchFamily="34" charset="0"/>
              <a:buBlip>
                <a:blip r:embed="rId4"/>
              </a:buBlip>
            </a:pPr>
            <a:r>
              <a:rPr lang="en-US" altLang="en-US" dirty="0" smtClean="0"/>
              <a:t>Event generators were interfaced to a GEMC detector model</a:t>
            </a:r>
          </a:p>
          <a:p>
            <a:pPr marL="344488" indent="-344488" defTabSz="914400">
              <a:lnSpc>
                <a:spcPct val="120000"/>
              </a:lnSpc>
              <a:spcBef>
                <a:spcPct val="0"/>
              </a:spcBef>
              <a:buSzTx/>
              <a:buFont typeface="Arial" panose="020B0604020202020204" pitchFamily="34" charset="0"/>
              <a:buBlip>
                <a:blip r:embed="rId4"/>
              </a:buBlip>
            </a:pPr>
            <a:r>
              <a:rPr lang="en-US" altLang="en-US" dirty="0" smtClean="0"/>
              <a:t>Detector simulations started and data analysis is ongoing</a:t>
            </a:r>
            <a:endParaRPr lang="en-US" altLang="en-US" dirty="0" smtClean="0"/>
          </a:p>
        </p:txBody>
      </p:sp>
      <p:pic>
        <p:nvPicPr>
          <p:cNvPr id="22" name="Picture 2" descr="C:\Geometry_tagging_for_heavy_ions_at_JLEIC\100collisio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99" y="2132856"/>
            <a:ext cx="4456164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angle 22"/>
          <p:cNvSpPr/>
          <p:nvPr/>
        </p:nvSpPr>
        <p:spPr>
          <a:xfrm>
            <a:off x="640497" y="3717032"/>
            <a:ext cx="441146" cy="36933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dirty="0"/>
              <a:t>pi-</a:t>
            </a:r>
          </a:p>
        </p:txBody>
      </p:sp>
      <p:cxnSp>
        <p:nvCxnSpPr>
          <p:cNvPr id="24" name="Straight Arrow Connector 23"/>
          <p:cNvCxnSpPr/>
          <p:nvPr/>
        </p:nvCxnSpPr>
        <p:spPr bwMode="auto">
          <a:xfrm>
            <a:off x="1081643" y="4086364"/>
            <a:ext cx="134918" cy="35074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5" name="Rectangle 24"/>
          <p:cNvSpPr/>
          <p:nvPr/>
        </p:nvSpPr>
        <p:spPr>
          <a:xfrm>
            <a:off x="2296681" y="4807072"/>
            <a:ext cx="504056" cy="36933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dirty="0"/>
              <a:t>pi+ </a:t>
            </a:r>
          </a:p>
        </p:txBody>
      </p:sp>
      <p:cxnSp>
        <p:nvCxnSpPr>
          <p:cNvPr id="26" name="Straight Arrow Connector 25"/>
          <p:cNvCxnSpPr/>
          <p:nvPr/>
        </p:nvCxnSpPr>
        <p:spPr bwMode="auto">
          <a:xfrm flipH="1">
            <a:off x="2152665" y="4991738"/>
            <a:ext cx="144016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7" name="Rectangle 26"/>
          <p:cNvSpPr/>
          <p:nvPr/>
        </p:nvSpPr>
        <p:spPr>
          <a:xfrm>
            <a:off x="1537314" y="5497199"/>
            <a:ext cx="1656184" cy="64633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dirty="0"/>
              <a:t> neutron-black</a:t>
            </a:r>
          </a:p>
          <a:p>
            <a:r>
              <a:rPr lang="en-US" dirty="0"/>
              <a:t> photons-blue</a:t>
            </a:r>
          </a:p>
        </p:txBody>
      </p:sp>
      <p:cxnSp>
        <p:nvCxnSpPr>
          <p:cNvPr id="28" name="Straight Arrow Connector 27"/>
          <p:cNvCxnSpPr/>
          <p:nvPr/>
        </p:nvCxnSpPr>
        <p:spPr bwMode="auto">
          <a:xfrm flipH="1" flipV="1">
            <a:off x="1360577" y="5301208"/>
            <a:ext cx="176737" cy="19599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9" name="Rectangle 28"/>
          <p:cNvSpPr/>
          <p:nvPr/>
        </p:nvSpPr>
        <p:spPr>
          <a:xfrm>
            <a:off x="246799" y="4428461"/>
            <a:ext cx="787395" cy="36933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dirty="0"/>
              <a:t>proton</a:t>
            </a:r>
          </a:p>
        </p:txBody>
      </p:sp>
      <p:cxnSp>
        <p:nvCxnSpPr>
          <p:cNvPr id="30" name="Straight Arrow Connector 29"/>
          <p:cNvCxnSpPr/>
          <p:nvPr/>
        </p:nvCxnSpPr>
        <p:spPr bwMode="auto">
          <a:xfrm>
            <a:off x="1013604" y="4790828"/>
            <a:ext cx="135498" cy="29435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1" name="Rectangle 30"/>
          <p:cNvSpPr/>
          <p:nvPr/>
        </p:nvSpPr>
        <p:spPr>
          <a:xfrm>
            <a:off x="297441" y="4900518"/>
            <a:ext cx="492443" cy="36933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dirty="0"/>
              <a:t>Ion</a:t>
            </a:r>
          </a:p>
        </p:txBody>
      </p:sp>
      <p:cxnSp>
        <p:nvCxnSpPr>
          <p:cNvPr id="32" name="Straight Arrow Connector 31"/>
          <p:cNvCxnSpPr/>
          <p:nvPr/>
        </p:nvCxnSpPr>
        <p:spPr bwMode="auto">
          <a:xfrm>
            <a:off x="789884" y="5269850"/>
            <a:ext cx="223720" cy="22734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3" name="Rectangle 32"/>
          <p:cNvSpPr/>
          <p:nvPr/>
        </p:nvSpPr>
        <p:spPr>
          <a:xfrm>
            <a:off x="3736841" y="2852936"/>
            <a:ext cx="504056" cy="36933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dirty="0"/>
              <a:t>e-</a:t>
            </a:r>
          </a:p>
        </p:txBody>
      </p:sp>
      <p:cxnSp>
        <p:nvCxnSpPr>
          <p:cNvPr id="34" name="Straight Arrow Connector 33"/>
          <p:cNvCxnSpPr/>
          <p:nvPr/>
        </p:nvCxnSpPr>
        <p:spPr bwMode="auto">
          <a:xfrm flipH="1" flipV="1">
            <a:off x="3592825" y="2708920"/>
            <a:ext cx="144016" cy="14401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830041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Content Placeholder 1"/>
          <p:cNvSpPr>
            <a:spLocks noGrp="1"/>
          </p:cNvSpPr>
          <p:nvPr>
            <p:ph idx="4294967295"/>
          </p:nvPr>
        </p:nvSpPr>
        <p:spPr>
          <a:xfrm>
            <a:off x="152400" y="922867"/>
            <a:ext cx="8839200" cy="5518273"/>
          </a:xfrm>
        </p:spPr>
        <p:txBody>
          <a:bodyPr/>
          <a:lstStyle/>
          <a:p>
            <a:pPr defTabSz="914400">
              <a:spcBef>
                <a:spcPts val="1200"/>
              </a:spcBef>
              <a:spcAft>
                <a:spcPts val="1200"/>
              </a:spcAft>
              <a:buSzTx/>
              <a:buFont typeface="Arial" panose="020B0604020202020204" pitchFamily="34" charset="0"/>
              <a:buBlip>
                <a:blip r:embed="rId2"/>
              </a:buBlip>
            </a:pPr>
            <a:r>
              <a:rPr lang="en-US" altLang="en-US" sz="2400" dirty="0" smtClean="0"/>
              <a:t>Design overview</a:t>
            </a:r>
            <a:endParaRPr lang="en-US" altLang="en-US" sz="2400" dirty="0" smtClean="0"/>
          </a:p>
          <a:p>
            <a:pPr defTabSz="914400">
              <a:spcBef>
                <a:spcPts val="0"/>
              </a:spcBef>
              <a:spcAft>
                <a:spcPts val="1200"/>
              </a:spcAft>
              <a:buSzTx/>
              <a:buBlip>
                <a:blip r:embed="rId2"/>
              </a:buBlip>
            </a:pPr>
            <a:r>
              <a:rPr lang="en-US" altLang="en-US" sz="2400" dirty="0" smtClean="0"/>
              <a:t>Detector solenoid compensation </a:t>
            </a:r>
            <a:r>
              <a:rPr lang="en-US" altLang="en-US" dirty="0" smtClean="0"/>
              <a:t>(G. Wei, V.S. </a:t>
            </a:r>
            <a:r>
              <a:rPr lang="en-US" altLang="en-US" dirty="0" err="1" smtClean="0"/>
              <a:t>Morozov</a:t>
            </a:r>
            <a:r>
              <a:rPr lang="en-US" altLang="en-US" dirty="0" smtClean="0"/>
              <a:t>)</a:t>
            </a:r>
          </a:p>
          <a:p>
            <a:pPr defTabSz="914400">
              <a:spcBef>
                <a:spcPts val="0"/>
              </a:spcBef>
              <a:spcAft>
                <a:spcPts val="1200"/>
              </a:spcAft>
              <a:buSzTx/>
              <a:buBlip>
                <a:blip r:embed="rId2"/>
              </a:buBlip>
            </a:pPr>
            <a:r>
              <a:rPr lang="en-US" altLang="en-US" sz="2400" dirty="0" smtClean="0"/>
              <a:t>Heavy ion geometry </a:t>
            </a:r>
            <a:r>
              <a:rPr lang="en-US" altLang="en-US" sz="2400" dirty="0"/>
              <a:t>tagging simulations as a part of </a:t>
            </a:r>
            <a:r>
              <a:rPr lang="en-US" altLang="en-US" sz="2400" dirty="0" smtClean="0"/>
              <a:t>LDRD </a:t>
            </a:r>
            <a:r>
              <a:rPr lang="en-US" altLang="en-US" dirty="0" smtClean="0"/>
              <a:t>(G. Wei, A</a:t>
            </a:r>
            <a:r>
              <a:rPr lang="en-US" altLang="en-US" dirty="0"/>
              <a:t>. </a:t>
            </a:r>
            <a:r>
              <a:rPr lang="en-US" altLang="en-US" dirty="0" err="1"/>
              <a:t>Accardi</a:t>
            </a:r>
            <a:r>
              <a:rPr lang="en-US" altLang="en-US" dirty="0"/>
              <a:t>, </a:t>
            </a:r>
            <a:r>
              <a:rPr lang="en-US" altLang="en-US" dirty="0" smtClean="0"/>
              <a:t>M. Baker, W</a:t>
            </a:r>
            <a:r>
              <a:rPr lang="en-US" altLang="en-US" dirty="0"/>
              <a:t>. Brooks, R. </a:t>
            </a:r>
            <a:r>
              <a:rPr lang="en-US" altLang="en-US" dirty="0" err="1"/>
              <a:t>Dupre</a:t>
            </a:r>
            <a:r>
              <a:rPr lang="en-US" altLang="en-US" dirty="0"/>
              <a:t>, </a:t>
            </a:r>
            <a:r>
              <a:rPr lang="en-US" altLang="en-US" dirty="0" smtClean="0"/>
              <a:t>C. </a:t>
            </a:r>
            <a:r>
              <a:rPr lang="en-US" altLang="en-US" dirty="0" err="1" smtClean="0"/>
              <a:t>Fogler</a:t>
            </a:r>
            <a:r>
              <a:rPr lang="en-US" altLang="en-US" dirty="0" smtClean="0"/>
              <a:t>, K</a:t>
            </a:r>
            <a:r>
              <a:rPr lang="en-US" altLang="en-US" dirty="0"/>
              <a:t>. </a:t>
            </a:r>
            <a:r>
              <a:rPr lang="en-US" altLang="en-US" dirty="0" err="1"/>
              <a:t>Hafidi</a:t>
            </a:r>
            <a:r>
              <a:rPr lang="en-US" altLang="en-US" dirty="0"/>
              <a:t>, </a:t>
            </a:r>
            <a:r>
              <a:rPr lang="en-US" altLang="en-US" dirty="0" smtClean="0"/>
              <a:t>C.E. Hyde, V.S. </a:t>
            </a:r>
            <a:r>
              <a:rPr lang="en-US" altLang="en-US" dirty="0" err="1" smtClean="0"/>
              <a:t>Morozov</a:t>
            </a:r>
            <a:r>
              <a:rPr lang="en-US" altLang="en-US" dirty="0" smtClean="0"/>
              <a:t>, P. </a:t>
            </a:r>
            <a:r>
              <a:rPr lang="en-US" altLang="en-US" dirty="0" err="1" smtClean="0"/>
              <a:t>Nadel-Turonski</a:t>
            </a:r>
            <a:r>
              <a:rPr lang="en-US" altLang="en-US" dirty="0" smtClean="0"/>
              <a:t>, K</a:t>
            </a:r>
            <a:r>
              <a:rPr lang="en-US" altLang="en-US" dirty="0"/>
              <a:t>. Park, T</a:t>
            </a:r>
            <a:r>
              <a:rPr lang="en-US" altLang="en-US" dirty="0" smtClean="0"/>
              <a:t>. Toll</a:t>
            </a:r>
            <a:r>
              <a:rPr lang="en-US" altLang="en-US" dirty="0"/>
              <a:t>, </a:t>
            </a:r>
            <a:r>
              <a:rPr lang="en-US" altLang="en-US" dirty="0" smtClean="0"/>
              <a:t>L</a:t>
            </a:r>
            <a:r>
              <a:rPr lang="en-US" altLang="en-US" dirty="0"/>
              <a:t>. </a:t>
            </a:r>
            <a:r>
              <a:rPr lang="en-US" altLang="en-US" dirty="0" smtClean="0"/>
              <a:t>Zheng)</a:t>
            </a:r>
          </a:p>
          <a:p>
            <a:pPr defTabSz="914400">
              <a:spcBef>
                <a:spcPts val="0"/>
              </a:spcBef>
              <a:spcAft>
                <a:spcPts val="1200"/>
              </a:spcAft>
              <a:buSzTx/>
              <a:buBlip>
                <a:blip r:embed="rId2"/>
              </a:buBlip>
            </a:pPr>
            <a:r>
              <a:rPr lang="en-US" altLang="en-US" sz="2400" dirty="0" smtClean="0"/>
              <a:t>Crab crossing simulations </a:t>
            </a:r>
            <a:r>
              <a:rPr lang="en-US" altLang="en-US" dirty="0" smtClean="0"/>
              <a:t>(S. Sosa, J. </a:t>
            </a:r>
            <a:r>
              <a:rPr lang="en-US" altLang="en-US" dirty="0" err="1" smtClean="0"/>
              <a:t>Delayen</a:t>
            </a:r>
            <a:r>
              <a:rPr lang="en-US" altLang="en-US" dirty="0" smtClean="0"/>
              <a:t>, V.S. </a:t>
            </a:r>
            <a:r>
              <a:rPr lang="en-US" altLang="en-US" dirty="0" err="1" smtClean="0"/>
              <a:t>Morozov</a:t>
            </a:r>
            <a:r>
              <a:rPr lang="en-US" altLang="en-US" dirty="0" smtClean="0"/>
              <a:t>, </a:t>
            </a:r>
            <a:br>
              <a:rPr lang="en-US" altLang="en-US" dirty="0" smtClean="0"/>
            </a:br>
            <a:r>
              <a:rPr lang="en-US" altLang="en-US" dirty="0" smtClean="0"/>
              <a:t>H.K. Park, T. </a:t>
            </a:r>
            <a:r>
              <a:rPr lang="en-US" altLang="en-US" dirty="0" err="1" smtClean="0"/>
              <a:t>Satogata</a:t>
            </a:r>
            <a:r>
              <a:rPr lang="en-US" altLang="en-US" dirty="0" smtClean="0"/>
              <a:t>, S. De Silva)</a:t>
            </a:r>
          </a:p>
          <a:p>
            <a:pPr defTabSz="914400">
              <a:spcBef>
                <a:spcPts val="0"/>
              </a:spcBef>
              <a:spcAft>
                <a:spcPts val="1200"/>
              </a:spcAft>
              <a:buSzTx/>
              <a:buBlip>
                <a:blip r:embed="rId2"/>
              </a:buBlip>
            </a:pPr>
            <a:r>
              <a:rPr lang="en-US" altLang="en-US" sz="2400" dirty="0" smtClean="0"/>
              <a:t>Detector </a:t>
            </a:r>
            <a:r>
              <a:rPr lang="en-US" altLang="en-US" sz="2400" dirty="0"/>
              <a:t>background simulations </a:t>
            </a:r>
            <a:r>
              <a:rPr lang="en-US" altLang="en-US" dirty="0" smtClean="0"/>
              <a:t>(</a:t>
            </a:r>
            <a:r>
              <a:rPr lang="en-US" altLang="en-US" dirty="0"/>
              <a:t>K. Park, C. </a:t>
            </a:r>
            <a:r>
              <a:rPr lang="en-US" altLang="en-US" dirty="0" err="1" smtClean="0"/>
              <a:t>Ploen</a:t>
            </a:r>
            <a:r>
              <a:rPr lang="en-US" altLang="en-US" dirty="0" smtClean="0"/>
              <a:t>, L. </a:t>
            </a:r>
            <a:r>
              <a:rPr lang="en-US" altLang="en-US" dirty="0" err="1"/>
              <a:t>Elouadrhiri</a:t>
            </a:r>
            <a:r>
              <a:rPr lang="en-US" altLang="en-US" dirty="0"/>
              <a:t>, </a:t>
            </a:r>
            <a:r>
              <a:rPr lang="en-US" altLang="en-US" dirty="0" smtClean="0"/>
              <a:t>V.S. </a:t>
            </a:r>
            <a:r>
              <a:rPr lang="en-US" altLang="en-US" dirty="0" err="1" smtClean="0"/>
              <a:t>Morozov</a:t>
            </a:r>
            <a:r>
              <a:rPr lang="en-US" altLang="en-US" dirty="0" smtClean="0"/>
              <a:t>)</a:t>
            </a:r>
            <a:endParaRPr lang="en-US" altLang="en-US" dirty="0" smtClean="0"/>
          </a:p>
        </p:txBody>
      </p:sp>
      <p:sp>
        <p:nvSpPr>
          <p:cNvPr id="99331" name="Title 2"/>
          <p:cNvSpPr>
            <a:spLocks noGrp="1"/>
          </p:cNvSpPr>
          <p:nvPr>
            <p:ph type="title" idx="4294967295"/>
          </p:nvPr>
        </p:nvSpPr>
        <p:spPr>
          <a:xfrm>
            <a:off x="241300" y="0"/>
            <a:ext cx="8661400" cy="714375"/>
          </a:xfrm>
        </p:spPr>
        <p:txBody>
          <a:bodyPr/>
          <a:lstStyle/>
          <a:p>
            <a:r>
              <a:rPr lang="en-US" altLang="en-US" dirty="0" smtClean="0"/>
              <a:t>Outline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181" y="853092"/>
            <a:ext cx="7570788" cy="2446948"/>
          </a:xfrm>
        </p:spPr>
      </p:pic>
      <p:sp>
        <p:nvSpPr>
          <p:cNvPr id="6" name="Title 1"/>
          <p:cNvSpPr txBox="1">
            <a:spLocks/>
          </p:cNvSpPr>
          <p:nvPr/>
        </p:nvSpPr>
        <p:spPr bwMode="auto">
          <a:xfrm>
            <a:off x="-1" y="-73025"/>
            <a:ext cx="807866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panose="020B0600070205080204" pitchFamily="34" charset="-128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panose="020B0600070205080204" pitchFamily="34" charset="-128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panose="020B0600070205080204" pitchFamily="34" charset="-128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panose="020B0600070205080204" pitchFamily="34" charset="-128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charset="0"/>
              </a:defRPr>
            </a:lvl9pPr>
          </a:lstStyle>
          <a:p>
            <a:r>
              <a:rPr lang="en-US" altLang="en-US" kern="0" dirty="0">
                <a:solidFill>
                  <a:schemeClr val="tx1"/>
                </a:solidFill>
                <a:latin typeface="Lucida Calligraphy" panose="03010101010101010101" pitchFamily="66" charset="0"/>
              </a:rPr>
              <a:t>L</a:t>
            </a:r>
            <a:r>
              <a:rPr lang="en-US" altLang="en-US" kern="0" dirty="0">
                <a:solidFill>
                  <a:schemeClr val="tx1"/>
                </a:solidFill>
              </a:rPr>
              <a:t> </a:t>
            </a:r>
            <a:r>
              <a:rPr lang="en-US" altLang="en-US" kern="0" dirty="0" smtClean="0">
                <a:solidFill>
                  <a:schemeClr val="tx1"/>
                </a:solidFill>
              </a:rPr>
              <a:t>Reduction </a:t>
            </a:r>
            <a:r>
              <a:rPr lang="en-US" altLang="en-US" kern="0" dirty="0">
                <a:solidFill>
                  <a:schemeClr val="tx1"/>
                </a:solidFill>
              </a:rPr>
              <a:t>due to Crossing Angle</a:t>
            </a:r>
          </a:p>
        </p:txBody>
      </p:sp>
      <p:grpSp>
        <p:nvGrpSpPr>
          <p:cNvPr id="7" name="38 Grupo"/>
          <p:cNvGrpSpPr>
            <a:grpSpLocks/>
          </p:cNvGrpSpPr>
          <p:nvPr/>
        </p:nvGrpSpPr>
        <p:grpSpPr bwMode="auto">
          <a:xfrm>
            <a:off x="5318748" y="4720808"/>
            <a:ext cx="3461116" cy="1462907"/>
            <a:chOff x="1575178" y="1905000"/>
            <a:chExt cx="5993644" cy="2818129"/>
          </a:xfrm>
        </p:grpSpPr>
        <p:grpSp>
          <p:nvGrpSpPr>
            <p:cNvPr id="9" name="34 Grupo"/>
            <p:cNvGrpSpPr>
              <a:grpSpLocks/>
            </p:cNvGrpSpPr>
            <p:nvPr/>
          </p:nvGrpSpPr>
          <p:grpSpPr bwMode="auto">
            <a:xfrm>
              <a:off x="1828800" y="2067153"/>
              <a:ext cx="5486400" cy="2655976"/>
              <a:chOff x="1828800" y="2067153"/>
              <a:chExt cx="5486400" cy="2655976"/>
            </a:xfrm>
          </p:grpSpPr>
          <p:cxnSp>
            <p:nvCxnSpPr>
              <p:cNvPr id="29" name="28 Conector recto de flecha"/>
              <p:cNvCxnSpPr/>
              <p:nvPr/>
            </p:nvCxnSpPr>
            <p:spPr bwMode="auto">
              <a:xfrm>
                <a:off x="1829019" y="3421666"/>
                <a:ext cx="5485961" cy="14640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30" name="33 Conector recto de flecha"/>
              <p:cNvCxnSpPr/>
              <p:nvPr/>
            </p:nvCxnSpPr>
            <p:spPr bwMode="auto">
              <a:xfrm flipV="1">
                <a:off x="4572000" y="2067501"/>
                <a:ext cx="0" cy="2655628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  <p:grpSp>
          <p:nvGrpSpPr>
            <p:cNvPr id="10" name="20 Grupo"/>
            <p:cNvGrpSpPr>
              <a:grpSpLocks/>
            </p:cNvGrpSpPr>
            <p:nvPr/>
          </p:nvGrpSpPr>
          <p:grpSpPr bwMode="auto">
            <a:xfrm>
              <a:off x="2075726" y="3048000"/>
              <a:ext cx="5163274" cy="835856"/>
              <a:chOff x="1887669" y="3242957"/>
              <a:chExt cx="5163274" cy="835856"/>
            </a:xfrm>
          </p:grpSpPr>
          <p:grpSp>
            <p:nvGrpSpPr>
              <p:cNvPr id="17" name="12 Grupo"/>
              <p:cNvGrpSpPr>
                <a:grpSpLocks/>
              </p:cNvGrpSpPr>
              <p:nvPr/>
            </p:nvGrpSpPr>
            <p:grpSpPr bwMode="auto">
              <a:xfrm rot="-1436127">
                <a:off x="1907018" y="3242957"/>
                <a:ext cx="5143925" cy="724654"/>
                <a:chOff x="4707468" y="2594558"/>
                <a:chExt cx="5143925" cy="724654"/>
              </a:xfrm>
            </p:grpSpPr>
            <p:cxnSp>
              <p:nvCxnSpPr>
                <p:cNvPr id="25" name="13 Conector recto de flecha"/>
                <p:cNvCxnSpPr>
                  <a:cxnSpLocks noChangeShapeType="1"/>
                </p:cNvCxnSpPr>
                <p:nvPr/>
              </p:nvCxnSpPr>
              <p:spPr bwMode="auto">
                <a:xfrm flipH="1">
                  <a:off x="4707468" y="2938209"/>
                  <a:ext cx="4114800" cy="0"/>
                </a:xfrm>
                <a:prstGeom prst="straightConnector1">
                  <a:avLst/>
                </a:prstGeom>
                <a:noFill/>
                <a:ln w="38100" algn="ctr">
                  <a:solidFill>
                    <a:srgbClr val="7030A0"/>
                  </a:solidFill>
                  <a:prstDash val="sysDash"/>
                  <a:round/>
                  <a:headEnd/>
                  <a:tailEnd type="arrow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pic>
              <p:nvPicPr>
                <p:cNvPr id="26" name="Picture 2" descr="C:\Users\alex\Downloads\USPAS\2015\VA\bunch01.jpg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rgbClr val="FF66FF">
                      <a:tint val="45000"/>
                      <a:satMod val="400000"/>
                    </a:srgb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859870" y="2594558"/>
                  <a:ext cx="1826028" cy="7246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7" name="Picture 2" descr="C:\Users\alex\Downloads\USPAS\2015\VA\bunch01.jpg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rgbClr val="FF66FF">
                      <a:tint val="45000"/>
                      <a:satMod val="400000"/>
                    </a:srgb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1385"/>
                <a:stretch/>
              </p:blipFill>
              <p:spPr bwMode="auto">
                <a:xfrm>
                  <a:off x="8050672" y="2594558"/>
                  <a:ext cx="1800721" cy="7246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8" name="Picture 2" descr="C:\Users\alex\Downloads\USPAS\2015\VA\bunch01.jpg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rgbClr val="FF66FF">
                      <a:tint val="45000"/>
                      <a:satMod val="400000"/>
                    </a:srgb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451145" y="2594558"/>
                  <a:ext cx="1826028" cy="7246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18" name="6 Grupo"/>
              <p:cNvGrpSpPr>
                <a:grpSpLocks/>
              </p:cNvGrpSpPr>
              <p:nvPr/>
            </p:nvGrpSpPr>
            <p:grpSpPr bwMode="auto">
              <a:xfrm rot="1458408">
                <a:off x="1887669" y="3264955"/>
                <a:ext cx="5038080" cy="768209"/>
                <a:chOff x="-650328" y="3200398"/>
                <a:chExt cx="5038080" cy="768209"/>
              </a:xfrm>
            </p:grpSpPr>
            <p:cxnSp>
              <p:nvCxnSpPr>
                <p:cNvPr id="21" name="15 Conector recto de flecha"/>
                <p:cNvCxnSpPr>
                  <a:cxnSpLocks noChangeShapeType="1"/>
                </p:cNvCxnSpPr>
                <p:nvPr/>
              </p:nvCxnSpPr>
              <p:spPr bwMode="auto">
                <a:xfrm>
                  <a:off x="228600" y="3581400"/>
                  <a:ext cx="4156350" cy="0"/>
                </a:xfrm>
                <a:prstGeom prst="straightConnector1">
                  <a:avLst/>
                </a:prstGeom>
                <a:noFill/>
                <a:ln w="38100" algn="ctr">
                  <a:solidFill>
                    <a:schemeClr val="accent2"/>
                  </a:solidFill>
                  <a:prstDash val="sysDash"/>
                  <a:round/>
                  <a:headEnd/>
                  <a:tailEnd type="arrow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pic>
              <p:nvPicPr>
                <p:cNvPr id="22" name="Picture 2" descr="C:\Users\alex\Downloads\USPAS\2015\VA\bunch01.jpg"/>
                <p:cNvPicPr>
                  <a:picLocks noChangeAspect="1" noChangeArrowheads="1"/>
                </p:cNvPicPr>
                <p:nvPr/>
              </p:nvPicPr>
              <p:blipFill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59397" y="3200401"/>
                  <a:ext cx="1826028" cy="7246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3" name="Picture 2" descr="C:\Users\alex\Downloads\USPAS\2015\VA\bunch01.jpg"/>
                <p:cNvPicPr>
                  <a:picLocks noChangeAspect="1" noChangeArrowheads="1"/>
                </p:cNvPicPr>
                <p:nvPr/>
              </p:nvPicPr>
              <p:blipFill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561725" y="3243953"/>
                  <a:ext cx="1826027" cy="7246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4" name="Picture 2" descr="C:\Users\alex\Downloads\USPAS\2015\VA\bunch01.jpg"/>
                <p:cNvPicPr>
                  <a:picLocks noChangeAspect="1" noChangeArrowheads="1"/>
                </p:cNvPicPr>
                <p:nvPr/>
              </p:nvPicPr>
              <p:blipFill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-1012" r="2"/>
                <a:stretch>
                  <a:fillRect/>
                </a:stretch>
              </p:blipFill>
              <p:spPr bwMode="auto">
                <a:xfrm>
                  <a:off x="-650328" y="3200398"/>
                  <a:ext cx="1844476" cy="7246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sp>
            <p:nvSpPr>
              <p:cNvPr id="19" name="23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2600" y="3617148"/>
                <a:ext cx="770924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pPr>
                  <a:defRPr/>
                </a:pPr>
                <a:r>
                  <a:rPr lang="en-US">
                    <a:noFill/>
                  </a:rPr>
                  <a:t> </a:t>
                </a:r>
              </a:p>
            </p:txBody>
          </p:sp>
          <p:sp>
            <p:nvSpPr>
              <p:cNvPr id="20" name="24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4600" y="3566143"/>
                <a:ext cx="770924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pPr>
                  <a:defRPr/>
                </a:pPr>
                <a:r>
                  <a:rPr lang="en-US">
                    <a:noFill/>
                  </a:rPr>
                  <a:t> </a:t>
                </a:r>
              </a:p>
            </p:txBody>
          </p:sp>
        </p:grpSp>
        <p:sp>
          <p:nvSpPr>
            <p:cNvPr id="11" name="36 CuadroTexto"/>
            <p:cNvSpPr txBox="1"/>
            <p:nvPr/>
          </p:nvSpPr>
          <p:spPr>
            <a:xfrm>
              <a:off x="7111907" y="2967837"/>
              <a:ext cx="355378" cy="461149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/>
                  <a:cs typeface="Arial"/>
                </a:rPr>
                <a:t>s</a:t>
              </a:r>
            </a:p>
          </p:txBody>
        </p:sp>
        <p:sp>
          <p:nvSpPr>
            <p:cNvPr id="12" name="40 CuadroTexto"/>
            <p:cNvSpPr txBox="1"/>
            <p:nvPr/>
          </p:nvSpPr>
          <p:spPr>
            <a:xfrm>
              <a:off x="4673537" y="1905000"/>
              <a:ext cx="355378" cy="461149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/>
                  <a:cs typeface="Arial"/>
                </a:rPr>
                <a:t>x</a:t>
              </a:r>
            </a:p>
          </p:txBody>
        </p:sp>
        <p:sp>
          <p:nvSpPr>
            <p:cNvPr id="13" name="37 Arco"/>
            <p:cNvSpPr/>
            <p:nvPr/>
          </p:nvSpPr>
          <p:spPr bwMode="auto">
            <a:xfrm rot="3906947">
              <a:off x="5618418" y="3059316"/>
              <a:ext cx="1390765" cy="1348346"/>
            </a:xfrm>
            <a:prstGeom prst="arc">
              <a:avLst>
                <a:gd name="adj1" fmla="val 16200000"/>
                <a:gd name="adj2" fmla="val 21111374"/>
              </a:avLst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Times" charset="0"/>
              </a:endParaRPr>
            </a:p>
          </p:txBody>
        </p:sp>
        <p:sp>
          <p:nvSpPr>
            <p:cNvPr id="14" name="42 Arco"/>
            <p:cNvSpPr/>
            <p:nvPr/>
          </p:nvSpPr>
          <p:spPr bwMode="auto">
            <a:xfrm rot="17693053" flipH="1">
              <a:off x="2113913" y="3059317"/>
              <a:ext cx="1390765" cy="1348345"/>
            </a:xfrm>
            <a:prstGeom prst="arc">
              <a:avLst>
                <a:gd name="adj1" fmla="val 16200000"/>
                <a:gd name="adj2" fmla="val 21111374"/>
              </a:avLst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Times" charset="0"/>
              </a:endParaRPr>
            </a:p>
          </p:txBody>
        </p:sp>
        <p:sp>
          <p:nvSpPr>
            <p:cNvPr id="15" name="43 CuadroTexto"/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7010400" y="3708853"/>
              <a:ext cx="558422" cy="786947"/>
            </a:xfrm>
            <a:prstGeom prst="rect">
              <a:avLst/>
            </a:prstGeom>
            <a:blipFill>
              <a:blip r:embed="rId6"/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pPr>
                <a:defRPr/>
              </a:pPr>
              <a:r>
                <a:rPr lang="en-US">
                  <a:noFill/>
                </a:rPr>
                <a:t> </a:t>
              </a:r>
            </a:p>
          </p:txBody>
        </p:sp>
        <p:sp>
          <p:nvSpPr>
            <p:cNvPr id="16" name="44 CuadroTexto"/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1575178" y="3708853"/>
              <a:ext cx="558422" cy="786947"/>
            </a:xfrm>
            <a:prstGeom prst="rect">
              <a:avLst/>
            </a:prstGeom>
            <a:blipFill>
              <a:blip r:embed="rId7"/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pPr>
                <a:defRPr/>
              </a:pPr>
              <a:r>
                <a:rPr lang="en-US">
                  <a:noFill/>
                </a:rPr>
                <a:t> </a:t>
              </a: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31" name="Table 3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84346491"/>
                  </p:ext>
                </p:extLst>
              </p:nvPr>
            </p:nvGraphicFramePr>
            <p:xfrm>
              <a:off x="5515362" y="1812576"/>
              <a:ext cx="3041897" cy="219602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92045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  <a:gridCol w="1274926">
                      <a:extLst>
                        <a:ext uri="{9D8B030D-6E8A-4147-A177-3AD203B41FA5}">
                          <a16:colId xmlns:a16="http://schemas.microsoft.com/office/drawing/2014/main" xmlns="" val="20001"/>
                        </a:ext>
                      </a:extLst>
                    </a:gridCol>
                    <a:gridCol w="1274926">
                      <a:extLst>
                        <a:ext uri="{9D8B030D-6E8A-4147-A177-3AD203B41FA5}">
                          <a16:colId xmlns:a16="http://schemas.microsoft.com/office/drawing/2014/main" xmlns="" val="2339692468"/>
                        </a:ext>
                      </a:extLst>
                    </a:gridCol>
                  </a:tblGrid>
                  <a:tr h="383353"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Crossing</a:t>
                          </a:r>
                          <a:r>
                            <a:rPr lang="en-US" sz="1800" baseline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beam parameters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T="45710" marB="45710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180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T="45710" marB="45710"/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38335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sz="1800" dirty="0"/>
                            <a:t>θ</a:t>
                          </a:r>
                          <a:r>
                            <a:rPr lang="en-US" sz="1800" baseline="-25000" dirty="0"/>
                            <a:t>c</a:t>
                          </a:r>
                        </a:p>
                      </a:txBody>
                      <a:tcPr marT="45710" marB="4571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50</a:t>
                          </a:r>
                        </a:p>
                      </a:txBody>
                      <a:tcPr marT="45710" marB="4571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err="1"/>
                            <a:t>mrad</a:t>
                          </a:r>
                          <a:endParaRPr lang="en-US" sz="1400" dirty="0"/>
                        </a:p>
                      </a:txBody>
                      <a:tcPr marT="45710" marB="45710"/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  <a:tr h="40590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sz="1800" dirty="0"/>
                            <a:t>σ</a:t>
                          </a:r>
                          <a:r>
                            <a:rPr lang="en-US" sz="1800" baseline="-25000" dirty="0"/>
                            <a:t>z</a:t>
                          </a:r>
                        </a:p>
                      </a:txBody>
                      <a:tcPr marT="45710" marB="4571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9.08</a:t>
                          </a:r>
                        </a:p>
                      </a:txBody>
                      <a:tcPr marT="45710" marB="4571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mm</a:t>
                          </a:r>
                        </a:p>
                      </a:txBody>
                      <a:tcPr marT="45710" marB="45710"/>
                    </a:tc>
                    <a:extLst>
                      <a:ext uri="{0D108BD9-81ED-4DB2-BD59-A6C34878D82A}">
                        <a16:rowId xmlns:a16="http://schemas.microsoft.com/office/drawing/2014/main" xmlns="" val="10002"/>
                      </a:ext>
                    </a:extLst>
                  </a:tr>
                  <a:tr h="38335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sz="1800" dirty="0"/>
                            <a:t>σ</a:t>
                          </a:r>
                          <a:r>
                            <a:rPr lang="en-US" sz="1800" baseline="-25000" dirty="0"/>
                            <a:t>x</a:t>
                          </a:r>
                        </a:p>
                      </a:txBody>
                      <a:tcPr marT="45710" marB="4571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18.04 </a:t>
                          </a:r>
                          <a14:m>
                            <m:oMath xmlns:m="http://schemas.openxmlformats.org/officeDocument/2006/math">
                              <m:r>
                                <a:rPr lang="en-US" sz="1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lang="en-US" sz="14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−3</m:t>
                                  </m:r>
                                </m:sup>
                              </m:sSup>
                            </m:oMath>
                          </a14:m>
                          <a:endParaRPr lang="en-US" sz="1400" dirty="0"/>
                        </a:p>
                      </a:txBody>
                      <a:tcPr marT="45710" marB="4571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mm</a:t>
                          </a:r>
                        </a:p>
                      </a:txBody>
                      <a:tcPr marT="45710" marB="45710"/>
                    </a:tc>
                    <a:extLst>
                      <a:ext uri="{0D108BD9-81ED-4DB2-BD59-A6C34878D82A}">
                        <a16:rowId xmlns:a16="http://schemas.microsoft.com/office/drawing/2014/main" xmlns="" val="10003"/>
                      </a:ext>
                    </a:extLst>
                  </a:tr>
                  <a:tr h="38335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sz="1600" b="1" baseline="-25000" dirty="0"/>
                            <a:t>φ</a:t>
                          </a:r>
                          <a:endParaRPr lang="en-US" sz="1600" b="1" baseline="-25000" dirty="0"/>
                        </a:p>
                      </a:txBody>
                      <a:tcPr marT="45710" marB="4571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b="1" dirty="0"/>
                            <a:t>12.5</a:t>
                          </a:r>
                        </a:p>
                      </a:txBody>
                      <a:tcPr marT="45710" marB="4571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b="1" dirty="0"/>
                            <a:t>rad</a:t>
                          </a:r>
                        </a:p>
                      </a:txBody>
                      <a:tcPr marT="45710" marB="45710"/>
                    </a:tc>
                    <a:extLst>
                      <a:ext uri="{0D108BD9-81ED-4DB2-BD59-A6C34878D82A}">
                        <a16:rowId xmlns:a16="http://schemas.microsoft.com/office/drawing/2014/main" xmlns="" val="10004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31" name="Table 3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84346491"/>
                  </p:ext>
                </p:extLst>
              </p:nvPr>
            </p:nvGraphicFramePr>
            <p:xfrm>
              <a:off x="5515362" y="1812576"/>
              <a:ext cx="3041897" cy="219602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92045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0"/>
                        </a:ext>
                      </a:extLst>
                    </a:gridCol>
                    <a:gridCol w="1274926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1"/>
                        </a:ext>
                      </a:extLst>
                    </a:gridCol>
                    <a:gridCol w="1274926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339692468"/>
                        </a:ext>
                      </a:extLst>
                    </a:gridCol>
                  </a:tblGrid>
                  <a:tr h="640060"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Crossing</a:t>
                          </a:r>
                          <a:r>
                            <a:rPr lang="en-US" sz="1800" baseline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beam parameters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T="45710" marB="45710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180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T="45710" marB="45710"/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0"/>
                      </a:ext>
                    </a:extLst>
                  </a:tr>
                  <a:tr h="38335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sz="1800" dirty="0"/>
                            <a:t>θ</a:t>
                          </a:r>
                          <a:r>
                            <a:rPr lang="en-US" sz="1800" baseline="-25000" dirty="0"/>
                            <a:t>c</a:t>
                          </a:r>
                        </a:p>
                      </a:txBody>
                      <a:tcPr marT="45710" marB="4571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50</a:t>
                          </a:r>
                        </a:p>
                      </a:txBody>
                      <a:tcPr marT="45710" marB="4571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err="1"/>
                            <a:t>mrad</a:t>
                          </a:r>
                          <a:endParaRPr lang="en-US" sz="1400" dirty="0"/>
                        </a:p>
                      </a:txBody>
                      <a:tcPr marT="45710" marB="45710"/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1"/>
                      </a:ext>
                    </a:extLst>
                  </a:tr>
                  <a:tr h="40590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sz="1800" dirty="0"/>
                            <a:t>σ</a:t>
                          </a:r>
                          <a:r>
                            <a:rPr lang="en-US" sz="1800" baseline="-25000" dirty="0"/>
                            <a:t>z</a:t>
                          </a:r>
                        </a:p>
                      </a:txBody>
                      <a:tcPr marT="45710" marB="4571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9.08</a:t>
                          </a:r>
                        </a:p>
                      </a:txBody>
                      <a:tcPr marT="45710" marB="4571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mm</a:t>
                          </a:r>
                        </a:p>
                      </a:txBody>
                      <a:tcPr marT="45710" marB="45710"/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2"/>
                      </a:ext>
                    </a:extLst>
                  </a:tr>
                  <a:tr h="38335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sz="1800" dirty="0"/>
                            <a:t>σ</a:t>
                          </a:r>
                          <a:r>
                            <a:rPr lang="en-US" sz="1800" baseline="-25000" dirty="0"/>
                            <a:t>x</a:t>
                          </a:r>
                        </a:p>
                      </a:txBody>
                      <a:tcPr marT="45710" marB="45710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45710" marB="45710">
                        <a:blipFill rotWithShape="0">
                          <a:blip r:embed="rId8"/>
                          <a:stretch>
                            <a:fillRect l="-39234" t="-380952" r="-102392" b="-1031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mm</a:t>
                          </a:r>
                        </a:p>
                      </a:txBody>
                      <a:tcPr marT="45710" marB="45710"/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3"/>
                      </a:ext>
                    </a:extLst>
                  </a:tr>
                  <a:tr h="38335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sz="1600" b="1" baseline="-25000" dirty="0"/>
                            <a:t>φ</a:t>
                          </a:r>
                          <a:endParaRPr lang="en-US" sz="1600" b="1" baseline="-25000" dirty="0"/>
                        </a:p>
                      </a:txBody>
                      <a:tcPr marT="45710" marB="4571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b="1" dirty="0"/>
                            <a:t>12.5</a:t>
                          </a:r>
                        </a:p>
                      </a:txBody>
                      <a:tcPr marT="45710" marB="4571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b="1" dirty="0"/>
                            <a:t>rad</a:t>
                          </a:r>
                        </a:p>
                      </a:txBody>
                      <a:tcPr marT="45710" marB="45710"/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4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1"/>
              <p:cNvSpPr txBox="1">
                <a:spLocks noChangeArrowheads="1"/>
              </p:cNvSpPr>
              <p:nvPr/>
            </p:nvSpPr>
            <p:spPr bwMode="auto">
              <a:xfrm>
                <a:off x="5515362" y="3632471"/>
                <a:ext cx="3041897" cy="992451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/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Blip>
                    <a:blip r:embed="rId9"/>
                  </a:buBlip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𝜑</m:t>
                      </m:r>
                      <m:r>
                        <a:rPr lang="en-US" altLang="en-US" sz="2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≈12.5</m:t>
                      </m:r>
                    </m:oMath>
                  </m:oMathPara>
                </a14:m>
                <a:endParaRPr lang="en-US" altLang="en-US" sz="2800" b="0" dirty="0">
                  <a:solidFill>
                    <a:schemeClr val="tx1"/>
                  </a:solidFill>
                  <a:latin typeface="Times" panose="02020603050405020304" pitchFamily="18" charset="0"/>
                  <a:ea typeface="Cambria Math" panose="02040503050406030204" pitchFamily="18" charset="0"/>
                </a:endParaRPr>
              </a:p>
              <a:p>
                <a:pPr algn="ctr">
                  <a:spcBef>
                    <a:spcPct val="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altLang="en-U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𝜑</m:t>
                          </m:r>
                        </m:sub>
                      </m:sSub>
                      <m:r>
                        <a:rPr lang="en-US" altLang="en-US" sz="2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n-US" alt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0.0797</m:t>
                      </m:r>
                    </m:oMath>
                  </m:oMathPara>
                </a14:m>
                <a:endParaRPr lang="en-US" altLang="en-US" sz="2800" dirty="0">
                  <a:solidFill>
                    <a:srgbClr val="FF0000"/>
                  </a:solidFill>
                  <a:latin typeface="Times" panose="02020603050405020304" pitchFamily="18" charset="0"/>
                </a:endParaRPr>
              </a:p>
            </p:txBody>
          </p:sp>
        </mc:Choice>
        <mc:Fallback>
          <p:sp>
            <p:nvSpPr>
              <p:cNvPr id="5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515362" y="3632471"/>
                <a:ext cx="3041897" cy="992451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  <a:ln>
                <a:noFill/>
              </a:ln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2" name="Picture 3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8665" y="0"/>
            <a:ext cx="1063869" cy="106386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196" y="2201020"/>
            <a:ext cx="4657748" cy="3853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1886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4679091" y="842598"/>
                <a:ext cx="4236309" cy="2558561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en-US" dirty="0"/>
                  <a:t>      = beam energy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       = RF frequency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𝑐𝑟𝑎𝑏</m:t>
                        </m:r>
                      </m:sub>
                    </m:sSub>
                  </m:oMath>
                </a14:m>
                <a:r>
                  <a:rPr lang="en-US" dirty="0"/>
                  <a:t>  = beta function at </a:t>
                </a:r>
                <a:r>
                  <a:rPr lang="en-US" dirty="0" smtClean="0"/>
                  <a:t>CC location</a:t>
                </a:r>
                <a:endParaRPr lang="en-US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           </m:t>
                        </m:r>
                      </m:sup>
                    </m:sSup>
                  </m:oMath>
                </a14:m>
                <a:r>
                  <a:rPr lang="en-US" dirty="0"/>
                  <a:t>= beta function at IP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𝜑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𝑐𝑟𝑜𝑠𝑠</m:t>
                        </m:r>
                      </m:sub>
                    </m:sSub>
                  </m:oMath>
                </a14:m>
                <a:r>
                  <a:rPr lang="en-US" dirty="0"/>
                  <a:t> = beam crossing angle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9091" y="842598"/>
                <a:ext cx="4236309" cy="2558561"/>
              </a:xfrm>
              <a:blipFill rotWithShape="0">
                <a:blip r:embed="rId2"/>
                <a:stretch>
                  <a:fillRect l="-432" t="-11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Crabbing by </a:t>
            </a:r>
            <a:r>
              <a:rPr lang="en-US" dirty="0" smtClean="0"/>
              <a:t>Deflecting </a:t>
            </a:r>
            <a:r>
              <a:rPr lang="en-US" dirty="0"/>
              <a:t>C</a:t>
            </a:r>
            <a:r>
              <a:rPr lang="en-US" dirty="0" smtClean="0"/>
              <a:t>avity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78070" y="1322148"/>
                <a:ext cx="3525715" cy="120116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𝑑𝑎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  <m:func>
                            <m:func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latin typeface="Cambria Math" panose="02040503050406030204" pitchFamily="18" charset="0"/>
                                </a:rPr>
                                <m:t>tan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𝜑</m:t>
                                      </m:r>
                                    </m:e>
                                    <m:sub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𝑐𝑟𝑜𝑠𝑠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func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  <m:rad>
                            <m:radPr>
                              <m:degHide m:val="on"/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𝑐𝑟𝑎𝑏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070" y="1322148"/>
                <a:ext cx="3525715" cy="120116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xmlns="" id="{064DAD35-EBB2-4266-98F2-76625C28D1B1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4408551" y="2970912"/>
          <a:ext cx="4603564" cy="33545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35883967"/>
              </p:ext>
            </p:extLst>
          </p:nvPr>
        </p:nvGraphicFramePr>
        <p:xfrm>
          <a:off x="161367" y="3043574"/>
          <a:ext cx="4247185" cy="2773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531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2784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1402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1065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Parameter</a:t>
                      </a:r>
                    </a:p>
                  </a:txBody>
                  <a:tcPr marL="85406" marR="85406" marT="45705" marB="4570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Unit</a:t>
                      </a:r>
                    </a:p>
                  </a:txBody>
                  <a:tcPr marL="85406" marR="85406" marT="45705" marB="4570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Proton</a:t>
                      </a:r>
                    </a:p>
                  </a:txBody>
                  <a:tcPr marL="85406" marR="85406" marT="45705" marB="45705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10651">
                <a:tc>
                  <a:txBody>
                    <a:bodyPr/>
                    <a:lstStyle/>
                    <a:p>
                      <a:pPr algn="l"/>
                      <a:r>
                        <a:rPr lang="en-US" sz="2000" dirty="0"/>
                        <a:t>Energy</a:t>
                      </a:r>
                    </a:p>
                  </a:txBody>
                  <a:tcPr marL="85406" marR="85406" marT="45705" marB="4570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/>
                        <a:t>GeV</a:t>
                      </a:r>
                    </a:p>
                  </a:txBody>
                  <a:tcPr marL="85406" marR="85406" marT="45705" marB="4570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/>
                        <a:t>100</a:t>
                      </a:r>
                    </a:p>
                  </a:txBody>
                  <a:tcPr marL="85406" marR="85406" marT="45705" marB="45705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10668">
                <a:tc>
                  <a:txBody>
                    <a:bodyPr/>
                    <a:lstStyle/>
                    <a:p>
                      <a:pPr algn="l"/>
                      <a:r>
                        <a:rPr lang="en-US" sz="2000" dirty="0"/>
                        <a:t>Frequency</a:t>
                      </a:r>
                    </a:p>
                  </a:txBody>
                  <a:tcPr marL="85406" marR="85406" marT="45705" marB="4570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/>
                        <a:t>MHz</a:t>
                      </a:r>
                    </a:p>
                  </a:txBody>
                  <a:tcPr marL="85406" marR="85406" marT="45705" marB="45705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/>
                        <a:t>950.88</a:t>
                      </a:r>
                      <a:endParaRPr lang="en-US" sz="20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10668">
                <a:tc>
                  <a:txBody>
                    <a:bodyPr/>
                    <a:lstStyle/>
                    <a:p>
                      <a:pPr algn="l"/>
                      <a:r>
                        <a:rPr lang="en-US" sz="2000" dirty="0"/>
                        <a:t>Crossing angle</a:t>
                      </a:r>
                    </a:p>
                  </a:txBody>
                  <a:tcPr marL="85406" marR="85406" marT="45705" marB="4570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/>
                        <a:t>mrad</a:t>
                      </a:r>
                      <a:endParaRPr lang="en-US" sz="2000" b="0" dirty="0"/>
                    </a:p>
                  </a:txBody>
                  <a:tcPr marL="85406" marR="85406" marT="45705" marB="4570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/>
                        <a:t>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10668">
                <a:tc>
                  <a:txBody>
                    <a:bodyPr/>
                    <a:lstStyle/>
                    <a:p>
                      <a:pPr algn="l"/>
                      <a:r>
                        <a:rPr lang="el-GR" sz="2000" dirty="0"/>
                        <a:t>β</a:t>
                      </a:r>
                      <a:r>
                        <a:rPr lang="en-US" sz="2000" baseline="30000" dirty="0"/>
                        <a:t>*</a:t>
                      </a:r>
                    </a:p>
                  </a:txBody>
                  <a:tcPr marL="85406" marR="85406" marT="45705" marB="4570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/>
                        <a:t>cm</a:t>
                      </a:r>
                    </a:p>
                  </a:txBody>
                  <a:tcPr marL="85406" marR="85406" marT="45705" marB="4570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/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10651">
                <a:tc>
                  <a:txBody>
                    <a:bodyPr/>
                    <a:lstStyle/>
                    <a:p>
                      <a:pPr algn="l"/>
                      <a:r>
                        <a:rPr lang="el-GR" sz="2000" dirty="0"/>
                        <a:t>β</a:t>
                      </a:r>
                      <a:r>
                        <a:rPr lang="en-US" sz="2000" baseline="-25000" dirty="0"/>
                        <a:t>x</a:t>
                      </a:r>
                      <a:r>
                        <a:rPr lang="en-US" sz="2000" dirty="0"/>
                        <a:t> @ </a:t>
                      </a:r>
                      <a:r>
                        <a:rPr lang="en-US" sz="2000" dirty="0" smtClean="0"/>
                        <a:t>CC </a:t>
                      </a:r>
                      <a:r>
                        <a:rPr lang="en-US" sz="2000" baseline="0" dirty="0" smtClean="0"/>
                        <a:t>location</a:t>
                      </a:r>
                      <a:endParaRPr lang="en-US" sz="2000" dirty="0"/>
                    </a:p>
                  </a:txBody>
                  <a:tcPr marL="85406" marR="85406" marT="45705" marB="4570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/>
                        <a:t>m</a:t>
                      </a:r>
                    </a:p>
                  </a:txBody>
                  <a:tcPr marL="85406" marR="85406" marT="45705" marB="4570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/>
                        <a:t>400</a:t>
                      </a:r>
                      <a:endParaRPr lang="en-US" sz="2000" b="0" dirty="0">
                        <a:solidFill>
                          <a:srgbClr val="FF0000"/>
                        </a:solidFill>
                      </a:endParaRPr>
                    </a:p>
                  </a:txBody>
                  <a:tcPr marL="85406" marR="85406" marT="45705" marB="45705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10651"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/>
                        <a:t>Integrated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dirty="0" smtClean="0"/>
                        <a:t>voltage</a:t>
                      </a:r>
                      <a:endParaRPr lang="en-US" sz="2000" dirty="0"/>
                    </a:p>
                  </a:txBody>
                  <a:tcPr marL="85406" marR="85406" marT="45705" marB="4570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/>
                        <a:t>MV</a:t>
                      </a:r>
                    </a:p>
                  </a:txBody>
                  <a:tcPr marL="85406" marR="85406" marT="45705" marB="4570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/>
                        <a:t>19.81</a:t>
                      </a:r>
                      <a:endParaRPr lang="en-US" sz="2000" b="0" dirty="0">
                        <a:solidFill>
                          <a:srgbClr val="FF0000"/>
                        </a:solidFill>
                      </a:endParaRPr>
                    </a:p>
                  </a:txBody>
                  <a:tcPr marL="85406" marR="85406" marT="45705" marB="45705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8665" y="0"/>
            <a:ext cx="1063869" cy="1063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1757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853"/>
          <a:stretch/>
        </p:blipFill>
        <p:spPr>
          <a:xfrm>
            <a:off x="3600709" y="914400"/>
            <a:ext cx="5385029" cy="4766298"/>
          </a:xfrm>
          <a:prstGeom prst="rect">
            <a:avLst/>
          </a:prstGeom>
        </p:spPr>
      </p:pic>
      <p:sp>
        <p:nvSpPr>
          <p:cNvPr id="21506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8269941" cy="704850"/>
          </a:xfrm>
        </p:spPr>
        <p:txBody>
          <a:bodyPr/>
          <a:lstStyle/>
          <a:p>
            <a:r>
              <a:rPr lang="en-US" altLang="en-US" dirty="0"/>
              <a:t>Bunch at IP with and w/o </a:t>
            </a:r>
            <a:r>
              <a:rPr lang="en-US" altLang="en-US" dirty="0" smtClean="0"/>
              <a:t>Crabbing</a:t>
            </a:r>
            <a:endParaRPr lang="en-US" alt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935996"/>
              </p:ext>
            </p:extLst>
          </p:nvPr>
        </p:nvGraphicFramePr>
        <p:xfrm>
          <a:off x="158261" y="1371600"/>
          <a:ext cx="3285652" cy="2987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364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4200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86015"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Bunched Beam parameters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4704"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 of</a:t>
                      </a: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particles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7470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ε</a:t>
                      </a:r>
                      <a:r>
                        <a:rPr lang="en-US" sz="2000" baseline="-25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nx</a:t>
                      </a:r>
                      <a:endParaRPr lang="en-US" sz="2000" baseline="-25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0.35 </a:t>
                      </a: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  <a:sym typeface="Symbol" panose="05050102010706020507" pitchFamily="18" charset="2"/>
                        </a:rPr>
                        <a:t>m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74704">
                <a:tc>
                  <a:txBody>
                    <a:bodyPr/>
                    <a:lstStyle/>
                    <a:p>
                      <a:pPr algn="l"/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  <a:sym typeface="Symbol" panose="05050102010706020507" pitchFamily="18" charset="2"/>
                        </a:rPr>
                        <a:t></a:t>
                      </a: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p/p</a:t>
                      </a:r>
                      <a:endParaRPr lang="en-US" sz="200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3∙10</a:t>
                      </a:r>
                      <a:r>
                        <a:rPr lang="en-US" sz="2000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74704">
                <a:tc>
                  <a:txBody>
                    <a:bodyPr/>
                    <a:lstStyle/>
                    <a:p>
                      <a:pPr algn="l"/>
                      <a:r>
                        <a:rPr lang="el-GR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σ</a:t>
                      </a:r>
                      <a:r>
                        <a:rPr lang="en-US" sz="2000" baseline="-25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cm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86015">
                <a:tc gridSpan="2"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Gaussian</a:t>
                      </a: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distribution</a:t>
                      </a:r>
                    </a:p>
                    <a:p>
                      <a:pPr algn="l"/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3 - sigma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 bwMode="auto">
          <a:xfrm>
            <a:off x="4018085" y="5926015"/>
            <a:ext cx="5125915" cy="404447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8261" y="5603302"/>
            <a:ext cx="88274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Crabbed bunch (red) shown for the last 10 turns on a 5000 turn run.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8665" y="0"/>
            <a:ext cx="1063869" cy="1063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4890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260350" y="0"/>
            <a:ext cx="7969250" cy="704850"/>
          </a:xfrm>
        </p:spPr>
        <p:txBody>
          <a:bodyPr/>
          <a:lstStyle/>
          <a:p>
            <a:pPr algn="l"/>
            <a:r>
              <a:rPr lang="en-US" altLang="en-US" sz="3400" dirty="0"/>
              <a:t>Baseline Collision Optics of </a:t>
            </a:r>
            <a:r>
              <a:rPr lang="en-US" altLang="en-US" sz="3400" dirty="0" smtClean="0"/>
              <a:t>Ion </a:t>
            </a:r>
            <a:r>
              <a:rPr lang="en-US" altLang="en-US" sz="3400" dirty="0"/>
              <a:t>Ring</a:t>
            </a:r>
          </a:p>
        </p:txBody>
      </p:sp>
      <p:pic>
        <p:nvPicPr>
          <p:cNvPr id="17412" name="Picture 4" descr="fig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50" y="2218764"/>
            <a:ext cx="5212603" cy="4168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8665" y="0"/>
            <a:ext cx="1063869" cy="1063869"/>
          </a:xfrm>
          <a:prstGeom prst="rect">
            <a:avLst/>
          </a:prstGeom>
        </p:spPr>
      </p:pic>
      <p:sp>
        <p:nvSpPr>
          <p:cNvPr id="5" name="Content Placeholder 1"/>
          <p:cNvSpPr txBox="1">
            <a:spLocks/>
          </p:cNvSpPr>
          <p:nvPr/>
        </p:nvSpPr>
        <p:spPr bwMode="auto">
          <a:xfrm>
            <a:off x="260350" y="880534"/>
            <a:ext cx="8629650" cy="1490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fontAlgn="base">
              <a:spcBef>
                <a:spcPct val="20000"/>
              </a:spcBef>
              <a:spcAft>
                <a:spcPct val="0"/>
              </a:spcAft>
              <a:buSzPct val="85000"/>
              <a:buFont typeface="Arial" panose="020B0604020202020204" pitchFamily="34" charset="0"/>
              <a:buBlip>
                <a:blip r:embed="rId4"/>
              </a:buBlip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4488" indent="-344488" defTabSz="914400">
              <a:lnSpc>
                <a:spcPct val="120000"/>
              </a:lnSpc>
              <a:spcBef>
                <a:spcPct val="0"/>
              </a:spcBef>
              <a:buSzTx/>
              <a:buFont typeface="Arial" panose="020B0604020202020204" pitchFamily="34" charset="0"/>
              <a:buBlip>
                <a:blip r:embed="rId5"/>
              </a:buBlip>
            </a:pPr>
            <a:r>
              <a:rPr lang="en-US" altLang="en-US" dirty="0" smtClean="0"/>
              <a:t>Crab cavity locations near chromatic sextupoles seem adequate</a:t>
            </a:r>
          </a:p>
          <a:p>
            <a:pPr marL="344488" indent="-344488" defTabSz="914400">
              <a:lnSpc>
                <a:spcPct val="120000"/>
              </a:lnSpc>
              <a:spcBef>
                <a:spcPct val="0"/>
              </a:spcBef>
              <a:buSzTx/>
              <a:buFont typeface="Arial" panose="020B0604020202020204" pitchFamily="34" charset="0"/>
              <a:buBlip>
                <a:blip r:embed="rId5"/>
              </a:buBlip>
            </a:pPr>
            <a:r>
              <a:rPr lang="en-US" altLang="en-US" dirty="0" smtClean="0"/>
              <a:t>Observed emittance growth probably due to crabbed beam passing sextupoles</a:t>
            </a:r>
            <a:endParaRPr lang="en-US" altLang="en-US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044" b="5195"/>
          <a:stretch/>
        </p:blipFill>
        <p:spPr>
          <a:xfrm>
            <a:off x="5636590" y="1853005"/>
            <a:ext cx="3492497" cy="21945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03" r="12868" b="6488"/>
          <a:stretch/>
        </p:blipFill>
        <p:spPr>
          <a:xfrm>
            <a:off x="5636590" y="4047566"/>
            <a:ext cx="3493008" cy="2186463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 flipV="1">
            <a:off x="7676805" y="4625788"/>
            <a:ext cx="0" cy="1102659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710263" y="5046930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 3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">
                <a:extLst>
                  <a:ext uri="{FF2B5EF4-FFF2-40B4-BE49-F238E27FC236}">
                    <a16:creationId xmlns:a16="http://schemas.microsoft.com/office/drawing/2014/main" xmlns="" id="{E7C5C9B2-F713-4EF5-ADEA-273F29D11A4B}"/>
                  </a:ext>
                </a:extLst>
              </p:cNvPr>
              <p:cNvSpPr txBox="1"/>
              <p:nvPr/>
            </p:nvSpPr>
            <p:spPr>
              <a:xfrm>
                <a:off x="2447365" y="3050437"/>
                <a:ext cx="2168151" cy="459245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square" lIns="0" tIns="0" rIns="0" bIns="0" rtlCol="0" anchor="t">
                <a:noAutofit/>
              </a:bodyPr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600" b="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l-GR" sz="1600" b="0" i="1">
                              <a:latin typeface="Cambria Math" panose="02040503050406030204" pitchFamily="18" charset="0"/>
                            </a:rPr>
                            <m:t>𝛥𝜓</m:t>
                          </m:r>
                        </m:e>
                        <m:sub>
                          <m:r>
                            <a:rPr lang="en-US" sz="1600" b="0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  <m:sup>
                          <m:r>
                            <a:rPr lang="en-US" sz="1600" b="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600" b="0" i="1">
                              <a:latin typeface="Cambria Math" panose="02040503050406030204" pitchFamily="18" charset="0"/>
                            </a:rPr>
                            <m:t>𝑐𝑟𝑎𝑏</m:t>
                          </m:r>
                          <m:r>
                            <a:rPr lang="en-US" sz="1600" b="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600" b="0" i="1">
                              <a:latin typeface="Cambria Math" panose="02040503050406030204" pitchFamily="18" charset="0"/>
                            </a:rPr>
                            <m:t>𝐼𝑃</m:t>
                          </m:r>
                          <m:r>
                            <a:rPr lang="en-US" sz="1600" b="0" i="1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  <m:r>
                        <a:rPr lang="en-US" sz="1600" b="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600" b="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600" b="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1600" b="0" i="1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f>
                        <m:fPr>
                          <m:ctrlPr>
                            <a:rPr lang="en-US" sz="1600" b="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1600" b="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1600" b="0" dirty="0"/>
              </a:p>
            </p:txBody>
          </p:sp>
        </mc:Choice>
        <mc:Fallback>
          <p:sp>
            <p:nvSpPr>
              <p:cNvPr id="12" name="TextBox 1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E7C5C9B2-F713-4EF5-ADEA-273F29D11A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7365" y="3050437"/>
                <a:ext cx="2168151" cy="459245"/>
              </a:xfrm>
              <a:prstGeom prst="rect">
                <a:avLst/>
              </a:prstGeom>
              <a:blipFill rotWithShape="0">
                <a:blip r:embed="rId8"/>
                <a:stretch>
                  <a:fillRect l="-3090" r="-1404" b="-5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128442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82484" y="0"/>
            <a:ext cx="9061516" cy="704850"/>
          </a:xfrm>
        </p:spPr>
        <p:txBody>
          <a:bodyPr/>
          <a:lstStyle/>
          <a:p>
            <a:pPr algn="l"/>
            <a:r>
              <a:rPr lang="en-US" altLang="en-US" sz="3200" dirty="0" smtClean="0"/>
              <a:t>Optics with Switched x/y CCB Locations</a:t>
            </a:r>
            <a:endParaRPr lang="en-US" altLang="en-US" sz="32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56071015"/>
                  </p:ext>
                </p:extLst>
              </p:nvPr>
            </p:nvGraphicFramePr>
            <p:xfrm>
              <a:off x="833717" y="4903938"/>
              <a:ext cx="3410412" cy="1002602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1415808">
                      <a:extLst>
                        <a:ext uri="{9D8B030D-6E8A-4147-A177-3AD203B41FA5}">
                          <a16:colId xmlns:a16="http://schemas.microsoft.com/office/drawing/2014/main" xmlns="" val="2533359985"/>
                        </a:ext>
                      </a:extLst>
                    </a:gridCol>
                    <a:gridCol w="950081">
                      <a:extLst>
                        <a:ext uri="{9D8B030D-6E8A-4147-A177-3AD203B41FA5}">
                          <a16:colId xmlns:a16="http://schemas.microsoft.com/office/drawing/2014/main" xmlns="" val="3669636750"/>
                        </a:ext>
                      </a:extLst>
                    </a:gridCol>
                    <a:gridCol w="1044523">
                      <a:extLst>
                        <a:ext uri="{9D8B030D-6E8A-4147-A177-3AD203B41FA5}">
                          <a16:colId xmlns:a16="http://schemas.microsoft.com/office/drawing/2014/main" xmlns="" val="2690527355"/>
                        </a:ext>
                      </a:extLst>
                    </a:gridCol>
                  </a:tblGrid>
                  <a:tr h="252734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000" b="1" u="none" strike="noStrike" dirty="0">
                              <a:effectLst/>
                            </a:rPr>
                            <a:t> </a:t>
                          </a:r>
                          <a:endParaRPr lang="en-US" sz="20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000" b="1" u="none" strike="noStrike" dirty="0">
                              <a:effectLst/>
                            </a:rPr>
                            <a:t>Crab 1</a:t>
                          </a:r>
                          <a:endParaRPr lang="en-US" sz="20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000" b="1" u="none" strike="noStrike" dirty="0">
                              <a:effectLst/>
                            </a:rPr>
                            <a:t>Crab 2</a:t>
                          </a:r>
                          <a:endParaRPr lang="en-US" sz="20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b"/>
                    </a:tc>
                    <a:extLst>
                      <a:ext uri="{0D108BD9-81ED-4DB2-BD59-A6C34878D82A}">
                        <a16:rowId xmlns:a16="http://schemas.microsoft.com/office/drawing/2014/main" xmlns="" val="2371516468"/>
                      </a:ext>
                    </a:extLst>
                  </a:tr>
                  <a:tr h="252734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2000" b="0" u="none" strike="noStrike" dirty="0" smtClean="0">
                              <a:effectLst/>
                            </a:rPr>
                            <a:t>(2n+1)/(</a:t>
                          </a:r>
                          <a:r>
                            <a:rPr lang="en-US" sz="2000" b="0" u="none" strike="noStrike" dirty="0" smtClean="0">
                              <a:effectLst/>
                              <a:sym typeface="Symbol" panose="05050102010706020507" pitchFamily="18" charset="2"/>
                            </a:rPr>
                            <a:t>/2)</a:t>
                          </a:r>
                          <a:endParaRPr lang="en-US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000" u="none" strike="noStrike" dirty="0" smtClean="0">
                              <a:effectLst/>
                            </a:rPr>
                            <a:t>8.9995</a:t>
                          </a:r>
                          <a:endParaRPr lang="en-US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000" u="none" strike="noStrike" dirty="0">
                              <a:effectLst/>
                            </a:rPr>
                            <a:t>18.9995</a:t>
                          </a:r>
                          <a:endParaRPr lang="en-US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b"/>
                    </a:tc>
                    <a:extLst>
                      <a:ext uri="{0D108BD9-81ED-4DB2-BD59-A6C34878D82A}">
                        <a16:rowId xmlns:a16="http://schemas.microsoft.com/office/drawing/2014/main" xmlns="" val="3067147622"/>
                      </a:ext>
                    </a:extLst>
                  </a:tr>
                  <a:tr h="305593">
                    <a:tc>
                      <a:txBody>
                        <a:bodyPr/>
                        <a:lstStyle/>
                        <a:p>
                          <a:pPr marL="0" indent="0" algn="l" fontAlgn="b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l-GR" sz="2000" b="0" i="1">
                                        <a:latin typeface="Cambria Math" panose="02040503050406030204" pitchFamily="18" charset="0"/>
                                      </a:rPr>
                                      <m:t>𝛥𝜓</m:t>
                                    </m:r>
                                  </m:e>
                                  <m:sub>
                                    <m:r>
                                      <a:rPr lang="en-US" sz="2000" b="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  <m:sup>
                                    <m:r>
                                      <a:rPr lang="en-US" sz="2000" b="0" i="1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sz="2000" b="0" i="1">
                                        <a:latin typeface="Cambria Math" panose="02040503050406030204" pitchFamily="18" charset="0"/>
                                      </a:rPr>
                                      <m:t>𝑐𝑟𝑎𝑏</m:t>
                                    </m:r>
                                    <m:r>
                                      <a:rPr lang="en-US" sz="2000" b="0" i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2000" b="0" i="1">
                                        <a:latin typeface="Cambria Math" panose="02040503050406030204" pitchFamily="18" charset="0"/>
                                      </a:rPr>
                                      <m:t>𝐼𝑃</m:t>
                                    </m:r>
                                    <m:r>
                                      <a:rPr lang="en-US" sz="2000" b="0" i="1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sz="20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000" u="none" strike="noStrike" dirty="0">
                              <a:effectLst/>
                            </a:rPr>
                            <a:t>4.5 </a:t>
                          </a:r>
                          <a:r>
                            <a:rPr lang="el-GR" sz="2000" u="none" strike="noStrike" dirty="0">
                              <a:effectLst/>
                            </a:rPr>
                            <a:t>π</a:t>
                          </a:r>
                          <a:endParaRPr lang="en-US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000" u="none" strike="noStrike" dirty="0">
                              <a:effectLst/>
                            </a:rPr>
                            <a:t>9.5 </a:t>
                          </a:r>
                          <a:r>
                            <a:rPr lang="el-GR" sz="2000" u="none" strike="noStrike" dirty="0">
                              <a:effectLst/>
                            </a:rPr>
                            <a:t>π</a:t>
                          </a:r>
                          <a:endParaRPr lang="en-US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b"/>
                    </a:tc>
                    <a:extLst>
                      <a:ext uri="{0D108BD9-81ED-4DB2-BD59-A6C34878D82A}">
                        <a16:rowId xmlns:a16="http://schemas.microsoft.com/office/drawing/2014/main" xmlns="" val="2670449476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56071015"/>
                  </p:ext>
                </p:extLst>
              </p:nvPr>
            </p:nvGraphicFramePr>
            <p:xfrm>
              <a:off x="833717" y="4903938"/>
              <a:ext cx="3410412" cy="1002602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1415808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533359985"/>
                        </a:ext>
                      </a:extLst>
                    </a:gridCol>
                    <a:gridCol w="950081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3669636750"/>
                        </a:ext>
                      </a:extLst>
                    </a:gridCol>
                    <a:gridCol w="1044523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690527355"/>
                        </a:ext>
                      </a:extLst>
                    </a:gridCol>
                  </a:tblGrid>
                  <a:tr h="31242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000" b="1" u="none" strike="noStrike" dirty="0">
                              <a:effectLst/>
                            </a:rPr>
                            <a:t> </a:t>
                          </a:r>
                          <a:endParaRPr lang="en-US" sz="20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000" b="1" u="none" strike="noStrike" dirty="0">
                              <a:effectLst/>
                            </a:rPr>
                            <a:t>Crab 1</a:t>
                          </a:r>
                          <a:endParaRPr lang="en-US" sz="20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000" b="1" u="none" strike="noStrike" dirty="0">
                              <a:effectLst/>
                            </a:rPr>
                            <a:t>Crab 2</a:t>
                          </a:r>
                          <a:endParaRPr lang="en-US" sz="20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b"/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2371516468"/>
                      </a:ext>
                    </a:extLst>
                  </a:tr>
                  <a:tr h="312420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2000" b="0" u="none" strike="noStrike" dirty="0" smtClean="0">
                              <a:effectLst/>
                            </a:rPr>
                            <a:t>(2n+1)/(</a:t>
                          </a:r>
                          <a:r>
                            <a:rPr lang="en-US" sz="2000" b="0" u="none" strike="noStrike" dirty="0" smtClean="0">
                              <a:effectLst/>
                              <a:sym typeface="Symbol" panose="05050102010706020507" pitchFamily="18" charset="2"/>
                            </a:rPr>
                            <a:t>/2)</a:t>
                          </a:r>
                          <a:endParaRPr lang="en-US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000" u="none" strike="noStrike" dirty="0" smtClean="0">
                              <a:effectLst/>
                            </a:rPr>
                            <a:t>8.9995</a:t>
                          </a:r>
                          <a:endParaRPr lang="en-US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000" u="none" strike="noStrike" dirty="0">
                              <a:effectLst/>
                            </a:rPr>
                            <a:t>18.9995</a:t>
                          </a:r>
                          <a:endParaRPr lang="en-US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b"/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3067147622"/>
                      </a:ext>
                    </a:extLst>
                  </a:tr>
                  <a:tr h="37776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620" marR="7620" marT="7620" marB="0" anchor="b">
                        <a:blipFill rotWithShape="0">
                          <a:blip r:embed="rId2"/>
                          <a:stretch>
                            <a:fillRect l="-429" t="-183871" r="-141631" b="-403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000" u="none" strike="noStrike" dirty="0">
                              <a:effectLst/>
                            </a:rPr>
                            <a:t>4.5 </a:t>
                          </a:r>
                          <a:r>
                            <a:rPr lang="el-GR" sz="2000" u="none" strike="noStrike" dirty="0">
                              <a:effectLst/>
                            </a:rPr>
                            <a:t>π</a:t>
                          </a:r>
                          <a:endParaRPr lang="en-US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000" u="none" strike="noStrike" dirty="0">
                              <a:effectLst/>
                            </a:rPr>
                            <a:t>9.5 </a:t>
                          </a:r>
                          <a:r>
                            <a:rPr lang="el-GR" sz="2000" u="none" strike="noStrike" dirty="0">
                              <a:effectLst/>
                            </a:rPr>
                            <a:t>π</a:t>
                          </a:r>
                          <a:endParaRPr lang="en-US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b"/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2670449476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8665" y="0"/>
            <a:ext cx="1063869" cy="106386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84" y="829718"/>
            <a:ext cx="5104083" cy="4035998"/>
          </a:xfrm>
          <a:prstGeom prst="rect">
            <a:avLst/>
          </a:prstGeom>
        </p:spPr>
      </p:pic>
      <p:pic>
        <p:nvPicPr>
          <p:cNvPr id="15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72" r="14086" b="6546"/>
          <a:stretch/>
        </p:blipFill>
        <p:spPr>
          <a:xfrm>
            <a:off x="5509801" y="1177112"/>
            <a:ext cx="3469596" cy="2486155"/>
          </a:xfr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20" r="14363" b="6369"/>
          <a:stretch/>
        </p:blipFill>
        <p:spPr>
          <a:xfrm>
            <a:off x="5510207" y="3776510"/>
            <a:ext cx="3469190" cy="2485311"/>
          </a:xfrm>
          <a:prstGeom prst="rect">
            <a:avLst/>
          </a:prstGeom>
        </p:spPr>
      </p:pic>
      <p:cxnSp>
        <p:nvCxnSpPr>
          <p:cNvPr id="17" name="Straight Arrow Connector 16"/>
          <p:cNvCxnSpPr/>
          <p:nvPr/>
        </p:nvCxnSpPr>
        <p:spPr>
          <a:xfrm flipV="1">
            <a:off x="7676805" y="4424082"/>
            <a:ext cx="0" cy="1277472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7736263" y="4834499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 1.5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90267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17585" y="-90865"/>
            <a:ext cx="7772400" cy="914400"/>
          </a:xfrm>
        </p:spPr>
        <p:txBody>
          <a:bodyPr/>
          <a:lstStyle/>
          <a:p>
            <a:r>
              <a:rPr lang="en-US" altLang="en-US" dirty="0" smtClean="0"/>
              <a:t>Slow Crab Cavity Turn-on</a:t>
            </a:r>
            <a:endParaRPr lang="en-US" alt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350" y="1291630"/>
            <a:ext cx="4501122" cy="347190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8665" y="0"/>
            <a:ext cx="1063869" cy="1063869"/>
          </a:xfrm>
          <a:prstGeom prst="rect">
            <a:avLst/>
          </a:prstGeom>
        </p:spPr>
      </p:pic>
      <p:sp>
        <p:nvSpPr>
          <p:cNvPr id="7" name="Content Placeholder 1"/>
          <p:cNvSpPr txBox="1">
            <a:spLocks/>
          </p:cNvSpPr>
          <p:nvPr/>
        </p:nvSpPr>
        <p:spPr bwMode="auto">
          <a:xfrm>
            <a:off x="260350" y="880534"/>
            <a:ext cx="8629650" cy="1490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fontAlgn="base">
              <a:spcBef>
                <a:spcPct val="20000"/>
              </a:spcBef>
              <a:spcAft>
                <a:spcPct val="0"/>
              </a:spcAft>
              <a:buSzPct val="85000"/>
              <a:buFont typeface="Arial" panose="020B0604020202020204" pitchFamily="34" charset="0"/>
              <a:buBlip>
                <a:blip r:embed="rId4"/>
              </a:buBlip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4488" indent="-344488" defTabSz="914400">
              <a:lnSpc>
                <a:spcPct val="120000"/>
              </a:lnSpc>
              <a:spcBef>
                <a:spcPct val="0"/>
              </a:spcBef>
              <a:buSzTx/>
              <a:buFont typeface="Arial" panose="020B0604020202020204" pitchFamily="34" charset="0"/>
              <a:buBlip>
                <a:blip r:embed="rId5"/>
              </a:buBlip>
            </a:pPr>
            <a:r>
              <a:rPr lang="en-US" altLang="en-US" dirty="0" smtClean="0"/>
              <a:t>Emittance is increased by ~13% but it’s a correlated effect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21" b="6328"/>
          <a:stretch/>
        </p:blipFill>
        <p:spPr>
          <a:xfrm>
            <a:off x="4506129" y="1465728"/>
            <a:ext cx="4194829" cy="251460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00" r="13787" b="6309"/>
          <a:stretch/>
        </p:blipFill>
        <p:spPr>
          <a:xfrm>
            <a:off x="4506840" y="4141694"/>
            <a:ext cx="3615896" cy="2245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9964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282644"/>
            <a:ext cx="7079557" cy="518746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4301" y="0"/>
            <a:ext cx="8915398" cy="704850"/>
          </a:xfrm>
        </p:spPr>
        <p:txBody>
          <a:bodyPr/>
          <a:lstStyle/>
          <a:p>
            <a:pPr algn="l"/>
            <a:r>
              <a:rPr lang="en-US" sz="3200" dirty="0" smtClean="0"/>
              <a:t>Multipole Components of Crab Cavities</a:t>
            </a:r>
            <a:endParaRPr lang="en-US" sz="3200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/>
          </p:nvPr>
        </p:nvGraphicFramePr>
        <p:xfrm>
          <a:off x="6168292" y="3358662"/>
          <a:ext cx="2861407" cy="2612635"/>
        </p:xfrm>
        <a:graphic>
          <a:graphicData uri="http://schemas.openxmlformats.org/drawingml/2006/table">
            <a:tbl>
              <a:tblPr/>
              <a:tblGrid>
                <a:gridCol w="959222">
                  <a:extLst>
                    <a:ext uri="{9D8B030D-6E8A-4147-A177-3AD203B41FA5}">
                      <a16:colId xmlns:a16="http://schemas.microsoft.com/office/drawing/2014/main" xmlns="" val="1667755694"/>
                    </a:ext>
                  </a:extLst>
                </a:gridCol>
                <a:gridCol w="780383">
                  <a:extLst>
                    <a:ext uri="{9D8B030D-6E8A-4147-A177-3AD203B41FA5}">
                      <a16:colId xmlns:a16="http://schemas.microsoft.com/office/drawing/2014/main" xmlns="" val="3511325094"/>
                    </a:ext>
                  </a:extLst>
                </a:gridCol>
                <a:gridCol w="1121802">
                  <a:extLst>
                    <a:ext uri="{9D8B030D-6E8A-4147-A177-3AD203B41FA5}">
                      <a16:colId xmlns:a16="http://schemas.microsoft.com/office/drawing/2014/main" xmlns="" val="1442883081"/>
                    </a:ext>
                  </a:extLst>
                </a:gridCol>
              </a:tblGrid>
              <a:tr h="33703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V/m^3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mT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/m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(mT/m)/1MV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B0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47383287"/>
                  </a:ext>
                </a:extLst>
              </a:tr>
              <a:tr h="253383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0.00E+00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06018394"/>
                  </a:ext>
                </a:extLst>
              </a:tr>
              <a:tr h="337036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2.00E+10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3347.533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160.8694088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68461773"/>
                  </a:ext>
                </a:extLst>
              </a:tr>
              <a:tr h="337036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4.00E+10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6695.066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321.7388175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77212415"/>
                  </a:ext>
                </a:extLst>
              </a:tr>
              <a:tr h="337036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6.00E+10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10042.6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482.6082263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70764946"/>
                  </a:ext>
                </a:extLst>
              </a:tr>
              <a:tr h="337036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8.00E+10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13390.13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643.4776351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51377067"/>
                  </a:ext>
                </a:extLst>
              </a:tr>
              <a:tr h="337036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1.00E+11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16737.67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804.3470438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81973549"/>
                  </a:ext>
                </a:extLst>
              </a:tr>
              <a:tr h="337036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1.20E+11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20085.2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965.2164526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77946075"/>
                  </a:ext>
                </a:extLst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8665" y="0"/>
            <a:ext cx="1063869" cy="1063869"/>
          </a:xfrm>
          <a:prstGeom prst="rect">
            <a:avLst/>
          </a:prstGeom>
        </p:spPr>
      </p:pic>
      <p:sp>
        <p:nvSpPr>
          <p:cNvPr id="9" name="Content Placeholder 1"/>
          <p:cNvSpPr txBox="1">
            <a:spLocks/>
          </p:cNvSpPr>
          <p:nvPr/>
        </p:nvSpPr>
        <p:spPr bwMode="auto">
          <a:xfrm>
            <a:off x="260350" y="880534"/>
            <a:ext cx="8629650" cy="1490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fontAlgn="base">
              <a:spcBef>
                <a:spcPct val="20000"/>
              </a:spcBef>
              <a:spcAft>
                <a:spcPct val="0"/>
              </a:spcAft>
              <a:buSzPct val="85000"/>
              <a:buFont typeface="Arial" panose="020B0604020202020204" pitchFamily="34" charset="0"/>
              <a:buBlip>
                <a:blip r:embed="rId4"/>
              </a:buBlip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4488" indent="-344488" defTabSz="914400">
              <a:lnSpc>
                <a:spcPct val="120000"/>
              </a:lnSpc>
              <a:spcBef>
                <a:spcPct val="0"/>
              </a:spcBef>
              <a:buSzTx/>
              <a:buFont typeface="Arial" panose="020B0604020202020204" pitchFamily="34" charset="0"/>
              <a:buBlip>
                <a:blip r:embed="rId5"/>
              </a:buBlip>
            </a:pPr>
            <a:r>
              <a:rPr lang="en-US" altLang="en-US" dirty="0" smtClean="0"/>
              <a:t>Impact of </a:t>
            </a:r>
            <a:r>
              <a:rPr lang="en-US" altLang="en-US" dirty="0" err="1" smtClean="0"/>
              <a:t>sextupole</a:t>
            </a:r>
            <a:r>
              <a:rPr lang="en-US" altLang="en-US" dirty="0" smtClean="0"/>
              <a:t> component on dynamic aperture</a:t>
            </a:r>
          </a:p>
        </p:txBody>
      </p:sp>
    </p:spTree>
    <p:extLst>
      <p:ext uri="{BB962C8B-B14F-4D97-AF65-F5344CB8AC3E}">
        <p14:creationId xmlns:p14="http://schemas.microsoft.com/office/powerpoint/2010/main" val="21337502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4301" y="0"/>
            <a:ext cx="8915398" cy="704850"/>
          </a:xfrm>
        </p:spPr>
        <p:txBody>
          <a:bodyPr/>
          <a:lstStyle/>
          <a:p>
            <a:r>
              <a:rPr lang="en-US" sz="3200" dirty="0" smtClean="0"/>
              <a:t>Cavity Design</a:t>
            </a:r>
            <a:endParaRPr lang="en-US" sz="3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8665" y="0"/>
            <a:ext cx="1063869" cy="1063869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1031147" y="1193874"/>
            <a:ext cx="2468317" cy="4923109"/>
            <a:chOff x="0" y="1411643"/>
            <a:chExt cx="2468317" cy="4923109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3"/>
            <a:srcRect l="8397" t="10552" r="3195" b="3245"/>
            <a:stretch/>
          </p:blipFill>
          <p:spPr>
            <a:xfrm>
              <a:off x="679803" y="1411643"/>
              <a:ext cx="1768381" cy="1546922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4"/>
            <a:srcRect l="14400" t="12345" r="3873" b="9048"/>
            <a:stretch/>
          </p:blipFill>
          <p:spPr>
            <a:xfrm>
              <a:off x="679803" y="2981750"/>
              <a:ext cx="1771752" cy="1560357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5"/>
            <a:srcRect l="9819" t="13025" r="11153" b="4691"/>
            <a:stretch/>
          </p:blipFill>
          <p:spPr>
            <a:xfrm>
              <a:off x="679803" y="4638595"/>
              <a:ext cx="1788514" cy="1573780"/>
            </a:xfrm>
            <a:prstGeom prst="rect">
              <a:avLst/>
            </a:prstGeom>
          </p:spPr>
        </p:pic>
        <p:cxnSp>
          <p:nvCxnSpPr>
            <p:cNvPr id="15" name="Straight Arrow Connector 14"/>
            <p:cNvCxnSpPr/>
            <p:nvPr/>
          </p:nvCxnSpPr>
          <p:spPr bwMode="auto">
            <a:xfrm>
              <a:off x="604007" y="5016617"/>
              <a:ext cx="0" cy="1195758"/>
            </a:xfrm>
            <a:prstGeom prst="straightConnector1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triangle"/>
              <a:tailEnd type="triangle"/>
            </a:ln>
            <a:effectLst/>
          </p:spPr>
        </p:cxnSp>
        <p:sp>
          <p:nvSpPr>
            <p:cNvPr id="16" name="TextBox 15"/>
            <p:cNvSpPr txBox="1"/>
            <p:nvPr/>
          </p:nvSpPr>
          <p:spPr>
            <a:xfrm>
              <a:off x="0" y="5614496"/>
              <a:ext cx="534995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100" dirty="0"/>
                <a:t>17.4 cm</a:t>
              </a:r>
            </a:p>
          </p:txBody>
        </p:sp>
        <p:cxnSp>
          <p:nvCxnSpPr>
            <p:cNvPr id="17" name="Straight Arrow Connector 16"/>
            <p:cNvCxnSpPr/>
            <p:nvPr/>
          </p:nvCxnSpPr>
          <p:spPr bwMode="auto">
            <a:xfrm>
              <a:off x="597223" y="3346349"/>
              <a:ext cx="0" cy="1195758"/>
            </a:xfrm>
            <a:prstGeom prst="straightConnector1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triangle"/>
              <a:tailEnd type="triangle"/>
            </a:ln>
            <a:effectLst/>
          </p:spPr>
        </p:cxnSp>
        <p:sp>
          <p:nvSpPr>
            <p:cNvPr id="18" name="TextBox 17"/>
            <p:cNvSpPr txBox="1"/>
            <p:nvPr/>
          </p:nvSpPr>
          <p:spPr>
            <a:xfrm>
              <a:off x="0" y="3944228"/>
              <a:ext cx="528211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100" dirty="0"/>
                <a:t>16.7 cm</a:t>
              </a:r>
            </a:p>
          </p:txBody>
        </p:sp>
        <p:cxnSp>
          <p:nvCxnSpPr>
            <p:cNvPr id="19" name="Straight Arrow Connector 18"/>
            <p:cNvCxnSpPr/>
            <p:nvPr/>
          </p:nvCxnSpPr>
          <p:spPr bwMode="auto">
            <a:xfrm>
              <a:off x="604007" y="1820411"/>
              <a:ext cx="6784" cy="1138154"/>
            </a:xfrm>
            <a:prstGeom prst="straightConnector1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triangle"/>
              <a:tailEnd type="triangle"/>
            </a:ln>
            <a:effectLst/>
          </p:spPr>
        </p:cxnSp>
        <p:sp>
          <p:nvSpPr>
            <p:cNvPr id="20" name="TextBox 19"/>
            <p:cNvSpPr txBox="1"/>
            <p:nvPr/>
          </p:nvSpPr>
          <p:spPr>
            <a:xfrm>
              <a:off x="0" y="2360686"/>
              <a:ext cx="541779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100" dirty="0"/>
                <a:t>15.9 cm</a:t>
              </a:r>
            </a:p>
          </p:txBody>
        </p:sp>
        <p:cxnSp>
          <p:nvCxnSpPr>
            <p:cNvPr id="21" name="Straight Arrow Connector 20"/>
            <p:cNvCxnSpPr/>
            <p:nvPr/>
          </p:nvCxnSpPr>
          <p:spPr bwMode="auto">
            <a:xfrm>
              <a:off x="838083" y="2412673"/>
              <a:ext cx="0" cy="397024"/>
            </a:xfrm>
            <a:prstGeom prst="straightConnector1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triangle"/>
              <a:tailEnd type="triangle"/>
            </a:ln>
            <a:effectLst/>
          </p:spPr>
        </p:cxnSp>
        <p:cxnSp>
          <p:nvCxnSpPr>
            <p:cNvPr id="22" name="Straight Arrow Connector 21"/>
            <p:cNvCxnSpPr/>
            <p:nvPr/>
          </p:nvCxnSpPr>
          <p:spPr bwMode="auto">
            <a:xfrm>
              <a:off x="847054" y="3944228"/>
              <a:ext cx="0" cy="457200"/>
            </a:xfrm>
            <a:prstGeom prst="straightConnector1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triangle"/>
              <a:tailEnd type="triangle"/>
            </a:ln>
            <a:effectLst/>
          </p:spPr>
        </p:cxnSp>
        <p:cxnSp>
          <p:nvCxnSpPr>
            <p:cNvPr id="23" name="Straight Arrow Connector 22"/>
            <p:cNvCxnSpPr/>
            <p:nvPr/>
          </p:nvCxnSpPr>
          <p:spPr bwMode="auto">
            <a:xfrm>
              <a:off x="856607" y="5588729"/>
              <a:ext cx="0" cy="502920"/>
            </a:xfrm>
            <a:prstGeom prst="straightConnector1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triangle"/>
              <a:tailEnd type="triangle"/>
            </a:ln>
            <a:effectLst/>
          </p:spPr>
        </p:cxnSp>
        <p:sp>
          <p:nvSpPr>
            <p:cNvPr id="24" name="TextBox 23"/>
            <p:cNvSpPr txBox="1"/>
            <p:nvPr/>
          </p:nvSpPr>
          <p:spPr>
            <a:xfrm>
              <a:off x="673019" y="2919526"/>
              <a:ext cx="541779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100" dirty="0"/>
                <a:t>5 cm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79917" y="4480653"/>
              <a:ext cx="541779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100" dirty="0"/>
                <a:t>6 cm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79917" y="6165475"/>
              <a:ext cx="541779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100" dirty="0"/>
                <a:t>7 cm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5102151" y="1420302"/>
            <a:ext cx="2375688" cy="4470253"/>
            <a:chOff x="0" y="1695802"/>
            <a:chExt cx="2375688" cy="4470253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 rotWithShape="1">
            <a:blip r:embed="rId6"/>
            <a:srcRect l="38413" t="24850" r="28016" b="27178"/>
            <a:stretch/>
          </p:blipFill>
          <p:spPr>
            <a:xfrm>
              <a:off x="376865" y="4685591"/>
              <a:ext cx="1841839" cy="1480464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 rotWithShape="1">
            <a:blip r:embed="rId7"/>
            <a:srcRect l="38213" t="24920" r="27898" b="26966"/>
            <a:stretch/>
          </p:blipFill>
          <p:spPr>
            <a:xfrm>
              <a:off x="376865" y="3213147"/>
              <a:ext cx="1859286" cy="1484846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 rotWithShape="1">
            <a:blip r:embed="rId8"/>
            <a:srcRect l="38175" t="24709" r="27778" b="27319"/>
            <a:stretch/>
          </p:blipFill>
          <p:spPr>
            <a:xfrm>
              <a:off x="302695" y="1695802"/>
              <a:ext cx="1867955" cy="1480464"/>
            </a:xfrm>
            <a:prstGeom prst="rect">
              <a:avLst/>
            </a:prstGeom>
          </p:spPr>
        </p:pic>
        <p:cxnSp>
          <p:nvCxnSpPr>
            <p:cNvPr id="31" name="Straight Arrow Connector 30"/>
            <p:cNvCxnSpPr/>
            <p:nvPr/>
          </p:nvCxnSpPr>
          <p:spPr bwMode="auto">
            <a:xfrm>
              <a:off x="714493" y="5288585"/>
              <a:ext cx="0" cy="877470"/>
            </a:xfrm>
            <a:prstGeom prst="straightConnector1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triangle"/>
              <a:tailEnd type="triangle"/>
            </a:ln>
            <a:effectLst/>
          </p:spPr>
        </p:cxnSp>
        <p:sp>
          <p:nvSpPr>
            <p:cNvPr id="32" name="TextBox 31"/>
            <p:cNvSpPr txBox="1"/>
            <p:nvPr/>
          </p:nvSpPr>
          <p:spPr>
            <a:xfrm>
              <a:off x="171540" y="5099209"/>
              <a:ext cx="534995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100" dirty="0"/>
                <a:t>19.5 cm</a:t>
              </a:r>
            </a:p>
          </p:txBody>
        </p:sp>
        <p:cxnSp>
          <p:nvCxnSpPr>
            <p:cNvPr id="33" name="Straight Arrow Connector 32"/>
            <p:cNvCxnSpPr/>
            <p:nvPr/>
          </p:nvCxnSpPr>
          <p:spPr bwMode="auto">
            <a:xfrm>
              <a:off x="720752" y="3840600"/>
              <a:ext cx="0" cy="857393"/>
            </a:xfrm>
            <a:prstGeom prst="straightConnector1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triangle"/>
              <a:tailEnd type="triangle"/>
            </a:ln>
            <a:effectLst/>
          </p:spPr>
        </p:cxnSp>
        <p:sp>
          <p:nvSpPr>
            <p:cNvPr id="34" name="TextBox 33"/>
            <p:cNvSpPr txBox="1"/>
            <p:nvPr/>
          </p:nvSpPr>
          <p:spPr>
            <a:xfrm>
              <a:off x="129316" y="3643850"/>
              <a:ext cx="528211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100" dirty="0"/>
                <a:t>18.5 cm</a:t>
              </a:r>
            </a:p>
          </p:txBody>
        </p:sp>
        <p:cxnSp>
          <p:nvCxnSpPr>
            <p:cNvPr id="35" name="Straight Arrow Connector 34"/>
            <p:cNvCxnSpPr/>
            <p:nvPr/>
          </p:nvCxnSpPr>
          <p:spPr bwMode="auto">
            <a:xfrm>
              <a:off x="629336" y="2357793"/>
              <a:ext cx="0" cy="833091"/>
            </a:xfrm>
            <a:prstGeom prst="straightConnector1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triangle"/>
              <a:tailEnd type="triangle"/>
            </a:ln>
            <a:effectLst/>
          </p:spPr>
        </p:cxnSp>
        <p:sp>
          <p:nvSpPr>
            <p:cNvPr id="36" name="TextBox 35"/>
            <p:cNvSpPr txBox="1"/>
            <p:nvPr/>
          </p:nvSpPr>
          <p:spPr>
            <a:xfrm>
              <a:off x="87557" y="2158746"/>
              <a:ext cx="541779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100" dirty="0"/>
                <a:t>17.5 cm</a:t>
              </a:r>
            </a:p>
          </p:txBody>
        </p:sp>
        <p:cxnSp>
          <p:nvCxnSpPr>
            <p:cNvPr id="37" name="Straight Arrow Connector 36"/>
            <p:cNvCxnSpPr/>
            <p:nvPr/>
          </p:nvCxnSpPr>
          <p:spPr bwMode="auto">
            <a:xfrm>
              <a:off x="439038" y="2779242"/>
              <a:ext cx="0" cy="256032"/>
            </a:xfrm>
            <a:prstGeom prst="straightConnector1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triangle"/>
              <a:tailEnd type="triangle"/>
            </a:ln>
            <a:effectLst/>
          </p:spPr>
        </p:cxnSp>
        <p:cxnSp>
          <p:nvCxnSpPr>
            <p:cNvPr id="38" name="Straight Arrow Connector 37"/>
            <p:cNvCxnSpPr/>
            <p:nvPr/>
          </p:nvCxnSpPr>
          <p:spPr bwMode="auto">
            <a:xfrm>
              <a:off x="525653" y="4255411"/>
              <a:ext cx="0" cy="274320"/>
            </a:xfrm>
            <a:prstGeom prst="straightConnector1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triangle"/>
              <a:tailEnd type="triangle"/>
            </a:ln>
            <a:effectLst/>
          </p:spPr>
        </p:cxnSp>
        <p:cxnSp>
          <p:nvCxnSpPr>
            <p:cNvPr id="39" name="Straight Arrow Connector 38"/>
            <p:cNvCxnSpPr/>
            <p:nvPr/>
          </p:nvCxnSpPr>
          <p:spPr bwMode="auto">
            <a:xfrm>
              <a:off x="537357" y="5707560"/>
              <a:ext cx="0" cy="310896"/>
            </a:xfrm>
            <a:prstGeom prst="straightConnector1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triangle"/>
              <a:tailEnd type="triangle"/>
            </a:ln>
            <a:effectLst/>
          </p:spPr>
        </p:cxnSp>
        <p:sp>
          <p:nvSpPr>
            <p:cNvPr id="40" name="TextBox 39"/>
            <p:cNvSpPr txBox="1"/>
            <p:nvPr/>
          </p:nvSpPr>
          <p:spPr>
            <a:xfrm>
              <a:off x="0" y="3017296"/>
              <a:ext cx="541779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100" dirty="0"/>
                <a:t>5 cm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14017" y="4497386"/>
              <a:ext cx="541779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100" dirty="0"/>
                <a:t>6 cm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14017" y="5952745"/>
              <a:ext cx="541779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100" dirty="0"/>
                <a:t>7 cm</a:t>
              </a:r>
            </a:p>
          </p:txBody>
        </p:sp>
        <p:cxnSp>
          <p:nvCxnSpPr>
            <p:cNvPr id="43" name="Straight Arrow Connector 42"/>
            <p:cNvCxnSpPr/>
            <p:nvPr/>
          </p:nvCxnSpPr>
          <p:spPr bwMode="auto">
            <a:xfrm flipH="1">
              <a:off x="832099" y="3884475"/>
              <a:ext cx="1484154" cy="894823"/>
            </a:xfrm>
            <a:prstGeom prst="straightConnector1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triangle"/>
              <a:tailEnd type="triangle"/>
            </a:ln>
            <a:effectLst/>
          </p:spPr>
        </p:cxnSp>
        <p:sp>
          <p:nvSpPr>
            <p:cNvPr id="44" name="TextBox 43"/>
            <p:cNvSpPr txBox="1"/>
            <p:nvPr/>
          </p:nvSpPr>
          <p:spPr>
            <a:xfrm>
              <a:off x="1847477" y="4164781"/>
              <a:ext cx="528211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100" dirty="0"/>
                <a:t>54 cm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60871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685800" y="-90865"/>
            <a:ext cx="7772400" cy="914400"/>
          </a:xfrm>
        </p:spPr>
        <p:txBody>
          <a:bodyPr/>
          <a:lstStyle/>
          <a:p>
            <a:r>
              <a:rPr lang="en-US" altLang="en-US" dirty="0" smtClean="0"/>
              <a:t>Detector Background at HERA</a:t>
            </a:r>
            <a:endParaRPr lang="en-US" altLang="en-US" dirty="0"/>
          </a:p>
        </p:txBody>
      </p:sp>
      <p:sp>
        <p:nvSpPr>
          <p:cNvPr id="7" name="Content Placeholder 1"/>
          <p:cNvSpPr txBox="1">
            <a:spLocks/>
          </p:cNvSpPr>
          <p:nvPr/>
        </p:nvSpPr>
        <p:spPr bwMode="auto">
          <a:xfrm>
            <a:off x="260350" y="880534"/>
            <a:ext cx="8629650" cy="1983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fontAlgn="base">
              <a:spcBef>
                <a:spcPct val="20000"/>
              </a:spcBef>
              <a:spcAft>
                <a:spcPct val="0"/>
              </a:spcAft>
              <a:buSzPct val="85000"/>
              <a:buFont typeface="Arial" panose="020B0604020202020204" pitchFamily="34" charset="0"/>
              <a:buBlip>
                <a:blip r:embed="rId2"/>
              </a:buBlip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4488" indent="-344488" defTabSz="914400">
              <a:lnSpc>
                <a:spcPct val="120000"/>
              </a:lnSpc>
              <a:spcBef>
                <a:spcPct val="0"/>
              </a:spcBef>
              <a:buSzTx/>
              <a:buFont typeface="Arial" panose="020B0604020202020204" pitchFamily="34" charset="0"/>
              <a:buBlip>
                <a:blip r:embed="rId3"/>
              </a:buBlip>
            </a:pPr>
            <a:r>
              <a:rPr lang="en-US" altLang="en-US" dirty="0" smtClean="0"/>
              <a:t>Performance of ZEUS at HERA was limited by background in the Central Tracking Detector (CTD)</a:t>
            </a:r>
          </a:p>
          <a:p>
            <a:pPr marL="344488" indent="-344488" defTabSz="914400">
              <a:lnSpc>
                <a:spcPct val="120000"/>
              </a:lnSpc>
              <a:spcBef>
                <a:spcPct val="0"/>
              </a:spcBef>
              <a:buSzTx/>
              <a:buFont typeface="Arial" panose="020B0604020202020204" pitchFamily="34" charset="0"/>
              <a:buBlip>
                <a:blip r:embed="rId3"/>
              </a:buBlip>
            </a:pPr>
            <a:r>
              <a:rPr lang="en-US" altLang="en-US" dirty="0" smtClean="0"/>
              <a:t>Background was generated by ion beam scattering on residual gas generated by electron beam’s synchrotron radiation</a:t>
            </a:r>
          </a:p>
          <a:p>
            <a:pPr marL="344488" indent="-344488" defTabSz="914400">
              <a:lnSpc>
                <a:spcPct val="120000"/>
              </a:lnSpc>
              <a:spcBef>
                <a:spcPct val="0"/>
              </a:spcBef>
              <a:buSzTx/>
              <a:buFont typeface="Arial" panose="020B0604020202020204" pitchFamily="34" charset="0"/>
              <a:buBlip>
                <a:blip r:embed="rId3"/>
              </a:buBlip>
            </a:pPr>
            <a:r>
              <a:rPr lang="en-US" altLang="en-US" dirty="0" smtClean="0"/>
              <a:t>Background was monitored using a small scintillator counter C5</a:t>
            </a:r>
          </a:p>
        </p:txBody>
      </p:sp>
      <p:pic>
        <p:nvPicPr>
          <p:cNvPr id="9" name="Picture 8" descr="bgma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50" y="2864224"/>
            <a:ext cx="2679593" cy="3404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98142" y="2992749"/>
            <a:ext cx="2816829" cy="3184092"/>
          </a:xfrm>
          <a:prstGeom prst="rect">
            <a:avLst/>
          </a:prstGeom>
        </p:spPr>
      </p:pic>
      <p:pic>
        <p:nvPicPr>
          <p:cNvPr id="11" name="Content Placeholder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0610" y="2921223"/>
            <a:ext cx="2831275" cy="198211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953144" y="4903338"/>
            <a:ext cx="314620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C5 </a:t>
            </a:r>
            <a:r>
              <a:rPr lang="en-US" sz="1200" b="1" dirty="0" smtClean="0"/>
              <a:t>TOF </a:t>
            </a:r>
            <a:endParaRPr lang="en-US" sz="1200" b="1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200" dirty="0" smtClean="0"/>
              <a:t>Scintillator Tungsten Sandwich Counter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200" dirty="0" smtClean="0"/>
              <a:t>8 Scintillator Tiles mounted in pairs.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200" dirty="0" smtClean="0"/>
              <a:t>20 mm separation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≈</a:t>
            </a:r>
            <a:r>
              <a:rPr lang="en-US" sz="1200" dirty="0" smtClean="0"/>
              <a:t> 3 </a:t>
            </a:r>
            <a:r>
              <a:rPr lang="en-US" sz="1200" dirty="0"/>
              <a:t>mm thick </a:t>
            </a:r>
            <a:endParaRPr lang="en-US" sz="12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200" dirty="0" smtClean="0"/>
              <a:t>Outer profile is 20 cm x 20 cm octagon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200" dirty="0" smtClean="0"/>
              <a:t>(</a:t>
            </a:r>
            <a:r>
              <a:rPr lang="en-US" sz="1200" dirty="0"/>
              <a:t>x, y, z) </a:t>
            </a:r>
            <a:r>
              <a:rPr lang="en-US" sz="1200" dirty="0" smtClean="0"/>
              <a:t>= (</a:t>
            </a:r>
            <a:r>
              <a:rPr lang="en-US" sz="1200" dirty="0"/>
              <a:t>0, 0, -</a:t>
            </a:r>
            <a:r>
              <a:rPr lang="en-US" sz="1200" dirty="0" smtClean="0"/>
              <a:t>1240 ±10)mm </a:t>
            </a:r>
            <a:r>
              <a:rPr lang="en-US" sz="1200" dirty="0"/>
              <a:t>from IP</a:t>
            </a:r>
          </a:p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693523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537882" y="-90865"/>
            <a:ext cx="8068236" cy="914400"/>
          </a:xfrm>
        </p:spPr>
        <p:txBody>
          <a:bodyPr/>
          <a:lstStyle/>
          <a:p>
            <a:r>
              <a:rPr lang="en-US" altLang="en-US" dirty="0" smtClean="0"/>
              <a:t>Background Simulation Benchmark</a:t>
            </a:r>
            <a:endParaRPr lang="en-US" altLang="en-US" dirty="0"/>
          </a:p>
        </p:txBody>
      </p:sp>
      <p:sp>
        <p:nvSpPr>
          <p:cNvPr id="7" name="Content Placeholder 1"/>
          <p:cNvSpPr txBox="1">
            <a:spLocks/>
          </p:cNvSpPr>
          <p:nvPr/>
        </p:nvSpPr>
        <p:spPr bwMode="auto">
          <a:xfrm>
            <a:off x="260350" y="880534"/>
            <a:ext cx="8629650" cy="1983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fontAlgn="base">
              <a:spcBef>
                <a:spcPct val="20000"/>
              </a:spcBef>
              <a:spcAft>
                <a:spcPct val="0"/>
              </a:spcAft>
              <a:buSzPct val="85000"/>
              <a:buFont typeface="Arial" panose="020B0604020202020204" pitchFamily="34" charset="0"/>
              <a:buBlip>
                <a:blip r:embed="rId2"/>
              </a:buBlip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4488" indent="-344488" defTabSz="914400">
              <a:lnSpc>
                <a:spcPct val="120000"/>
              </a:lnSpc>
              <a:spcBef>
                <a:spcPct val="0"/>
              </a:spcBef>
              <a:buSzTx/>
              <a:buFont typeface="Arial" panose="020B0604020202020204" pitchFamily="34" charset="0"/>
              <a:buBlip>
                <a:blip r:embed="rId3"/>
              </a:buBlip>
            </a:pPr>
            <a:r>
              <a:rPr lang="en-US" altLang="en-US" dirty="0" smtClean="0"/>
              <a:t>Accurate simulation of detector background at JLEIC is critical</a:t>
            </a:r>
          </a:p>
          <a:p>
            <a:pPr marL="344488" indent="-344488" defTabSz="914400">
              <a:lnSpc>
                <a:spcPct val="120000"/>
              </a:lnSpc>
              <a:spcBef>
                <a:spcPct val="0"/>
              </a:spcBef>
              <a:buSzTx/>
              <a:buFont typeface="Arial" panose="020B0604020202020204" pitchFamily="34" charset="0"/>
              <a:buBlip>
                <a:blip r:embed="rId3"/>
              </a:buBlip>
            </a:pPr>
            <a:r>
              <a:rPr lang="en-US" altLang="en-US" dirty="0" smtClean="0"/>
              <a:t>Plan to simulate background and set vacuum, pumping, collimation and other requirements using detector model in GEMC</a:t>
            </a:r>
          </a:p>
          <a:p>
            <a:pPr marL="344488" indent="-344488" defTabSz="914400">
              <a:lnSpc>
                <a:spcPct val="120000"/>
              </a:lnSpc>
              <a:spcBef>
                <a:spcPct val="0"/>
              </a:spcBef>
              <a:buSzTx/>
              <a:buFont typeface="Arial" panose="020B0604020202020204" pitchFamily="34" charset="0"/>
              <a:buBlip>
                <a:blip r:embed="rId3"/>
              </a:buBlip>
            </a:pPr>
            <a:r>
              <a:rPr lang="en-US" altLang="en-US" dirty="0" smtClean="0"/>
              <a:t>Benchmark our approach first by simulating HERA case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36" y="3002590"/>
            <a:ext cx="4849907" cy="3405834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5090777" y="2425580"/>
            <a:ext cx="3713982" cy="1123711"/>
            <a:chOff x="5090777" y="2344898"/>
            <a:chExt cx="3713982" cy="1123711"/>
          </a:xfrm>
        </p:grpSpPr>
        <p:sp>
          <p:nvSpPr>
            <p:cNvPr id="13" name="Rectangle 12"/>
            <p:cNvSpPr/>
            <p:nvPr/>
          </p:nvSpPr>
          <p:spPr>
            <a:xfrm>
              <a:off x="6019800" y="2344898"/>
              <a:ext cx="195592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Be (65%),  Al (35%) </a:t>
              </a:r>
            </a:p>
          </p:txBody>
        </p:sp>
        <p:sp>
          <p:nvSpPr>
            <p:cNvPr id="14" name="Can 13"/>
            <p:cNvSpPr/>
            <p:nvPr/>
          </p:nvSpPr>
          <p:spPr>
            <a:xfrm rot="16200000">
              <a:off x="7777895" y="2529926"/>
              <a:ext cx="341007" cy="847851"/>
            </a:xfrm>
            <a:prstGeom prst="can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Can 14"/>
            <p:cNvSpPr/>
            <p:nvPr/>
          </p:nvSpPr>
          <p:spPr>
            <a:xfrm rot="16200000">
              <a:off x="6753796" y="2308051"/>
              <a:ext cx="341007" cy="1291607"/>
            </a:xfrm>
            <a:prstGeom prst="can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Can 15"/>
            <p:cNvSpPr/>
            <p:nvPr/>
          </p:nvSpPr>
          <p:spPr>
            <a:xfrm rot="16200000">
              <a:off x="5690927" y="2501511"/>
              <a:ext cx="341007" cy="904684"/>
            </a:xfrm>
            <a:prstGeom prst="can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6460380" y="3099277"/>
              <a:ext cx="108620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/>
                <a:t>10</a:t>
              </a:r>
              <a:r>
                <a:rPr lang="en-US" b="1" baseline="30000" dirty="0"/>
                <a:t>-</a:t>
              </a:r>
              <a:r>
                <a:rPr lang="en-US" b="1" baseline="30000" dirty="0" smtClean="0"/>
                <a:t>8 </a:t>
              </a:r>
              <a:r>
                <a:rPr lang="en-US" b="1" dirty="0"/>
                <a:t>mbar </a:t>
              </a:r>
              <a:endParaRPr lang="en-US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7640558" y="3098957"/>
              <a:ext cx="116420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 smtClean="0"/>
                <a:t>10</a:t>
              </a:r>
              <a:r>
                <a:rPr lang="en-US" b="1" baseline="30000" dirty="0"/>
                <a:t>-10 </a:t>
              </a:r>
              <a:r>
                <a:rPr lang="en-US" b="1" dirty="0"/>
                <a:t>mbar </a:t>
              </a:r>
              <a:endParaRPr lang="en-US" dirty="0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5090777" y="3099277"/>
              <a:ext cx="116420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 smtClean="0"/>
                <a:t>10</a:t>
              </a:r>
              <a:r>
                <a:rPr lang="en-US" b="1" baseline="30000" dirty="0"/>
                <a:t>-10 </a:t>
              </a:r>
              <a:r>
                <a:rPr lang="en-US" b="1" dirty="0"/>
                <a:t>mbar </a:t>
              </a:r>
              <a:endParaRPr lang="en-US" dirty="0"/>
            </a:p>
          </p:txBody>
        </p:sp>
      </p:grpSp>
      <p:pic>
        <p:nvPicPr>
          <p:cNvPr id="20" name="Picture 19" descr="HERA-BG-EPAC-04.pdf Acrobat Reader, Today at 7.34.12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1262" y="3589730"/>
            <a:ext cx="3977015" cy="2766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845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709613"/>
          </a:xfrm>
        </p:spPr>
        <p:txBody>
          <a:bodyPr/>
          <a:lstStyle/>
          <a:p>
            <a:r>
              <a:rPr lang="en-US" altLang="en-US" dirty="0" smtClean="0"/>
              <a:t>IR &amp; Detector Concept</a:t>
            </a:r>
            <a:endParaRPr lang="en-US" altLang="en-US" baseline="-25000" dirty="0" smtClean="0"/>
          </a:p>
        </p:txBody>
      </p:sp>
      <p:grpSp>
        <p:nvGrpSpPr>
          <p:cNvPr id="11267" name="Group 4"/>
          <p:cNvGrpSpPr>
            <a:grpSpLocks/>
          </p:cNvGrpSpPr>
          <p:nvPr/>
        </p:nvGrpSpPr>
        <p:grpSpPr bwMode="auto">
          <a:xfrm>
            <a:off x="825500" y="1104900"/>
            <a:ext cx="7392988" cy="4995863"/>
            <a:chOff x="794" y="696"/>
            <a:chExt cx="4657" cy="3147"/>
          </a:xfrm>
        </p:grpSpPr>
        <p:pic>
          <p:nvPicPr>
            <p:cNvPr id="11268" name="Picture 3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878856">
              <a:off x="2628" y="2302"/>
              <a:ext cx="859" cy="8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9" name="Straight Connector 8"/>
            <p:cNvCxnSpPr/>
            <p:nvPr/>
          </p:nvCxnSpPr>
          <p:spPr>
            <a:xfrm flipV="1">
              <a:off x="1689" y="2012"/>
              <a:ext cx="3119" cy="391"/>
            </a:xfrm>
            <a:prstGeom prst="line">
              <a:avLst/>
            </a:prstGeom>
            <a:ln w="31750">
              <a:solidFill>
                <a:srgbClr val="FF0000"/>
              </a:solidFill>
              <a:headEnd type="none" w="lg" len="lg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270" name="TextBox 18"/>
            <p:cNvSpPr txBox="1">
              <a:spLocks noChangeArrowheads="1"/>
            </p:cNvSpPr>
            <p:nvPr/>
          </p:nvSpPr>
          <p:spPr bwMode="auto">
            <a:xfrm rot="1736580">
              <a:off x="1142" y="1518"/>
              <a:ext cx="71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457200">
                <a:spcBef>
                  <a:spcPct val="20000"/>
                </a:spcBef>
                <a:buBlip>
                  <a:blip r:embed="rId3"/>
                </a:buBlip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1pPr>
              <a:lvl2pPr marL="742950" indent="-285750" defTabSz="4572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2pPr>
              <a:lvl3pPr marL="1143000" indent="-228600" defTabSz="4572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3pPr>
              <a:lvl4pPr marL="1600200" indent="-228600" defTabSz="4572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4pPr>
              <a:lvl5pPr marL="2057400" indent="-228600" defTabSz="4572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  <a:latin typeface="Calibri" panose="020F0502020204030204" pitchFamily="34" charset="0"/>
                </a:rPr>
                <a:t>Ion beamline</a:t>
              </a:r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1218" y="1398"/>
              <a:ext cx="2658" cy="1402"/>
            </a:xfrm>
            <a:prstGeom prst="line">
              <a:avLst/>
            </a:prstGeom>
            <a:ln w="31750">
              <a:solidFill>
                <a:srgbClr val="000090"/>
              </a:solidFill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272" name="TextBox 48"/>
            <p:cNvSpPr txBox="1">
              <a:spLocks noChangeArrowheads="1"/>
            </p:cNvSpPr>
            <p:nvPr/>
          </p:nvSpPr>
          <p:spPr bwMode="auto">
            <a:xfrm rot="-358137">
              <a:off x="3756" y="1882"/>
              <a:ext cx="945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457200">
                <a:spcBef>
                  <a:spcPct val="20000"/>
                </a:spcBef>
                <a:buBlip>
                  <a:blip r:embed="rId3"/>
                </a:buBlip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1pPr>
              <a:lvl2pPr marL="742950" indent="-285750" defTabSz="4572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2pPr>
              <a:lvl3pPr marL="1143000" indent="-228600" defTabSz="4572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3pPr>
              <a:lvl4pPr marL="1600200" indent="-228600" defTabSz="4572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4pPr>
              <a:lvl5pPr marL="2057400" indent="-228600" defTabSz="4572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  <a:latin typeface="Calibri" panose="020F0502020204030204" pitchFamily="34" charset="0"/>
                </a:rPr>
                <a:t>Electron beamline</a:t>
              </a:r>
            </a:p>
          </p:txBody>
        </p:sp>
        <p:sp>
          <p:nvSpPr>
            <p:cNvPr id="76" name="Can 75"/>
            <p:cNvSpPr>
              <a:spLocks noChangeArrowheads="1"/>
            </p:cNvSpPr>
            <p:nvPr/>
          </p:nvSpPr>
          <p:spPr bwMode="auto">
            <a:xfrm rot="-5667381">
              <a:off x="1748" y="1420"/>
              <a:ext cx="2106" cy="1610"/>
            </a:xfrm>
            <a:prstGeom prst="can">
              <a:avLst>
                <a:gd name="adj" fmla="val 25000"/>
              </a:avLst>
            </a:prstGeom>
            <a:noFill/>
            <a:ln w="9525" algn="ctr">
              <a:solidFill>
                <a:srgbClr val="4A7EBB"/>
              </a:solidFill>
              <a:round/>
              <a:headEnd/>
              <a:tailEnd/>
            </a:ln>
            <a:effectLst>
              <a:outerShdw dist="23000" dir="5400000" rotWithShape="0">
                <a:srgbClr val="000000">
                  <a:alpha val="34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eaVert"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78" name="Cube 77"/>
            <p:cNvSpPr>
              <a:spLocks noChangeArrowheads="1"/>
            </p:cNvSpPr>
            <p:nvPr/>
          </p:nvSpPr>
          <p:spPr bwMode="auto">
            <a:xfrm rot="-6409865">
              <a:off x="3671" y="2450"/>
              <a:ext cx="370" cy="589"/>
            </a:xfrm>
            <a:prstGeom prst="cube">
              <a:avLst>
                <a:gd name="adj" fmla="val 58255"/>
              </a:avLst>
            </a:prstGeom>
            <a:noFill/>
            <a:ln w="9525" algn="ctr">
              <a:solidFill>
                <a:srgbClr val="4A7EBB"/>
              </a:solidFill>
              <a:miter lim="800000"/>
              <a:headEnd/>
              <a:tailEnd/>
            </a:ln>
            <a:effectLst>
              <a:outerShdw dist="23000" dir="5400000" rotWithShape="0">
                <a:srgbClr val="000000">
                  <a:alpha val="34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eaVert"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cxnSp>
          <p:nvCxnSpPr>
            <p:cNvPr id="57" name="Straight Connector 56"/>
            <p:cNvCxnSpPr/>
            <p:nvPr/>
          </p:nvCxnSpPr>
          <p:spPr>
            <a:xfrm>
              <a:off x="3876" y="2800"/>
              <a:ext cx="773" cy="649"/>
            </a:xfrm>
            <a:prstGeom prst="line">
              <a:avLst/>
            </a:prstGeom>
            <a:ln w="31750">
              <a:solidFill>
                <a:srgbClr val="000090"/>
              </a:solidFill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1276" name="Picture 22" descr="Screen Shot 2016-06-28 at 10.14.02 AM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7339224">
              <a:off x="2345" y="1816"/>
              <a:ext cx="647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" name="Oval 24"/>
            <p:cNvSpPr/>
            <p:nvPr/>
          </p:nvSpPr>
          <p:spPr>
            <a:xfrm flipH="1">
              <a:off x="3102" y="1541"/>
              <a:ext cx="72" cy="85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</a:endParaRPr>
            </a:p>
          </p:txBody>
        </p:sp>
        <p:pic>
          <p:nvPicPr>
            <p:cNvPr id="11278" name="Picture 29" descr="Screen Shot 2016-06-28 at 10.14.02 AM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52291">
              <a:off x="819" y="2418"/>
              <a:ext cx="647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" name="Oval 30"/>
            <p:cNvSpPr/>
            <p:nvPr/>
          </p:nvSpPr>
          <p:spPr>
            <a:xfrm flipH="1">
              <a:off x="794" y="2688"/>
              <a:ext cx="72" cy="85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77" name="Cube 76"/>
            <p:cNvSpPr>
              <a:spLocks noChangeArrowheads="1"/>
            </p:cNvSpPr>
            <p:nvPr/>
          </p:nvSpPr>
          <p:spPr bwMode="auto">
            <a:xfrm rot="-5753109">
              <a:off x="1549" y="2143"/>
              <a:ext cx="309" cy="588"/>
            </a:xfrm>
            <a:prstGeom prst="cube">
              <a:avLst>
                <a:gd name="adj" fmla="val 42449"/>
              </a:avLst>
            </a:prstGeom>
            <a:noFill/>
            <a:ln w="9525" algn="ctr">
              <a:solidFill>
                <a:srgbClr val="4A7EBB"/>
              </a:solidFill>
              <a:miter lim="800000"/>
              <a:headEnd/>
              <a:tailEnd/>
            </a:ln>
            <a:effectLst>
              <a:outerShdw dist="23000" dir="5400000" rotWithShape="0">
                <a:srgbClr val="000000">
                  <a:alpha val="34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eaVert"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cxnSp>
          <p:nvCxnSpPr>
            <p:cNvPr id="56" name="Straight Connector 55"/>
            <p:cNvCxnSpPr/>
            <p:nvPr/>
          </p:nvCxnSpPr>
          <p:spPr>
            <a:xfrm flipV="1">
              <a:off x="850" y="2403"/>
              <a:ext cx="839" cy="307"/>
            </a:xfrm>
            <a:prstGeom prst="line">
              <a:avLst/>
            </a:prstGeom>
            <a:ln w="31750">
              <a:solidFill>
                <a:srgbClr val="FF0000"/>
              </a:solidFill>
              <a:headEnd type="triangle" w="lg" len="lg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3973" y="2836"/>
              <a:ext cx="773" cy="357"/>
            </a:xfrm>
            <a:prstGeom prst="line">
              <a:avLst/>
            </a:prstGeom>
            <a:ln w="31750">
              <a:solidFill>
                <a:srgbClr val="000090"/>
              </a:solidFill>
              <a:prstDash val="sysDot"/>
              <a:tailEnd type="triangle" w="sm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Curved Connector 41"/>
            <p:cNvCxnSpPr/>
            <p:nvPr/>
          </p:nvCxnSpPr>
          <p:spPr>
            <a:xfrm rot="5400000" flipH="1" flipV="1">
              <a:off x="2586" y="1737"/>
              <a:ext cx="629" cy="454"/>
            </a:xfrm>
            <a:prstGeom prst="curvedConnector3">
              <a:avLst>
                <a:gd name="adj1" fmla="val 3424"/>
              </a:avLst>
            </a:prstGeom>
            <a:ln>
              <a:solidFill>
                <a:srgbClr val="FF6600"/>
              </a:solidFill>
              <a:prstDash val="sys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Oval 71"/>
            <p:cNvSpPr>
              <a:spLocks noChangeArrowheads="1"/>
            </p:cNvSpPr>
            <p:nvPr/>
          </p:nvSpPr>
          <p:spPr bwMode="auto">
            <a:xfrm flipV="1">
              <a:off x="2476" y="2691"/>
              <a:ext cx="85" cy="118"/>
            </a:xfrm>
            <a:prstGeom prst="ellipse">
              <a:avLst/>
            </a:prstGeom>
            <a:solidFill>
              <a:srgbClr val="953735"/>
            </a:solidFill>
            <a:ln w="9525" algn="ctr">
              <a:solidFill>
                <a:srgbClr val="FF6600"/>
              </a:solidFill>
              <a:round/>
              <a:headEnd/>
              <a:tailEnd/>
            </a:ln>
            <a:effectLst>
              <a:outerShdw dist="23000" dir="5400000" rotWithShape="0">
                <a:srgbClr val="000000">
                  <a:alpha val="34999"/>
                </a:srgbClr>
              </a:outerShdw>
            </a:effectLst>
          </p:spPr>
          <p:txBody>
            <a:bodyPr rot="10800000"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+mn-ea"/>
              </a:endParaRPr>
            </a:p>
          </p:txBody>
        </p:sp>
        <p:sp>
          <p:nvSpPr>
            <p:cNvPr id="73" name="Oval 72"/>
            <p:cNvSpPr>
              <a:spLocks noChangeArrowheads="1"/>
            </p:cNvSpPr>
            <p:nvPr/>
          </p:nvSpPr>
          <p:spPr bwMode="auto">
            <a:xfrm flipV="1">
              <a:off x="3274" y="2655"/>
              <a:ext cx="105" cy="127"/>
            </a:xfrm>
            <a:prstGeom prst="ellipse">
              <a:avLst/>
            </a:prstGeom>
            <a:solidFill>
              <a:srgbClr val="953735"/>
            </a:solidFill>
            <a:ln w="9525" algn="ctr">
              <a:solidFill>
                <a:srgbClr val="FF6600"/>
              </a:solidFill>
              <a:round/>
              <a:headEnd/>
              <a:tailEnd/>
            </a:ln>
            <a:effectLst>
              <a:outerShdw dist="23000" dir="5400000" rotWithShape="0">
                <a:srgbClr val="000000">
                  <a:alpha val="34999"/>
                </a:srgbClr>
              </a:outerShdw>
            </a:effectLst>
          </p:spPr>
          <p:txBody>
            <a:bodyPr rot="10800000"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+mn-ea"/>
              </a:endParaRPr>
            </a:p>
          </p:txBody>
        </p:sp>
        <p:sp>
          <p:nvSpPr>
            <p:cNvPr id="74" name="Oval 73"/>
            <p:cNvSpPr>
              <a:spLocks noChangeArrowheads="1"/>
            </p:cNvSpPr>
            <p:nvPr/>
          </p:nvSpPr>
          <p:spPr bwMode="auto">
            <a:xfrm flipV="1">
              <a:off x="3363" y="2919"/>
              <a:ext cx="85" cy="118"/>
            </a:xfrm>
            <a:prstGeom prst="ellipse">
              <a:avLst/>
            </a:prstGeom>
            <a:solidFill>
              <a:srgbClr val="953735"/>
            </a:solidFill>
            <a:ln w="9525" algn="ctr">
              <a:solidFill>
                <a:srgbClr val="FF6600"/>
              </a:solidFill>
              <a:round/>
              <a:headEnd/>
              <a:tailEnd/>
            </a:ln>
            <a:effectLst>
              <a:outerShdw dist="23000" dir="5400000" rotWithShape="0">
                <a:srgbClr val="000000">
                  <a:alpha val="34999"/>
                </a:srgbClr>
              </a:outerShdw>
            </a:effectLst>
          </p:spPr>
          <p:txBody>
            <a:bodyPr rot="10800000"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+mn-ea"/>
              </a:endParaRPr>
            </a:p>
          </p:txBody>
        </p:sp>
        <p:sp>
          <p:nvSpPr>
            <p:cNvPr id="75" name="Oval 74"/>
            <p:cNvSpPr/>
            <p:nvPr/>
          </p:nvSpPr>
          <p:spPr>
            <a:xfrm>
              <a:off x="3804" y="3193"/>
              <a:ext cx="72" cy="11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79" name="Straight Arrow Connector 78"/>
            <p:cNvCxnSpPr/>
            <p:nvPr/>
          </p:nvCxnSpPr>
          <p:spPr>
            <a:xfrm>
              <a:off x="3939" y="2883"/>
              <a:ext cx="0" cy="233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Oval 79"/>
            <p:cNvSpPr/>
            <p:nvPr/>
          </p:nvSpPr>
          <p:spPr>
            <a:xfrm>
              <a:off x="4774" y="3161"/>
              <a:ext cx="116" cy="136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81" name="Oval 80"/>
            <p:cNvSpPr/>
            <p:nvPr/>
          </p:nvSpPr>
          <p:spPr>
            <a:xfrm>
              <a:off x="4517" y="2722"/>
              <a:ext cx="88" cy="86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82" name="Oval 81"/>
            <p:cNvSpPr/>
            <p:nvPr/>
          </p:nvSpPr>
          <p:spPr>
            <a:xfrm>
              <a:off x="4120" y="3209"/>
              <a:ext cx="72" cy="96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83" name="Oval 82"/>
            <p:cNvSpPr/>
            <p:nvPr/>
          </p:nvSpPr>
          <p:spPr>
            <a:xfrm>
              <a:off x="3804" y="3095"/>
              <a:ext cx="72" cy="96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84" name="Straight Arrow Connector 83"/>
            <p:cNvCxnSpPr/>
            <p:nvPr/>
          </p:nvCxnSpPr>
          <p:spPr>
            <a:xfrm flipV="1">
              <a:off x="4066" y="2771"/>
              <a:ext cx="348" cy="3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Oval 84"/>
            <p:cNvSpPr/>
            <p:nvPr/>
          </p:nvSpPr>
          <p:spPr>
            <a:xfrm>
              <a:off x="3915" y="3193"/>
              <a:ext cx="151" cy="156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1295" name="TextBox 88"/>
            <p:cNvSpPr txBox="1">
              <a:spLocks noChangeArrowheads="1"/>
            </p:cNvSpPr>
            <p:nvPr/>
          </p:nvSpPr>
          <p:spPr bwMode="auto">
            <a:xfrm>
              <a:off x="3753" y="696"/>
              <a:ext cx="1424" cy="58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defTabSz="457200">
                <a:spcBef>
                  <a:spcPct val="20000"/>
                </a:spcBef>
                <a:buBlip>
                  <a:blip r:embed="rId3"/>
                </a:buBlip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1pPr>
              <a:lvl2pPr marL="742950" indent="-285750" defTabSz="4572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2pPr>
              <a:lvl3pPr marL="1143000" indent="-228600" defTabSz="4572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3pPr>
              <a:lvl4pPr marL="1600200" indent="-228600" defTabSz="4572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4pPr>
              <a:lvl5pPr marL="2057400" indent="-228600" defTabSz="4572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Calibri" panose="020F0502020204030204" pitchFamily="34" charset="0"/>
                </a:rPr>
                <a:t>Possible to get </a:t>
              </a:r>
              <a:r>
                <a:rPr lang="en-US" altLang="en-US" sz="1800">
                  <a:solidFill>
                    <a:srgbClr val="FF0000"/>
                  </a:solidFill>
                  <a:latin typeface="Calibri" panose="020F0502020204030204" pitchFamily="34" charset="0"/>
                </a:rPr>
                <a:t>~100% </a:t>
              </a:r>
              <a:r>
                <a:rPr lang="en-US" altLang="en-US" sz="1800">
                  <a:latin typeface="Calibri" panose="020F0502020204030204" pitchFamily="34" charset="0"/>
                </a:rPr>
                <a:t>acceptance for </a:t>
              </a:r>
              <a:r>
                <a:rPr lang="en-US" altLang="en-US" sz="1800">
                  <a:solidFill>
                    <a:srgbClr val="FF0000"/>
                  </a:solidFill>
                  <a:latin typeface="Calibri" panose="020F0502020204030204" pitchFamily="34" charset="0"/>
                </a:rPr>
                <a:t>the whole event</a:t>
              </a:r>
            </a:p>
          </p:txBody>
        </p:sp>
        <p:pic>
          <p:nvPicPr>
            <p:cNvPr id="11296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878856">
              <a:off x="2736" y="2239"/>
              <a:ext cx="579" cy="5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20718347">
              <a:off x="2527" y="2254"/>
              <a:ext cx="580" cy="580"/>
            </a:xfrm>
            <a:prstGeom prst="rect">
              <a:avLst/>
            </a:prstGeom>
            <a:scene3d>
              <a:camera prst="orthographicFront">
                <a:rot lat="0" lon="10799999" rev="0"/>
              </a:camera>
              <a:lightRig rig="threePt" dir="t"/>
            </a:scene3d>
          </p:spPr>
        </p:pic>
        <p:sp>
          <p:nvSpPr>
            <p:cNvPr id="4" name="TextBox 3"/>
            <p:cNvSpPr txBox="1"/>
            <p:nvPr/>
          </p:nvSpPr>
          <p:spPr>
            <a:xfrm rot="21347903">
              <a:off x="1981" y="933"/>
              <a:ext cx="1482" cy="21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none">
              <a:spAutoFit/>
            </a:bodyPr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>
                  <a:latin typeface="+mn-lt"/>
                  <a:ea typeface="+mn-ea"/>
                </a:rPr>
                <a:t>Central Detector/Solenoid</a:t>
              </a:r>
            </a:p>
          </p:txBody>
        </p:sp>
        <p:sp>
          <p:nvSpPr>
            <p:cNvPr id="11299" name="TextBox 5"/>
            <p:cNvSpPr txBox="1">
              <a:spLocks noChangeArrowheads="1"/>
            </p:cNvSpPr>
            <p:nvPr/>
          </p:nvSpPr>
          <p:spPr bwMode="auto">
            <a:xfrm rot="-638855">
              <a:off x="3620" y="2507"/>
              <a:ext cx="45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457200">
                <a:spcBef>
                  <a:spcPct val="20000"/>
                </a:spcBef>
                <a:buBlip>
                  <a:blip r:embed="rId3"/>
                </a:buBlip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1pPr>
              <a:lvl2pPr marL="742950" indent="-285750" defTabSz="4572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2pPr>
              <a:lvl3pPr marL="1143000" indent="-228600" defTabSz="4572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3pPr>
              <a:lvl4pPr marL="1600200" indent="-228600" defTabSz="4572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4pPr>
              <a:lvl5pPr marL="2057400" indent="-228600" defTabSz="4572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latin typeface="Calibri" panose="020F0502020204030204" pitchFamily="34" charset="0"/>
                </a:rPr>
                <a:t>Dipole</a:t>
              </a:r>
            </a:p>
          </p:txBody>
        </p:sp>
        <p:sp>
          <p:nvSpPr>
            <p:cNvPr id="11300" name="TextBox 36"/>
            <p:cNvSpPr txBox="1">
              <a:spLocks noChangeArrowheads="1"/>
            </p:cNvSpPr>
            <p:nvPr/>
          </p:nvSpPr>
          <p:spPr bwMode="auto">
            <a:xfrm rot="-392282">
              <a:off x="1383" y="2106"/>
              <a:ext cx="45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457200">
                <a:spcBef>
                  <a:spcPct val="20000"/>
                </a:spcBef>
                <a:buBlip>
                  <a:blip r:embed="rId3"/>
                </a:buBlip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1pPr>
              <a:lvl2pPr marL="742950" indent="-285750" defTabSz="4572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2pPr>
              <a:lvl3pPr marL="1143000" indent="-228600" defTabSz="4572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3pPr>
              <a:lvl4pPr marL="1600200" indent="-228600" defTabSz="4572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4pPr>
              <a:lvl5pPr marL="2057400" indent="-228600" defTabSz="4572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latin typeface="Calibri" panose="020F0502020204030204" pitchFamily="34" charset="0"/>
                </a:rPr>
                <a:t>Dipole</a:t>
              </a:r>
            </a:p>
          </p:txBody>
        </p:sp>
        <p:pic>
          <p:nvPicPr>
            <p:cNvPr id="11301" name="Picture 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5" y="2846"/>
              <a:ext cx="226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302" name="Picture 10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99" y="1310"/>
              <a:ext cx="231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303" name="Picture 11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73" y="2751"/>
              <a:ext cx="242" cy="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Right Brace 12"/>
            <p:cNvSpPr>
              <a:spLocks/>
            </p:cNvSpPr>
            <p:nvPr/>
          </p:nvSpPr>
          <p:spPr bwMode="auto">
            <a:xfrm rot="-2787383">
              <a:off x="4834" y="2349"/>
              <a:ext cx="148" cy="1085"/>
            </a:xfrm>
            <a:prstGeom prst="rightBrace">
              <a:avLst>
                <a:gd name="adj1" fmla="val 8315"/>
                <a:gd name="adj2" fmla="val 50000"/>
              </a:avLst>
            </a:prstGeom>
            <a:noFill/>
            <a:ln w="25400" algn="ctr">
              <a:solidFill>
                <a:schemeClr val="accent1"/>
              </a:solidFill>
              <a:round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eaVert"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n-lt"/>
                <a:ea typeface="+mn-ea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 rot="2783333">
              <a:off x="4426" y="2699"/>
              <a:ext cx="1316" cy="21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none">
              <a:spAutoFit/>
            </a:bodyPr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>
                  <a:latin typeface="+mn-lt"/>
                  <a:ea typeface="+mn-ea"/>
                </a:rPr>
                <a:t>Forward (Ion) Detector</a:t>
              </a:r>
            </a:p>
          </p:txBody>
        </p:sp>
        <p:sp>
          <p:nvSpPr>
            <p:cNvPr id="11306" name="TextBox 6"/>
            <p:cNvSpPr txBox="1">
              <a:spLocks noChangeArrowheads="1"/>
            </p:cNvSpPr>
            <p:nvPr/>
          </p:nvSpPr>
          <p:spPr bwMode="auto">
            <a:xfrm>
              <a:off x="3205" y="1468"/>
              <a:ext cx="1197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457200">
                <a:spcBef>
                  <a:spcPct val="20000"/>
                </a:spcBef>
                <a:buBlip>
                  <a:blip r:embed="rId3"/>
                </a:buBlip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1pPr>
              <a:lvl2pPr marL="742950" indent="-285750" defTabSz="4572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2pPr>
              <a:lvl3pPr marL="1143000" indent="-228600" defTabSz="4572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3pPr>
              <a:lvl4pPr marL="1600200" indent="-228600" defTabSz="4572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4pPr>
              <a:lvl5pPr marL="2057400" indent="-228600" defTabSz="4572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Calibri" panose="020F0502020204030204" pitchFamily="34" charset="0"/>
                </a:rPr>
                <a:t>Scattered Electron</a:t>
              </a:r>
            </a:p>
          </p:txBody>
        </p:sp>
        <p:sp>
          <p:nvSpPr>
            <p:cNvPr id="11307" name="TextBox 7"/>
            <p:cNvSpPr txBox="1">
              <a:spLocks noChangeArrowheads="1"/>
            </p:cNvSpPr>
            <p:nvPr/>
          </p:nvSpPr>
          <p:spPr bwMode="auto">
            <a:xfrm>
              <a:off x="3840" y="3439"/>
              <a:ext cx="1421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457200">
                <a:spcBef>
                  <a:spcPct val="20000"/>
                </a:spcBef>
                <a:buBlip>
                  <a:blip r:embed="rId3"/>
                </a:buBlip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1pPr>
              <a:lvl2pPr marL="742950" indent="-285750" defTabSz="4572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2pPr>
              <a:lvl3pPr marL="1143000" indent="-228600" defTabSz="4572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3pPr>
              <a:lvl4pPr marL="1600200" indent="-228600" defTabSz="4572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4pPr>
              <a:lvl5pPr marL="2057400" indent="-228600" defTabSz="4572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Calibri" panose="020F0502020204030204" pitchFamily="34" charset="0"/>
                </a:rPr>
                <a:t>Particles Associated 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Calibri" panose="020F0502020204030204" pitchFamily="34" charset="0"/>
                </a:rPr>
                <a:t>with Initial Ion</a:t>
              </a:r>
            </a:p>
          </p:txBody>
        </p:sp>
        <p:sp>
          <p:nvSpPr>
            <p:cNvPr id="11308" name="TextBox 8"/>
            <p:cNvSpPr txBox="1">
              <a:spLocks noChangeArrowheads="1"/>
            </p:cNvSpPr>
            <p:nvPr/>
          </p:nvSpPr>
          <p:spPr bwMode="auto">
            <a:xfrm>
              <a:off x="1866" y="3147"/>
              <a:ext cx="1308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457200">
                <a:spcBef>
                  <a:spcPct val="20000"/>
                </a:spcBef>
                <a:buBlip>
                  <a:blip r:embed="rId3"/>
                </a:buBlip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1pPr>
              <a:lvl2pPr marL="742950" indent="-285750" defTabSz="4572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2pPr>
              <a:lvl3pPr marL="1143000" indent="-228600" defTabSz="4572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3pPr>
              <a:lvl4pPr marL="1600200" indent="-228600" defTabSz="4572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4pPr>
              <a:lvl5pPr marL="2057400" indent="-228600" defTabSz="4572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Calibri" panose="020F0502020204030204" pitchFamily="34" charset="0"/>
                </a:rPr>
                <a:t>Particles Associated </a:t>
              </a:r>
              <a:br>
                <a:rPr lang="en-US" altLang="en-US" sz="1800">
                  <a:latin typeface="Calibri" panose="020F0502020204030204" pitchFamily="34" charset="0"/>
                </a:rPr>
              </a:br>
              <a:r>
                <a:rPr lang="en-US" altLang="en-US" sz="1800">
                  <a:latin typeface="Calibri" panose="020F0502020204030204" pitchFamily="34" charset="0"/>
                </a:rPr>
                <a:t>with struck parton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72435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537882" y="-90865"/>
            <a:ext cx="8068236" cy="914400"/>
          </a:xfrm>
        </p:spPr>
        <p:txBody>
          <a:bodyPr/>
          <a:lstStyle/>
          <a:p>
            <a:r>
              <a:rPr lang="en-US" altLang="en-US" dirty="0" smtClean="0"/>
              <a:t>Benchmark Simulation Setup</a:t>
            </a:r>
            <a:endParaRPr lang="en-US" altLang="en-US" dirty="0"/>
          </a:p>
        </p:txBody>
      </p:sp>
      <p:sp>
        <p:nvSpPr>
          <p:cNvPr id="21" name="Title 1"/>
          <p:cNvSpPr txBox="1">
            <a:spLocks/>
          </p:cNvSpPr>
          <p:nvPr/>
        </p:nvSpPr>
        <p:spPr bwMode="auto">
          <a:xfrm>
            <a:off x="685800" y="2391176"/>
            <a:ext cx="77724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fontAlgn="base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ctr" defTabSz="457200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 defTabSz="457200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 defTabSz="457200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 defTabSz="457200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mtClean="0">
                <a:latin typeface="Minion Pro"/>
              </a:rPr>
              <a:t>Click to add title</a:t>
            </a:r>
            <a:endParaRPr lang="en-US" dirty="0">
              <a:latin typeface="Minion Pro"/>
            </a:endParaRPr>
          </a:p>
        </p:txBody>
      </p:sp>
      <p:sp>
        <p:nvSpPr>
          <p:cNvPr id="22" name="Subtitle 2"/>
          <p:cNvSpPr txBox="1">
            <a:spLocks/>
          </p:cNvSpPr>
          <p:nvPr/>
        </p:nvSpPr>
        <p:spPr bwMode="auto">
          <a:xfrm>
            <a:off x="1371600" y="4146951"/>
            <a:ext cx="64008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fontAlgn="base">
              <a:spcBef>
                <a:spcPct val="20000"/>
              </a:spcBef>
              <a:spcAft>
                <a:spcPct val="0"/>
              </a:spcAft>
              <a:buSzPct val="85000"/>
              <a:buFontTx/>
              <a:buBlip>
                <a:blip r:embed="rId2"/>
              </a:buBlip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>
                <a:latin typeface="Minion Pro"/>
              </a:rPr>
              <a:t>Click to add subtitle</a:t>
            </a:r>
            <a:endParaRPr lang="en-US" dirty="0">
              <a:latin typeface="Minion Pro"/>
            </a:endParaRPr>
          </a:p>
        </p:txBody>
      </p:sp>
      <p:pic>
        <p:nvPicPr>
          <p:cNvPr id="23" name="Picture 22" descr="HERA_beampipe_cor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21300"/>
            <a:ext cx="9144000" cy="5612087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6179342" y="6064055"/>
            <a:ext cx="2274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Beam current 100 mA</a:t>
            </a:r>
            <a:endParaRPr lang="en-US" b="1" dirty="0"/>
          </a:p>
        </p:txBody>
      </p:sp>
      <p:sp>
        <p:nvSpPr>
          <p:cNvPr id="25" name="Multiply 24"/>
          <p:cNvSpPr/>
          <p:nvPr/>
        </p:nvSpPr>
        <p:spPr>
          <a:xfrm>
            <a:off x="457200" y="4588534"/>
            <a:ext cx="335594" cy="394181"/>
          </a:xfrm>
          <a:prstGeom prst="mathMultiply">
            <a:avLst/>
          </a:prstGeom>
          <a:solidFill>
            <a:srgbClr val="C0504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3743" y="4671904"/>
            <a:ext cx="1558983" cy="76247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</a:t>
            </a:r>
            <a:r>
              <a:rPr lang="en-US" baseline="-25000" dirty="0" smtClean="0"/>
              <a:t>0</a:t>
            </a:r>
            <a:r>
              <a:rPr lang="en-US" dirty="0" smtClean="0"/>
              <a:t>=900GeV</a:t>
            </a:r>
          </a:p>
          <a:p>
            <a:pPr algn="ctr"/>
            <a:r>
              <a:rPr lang="en-US" dirty="0" err="1" smtClean="0"/>
              <a:t>EventGen</a:t>
            </a:r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1842948" y="2136445"/>
            <a:ext cx="2204618" cy="64057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895813" y="2180218"/>
            <a:ext cx="21517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B</a:t>
            </a:r>
            <a:r>
              <a:rPr lang="en-US" sz="2800" baseline="-25000" dirty="0" smtClean="0"/>
              <a:t>EXT</a:t>
            </a:r>
            <a:r>
              <a:rPr lang="en-US" sz="2800" dirty="0" smtClean="0"/>
              <a:t> = 0.0 </a:t>
            </a:r>
            <a:r>
              <a:rPr lang="en-US" sz="2800" dirty="0" smtClean="0"/>
              <a:t>T</a:t>
            </a:r>
            <a:endParaRPr lang="en-US" sz="2800" dirty="0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CCE5FA"/>
              </a:clrFrom>
              <a:clrTo>
                <a:srgbClr val="CCE5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51" t="1075" r="34293" b="27402"/>
          <a:stretch/>
        </p:blipFill>
        <p:spPr>
          <a:xfrm>
            <a:off x="6433799" y="3639291"/>
            <a:ext cx="1661644" cy="1358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829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G03202017.pptx Microsoft PowerPoint, Today at 4.45.1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711" y="1661551"/>
            <a:ext cx="4021129" cy="2439802"/>
          </a:xfrm>
          <a:prstGeom prst="rect">
            <a:avLst/>
          </a:prstGeom>
        </p:spPr>
      </p:pic>
      <p:pic>
        <p:nvPicPr>
          <p:cNvPr id="10" name="Picture 9" descr="BG03202017.pptx Microsoft PowerPoint, Today at 4.47.53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5312" y="4101353"/>
            <a:ext cx="4015351" cy="2333350"/>
          </a:xfrm>
          <a:prstGeom prst="rect">
            <a:avLst/>
          </a:prstGeom>
        </p:spPr>
      </p:pic>
      <p:pic>
        <p:nvPicPr>
          <p:cNvPr id="13" name="Picture 12" descr="BG03202017.pptx Microsoft PowerPoint, Today at 4.49.32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5312" y="1660333"/>
            <a:ext cx="3998019" cy="2429465"/>
          </a:xfrm>
          <a:prstGeom prst="rect">
            <a:avLst/>
          </a:prstGeom>
        </p:spPr>
      </p:pic>
      <p:pic>
        <p:nvPicPr>
          <p:cNvPr id="15" name="Picture 14" descr="BG03202017.pptx Microsoft PowerPoint, Today at 4.50.35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07" y="4101353"/>
            <a:ext cx="4009574" cy="233335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7619290" y="3210191"/>
            <a:ext cx="7996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Arial Black"/>
                <a:cs typeface="Arial Black"/>
              </a:rPr>
              <a:t>P</a:t>
            </a:r>
            <a:r>
              <a:rPr lang="en-US" sz="2800" b="1" baseline="30000" dirty="0" smtClean="0">
                <a:latin typeface="Arial Black"/>
                <a:cs typeface="Arial Black"/>
              </a:rPr>
              <a:t>+</a:t>
            </a:r>
            <a:endParaRPr lang="en-US" sz="2800" b="1" baseline="30000" dirty="0">
              <a:latin typeface="Arial Black"/>
              <a:cs typeface="Arial Black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244986" y="5587641"/>
            <a:ext cx="7996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 Black"/>
                <a:cs typeface="Arial Black"/>
              </a:rPr>
              <a:t>K</a:t>
            </a:r>
            <a:r>
              <a:rPr lang="en-US" sz="2800" b="1" baseline="30000" dirty="0" smtClean="0">
                <a:latin typeface="Arial Black"/>
                <a:cs typeface="Arial Black"/>
              </a:rPr>
              <a:t>+</a:t>
            </a:r>
            <a:endParaRPr lang="en-US" sz="2800" b="1" baseline="30000" dirty="0">
              <a:latin typeface="Arial Black"/>
              <a:cs typeface="Arial Black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689843" y="5587641"/>
            <a:ext cx="7996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Symbol" charset="2"/>
                <a:cs typeface="Symbol" charset="2"/>
              </a:rPr>
              <a:t>p</a:t>
            </a:r>
            <a:r>
              <a:rPr lang="en-US" sz="2800" b="1" baseline="30000" dirty="0" smtClean="0">
                <a:latin typeface="Arial Black"/>
                <a:cs typeface="Arial Black"/>
              </a:rPr>
              <a:t>+</a:t>
            </a:r>
            <a:endParaRPr lang="en-US" sz="2800" b="1" baseline="30000" dirty="0">
              <a:latin typeface="Arial Black"/>
              <a:cs typeface="Arial Black"/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457200" y="-41551"/>
            <a:ext cx="8229600" cy="767692"/>
          </a:xfrm>
        </p:spPr>
        <p:txBody>
          <a:bodyPr/>
          <a:lstStyle/>
          <a:p>
            <a:r>
              <a:rPr lang="en-US" dirty="0" smtClean="0"/>
              <a:t>Particle </a:t>
            </a:r>
            <a:r>
              <a:rPr lang="en-US" dirty="0" smtClean="0"/>
              <a:t>Dependence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2950549" y="3210191"/>
            <a:ext cx="12708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Arial Black"/>
                <a:cs typeface="Arial Black"/>
              </a:rPr>
              <a:t>ALL</a:t>
            </a:r>
            <a:endParaRPr lang="en-US" sz="2800" b="1" baseline="30000" dirty="0">
              <a:latin typeface="Arial Black"/>
              <a:cs typeface="Arial Black"/>
            </a:endParaRPr>
          </a:p>
        </p:txBody>
      </p:sp>
      <p:sp>
        <p:nvSpPr>
          <p:cNvPr id="12" name="Content Placeholder 1"/>
          <p:cNvSpPr txBox="1">
            <a:spLocks/>
          </p:cNvSpPr>
          <p:nvPr/>
        </p:nvSpPr>
        <p:spPr bwMode="auto">
          <a:xfrm>
            <a:off x="260350" y="801600"/>
            <a:ext cx="8629650" cy="1983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fontAlgn="base">
              <a:spcBef>
                <a:spcPct val="20000"/>
              </a:spcBef>
              <a:spcAft>
                <a:spcPct val="0"/>
              </a:spcAft>
              <a:buSzPct val="85000"/>
              <a:buFont typeface="Arial" panose="020B0604020202020204" pitchFamily="34" charset="0"/>
              <a:buBlip>
                <a:blip r:embed="rId6"/>
              </a:buBlip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4488" indent="-344488" defTabSz="914400">
              <a:lnSpc>
                <a:spcPct val="120000"/>
              </a:lnSpc>
              <a:spcBef>
                <a:spcPct val="0"/>
              </a:spcBef>
              <a:buSzTx/>
              <a:buFont typeface="Arial" panose="020B0604020202020204" pitchFamily="34" charset="0"/>
              <a:buBlip>
                <a:blip r:embed="rId7"/>
              </a:buBlip>
            </a:pPr>
            <a:r>
              <a:rPr lang="en-US" altLang="en-US" dirty="0" smtClean="0"/>
              <a:t>Translates into ~60 kHz for all events or ~30 kHz for charged particles</a:t>
            </a:r>
          </a:p>
          <a:p>
            <a:pPr marL="344488" indent="-344488" defTabSz="914400">
              <a:lnSpc>
                <a:spcPct val="120000"/>
              </a:lnSpc>
              <a:spcBef>
                <a:spcPct val="0"/>
              </a:spcBef>
              <a:buSzTx/>
              <a:buFont typeface="Arial" panose="020B0604020202020204" pitchFamily="34" charset="0"/>
              <a:buBlip>
                <a:blip r:embed="rId7"/>
              </a:buBlip>
            </a:pPr>
            <a:r>
              <a:rPr lang="en-US" altLang="en-US" dirty="0" smtClean="0"/>
              <a:t>Good agreement with HERA data</a:t>
            </a:r>
          </a:p>
        </p:txBody>
      </p:sp>
    </p:spTree>
    <p:extLst>
      <p:ext uri="{BB962C8B-B14F-4D97-AF65-F5344CB8AC3E}">
        <p14:creationId xmlns:p14="http://schemas.microsoft.com/office/powerpoint/2010/main" val="938292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G03202017.pptx Microsoft PowerPoint, Today at 4.46.4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1144" y="892262"/>
            <a:ext cx="4043450" cy="2743977"/>
          </a:xfrm>
          <a:prstGeom prst="rect">
            <a:avLst/>
          </a:prstGeom>
        </p:spPr>
      </p:pic>
      <p:pic>
        <p:nvPicPr>
          <p:cNvPr id="3" name="Picture 2" descr="BG03202017.pptx Microsoft PowerPoint, Today at 4.46.09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6702" y="3723993"/>
            <a:ext cx="4023772" cy="2726711"/>
          </a:xfrm>
          <a:prstGeom prst="rect">
            <a:avLst/>
          </a:prstGeom>
        </p:spPr>
      </p:pic>
      <p:pic>
        <p:nvPicPr>
          <p:cNvPr id="5" name="Picture 4" descr="BG03202017.pptx Microsoft PowerPoint, Today at 4.47.2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903763"/>
            <a:ext cx="3989185" cy="2732476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1865"/>
            <a:ext cx="8229600" cy="701349"/>
          </a:xfrm>
        </p:spPr>
        <p:txBody>
          <a:bodyPr/>
          <a:lstStyle/>
          <a:p>
            <a:r>
              <a:rPr lang="en-US" dirty="0" smtClean="0"/>
              <a:t>Particle </a:t>
            </a:r>
            <a:r>
              <a:rPr lang="en-US" dirty="0" smtClean="0"/>
              <a:t>Dependence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574238" y="2786664"/>
            <a:ext cx="7996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Arial Black"/>
                <a:cs typeface="Arial Black"/>
              </a:rPr>
              <a:t>e</a:t>
            </a:r>
            <a:r>
              <a:rPr lang="en-US" sz="2800" b="1" baseline="30000" dirty="0" smtClean="0">
                <a:latin typeface="Arial Black"/>
                <a:cs typeface="Arial Black"/>
              </a:rPr>
              <a:t>-</a:t>
            </a:r>
            <a:endParaRPr lang="en-US" sz="2800" b="1" baseline="30000" dirty="0">
              <a:latin typeface="Arial Black"/>
              <a:cs typeface="Arial Black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110618" y="2789136"/>
            <a:ext cx="7996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Symbol" charset="2"/>
                <a:cs typeface="Symbol" charset="2"/>
              </a:rPr>
              <a:t>g</a:t>
            </a:r>
            <a:endParaRPr lang="en-US" sz="2800" b="1" baseline="30000" dirty="0">
              <a:latin typeface="Arial Black"/>
              <a:cs typeface="Arial Black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851458" y="5598402"/>
            <a:ext cx="7996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Arial Black"/>
                <a:cs typeface="Arial Black"/>
              </a:rPr>
              <a:t>n</a:t>
            </a:r>
            <a:endParaRPr lang="en-US" sz="2800" b="1" baseline="30000" dirty="0">
              <a:latin typeface="Arial Black"/>
              <a:cs typeface="Arial Black"/>
            </a:endParaRPr>
          </a:p>
        </p:txBody>
      </p:sp>
      <p:pic>
        <p:nvPicPr>
          <p:cNvPr id="6" name="Picture 5" descr="BG03202017.pptx Microsoft PowerPoint, Today at 4.50.03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440" y="3718545"/>
            <a:ext cx="3989185" cy="2709202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3535947" y="5598402"/>
            <a:ext cx="7996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Symbol" charset="2"/>
                <a:cs typeface="Symbol" charset="2"/>
              </a:rPr>
              <a:t>p</a:t>
            </a:r>
            <a:r>
              <a:rPr lang="en-US" sz="2800" b="1" baseline="30000" dirty="0" smtClean="0">
                <a:latin typeface="Arial Black"/>
                <a:cs typeface="Arial Black"/>
              </a:rPr>
              <a:t>-</a:t>
            </a:r>
            <a:endParaRPr lang="en-US" sz="2800" b="1" baseline="30000" dirty="0">
              <a:latin typeface="Arial Black"/>
              <a:cs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2752720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92591"/>
            <a:ext cx="9144000" cy="1371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9" name="Picture 38" descr="parkkj@resonance.geometry — -tcsh — 176×27 Terminal, Today at 2.45.1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95" y="120591"/>
            <a:ext cx="3561981" cy="2004499"/>
          </a:xfrm>
          <a:prstGeom prst="rect">
            <a:avLst/>
          </a:prstGeom>
        </p:spPr>
      </p:pic>
      <p:pic>
        <p:nvPicPr>
          <p:cNvPr id="42" name="Picture 41" descr="parkkj@resonance.geometry — -tcsh — 176×27 Terminal, Today at 2.46.52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94" y="2125090"/>
            <a:ext cx="3551790" cy="2172250"/>
          </a:xfrm>
          <a:prstGeom prst="rect">
            <a:avLst/>
          </a:prstGeom>
        </p:spPr>
      </p:pic>
      <p:pic>
        <p:nvPicPr>
          <p:cNvPr id="45" name="Picture 44" descr="parkkj@resonance.geometry — -tcsh — 176×27 Terminal, Today at 2.47.41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93" y="4274456"/>
            <a:ext cx="3575151" cy="2165355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542924" y="139235"/>
            <a:ext cx="27566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BG rate  ~ 61kHz</a:t>
            </a:r>
          </a:p>
          <a:p>
            <a:r>
              <a:rPr lang="en-US" b="1" dirty="0" smtClean="0"/>
              <a:t>Event=12815</a:t>
            </a:r>
            <a:endParaRPr lang="en-US" b="1" dirty="0"/>
          </a:p>
        </p:txBody>
      </p:sp>
      <p:sp>
        <p:nvSpPr>
          <p:cNvPr id="47" name="TextBox 46"/>
          <p:cNvSpPr txBox="1"/>
          <p:nvPr/>
        </p:nvSpPr>
        <p:spPr>
          <a:xfrm>
            <a:off x="5542924" y="1214260"/>
            <a:ext cx="27566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BG rate  ~ 28kHz</a:t>
            </a:r>
          </a:p>
          <a:p>
            <a:r>
              <a:rPr lang="en-US" b="1" dirty="0" smtClean="0"/>
              <a:t>Event=6426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5542924" y="2125090"/>
            <a:ext cx="27566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BG rate  ~ 11kHz</a:t>
            </a:r>
          </a:p>
          <a:p>
            <a:r>
              <a:rPr lang="en-US" b="1" dirty="0" smtClean="0"/>
              <a:t>Event=2414</a:t>
            </a:r>
            <a:endParaRPr lang="en-US" b="1" dirty="0"/>
          </a:p>
        </p:txBody>
      </p:sp>
      <p:sp>
        <p:nvSpPr>
          <p:cNvPr id="49" name="TextBox 48"/>
          <p:cNvSpPr txBox="1"/>
          <p:nvPr/>
        </p:nvSpPr>
        <p:spPr>
          <a:xfrm>
            <a:off x="5542924" y="3034260"/>
            <a:ext cx="27566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BG rate  ~ 5kHz</a:t>
            </a:r>
          </a:p>
          <a:p>
            <a:r>
              <a:rPr lang="en-US" b="1" dirty="0" smtClean="0"/>
              <a:t>Event=1061</a:t>
            </a:r>
            <a:endParaRPr lang="en-US" b="1" dirty="0"/>
          </a:p>
        </p:txBody>
      </p:sp>
      <p:sp>
        <p:nvSpPr>
          <p:cNvPr id="50" name="TextBox 49"/>
          <p:cNvSpPr txBox="1"/>
          <p:nvPr/>
        </p:nvSpPr>
        <p:spPr>
          <a:xfrm>
            <a:off x="5542924" y="3951291"/>
            <a:ext cx="27566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BG rate  ~ 3kHz</a:t>
            </a:r>
          </a:p>
          <a:p>
            <a:r>
              <a:rPr lang="en-US" b="1" dirty="0" smtClean="0"/>
              <a:t>Event=634</a:t>
            </a:r>
            <a:endParaRPr lang="en-US" b="1" dirty="0"/>
          </a:p>
        </p:txBody>
      </p:sp>
      <p:sp>
        <p:nvSpPr>
          <p:cNvPr id="51" name="TextBox 50"/>
          <p:cNvSpPr txBox="1"/>
          <p:nvPr/>
        </p:nvSpPr>
        <p:spPr>
          <a:xfrm>
            <a:off x="5527804" y="4930568"/>
            <a:ext cx="27566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BG rate  ~ 1.5kHz</a:t>
            </a:r>
          </a:p>
          <a:p>
            <a:r>
              <a:rPr lang="en-US" b="1" dirty="0" smtClean="0"/>
              <a:t>Event=317</a:t>
            </a:r>
            <a:endParaRPr lang="en-US" b="1" dirty="0"/>
          </a:p>
        </p:txBody>
      </p:sp>
      <p:sp>
        <p:nvSpPr>
          <p:cNvPr id="52" name="TextBox 51"/>
          <p:cNvSpPr txBox="1"/>
          <p:nvPr/>
        </p:nvSpPr>
        <p:spPr>
          <a:xfrm>
            <a:off x="5503658" y="5806709"/>
            <a:ext cx="27566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BG rate  ~ 0.4kHz</a:t>
            </a:r>
          </a:p>
          <a:p>
            <a:r>
              <a:rPr lang="en-US" b="1" dirty="0" smtClean="0"/>
              <a:t>Event=86</a:t>
            </a:r>
            <a:endParaRPr lang="en-US" b="1" dirty="0"/>
          </a:p>
        </p:txBody>
      </p:sp>
      <p:sp>
        <p:nvSpPr>
          <p:cNvPr id="53" name="TextBox 52"/>
          <p:cNvSpPr txBox="1"/>
          <p:nvPr/>
        </p:nvSpPr>
        <p:spPr>
          <a:xfrm>
            <a:off x="7750201" y="218288"/>
            <a:ext cx="1393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10</a:t>
            </a:r>
            <a:r>
              <a:rPr lang="en-US" b="1" baseline="30000" dirty="0" smtClean="0">
                <a:solidFill>
                  <a:srgbClr val="FF0000"/>
                </a:solidFill>
              </a:rPr>
              <a:t>-8</a:t>
            </a:r>
            <a:r>
              <a:rPr lang="en-US" b="1" dirty="0" smtClean="0">
                <a:solidFill>
                  <a:srgbClr val="FF0000"/>
                </a:solidFill>
              </a:rPr>
              <a:t> mbar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7694057" y="5983768"/>
            <a:ext cx="1449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10</a:t>
            </a:r>
            <a:r>
              <a:rPr lang="en-US" b="1" baseline="30000" dirty="0" smtClean="0">
                <a:solidFill>
                  <a:srgbClr val="FF0000"/>
                </a:solidFill>
              </a:rPr>
              <a:t>-10</a:t>
            </a:r>
            <a:r>
              <a:rPr lang="en-US" b="1" dirty="0" smtClean="0">
                <a:solidFill>
                  <a:srgbClr val="FF0000"/>
                </a:solidFill>
              </a:rPr>
              <a:t> mbar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55" name="Straight Arrow Connector 54"/>
          <p:cNvCxnSpPr/>
          <p:nvPr/>
        </p:nvCxnSpPr>
        <p:spPr>
          <a:xfrm>
            <a:off x="8299553" y="785566"/>
            <a:ext cx="0" cy="510781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3737316" y="223995"/>
            <a:ext cx="27566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10</a:t>
            </a:r>
            <a:r>
              <a:rPr lang="en-US" b="1" baseline="30000" dirty="0" smtClean="0">
                <a:solidFill>
                  <a:srgbClr val="FF0000"/>
                </a:solidFill>
              </a:rPr>
              <a:t>-8</a:t>
            </a:r>
            <a:r>
              <a:rPr lang="en-US" b="1" dirty="0" smtClean="0">
                <a:solidFill>
                  <a:srgbClr val="FF0000"/>
                </a:solidFill>
              </a:rPr>
              <a:t> mbar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3634416" y="1211466"/>
            <a:ext cx="27566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0.5*10</a:t>
            </a:r>
            <a:r>
              <a:rPr lang="en-US" b="1" baseline="30000" dirty="0" smtClean="0">
                <a:solidFill>
                  <a:srgbClr val="FF0000"/>
                </a:solidFill>
              </a:rPr>
              <a:t>-8</a:t>
            </a:r>
            <a:r>
              <a:rPr lang="en-US" b="1" dirty="0" smtClean="0">
                <a:solidFill>
                  <a:srgbClr val="FF0000"/>
                </a:solidFill>
              </a:rPr>
              <a:t> mbar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3634416" y="2125090"/>
            <a:ext cx="27566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0.2*10</a:t>
            </a:r>
            <a:r>
              <a:rPr lang="en-US" b="1" baseline="30000" dirty="0" smtClean="0">
                <a:solidFill>
                  <a:srgbClr val="FF0000"/>
                </a:solidFill>
              </a:rPr>
              <a:t>-8</a:t>
            </a:r>
            <a:r>
              <a:rPr lang="en-US" b="1" dirty="0" smtClean="0">
                <a:solidFill>
                  <a:srgbClr val="FF0000"/>
                </a:solidFill>
              </a:rPr>
              <a:t> mbar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3634416" y="3030020"/>
            <a:ext cx="27566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0.1*10</a:t>
            </a:r>
            <a:r>
              <a:rPr lang="en-US" b="1" baseline="30000" dirty="0" smtClean="0">
                <a:solidFill>
                  <a:srgbClr val="FF0000"/>
                </a:solidFill>
              </a:rPr>
              <a:t>-8</a:t>
            </a:r>
            <a:r>
              <a:rPr lang="en-US" b="1" dirty="0" smtClean="0">
                <a:solidFill>
                  <a:srgbClr val="FF0000"/>
                </a:solidFill>
              </a:rPr>
              <a:t> mbar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3639874" y="3969558"/>
            <a:ext cx="27566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0.05*10</a:t>
            </a:r>
            <a:r>
              <a:rPr lang="en-US" b="1" baseline="30000" dirty="0" smtClean="0">
                <a:solidFill>
                  <a:srgbClr val="FF0000"/>
                </a:solidFill>
              </a:rPr>
              <a:t>-8</a:t>
            </a:r>
            <a:r>
              <a:rPr lang="en-US" b="1" dirty="0" smtClean="0">
                <a:solidFill>
                  <a:srgbClr val="FF0000"/>
                </a:solidFill>
              </a:rPr>
              <a:t> mbar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3658355" y="4930568"/>
            <a:ext cx="27566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0.02*10</a:t>
            </a:r>
            <a:r>
              <a:rPr lang="en-US" b="1" baseline="30000" dirty="0" smtClean="0">
                <a:solidFill>
                  <a:srgbClr val="FF0000"/>
                </a:solidFill>
              </a:rPr>
              <a:t>-8</a:t>
            </a:r>
            <a:r>
              <a:rPr lang="en-US" b="1" dirty="0" smtClean="0">
                <a:solidFill>
                  <a:srgbClr val="FF0000"/>
                </a:solidFill>
              </a:rPr>
              <a:t> mbar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3662592" y="5808099"/>
            <a:ext cx="27566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0.01*10</a:t>
            </a:r>
            <a:r>
              <a:rPr lang="en-US" b="1" baseline="30000" dirty="0" smtClean="0">
                <a:solidFill>
                  <a:srgbClr val="FF0000"/>
                </a:solidFill>
              </a:rPr>
              <a:t>-8</a:t>
            </a:r>
            <a:r>
              <a:rPr lang="en-US" b="1" dirty="0" smtClean="0">
                <a:solidFill>
                  <a:srgbClr val="FF0000"/>
                </a:solidFill>
              </a:rPr>
              <a:t> mbar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027894" y="2304724"/>
            <a:ext cx="524435" cy="76944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Box 55"/>
          <p:cNvSpPr txBox="1"/>
          <p:nvPr/>
        </p:nvSpPr>
        <p:spPr>
          <a:xfrm>
            <a:off x="7592756" y="2489390"/>
            <a:ext cx="155124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x 1/100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7490013" y="2304724"/>
            <a:ext cx="16539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Vary Vacuum</a:t>
            </a:r>
            <a:endParaRPr lang="en-US" b="1" dirty="0"/>
          </a:p>
        </p:txBody>
      </p:sp>
      <p:sp>
        <p:nvSpPr>
          <p:cNvPr id="68" name="Rectangle 67"/>
          <p:cNvSpPr/>
          <p:nvPr/>
        </p:nvSpPr>
        <p:spPr>
          <a:xfrm>
            <a:off x="8042793" y="3505790"/>
            <a:ext cx="524435" cy="76944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Box 56"/>
          <p:cNvSpPr txBox="1"/>
          <p:nvPr/>
        </p:nvSpPr>
        <p:spPr>
          <a:xfrm>
            <a:off x="7599179" y="3701930"/>
            <a:ext cx="154482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x</a:t>
            </a:r>
            <a:r>
              <a:rPr lang="en-US" sz="3200" b="1" dirty="0" smtClean="0"/>
              <a:t> 1/150</a:t>
            </a:r>
            <a:endParaRPr lang="en-US" sz="3200" b="1" dirty="0"/>
          </a:p>
        </p:txBody>
      </p:sp>
      <p:sp>
        <p:nvSpPr>
          <p:cNvPr id="59" name="TextBox 58"/>
          <p:cNvSpPr txBox="1"/>
          <p:nvPr/>
        </p:nvSpPr>
        <p:spPr>
          <a:xfrm>
            <a:off x="7599179" y="3546462"/>
            <a:ext cx="15448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BG rate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642270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Content Placeholder 1"/>
          <p:cNvSpPr>
            <a:spLocks noGrp="1"/>
          </p:cNvSpPr>
          <p:nvPr>
            <p:ph idx="4294967295"/>
          </p:nvPr>
        </p:nvSpPr>
        <p:spPr>
          <a:xfrm>
            <a:off x="260350" y="790575"/>
            <a:ext cx="8629650" cy="5686425"/>
          </a:xfrm>
        </p:spPr>
        <p:txBody>
          <a:bodyPr/>
          <a:lstStyle/>
          <a:p>
            <a:pPr marL="344488" indent="-344488" defTabSz="914400">
              <a:lnSpc>
                <a:spcPct val="120000"/>
              </a:lnSpc>
              <a:spcBef>
                <a:spcPct val="0"/>
              </a:spcBef>
              <a:buSzTx/>
              <a:buFont typeface="Arial" panose="020B0604020202020204" pitchFamily="34" charset="0"/>
              <a:buBlip>
                <a:blip r:embed="rId2"/>
              </a:buBlip>
            </a:pPr>
            <a:r>
              <a:rPr lang="en-US" altLang="en-US" dirty="0" smtClean="0"/>
              <a:t>Detector region design is complete and integrated into the lattice</a:t>
            </a:r>
          </a:p>
          <a:p>
            <a:pPr marL="344488" indent="-344488" defTabSz="914400">
              <a:lnSpc>
                <a:spcPct val="120000"/>
              </a:lnSpc>
              <a:spcBef>
                <a:spcPct val="0"/>
              </a:spcBef>
              <a:buSzTx/>
              <a:buFont typeface="Arial" panose="020B0604020202020204" pitchFamily="34" charset="0"/>
              <a:buBlip>
                <a:blip r:embed="rId2"/>
              </a:buBlip>
            </a:pPr>
            <a:r>
              <a:rPr lang="en-US" altLang="en-US" dirty="0" smtClean="0"/>
              <a:t>Solenoid has been integrated into the lattice</a:t>
            </a:r>
          </a:p>
          <a:p>
            <a:pPr marL="687388" lvl="1" indent="-344488" defTabSz="914400">
              <a:lnSpc>
                <a:spcPct val="120000"/>
              </a:lnSpc>
              <a:spcBef>
                <a:spcPct val="0"/>
              </a:spcBef>
              <a:buFont typeface="Symbol" panose="05050102010706020507" pitchFamily="18" charset="2"/>
              <a:buChar char="-"/>
            </a:pPr>
            <a:r>
              <a:rPr lang="en-US" altLang="en-US" sz="1800" dirty="0" smtClean="0"/>
              <a:t>Need to iterate on correcting element locations and sizes</a:t>
            </a:r>
          </a:p>
          <a:p>
            <a:pPr marL="344488" indent="-344488" defTabSz="914400">
              <a:lnSpc>
                <a:spcPct val="120000"/>
              </a:lnSpc>
              <a:spcBef>
                <a:spcPct val="0"/>
              </a:spcBef>
              <a:buSzTx/>
              <a:buFont typeface="Arial" panose="020B0604020202020204" pitchFamily="34" charset="0"/>
              <a:buBlip>
                <a:blip r:embed="rId2"/>
              </a:buBlip>
            </a:pPr>
            <a:r>
              <a:rPr lang="en-US" altLang="en-US" dirty="0" smtClean="0"/>
              <a:t>Detector performance for forward detection is being evaluated in simulations (</a:t>
            </a:r>
            <a:r>
              <a:rPr lang="en-US" altLang="en-US" dirty="0" err="1" smtClean="0"/>
              <a:t>JLab</a:t>
            </a:r>
            <a:r>
              <a:rPr lang="en-US" altLang="en-US" dirty="0" smtClean="0"/>
              <a:t> LDRD on Geometry tagging for heavy ions at JLEIC)</a:t>
            </a:r>
          </a:p>
          <a:p>
            <a:pPr marL="687388" lvl="1" indent="-344488" defTabSz="914400">
              <a:lnSpc>
                <a:spcPct val="120000"/>
              </a:lnSpc>
              <a:spcBef>
                <a:spcPct val="0"/>
              </a:spcBef>
              <a:buFont typeface="Symbol" panose="05050102010706020507" pitchFamily="18" charset="2"/>
              <a:buChar char="-"/>
            </a:pPr>
            <a:r>
              <a:rPr lang="en-US" altLang="en-US" sz="1800" dirty="0" smtClean="0"/>
              <a:t>Project is on schedule and a proposal for a second year extension is being prepared</a:t>
            </a:r>
            <a:endParaRPr lang="en-US" altLang="en-US" sz="1800" dirty="0"/>
          </a:p>
          <a:p>
            <a:pPr marL="344488" indent="-344488" defTabSz="914400">
              <a:lnSpc>
                <a:spcPct val="120000"/>
              </a:lnSpc>
              <a:spcBef>
                <a:spcPct val="0"/>
              </a:spcBef>
              <a:buSzTx/>
              <a:buFont typeface="Arial" panose="020B0604020202020204" pitchFamily="34" charset="0"/>
              <a:buBlip>
                <a:blip r:embed="rId2"/>
              </a:buBlip>
            </a:pPr>
            <a:r>
              <a:rPr lang="en-US" altLang="en-US" dirty="0" smtClean="0"/>
              <a:t>Significant progress on cra</a:t>
            </a:r>
            <a:r>
              <a:rPr lang="en-US" altLang="en-US" dirty="0" smtClean="0"/>
              <a:t>b crossing design, simulations, and cavity parameter specifications, a thesis topic of S. Sosa of ODU</a:t>
            </a:r>
          </a:p>
          <a:p>
            <a:pPr marL="344488" indent="-344488" defTabSz="914400">
              <a:lnSpc>
                <a:spcPct val="120000"/>
              </a:lnSpc>
              <a:spcBef>
                <a:spcPct val="0"/>
              </a:spcBef>
              <a:buSzTx/>
              <a:buFont typeface="Arial" panose="020B0604020202020204" pitchFamily="34" charset="0"/>
              <a:buBlip>
                <a:blip r:embed="rId2"/>
              </a:buBlip>
            </a:pPr>
            <a:r>
              <a:rPr lang="en-US" altLang="en-US" dirty="0" smtClean="0"/>
              <a:t>Detector background simulations have been benchmarked and an LDRD proposal is planned for developing JLEIC detector background and vacuum requirements </a:t>
            </a:r>
            <a:endParaRPr lang="en-US" altLang="en-US" dirty="0" smtClean="0"/>
          </a:p>
        </p:txBody>
      </p:sp>
      <p:sp>
        <p:nvSpPr>
          <p:cNvPr id="64515" name="Title 2"/>
          <p:cNvSpPr>
            <a:spLocks noGrp="1"/>
          </p:cNvSpPr>
          <p:nvPr>
            <p:ph type="title" idx="4294967295"/>
          </p:nvPr>
        </p:nvSpPr>
        <p:spPr>
          <a:xfrm>
            <a:off x="457200" y="0"/>
            <a:ext cx="8229600" cy="703263"/>
          </a:xfrm>
        </p:spPr>
        <p:txBody>
          <a:bodyPr/>
          <a:lstStyle/>
          <a:p>
            <a:r>
              <a:rPr lang="en-US" altLang="en-US" dirty="0" smtClean="0"/>
              <a:t>Summary and Future Work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7" descr="Upstream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" y="4384675"/>
            <a:ext cx="8686800" cy="171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102" descr="DetailedDetectorLayou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133600"/>
            <a:ext cx="5486400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Content Placeholder 1"/>
          <p:cNvSpPr>
            <a:spLocks noGrp="1"/>
          </p:cNvSpPr>
          <p:nvPr>
            <p:ph idx="4294967295"/>
          </p:nvPr>
        </p:nvSpPr>
        <p:spPr>
          <a:xfrm>
            <a:off x="152400" y="857250"/>
            <a:ext cx="8001000" cy="5486400"/>
          </a:xfrm>
        </p:spPr>
        <p:txBody>
          <a:bodyPr/>
          <a:lstStyle/>
          <a:p>
            <a:pPr>
              <a:buFontTx/>
              <a:buBlip>
                <a:blip r:embed="rId4"/>
              </a:buBlip>
            </a:pPr>
            <a:r>
              <a:rPr lang="en-US" altLang="en-US" sz="2000" smtClean="0"/>
              <a:t>50 mrad crossing angle</a:t>
            </a:r>
          </a:p>
          <a:p>
            <a:pPr lvl="1">
              <a:buSzPct val="70000"/>
              <a:buFont typeface="Arial" panose="020B0604020202020204" pitchFamily="34" charset="0"/>
              <a:buChar char="̶"/>
            </a:pPr>
            <a:r>
              <a:rPr lang="en-US" altLang="en-US" sz="1600" smtClean="0"/>
              <a:t>Improved detection, no parasitic collisions, fast beam separation</a:t>
            </a:r>
            <a:endParaRPr lang="en-US" altLang="en-US" sz="800" smtClean="0"/>
          </a:p>
          <a:p>
            <a:pPr>
              <a:spcBef>
                <a:spcPct val="50000"/>
              </a:spcBef>
              <a:buFontTx/>
              <a:buBlip>
                <a:blip r:embed="rId4"/>
              </a:buBlip>
            </a:pPr>
            <a:r>
              <a:rPr lang="en-US" altLang="en-US" sz="2000" smtClean="0"/>
              <a:t>Forward hadron detection in three stages</a:t>
            </a:r>
          </a:p>
          <a:p>
            <a:pPr lvl="1">
              <a:buSzPct val="70000"/>
              <a:buFont typeface="Arial" panose="020B0604020202020204" pitchFamily="34" charset="0"/>
              <a:buChar char="̶"/>
            </a:pPr>
            <a:r>
              <a:rPr lang="en-US" altLang="en-US" sz="1600" smtClean="0"/>
              <a:t>Endcap</a:t>
            </a:r>
          </a:p>
          <a:p>
            <a:pPr lvl="1">
              <a:buSzPct val="70000"/>
              <a:buFont typeface="Arial" panose="020B0604020202020204" pitchFamily="34" charset="0"/>
              <a:buChar char="̶"/>
            </a:pPr>
            <a:r>
              <a:rPr lang="en-US" altLang="en-US" sz="1600" smtClean="0"/>
              <a:t>Small dipole covering angles</a:t>
            </a:r>
            <a:br>
              <a:rPr lang="en-US" altLang="en-US" sz="1600" smtClean="0"/>
            </a:br>
            <a:r>
              <a:rPr lang="en-US" altLang="en-US" sz="1600" smtClean="0"/>
              <a:t>up to a few degrees</a:t>
            </a:r>
          </a:p>
          <a:p>
            <a:pPr lvl="1">
              <a:buSzPct val="70000"/>
              <a:buFont typeface="Arial" panose="020B0604020202020204" pitchFamily="34" charset="0"/>
              <a:buChar char="̶"/>
            </a:pPr>
            <a:r>
              <a:rPr lang="en-US" altLang="en-US" sz="1600" smtClean="0"/>
              <a:t>Far forward, </a:t>
            </a:r>
            <a:br>
              <a:rPr lang="en-US" altLang="en-US" sz="1600" smtClean="0"/>
            </a:br>
            <a:r>
              <a:rPr lang="en-US" altLang="en-US" sz="1600" smtClean="0"/>
              <a:t>up to one degree,</a:t>
            </a:r>
            <a:br>
              <a:rPr lang="en-US" altLang="en-US" sz="1600" smtClean="0"/>
            </a:br>
            <a:r>
              <a:rPr lang="en-US" altLang="en-US" sz="1600" smtClean="0"/>
              <a:t>for particles passing </a:t>
            </a:r>
            <a:br>
              <a:rPr lang="en-US" altLang="en-US" sz="1600" smtClean="0"/>
            </a:br>
            <a:r>
              <a:rPr lang="en-US" altLang="en-US" sz="1600" smtClean="0"/>
              <a:t>through accelerator quads</a:t>
            </a:r>
            <a:endParaRPr lang="en-US" altLang="en-US" sz="800" smtClean="0"/>
          </a:p>
          <a:p>
            <a:pPr>
              <a:spcBef>
                <a:spcPct val="50000"/>
              </a:spcBef>
              <a:buFontTx/>
              <a:buBlip>
                <a:blip r:embed="rId4"/>
              </a:buBlip>
            </a:pPr>
            <a:r>
              <a:rPr lang="en-US" altLang="en-US" sz="2000" smtClean="0"/>
              <a:t>Low-Q</a:t>
            </a:r>
            <a:r>
              <a:rPr lang="en-US" altLang="en-US" sz="2000" baseline="30000" smtClean="0"/>
              <a:t>2</a:t>
            </a:r>
            <a:r>
              <a:rPr lang="en-US" altLang="en-US" sz="2000" smtClean="0"/>
              <a:t> tagger</a:t>
            </a:r>
          </a:p>
          <a:p>
            <a:pPr lvl="1">
              <a:buSzPct val="70000"/>
              <a:buFont typeface="Arial" panose="020B0604020202020204" pitchFamily="34" charset="0"/>
              <a:buChar char="̶"/>
            </a:pPr>
            <a:r>
              <a:rPr lang="en-US" altLang="en-US" sz="1600" smtClean="0"/>
              <a:t>Small-angle electron detection</a:t>
            </a:r>
          </a:p>
          <a:p>
            <a:pPr>
              <a:buSzPct val="70000"/>
              <a:buFontTx/>
              <a:buBlip>
                <a:blip r:embed="rId4"/>
              </a:buBlip>
            </a:pPr>
            <a:endParaRPr lang="en-US" altLang="en-US" sz="1600" smtClean="0"/>
          </a:p>
        </p:txBody>
      </p:sp>
      <p:sp>
        <p:nvSpPr>
          <p:cNvPr id="12293" name="Title 2"/>
          <p:cNvSpPr>
            <a:spLocks noGrp="1"/>
          </p:cNvSpPr>
          <p:nvPr>
            <p:ph type="title"/>
          </p:nvPr>
        </p:nvSpPr>
        <p:spPr>
          <a:xfrm>
            <a:off x="762000" y="0"/>
            <a:ext cx="7772400" cy="708025"/>
          </a:xfrm>
        </p:spPr>
        <p:txBody>
          <a:bodyPr/>
          <a:lstStyle/>
          <a:p>
            <a:r>
              <a:rPr lang="en-US" altLang="en-US" smtClean="0"/>
              <a:t>Full-Acceptance Detector</a:t>
            </a:r>
          </a:p>
        </p:txBody>
      </p:sp>
      <p:pic>
        <p:nvPicPr>
          <p:cNvPr id="12294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4552950"/>
            <a:ext cx="3667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7475" y="4560888"/>
            <a:ext cx="384175" cy="38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0425" y="4559300"/>
            <a:ext cx="358775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1339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 txBox="1">
            <a:spLocks/>
          </p:cNvSpPr>
          <p:nvPr/>
        </p:nvSpPr>
        <p:spPr bwMode="auto">
          <a:xfrm>
            <a:off x="-9525" y="34925"/>
            <a:ext cx="9144000" cy="61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Blip>
                <a:blip r:embed="rId2"/>
              </a:buBlip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/>
              <a:t>Detector Region</a:t>
            </a:r>
            <a:endParaRPr lang="en-US" altLang="en-US" sz="3600" b="1">
              <a:solidFill>
                <a:schemeClr val="tx2"/>
              </a:solidFill>
            </a:endParaRPr>
          </a:p>
        </p:txBody>
      </p:sp>
      <p:sp>
        <p:nvSpPr>
          <p:cNvPr id="13315" name="Content Placeholder 1"/>
          <p:cNvSpPr>
            <a:spLocks/>
          </p:cNvSpPr>
          <p:nvPr/>
        </p:nvSpPr>
        <p:spPr bwMode="auto">
          <a:xfrm>
            <a:off x="152400" y="846138"/>
            <a:ext cx="88392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Blip>
                <a:blip r:embed="rId2"/>
              </a:buBlip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690563" indent="-233363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031875" indent="-227013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3838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1711325" indent="-22225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168525" indent="-2222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625725" indent="-2222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082925" indent="-2222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540125" indent="-2222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Blip>
                <a:blip r:embed="rId3"/>
              </a:buBlip>
            </a:pPr>
            <a:r>
              <a:rPr lang="en-US" altLang="en-US" sz="1800"/>
              <a:t>Integrated detector region design developed satisfying the requirements of</a:t>
            </a:r>
          </a:p>
          <a:p>
            <a:pPr lvl="1" eaLnBrk="1" hangingPunct="1"/>
            <a:r>
              <a:rPr lang="en-US" altLang="en-US" sz="1600"/>
              <a:t>Detection	– Beam dynamics 	 – Geometric match</a:t>
            </a:r>
          </a:p>
          <a:p>
            <a:pPr eaLnBrk="1" hangingPunct="1">
              <a:buFontTx/>
              <a:buBlip>
                <a:blip r:embed="rId3"/>
              </a:buBlip>
            </a:pPr>
            <a:r>
              <a:rPr lang="en-US" altLang="en-US" sz="1800"/>
              <a:t>GEANT4 detector model developed, simulations in progress</a:t>
            </a:r>
          </a:p>
        </p:txBody>
      </p:sp>
      <p:pic>
        <p:nvPicPr>
          <p:cNvPr id="13316" name="Picture 2" descr="C:\Users\zhao\Downloads\meic_det1_full_fla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056188"/>
            <a:ext cx="83121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Text Box 3"/>
          <p:cNvSpPr txBox="1">
            <a:spLocks noChangeArrowheads="1"/>
          </p:cNvSpPr>
          <p:nvPr/>
        </p:nvSpPr>
        <p:spPr bwMode="auto">
          <a:xfrm>
            <a:off x="5562600" y="5741988"/>
            <a:ext cx="2362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6670" tIns="41100" rIns="66670" bIns="33345"/>
          <a:lstStyle>
            <a:lvl1pPr>
              <a:spcBef>
                <a:spcPct val="20000"/>
              </a:spcBef>
              <a:buBlip>
                <a:blip r:embed="rId2"/>
              </a:buBlip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 algn="ctr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rgbClr val="008000"/>
                </a:solidFill>
              </a:rPr>
              <a:t>Forward hadron spectrometer</a:t>
            </a:r>
          </a:p>
        </p:txBody>
      </p:sp>
      <p:sp>
        <p:nvSpPr>
          <p:cNvPr id="13318" name="Text Box 4"/>
          <p:cNvSpPr txBox="1">
            <a:spLocks noChangeArrowheads="1"/>
          </p:cNvSpPr>
          <p:nvPr/>
        </p:nvSpPr>
        <p:spPr bwMode="auto">
          <a:xfrm>
            <a:off x="914400" y="5589588"/>
            <a:ext cx="1828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6670" tIns="41100" rIns="66670" bIns="33345"/>
          <a:lstStyle>
            <a:lvl1pPr>
              <a:spcBef>
                <a:spcPct val="20000"/>
              </a:spcBef>
              <a:buBlip>
                <a:blip r:embed="rId2"/>
              </a:buBlip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 algn="ctr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rgbClr val="008000"/>
                </a:solidFill>
              </a:rPr>
              <a:t>low-Q</a:t>
            </a:r>
            <a:r>
              <a:rPr lang="en-US" altLang="en-US" sz="1200" baseline="33000">
                <a:solidFill>
                  <a:srgbClr val="008000"/>
                </a:solidFill>
              </a:rPr>
              <a:t>2 </a:t>
            </a:r>
            <a:r>
              <a:rPr lang="en-US" altLang="en-US" sz="1200">
                <a:solidFill>
                  <a:srgbClr val="008000"/>
                </a:solidFill>
              </a:rPr>
              <a:t>electron </a:t>
            </a:r>
            <a:r>
              <a:rPr lang="en-US" altLang="en-US" sz="1200">
                <a:solidFill>
                  <a:srgbClr val="000000"/>
                </a:solidFill>
              </a:rPr>
              <a:t>detection</a:t>
            </a:r>
          </a:p>
          <a:p>
            <a:pPr algn="ctr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rgbClr val="000000"/>
                </a:solidFill>
              </a:rPr>
              <a:t>and</a:t>
            </a:r>
            <a:r>
              <a:rPr lang="en-US" altLang="en-US" sz="1200">
                <a:solidFill>
                  <a:srgbClr val="008000"/>
                </a:solidFill>
              </a:rPr>
              <a:t> Compton polarimeter</a:t>
            </a:r>
          </a:p>
        </p:txBody>
      </p:sp>
      <p:sp>
        <p:nvSpPr>
          <p:cNvPr id="13319" name="Line 12"/>
          <p:cNvSpPr>
            <a:spLocks noChangeShapeType="1"/>
          </p:cNvSpPr>
          <p:nvPr/>
        </p:nvSpPr>
        <p:spPr bwMode="auto">
          <a:xfrm flipH="1">
            <a:off x="8077200" y="5334000"/>
            <a:ext cx="541338" cy="1588"/>
          </a:xfrm>
          <a:prstGeom prst="line">
            <a:avLst/>
          </a:prstGeom>
          <a:noFill/>
          <a:ln w="12700">
            <a:solidFill>
              <a:srgbClr val="3333FF"/>
            </a:solidFill>
            <a:round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197" tIns="41100" rIns="82197" bIns="41100"/>
          <a:lstStyle/>
          <a:p>
            <a:endParaRPr lang="en-US"/>
          </a:p>
        </p:txBody>
      </p:sp>
      <p:sp>
        <p:nvSpPr>
          <p:cNvPr id="13320" name="Rectangle 13"/>
          <p:cNvSpPr>
            <a:spLocks noChangeArrowheads="1"/>
          </p:cNvSpPr>
          <p:nvPr/>
        </p:nvSpPr>
        <p:spPr bwMode="auto">
          <a:xfrm>
            <a:off x="528638" y="4921250"/>
            <a:ext cx="31750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902" tIns="40457" rIns="80902" bIns="40457">
            <a:spAutoFit/>
          </a:bodyPr>
          <a:lstStyle>
            <a:lvl1pPr>
              <a:spcBef>
                <a:spcPct val="20000"/>
              </a:spcBef>
              <a:buBlip>
                <a:blip r:embed="rId2"/>
              </a:buBlip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 hangingPunct="1">
              <a:spcBef>
                <a:spcPct val="0"/>
              </a:spcBef>
              <a:buFontTx/>
              <a:buNone/>
            </a:pPr>
            <a:r>
              <a:rPr lang="de-DE" altLang="en-US" sz="2000" b="1">
                <a:solidFill>
                  <a:srgbClr val="FF0000"/>
                </a:solidFill>
              </a:rPr>
              <a:t>p</a:t>
            </a:r>
          </a:p>
        </p:txBody>
      </p:sp>
      <p:sp>
        <p:nvSpPr>
          <p:cNvPr id="13321" name="Line 14"/>
          <p:cNvSpPr>
            <a:spLocks noChangeShapeType="1"/>
          </p:cNvSpPr>
          <p:nvPr/>
        </p:nvSpPr>
        <p:spPr bwMode="auto">
          <a:xfrm>
            <a:off x="846138" y="5145088"/>
            <a:ext cx="601662" cy="36512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197" tIns="41100" rIns="82197" bIns="41100"/>
          <a:lstStyle/>
          <a:p>
            <a:endParaRPr lang="en-US"/>
          </a:p>
        </p:txBody>
      </p:sp>
      <p:sp>
        <p:nvSpPr>
          <p:cNvPr id="13322" name="Text Box 18"/>
          <p:cNvSpPr txBox="1">
            <a:spLocks noChangeArrowheads="1"/>
          </p:cNvSpPr>
          <p:nvPr/>
        </p:nvSpPr>
        <p:spPr bwMode="auto">
          <a:xfrm>
            <a:off x="5410200" y="5016500"/>
            <a:ext cx="2286000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6670" tIns="41100" rIns="66670" bIns="33345"/>
          <a:lstStyle>
            <a:lvl1pPr>
              <a:spcBef>
                <a:spcPct val="20000"/>
              </a:spcBef>
              <a:buBlip>
                <a:blip r:embed="rId2"/>
              </a:buBlip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 algn="ctr" hangingPunct="1">
              <a:spcBef>
                <a:spcPct val="0"/>
              </a:spcBef>
              <a:buFontTx/>
              <a:buNone/>
            </a:pPr>
            <a:r>
              <a:rPr lang="en-US" altLang="en-US" sz="1500">
                <a:solidFill>
                  <a:srgbClr val="000000"/>
                </a:solidFill>
              </a:rPr>
              <a:t>(top view in GEANT4)</a:t>
            </a:r>
          </a:p>
        </p:txBody>
      </p:sp>
      <p:sp>
        <p:nvSpPr>
          <p:cNvPr id="13323" name="Rectangle 11"/>
          <p:cNvSpPr>
            <a:spLocks noChangeArrowheads="1"/>
          </p:cNvSpPr>
          <p:nvPr/>
        </p:nvSpPr>
        <p:spPr bwMode="auto">
          <a:xfrm>
            <a:off x="8610600" y="5124450"/>
            <a:ext cx="303213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902" tIns="40457" rIns="80902" bIns="40457">
            <a:spAutoFit/>
          </a:bodyPr>
          <a:lstStyle>
            <a:lvl1pPr>
              <a:spcBef>
                <a:spcPct val="20000"/>
              </a:spcBef>
              <a:buBlip>
                <a:blip r:embed="rId2"/>
              </a:buBlip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 hangingPunct="1">
              <a:spcBef>
                <a:spcPct val="0"/>
              </a:spcBef>
              <a:buFontTx/>
              <a:buNone/>
            </a:pPr>
            <a:r>
              <a:rPr lang="de-DE" altLang="en-US" sz="2000" b="1">
                <a:solidFill>
                  <a:srgbClr val="3333FF"/>
                </a:solidFill>
              </a:rPr>
              <a:t>e</a:t>
            </a:r>
          </a:p>
        </p:txBody>
      </p:sp>
      <p:sp>
        <p:nvSpPr>
          <p:cNvPr id="13324" name="Text Box 18"/>
          <p:cNvSpPr txBox="1">
            <a:spLocks noChangeArrowheads="1"/>
          </p:cNvSpPr>
          <p:nvPr/>
        </p:nvSpPr>
        <p:spPr bwMode="auto">
          <a:xfrm>
            <a:off x="8077200" y="5818188"/>
            <a:ext cx="762000" cy="34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6670" tIns="41100" rIns="66670" bIns="33345"/>
          <a:lstStyle>
            <a:lvl1pPr>
              <a:spcBef>
                <a:spcPct val="20000"/>
              </a:spcBef>
              <a:buBlip>
                <a:blip r:embed="rId2"/>
              </a:buBlip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 algn="ctr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0000"/>
                </a:solidFill>
              </a:rPr>
              <a:t>ZDC</a:t>
            </a:r>
          </a:p>
        </p:txBody>
      </p:sp>
      <p:sp>
        <p:nvSpPr>
          <p:cNvPr id="13325" name="AutoShape 16"/>
          <p:cNvSpPr>
            <a:spLocks/>
          </p:cNvSpPr>
          <p:nvPr/>
        </p:nvSpPr>
        <p:spPr bwMode="auto">
          <a:xfrm rot="5400000">
            <a:off x="4326732" y="507206"/>
            <a:ext cx="401638" cy="8232775"/>
          </a:xfrm>
          <a:prstGeom prst="leftBrace">
            <a:avLst>
              <a:gd name="adj1" fmla="val 279760"/>
              <a:gd name="adj2" fmla="val 56690"/>
            </a:avLst>
          </a:prstGeom>
          <a:noFill/>
          <a:ln w="15875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Blip>
                <a:blip r:embed="rId2"/>
              </a:buBlip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" panose="02020603050405020304" pitchFamily="18" charset="0"/>
            </a:endParaRPr>
          </a:p>
        </p:txBody>
      </p:sp>
      <p:pic>
        <p:nvPicPr>
          <p:cNvPr id="13326" name="Picture 45" descr="ir_region_zero_dpx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275" y="2065338"/>
            <a:ext cx="777875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7" name="Line 46"/>
          <p:cNvSpPr>
            <a:spLocks noChangeShapeType="1"/>
          </p:cNvSpPr>
          <p:nvPr/>
        </p:nvSpPr>
        <p:spPr bwMode="auto">
          <a:xfrm flipV="1">
            <a:off x="3951288" y="2565400"/>
            <a:ext cx="0" cy="417513"/>
          </a:xfrm>
          <a:prstGeom prst="line">
            <a:avLst/>
          </a:prstGeom>
          <a:noFill/>
          <a:ln w="12573" cap="sq">
            <a:solidFill>
              <a:srgbClr val="000000"/>
            </a:solidFill>
            <a:miter lim="800000"/>
            <a:headEnd type="stealth" w="med" len="lg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8" name="Text Box 48"/>
          <p:cNvSpPr txBox="1">
            <a:spLocks noChangeArrowheads="1"/>
          </p:cNvSpPr>
          <p:nvPr/>
        </p:nvSpPr>
        <p:spPr bwMode="auto">
          <a:xfrm>
            <a:off x="3746500" y="2127250"/>
            <a:ext cx="414338" cy="43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71239" tIns="37045" rIns="71239" bIns="37045">
            <a:spAutoFit/>
          </a:bodyPr>
          <a:lstStyle>
            <a:lvl1pPr defTabSz="355600">
              <a:spcBef>
                <a:spcPct val="20000"/>
              </a:spcBef>
              <a:buBlip>
                <a:blip r:embed="rId2"/>
              </a:buBlip>
              <a:tabLst>
                <a:tab pos="0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587375" indent="-225425" defTabSz="355600">
              <a:spcBef>
                <a:spcPct val="20000"/>
              </a:spcBef>
              <a:buChar char="–"/>
              <a:tabLst>
                <a:tab pos="0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904875" indent="-180975" defTabSz="355600">
              <a:spcBef>
                <a:spcPct val="20000"/>
              </a:spcBef>
              <a:buChar char="•"/>
              <a:tabLst>
                <a:tab pos="0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266825" indent="-180975" defTabSz="355600">
              <a:spcBef>
                <a:spcPct val="20000"/>
              </a:spcBef>
              <a:buChar char="–"/>
              <a:tabLst>
                <a:tab pos="0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1628775" indent="-180975" defTabSz="355600">
              <a:spcBef>
                <a:spcPct val="20000"/>
              </a:spcBef>
              <a:buChar char="»"/>
              <a:tabLst>
                <a:tab pos="0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085975" indent="-180975" defTabSz="355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543175" indent="-180975" defTabSz="355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000375" indent="-180975" defTabSz="355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457575" indent="-180975" defTabSz="355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None/>
            </a:pPr>
            <a:r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t>IP</a:t>
            </a:r>
          </a:p>
        </p:txBody>
      </p:sp>
      <p:sp>
        <p:nvSpPr>
          <p:cNvPr id="13329" name="Line 49"/>
          <p:cNvSpPr>
            <a:spLocks noChangeShapeType="1"/>
          </p:cNvSpPr>
          <p:nvPr/>
        </p:nvSpPr>
        <p:spPr bwMode="auto">
          <a:xfrm>
            <a:off x="7358063" y="2789238"/>
            <a:ext cx="482600" cy="1587"/>
          </a:xfrm>
          <a:prstGeom prst="line">
            <a:avLst/>
          </a:prstGeom>
          <a:noFill/>
          <a:ln w="19050" cap="sq">
            <a:solidFill>
              <a:srgbClr val="FF0000"/>
            </a:solidFill>
            <a:miter lim="800000"/>
            <a:headEnd type="stealth" w="med" len="lg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0" name="Text Box 50"/>
          <p:cNvSpPr txBox="1">
            <a:spLocks noChangeArrowheads="1"/>
          </p:cNvSpPr>
          <p:nvPr/>
        </p:nvSpPr>
        <p:spPr bwMode="auto">
          <a:xfrm>
            <a:off x="7483475" y="2320925"/>
            <a:ext cx="277813" cy="43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71239" tIns="37045" rIns="71239" bIns="37045">
            <a:spAutoFit/>
          </a:bodyPr>
          <a:lstStyle>
            <a:lvl1pPr defTabSz="355600">
              <a:spcBef>
                <a:spcPct val="20000"/>
              </a:spcBef>
              <a:buBlip>
                <a:blip r:embed="rId2"/>
              </a:buBlip>
              <a:tabLst>
                <a:tab pos="0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587375" indent="-225425" defTabSz="355600">
              <a:spcBef>
                <a:spcPct val="20000"/>
              </a:spcBef>
              <a:buChar char="–"/>
              <a:tabLst>
                <a:tab pos="0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904875" indent="-180975" defTabSz="355600">
              <a:spcBef>
                <a:spcPct val="20000"/>
              </a:spcBef>
              <a:buChar char="•"/>
              <a:tabLst>
                <a:tab pos="0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266825" indent="-180975" defTabSz="355600">
              <a:spcBef>
                <a:spcPct val="20000"/>
              </a:spcBef>
              <a:buChar char="–"/>
              <a:tabLst>
                <a:tab pos="0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1628775" indent="-180975" defTabSz="355600">
              <a:spcBef>
                <a:spcPct val="20000"/>
              </a:spcBef>
              <a:buChar char="»"/>
              <a:tabLst>
                <a:tab pos="0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085975" indent="-180975" defTabSz="355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543175" indent="-180975" defTabSz="355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000375" indent="-180975" defTabSz="355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457575" indent="-180975" defTabSz="355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Times New Roman" panose="02020603050405020304" pitchFamily="18" charset="0"/>
              </a:rPr>
              <a:t>e</a:t>
            </a:r>
            <a:endParaRPr lang="en-US" altLang="en-US" baseline="300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331" name="Line 51"/>
          <p:cNvSpPr>
            <a:spLocks noChangeShapeType="1"/>
          </p:cNvSpPr>
          <p:nvPr/>
        </p:nvSpPr>
        <p:spPr bwMode="auto">
          <a:xfrm flipH="1">
            <a:off x="7358063" y="3398838"/>
            <a:ext cx="484187" cy="1587"/>
          </a:xfrm>
          <a:prstGeom prst="line">
            <a:avLst/>
          </a:prstGeom>
          <a:noFill/>
          <a:ln w="19050" cap="sq">
            <a:solidFill>
              <a:srgbClr val="0000FF"/>
            </a:solidFill>
            <a:miter lim="800000"/>
            <a:headEnd type="stealth" w="med" len="lg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2" name="Text Box 52"/>
          <p:cNvSpPr txBox="1">
            <a:spLocks noChangeArrowheads="1"/>
          </p:cNvSpPr>
          <p:nvPr/>
        </p:nvSpPr>
        <p:spPr bwMode="auto">
          <a:xfrm>
            <a:off x="7258050" y="3413125"/>
            <a:ext cx="650875" cy="43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71239" tIns="37045" rIns="71239" bIns="37045">
            <a:spAutoFit/>
          </a:bodyPr>
          <a:lstStyle>
            <a:lvl1pPr defTabSz="355600">
              <a:spcBef>
                <a:spcPct val="20000"/>
              </a:spcBef>
              <a:buBlip>
                <a:blip r:embed="rId2"/>
              </a:buBlip>
              <a:tabLst>
                <a:tab pos="0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587375" indent="-225425" defTabSz="355600">
              <a:spcBef>
                <a:spcPct val="20000"/>
              </a:spcBef>
              <a:buChar char="–"/>
              <a:tabLst>
                <a:tab pos="0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904875" indent="-180975" defTabSz="355600">
              <a:spcBef>
                <a:spcPct val="20000"/>
              </a:spcBef>
              <a:buChar char="•"/>
              <a:tabLst>
                <a:tab pos="0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266825" indent="-180975" defTabSz="355600">
              <a:spcBef>
                <a:spcPct val="20000"/>
              </a:spcBef>
              <a:buChar char="–"/>
              <a:tabLst>
                <a:tab pos="0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1628775" indent="-180975" defTabSz="355600">
              <a:spcBef>
                <a:spcPct val="20000"/>
              </a:spcBef>
              <a:buChar char="»"/>
              <a:tabLst>
                <a:tab pos="0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085975" indent="-180975" defTabSz="355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543175" indent="-180975" defTabSz="355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000375" indent="-180975" defTabSz="355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457575" indent="-180975" defTabSz="355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</a:rPr>
              <a:t>ions</a:t>
            </a:r>
          </a:p>
        </p:txBody>
      </p:sp>
      <p:sp>
        <p:nvSpPr>
          <p:cNvPr id="13333" name="AutoShape 14"/>
          <p:cNvSpPr>
            <a:spLocks/>
          </p:cNvSpPr>
          <p:nvPr/>
        </p:nvSpPr>
        <p:spPr bwMode="auto">
          <a:xfrm rot="-5400000">
            <a:off x="4918869" y="2845594"/>
            <a:ext cx="130175" cy="1093787"/>
          </a:xfrm>
          <a:prstGeom prst="leftBrace">
            <a:avLst>
              <a:gd name="adj1" fmla="val 78345"/>
              <a:gd name="adj2" fmla="val 50000"/>
            </a:avLst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wrap="none" anchor="ctr"/>
          <a:lstStyle>
            <a:lvl1pPr>
              <a:spcBef>
                <a:spcPct val="20000"/>
              </a:spcBef>
              <a:buBlip>
                <a:blip r:embed="rId2"/>
              </a:buBlip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" panose="02020603050405020304" pitchFamily="18" charset="0"/>
            </a:endParaRPr>
          </a:p>
        </p:txBody>
      </p:sp>
      <p:sp>
        <p:nvSpPr>
          <p:cNvPr id="13334" name="AutoShape 16"/>
          <p:cNvSpPr>
            <a:spLocks/>
          </p:cNvSpPr>
          <p:nvPr/>
        </p:nvSpPr>
        <p:spPr bwMode="auto">
          <a:xfrm rot="-5400000">
            <a:off x="3421063" y="2978150"/>
            <a:ext cx="103187" cy="525463"/>
          </a:xfrm>
          <a:prstGeom prst="leftBrace">
            <a:avLst>
              <a:gd name="adj1" fmla="val 69501"/>
              <a:gd name="adj2" fmla="val 50000"/>
            </a:avLst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wrap="none" anchor="ctr"/>
          <a:lstStyle>
            <a:lvl1pPr>
              <a:spcBef>
                <a:spcPct val="20000"/>
              </a:spcBef>
              <a:buBlip>
                <a:blip r:embed="rId2"/>
              </a:buBlip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" panose="02020603050405020304" pitchFamily="18" charset="0"/>
            </a:endParaRPr>
          </a:p>
        </p:txBody>
      </p:sp>
      <p:sp>
        <p:nvSpPr>
          <p:cNvPr id="13335" name="Text Box 17"/>
          <p:cNvSpPr txBox="1">
            <a:spLocks noChangeArrowheads="1"/>
          </p:cNvSpPr>
          <p:nvPr/>
        </p:nvSpPr>
        <p:spPr bwMode="auto">
          <a:xfrm>
            <a:off x="2584450" y="3560763"/>
            <a:ext cx="176847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Blip>
                <a:blip r:embed="rId2"/>
              </a:buBlip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/>
              <a:t>forward e detection</a:t>
            </a:r>
          </a:p>
        </p:txBody>
      </p:sp>
      <p:sp>
        <p:nvSpPr>
          <p:cNvPr id="13336" name="AutoShape 16"/>
          <p:cNvSpPr>
            <a:spLocks/>
          </p:cNvSpPr>
          <p:nvPr/>
        </p:nvSpPr>
        <p:spPr bwMode="auto">
          <a:xfrm rot="-5400000">
            <a:off x="2863057" y="3024981"/>
            <a:ext cx="103188" cy="358775"/>
          </a:xfrm>
          <a:prstGeom prst="leftBrace">
            <a:avLst>
              <a:gd name="adj1" fmla="val 47453"/>
              <a:gd name="adj2" fmla="val 50000"/>
            </a:avLst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wrap="none" anchor="ctr"/>
          <a:lstStyle>
            <a:lvl1pPr>
              <a:spcBef>
                <a:spcPct val="20000"/>
              </a:spcBef>
              <a:buBlip>
                <a:blip r:embed="rId2"/>
              </a:buBlip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" panose="02020603050405020304" pitchFamily="18" charset="0"/>
            </a:endParaRPr>
          </a:p>
        </p:txBody>
      </p:sp>
      <p:sp>
        <p:nvSpPr>
          <p:cNvPr id="13337" name="Text Box 17"/>
          <p:cNvSpPr txBox="1">
            <a:spLocks noChangeArrowheads="1"/>
          </p:cNvSpPr>
          <p:nvPr/>
        </p:nvSpPr>
        <p:spPr bwMode="auto">
          <a:xfrm>
            <a:off x="909638" y="3368675"/>
            <a:ext cx="1206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Blip>
                <a:blip r:embed="rId2"/>
              </a:buBlip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200"/>
              <a:t>Compton polarimetry </a:t>
            </a:r>
          </a:p>
        </p:txBody>
      </p:sp>
      <p:sp>
        <p:nvSpPr>
          <p:cNvPr id="13338" name="Line 65"/>
          <p:cNvSpPr>
            <a:spLocks noChangeShapeType="1"/>
          </p:cNvSpPr>
          <p:nvPr/>
        </p:nvSpPr>
        <p:spPr bwMode="auto">
          <a:xfrm>
            <a:off x="2913063" y="3316288"/>
            <a:ext cx="0" cy="217487"/>
          </a:xfrm>
          <a:prstGeom prst="line">
            <a:avLst/>
          </a:prstGeom>
          <a:noFill/>
          <a:ln w="12573">
            <a:solidFill>
              <a:schemeClr val="tx1"/>
            </a:solidFill>
            <a:miter lim="800000"/>
            <a:headEnd type="stealth" w="med" len="lg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9" name="Line 66"/>
          <p:cNvSpPr>
            <a:spLocks noChangeShapeType="1"/>
          </p:cNvSpPr>
          <p:nvPr/>
        </p:nvSpPr>
        <p:spPr bwMode="auto">
          <a:xfrm>
            <a:off x="2098675" y="3543300"/>
            <a:ext cx="812800" cy="0"/>
          </a:xfrm>
          <a:prstGeom prst="line">
            <a:avLst/>
          </a:prstGeom>
          <a:noFill/>
          <a:ln w="12573">
            <a:solidFill>
              <a:schemeClr val="tx1"/>
            </a:solidFill>
            <a:miter lim="800000"/>
            <a:headEnd type="none" w="med" len="lg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40" name="Line 67"/>
          <p:cNvSpPr>
            <a:spLocks noChangeShapeType="1"/>
          </p:cNvSpPr>
          <p:nvPr/>
        </p:nvSpPr>
        <p:spPr bwMode="auto">
          <a:xfrm flipH="1">
            <a:off x="3473450" y="3354388"/>
            <a:ext cx="0" cy="207962"/>
          </a:xfrm>
          <a:prstGeom prst="line">
            <a:avLst/>
          </a:prstGeom>
          <a:noFill/>
          <a:ln w="12573">
            <a:solidFill>
              <a:schemeClr val="tx1"/>
            </a:solidFill>
            <a:miter lim="800000"/>
            <a:headEnd type="stealth" w="med" len="lg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41" name="Text Box 15"/>
          <p:cNvSpPr txBox="1">
            <a:spLocks noChangeArrowheads="1"/>
          </p:cNvSpPr>
          <p:nvPr/>
        </p:nvSpPr>
        <p:spPr bwMode="auto">
          <a:xfrm>
            <a:off x="4972050" y="3786188"/>
            <a:ext cx="1828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Blip>
                <a:blip r:embed="rId2"/>
              </a:buBlip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/>
              <a:t>dispersion suppressor/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/>
              <a:t>geometric match</a:t>
            </a:r>
          </a:p>
        </p:txBody>
      </p:sp>
      <p:sp>
        <p:nvSpPr>
          <p:cNvPr id="13342" name="Line 69"/>
          <p:cNvSpPr>
            <a:spLocks noChangeShapeType="1"/>
          </p:cNvSpPr>
          <p:nvPr/>
        </p:nvSpPr>
        <p:spPr bwMode="auto">
          <a:xfrm flipH="1">
            <a:off x="5894388" y="3582988"/>
            <a:ext cx="0" cy="227012"/>
          </a:xfrm>
          <a:prstGeom prst="line">
            <a:avLst/>
          </a:prstGeom>
          <a:noFill/>
          <a:ln w="12573">
            <a:solidFill>
              <a:schemeClr val="tx1"/>
            </a:solidFill>
            <a:miter lim="800000"/>
            <a:headEnd type="stealth" w="med" len="lg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43" name="Line 70"/>
          <p:cNvSpPr>
            <a:spLocks noChangeShapeType="1"/>
          </p:cNvSpPr>
          <p:nvPr/>
        </p:nvSpPr>
        <p:spPr bwMode="auto">
          <a:xfrm>
            <a:off x="4157663" y="3160713"/>
            <a:ext cx="241300" cy="760412"/>
          </a:xfrm>
          <a:prstGeom prst="line">
            <a:avLst/>
          </a:prstGeom>
          <a:noFill/>
          <a:ln w="12573">
            <a:solidFill>
              <a:schemeClr val="tx1"/>
            </a:solidFill>
            <a:prstDash val="dash"/>
            <a:miter lim="800000"/>
            <a:headEnd type="stealth" w="med" len="lg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44" name="Line 71"/>
          <p:cNvSpPr>
            <a:spLocks noChangeShapeType="1"/>
          </p:cNvSpPr>
          <p:nvPr/>
        </p:nvSpPr>
        <p:spPr bwMode="auto">
          <a:xfrm flipH="1">
            <a:off x="4400550" y="3265488"/>
            <a:ext cx="214313" cy="655637"/>
          </a:xfrm>
          <a:prstGeom prst="line">
            <a:avLst/>
          </a:prstGeom>
          <a:noFill/>
          <a:ln w="12573">
            <a:solidFill>
              <a:schemeClr val="tx1"/>
            </a:solidFill>
            <a:prstDash val="dash"/>
            <a:miter lim="800000"/>
            <a:headEnd type="stealth" w="med" len="lg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45" name="Text Box 15"/>
          <p:cNvSpPr txBox="1">
            <a:spLocks noChangeArrowheads="1"/>
          </p:cNvSpPr>
          <p:nvPr/>
        </p:nvSpPr>
        <p:spPr bwMode="auto">
          <a:xfrm>
            <a:off x="3478213" y="3908425"/>
            <a:ext cx="1828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Blip>
                <a:blip r:embed="rId2"/>
              </a:buBlip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/>
              <a:t>spectrometers</a:t>
            </a:r>
          </a:p>
        </p:txBody>
      </p:sp>
      <p:sp>
        <p:nvSpPr>
          <p:cNvPr id="13346" name="Line 73"/>
          <p:cNvSpPr>
            <a:spLocks noChangeShapeType="1"/>
          </p:cNvSpPr>
          <p:nvPr/>
        </p:nvSpPr>
        <p:spPr bwMode="auto">
          <a:xfrm flipH="1">
            <a:off x="4403725" y="3260725"/>
            <a:ext cx="835025" cy="661988"/>
          </a:xfrm>
          <a:prstGeom prst="line">
            <a:avLst/>
          </a:prstGeom>
          <a:noFill/>
          <a:ln w="12573">
            <a:solidFill>
              <a:schemeClr val="tx1"/>
            </a:solidFill>
            <a:prstDash val="dash"/>
            <a:miter lim="800000"/>
            <a:headEnd type="stealth" w="med" len="lg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47" name="Text Box 15"/>
          <p:cNvSpPr txBox="1">
            <a:spLocks noChangeArrowheads="1"/>
          </p:cNvSpPr>
          <p:nvPr/>
        </p:nvSpPr>
        <p:spPr bwMode="auto">
          <a:xfrm>
            <a:off x="4257675" y="3487738"/>
            <a:ext cx="1447800" cy="1825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Blip>
                <a:blip r:embed="rId2"/>
              </a:buBlip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/>
              <a:t>forward ion detection</a:t>
            </a:r>
          </a:p>
        </p:txBody>
      </p:sp>
      <p:sp>
        <p:nvSpPr>
          <p:cNvPr id="13348" name="AutoShape 14"/>
          <p:cNvSpPr>
            <a:spLocks/>
          </p:cNvSpPr>
          <p:nvPr/>
        </p:nvSpPr>
        <p:spPr bwMode="auto">
          <a:xfrm rot="-5400000">
            <a:off x="5830094" y="2867819"/>
            <a:ext cx="119062" cy="1238250"/>
          </a:xfrm>
          <a:prstGeom prst="leftBrace">
            <a:avLst>
              <a:gd name="adj1" fmla="val 96971"/>
              <a:gd name="adj2" fmla="val 50000"/>
            </a:avLst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wrap="none" anchor="ctr"/>
          <a:lstStyle>
            <a:lvl1pPr>
              <a:spcBef>
                <a:spcPct val="20000"/>
              </a:spcBef>
              <a:buBlip>
                <a:blip r:embed="rId2"/>
              </a:buBlip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" panose="02020603050405020304" pitchFamily="18" charset="0"/>
            </a:endParaRPr>
          </a:p>
        </p:txBody>
      </p:sp>
      <p:sp>
        <p:nvSpPr>
          <p:cNvPr id="13349" name="Rectangle 78"/>
          <p:cNvSpPr>
            <a:spLocks noChangeArrowheads="1"/>
          </p:cNvSpPr>
          <p:nvPr/>
        </p:nvSpPr>
        <p:spPr bwMode="auto">
          <a:xfrm>
            <a:off x="2646363" y="2130425"/>
            <a:ext cx="2632075" cy="2117725"/>
          </a:xfrm>
          <a:prstGeom prst="rect">
            <a:avLst/>
          </a:prstGeom>
          <a:noFill/>
          <a:ln w="19050">
            <a:solidFill>
              <a:srgbClr val="008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Blip>
                <a:blip r:embed="rId2"/>
              </a:buBlip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endParaRPr lang="en-US" altLang="en-US" sz="3600"/>
          </a:p>
        </p:txBody>
      </p:sp>
      <p:pic>
        <p:nvPicPr>
          <p:cNvPr id="13350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2063" y="4670425"/>
            <a:ext cx="3667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51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5163" y="4649788"/>
            <a:ext cx="384175" cy="38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52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4676775"/>
            <a:ext cx="358775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9260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/>
          <a:lstStyle/>
          <a:p>
            <a:r>
              <a:rPr lang="en-US" altLang="en-US" smtClean="0"/>
              <a:t>Ion IR</a:t>
            </a:r>
          </a:p>
        </p:txBody>
      </p:sp>
      <p:pic>
        <p:nvPicPr>
          <p:cNvPr id="16387" name="Picture 4" descr="02_optics_v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917825"/>
            <a:ext cx="7313613" cy="341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Line 5"/>
          <p:cNvSpPr>
            <a:spLocks noChangeShapeType="1"/>
          </p:cNvSpPr>
          <p:nvPr/>
        </p:nvSpPr>
        <p:spPr bwMode="auto">
          <a:xfrm>
            <a:off x="4908550" y="6553200"/>
            <a:ext cx="16002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89" name="Text Box 6"/>
          <p:cNvSpPr txBox="1">
            <a:spLocks noChangeArrowheads="1"/>
          </p:cNvSpPr>
          <p:nvPr/>
        </p:nvSpPr>
        <p:spPr bwMode="auto">
          <a:xfrm>
            <a:off x="5202238" y="6280150"/>
            <a:ext cx="954087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00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limit </a:t>
            </a:r>
            <a:r>
              <a:rPr lang="en-US" altLang="en-US" sz="1000" baseline="-2500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x</a:t>
            </a:r>
            <a:r>
              <a:rPr lang="en-US" altLang="en-US" sz="100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and </a:t>
            </a:r>
            <a:r>
              <a:rPr lang="en-US" altLang="en-US" sz="1000" baseline="-2500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y</a:t>
            </a:r>
            <a:endParaRPr lang="en-US" altLang="en-US" sz="1000"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16390" name="Line 7"/>
          <p:cNvSpPr>
            <a:spLocks noChangeShapeType="1"/>
          </p:cNvSpPr>
          <p:nvPr/>
        </p:nvSpPr>
        <p:spPr bwMode="auto">
          <a:xfrm>
            <a:off x="4860925" y="3502025"/>
            <a:ext cx="1588" cy="5524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lg"/>
            <a:tailEnd type="non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1" name="Text Box 8"/>
          <p:cNvSpPr txBox="1">
            <a:spLocks noChangeArrowheads="1"/>
          </p:cNvSpPr>
          <p:nvPr/>
        </p:nvSpPr>
        <p:spPr bwMode="auto">
          <a:xfrm>
            <a:off x="4592638" y="4049713"/>
            <a:ext cx="519112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00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D’ ~ 0</a:t>
            </a:r>
          </a:p>
        </p:txBody>
      </p:sp>
      <p:sp>
        <p:nvSpPr>
          <p:cNvPr id="16392" name="Line 9"/>
          <p:cNvSpPr>
            <a:spLocks noChangeShapeType="1"/>
          </p:cNvSpPr>
          <p:nvPr/>
        </p:nvSpPr>
        <p:spPr bwMode="auto">
          <a:xfrm>
            <a:off x="3686175" y="2832100"/>
            <a:ext cx="8096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lg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3" name="Text Box 10"/>
          <p:cNvSpPr txBox="1">
            <a:spLocks noChangeArrowheads="1"/>
          </p:cNvSpPr>
          <p:nvPr/>
        </p:nvSpPr>
        <p:spPr bwMode="auto">
          <a:xfrm>
            <a:off x="3759200" y="2549525"/>
            <a:ext cx="6445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00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~14.4 m</a:t>
            </a:r>
          </a:p>
        </p:txBody>
      </p:sp>
      <p:sp>
        <p:nvSpPr>
          <p:cNvPr id="16394" name="Line 11"/>
          <p:cNvSpPr>
            <a:spLocks noChangeShapeType="1"/>
          </p:cNvSpPr>
          <p:nvPr/>
        </p:nvSpPr>
        <p:spPr bwMode="auto">
          <a:xfrm flipH="1">
            <a:off x="4724400" y="2832100"/>
            <a:ext cx="228600" cy="6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med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5" name="Text Box 12"/>
          <p:cNvSpPr txBox="1">
            <a:spLocks noChangeArrowheads="1"/>
          </p:cNvSpPr>
          <p:nvPr/>
        </p:nvSpPr>
        <p:spPr bwMode="auto">
          <a:xfrm>
            <a:off x="4635500" y="2549525"/>
            <a:ext cx="39528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00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4 m</a:t>
            </a:r>
          </a:p>
        </p:txBody>
      </p:sp>
      <p:sp>
        <p:nvSpPr>
          <p:cNvPr id="16396" name="Line 13"/>
          <p:cNvSpPr>
            <a:spLocks noChangeShapeType="1"/>
          </p:cNvSpPr>
          <p:nvPr/>
        </p:nvSpPr>
        <p:spPr bwMode="auto">
          <a:xfrm flipV="1">
            <a:off x="4832350" y="5470525"/>
            <a:ext cx="0" cy="4206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lg"/>
            <a:tailEnd type="non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7" name="Text Box 14"/>
          <p:cNvSpPr txBox="1">
            <a:spLocks noChangeArrowheads="1"/>
          </p:cNvSpPr>
          <p:nvPr/>
        </p:nvSpPr>
        <p:spPr bwMode="auto">
          <a:xfrm>
            <a:off x="4251325" y="5083175"/>
            <a:ext cx="11461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00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</a:t>
            </a:r>
            <a:r>
              <a:rPr lang="en-US" altLang="en-US" sz="1000" baseline="-2500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x</a:t>
            </a:r>
            <a:r>
              <a:rPr lang="en-US" altLang="en-US" sz="100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, </a:t>
            </a:r>
            <a:r>
              <a:rPr lang="en-US" altLang="en-US" sz="1000" baseline="-2500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y</a:t>
            </a:r>
            <a:r>
              <a:rPr lang="en-US" altLang="en-US" sz="100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&lt; ~0.6 m</a:t>
            </a:r>
          </a:p>
          <a:p>
            <a:pPr algn="ctr" eaLnBrk="1" hangingPunct="1"/>
            <a:r>
              <a:rPr lang="en-US" altLang="en-US" sz="100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middle of straight</a:t>
            </a:r>
          </a:p>
        </p:txBody>
      </p:sp>
      <p:sp>
        <p:nvSpPr>
          <p:cNvPr id="16398" name="Line 15"/>
          <p:cNvSpPr>
            <a:spLocks noChangeShapeType="1"/>
          </p:cNvSpPr>
          <p:nvPr/>
        </p:nvSpPr>
        <p:spPr bwMode="auto">
          <a:xfrm flipV="1">
            <a:off x="6411913" y="4197350"/>
            <a:ext cx="1587" cy="5492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lg"/>
            <a:tailEnd type="non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9" name="Text Box 16"/>
          <p:cNvSpPr txBox="1">
            <a:spLocks noChangeArrowheads="1"/>
          </p:cNvSpPr>
          <p:nvPr/>
        </p:nvSpPr>
        <p:spPr bwMode="auto">
          <a:xfrm>
            <a:off x="5964238" y="3922713"/>
            <a:ext cx="8953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00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D = 0, D’ = 0</a:t>
            </a:r>
          </a:p>
        </p:txBody>
      </p:sp>
      <p:sp>
        <p:nvSpPr>
          <p:cNvPr id="16400" name="Content Placeholder 1"/>
          <p:cNvSpPr>
            <a:spLocks/>
          </p:cNvSpPr>
          <p:nvPr/>
        </p:nvSpPr>
        <p:spPr bwMode="auto">
          <a:xfrm>
            <a:off x="152400" y="798513"/>
            <a:ext cx="8839200" cy="562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Blip>
                <a:blip r:embed="rId4"/>
              </a:buBlip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6858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Blip>
                <a:blip r:embed="rId5"/>
              </a:buBlip>
            </a:pPr>
            <a:r>
              <a:rPr lang="en-US" altLang="en-US" sz="1800">
                <a:sym typeface="Symbol" panose="05050102010706020507" pitchFamily="18" charset="2"/>
              </a:rPr>
              <a:t>*</a:t>
            </a:r>
            <a:r>
              <a:rPr lang="en-US" altLang="en-US" sz="1800" baseline="-25000">
                <a:sym typeface="Symbol" panose="05050102010706020507" pitchFamily="18" charset="2"/>
              </a:rPr>
              <a:t>x,y</a:t>
            </a:r>
            <a:r>
              <a:rPr lang="en-US" altLang="en-US" sz="1800">
                <a:sym typeface="Symbol" panose="05050102010706020507" pitchFamily="18" charset="2"/>
              </a:rPr>
              <a:t> = 10 / 2 cm, D* = D* = 0</a:t>
            </a:r>
          </a:p>
          <a:p>
            <a:pPr>
              <a:spcBef>
                <a:spcPct val="0"/>
              </a:spcBef>
              <a:buFontTx/>
              <a:buBlip>
                <a:blip r:embed="rId5"/>
              </a:buBlip>
            </a:pPr>
            <a:r>
              <a:rPr lang="en-US" altLang="en-US" sz="1800">
                <a:sym typeface="Symbol" panose="05050102010706020507" pitchFamily="18" charset="2"/>
              </a:rPr>
              <a:t>Three spectrometer dipoles (SD)</a:t>
            </a:r>
          </a:p>
          <a:p>
            <a:pPr>
              <a:spcBef>
                <a:spcPct val="0"/>
              </a:spcBef>
              <a:buFontTx/>
              <a:buBlip>
                <a:blip r:embed="rId5"/>
              </a:buBlip>
            </a:pPr>
            <a:r>
              <a:rPr lang="en-US" altLang="en-US" sz="1800">
                <a:sym typeface="Symbol" panose="05050102010706020507" pitchFamily="18" charset="2"/>
              </a:rPr>
              <a:t>Large-aperture final focusing quadrupoles (FFQ)</a:t>
            </a:r>
          </a:p>
          <a:p>
            <a:pPr>
              <a:spcBef>
                <a:spcPct val="0"/>
              </a:spcBef>
              <a:buFontTx/>
              <a:buBlip>
                <a:blip r:embed="rId5"/>
              </a:buBlip>
            </a:pPr>
            <a:r>
              <a:rPr lang="en-US" altLang="en-US" sz="1800">
                <a:sym typeface="Symbol" panose="05050102010706020507" pitchFamily="18" charset="2"/>
              </a:rPr>
              <a:t>Secondary focus with large D and small D</a:t>
            </a:r>
          </a:p>
          <a:p>
            <a:pPr>
              <a:spcBef>
                <a:spcPct val="0"/>
              </a:spcBef>
              <a:buFontTx/>
              <a:buBlip>
                <a:blip r:embed="rId5"/>
              </a:buBlip>
            </a:pPr>
            <a:r>
              <a:rPr lang="en-US" altLang="en-US" sz="1800">
                <a:sym typeface="Symbol" panose="05050102010706020507" pitchFamily="18" charset="2"/>
              </a:rPr>
              <a:t>Dispersion suppressor geometric match</a:t>
            </a:r>
            <a:endParaRPr lang="en-US" altLang="en-US" sz="1800" b="1">
              <a:solidFill>
                <a:srgbClr val="0000FF"/>
              </a:solidFill>
              <a:sym typeface="Symbol" panose="05050102010706020507" pitchFamily="18" charset="2"/>
            </a:endParaRPr>
          </a:p>
          <a:p>
            <a:pPr lvl="1">
              <a:spcBef>
                <a:spcPct val="0"/>
              </a:spcBef>
              <a:buFont typeface="Arial" panose="020B0604020202020204" pitchFamily="34" charset="0"/>
              <a:buChar char="̶"/>
            </a:pPr>
            <a:endParaRPr lang="en-US" altLang="en-US" sz="1800">
              <a:sym typeface="Symbol" panose="05050102010706020507" pitchFamily="18" charset="2"/>
            </a:endParaRPr>
          </a:p>
        </p:txBody>
      </p:sp>
      <p:sp>
        <p:nvSpPr>
          <p:cNvPr id="16401" name="Rectangle 18"/>
          <p:cNvSpPr>
            <a:spLocks noChangeArrowheads="1"/>
          </p:cNvSpPr>
          <p:nvPr/>
        </p:nvSpPr>
        <p:spPr bwMode="auto">
          <a:xfrm>
            <a:off x="2327275" y="3240088"/>
            <a:ext cx="4792663" cy="1333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6402" name="Line 19"/>
          <p:cNvSpPr>
            <a:spLocks noChangeShapeType="1"/>
          </p:cNvSpPr>
          <p:nvPr/>
        </p:nvSpPr>
        <p:spPr bwMode="auto">
          <a:xfrm flipV="1">
            <a:off x="2457450" y="2484438"/>
            <a:ext cx="1588" cy="5492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lg"/>
            <a:tailEnd type="non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3" name="Text Box 20"/>
          <p:cNvSpPr txBox="1">
            <a:spLocks noChangeArrowheads="1"/>
          </p:cNvSpPr>
          <p:nvPr/>
        </p:nvSpPr>
        <p:spPr bwMode="auto">
          <a:xfrm>
            <a:off x="2298700" y="2187575"/>
            <a:ext cx="31908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2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IP</a:t>
            </a:r>
          </a:p>
        </p:txBody>
      </p:sp>
      <p:sp>
        <p:nvSpPr>
          <p:cNvPr id="16404" name="Line 21"/>
          <p:cNvSpPr>
            <a:spLocks noChangeShapeType="1"/>
          </p:cNvSpPr>
          <p:nvPr/>
        </p:nvSpPr>
        <p:spPr bwMode="auto">
          <a:xfrm flipV="1">
            <a:off x="2759075" y="2606675"/>
            <a:ext cx="1588" cy="3254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lg"/>
            <a:tailEnd type="non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5" name="Text Box 22"/>
          <p:cNvSpPr txBox="1">
            <a:spLocks noChangeArrowheads="1"/>
          </p:cNvSpPr>
          <p:nvPr/>
        </p:nvSpPr>
        <p:spPr bwMode="auto">
          <a:xfrm>
            <a:off x="2532063" y="2346325"/>
            <a:ext cx="4540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2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SD1</a:t>
            </a:r>
          </a:p>
        </p:txBody>
      </p:sp>
      <p:sp>
        <p:nvSpPr>
          <p:cNvPr id="16406" name="Line 23"/>
          <p:cNvSpPr>
            <a:spLocks noChangeShapeType="1"/>
          </p:cNvSpPr>
          <p:nvPr/>
        </p:nvSpPr>
        <p:spPr bwMode="auto">
          <a:xfrm flipV="1">
            <a:off x="3563938" y="2590800"/>
            <a:ext cx="1587" cy="3254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lg"/>
            <a:tailEnd type="non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7" name="Text Box 24"/>
          <p:cNvSpPr txBox="1">
            <a:spLocks noChangeArrowheads="1"/>
          </p:cNvSpPr>
          <p:nvPr/>
        </p:nvSpPr>
        <p:spPr bwMode="auto">
          <a:xfrm>
            <a:off x="3336925" y="2330450"/>
            <a:ext cx="4540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2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SD2</a:t>
            </a:r>
          </a:p>
        </p:txBody>
      </p:sp>
      <p:sp>
        <p:nvSpPr>
          <p:cNvPr id="16408" name="Line 25"/>
          <p:cNvSpPr>
            <a:spLocks noChangeShapeType="1"/>
          </p:cNvSpPr>
          <p:nvPr/>
        </p:nvSpPr>
        <p:spPr bwMode="auto">
          <a:xfrm flipV="1">
            <a:off x="4610100" y="2598738"/>
            <a:ext cx="1588" cy="3254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lg"/>
            <a:tailEnd type="non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9" name="Text Box 26"/>
          <p:cNvSpPr txBox="1">
            <a:spLocks noChangeArrowheads="1"/>
          </p:cNvSpPr>
          <p:nvPr/>
        </p:nvSpPr>
        <p:spPr bwMode="auto">
          <a:xfrm>
            <a:off x="4383088" y="2338388"/>
            <a:ext cx="4540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2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SD3</a:t>
            </a:r>
          </a:p>
        </p:txBody>
      </p:sp>
      <p:sp>
        <p:nvSpPr>
          <p:cNvPr id="16410" name="AutoShape 11"/>
          <p:cNvSpPr>
            <a:spLocks/>
          </p:cNvSpPr>
          <p:nvPr/>
        </p:nvSpPr>
        <p:spPr bwMode="auto">
          <a:xfrm rot="5400000">
            <a:off x="5359401" y="1343025"/>
            <a:ext cx="165100" cy="1876425"/>
          </a:xfrm>
          <a:prstGeom prst="leftBrace">
            <a:avLst>
              <a:gd name="adj1" fmla="val 43146"/>
              <a:gd name="adj2" fmla="val 28088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>
            <a:lvl1pPr>
              <a:spcBef>
                <a:spcPct val="20000"/>
              </a:spcBef>
              <a:buBlip>
                <a:blip r:embed="rId4"/>
              </a:buBlip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16411" name="Text Box 20"/>
          <p:cNvSpPr txBox="1">
            <a:spLocks noChangeArrowheads="1"/>
          </p:cNvSpPr>
          <p:nvPr/>
        </p:nvSpPr>
        <p:spPr bwMode="auto">
          <a:xfrm>
            <a:off x="5475288" y="1779588"/>
            <a:ext cx="1049337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rIns="0">
            <a:spAutoFit/>
          </a:bodyPr>
          <a:lstStyle>
            <a:lvl1pPr>
              <a:spcBef>
                <a:spcPct val="20000"/>
              </a:spcBef>
              <a:buBlip>
                <a:blip r:embed="rId4"/>
              </a:buBlip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en-US" sz="1200">
                <a:latin typeface="Times New Roman" panose="02020603050405020304" pitchFamily="18" charset="0"/>
              </a:rPr>
              <a:t>geom. match/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en-US" sz="1200">
                <a:latin typeface="Times New Roman" panose="02020603050405020304" pitchFamily="18" charset="0"/>
              </a:rPr>
              <a:t>disp. suppression</a:t>
            </a:r>
          </a:p>
        </p:txBody>
      </p:sp>
      <p:sp>
        <p:nvSpPr>
          <p:cNvPr id="16412" name="AutoShape 14"/>
          <p:cNvSpPr>
            <a:spLocks/>
          </p:cNvSpPr>
          <p:nvPr/>
        </p:nvSpPr>
        <p:spPr bwMode="auto">
          <a:xfrm rot="5400000">
            <a:off x="2965451" y="2663825"/>
            <a:ext cx="133350" cy="371475"/>
          </a:xfrm>
          <a:prstGeom prst="leftBrace">
            <a:avLst>
              <a:gd name="adj1" fmla="val 36421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>
            <a:lvl1pPr>
              <a:spcBef>
                <a:spcPct val="20000"/>
              </a:spcBef>
              <a:buBlip>
                <a:blip r:embed="rId4"/>
              </a:buBlip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16413" name="Text Box 17"/>
          <p:cNvSpPr txBox="1">
            <a:spLocks noChangeArrowheads="1"/>
          </p:cNvSpPr>
          <p:nvPr/>
        </p:nvSpPr>
        <p:spPr bwMode="auto">
          <a:xfrm>
            <a:off x="2892425" y="2544763"/>
            <a:ext cx="277813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rIns="0">
            <a:spAutoFit/>
          </a:bodyPr>
          <a:lstStyle>
            <a:lvl1pPr>
              <a:spcBef>
                <a:spcPct val="20000"/>
              </a:spcBef>
              <a:buBlip>
                <a:blip r:embed="rId4"/>
              </a:buBlip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en-US" sz="1200">
                <a:latin typeface="Times New Roman" panose="02020603050405020304" pitchFamily="18" charset="0"/>
              </a:rPr>
              <a:t>FFQ</a:t>
            </a:r>
          </a:p>
        </p:txBody>
      </p:sp>
      <p:sp>
        <p:nvSpPr>
          <p:cNvPr id="16414" name="AutoShape 11"/>
          <p:cNvSpPr>
            <a:spLocks/>
          </p:cNvSpPr>
          <p:nvPr/>
        </p:nvSpPr>
        <p:spPr bwMode="auto">
          <a:xfrm rot="-5400000">
            <a:off x="4016375" y="2436813"/>
            <a:ext cx="165100" cy="1727200"/>
          </a:xfrm>
          <a:prstGeom prst="leftBrace">
            <a:avLst>
              <a:gd name="adj1" fmla="val 39376"/>
              <a:gd name="adj2" fmla="val 50273"/>
            </a:avLst>
          </a:prstGeom>
          <a:noFill/>
          <a:ln w="190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>
              <a:spcBef>
                <a:spcPct val="20000"/>
              </a:spcBef>
              <a:buBlip>
                <a:blip r:embed="rId4"/>
              </a:buBlip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16415" name="Text Box 20"/>
          <p:cNvSpPr txBox="1">
            <a:spLocks noChangeArrowheads="1"/>
          </p:cNvSpPr>
          <p:nvPr/>
        </p:nvSpPr>
        <p:spPr bwMode="auto">
          <a:xfrm>
            <a:off x="3330575" y="4365625"/>
            <a:ext cx="1554163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rIns="0">
            <a:spAutoFit/>
          </a:bodyPr>
          <a:lstStyle>
            <a:lvl1pPr>
              <a:spcBef>
                <a:spcPct val="20000"/>
              </a:spcBef>
              <a:buBlip>
                <a:blip r:embed="rId4"/>
              </a:buBlip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0000FF"/>
                </a:solidFill>
                <a:latin typeface="Times New Roman" panose="02020603050405020304" pitchFamily="18" charset="0"/>
              </a:rPr>
              <a:t>forward detection</a:t>
            </a:r>
          </a:p>
        </p:txBody>
      </p:sp>
      <p:sp>
        <p:nvSpPr>
          <p:cNvPr id="16416" name="Line 33"/>
          <p:cNvSpPr>
            <a:spLocks noChangeShapeType="1"/>
          </p:cNvSpPr>
          <p:nvPr/>
        </p:nvSpPr>
        <p:spPr bwMode="auto">
          <a:xfrm>
            <a:off x="4097338" y="3440113"/>
            <a:ext cx="3175" cy="92710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 type="stealth" w="med" len="lg"/>
            <a:tailEnd type="non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4235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709613"/>
          </a:xfrm>
        </p:spPr>
        <p:txBody>
          <a:bodyPr/>
          <a:lstStyle/>
          <a:p>
            <a:r>
              <a:rPr lang="en-US" altLang="en-US" smtClean="0"/>
              <a:t>Baseline Electron IR Optics</a:t>
            </a:r>
          </a:p>
        </p:txBody>
      </p:sp>
      <p:grpSp>
        <p:nvGrpSpPr>
          <p:cNvPr id="8196" name="Group 5"/>
          <p:cNvGrpSpPr>
            <a:grpSpLocks/>
          </p:cNvGrpSpPr>
          <p:nvPr/>
        </p:nvGrpSpPr>
        <p:grpSpPr bwMode="auto">
          <a:xfrm>
            <a:off x="384175" y="2152650"/>
            <a:ext cx="8624888" cy="4181475"/>
            <a:chOff x="383879" y="2067580"/>
            <a:chExt cx="8625476" cy="4180820"/>
          </a:xfrm>
        </p:grpSpPr>
        <p:grpSp>
          <p:nvGrpSpPr>
            <p:cNvPr id="8197" name="Group 3"/>
            <p:cNvGrpSpPr>
              <a:grpSpLocks/>
            </p:cNvGrpSpPr>
            <p:nvPr/>
          </p:nvGrpSpPr>
          <p:grpSpPr bwMode="auto">
            <a:xfrm>
              <a:off x="383879" y="2703992"/>
              <a:ext cx="8625476" cy="3544408"/>
              <a:chOff x="1814080" y="2780192"/>
              <a:chExt cx="5515841" cy="3544408"/>
            </a:xfrm>
          </p:grpSpPr>
          <p:pic>
            <p:nvPicPr>
              <p:cNvPr id="8209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14080" y="2780192"/>
                <a:ext cx="5515841" cy="35444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4" name="Content Placeholder 1"/>
              <p:cNvSpPr txBox="1">
                <a:spLocks/>
              </p:cNvSpPr>
              <p:nvPr/>
            </p:nvSpPr>
            <p:spPr bwMode="auto">
              <a:xfrm>
                <a:off x="3090247" y="3734206"/>
                <a:ext cx="567523" cy="312689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50000"/>
                  <a:buFontTx/>
                  <a:buBlip>
                    <a:blip r:embed="rId3"/>
                  </a:buBlip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itchFamily="34" charset="-128"/>
                    <a:cs typeface="Arial" panose="020B0604020202020204" pitchFamily="34" charset="0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itchFamily="34" charset="-128"/>
                    <a:cs typeface="Arial" panose="020B0604020202020204" pitchFamily="34" charset="0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Tx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itchFamily="34" charset="-128"/>
                    <a:cs typeface="Arial" panose="020B0604020202020204" pitchFamily="34" charset="0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itchFamily="34" charset="-128"/>
                    <a:cs typeface="Arial" panose="020B0604020202020204" pitchFamily="34" charset="0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itchFamily="34" charset="-128"/>
                    <a:cs typeface="Arial" panose="020B0604020202020204" pitchFamily="34" charset="0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 algn="ctr" defTabSz="457200">
                  <a:buSzTx/>
                  <a:buFontTx/>
                  <a:buNone/>
                  <a:defRPr/>
                </a:pPr>
                <a:r>
                  <a:rPr lang="en-US" altLang="en-US" sz="1400" kern="0" dirty="0" smtClean="0">
                    <a:latin typeface="Arial" charset="0"/>
                    <a:ea typeface="ＭＳ Ｐゴシック" pitchFamily="34" charset="-128"/>
                    <a:cs typeface="Arial" charset="0"/>
                  </a:rPr>
                  <a:t>IP</a:t>
                </a:r>
              </a:p>
            </p:txBody>
          </p:sp>
        </p:grpSp>
        <p:cxnSp>
          <p:nvCxnSpPr>
            <p:cNvPr id="8198" name="Straight Arrow Connector 2"/>
            <p:cNvCxnSpPr>
              <a:cxnSpLocks noChangeShapeType="1"/>
            </p:cNvCxnSpPr>
            <p:nvPr/>
          </p:nvCxnSpPr>
          <p:spPr bwMode="auto">
            <a:xfrm>
              <a:off x="1072070" y="2725258"/>
              <a:ext cx="550413" cy="0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" name="Content Placeholder 1"/>
            <p:cNvSpPr txBox="1">
              <a:spLocks/>
            </p:cNvSpPr>
            <p:nvPr/>
          </p:nvSpPr>
          <p:spPr bwMode="auto">
            <a:xfrm>
              <a:off x="931604" y="2332651"/>
              <a:ext cx="887472" cy="312688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SzPct val="150000"/>
                <a:buFontTx/>
                <a:buBlip>
                  <a:blip r:embed="rId3"/>
                </a:buBlip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Tx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 algn="ctr" defTabSz="457200">
                <a:buSzTx/>
                <a:buFontTx/>
                <a:buNone/>
                <a:defRPr/>
              </a:pPr>
              <a:r>
                <a:rPr lang="en-US" altLang="en-US" sz="1400" kern="0" dirty="0" smtClean="0">
                  <a:latin typeface="Arial" charset="0"/>
                  <a:ea typeface="ＭＳ Ｐゴシック" pitchFamily="34" charset="-128"/>
                  <a:cs typeface="Arial" charset="0"/>
                </a:rPr>
                <a:t>e</a:t>
              </a:r>
              <a:r>
                <a:rPr lang="en-US" altLang="en-US" sz="1400" kern="0" baseline="30000" dirty="0" smtClean="0">
                  <a:latin typeface="Arial" charset="0"/>
                  <a:ea typeface="ＭＳ Ｐゴシック" pitchFamily="34" charset="-128"/>
                  <a:cs typeface="Arial" charset="0"/>
                </a:rPr>
                <a:t>-</a:t>
              </a:r>
              <a:endParaRPr lang="en-US" altLang="en-US" sz="1400" kern="0" dirty="0" smtClean="0">
                <a:latin typeface="Arial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8200" name="AutoShape 16"/>
            <p:cNvSpPr>
              <a:spLocks/>
            </p:cNvSpPr>
            <p:nvPr/>
          </p:nvSpPr>
          <p:spPr bwMode="auto">
            <a:xfrm rot="5400000">
              <a:off x="2225039" y="2471190"/>
              <a:ext cx="91972" cy="424751"/>
            </a:xfrm>
            <a:prstGeom prst="leftBrace">
              <a:avLst>
                <a:gd name="adj1" fmla="val 43061"/>
                <a:gd name="adj2" fmla="val 50000"/>
              </a:avLst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defTabSz="457200">
                <a:spcBef>
                  <a:spcPct val="20000"/>
                </a:spcBef>
                <a:buBlip>
                  <a:blip r:embed="rId4"/>
                </a:buBlip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1pPr>
              <a:lvl2pPr marL="742950" indent="-285750" defTabSz="4572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2pPr>
              <a:lvl3pPr marL="1143000" indent="-228600" defTabSz="4572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3pPr>
              <a:lvl4pPr marL="1600200" indent="-228600" defTabSz="4572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4pPr>
              <a:lvl5pPr marL="2057400" indent="-228600" defTabSz="4572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" panose="02020603050405020304" pitchFamily="18" charset="0"/>
              </a:endParaRPr>
            </a:p>
          </p:txBody>
        </p:sp>
        <p:sp>
          <p:nvSpPr>
            <p:cNvPr id="8201" name="AutoShape 16"/>
            <p:cNvSpPr>
              <a:spLocks/>
            </p:cNvSpPr>
            <p:nvPr/>
          </p:nvSpPr>
          <p:spPr bwMode="auto">
            <a:xfrm rot="5400000">
              <a:off x="3153927" y="2469493"/>
              <a:ext cx="91972" cy="424751"/>
            </a:xfrm>
            <a:prstGeom prst="leftBrace">
              <a:avLst>
                <a:gd name="adj1" fmla="val 43061"/>
                <a:gd name="adj2" fmla="val 50000"/>
              </a:avLst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defTabSz="457200">
                <a:spcBef>
                  <a:spcPct val="20000"/>
                </a:spcBef>
                <a:buBlip>
                  <a:blip r:embed="rId4"/>
                </a:buBlip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1pPr>
              <a:lvl2pPr marL="742950" indent="-285750" defTabSz="4572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2pPr>
              <a:lvl3pPr marL="1143000" indent="-228600" defTabSz="4572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3pPr>
              <a:lvl4pPr marL="1600200" indent="-228600" defTabSz="4572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4pPr>
              <a:lvl5pPr marL="2057400" indent="-228600" defTabSz="4572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" panose="02020603050405020304" pitchFamily="18" charset="0"/>
              </a:endParaRPr>
            </a:p>
          </p:txBody>
        </p:sp>
        <p:sp>
          <p:nvSpPr>
            <p:cNvPr id="8202" name="AutoShape 16"/>
            <p:cNvSpPr>
              <a:spLocks/>
            </p:cNvSpPr>
            <p:nvPr/>
          </p:nvSpPr>
          <p:spPr bwMode="auto">
            <a:xfrm rot="5400000">
              <a:off x="4184433" y="1948691"/>
              <a:ext cx="91972" cy="1466357"/>
            </a:xfrm>
            <a:prstGeom prst="leftBrace">
              <a:avLst>
                <a:gd name="adj1" fmla="val 43033"/>
                <a:gd name="adj2" fmla="val 50000"/>
              </a:avLst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defTabSz="457200">
                <a:spcBef>
                  <a:spcPct val="20000"/>
                </a:spcBef>
                <a:buBlip>
                  <a:blip r:embed="rId4"/>
                </a:buBlip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1pPr>
              <a:lvl2pPr marL="742950" indent="-285750" defTabSz="4572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2pPr>
              <a:lvl3pPr marL="1143000" indent="-228600" defTabSz="4572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3pPr>
              <a:lvl4pPr marL="1600200" indent="-228600" defTabSz="4572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4pPr>
              <a:lvl5pPr marL="2057400" indent="-228600" defTabSz="4572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" panose="02020603050405020304" pitchFamily="18" charset="0"/>
              </a:endParaRPr>
            </a:p>
          </p:txBody>
        </p:sp>
        <p:sp>
          <p:nvSpPr>
            <p:cNvPr id="8203" name="Text Box 17"/>
            <p:cNvSpPr txBox="1">
              <a:spLocks noChangeArrowheads="1"/>
            </p:cNvSpPr>
            <p:nvPr/>
          </p:nvSpPr>
          <p:spPr bwMode="auto">
            <a:xfrm>
              <a:off x="3526808" y="2067580"/>
              <a:ext cx="14478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457200">
                <a:spcBef>
                  <a:spcPct val="20000"/>
                </a:spcBef>
                <a:buBlip>
                  <a:blip r:embed="rId4"/>
                </a:buBlip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1pPr>
              <a:lvl2pPr marL="742950" indent="-285750" defTabSz="4572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2pPr>
              <a:lvl3pPr marL="1143000" indent="-228600" defTabSz="4572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3pPr>
              <a:lvl4pPr marL="1600200" indent="-228600" defTabSz="4572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4pPr>
              <a:lvl5pPr marL="2057400" indent="-228600" defTabSz="4572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/>
                <a:t>forward e</a:t>
              </a:r>
              <a:r>
                <a:rPr lang="en-US" altLang="en-US" sz="1400" baseline="30000"/>
                <a:t>-</a:t>
              </a:r>
              <a:r>
                <a:rPr lang="en-US" altLang="en-US" sz="1400"/>
                <a:t>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/>
                <a:t>detection region</a:t>
              </a:r>
            </a:p>
          </p:txBody>
        </p:sp>
        <p:sp>
          <p:nvSpPr>
            <p:cNvPr id="8204" name="Text Box 17"/>
            <p:cNvSpPr txBox="1">
              <a:spLocks noChangeArrowheads="1"/>
            </p:cNvSpPr>
            <p:nvPr/>
          </p:nvSpPr>
          <p:spPr bwMode="auto">
            <a:xfrm>
              <a:off x="1879406" y="2329476"/>
              <a:ext cx="862071" cy="3047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457200">
                <a:spcBef>
                  <a:spcPct val="20000"/>
                </a:spcBef>
                <a:buBlip>
                  <a:blip r:embed="rId4"/>
                </a:buBlip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1pPr>
              <a:lvl2pPr marL="742950" indent="-285750" defTabSz="4572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2pPr>
              <a:lvl3pPr marL="1143000" indent="-228600" defTabSz="4572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3pPr>
              <a:lvl4pPr marL="1600200" indent="-228600" defTabSz="4572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4pPr>
              <a:lvl5pPr marL="2057400" indent="-228600" defTabSz="4572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/>
                <a:t>FFQs</a:t>
              </a:r>
            </a:p>
          </p:txBody>
        </p:sp>
        <p:cxnSp>
          <p:nvCxnSpPr>
            <p:cNvPr id="8205" name="Straight Arrow Connector 3"/>
            <p:cNvCxnSpPr>
              <a:cxnSpLocks noChangeShapeType="1"/>
            </p:cNvCxnSpPr>
            <p:nvPr/>
          </p:nvCxnSpPr>
          <p:spPr bwMode="auto">
            <a:xfrm flipV="1">
              <a:off x="2790075" y="2867058"/>
              <a:ext cx="0" cy="762000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8206" name="Text Box 17"/>
            <p:cNvSpPr txBox="1">
              <a:spLocks noChangeArrowheads="1"/>
            </p:cNvSpPr>
            <p:nvPr/>
          </p:nvSpPr>
          <p:spPr bwMode="auto">
            <a:xfrm>
              <a:off x="2771642" y="2324715"/>
              <a:ext cx="862071" cy="3047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457200">
                <a:spcBef>
                  <a:spcPct val="20000"/>
                </a:spcBef>
                <a:buBlip>
                  <a:blip r:embed="rId4"/>
                </a:buBlip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1pPr>
              <a:lvl2pPr marL="742950" indent="-285750" defTabSz="4572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2pPr>
              <a:lvl3pPr marL="1143000" indent="-228600" defTabSz="4572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3pPr>
              <a:lvl4pPr marL="1600200" indent="-228600" defTabSz="4572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4pPr>
              <a:lvl5pPr marL="2057400" indent="-228600" defTabSz="4572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/>
                <a:t>FFQs</a:t>
              </a:r>
            </a:p>
          </p:txBody>
        </p:sp>
        <p:sp>
          <p:nvSpPr>
            <p:cNvPr id="8207" name="AutoShape 16"/>
            <p:cNvSpPr>
              <a:spLocks/>
            </p:cNvSpPr>
            <p:nvPr/>
          </p:nvSpPr>
          <p:spPr bwMode="auto">
            <a:xfrm rot="5400000">
              <a:off x="5788785" y="2176960"/>
              <a:ext cx="91972" cy="1001541"/>
            </a:xfrm>
            <a:prstGeom prst="leftBrace">
              <a:avLst>
                <a:gd name="adj1" fmla="val 43054"/>
                <a:gd name="adj2" fmla="val 50000"/>
              </a:avLst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defTabSz="457200">
                <a:spcBef>
                  <a:spcPct val="20000"/>
                </a:spcBef>
                <a:buBlip>
                  <a:blip r:embed="rId4"/>
                </a:buBlip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1pPr>
              <a:lvl2pPr marL="742950" indent="-285750" defTabSz="4572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2pPr>
              <a:lvl3pPr marL="1143000" indent="-228600" defTabSz="4572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3pPr>
              <a:lvl4pPr marL="1600200" indent="-228600" defTabSz="4572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4pPr>
              <a:lvl5pPr marL="2057400" indent="-228600" defTabSz="4572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" panose="02020603050405020304" pitchFamily="18" charset="0"/>
              </a:endParaRPr>
            </a:p>
          </p:txBody>
        </p:sp>
        <p:sp>
          <p:nvSpPr>
            <p:cNvPr id="8208" name="Text Box 17"/>
            <p:cNvSpPr txBox="1">
              <a:spLocks noChangeArrowheads="1"/>
            </p:cNvSpPr>
            <p:nvPr/>
          </p:nvSpPr>
          <p:spPr bwMode="auto">
            <a:xfrm>
              <a:off x="4953000" y="2102836"/>
              <a:ext cx="19050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457200">
                <a:spcBef>
                  <a:spcPct val="20000"/>
                </a:spcBef>
                <a:buBlip>
                  <a:blip r:embed="rId4"/>
                </a:buBlip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1pPr>
              <a:lvl2pPr marL="742950" indent="-285750" defTabSz="4572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2pPr>
              <a:lvl3pPr marL="1143000" indent="-228600" defTabSz="4572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3pPr>
              <a:lvl4pPr marL="1600200" indent="-228600" defTabSz="4572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4pPr>
              <a:lvl5pPr marL="2057400" indent="-228600" defTabSz="4572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/>
                <a:t>Compton polarimetry region</a:t>
              </a:r>
            </a:p>
          </p:txBody>
        </p:sp>
      </p:grpSp>
      <p:sp>
        <p:nvSpPr>
          <p:cNvPr id="8214" name="Content Placeholder 1"/>
          <p:cNvSpPr>
            <a:spLocks/>
          </p:cNvSpPr>
          <p:nvPr/>
        </p:nvSpPr>
        <p:spPr bwMode="auto">
          <a:xfrm>
            <a:off x="152400" y="798513"/>
            <a:ext cx="8839200" cy="562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Blip>
                <a:blip r:embed="rId4"/>
              </a:buBlip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6858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Blip>
                <a:blip r:embed="rId3"/>
              </a:buBlip>
            </a:pPr>
            <a:r>
              <a:rPr lang="en-US" altLang="en-US" sz="2000"/>
              <a:t>IR region (baseline, has been slightly optimized since)</a:t>
            </a:r>
          </a:p>
          <a:p>
            <a:pPr lvl="1">
              <a:spcBef>
                <a:spcPct val="0"/>
              </a:spcBef>
            </a:pPr>
            <a:r>
              <a:rPr lang="en-US" altLang="en-US" sz="1600"/>
              <a:t>Final focusing quads with maximum field gradient ~63 T/m</a:t>
            </a:r>
          </a:p>
          <a:p>
            <a:pPr lvl="1">
              <a:spcBef>
                <a:spcPct val="0"/>
              </a:spcBef>
            </a:pPr>
            <a:r>
              <a:rPr lang="en-US" altLang="en-US" sz="1600"/>
              <a:t>Four 3m-long dipoles (chicane) with 0.44 T @ 10 GeV for low-Q2 tagging with small momentum resolution, suppression of dispersion and Compton polarimeter</a:t>
            </a:r>
            <a:endParaRPr lang="en-US" altLang="en-US" sz="1600">
              <a:sym typeface="Symbol" panose="05050102010706020507" pitchFamily="18" charset="2"/>
            </a:endParaRPr>
          </a:p>
          <a:p>
            <a:pPr lvl="1">
              <a:spcBef>
                <a:spcPct val="0"/>
              </a:spcBef>
              <a:buFont typeface="Arial" panose="020B0604020202020204" pitchFamily="34" charset="0"/>
              <a:buChar char="̶"/>
            </a:pPr>
            <a:endParaRPr lang="en-US" altLang="en-US" sz="1600">
              <a:sym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854499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08025"/>
          </a:xfrm>
        </p:spPr>
        <p:txBody>
          <a:bodyPr/>
          <a:lstStyle/>
          <a:p>
            <a:r>
              <a:rPr lang="en-US" altLang="en-US" sz="3200" smtClean="0"/>
              <a:t>Forward e</a:t>
            </a:r>
            <a:r>
              <a:rPr lang="en-US" altLang="en-US" sz="3200" baseline="30000" smtClean="0"/>
              <a:t>-</a:t>
            </a:r>
            <a:r>
              <a:rPr lang="en-US" altLang="en-US" sz="3200" smtClean="0"/>
              <a:t> Detection &amp; Pol. Measurement</a:t>
            </a:r>
          </a:p>
        </p:txBody>
      </p:sp>
      <p:grpSp>
        <p:nvGrpSpPr>
          <p:cNvPr id="22534" name="Group 153"/>
          <p:cNvGrpSpPr>
            <a:grpSpLocks/>
          </p:cNvGrpSpPr>
          <p:nvPr/>
        </p:nvGrpSpPr>
        <p:grpSpPr bwMode="auto">
          <a:xfrm>
            <a:off x="163513" y="2719388"/>
            <a:ext cx="8751887" cy="2290762"/>
            <a:chOff x="164230" y="2432847"/>
            <a:chExt cx="8751170" cy="2290859"/>
          </a:xfrm>
        </p:grpSpPr>
        <p:grpSp>
          <p:nvGrpSpPr>
            <p:cNvPr id="22536" name="Group 67"/>
            <p:cNvGrpSpPr>
              <a:grpSpLocks/>
            </p:cNvGrpSpPr>
            <p:nvPr/>
          </p:nvGrpSpPr>
          <p:grpSpPr bwMode="auto">
            <a:xfrm>
              <a:off x="1586821" y="2687698"/>
              <a:ext cx="6019800" cy="1801813"/>
              <a:chOff x="930" y="2321"/>
              <a:chExt cx="3792" cy="1135"/>
            </a:xfrm>
          </p:grpSpPr>
          <p:sp>
            <p:nvSpPr>
              <p:cNvPr id="22590" name="Rectangle 14"/>
              <p:cNvSpPr>
                <a:spLocks noChangeArrowheads="1"/>
              </p:cNvSpPr>
              <p:nvPr/>
            </p:nvSpPr>
            <p:spPr bwMode="auto">
              <a:xfrm rot="1320000">
                <a:off x="3342" y="2323"/>
                <a:ext cx="480" cy="334"/>
              </a:xfrm>
              <a:prstGeom prst="rect">
                <a:avLst/>
              </a:prstGeom>
              <a:noFill/>
              <a:ln w="19050">
                <a:solidFill>
                  <a:srgbClr val="0000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defTabSz="457200">
                  <a:spcBef>
                    <a:spcPct val="20000"/>
                  </a:spcBef>
                  <a:buBlip>
                    <a:blip r:embed="rId2"/>
                  </a:buBlip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 defTabSz="4572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</a:defRPr>
                </a:lvl2pPr>
                <a:lvl3pPr marL="1143000" indent="-228600" defTabSz="457200"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</a:defRPr>
                </a:lvl3pPr>
                <a:lvl4pPr marL="1600200" indent="-228600" defTabSz="4572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</a:defRPr>
                </a:lvl4pPr>
                <a:lvl5pPr marL="2057400" indent="-228600" defTabSz="4572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Calibri" panose="020F0502020204030204" pitchFamily="34" charset="0"/>
                </a:endParaRPr>
              </a:p>
            </p:txBody>
          </p:sp>
          <p:sp>
            <p:nvSpPr>
              <p:cNvPr id="22591" name="Rectangle 15"/>
              <p:cNvSpPr>
                <a:spLocks noChangeArrowheads="1"/>
              </p:cNvSpPr>
              <p:nvPr/>
            </p:nvSpPr>
            <p:spPr bwMode="auto">
              <a:xfrm rot="1320000">
                <a:off x="4242" y="3108"/>
                <a:ext cx="480" cy="332"/>
              </a:xfrm>
              <a:prstGeom prst="rect">
                <a:avLst/>
              </a:prstGeom>
              <a:noFill/>
              <a:ln w="19050">
                <a:solidFill>
                  <a:srgbClr val="0000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defTabSz="457200">
                  <a:spcBef>
                    <a:spcPct val="20000"/>
                  </a:spcBef>
                  <a:buBlip>
                    <a:blip r:embed="rId2"/>
                  </a:buBlip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 defTabSz="4572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</a:defRPr>
                </a:lvl2pPr>
                <a:lvl3pPr marL="1143000" indent="-228600" defTabSz="457200"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</a:defRPr>
                </a:lvl3pPr>
                <a:lvl4pPr marL="1600200" indent="-228600" defTabSz="4572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</a:defRPr>
                </a:lvl4pPr>
                <a:lvl5pPr marL="2057400" indent="-228600" defTabSz="4572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Calibri" panose="020F0502020204030204" pitchFamily="34" charset="0"/>
                </a:endParaRPr>
              </a:p>
            </p:txBody>
          </p:sp>
          <p:sp>
            <p:nvSpPr>
              <p:cNvPr id="22592" name="Rectangle 17"/>
              <p:cNvSpPr>
                <a:spLocks noChangeArrowheads="1"/>
              </p:cNvSpPr>
              <p:nvPr/>
            </p:nvSpPr>
            <p:spPr bwMode="auto">
              <a:xfrm rot="-1320000">
                <a:off x="930" y="3120"/>
                <a:ext cx="480" cy="336"/>
              </a:xfrm>
              <a:prstGeom prst="rect">
                <a:avLst/>
              </a:prstGeom>
              <a:noFill/>
              <a:ln w="19050">
                <a:solidFill>
                  <a:srgbClr val="0000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defTabSz="457200">
                  <a:spcBef>
                    <a:spcPct val="20000"/>
                  </a:spcBef>
                  <a:buBlip>
                    <a:blip r:embed="rId2"/>
                  </a:buBlip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 defTabSz="4572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</a:defRPr>
                </a:lvl2pPr>
                <a:lvl3pPr marL="1143000" indent="-228600" defTabSz="457200"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</a:defRPr>
                </a:lvl3pPr>
                <a:lvl4pPr marL="1600200" indent="-228600" defTabSz="4572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</a:defRPr>
                </a:lvl4pPr>
                <a:lvl5pPr marL="2057400" indent="-228600" defTabSz="4572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Calibri" panose="020F0502020204030204" pitchFamily="34" charset="0"/>
                </a:endParaRPr>
              </a:p>
            </p:txBody>
          </p:sp>
          <p:sp>
            <p:nvSpPr>
              <p:cNvPr id="22593" name="Rectangle 23"/>
              <p:cNvSpPr>
                <a:spLocks noChangeArrowheads="1"/>
              </p:cNvSpPr>
              <p:nvPr/>
            </p:nvSpPr>
            <p:spPr bwMode="auto">
              <a:xfrm rot="-1320000">
                <a:off x="1818" y="2321"/>
                <a:ext cx="480" cy="336"/>
              </a:xfrm>
              <a:prstGeom prst="rect">
                <a:avLst/>
              </a:prstGeom>
              <a:noFill/>
              <a:ln w="19050">
                <a:solidFill>
                  <a:srgbClr val="0000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defTabSz="457200">
                  <a:spcBef>
                    <a:spcPct val="20000"/>
                  </a:spcBef>
                  <a:buBlip>
                    <a:blip r:embed="rId2"/>
                  </a:buBlip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 defTabSz="4572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</a:defRPr>
                </a:lvl2pPr>
                <a:lvl3pPr marL="1143000" indent="-228600" defTabSz="457200"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</a:defRPr>
                </a:lvl3pPr>
                <a:lvl4pPr marL="1600200" indent="-228600" defTabSz="4572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</a:defRPr>
                </a:lvl4pPr>
                <a:lvl5pPr marL="2057400" indent="-228600" defTabSz="4572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Calibri" panose="020F0502020204030204" pitchFamily="34" charset="0"/>
                </a:endParaRPr>
              </a:p>
            </p:txBody>
          </p:sp>
        </p:grpSp>
        <p:sp>
          <p:nvSpPr>
            <p:cNvPr id="22537" name="Arc 25"/>
            <p:cNvSpPr>
              <a:spLocks/>
            </p:cNvSpPr>
            <p:nvPr/>
          </p:nvSpPr>
          <p:spPr bwMode="auto">
            <a:xfrm flipH="1" flipV="1">
              <a:off x="6901771" y="3014666"/>
              <a:ext cx="681038" cy="1320800"/>
            </a:xfrm>
            <a:custGeom>
              <a:avLst/>
              <a:gdLst>
                <a:gd name="T0" fmla="*/ 0 w 16709"/>
                <a:gd name="T1" fmla="*/ 127127 h 21600"/>
                <a:gd name="T2" fmla="*/ 27758259 w 16709"/>
                <a:gd name="T3" fmla="*/ 24517228 h 21600"/>
                <a:gd name="T4" fmla="*/ 2006839 w 16709"/>
                <a:gd name="T5" fmla="*/ 80764474 h 21600"/>
                <a:gd name="T6" fmla="*/ 0 60000 65536"/>
                <a:gd name="T7" fmla="*/ 0 60000 65536"/>
                <a:gd name="T8" fmla="*/ 0 60000 65536"/>
                <a:gd name="T9" fmla="*/ 0 w 16709"/>
                <a:gd name="T10" fmla="*/ 0 h 21600"/>
                <a:gd name="T11" fmla="*/ 16709 w 16709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709" h="21600" fill="none" extrusionOk="0">
                  <a:moveTo>
                    <a:pt x="-1" y="33"/>
                  </a:moveTo>
                  <a:cubicBezTo>
                    <a:pt x="402" y="11"/>
                    <a:pt x="805" y="-1"/>
                    <a:pt x="1208" y="0"/>
                  </a:cubicBezTo>
                  <a:cubicBezTo>
                    <a:pt x="7048" y="0"/>
                    <a:pt x="12640" y="2365"/>
                    <a:pt x="16708" y="6557"/>
                  </a:cubicBezTo>
                </a:path>
                <a:path w="16709" h="21600" stroke="0" extrusionOk="0">
                  <a:moveTo>
                    <a:pt x="-1" y="33"/>
                  </a:moveTo>
                  <a:cubicBezTo>
                    <a:pt x="402" y="11"/>
                    <a:pt x="805" y="-1"/>
                    <a:pt x="1208" y="0"/>
                  </a:cubicBezTo>
                  <a:cubicBezTo>
                    <a:pt x="7048" y="0"/>
                    <a:pt x="12640" y="2365"/>
                    <a:pt x="16708" y="6557"/>
                  </a:cubicBezTo>
                  <a:lnTo>
                    <a:pt x="1208" y="21600"/>
                  </a:lnTo>
                  <a:lnTo>
                    <a:pt x="-1" y="33"/>
                  </a:lnTo>
                  <a:close/>
                </a:path>
              </a:pathLst>
            </a:custGeom>
            <a:noFill/>
            <a:ln w="19050">
              <a:solidFill>
                <a:srgbClr val="FF66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852" tIns="45428" rIns="90852" bIns="45428" anchor="ctr"/>
            <a:lstStyle/>
            <a:p>
              <a:endParaRPr lang="en-US"/>
            </a:p>
          </p:txBody>
        </p:sp>
        <p:sp>
          <p:nvSpPr>
            <p:cNvPr id="22538" name="Freeform 42"/>
            <p:cNvSpPr>
              <a:spLocks/>
            </p:cNvSpPr>
            <p:nvPr/>
          </p:nvSpPr>
          <p:spPr bwMode="auto">
            <a:xfrm>
              <a:off x="2159913" y="2916238"/>
              <a:ext cx="2616200" cy="96838"/>
            </a:xfrm>
            <a:custGeom>
              <a:avLst/>
              <a:gdLst>
                <a:gd name="T0" fmla="*/ 0 w 2844"/>
                <a:gd name="T1" fmla="*/ 17227445 h 279"/>
                <a:gd name="T2" fmla="*/ 104085020 w 2844"/>
                <a:gd name="T3" fmla="*/ 16504458 h 279"/>
                <a:gd name="T4" fmla="*/ 192092001 w 2844"/>
                <a:gd name="T5" fmla="*/ 2529936 h 279"/>
                <a:gd name="T6" fmla="*/ 291099165 w 2844"/>
                <a:gd name="T7" fmla="*/ 31322407 h 279"/>
                <a:gd name="T8" fmla="*/ 384183083 w 2844"/>
                <a:gd name="T9" fmla="*/ 3252577 h 279"/>
                <a:gd name="T10" fmla="*/ 477267920 w 2844"/>
                <a:gd name="T11" fmla="*/ 30599767 h 279"/>
                <a:gd name="T12" fmla="*/ 570351838 w 2844"/>
                <a:gd name="T13" fmla="*/ 3252577 h 279"/>
                <a:gd name="T14" fmla="*/ 674436858 w 2844"/>
                <a:gd name="T15" fmla="*/ 31322407 h 279"/>
                <a:gd name="T16" fmla="*/ 762442919 w 2844"/>
                <a:gd name="T17" fmla="*/ 3252577 h 279"/>
                <a:gd name="T18" fmla="*/ 866527939 w 2844"/>
                <a:gd name="T19" fmla="*/ 31322407 h 279"/>
                <a:gd name="T20" fmla="*/ 959611857 w 2844"/>
                <a:gd name="T21" fmla="*/ 3252577 h 279"/>
                <a:gd name="T22" fmla="*/ 1057773631 w 2844"/>
                <a:gd name="T23" fmla="*/ 30599767 h 279"/>
                <a:gd name="T24" fmla="*/ 1146626922 w 2844"/>
                <a:gd name="T25" fmla="*/ 2529936 h 279"/>
                <a:gd name="T26" fmla="*/ 1249865633 w 2844"/>
                <a:gd name="T27" fmla="*/ 31322407 h 279"/>
                <a:gd name="T28" fmla="*/ 1337871694 w 2844"/>
                <a:gd name="T29" fmla="*/ 3252577 h 279"/>
                <a:gd name="T30" fmla="*/ 1436879777 w 2844"/>
                <a:gd name="T31" fmla="*/ 30599767 h 279"/>
                <a:gd name="T32" fmla="*/ 1535040632 w 2844"/>
                <a:gd name="T33" fmla="*/ 3252577 h 279"/>
                <a:gd name="T34" fmla="*/ 1634048715 w 2844"/>
                <a:gd name="T35" fmla="*/ 31322407 h 279"/>
                <a:gd name="T36" fmla="*/ 1727132633 w 2844"/>
                <a:gd name="T37" fmla="*/ 3252577 h 279"/>
                <a:gd name="T38" fmla="*/ 1825294407 w 2844"/>
                <a:gd name="T39" fmla="*/ 32045395 h 279"/>
                <a:gd name="T40" fmla="*/ 1919224634 w 2844"/>
                <a:gd name="T41" fmla="*/ 3252577 h 279"/>
                <a:gd name="T42" fmla="*/ 2017385488 w 2844"/>
                <a:gd name="T43" fmla="*/ 30599767 h 279"/>
                <a:gd name="T44" fmla="*/ 2110470326 w 2844"/>
                <a:gd name="T45" fmla="*/ 3252577 h 279"/>
                <a:gd name="T46" fmla="*/ 2147483647 w 2844"/>
                <a:gd name="T47" fmla="*/ 31322407 h 279"/>
                <a:gd name="T48" fmla="*/ 2147483647 w 2844"/>
                <a:gd name="T49" fmla="*/ 17227445 h 279"/>
                <a:gd name="T50" fmla="*/ 2147483647 w 2844"/>
                <a:gd name="T51" fmla="*/ 17347886 h 27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2844"/>
                <a:gd name="T79" fmla="*/ 0 h 279"/>
                <a:gd name="T80" fmla="*/ 2844 w 2844"/>
                <a:gd name="T81" fmla="*/ 279 h 279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2844" h="279">
                  <a:moveTo>
                    <a:pt x="0" y="143"/>
                  </a:moveTo>
                  <a:lnTo>
                    <a:pt x="123" y="137"/>
                  </a:lnTo>
                  <a:cubicBezTo>
                    <a:pt x="161" y="117"/>
                    <a:pt x="190" y="0"/>
                    <a:pt x="227" y="21"/>
                  </a:cubicBezTo>
                  <a:cubicBezTo>
                    <a:pt x="264" y="42"/>
                    <a:pt x="306" y="259"/>
                    <a:pt x="344" y="260"/>
                  </a:cubicBezTo>
                  <a:cubicBezTo>
                    <a:pt x="382" y="261"/>
                    <a:pt x="417" y="28"/>
                    <a:pt x="454" y="27"/>
                  </a:cubicBezTo>
                  <a:cubicBezTo>
                    <a:pt x="491" y="26"/>
                    <a:pt x="527" y="254"/>
                    <a:pt x="564" y="254"/>
                  </a:cubicBezTo>
                  <a:cubicBezTo>
                    <a:pt x="601" y="254"/>
                    <a:pt x="635" y="26"/>
                    <a:pt x="674" y="27"/>
                  </a:cubicBezTo>
                  <a:cubicBezTo>
                    <a:pt x="713" y="28"/>
                    <a:pt x="759" y="260"/>
                    <a:pt x="797" y="260"/>
                  </a:cubicBezTo>
                  <a:cubicBezTo>
                    <a:pt x="835" y="260"/>
                    <a:pt x="863" y="27"/>
                    <a:pt x="901" y="27"/>
                  </a:cubicBezTo>
                  <a:cubicBezTo>
                    <a:pt x="939" y="27"/>
                    <a:pt x="985" y="260"/>
                    <a:pt x="1024" y="260"/>
                  </a:cubicBezTo>
                  <a:cubicBezTo>
                    <a:pt x="1063" y="260"/>
                    <a:pt x="1096" y="28"/>
                    <a:pt x="1134" y="27"/>
                  </a:cubicBezTo>
                  <a:cubicBezTo>
                    <a:pt x="1172" y="26"/>
                    <a:pt x="1213" y="255"/>
                    <a:pt x="1250" y="254"/>
                  </a:cubicBezTo>
                  <a:cubicBezTo>
                    <a:pt x="1287" y="253"/>
                    <a:pt x="1317" y="20"/>
                    <a:pt x="1355" y="21"/>
                  </a:cubicBezTo>
                  <a:cubicBezTo>
                    <a:pt x="1393" y="22"/>
                    <a:pt x="1439" y="259"/>
                    <a:pt x="1477" y="260"/>
                  </a:cubicBezTo>
                  <a:cubicBezTo>
                    <a:pt x="1515" y="261"/>
                    <a:pt x="1544" y="28"/>
                    <a:pt x="1581" y="27"/>
                  </a:cubicBezTo>
                  <a:cubicBezTo>
                    <a:pt x="1618" y="26"/>
                    <a:pt x="1659" y="254"/>
                    <a:pt x="1698" y="254"/>
                  </a:cubicBezTo>
                  <a:cubicBezTo>
                    <a:pt x="1737" y="254"/>
                    <a:pt x="1775" y="26"/>
                    <a:pt x="1814" y="27"/>
                  </a:cubicBezTo>
                  <a:cubicBezTo>
                    <a:pt x="1853" y="28"/>
                    <a:pt x="1893" y="260"/>
                    <a:pt x="1931" y="260"/>
                  </a:cubicBezTo>
                  <a:cubicBezTo>
                    <a:pt x="1969" y="260"/>
                    <a:pt x="2003" y="26"/>
                    <a:pt x="2041" y="27"/>
                  </a:cubicBezTo>
                  <a:cubicBezTo>
                    <a:pt x="2079" y="28"/>
                    <a:pt x="2119" y="266"/>
                    <a:pt x="2157" y="266"/>
                  </a:cubicBezTo>
                  <a:cubicBezTo>
                    <a:pt x="2195" y="266"/>
                    <a:pt x="2230" y="29"/>
                    <a:pt x="2268" y="27"/>
                  </a:cubicBezTo>
                  <a:cubicBezTo>
                    <a:pt x="2306" y="25"/>
                    <a:pt x="2346" y="254"/>
                    <a:pt x="2384" y="254"/>
                  </a:cubicBezTo>
                  <a:cubicBezTo>
                    <a:pt x="2422" y="254"/>
                    <a:pt x="2456" y="26"/>
                    <a:pt x="2494" y="27"/>
                  </a:cubicBezTo>
                  <a:cubicBezTo>
                    <a:pt x="2532" y="28"/>
                    <a:pt x="2574" y="241"/>
                    <a:pt x="2611" y="260"/>
                  </a:cubicBezTo>
                  <a:cubicBezTo>
                    <a:pt x="2648" y="279"/>
                    <a:pt x="2676" y="162"/>
                    <a:pt x="2715" y="143"/>
                  </a:cubicBezTo>
                  <a:lnTo>
                    <a:pt x="2844" y="144"/>
                  </a:lnTo>
                </a:path>
              </a:pathLst>
            </a:custGeom>
            <a:noFill/>
            <a:ln w="12700" cap="flat">
              <a:solidFill>
                <a:srgbClr val="FF00FF"/>
              </a:solidFill>
              <a:prstDash val="solid"/>
              <a:round/>
              <a:headEnd type="stealth" w="med" len="lg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0852" tIns="45428" rIns="90852" bIns="45428"/>
            <a:lstStyle/>
            <a:p>
              <a:endParaRPr lang="en-US"/>
            </a:p>
          </p:txBody>
        </p:sp>
        <p:grpSp>
          <p:nvGrpSpPr>
            <p:cNvPr id="22539" name="Group 69"/>
            <p:cNvGrpSpPr>
              <a:grpSpLocks/>
            </p:cNvGrpSpPr>
            <p:nvPr/>
          </p:nvGrpSpPr>
          <p:grpSpPr bwMode="auto">
            <a:xfrm>
              <a:off x="2596476" y="2968625"/>
              <a:ext cx="1192213" cy="1320800"/>
              <a:chOff x="1566" y="2498"/>
              <a:chExt cx="751" cy="832"/>
            </a:xfrm>
          </p:grpSpPr>
          <p:sp>
            <p:nvSpPr>
              <p:cNvPr id="22588" name="Arc 50"/>
              <p:cNvSpPr>
                <a:spLocks/>
              </p:cNvSpPr>
              <p:nvPr/>
            </p:nvSpPr>
            <p:spPr bwMode="auto">
              <a:xfrm rot="10800000" flipV="1">
                <a:off x="1885" y="2498"/>
                <a:ext cx="432" cy="832"/>
              </a:xfrm>
              <a:custGeom>
                <a:avLst/>
                <a:gdLst>
                  <a:gd name="T0" fmla="*/ 0 w 16709"/>
                  <a:gd name="T1" fmla="*/ 0 h 21600"/>
                  <a:gd name="T2" fmla="*/ 11 w 16709"/>
                  <a:gd name="T3" fmla="*/ 10 h 21600"/>
                  <a:gd name="T4" fmla="*/ 1 w 16709"/>
                  <a:gd name="T5" fmla="*/ 32 h 21600"/>
                  <a:gd name="T6" fmla="*/ 0 60000 65536"/>
                  <a:gd name="T7" fmla="*/ 0 60000 65536"/>
                  <a:gd name="T8" fmla="*/ 0 60000 65536"/>
                  <a:gd name="T9" fmla="*/ 0 w 16709"/>
                  <a:gd name="T10" fmla="*/ 0 h 21600"/>
                  <a:gd name="T11" fmla="*/ 16709 w 1670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709" h="21600" fill="none" extrusionOk="0">
                    <a:moveTo>
                      <a:pt x="-1" y="33"/>
                    </a:moveTo>
                    <a:cubicBezTo>
                      <a:pt x="402" y="11"/>
                      <a:pt x="805" y="-1"/>
                      <a:pt x="1208" y="0"/>
                    </a:cubicBezTo>
                    <a:cubicBezTo>
                      <a:pt x="7048" y="0"/>
                      <a:pt x="12640" y="2365"/>
                      <a:pt x="16708" y="6557"/>
                    </a:cubicBezTo>
                  </a:path>
                  <a:path w="16709" h="21600" stroke="0" extrusionOk="0">
                    <a:moveTo>
                      <a:pt x="-1" y="33"/>
                    </a:moveTo>
                    <a:cubicBezTo>
                      <a:pt x="402" y="11"/>
                      <a:pt x="805" y="-1"/>
                      <a:pt x="1208" y="0"/>
                    </a:cubicBezTo>
                    <a:cubicBezTo>
                      <a:pt x="7048" y="0"/>
                      <a:pt x="12640" y="2365"/>
                      <a:pt x="16708" y="6557"/>
                    </a:cubicBezTo>
                    <a:lnTo>
                      <a:pt x="1208" y="21600"/>
                    </a:lnTo>
                    <a:lnTo>
                      <a:pt x="-1" y="33"/>
                    </a:lnTo>
                    <a:close/>
                  </a:path>
                </a:pathLst>
              </a:custGeom>
              <a:noFill/>
              <a:ln w="19050">
                <a:solidFill>
                  <a:srgbClr val="FF00FF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589" name="Line 52"/>
              <p:cNvSpPr>
                <a:spLocks noChangeShapeType="1"/>
              </p:cNvSpPr>
              <p:nvPr/>
            </p:nvSpPr>
            <p:spPr bwMode="auto">
              <a:xfrm flipV="1">
                <a:off x="1566" y="2727"/>
                <a:ext cx="335" cy="510"/>
              </a:xfrm>
              <a:prstGeom prst="line">
                <a:avLst/>
              </a:prstGeom>
              <a:noFill/>
              <a:ln w="19050">
                <a:solidFill>
                  <a:srgbClr val="FF00FF"/>
                </a:solidFill>
                <a:prstDash val="dash"/>
                <a:round/>
                <a:headEnd type="stealth" w="med" len="lg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2540" name="Group 70"/>
            <p:cNvGrpSpPr>
              <a:grpSpLocks/>
            </p:cNvGrpSpPr>
            <p:nvPr/>
          </p:nvGrpSpPr>
          <p:grpSpPr bwMode="auto">
            <a:xfrm>
              <a:off x="2458359" y="2671764"/>
              <a:ext cx="5132388" cy="1671638"/>
              <a:chOff x="1479" y="2311"/>
              <a:chExt cx="3233" cy="1053"/>
            </a:xfrm>
          </p:grpSpPr>
          <p:sp>
            <p:nvSpPr>
              <p:cNvPr id="22581" name="Line 27"/>
              <p:cNvSpPr>
                <a:spLocks noChangeShapeType="1"/>
              </p:cNvSpPr>
              <p:nvPr/>
            </p:nvSpPr>
            <p:spPr bwMode="auto">
              <a:xfrm flipH="1" flipV="1">
                <a:off x="3818" y="2543"/>
                <a:ext cx="472" cy="577"/>
              </a:xfrm>
              <a:prstGeom prst="line">
                <a:avLst/>
              </a:prstGeom>
              <a:noFill/>
              <a:ln w="19050">
                <a:solidFill>
                  <a:srgbClr val="FF66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82" name="Arc 28"/>
              <p:cNvSpPr>
                <a:spLocks/>
              </p:cNvSpPr>
              <p:nvPr/>
            </p:nvSpPr>
            <p:spPr bwMode="auto">
              <a:xfrm rot="10800000" flipH="1" flipV="1">
                <a:off x="3372" y="2370"/>
                <a:ext cx="455" cy="455"/>
              </a:xfrm>
              <a:custGeom>
                <a:avLst/>
                <a:gdLst>
                  <a:gd name="T0" fmla="*/ 0 w 18528"/>
                  <a:gd name="T1" fmla="*/ 0 h 21600"/>
                  <a:gd name="T2" fmla="*/ 11 w 18528"/>
                  <a:gd name="T3" fmla="*/ 4 h 21600"/>
                  <a:gd name="T4" fmla="*/ 1 w 18528"/>
                  <a:gd name="T5" fmla="*/ 10 h 21600"/>
                  <a:gd name="T6" fmla="*/ 0 60000 65536"/>
                  <a:gd name="T7" fmla="*/ 0 60000 65536"/>
                  <a:gd name="T8" fmla="*/ 0 60000 65536"/>
                  <a:gd name="T9" fmla="*/ 0 w 18528"/>
                  <a:gd name="T10" fmla="*/ 0 h 21600"/>
                  <a:gd name="T11" fmla="*/ 18528 w 1852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528" h="21600" fill="none" extrusionOk="0">
                    <a:moveTo>
                      <a:pt x="-1" y="33"/>
                    </a:moveTo>
                    <a:cubicBezTo>
                      <a:pt x="402" y="11"/>
                      <a:pt x="805" y="-1"/>
                      <a:pt x="1208" y="0"/>
                    </a:cubicBezTo>
                    <a:cubicBezTo>
                      <a:pt x="8030" y="0"/>
                      <a:pt x="14451" y="3223"/>
                      <a:pt x="18528" y="8693"/>
                    </a:cubicBezTo>
                  </a:path>
                  <a:path w="18528" h="21600" stroke="0" extrusionOk="0">
                    <a:moveTo>
                      <a:pt x="-1" y="33"/>
                    </a:moveTo>
                    <a:cubicBezTo>
                      <a:pt x="402" y="11"/>
                      <a:pt x="805" y="-1"/>
                      <a:pt x="1208" y="0"/>
                    </a:cubicBezTo>
                    <a:cubicBezTo>
                      <a:pt x="8030" y="0"/>
                      <a:pt x="14451" y="3223"/>
                      <a:pt x="18528" y="8693"/>
                    </a:cubicBezTo>
                    <a:lnTo>
                      <a:pt x="1208" y="21600"/>
                    </a:lnTo>
                    <a:lnTo>
                      <a:pt x="-1" y="33"/>
                    </a:lnTo>
                    <a:close/>
                  </a:path>
                </a:pathLst>
              </a:custGeom>
              <a:noFill/>
              <a:ln w="19050">
                <a:solidFill>
                  <a:srgbClr val="FF66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583" name="Line 29"/>
              <p:cNvSpPr>
                <a:spLocks noChangeShapeType="1"/>
              </p:cNvSpPr>
              <p:nvPr/>
            </p:nvSpPr>
            <p:spPr bwMode="auto">
              <a:xfrm>
                <a:off x="2266" y="2370"/>
                <a:ext cx="1102" cy="0"/>
              </a:xfrm>
              <a:prstGeom prst="line">
                <a:avLst/>
              </a:prstGeom>
              <a:noFill/>
              <a:ln w="19050">
                <a:solidFill>
                  <a:srgbClr val="FF66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84" name="Arc 30"/>
              <p:cNvSpPr>
                <a:spLocks/>
              </p:cNvSpPr>
              <p:nvPr/>
            </p:nvSpPr>
            <p:spPr bwMode="auto">
              <a:xfrm rot="10800000" flipV="1">
                <a:off x="1824" y="2370"/>
                <a:ext cx="455" cy="455"/>
              </a:xfrm>
              <a:custGeom>
                <a:avLst/>
                <a:gdLst>
                  <a:gd name="T0" fmla="*/ 0 w 18528"/>
                  <a:gd name="T1" fmla="*/ 0 h 21600"/>
                  <a:gd name="T2" fmla="*/ 11 w 18528"/>
                  <a:gd name="T3" fmla="*/ 4 h 21600"/>
                  <a:gd name="T4" fmla="*/ 1 w 18528"/>
                  <a:gd name="T5" fmla="*/ 10 h 21600"/>
                  <a:gd name="T6" fmla="*/ 0 60000 65536"/>
                  <a:gd name="T7" fmla="*/ 0 60000 65536"/>
                  <a:gd name="T8" fmla="*/ 0 60000 65536"/>
                  <a:gd name="T9" fmla="*/ 0 w 18528"/>
                  <a:gd name="T10" fmla="*/ 0 h 21600"/>
                  <a:gd name="T11" fmla="*/ 18528 w 1852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528" h="21600" fill="none" extrusionOk="0">
                    <a:moveTo>
                      <a:pt x="-1" y="33"/>
                    </a:moveTo>
                    <a:cubicBezTo>
                      <a:pt x="402" y="11"/>
                      <a:pt x="805" y="-1"/>
                      <a:pt x="1208" y="0"/>
                    </a:cubicBezTo>
                    <a:cubicBezTo>
                      <a:pt x="8030" y="0"/>
                      <a:pt x="14451" y="3223"/>
                      <a:pt x="18528" y="8693"/>
                    </a:cubicBezTo>
                  </a:path>
                  <a:path w="18528" h="21600" stroke="0" extrusionOk="0">
                    <a:moveTo>
                      <a:pt x="-1" y="33"/>
                    </a:moveTo>
                    <a:cubicBezTo>
                      <a:pt x="402" y="11"/>
                      <a:pt x="805" y="-1"/>
                      <a:pt x="1208" y="0"/>
                    </a:cubicBezTo>
                    <a:cubicBezTo>
                      <a:pt x="8030" y="0"/>
                      <a:pt x="14451" y="3223"/>
                      <a:pt x="18528" y="8693"/>
                    </a:cubicBezTo>
                    <a:lnTo>
                      <a:pt x="1208" y="21600"/>
                    </a:lnTo>
                    <a:lnTo>
                      <a:pt x="-1" y="33"/>
                    </a:lnTo>
                    <a:close/>
                  </a:path>
                </a:pathLst>
              </a:custGeom>
              <a:noFill/>
              <a:ln w="19050">
                <a:solidFill>
                  <a:srgbClr val="FF66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585" name="Line 31"/>
              <p:cNvSpPr>
                <a:spLocks noChangeShapeType="1"/>
              </p:cNvSpPr>
              <p:nvPr/>
            </p:nvSpPr>
            <p:spPr bwMode="auto">
              <a:xfrm flipV="1">
                <a:off x="1479" y="2549"/>
                <a:ext cx="349" cy="427"/>
              </a:xfrm>
              <a:prstGeom prst="line">
                <a:avLst/>
              </a:prstGeom>
              <a:noFill/>
              <a:ln w="19050">
                <a:solidFill>
                  <a:srgbClr val="FF6600"/>
                </a:solidFill>
                <a:prstDash val="sysDot"/>
                <a:round/>
                <a:headEnd type="stealth" w="med" len="lg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86" name="Arc 59"/>
              <p:cNvSpPr>
                <a:spLocks/>
              </p:cNvSpPr>
              <p:nvPr/>
            </p:nvSpPr>
            <p:spPr bwMode="auto">
              <a:xfrm flipH="1" flipV="1">
                <a:off x="4314" y="2311"/>
                <a:ext cx="398" cy="1053"/>
              </a:xfrm>
              <a:custGeom>
                <a:avLst/>
                <a:gdLst>
                  <a:gd name="T0" fmla="*/ 0 w 16709"/>
                  <a:gd name="T1" fmla="*/ 0 h 21600"/>
                  <a:gd name="T2" fmla="*/ 9 w 16709"/>
                  <a:gd name="T3" fmla="*/ 16 h 21600"/>
                  <a:gd name="T4" fmla="*/ 1 w 16709"/>
                  <a:gd name="T5" fmla="*/ 51 h 21600"/>
                  <a:gd name="T6" fmla="*/ 0 60000 65536"/>
                  <a:gd name="T7" fmla="*/ 0 60000 65536"/>
                  <a:gd name="T8" fmla="*/ 0 60000 65536"/>
                  <a:gd name="T9" fmla="*/ 0 w 16709"/>
                  <a:gd name="T10" fmla="*/ 0 h 21600"/>
                  <a:gd name="T11" fmla="*/ 16709 w 1670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709" h="21600" fill="none" extrusionOk="0">
                    <a:moveTo>
                      <a:pt x="-1" y="33"/>
                    </a:moveTo>
                    <a:cubicBezTo>
                      <a:pt x="402" y="11"/>
                      <a:pt x="805" y="-1"/>
                      <a:pt x="1208" y="0"/>
                    </a:cubicBezTo>
                    <a:cubicBezTo>
                      <a:pt x="7048" y="0"/>
                      <a:pt x="12640" y="2365"/>
                      <a:pt x="16708" y="6557"/>
                    </a:cubicBezTo>
                  </a:path>
                  <a:path w="16709" h="21600" stroke="0" extrusionOk="0">
                    <a:moveTo>
                      <a:pt x="-1" y="33"/>
                    </a:moveTo>
                    <a:cubicBezTo>
                      <a:pt x="402" y="11"/>
                      <a:pt x="805" y="-1"/>
                      <a:pt x="1208" y="0"/>
                    </a:cubicBezTo>
                    <a:cubicBezTo>
                      <a:pt x="7048" y="0"/>
                      <a:pt x="12640" y="2365"/>
                      <a:pt x="16708" y="6557"/>
                    </a:cubicBezTo>
                    <a:lnTo>
                      <a:pt x="1208" y="21600"/>
                    </a:lnTo>
                    <a:lnTo>
                      <a:pt x="-1" y="33"/>
                    </a:lnTo>
                    <a:close/>
                  </a:path>
                </a:pathLst>
              </a:custGeom>
              <a:noFill/>
              <a:ln w="19050">
                <a:solidFill>
                  <a:srgbClr val="FF66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587" name="Line 60"/>
              <p:cNvSpPr>
                <a:spLocks noChangeShapeType="1"/>
              </p:cNvSpPr>
              <p:nvPr/>
            </p:nvSpPr>
            <p:spPr bwMode="auto">
              <a:xfrm>
                <a:off x="4166" y="2774"/>
                <a:ext cx="151" cy="269"/>
              </a:xfrm>
              <a:prstGeom prst="line">
                <a:avLst/>
              </a:prstGeom>
              <a:noFill/>
              <a:ln w="19050">
                <a:solidFill>
                  <a:srgbClr val="FF6600"/>
                </a:solidFill>
                <a:prstDash val="sysDot"/>
                <a:round/>
                <a:headEnd type="stealth" w="med" len="lg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2541" name="Line 46"/>
            <p:cNvSpPr>
              <a:spLocks noChangeShapeType="1"/>
            </p:cNvSpPr>
            <p:nvPr/>
          </p:nvSpPr>
          <p:spPr bwMode="auto">
            <a:xfrm>
              <a:off x="4156984" y="2549585"/>
              <a:ext cx="1009650" cy="828675"/>
            </a:xfrm>
            <a:prstGeom prst="line">
              <a:avLst/>
            </a:prstGeom>
            <a:noFill/>
            <a:ln w="19050">
              <a:solidFill>
                <a:srgbClr val="00FFFF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852" tIns="45428" rIns="90852" bIns="45428"/>
            <a:lstStyle/>
            <a:p>
              <a:endParaRPr lang="en-US"/>
            </a:p>
          </p:txBody>
        </p:sp>
        <p:sp>
          <p:nvSpPr>
            <p:cNvPr id="22542" name="Arc 61"/>
            <p:cNvSpPr>
              <a:spLocks/>
            </p:cNvSpPr>
            <p:nvPr/>
          </p:nvSpPr>
          <p:spPr bwMode="auto">
            <a:xfrm rot="7800000" flipH="1" flipV="1">
              <a:off x="4044271" y="2452691"/>
              <a:ext cx="257175" cy="217488"/>
            </a:xfrm>
            <a:custGeom>
              <a:avLst/>
              <a:gdLst>
                <a:gd name="T0" fmla="*/ 0 w 34698"/>
                <a:gd name="T1" fmla="*/ 889325 h 21600"/>
                <a:gd name="T2" fmla="*/ 1906132 w 34698"/>
                <a:gd name="T3" fmla="*/ 881420 h 21600"/>
                <a:gd name="T4" fmla="*/ 954656 w 34698"/>
                <a:gd name="T5" fmla="*/ 2189863 h 21600"/>
                <a:gd name="T6" fmla="*/ 0 60000 65536"/>
                <a:gd name="T7" fmla="*/ 0 60000 65536"/>
                <a:gd name="T8" fmla="*/ 0 60000 65536"/>
                <a:gd name="T9" fmla="*/ 0 w 34698"/>
                <a:gd name="T10" fmla="*/ 0 h 21600"/>
                <a:gd name="T11" fmla="*/ 34698 w 34698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4698" h="21600" fill="none" extrusionOk="0">
                  <a:moveTo>
                    <a:pt x="-1" y="8771"/>
                  </a:moveTo>
                  <a:cubicBezTo>
                    <a:pt x="4071" y="3255"/>
                    <a:pt x="10521" y="-1"/>
                    <a:pt x="17378" y="0"/>
                  </a:cubicBezTo>
                  <a:cubicBezTo>
                    <a:pt x="24200" y="0"/>
                    <a:pt x="30621" y="3223"/>
                    <a:pt x="34698" y="8693"/>
                  </a:cubicBezTo>
                </a:path>
                <a:path w="34698" h="21600" stroke="0" extrusionOk="0">
                  <a:moveTo>
                    <a:pt x="-1" y="8771"/>
                  </a:moveTo>
                  <a:cubicBezTo>
                    <a:pt x="4071" y="3255"/>
                    <a:pt x="10521" y="-1"/>
                    <a:pt x="17378" y="0"/>
                  </a:cubicBezTo>
                  <a:cubicBezTo>
                    <a:pt x="24200" y="0"/>
                    <a:pt x="30621" y="3223"/>
                    <a:pt x="34698" y="8693"/>
                  </a:cubicBezTo>
                  <a:lnTo>
                    <a:pt x="17378" y="21600"/>
                  </a:lnTo>
                  <a:lnTo>
                    <a:pt x="-1" y="8771"/>
                  </a:lnTo>
                  <a:close/>
                </a:path>
              </a:pathLst>
            </a:custGeom>
            <a:noFill/>
            <a:ln w="19050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852" tIns="45428" rIns="90852" bIns="45428" anchor="ctr"/>
            <a:lstStyle/>
            <a:p>
              <a:endParaRPr lang="en-US"/>
            </a:p>
          </p:txBody>
        </p:sp>
        <p:sp>
          <p:nvSpPr>
            <p:cNvPr id="22543" name="Arc 62"/>
            <p:cNvSpPr>
              <a:spLocks/>
            </p:cNvSpPr>
            <p:nvPr/>
          </p:nvSpPr>
          <p:spPr bwMode="auto">
            <a:xfrm rot="-3000000" flipH="1" flipV="1">
              <a:off x="5012646" y="3255966"/>
              <a:ext cx="260350" cy="217488"/>
            </a:xfrm>
            <a:custGeom>
              <a:avLst/>
              <a:gdLst>
                <a:gd name="T0" fmla="*/ 0 w 34698"/>
                <a:gd name="T1" fmla="*/ 889325 h 21600"/>
                <a:gd name="T2" fmla="*/ 1953488 w 34698"/>
                <a:gd name="T3" fmla="*/ 881420 h 21600"/>
                <a:gd name="T4" fmla="*/ 978380 w 34698"/>
                <a:gd name="T5" fmla="*/ 2189863 h 21600"/>
                <a:gd name="T6" fmla="*/ 0 60000 65536"/>
                <a:gd name="T7" fmla="*/ 0 60000 65536"/>
                <a:gd name="T8" fmla="*/ 0 60000 65536"/>
                <a:gd name="T9" fmla="*/ 0 w 34698"/>
                <a:gd name="T10" fmla="*/ 0 h 21600"/>
                <a:gd name="T11" fmla="*/ 34698 w 34698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4698" h="21600" fill="none" extrusionOk="0">
                  <a:moveTo>
                    <a:pt x="-1" y="8771"/>
                  </a:moveTo>
                  <a:cubicBezTo>
                    <a:pt x="4071" y="3255"/>
                    <a:pt x="10521" y="-1"/>
                    <a:pt x="17378" y="0"/>
                  </a:cubicBezTo>
                  <a:cubicBezTo>
                    <a:pt x="24200" y="0"/>
                    <a:pt x="30621" y="3223"/>
                    <a:pt x="34698" y="8693"/>
                  </a:cubicBezTo>
                </a:path>
                <a:path w="34698" h="21600" stroke="0" extrusionOk="0">
                  <a:moveTo>
                    <a:pt x="-1" y="8771"/>
                  </a:moveTo>
                  <a:cubicBezTo>
                    <a:pt x="4071" y="3255"/>
                    <a:pt x="10521" y="-1"/>
                    <a:pt x="17378" y="0"/>
                  </a:cubicBezTo>
                  <a:cubicBezTo>
                    <a:pt x="24200" y="0"/>
                    <a:pt x="30621" y="3223"/>
                    <a:pt x="34698" y="8693"/>
                  </a:cubicBezTo>
                  <a:lnTo>
                    <a:pt x="17378" y="21600"/>
                  </a:lnTo>
                  <a:lnTo>
                    <a:pt x="-1" y="8771"/>
                  </a:lnTo>
                  <a:close/>
                </a:path>
              </a:pathLst>
            </a:custGeom>
            <a:noFill/>
            <a:ln w="19050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852" tIns="45428" rIns="90852" bIns="45428" anchor="ctr"/>
            <a:lstStyle/>
            <a:p>
              <a:endParaRPr lang="en-US"/>
            </a:p>
          </p:txBody>
        </p:sp>
        <p:grpSp>
          <p:nvGrpSpPr>
            <p:cNvPr id="22544" name="Group 66"/>
            <p:cNvGrpSpPr>
              <a:grpSpLocks/>
            </p:cNvGrpSpPr>
            <p:nvPr/>
          </p:nvGrpSpPr>
          <p:grpSpPr bwMode="auto">
            <a:xfrm>
              <a:off x="567646" y="2965450"/>
              <a:ext cx="8077200" cy="1371600"/>
              <a:chOff x="288" y="2496"/>
              <a:chExt cx="5088" cy="864"/>
            </a:xfrm>
          </p:grpSpPr>
          <p:sp>
            <p:nvSpPr>
              <p:cNvPr id="22571" name="Line 8"/>
              <p:cNvSpPr>
                <a:spLocks noChangeShapeType="1"/>
              </p:cNvSpPr>
              <p:nvPr/>
            </p:nvSpPr>
            <p:spPr bwMode="auto">
              <a:xfrm>
                <a:off x="288" y="3360"/>
                <a:ext cx="643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 type="stealth" w="lg" len="lg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72" name="Line 9"/>
              <p:cNvSpPr>
                <a:spLocks noChangeShapeType="1"/>
              </p:cNvSpPr>
              <p:nvPr/>
            </p:nvSpPr>
            <p:spPr bwMode="auto">
              <a:xfrm flipV="1">
                <a:off x="1379" y="2680"/>
                <a:ext cx="501" cy="501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73" name="Line 10"/>
              <p:cNvSpPr>
                <a:spLocks noChangeShapeType="1"/>
              </p:cNvSpPr>
              <p:nvPr/>
            </p:nvSpPr>
            <p:spPr bwMode="auto">
              <a:xfrm>
                <a:off x="2315" y="2496"/>
                <a:ext cx="1016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74" name="Line 11"/>
              <p:cNvSpPr>
                <a:spLocks noChangeShapeType="1"/>
              </p:cNvSpPr>
              <p:nvPr/>
            </p:nvSpPr>
            <p:spPr bwMode="auto">
              <a:xfrm flipH="1" flipV="1">
                <a:off x="3778" y="2674"/>
                <a:ext cx="502" cy="502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75" name="Line 12"/>
              <p:cNvSpPr>
                <a:spLocks noChangeShapeType="1"/>
              </p:cNvSpPr>
              <p:nvPr/>
            </p:nvSpPr>
            <p:spPr bwMode="auto">
              <a:xfrm>
                <a:off x="4721" y="3360"/>
                <a:ext cx="655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76" name="Arc 18"/>
              <p:cNvSpPr>
                <a:spLocks/>
              </p:cNvSpPr>
              <p:nvPr/>
            </p:nvSpPr>
            <p:spPr bwMode="auto">
              <a:xfrm flipV="1">
                <a:off x="930" y="2904"/>
                <a:ext cx="455" cy="455"/>
              </a:xfrm>
              <a:custGeom>
                <a:avLst/>
                <a:gdLst>
                  <a:gd name="T0" fmla="*/ 0 w 18528"/>
                  <a:gd name="T1" fmla="*/ 0 h 21600"/>
                  <a:gd name="T2" fmla="*/ 11 w 18528"/>
                  <a:gd name="T3" fmla="*/ 4 h 21600"/>
                  <a:gd name="T4" fmla="*/ 1 w 18528"/>
                  <a:gd name="T5" fmla="*/ 10 h 21600"/>
                  <a:gd name="T6" fmla="*/ 0 60000 65536"/>
                  <a:gd name="T7" fmla="*/ 0 60000 65536"/>
                  <a:gd name="T8" fmla="*/ 0 60000 65536"/>
                  <a:gd name="T9" fmla="*/ 0 w 18528"/>
                  <a:gd name="T10" fmla="*/ 0 h 21600"/>
                  <a:gd name="T11" fmla="*/ 18528 w 1852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528" h="21600" fill="none" extrusionOk="0">
                    <a:moveTo>
                      <a:pt x="-1" y="33"/>
                    </a:moveTo>
                    <a:cubicBezTo>
                      <a:pt x="402" y="11"/>
                      <a:pt x="805" y="-1"/>
                      <a:pt x="1208" y="0"/>
                    </a:cubicBezTo>
                    <a:cubicBezTo>
                      <a:pt x="8030" y="0"/>
                      <a:pt x="14451" y="3223"/>
                      <a:pt x="18528" y="8693"/>
                    </a:cubicBezTo>
                  </a:path>
                  <a:path w="18528" h="21600" stroke="0" extrusionOk="0">
                    <a:moveTo>
                      <a:pt x="-1" y="33"/>
                    </a:moveTo>
                    <a:cubicBezTo>
                      <a:pt x="402" y="11"/>
                      <a:pt x="805" y="-1"/>
                      <a:pt x="1208" y="0"/>
                    </a:cubicBezTo>
                    <a:cubicBezTo>
                      <a:pt x="8030" y="0"/>
                      <a:pt x="14451" y="3223"/>
                      <a:pt x="18528" y="8693"/>
                    </a:cubicBezTo>
                    <a:lnTo>
                      <a:pt x="1208" y="21600"/>
                    </a:lnTo>
                    <a:lnTo>
                      <a:pt x="-1" y="33"/>
                    </a:lnTo>
                    <a:close/>
                  </a:path>
                </a:pathLst>
              </a:cu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577" name="Arc 19"/>
              <p:cNvSpPr>
                <a:spLocks/>
              </p:cNvSpPr>
              <p:nvPr/>
            </p:nvSpPr>
            <p:spPr bwMode="auto">
              <a:xfrm rot="10800000" flipV="1">
                <a:off x="1879" y="2496"/>
                <a:ext cx="455" cy="455"/>
              </a:xfrm>
              <a:custGeom>
                <a:avLst/>
                <a:gdLst>
                  <a:gd name="T0" fmla="*/ 0 w 18528"/>
                  <a:gd name="T1" fmla="*/ 0 h 21600"/>
                  <a:gd name="T2" fmla="*/ 11 w 18528"/>
                  <a:gd name="T3" fmla="*/ 4 h 21600"/>
                  <a:gd name="T4" fmla="*/ 1 w 18528"/>
                  <a:gd name="T5" fmla="*/ 10 h 21600"/>
                  <a:gd name="T6" fmla="*/ 0 60000 65536"/>
                  <a:gd name="T7" fmla="*/ 0 60000 65536"/>
                  <a:gd name="T8" fmla="*/ 0 60000 65536"/>
                  <a:gd name="T9" fmla="*/ 0 w 18528"/>
                  <a:gd name="T10" fmla="*/ 0 h 21600"/>
                  <a:gd name="T11" fmla="*/ 18528 w 1852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528" h="21600" fill="none" extrusionOk="0">
                    <a:moveTo>
                      <a:pt x="-1" y="33"/>
                    </a:moveTo>
                    <a:cubicBezTo>
                      <a:pt x="402" y="11"/>
                      <a:pt x="805" y="-1"/>
                      <a:pt x="1208" y="0"/>
                    </a:cubicBezTo>
                    <a:cubicBezTo>
                      <a:pt x="8030" y="0"/>
                      <a:pt x="14451" y="3223"/>
                      <a:pt x="18528" y="8693"/>
                    </a:cubicBezTo>
                  </a:path>
                  <a:path w="18528" h="21600" stroke="0" extrusionOk="0">
                    <a:moveTo>
                      <a:pt x="-1" y="33"/>
                    </a:moveTo>
                    <a:cubicBezTo>
                      <a:pt x="402" y="11"/>
                      <a:pt x="805" y="-1"/>
                      <a:pt x="1208" y="0"/>
                    </a:cubicBezTo>
                    <a:cubicBezTo>
                      <a:pt x="8030" y="0"/>
                      <a:pt x="14451" y="3223"/>
                      <a:pt x="18528" y="8693"/>
                    </a:cubicBezTo>
                    <a:lnTo>
                      <a:pt x="1208" y="21600"/>
                    </a:lnTo>
                    <a:lnTo>
                      <a:pt x="-1" y="33"/>
                    </a:lnTo>
                    <a:close/>
                  </a:path>
                </a:pathLst>
              </a:cu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578" name="Arc 20"/>
              <p:cNvSpPr>
                <a:spLocks/>
              </p:cNvSpPr>
              <p:nvPr/>
            </p:nvSpPr>
            <p:spPr bwMode="auto">
              <a:xfrm rot="10800000" flipH="1" flipV="1">
                <a:off x="3325" y="2496"/>
                <a:ext cx="455" cy="455"/>
              </a:xfrm>
              <a:custGeom>
                <a:avLst/>
                <a:gdLst>
                  <a:gd name="T0" fmla="*/ 0 w 18528"/>
                  <a:gd name="T1" fmla="*/ 0 h 21600"/>
                  <a:gd name="T2" fmla="*/ 11 w 18528"/>
                  <a:gd name="T3" fmla="*/ 4 h 21600"/>
                  <a:gd name="T4" fmla="*/ 1 w 18528"/>
                  <a:gd name="T5" fmla="*/ 10 h 21600"/>
                  <a:gd name="T6" fmla="*/ 0 60000 65536"/>
                  <a:gd name="T7" fmla="*/ 0 60000 65536"/>
                  <a:gd name="T8" fmla="*/ 0 60000 65536"/>
                  <a:gd name="T9" fmla="*/ 0 w 18528"/>
                  <a:gd name="T10" fmla="*/ 0 h 21600"/>
                  <a:gd name="T11" fmla="*/ 18528 w 1852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528" h="21600" fill="none" extrusionOk="0">
                    <a:moveTo>
                      <a:pt x="-1" y="33"/>
                    </a:moveTo>
                    <a:cubicBezTo>
                      <a:pt x="402" y="11"/>
                      <a:pt x="805" y="-1"/>
                      <a:pt x="1208" y="0"/>
                    </a:cubicBezTo>
                    <a:cubicBezTo>
                      <a:pt x="8030" y="0"/>
                      <a:pt x="14451" y="3223"/>
                      <a:pt x="18528" y="8693"/>
                    </a:cubicBezTo>
                  </a:path>
                  <a:path w="18528" h="21600" stroke="0" extrusionOk="0">
                    <a:moveTo>
                      <a:pt x="-1" y="33"/>
                    </a:moveTo>
                    <a:cubicBezTo>
                      <a:pt x="402" y="11"/>
                      <a:pt x="805" y="-1"/>
                      <a:pt x="1208" y="0"/>
                    </a:cubicBezTo>
                    <a:cubicBezTo>
                      <a:pt x="8030" y="0"/>
                      <a:pt x="14451" y="3223"/>
                      <a:pt x="18528" y="8693"/>
                    </a:cubicBezTo>
                    <a:lnTo>
                      <a:pt x="1208" y="21600"/>
                    </a:lnTo>
                    <a:lnTo>
                      <a:pt x="-1" y="33"/>
                    </a:lnTo>
                    <a:close/>
                  </a:path>
                </a:pathLst>
              </a:cu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579" name="Arc 21"/>
              <p:cNvSpPr>
                <a:spLocks/>
              </p:cNvSpPr>
              <p:nvPr/>
            </p:nvSpPr>
            <p:spPr bwMode="auto">
              <a:xfrm flipH="1" flipV="1">
                <a:off x="4279" y="2904"/>
                <a:ext cx="455" cy="455"/>
              </a:xfrm>
              <a:custGeom>
                <a:avLst/>
                <a:gdLst>
                  <a:gd name="T0" fmla="*/ 0 w 18528"/>
                  <a:gd name="T1" fmla="*/ 0 h 21600"/>
                  <a:gd name="T2" fmla="*/ 11 w 18528"/>
                  <a:gd name="T3" fmla="*/ 4 h 21600"/>
                  <a:gd name="T4" fmla="*/ 1 w 18528"/>
                  <a:gd name="T5" fmla="*/ 10 h 21600"/>
                  <a:gd name="T6" fmla="*/ 0 60000 65536"/>
                  <a:gd name="T7" fmla="*/ 0 60000 65536"/>
                  <a:gd name="T8" fmla="*/ 0 60000 65536"/>
                  <a:gd name="T9" fmla="*/ 0 w 18528"/>
                  <a:gd name="T10" fmla="*/ 0 h 21600"/>
                  <a:gd name="T11" fmla="*/ 18528 w 1852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528" h="21600" fill="none" extrusionOk="0">
                    <a:moveTo>
                      <a:pt x="-1" y="33"/>
                    </a:moveTo>
                    <a:cubicBezTo>
                      <a:pt x="402" y="11"/>
                      <a:pt x="805" y="-1"/>
                      <a:pt x="1208" y="0"/>
                    </a:cubicBezTo>
                    <a:cubicBezTo>
                      <a:pt x="8030" y="0"/>
                      <a:pt x="14451" y="3223"/>
                      <a:pt x="18528" y="8693"/>
                    </a:cubicBezTo>
                  </a:path>
                  <a:path w="18528" h="21600" stroke="0" extrusionOk="0">
                    <a:moveTo>
                      <a:pt x="-1" y="33"/>
                    </a:moveTo>
                    <a:cubicBezTo>
                      <a:pt x="402" y="11"/>
                      <a:pt x="805" y="-1"/>
                      <a:pt x="1208" y="0"/>
                    </a:cubicBezTo>
                    <a:cubicBezTo>
                      <a:pt x="8030" y="0"/>
                      <a:pt x="14451" y="3223"/>
                      <a:pt x="18528" y="8693"/>
                    </a:cubicBezTo>
                    <a:lnTo>
                      <a:pt x="1208" y="21600"/>
                    </a:lnTo>
                    <a:lnTo>
                      <a:pt x="-1" y="33"/>
                    </a:lnTo>
                    <a:close/>
                  </a:path>
                </a:pathLst>
              </a:cu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580" name="Line 64"/>
              <p:cNvSpPr>
                <a:spLocks noChangeShapeType="1"/>
              </p:cNvSpPr>
              <p:nvPr/>
            </p:nvSpPr>
            <p:spPr bwMode="auto">
              <a:xfrm>
                <a:off x="5059" y="3359"/>
                <a:ext cx="312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 type="stealth" w="lg" len="lg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2545" name="Group 68"/>
            <p:cNvGrpSpPr>
              <a:grpSpLocks/>
            </p:cNvGrpSpPr>
            <p:nvPr/>
          </p:nvGrpSpPr>
          <p:grpSpPr bwMode="auto">
            <a:xfrm>
              <a:off x="1386856" y="2827398"/>
              <a:ext cx="5980113" cy="1209675"/>
              <a:chOff x="804" y="2409"/>
              <a:chExt cx="3767" cy="762"/>
            </a:xfrm>
          </p:grpSpPr>
          <p:grpSp>
            <p:nvGrpSpPr>
              <p:cNvPr id="22559" name="Group 53"/>
              <p:cNvGrpSpPr>
                <a:grpSpLocks/>
              </p:cNvGrpSpPr>
              <p:nvPr/>
            </p:nvGrpSpPr>
            <p:grpSpPr bwMode="auto">
              <a:xfrm>
                <a:off x="1624" y="2591"/>
                <a:ext cx="182" cy="170"/>
                <a:chOff x="1624" y="2591"/>
                <a:chExt cx="182" cy="170"/>
              </a:xfrm>
            </p:grpSpPr>
            <p:sp>
              <p:nvSpPr>
                <p:cNvPr id="22567" name="Line 40"/>
                <p:cNvSpPr>
                  <a:spLocks noChangeShapeType="1"/>
                </p:cNvSpPr>
                <p:nvPr/>
              </p:nvSpPr>
              <p:spPr bwMode="auto">
                <a:xfrm rot="5400000" flipV="1">
                  <a:off x="1696" y="2581"/>
                  <a:ext cx="100" cy="120"/>
                </a:xfrm>
                <a:prstGeom prst="line">
                  <a:avLst/>
                </a:prstGeom>
                <a:noFill/>
                <a:ln w="19050">
                  <a:solidFill>
                    <a:srgbClr val="009900"/>
                  </a:solidFill>
                  <a:round/>
                  <a:headEnd type="none" w="med" len="lg"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568" name="Line 47"/>
                <p:cNvSpPr>
                  <a:spLocks noChangeShapeType="1"/>
                </p:cNvSpPr>
                <p:nvPr/>
              </p:nvSpPr>
              <p:spPr bwMode="auto">
                <a:xfrm rot="5400000" flipV="1">
                  <a:off x="1677" y="2604"/>
                  <a:ext cx="100" cy="120"/>
                </a:xfrm>
                <a:prstGeom prst="line">
                  <a:avLst/>
                </a:prstGeom>
                <a:noFill/>
                <a:ln w="19050">
                  <a:solidFill>
                    <a:srgbClr val="009900"/>
                  </a:solidFill>
                  <a:round/>
                  <a:headEnd type="none" w="med" len="lg"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569" name="Line 48"/>
                <p:cNvSpPr>
                  <a:spLocks noChangeShapeType="1"/>
                </p:cNvSpPr>
                <p:nvPr/>
              </p:nvSpPr>
              <p:spPr bwMode="auto">
                <a:xfrm rot="5400000" flipV="1">
                  <a:off x="1658" y="2627"/>
                  <a:ext cx="100" cy="120"/>
                </a:xfrm>
                <a:prstGeom prst="line">
                  <a:avLst/>
                </a:prstGeom>
                <a:noFill/>
                <a:ln w="19050">
                  <a:solidFill>
                    <a:srgbClr val="009900"/>
                  </a:solidFill>
                  <a:round/>
                  <a:headEnd type="none" w="med" len="lg"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570" name="Line 49"/>
                <p:cNvSpPr>
                  <a:spLocks noChangeShapeType="1"/>
                </p:cNvSpPr>
                <p:nvPr/>
              </p:nvSpPr>
              <p:spPr bwMode="auto">
                <a:xfrm rot="5400000" flipV="1">
                  <a:off x="1634" y="2651"/>
                  <a:ext cx="100" cy="120"/>
                </a:xfrm>
                <a:prstGeom prst="line">
                  <a:avLst/>
                </a:prstGeom>
                <a:noFill/>
                <a:ln w="19050">
                  <a:solidFill>
                    <a:srgbClr val="009900"/>
                  </a:solidFill>
                  <a:round/>
                  <a:headEnd type="none" w="med" len="lg"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2560" name="Group 54"/>
              <p:cNvGrpSpPr>
                <a:grpSpLocks/>
              </p:cNvGrpSpPr>
              <p:nvPr/>
            </p:nvGrpSpPr>
            <p:grpSpPr bwMode="auto">
              <a:xfrm rot="-241508">
                <a:off x="1573" y="3001"/>
                <a:ext cx="182" cy="170"/>
                <a:chOff x="1624" y="2591"/>
                <a:chExt cx="182" cy="170"/>
              </a:xfrm>
            </p:grpSpPr>
            <p:sp>
              <p:nvSpPr>
                <p:cNvPr id="22563" name="Line 55"/>
                <p:cNvSpPr>
                  <a:spLocks noChangeShapeType="1"/>
                </p:cNvSpPr>
                <p:nvPr/>
              </p:nvSpPr>
              <p:spPr bwMode="auto">
                <a:xfrm rot="5400000" flipV="1">
                  <a:off x="1696" y="2581"/>
                  <a:ext cx="100" cy="120"/>
                </a:xfrm>
                <a:prstGeom prst="line">
                  <a:avLst/>
                </a:prstGeom>
                <a:noFill/>
                <a:ln w="19050">
                  <a:solidFill>
                    <a:srgbClr val="009900"/>
                  </a:solidFill>
                  <a:round/>
                  <a:headEnd type="none" w="med" len="lg"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564" name="Line 56"/>
                <p:cNvSpPr>
                  <a:spLocks noChangeShapeType="1"/>
                </p:cNvSpPr>
                <p:nvPr/>
              </p:nvSpPr>
              <p:spPr bwMode="auto">
                <a:xfrm rot="5400000" flipV="1">
                  <a:off x="1677" y="2604"/>
                  <a:ext cx="100" cy="120"/>
                </a:xfrm>
                <a:prstGeom prst="line">
                  <a:avLst/>
                </a:prstGeom>
                <a:noFill/>
                <a:ln w="19050">
                  <a:solidFill>
                    <a:srgbClr val="009900"/>
                  </a:solidFill>
                  <a:round/>
                  <a:headEnd type="none" w="med" len="lg"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565" name="Line 57"/>
                <p:cNvSpPr>
                  <a:spLocks noChangeShapeType="1"/>
                </p:cNvSpPr>
                <p:nvPr/>
              </p:nvSpPr>
              <p:spPr bwMode="auto">
                <a:xfrm rot="5400000" flipV="1">
                  <a:off x="1658" y="2627"/>
                  <a:ext cx="100" cy="120"/>
                </a:xfrm>
                <a:prstGeom prst="line">
                  <a:avLst/>
                </a:prstGeom>
                <a:noFill/>
                <a:ln w="19050">
                  <a:solidFill>
                    <a:srgbClr val="009900"/>
                  </a:solidFill>
                  <a:round/>
                  <a:headEnd type="none" w="med" len="lg"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566" name="Line 58"/>
                <p:cNvSpPr>
                  <a:spLocks noChangeShapeType="1"/>
                </p:cNvSpPr>
                <p:nvPr/>
              </p:nvSpPr>
              <p:spPr bwMode="auto">
                <a:xfrm rot="5400000" flipV="1">
                  <a:off x="1634" y="2651"/>
                  <a:ext cx="100" cy="120"/>
                </a:xfrm>
                <a:prstGeom prst="line">
                  <a:avLst/>
                </a:prstGeom>
                <a:noFill/>
                <a:ln w="19050">
                  <a:solidFill>
                    <a:srgbClr val="009900"/>
                  </a:solidFill>
                  <a:round/>
                  <a:headEnd type="none" w="med" len="lg"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2561" name="Rectangle 63"/>
              <p:cNvSpPr>
                <a:spLocks noChangeArrowheads="1"/>
              </p:cNvSpPr>
              <p:nvPr/>
            </p:nvSpPr>
            <p:spPr bwMode="auto">
              <a:xfrm>
                <a:off x="4091" y="2597"/>
                <a:ext cx="480" cy="164"/>
              </a:xfrm>
              <a:prstGeom prst="rect">
                <a:avLst/>
              </a:prstGeom>
              <a:noFill/>
              <a:ln w="19050">
                <a:solidFill>
                  <a:srgbClr val="0099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defTabSz="457200">
                  <a:spcBef>
                    <a:spcPct val="20000"/>
                  </a:spcBef>
                  <a:buBlip>
                    <a:blip r:embed="rId2"/>
                  </a:buBlip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 defTabSz="4572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</a:defRPr>
                </a:lvl2pPr>
                <a:lvl3pPr marL="1143000" indent="-228600" defTabSz="457200"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</a:defRPr>
                </a:lvl3pPr>
                <a:lvl4pPr marL="1600200" indent="-228600" defTabSz="4572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</a:defRPr>
                </a:lvl4pPr>
                <a:lvl5pPr marL="2057400" indent="-228600" defTabSz="4572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Calibri" panose="020F0502020204030204" pitchFamily="34" charset="0"/>
                </a:endParaRPr>
              </a:p>
            </p:txBody>
          </p:sp>
          <p:sp>
            <p:nvSpPr>
              <p:cNvPr id="22562" name="Rectangle 65"/>
              <p:cNvSpPr>
                <a:spLocks noChangeArrowheads="1"/>
              </p:cNvSpPr>
              <p:nvPr/>
            </p:nvSpPr>
            <p:spPr bwMode="auto">
              <a:xfrm>
                <a:off x="804" y="2409"/>
                <a:ext cx="480" cy="164"/>
              </a:xfrm>
              <a:prstGeom prst="rect">
                <a:avLst/>
              </a:prstGeom>
              <a:noFill/>
              <a:ln w="19050">
                <a:solidFill>
                  <a:srgbClr val="0099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defTabSz="457200">
                  <a:spcBef>
                    <a:spcPct val="20000"/>
                  </a:spcBef>
                  <a:buBlip>
                    <a:blip r:embed="rId2"/>
                  </a:buBlip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 defTabSz="4572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</a:defRPr>
                </a:lvl2pPr>
                <a:lvl3pPr marL="1143000" indent="-228600" defTabSz="457200"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</a:defRPr>
                </a:lvl3pPr>
                <a:lvl4pPr marL="1600200" indent="-228600" defTabSz="4572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</a:defRPr>
                </a:lvl4pPr>
                <a:lvl5pPr marL="2057400" indent="-228600" defTabSz="4572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Calibri" panose="020F0502020204030204" pitchFamily="34" charset="0"/>
                </a:endParaRPr>
              </a:p>
            </p:txBody>
          </p:sp>
        </p:grpSp>
        <p:sp>
          <p:nvSpPr>
            <p:cNvPr id="22546" name="Text Box 72"/>
            <p:cNvSpPr txBox="1">
              <a:spLocks noChangeArrowheads="1"/>
            </p:cNvSpPr>
            <p:nvPr/>
          </p:nvSpPr>
          <p:spPr bwMode="auto">
            <a:xfrm>
              <a:off x="2383373" y="2528101"/>
              <a:ext cx="382556" cy="3968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852" tIns="45428" rIns="90852" bIns="45428">
              <a:spAutoFit/>
            </a:bodyPr>
            <a:lstStyle>
              <a:lvl1pPr defTabSz="457200">
                <a:spcBef>
                  <a:spcPct val="20000"/>
                </a:spcBef>
                <a:buBlip>
                  <a:blip r:embed="rId2"/>
                </a:buBlip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1pPr>
              <a:lvl2pPr marL="742950" indent="-285750" defTabSz="4572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2pPr>
              <a:lvl3pPr marL="1143000" indent="-228600" defTabSz="4572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3pPr>
              <a:lvl4pPr marL="1600200" indent="-228600" defTabSz="4572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4pPr>
              <a:lvl5pPr marL="2057400" indent="-228600" defTabSz="4572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latin typeface="Calibri" panose="020F0502020204030204" pitchFamily="34" charset="0"/>
                  <a:sym typeface="Symbol" panose="05050102010706020507" pitchFamily="18" charset="2"/>
                </a:rPr>
                <a:t></a:t>
              </a:r>
              <a:r>
                <a:rPr lang="en-US" altLang="en-US" sz="2000" baseline="-25000">
                  <a:latin typeface="Calibri" panose="020F0502020204030204" pitchFamily="34" charset="0"/>
                  <a:sym typeface="Symbol" panose="05050102010706020507" pitchFamily="18" charset="2"/>
                </a:rPr>
                <a:t>c</a:t>
              </a:r>
              <a:endParaRPr lang="en-US" altLang="en-US" sz="2000">
                <a:latin typeface="Calibri" panose="020F0502020204030204" pitchFamily="34" charset="0"/>
                <a:sym typeface="Symbol" panose="05050102010706020507" pitchFamily="18" charset="2"/>
              </a:endParaRPr>
            </a:p>
          </p:txBody>
        </p:sp>
        <p:sp>
          <p:nvSpPr>
            <p:cNvPr id="22547" name="Text Box 73"/>
            <p:cNvSpPr txBox="1">
              <a:spLocks noChangeArrowheads="1"/>
            </p:cNvSpPr>
            <p:nvPr/>
          </p:nvSpPr>
          <p:spPr bwMode="auto">
            <a:xfrm>
              <a:off x="3554412" y="3369348"/>
              <a:ext cx="2008188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852" tIns="45428" rIns="90852" bIns="45428">
              <a:spAutoFit/>
            </a:bodyPr>
            <a:lstStyle>
              <a:lvl1pPr defTabSz="457200">
                <a:spcBef>
                  <a:spcPct val="20000"/>
                </a:spcBef>
                <a:buBlip>
                  <a:blip r:embed="rId2"/>
                </a:buBlip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1pPr>
              <a:lvl2pPr marL="742950" indent="-285750" defTabSz="4572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2pPr>
              <a:lvl3pPr marL="1143000" indent="-228600" defTabSz="4572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3pPr>
              <a:lvl4pPr marL="1600200" indent="-228600" defTabSz="4572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4pPr>
              <a:lvl5pPr marL="2057400" indent="-228600" defTabSz="4572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 b="1">
                  <a:solidFill>
                    <a:srgbClr val="0000FF"/>
                  </a:solidFill>
                  <a:latin typeface="Arial Narrow" panose="020B0606020202030204" pitchFamily="34" charset="0"/>
                  <a:sym typeface="Symbol" panose="05050102010706020507" pitchFamily="18" charset="2"/>
                </a:rPr>
                <a:t>Laser + Fabry Perot cavity</a:t>
              </a:r>
            </a:p>
          </p:txBody>
        </p:sp>
        <p:sp>
          <p:nvSpPr>
            <p:cNvPr id="22548" name="Text Box 74"/>
            <p:cNvSpPr txBox="1">
              <a:spLocks noChangeArrowheads="1"/>
            </p:cNvSpPr>
            <p:nvPr/>
          </p:nvSpPr>
          <p:spPr bwMode="auto">
            <a:xfrm>
              <a:off x="7967740" y="3733064"/>
              <a:ext cx="719079" cy="5175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852" tIns="45428" rIns="90852" bIns="45428">
              <a:spAutoFit/>
            </a:bodyPr>
            <a:lstStyle>
              <a:lvl1pPr defTabSz="457200">
                <a:spcBef>
                  <a:spcPct val="20000"/>
                </a:spcBef>
                <a:buBlip>
                  <a:blip r:embed="rId2"/>
                </a:buBlip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1pPr>
              <a:lvl2pPr marL="742950" indent="-285750" defTabSz="4572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2pPr>
              <a:lvl3pPr marL="1143000" indent="-228600" defTabSz="4572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3pPr>
              <a:lvl4pPr marL="1600200" indent="-228600" defTabSz="4572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4pPr>
              <a:lvl5pPr marL="2057400" indent="-228600" defTabSz="4572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 b="1">
                  <a:latin typeface="Arial Narrow" panose="020B0606020202030204" pitchFamily="34" charset="0"/>
                  <a:sym typeface="Symbol" panose="05050102010706020507" pitchFamily="18" charset="2"/>
                </a:rPr>
                <a:t>e</a:t>
              </a:r>
              <a:r>
                <a:rPr lang="en-US" altLang="en-US" sz="1400" b="1" baseline="30000">
                  <a:latin typeface="Arial Narrow" panose="020B0606020202030204" pitchFamily="34" charset="0"/>
                  <a:sym typeface="Symbol" panose="05050102010706020507" pitchFamily="18" charset="2"/>
                </a:rPr>
                <a:t>-</a:t>
              </a:r>
              <a:r>
                <a:rPr lang="en-US" altLang="en-US" sz="1400" b="1">
                  <a:latin typeface="Arial Narrow" panose="020B0606020202030204" pitchFamily="34" charset="0"/>
                  <a:sym typeface="Symbol" panose="05050102010706020507" pitchFamily="18" charset="2"/>
                </a:rPr>
                <a:t> beam from IP</a:t>
              </a:r>
            </a:p>
          </p:txBody>
        </p:sp>
        <p:sp>
          <p:nvSpPr>
            <p:cNvPr id="22549" name="Text Box 75"/>
            <p:cNvSpPr txBox="1">
              <a:spLocks noChangeArrowheads="1"/>
            </p:cNvSpPr>
            <p:nvPr/>
          </p:nvSpPr>
          <p:spPr bwMode="auto">
            <a:xfrm>
              <a:off x="6499423" y="2524926"/>
              <a:ext cx="1730233" cy="5175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852" tIns="45428" rIns="90852" bIns="45428">
              <a:spAutoFit/>
            </a:bodyPr>
            <a:lstStyle>
              <a:lvl1pPr defTabSz="457200">
                <a:spcBef>
                  <a:spcPct val="20000"/>
                </a:spcBef>
                <a:buBlip>
                  <a:blip r:embed="rId2"/>
                </a:buBlip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1pPr>
              <a:lvl2pPr marL="742950" indent="-285750" defTabSz="4572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2pPr>
              <a:lvl3pPr marL="1143000" indent="-228600" defTabSz="4572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3pPr>
              <a:lvl4pPr marL="1600200" indent="-228600" defTabSz="4572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4pPr>
              <a:lvl5pPr marL="2057400" indent="-228600" defTabSz="4572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 b="1">
                  <a:latin typeface="Arial Narrow" panose="020B0606020202030204" pitchFamily="34" charset="0"/>
                  <a:sym typeface="Symbol" panose="05050102010706020507" pitchFamily="18" charset="2"/>
                </a:rPr>
                <a:t>Low-Q</a:t>
              </a:r>
              <a:r>
                <a:rPr lang="en-US" altLang="en-US" sz="1400" b="1" baseline="30000">
                  <a:latin typeface="Arial Narrow" panose="020B0606020202030204" pitchFamily="34" charset="0"/>
                  <a:sym typeface="Symbol" panose="05050102010706020507" pitchFamily="18" charset="2"/>
                </a:rPr>
                <a:t>2</a:t>
              </a:r>
              <a:r>
                <a:rPr lang="en-US" altLang="en-US" sz="1400" b="1">
                  <a:latin typeface="Arial Narrow" panose="020B0606020202030204" pitchFamily="34" charset="0"/>
                  <a:sym typeface="Symbol" panose="05050102010706020507" pitchFamily="18" charset="2"/>
                </a:rPr>
                <a:t> tagger for low-energy electrons</a:t>
              </a:r>
            </a:p>
          </p:txBody>
        </p:sp>
        <p:sp>
          <p:nvSpPr>
            <p:cNvPr id="22550" name="Text Box 76"/>
            <p:cNvSpPr txBox="1">
              <a:spLocks noChangeArrowheads="1"/>
            </p:cNvSpPr>
            <p:nvPr/>
          </p:nvSpPr>
          <p:spPr bwMode="auto">
            <a:xfrm>
              <a:off x="915056" y="3210755"/>
              <a:ext cx="1828650" cy="5175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852" tIns="45428" rIns="90852" bIns="45428">
              <a:spAutoFit/>
            </a:bodyPr>
            <a:lstStyle>
              <a:lvl1pPr defTabSz="457200">
                <a:spcBef>
                  <a:spcPct val="20000"/>
                </a:spcBef>
                <a:buBlip>
                  <a:blip r:embed="rId2"/>
                </a:buBlip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1pPr>
              <a:lvl2pPr marL="742950" indent="-285750" defTabSz="4572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2pPr>
              <a:lvl3pPr marL="1143000" indent="-228600" defTabSz="4572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3pPr>
              <a:lvl4pPr marL="1600200" indent="-228600" defTabSz="4572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4pPr>
              <a:lvl5pPr marL="2057400" indent="-228600" defTabSz="4572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 b="1">
                  <a:latin typeface="Arial Narrow" panose="020B0606020202030204" pitchFamily="34" charset="0"/>
                  <a:sym typeface="Symbol" panose="05050102010706020507" pitchFamily="18" charset="2"/>
                </a:rPr>
                <a:t>Low-Q</a:t>
              </a:r>
              <a:r>
                <a:rPr lang="en-US" altLang="en-US" sz="1400" b="1" baseline="30000">
                  <a:latin typeface="Arial Narrow" panose="020B0606020202030204" pitchFamily="34" charset="0"/>
                  <a:sym typeface="Symbol" panose="05050102010706020507" pitchFamily="18" charset="2"/>
                </a:rPr>
                <a:t>2</a:t>
              </a:r>
              <a:r>
                <a:rPr lang="en-US" altLang="en-US" sz="1400" b="1">
                  <a:latin typeface="Arial Narrow" panose="020B0606020202030204" pitchFamily="34" charset="0"/>
                  <a:sym typeface="Symbol" panose="05050102010706020507" pitchFamily="18" charset="2"/>
                </a:rPr>
                <a:t> tagger for high-energy electrons</a:t>
              </a:r>
              <a:endParaRPr lang="en-US" altLang="en-US" sz="1400" b="1" baseline="30000">
                <a:latin typeface="Arial Narrow" panose="020B0606020202030204" pitchFamily="34" charset="0"/>
                <a:sym typeface="Symbol" panose="05050102010706020507" pitchFamily="18" charset="2"/>
              </a:endParaRPr>
            </a:p>
          </p:txBody>
        </p:sp>
        <p:sp>
          <p:nvSpPr>
            <p:cNvPr id="22551" name="Text Box 77"/>
            <p:cNvSpPr txBox="1">
              <a:spLocks noChangeArrowheads="1"/>
            </p:cNvSpPr>
            <p:nvPr/>
          </p:nvSpPr>
          <p:spPr bwMode="auto">
            <a:xfrm>
              <a:off x="3048481" y="3631460"/>
              <a:ext cx="1430220" cy="5175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852" tIns="45428" rIns="90852" bIns="45428">
              <a:spAutoFit/>
            </a:bodyPr>
            <a:lstStyle>
              <a:lvl1pPr defTabSz="457200">
                <a:spcBef>
                  <a:spcPct val="20000"/>
                </a:spcBef>
                <a:buBlip>
                  <a:blip r:embed="rId2"/>
                </a:buBlip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1pPr>
              <a:lvl2pPr marL="742950" indent="-285750" defTabSz="4572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2pPr>
              <a:lvl3pPr marL="1143000" indent="-228600" defTabSz="4572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3pPr>
              <a:lvl4pPr marL="1600200" indent="-228600" defTabSz="4572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4pPr>
              <a:lvl5pPr marL="2057400" indent="-228600" defTabSz="4572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 b="1">
                  <a:solidFill>
                    <a:srgbClr val="0000FF"/>
                  </a:solidFill>
                  <a:latin typeface="Arial Narrow" panose="020B0606020202030204" pitchFamily="34" charset="0"/>
                  <a:sym typeface="Symbol" panose="05050102010706020507" pitchFamily="18" charset="2"/>
                </a:rPr>
                <a:t>Compton electron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 b="1">
                  <a:solidFill>
                    <a:srgbClr val="0000FF"/>
                  </a:solidFill>
                  <a:latin typeface="Arial Narrow" panose="020B0606020202030204" pitchFamily="34" charset="0"/>
                  <a:sym typeface="Symbol" panose="05050102010706020507" pitchFamily="18" charset="2"/>
                </a:rPr>
                <a:t>tracking detector</a:t>
              </a:r>
            </a:p>
          </p:txBody>
        </p:sp>
        <p:sp>
          <p:nvSpPr>
            <p:cNvPr id="22552" name="Text Box 78"/>
            <p:cNvSpPr txBox="1">
              <a:spLocks noChangeArrowheads="1"/>
            </p:cNvSpPr>
            <p:nvPr/>
          </p:nvSpPr>
          <p:spPr bwMode="auto">
            <a:xfrm>
              <a:off x="381700" y="2437610"/>
              <a:ext cx="1396885" cy="5175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852" tIns="45428" rIns="90852" bIns="45428">
              <a:spAutoFit/>
            </a:bodyPr>
            <a:lstStyle>
              <a:lvl1pPr defTabSz="457200">
                <a:spcBef>
                  <a:spcPct val="20000"/>
                </a:spcBef>
                <a:buBlip>
                  <a:blip r:embed="rId2"/>
                </a:buBlip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1pPr>
              <a:lvl2pPr marL="742950" indent="-285750" defTabSz="4572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2pPr>
              <a:lvl3pPr marL="1143000" indent="-228600" defTabSz="4572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3pPr>
              <a:lvl4pPr marL="1600200" indent="-228600" defTabSz="4572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4pPr>
              <a:lvl5pPr marL="2057400" indent="-228600" defTabSz="4572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 b="1">
                  <a:solidFill>
                    <a:srgbClr val="0000FF"/>
                  </a:solidFill>
                  <a:latin typeface="Arial Narrow" panose="020B0606020202030204" pitchFamily="34" charset="0"/>
                  <a:sym typeface="Symbol" panose="05050102010706020507" pitchFamily="18" charset="2"/>
                </a:rPr>
                <a:t>Compton photon 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 b="1">
                  <a:solidFill>
                    <a:srgbClr val="0000FF"/>
                  </a:solidFill>
                  <a:latin typeface="Arial Narrow" panose="020B0606020202030204" pitchFamily="34" charset="0"/>
                  <a:sym typeface="Symbol" panose="05050102010706020507" pitchFamily="18" charset="2"/>
                </a:rPr>
                <a:t>calorimeter</a:t>
              </a:r>
            </a:p>
          </p:txBody>
        </p:sp>
        <p:sp>
          <p:nvSpPr>
            <p:cNvPr id="22553" name="Text Box 75"/>
            <p:cNvSpPr txBox="1">
              <a:spLocks noChangeArrowheads="1"/>
            </p:cNvSpPr>
            <p:nvPr/>
          </p:nvSpPr>
          <p:spPr bwMode="auto">
            <a:xfrm>
              <a:off x="2819900" y="4204572"/>
              <a:ext cx="2438200" cy="5175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852" tIns="45428" rIns="90852" bIns="45428">
              <a:spAutoFit/>
            </a:bodyPr>
            <a:lstStyle>
              <a:lvl1pPr defTabSz="457200">
                <a:spcBef>
                  <a:spcPct val="20000"/>
                </a:spcBef>
                <a:buBlip>
                  <a:blip r:embed="rId2"/>
                </a:buBlip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1pPr>
              <a:lvl2pPr marL="742950" indent="-285750" defTabSz="4572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2pPr>
              <a:lvl3pPr marL="1143000" indent="-228600" defTabSz="4572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3pPr>
              <a:lvl4pPr marL="1600200" indent="-228600" defTabSz="4572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4pPr>
              <a:lvl5pPr marL="2057400" indent="-228600" defTabSz="4572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 b="1">
                  <a:solidFill>
                    <a:srgbClr val="008000"/>
                  </a:solidFill>
                  <a:latin typeface="Arial Narrow" panose="020B0606020202030204" pitchFamily="34" charset="0"/>
                  <a:sym typeface="Symbol" panose="05050102010706020507" pitchFamily="18" charset="2"/>
                </a:rPr>
                <a:t>Compton- and low-Q</a:t>
              </a:r>
              <a:r>
                <a:rPr lang="en-US" altLang="en-US" sz="1400" b="1" baseline="30000">
                  <a:solidFill>
                    <a:srgbClr val="008000"/>
                  </a:solidFill>
                  <a:latin typeface="Arial Narrow" panose="020B0606020202030204" pitchFamily="34" charset="0"/>
                  <a:sym typeface="Symbol" panose="05050102010706020507" pitchFamily="18" charset="2"/>
                </a:rPr>
                <a:t>2</a:t>
              </a:r>
              <a:r>
                <a:rPr lang="en-US" altLang="en-US" sz="1400" b="1">
                  <a:solidFill>
                    <a:srgbClr val="008000"/>
                  </a:solidFill>
                  <a:latin typeface="Arial Narrow" panose="020B0606020202030204" pitchFamily="34" charset="0"/>
                  <a:sym typeface="Symbol" panose="05050102010706020507" pitchFamily="18" charset="2"/>
                </a:rPr>
                <a:t> electrons are kinematically separated!</a:t>
              </a:r>
            </a:p>
          </p:txBody>
        </p:sp>
        <p:sp>
          <p:nvSpPr>
            <p:cNvPr id="22554" name="Freeform 42"/>
            <p:cNvSpPr>
              <a:spLocks/>
            </p:cNvSpPr>
            <p:nvPr/>
          </p:nvSpPr>
          <p:spPr bwMode="auto">
            <a:xfrm>
              <a:off x="6527800" y="4267200"/>
              <a:ext cx="2159000" cy="152400"/>
            </a:xfrm>
            <a:custGeom>
              <a:avLst/>
              <a:gdLst>
                <a:gd name="T0" fmla="*/ 0 w 2844"/>
                <a:gd name="T1" fmla="*/ 42667630 h 279"/>
                <a:gd name="T2" fmla="*/ 70884130 w 2844"/>
                <a:gd name="T3" fmla="*/ 40877067 h 279"/>
                <a:gd name="T4" fmla="*/ 130819154 w 2844"/>
                <a:gd name="T5" fmla="*/ 6265880 h 279"/>
                <a:gd name="T6" fmla="*/ 198246152 w 2844"/>
                <a:gd name="T7" fmla="*/ 77577609 h 279"/>
                <a:gd name="T8" fmla="*/ 261638309 w 2844"/>
                <a:gd name="T9" fmla="*/ 8055897 h 279"/>
                <a:gd name="T10" fmla="*/ 325031225 w 2844"/>
                <a:gd name="T11" fmla="*/ 75787045 h 279"/>
                <a:gd name="T12" fmla="*/ 388424141 w 2844"/>
                <a:gd name="T13" fmla="*/ 8055897 h 279"/>
                <a:gd name="T14" fmla="*/ 459308271 w 2844"/>
                <a:gd name="T15" fmla="*/ 77577609 h 279"/>
                <a:gd name="T16" fmla="*/ 519243296 w 2844"/>
                <a:gd name="T17" fmla="*/ 8055897 h 279"/>
                <a:gd name="T18" fmla="*/ 590128185 w 2844"/>
                <a:gd name="T19" fmla="*/ 77577609 h 279"/>
                <a:gd name="T20" fmla="*/ 653520342 w 2844"/>
                <a:gd name="T21" fmla="*/ 8055897 h 279"/>
                <a:gd name="T22" fmla="*/ 720371150 w 2844"/>
                <a:gd name="T23" fmla="*/ 75787045 h 279"/>
                <a:gd name="T24" fmla="*/ 780881604 w 2844"/>
                <a:gd name="T25" fmla="*/ 6265880 h 279"/>
                <a:gd name="T26" fmla="*/ 851190305 w 2844"/>
                <a:gd name="T27" fmla="*/ 77577609 h 279"/>
                <a:gd name="T28" fmla="*/ 911125329 w 2844"/>
                <a:gd name="T29" fmla="*/ 8055897 h 279"/>
                <a:gd name="T30" fmla="*/ 978551567 w 2844"/>
                <a:gd name="T31" fmla="*/ 75787045 h 279"/>
                <a:gd name="T32" fmla="*/ 1045402376 w 2844"/>
                <a:gd name="T33" fmla="*/ 8055897 h 279"/>
                <a:gd name="T34" fmla="*/ 1112828614 w 2844"/>
                <a:gd name="T35" fmla="*/ 77577609 h 279"/>
                <a:gd name="T36" fmla="*/ 1176221530 w 2844"/>
                <a:gd name="T37" fmla="*/ 8055897 h 279"/>
                <a:gd name="T38" fmla="*/ 1243072338 w 2844"/>
                <a:gd name="T39" fmla="*/ 79367626 h 279"/>
                <a:gd name="T40" fmla="*/ 1307040684 w 2844"/>
                <a:gd name="T41" fmla="*/ 8055897 h 279"/>
                <a:gd name="T42" fmla="*/ 1373891493 w 2844"/>
                <a:gd name="T43" fmla="*/ 75787045 h 279"/>
                <a:gd name="T44" fmla="*/ 1437283650 w 2844"/>
                <a:gd name="T45" fmla="*/ 8055897 h 279"/>
                <a:gd name="T46" fmla="*/ 1504710647 w 2844"/>
                <a:gd name="T47" fmla="*/ 77577609 h 279"/>
                <a:gd name="T48" fmla="*/ 1564645671 w 2844"/>
                <a:gd name="T49" fmla="*/ 42667630 h 279"/>
                <a:gd name="T50" fmla="*/ 1638987693 w 2844"/>
                <a:gd name="T51" fmla="*/ 42965875 h 27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2844"/>
                <a:gd name="T79" fmla="*/ 0 h 279"/>
                <a:gd name="T80" fmla="*/ 2844 w 2844"/>
                <a:gd name="T81" fmla="*/ 279 h 279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2844" h="279">
                  <a:moveTo>
                    <a:pt x="0" y="143"/>
                  </a:moveTo>
                  <a:lnTo>
                    <a:pt x="123" y="137"/>
                  </a:lnTo>
                  <a:cubicBezTo>
                    <a:pt x="161" y="117"/>
                    <a:pt x="190" y="0"/>
                    <a:pt x="227" y="21"/>
                  </a:cubicBezTo>
                  <a:cubicBezTo>
                    <a:pt x="264" y="42"/>
                    <a:pt x="306" y="259"/>
                    <a:pt x="344" y="260"/>
                  </a:cubicBezTo>
                  <a:cubicBezTo>
                    <a:pt x="382" y="261"/>
                    <a:pt x="417" y="28"/>
                    <a:pt x="454" y="27"/>
                  </a:cubicBezTo>
                  <a:cubicBezTo>
                    <a:pt x="491" y="26"/>
                    <a:pt x="527" y="254"/>
                    <a:pt x="564" y="254"/>
                  </a:cubicBezTo>
                  <a:cubicBezTo>
                    <a:pt x="601" y="254"/>
                    <a:pt x="635" y="26"/>
                    <a:pt x="674" y="27"/>
                  </a:cubicBezTo>
                  <a:cubicBezTo>
                    <a:pt x="713" y="28"/>
                    <a:pt x="759" y="260"/>
                    <a:pt x="797" y="260"/>
                  </a:cubicBezTo>
                  <a:cubicBezTo>
                    <a:pt x="835" y="260"/>
                    <a:pt x="863" y="27"/>
                    <a:pt x="901" y="27"/>
                  </a:cubicBezTo>
                  <a:cubicBezTo>
                    <a:pt x="939" y="27"/>
                    <a:pt x="985" y="260"/>
                    <a:pt x="1024" y="260"/>
                  </a:cubicBezTo>
                  <a:cubicBezTo>
                    <a:pt x="1063" y="260"/>
                    <a:pt x="1096" y="28"/>
                    <a:pt x="1134" y="27"/>
                  </a:cubicBezTo>
                  <a:cubicBezTo>
                    <a:pt x="1172" y="26"/>
                    <a:pt x="1213" y="255"/>
                    <a:pt x="1250" y="254"/>
                  </a:cubicBezTo>
                  <a:cubicBezTo>
                    <a:pt x="1287" y="253"/>
                    <a:pt x="1317" y="20"/>
                    <a:pt x="1355" y="21"/>
                  </a:cubicBezTo>
                  <a:cubicBezTo>
                    <a:pt x="1393" y="22"/>
                    <a:pt x="1439" y="259"/>
                    <a:pt x="1477" y="260"/>
                  </a:cubicBezTo>
                  <a:cubicBezTo>
                    <a:pt x="1515" y="261"/>
                    <a:pt x="1544" y="28"/>
                    <a:pt x="1581" y="27"/>
                  </a:cubicBezTo>
                  <a:cubicBezTo>
                    <a:pt x="1618" y="26"/>
                    <a:pt x="1659" y="254"/>
                    <a:pt x="1698" y="254"/>
                  </a:cubicBezTo>
                  <a:cubicBezTo>
                    <a:pt x="1737" y="254"/>
                    <a:pt x="1775" y="26"/>
                    <a:pt x="1814" y="27"/>
                  </a:cubicBezTo>
                  <a:cubicBezTo>
                    <a:pt x="1853" y="28"/>
                    <a:pt x="1893" y="260"/>
                    <a:pt x="1931" y="260"/>
                  </a:cubicBezTo>
                  <a:cubicBezTo>
                    <a:pt x="1969" y="260"/>
                    <a:pt x="2003" y="26"/>
                    <a:pt x="2041" y="27"/>
                  </a:cubicBezTo>
                  <a:cubicBezTo>
                    <a:pt x="2079" y="28"/>
                    <a:pt x="2119" y="266"/>
                    <a:pt x="2157" y="266"/>
                  </a:cubicBezTo>
                  <a:cubicBezTo>
                    <a:pt x="2195" y="266"/>
                    <a:pt x="2230" y="29"/>
                    <a:pt x="2268" y="27"/>
                  </a:cubicBezTo>
                  <a:cubicBezTo>
                    <a:pt x="2306" y="25"/>
                    <a:pt x="2346" y="254"/>
                    <a:pt x="2384" y="254"/>
                  </a:cubicBezTo>
                  <a:cubicBezTo>
                    <a:pt x="2422" y="254"/>
                    <a:pt x="2456" y="26"/>
                    <a:pt x="2494" y="27"/>
                  </a:cubicBezTo>
                  <a:cubicBezTo>
                    <a:pt x="2532" y="28"/>
                    <a:pt x="2574" y="241"/>
                    <a:pt x="2611" y="260"/>
                  </a:cubicBezTo>
                  <a:cubicBezTo>
                    <a:pt x="2648" y="279"/>
                    <a:pt x="2676" y="162"/>
                    <a:pt x="2715" y="143"/>
                  </a:cubicBezTo>
                  <a:lnTo>
                    <a:pt x="2844" y="144"/>
                  </a:lnTo>
                </a:path>
              </a:pathLst>
            </a:custGeom>
            <a:noFill/>
            <a:ln w="12700" cap="flat">
              <a:solidFill>
                <a:srgbClr val="FF00FF"/>
              </a:solidFill>
              <a:prstDash val="solid"/>
              <a:round/>
              <a:headEnd type="stealth" w="med" len="lg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0852" tIns="45428" rIns="90852" bIns="45428"/>
            <a:lstStyle/>
            <a:p>
              <a:endParaRPr lang="en-US"/>
            </a:p>
          </p:txBody>
        </p:sp>
        <p:sp>
          <p:nvSpPr>
            <p:cNvPr id="22555" name="Text Box 74"/>
            <p:cNvSpPr txBox="1">
              <a:spLocks noChangeArrowheads="1"/>
            </p:cNvSpPr>
            <p:nvPr/>
          </p:nvSpPr>
          <p:spPr bwMode="auto">
            <a:xfrm>
              <a:off x="7545500" y="4418893"/>
              <a:ext cx="1369900" cy="304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852" tIns="45428" rIns="90852" bIns="45428">
              <a:spAutoFit/>
            </a:bodyPr>
            <a:lstStyle>
              <a:lvl1pPr defTabSz="457200">
                <a:spcBef>
                  <a:spcPct val="20000"/>
                </a:spcBef>
                <a:buBlip>
                  <a:blip r:embed="rId2"/>
                </a:buBlip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1pPr>
              <a:lvl2pPr marL="742950" indent="-285750" defTabSz="4572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2pPr>
              <a:lvl3pPr marL="1143000" indent="-228600" defTabSz="4572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3pPr>
              <a:lvl4pPr marL="1600200" indent="-228600" defTabSz="4572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4pPr>
              <a:lvl5pPr marL="2057400" indent="-228600" defTabSz="4572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 b="1">
                  <a:latin typeface="Arial Narrow" panose="020B0606020202030204" pitchFamily="34" charset="0"/>
                  <a:sym typeface="Symbol" panose="05050102010706020507" pitchFamily="18" charset="2"/>
                </a:rPr>
                <a:t>Photons from IP</a:t>
              </a:r>
            </a:p>
          </p:txBody>
        </p:sp>
        <p:sp>
          <p:nvSpPr>
            <p:cNvPr id="22556" name="Text Box 74"/>
            <p:cNvSpPr txBox="1">
              <a:spLocks noChangeArrowheads="1"/>
            </p:cNvSpPr>
            <p:nvPr/>
          </p:nvSpPr>
          <p:spPr bwMode="auto">
            <a:xfrm>
              <a:off x="164230" y="3733800"/>
              <a:ext cx="1131170" cy="53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852" tIns="45428" rIns="90852" bIns="45428"/>
            <a:lstStyle>
              <a:lvl1pPr defTabSz="457200">
                <a:spcBef>
                  <a:spcPct val="20000"/>
                </a:spcBef>
                <a:buBlip>
                  <a:blip r:embed="rId2"/>
                </a:buBlip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1pPr>
              <a:lvl2pPr marL="742950" indent="-285750" defTabSz="4572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2pPr>
              <a:lvl3pPr marL="1143000" indent="-228600" defTabSz="4572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3pPr>
              <a:lvl4pPr marL="1600200" indent="-228600" defTabSz="4572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4pPr>
              <a:lvl5pPr marL="2057400" indent="-228600" defTabSz="4572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 b="1">
                  <a:latin typeface="Arial Narrow" panose="020B0606020202030204" pitchFamily="34" charset="0"/>
                  <a:sym typeface="Symbol" panose="05050102010706020507" pitchFamily="18" charset="2"/>
                </a:rPr>
                <a:t>e</a:t>
              </a:r>
              <a:r>
                <a:rPr lang="en-US" altLang="en-US" sz="1400" b="1" baseline="30000">
                  <a:latin typeface="Arial Narrow" panose="020B0606020202030204" pitchFamily="34" charset="0"/>
                  <a:sym typeface="Symbol" panose="05050102010706020507" pitchFamily="18" charset="2"/>
                </a:rPr>
                <a:t>-</a:t>
              </a:r>
              <a:r>
                <a:rPr lang="en-US" altLang="en-US" sz="1400" b="1">
                  <a:latin typeface="Arial Narrow" panose="020B0606020202030204" pitchFamily="34" charset="0"/>
                  <a:sym typeface="Symbol" panose="05050102010706020507" pitchFamily="18" charset="2"/>
                </a:rPr>
                <a:t> beam to spin rotator</a:t>
              </a:r>
            </a:p>
          </p:txBody>
        </p:sp>
        <p:sp>
          <p:nvSpPr>
            <p:cNvPr id="22557" name="Rectangle 65"/>
            <p:cNvSpPr>
              <a:spLocks noChangeArrowheads="1"/>
            </p:cNvSpPr>
            <p:nvPr/>
          </p:nvSpPr>
          <p:spPr bwMode="auto">
            <a:xfrm>
              <a:off x="5715000" y="4235450"/>
              <a:ext cx="762000" cy="260350"/>
            </a:xfrm>
            <a:prstGeom prst="rect">
              <a:avLst/>
            </a:prstGeom>
            <a:noFill/>
            <a:ln w="19050">
              <a:solidFill>
                <a:srgbClr val="00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defTabSz="457200">
                <a:spcBef>
                  <a:spcPct val="20000"/>
                </a:spcBef>
                <a:buBlip>
                  <a:blip r:embed="rId2"/>
                </a:buBlip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1pPr>
              <a:lvl2pPr marL="742950" indent="-285750" defTabSz="4572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2pPr>
              <a:lvl3pPr marL="1143000" indent="-228600" defTabSz="4572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3pPr>
              <a:lvl4pPr marL="1600200" indent="-228600" defTabSz="4572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4pPr>
              <a:lvl5pPr marL="2057400" indent="-228600" defTabSz="4572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Calibri" panose="020F0502020204030204" pitchFamily="34" charset="0"/>
              </a:endParaRPr>
            </a:p>
          </p:txBody>
        </p:sp>
        <p:sp>
          <p:nvSpPr>
            <p:cNvPr id="22558" name="Text Box 74"/>
            <p:cNvSpPr txBox="1">
              <a:spLocks noChangeArrowheads="1"/>
            </p:cNvSpPr>
            <p:nvPr/>
          </p:nvSpPr>
          <p:spPr bwMode="auto">
            <a:xfrm>
              <a:off x="5486681" y="3656861"/>
              <a:ext cx="1142906" cy="5175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852" tIns="45428" rIns="90852" bIns="45428">
              <a:spAutoFit/>
            </a:bodyPr>
            <a:lstStyle>
              <a:lvl1pPr defTabSz="457200">
                <a:spcBef>
                  <a:spcPct val="20000"/>
                </a:spcBef>
                <a:buBlip>
                  <a:blip r:embed="rId2"/>
                </a:buBlip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1pPr>
              <a:lvl2pPr marL="742950" indent="-285750" defTabSz="4572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2pPr>
              <a:lvl3pPr marL="1143000" indent="-228600" defTabSz="4572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3pPr>
              <a:lvl4pPr marL="1600200" indent="-228600" defTabSz="4572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4pPr>
              <a:lvl5pPr marL="2057400" indent="-228600" defTabSz="4572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 b="1">
                  <a:latin typeface="Arial Narrow" panose="020B0606020202030204" pitchFamily="34" charset="0"/>
                  <a:sym typeface="Symbol" panose="05050102010706020507" pitchFamily="18" charset="2"/>
                </a:rPr>
                <a:t>Luminosity monitor</a:t>
              </a:r>
            </a:p>
          </p:txBody>
        </p:sp>
      </p:grpSp>
      <p:sp>
        <p:nvSpPr>
          <p:cNvPr id="22627" name="Content Placeholder 1"/>
          <p:cNvSpPr>
            <a:spLocks/>
          </p:cNvSpPr>
          <p:nvPr/>
        </p:nvSpPr>
        <p:spPr bwMode="auto">
          <a:xfrm>
            <a:off x="152400" y="798513"/>
            <a:ext cx="8839200" cy="562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Blip>
                <a:blip r:embed="rId2"/>
              </a:buBlip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6858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Blip>
                <a:blip r:embed="rId3"/>
              </a:buBlip>
            </a:pPr>
            <a:r>
              <a:rPr lang="en-US" altLang="en-US" sz="2000"/>
              <a:t>Dipole chicane for high-resolution detection of low-Q</a:t>
            </a:r>
            <a:r>
              <a:rPr lang="en-US" altLang="en-US" sz="2000" baseline="30000"/>
              <a:t>2</a:t>
            </a:r>
            <a:r>
              <a:rPr lang="en-US" altLang="en-US" sz="2000"/>
              <a:t> electrons</a:t>
            </a:r>
          </a:p>
          <a:p>
            <a:pPr>
              <a:spcBef>
                <a:spcPct val="0"/>
              </a:spcBef>
              <a:buFontTx/>
              <a:buBlip>
                <a:blip r:embed="rId3"/>
              </a:buBlip>
            </a:pPr>
            <a:r>
              <a:rPr lang="en-US" altLang="en-US" sz="2000"/>
              <a:t>Compton polarimetry has been integrated to the interaction region design</a:t>
            </a:r>
          </a:p>
          <a:p>
            <a:pPr lvl="1">
              <a:spcBef>
                <a:spcPct val="0"/>
              </a:spcBef>
            </a:pPr>
            <a:r>
              <a:rPr lang="en-US" altLang="en-US" sz="1800"/>
              <a:t>same polarization at laser as at IP due to zero net bend</a:t>
            </a:r>
          </a:p>
          <a:p>
            <a:pPr lvl="1">
              <a:spcBef>
                <a:spcPct val="0"/>
              </a:spcBef>
            </a:pPr>
            <a:r>
              <a:rPr lang="en-US" altLang="en-US" sz="1800"/>
              <a:t>non-invasive monitoring of electron polarization</a:t>
            </a:r>
            <a:endParaRPr lang="en-US" altLang="en-US" sz="1800">
              <a:sym typeface="Symbol" panose="05050102010706020507" pitchFamily="18" charset="2"/>
            </a:endParaRPr>
          </a:p>
          <a:p>
            <a:pPr lvl="1">
              <a:spcBef>
                <a:spcPct val="0"/>
              </a:spcBef>
              <a:buFont typeface="Arial" panose="020B0604020202020204" pitchFamily="34" charset="0"/>
              <a:buChar char="̶"/>
            </a:pPr>
            <a:endParaRPr lang="en-US" altLang="en-US" sz="1800">
              <a:sym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997064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107504" y="0"/>
            <a:ext cx="8928992" cy="702733"/>
          </a:xfrm>
        </p:spPr>
        <p:txBody>
          <a:bodyPr/>
          <a:lstStyle/>
          <a:p>
            <a:r>
              <a:rPr lang="en-US" altLang="zh-CN" dirty="0"/>
              <a:t>Detector </a:t>
            </a:r>
            <a:r>
              <a:rPr lang="en-US" altLang="zh-CN" dirty="0" smtClean="0"/>
              <a:t>Solenoid Effects</a:t>
            </a:r>
            <a:endParaRPr lang="en-US" altLang="zh-CN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5547363"/>
              </p:ext>
            </p:extLst>
          </p:nvPr>
        </p:nvGraphicFramePr>
        <p:xfrm>
          <a:off x="251520" y="3212976"/>
          <a:ext cx="8543289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6615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9569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8144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latin typeface="Arial" charset="0"/>
                          <a:ea typeface="+mn-ea"/>
                          <a:cs typeface="Arial" charset="0"/>
                        </a:rPr>
                        <a:t>Effects</a:t>
                      </a:r>
                      <a:endParaRPr lang="en-US" sz="2400" kern="1200" dirty="0">
                        <a:solidFill>
                          <a:schemeClr val="dk1"/>
                        </a:solidFill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kern="1200" dirty="0">
                          <a:solidFill>
                            <a:schemeClr val="dk1"/>
                          </a:solidFill>
                          <a:latin typeface="Arial" charset="0"/>
                          <a:ea typeface="+mn-ea"/>
                          <a:cs typeface="Arial" charset="0"/>
                        </a:rPr>
                        <a:t>e ring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kern="1200" dirty="0">
                          <a:solidFill>
                            <a:srgbClr val="FF0000"/>
                          </a:solidFill>
                          <a:latin typeface="Arial" charset="0"/>
                          <a:ea typeface="+mn-ea"/>
                          <a:cs typeface="Arial" charset="0"/>
                        </a:rPr>
                        <a:t>ion ring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en-US" sz="2400" kern="1200" dirty="0">
                          <a:solidFill>
                            <a:schemeClr val="dk1"/>
                          </a:solidFill>
                          <a:latin typeface="Arial" charset="0"/>
                          <a:ea typeface="+mn-ea"/>
                          <a:cs typeface="Arial" charset="0"/>
                        </a:rPr>
                        <a:t>Coherent orbit distortion </a:t>
                      </a:r>
                      <a:endParaRPr lang="en-US" sz="2400" kern="1200" dirty="0">
                        <a:solidFill>
                          <a:schemeClr val="dk1"/>
                        </a:solidFill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kern="1200" dirty="0">
                          <a:solidFill>
                            <a:schemeClr val="dk1"/>
                          </a:solidFill>
                          <a:latin typeface="Arial" charset="0"/>
                          <a:ea typeface="+mn-ea"/>
                          <a:cs typeface="Arial" charset="0"/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kern="1200" dirty="0">
                          <a:solidFill>
                            <a:srgbClr val="FF0000"/>
                          </a:solidFill>
                          <a:latin typeface="Arial" charset="0"/>
                          <a:ea typeface="+mn-ea"/>
                          <a:cs typeface="Arial" charset="0"/>
                        </a:rPr>
                        <a:t>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marR="0" lvl="2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en-US" sz="2400" kern="1200" dirty="0" smtClean="0">
                          <a:solidFill>
                            <a:schemeClr val="dk1"/>
                          </a:solidFill>
                          <a:latin typeface="Arial" charset="0"/>
                          <a:ea typeface="+mn-ea"/>
                          <a:cs typeface="Arial" charset="0"/>
                        </a:rPr>
                        <a:t>Coupling</a:t>
                      </a:r>
                      <a:endParaRPr lang="en-US" altLang="en-US" sz="2400" kern="1200" dirty="0">
                        <a:solidFill>
                          <a:schemeClr val="dk1"/>
                        </a:solidFill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kern="1200" dirty="0">
                          <a:solidFill>
                            <a:schemeClr val="dk1"/>
                          </a:solidFill>
                          <a:latin typeface="Arial" charset="0"/>
                          <a:ea typeface="+mn-ea"/>
                          <a:cs typeface="Arial" charset="0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kern="1200" dirty="0">
                          <a:solidFill>
                            <a:srgbClr val="FF0000"/>
                          </a:solidFill>
                          <a:latin typeface="Arial" charset="0"/>
                          <a:ea typeface="+mn-ea"/>
                          <a:cs typeface="Arial" charset="0"/>
                        </a:rPr>
                        <a:t>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marR="0" lvl="2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en-US" sz="2400" kern="1200" dirty="0">
                          <a:solidFill>
                            <a:schemeClr val="dk1"/>
                          </a:solidFill>
                          <a:latin typeface="Arial" charset="0"/>
                          <a:ea typeface="+mn-ea"/>
                          <a:cs typeface="Arial" charset="0"/>
                        </a:rPr>
                        <a:t>Rotates </a:t>
                      </a:r>
                      <a:r>
                        <a:rPr lang="en-US" altLang="en-US" sz="2400" kern="1200" dirty="0" smtClean="0">
                          <a:solidFill>
                            <a:schemeClr val="dk1"/>
                          </a:solidFill>
                          <a:latin typeface="Arial" charset="0"/>
                          <a:ea typeface="+mn-ea"/>
                          <a:cs typeface="Arial" charset="0"/>
                        </a:rPr>
                        <a:t>crabbed beam </a:t>
                      </a:r>
                      <a:r>
                        <a:rPr lang="en-US" altLang="en-US" sz="2400" kern="1200" dirty="0">
                          <a:solidFill>
                            <a:schemeClr val="dk1"/>
                          </a:solidFill>
                          <a:latin typeface="Arial" charset="0"/>
                          <a:ea typeface="+mn-ea"/>
                          <a:cs typeface="Arial" charset="0"/>
                        </a:rPr>
                        <a:t>planes at </a:t>
                      </a:r>
                      <a:r>
                        <a:rPr lang="en-US" altLang="en-US" sz="2400" kern="1200" dirty="0" smtClean="0">
                          <a:solidFill>
                            <a:schemeClr val="dk1"/>
                          </a:solidFill>
                          <a:latin typeface="Arial" charset="0"/>
                          <a:ea typeface="+mn-ea"/>
                          <a:cs typeface="Arial" charset="0"/>
                        </a:rPr>
                        <a:t>IP</a:t>
                      </a:r>
                      <a:endParaRPr lang="en-US" altLang="en-US" sz="2400" kern="1200" dirty="0">
                        <a:solidFill>
                          <a:schemeClr val="dk1"/>
                        </a:solidFill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kern="1200" dirty="0">
                          <a:solidFill>
                            <a:schemeClr val="dk1"/>
                          </a:solidFill>
                          <a:latin typeface="Arial" charset="0"/>
                          <a:ea typeface="+mn-ea"/>
                          <a:cs typeface="Arial" charset="0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kern="1200" dirty="0">
                          <a:solidFill>
                            <a:srgbClr val="FF0000"/>
                          </a:solidFill>
                          <a:latin typeface="Arial" charset="0"/>
                          <a:ea typeface="+mn-ea"/>
                          <a:cs typeface="Arial" charset="0"/>
                        </a:rPr>
                        <a:t>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marR="0" lvl="2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en-US" sz="2400" kern="1200" dirty="0" smtClean="0">
                          <a:solidFill>
                            <a:schemeClr val="dk1"/>
                          </a:solidFill>
                          <a:latin typeface="Arial" charset="0"/>
                          <a:ea typeface="+mn-ea"/>
                          <a:cs typeface="Arial" charset="0"/>
                        </a:rPr>
                        <a:t>Generates vertical dispersion </a:t>
                      </a:r>
                      <a:endParaRPr lang="en-US" altLang="en-US" sz="2400" kern="1200" dirty="0">
                        <a:solidFill>
                          <a:schemeClr val="dk1"/>
                        </a:solidFill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kern="1200" dirty="0">
                          <a:solidFill>
                            <a:schemeClr val="dk1"/>
                          </a:solidFill>
                          <a:latin typeface="Arial" charset="0"/>
                          <a:ea typeface="+mn-ea"/>
                          <a:cs typeface="Arial" charset="0"/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kern="1200" dirty="0">
                          <a:solidFill>
                            <a:srgbClr val="FF0000"/>
                          </a:solidFill>
                          <a:latin typeface="Arial" charset="0"/>
                          <a:ea typeface="+mn-ea"/>
                          <a:cs typeface="Arial" charset="0"/>
                        </a:rPr>
                        <a:t>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altLang="en-US" sz="2400" kern="1200" dirty="0" smtClean="0">
                          <a:solidFill>
                            <a:schemeClr val="dk1"/>
                          </a:solidFill>
                          <a:latin typeface="Arial" charset="0"/>
                          <a:ea typeface="+mn-ea"/>
                          <a:cs typeface="Arial" charset="0"/>
                        </a:rPr>
                        <a:t>Linear and non-linear optics perturbation</a:t>
                      </a:r>
                      <a:endParaRPr lang="en-US" sz="2400" kern="1200" dirty="0">
                        <a:solidFill>
                          <a:schemeClr val="dk1"/>
                        </a:solidFill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kern="1200" dirty="0">
                          <a:solidFill>
                            <a:schemeClr val="dk1"/>
                          </a:solidFill>
                          <a:latin typeface="Arial" charset="0"/>
                          <a:ea typeface="+mn-ea"/>
                          <a:cs typeface="Arial" charset="0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kern="1200" dirty="0">
                          <a:solidFill>
                            <a:srgbClr val="FF0000"/>
                          </a:solidFill>
                          <a:latin typeface="Arial" charset="0"/>
                          <a:ea typeface="+mn-ea"/>
                          <a:cs typeface="Arial" charset="0"/>
                        </a:rPr>
                        <a:t>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marR="0" lvl="1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en-US" sz="2400" kern="1200" dirty="0" smtClean="0">
                          <a:solidFill>
                            <a:schemeClr val="dk1"/>
                          </a:solidFill>
                          <a:latin typeface="Arial" charset="0"/>
                          <a:ea typeface="+mn-ea"/>
                          <a:cs typeface="Arial" charset="0"/>
                        </a:rPr>
                        <a:t>Violation of </a:t>
                      </a:r>
                      <a:r>
                        <a:rPr lang="en-US" altLang="en-US" sz="2400" kern="1200" dirty="0">
                          <a:solidFill>
                            <a:schemeClr val="dk1"/>
                          </a:solidFill>
                          <a:latin typeface="Arial" charset="0"/>
                          <a:ea typeface="+mn-ea"/>
                          <a:cs typeface="Arial" charset="0"/>
                        </a:rPr>
                        <a:t>figure-8 spin symmetry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kern="1200" dirty="0">
                          <a:solidFill>
                            <a:schemeClr val="dk1"/>
                          </a:solidFill>
                          <a:latin typeface="Arial" charset="0"/>
                          <a:ea typeface="+mn-ea"/>
                          <a:cs typeface="Arial" charset="0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kern="1200" dirty="0">
                          <a:solidFill>
                            <a:srgbClr val="FF0000"/>
                          </a:solidFill>
                          <a:latin typeface="Arial" charset="0"/>
                          <a:ea typeface="+mn-ea"/>
                          <a:cs typeface="Arial" charset="0"/>
                        </a:rPr>
                        <a:t>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/>
          </p:nvPr>
        </p:nvGraphicFramePr>
        <p:xfrm>
          <a:off x="4644008" y="980728"/>
          <a:ext cx="4320480" cy="1691809"/>
        </p:xfrm>
        <a:graphic>
          <a:graphicData uri="http://schemas.openxmlformats.org/drawingml/2006/table">
            <a:tbl>
              <a:tblPr firstRow="1" firstCol="1" bandRow="1"/>
              <a:tblGrid>
                <a:gridCol w="233535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8512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9072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>
                          <a:solidFill>
                            <a:schemeClr val="dk1"/>
                          </a:solidFill>
                          <a:latin typeface="Arial" charset="0"/>
                          <a:ea typeface="+mn-ea"/>
                          <a:cs typeface="Arial" charset="0"/>
                        </a:rPr>
                        <a:t>JLEIC Detector solenoid</a:t>
                      </a: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kern="1200" dirty="0">
                        <a:solidFill>
                          <a:schemeClr val="tx1"/>
                        </a:solidFill>
                        <a:effectLst/>
                        <a:latin typeface="Arial Unicode MS" panose="020B0604020202020204" pitchFamily="34" charset="-122"/>
                        <a:ea typeface="Arial Unicode MS" panose="020B0604020202020204" pitchFamily="34" charset="-122"/>
                        <a:cs typeface="Arial Unicode MS" panose="020B0604020202020204" pitchFamily="34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147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solidFill>
                            <a:schemeClr val="dk1"/>
                          </a:solidFill>
                          <a:latin typeface="Arial" charset="0"/>
                          <a:ea typeface="+mn-ea"/>
                          <a:cs typeface="Arial" charset="0"/>
                        </a:rPr>
                        <a:t>Length</a:t>
                      </a: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solidFill>
                            <a:schemeClr val="dk1"/>
                          </a:solidFill>
                          <a:latin typeface="Arial" charset="0"/>
                          <a:ea typeface="+mn-ea"/>
                          <a:cs typeface="Arial" charset="0"/>
                        </a:rPr>
                        <a:t>4 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Arial" charset="0"/>
                          <a:ea typeface="+mn-ea"/>
                          <a:cs typeface="Arial" charset="0"/>
                        </a:rPr>
                        <a:t>m 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Arial" charset="0"/>
                          <a:ea typeface="+mn-ea"/>
                          <a:cs typeface="Arial" charset="0"/>
                        </a:rPr>
                        <a:t>(1.6 m-IP-2.4 m)</a:t>
                      </a:r>
                      <a:endParaRPr lang="en-US" sz="2000" kern="1200" dirty="0">
                        <a:solidFill>
                          <a:schemeClr val="dk1"/>
                        </a:solidFill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147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solidFill>
                            <a:schemeClr val="dk1"/>
                          </a:solidFill>
                          <a:latin typeface="Arial" charset="0"/>
                          <a:ea typeface="+mn-ea"/>
                          <a:cs typeface="Arial" charset="0"/>
                        </a:rPr>
                        <a:t>Strength</a:t>
                      </a: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2000" kern="1200" dirty="0">
                          <a:solidFill>
                            <a:schemeClr val="dk1"/>
                          </a:solidFill>
                          <a:latin typeface="Arial" charset="0"/>
                          <a:ea typeface="+mn-ea"/>
                          <a:cs typeface="Arial" charset="0"/>
                        </a:rPr>
                        <a:t>&lt; 3 T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7822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solidFill>
                            <a:schemeClr val="dk1"/>
                          </a:solidFill>
                          <a:latin typeface="Arial" charset="0"/>
                          <a:ea typeface="+mn-ea"/>
                          <a:cs typeface="Arial" charset="0"/>
                        </a:rPr>
                        <a:t>Crossing Angle</a:t>
                      </a: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2000" kern="1200" dirty="0">
                          <a:solidFill>
                            <a:schemeClr val="dk1"/>
                          </a:solidFill>
                          <a:latin typeface="Arial" charset="0"/>
                          <a:ea typeface="+mn-ea"/>
                          <a:cs typeface="Arial" charset="0"/>
                        </a:rPr>
                        <a:t>50 </a:t>
                      </a:r>
                      <a:r>
                        <a:rPr lang="en-US" sz="2000" kern="1200" dirty="0" err="1">
                          <a:solidFill>
                            <a:schemeClr val="dk1"/>
                          </a:solidFill>
                          <a:latin typeface="Arial" charset="0"/>
                          <a:ea typeface="+mn-ea"/>
                          <a:cs typeface="Arial" charset="0"/>
                        </a:rPr>
                        <a:t>mrad</a:t>
                      </a:r>
                      <a:endParaRPr lang="en-US" altLang="zh-CN" sz="2000" kern="1200" dirty="0">
                        <a:solidFill>
                          <a:schemeClr val="dk1"/>
                        </a:solidFill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pic>
        <p:nvPicPr>
          <p:cNvPr id="7" name="Picture 2" descr="C:\Users\zhao\Downloads\meic_det1_full_flat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98" r="18311" b="3689"/>
          <a:stretch/>
        </p:blipFill>
        <p:spPr bwMode="auto">
          <a:xfrm>
            <a:off x="436325" y="980728"/>
            <a:ext cx="4027463" cy="2200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直接箭头连接符 5"/>
          <p:cNvCxnSpPr/>
          <p:nvPr/>
        </p:nvCxnSpPr>
        <p:spPr bwMode="auto">
          <a:xfrm>
            <a:off x="436325" y="1628800"/>
            <a:ext cx="535275" cy="7200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直接箭头连接符 9"/>
          <p:cNvCxnSpPr/>
          <p:nvPr/>
        </p:nvCxnSpPr>
        <p:spPr bwMode="auto">
          <a:xfrm flipH="1">
            <a:off x="3851920" y="1844824"/>
            <a:ext cx="504056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" name="TextBox 10"/>
          <p:cNvSpPr txBox="1"/>
          <p:nvPr/>
        </p:nvSpPr>
        <p:spPr>
          <a:xfrm>
            <a:off x="417740" y="1187460"/>
            <a:ext cx="5261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60319" y="1444134"/>
            <a:ext cx="2984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val="3518690482"/>
      </p:ext>
    </p:extLst>
  </p:cSld>
  <p:clrMapOvr>
    <a:masterClrMapping/>
  </p:clrMapOvr>
</p:sld>
</file>

<file path=ppt/theme/theme1.xml><?xml version="1.0" encoding="utf-8"?>
<a:theme xmlns:a="http://schemas.openxmlformats.org/drawingml/2006/main" name="JLab_PowerPoint1">
  <a:themeElements>
    <a:clrScheme name="JLab_PowerPoint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JLab_PowerPoint1">
      <a:majorFont>
        <a:latin typeface="Arial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JLab_PowerPoint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JLabPowerpointMai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6430</TotalTime>
  <Words>1818</Words>
  <Application>Microsoft Office PowerPoint</Application>
  <PresentationFormat>On-screen Show (4:3)</PresentationFormat>
  <Paragraphs>485</Paragraphs>
  <Slides>34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34</vt:i4>
      </vt:variant>
    </vt:vector>
  </HeadingPairs>
  <TitlesOfParts>
    <vt:vector size="52" baseType="lpstr">
      <vt:lpstr>Arial Unicode MS</vt:lpstr>
      <vt:lpstr>MS PGothic</vt:lpstr>
      <vt:lpstr>MS PGothic</vt:lpstr>
      <vt:lpstr>宋体</vt:lpstr>
      <vt:lpstr>Arial</vt:lpstr>
      <vt:lpstr>Arial Black</vt:lpstr>
      <vt:lpstr>Arial Narrow</vt:lpstr>
      <vt:lpstr>Calibri</vt:lpstr>
      <vt:lpstr>Cambria Math</vt:lpstr>
      <vt:lpstr>DejaVu Sans</vt:lpstr>
      <vt:lpstr>Lucida Calligraphy</vt:lpstr>
      <vt:lpstr>Minion Pro</vt:lpstr>
      <vt:lpstr>Symbol</vt:lpstr>
      <vt:lpstr>Times</vt:lpstr>
      <vt:lpstr>Times New Roman</vt:lpstr>
      <vt:lpstr>Wingdings</vt:lpstr>
      <vt:lpstr>JLab_PowerPoint1</vt:lpstr>
      <vt:lpstr>1_JLabPowerpointMain</vt:lpstr>
      <vt:lpstr>JLEIC Interaction Region</vt:lpstr>
      <vt:lpstr>Outline</vt:lpstr>
      <vt:lpstr>IR &amp; Detector Concept</vt:lpstr>
      <vt:lpstr>Full-Acceptance Detector</vt:lpstr>
      <vt:lpstr>PowerPoint Presentation</vt:lpstr>
      <vt:lpstr>Ion IR</vt:lpstr>
      <vt:lpstr>Baseline Electron IR Optics</vt:lpstr>
      <vt:lpstr>Forward e- Detection &amp; Pol. Measurement</vt:lpstr>
      <vt:lpstr>Detector Solenoid Effects</vt:lpstr>
      <vt:lpstr>PowerPoint Presentation</vt:lpstr>
      <vt:lpstr>Closed Orbit Correction</vt:lpstr>
      <vt:lpstr>Coupling Compensation</vt:lpstr>
      <vt:lpstr>Optics Rematch</vt:lpstr>
      <vt:lpstr>Dynamic Aperture</vt:lpstr>
      <vt:lpstr>PowerPoint Presentation</vt:lpstr>
      <vt:lpstr>Geometry Tagging Concept</vt:lpstr>
      <vt:lpstr>Impact on Key EIC Measurements</vt:lpstr>
      <vt:lpstr>Path Length Selection: Purity and Efficiency</vt:lpstr>
      <vt:lpstr>Tracking Generated Events in Detector</vt:lpstr>
      <vt:lpstr>PowerPoint Presentation</vt:lpstr>
      <vt:lpstr>Crabbing by Deflecting Cavity</vt:lpstr>
      <vt:lpstr>Bunch at IP with and w/o Crabbing</vt:lpstr>
      <vt:lpstr>Baseline Collision Optics of Ion Ring</vt:lpstr>
      <vt:lpstr>Optics with Switched x/y CCB Locations</vt:lpstr>
      <vt:lpstr>Slow Crab Cavity Turn-on</vt:lpstr>
      <vt:lpstr>Multipole Components of Crab Cavities</vt:lpstr>
      <vt:lpstr>Cavity Design</vt:lpstr>
      <vt:lpstr>Detector Background at HERA</vt:lpstr>
      <vt:lpstr>Background Simulation Benchmark</vt:lpstr>
      <vt:lpstr>Benchmark Simulation Setup</vt:lpstr>
      <vt:lpstr>Particle Dependence</vt:lpstr>
      <vt:lpstr>Particle Dependence</vt:lpstr>
      <vt:lpstr>PowerPoint Presentation</vt:lpstr>
      <vt:lpstr>Summary and Future Work</vt:lpstr>
    </vt:vector>
  </TitlesOfParts>
  <Company>Jefferson Lab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Click to add title</dc:title>
  <dc:creator>dchopard</dc:creator>
  <cp:lastModifiedBy>Vasiliy</cp:lastModifiedBy>
  <cp:revision>305</cp:revision>
  <cp:lastPrinted>2014-11-03T16:53:34Z</cp:lastPrinted>
  <dcterms:created xsi:type="dcterms:W3CDTF">2014-12-15T00:08:05Z</dcterms:created>
  <dcterms:modified xsi:type="dcterms:W3CDTF">2017-04-03T20:27:03Z</dcterms:modified>
</cp:coreProperties>
</file>