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83" r:id="rId3"/>
    <p:sldId id="284" r:id="rId4"/>
    <p:sldId id="278" r:id="rId5"/>
    <p:sldId id="282" r:id="rId6"/>
    <p:sldId id="285" r:id="rId7"/>
    <p:sldId id="271" r:id="rId8"/>
    <p:sldId id="274" r:id="rId9"/>
    <p:sldId id="272" r:id="rId10"/>
    <p:sldId id="275" r:id="rId11"/>
    <p:sldId id="273" r:id="rId12"/>
    <p:sldId id="277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DCD"/>
    <a:srgbClr val="FFAD00"/>
    <a:srgbClr val="D1C2A1"/>
    <a:srgbClr val="F6F2C7"/>
    <a:srgbClr val="A3262A"/>
    <a:srgbClr val="E3D9B9"/>
    <a:srgbClr val="E9CE78"/>
    <a:srgbClr val="FFF3D0"/>
    <a:srgbClr val="FFE595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2" autoAdjust="0"/>
    <p:restoredTop sz="93834" autoAdjust="0"/>
  </p:normalViewPr>
  <p:slideViewPr>
    <p:cSldViewPr snapToGrid="0" snapToObjects="1" showGuides="1">
      <p:cViewPr varScale="1">
        <p:scale>
          <a:sx n="92" d="100"/>
          <a:sy n="92" d="100"/>
        </p:scale>
        <p:origin x="-1112" y="-112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9EE1124A-8259-2F43-AA9E-1AB80762BA4E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eRHIC</a:t>
            </a:r>
            <a:r>
              <a:rPr lang="en-US" baseline="0" dirty="0" smtClean="0"/>
              <a:t> concept: 8 cm </a:t>
            </a:r>
            <a:r>
              <a:rPr lang="en-US" baseline="0" dirty="0" err="1" smtClean="0"/>
              <a:t>sigma_z</a:t>
            </a:r>
            <a:r>
              <a:rPr lang="en-US" baseline="0" dirty="0" smtClean="0"/>
              <a:t> with about 1.5e11, a bit more aggressive than </a:t>
            </a:r>
            <a:r>
              <a:rPr lang="en-US" baseline="0" smtClean="0"/>
              <a:t>we are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E2AFE-78E8-4D61-838E-402E473517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6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34"/>
            <a:ext cx="8229600" cy="39793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059363"/>
          </a:xfrm>
        </p:spPr>
        <p:txBody>
          <a:bodyPr/>
          <a:lstStyle>
            <a:lvl1pPr>
              <a:defRPr sz="2300"/>
            </a:lvl1pPr>
            <a:lvl2pPr>
              <a:defRPr sz="20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2037" y="6568727"/>
            <a:ext cx="6500295" cy="169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/>
              </a:rPr>
              <a:t>Apr 4 </a:t>
            </a:r>
            <a:r>
              <a:rPr lang="en-US" dirty="0" smtClean="0">
                <a:latin typeface="Arial"/>
              </a:rPr>
              <a:t>2017		JLEIC </a:t>
            </a:r>
            <a:r>
              <a:rPr lang="en-US" dirty="0" err="1" smtClean="0">
                <a:latin typeface="Arial"/>
              </a:rPr>
              <a:t>Collab</a:t>
            </a:r>
            <a:r>
              <a:rPr lang="en-US" dirty="0" smtClean="0">
                <a:latin typeface="Arial"/>
              </a:rPr>
              <a:t> Meeting </a:t>
            </a:r>
            <a:r>
              <a:rPr lang="en-US" baseline="0" dirty="0" smtClean="0">
                <a:latin typeface="Arial"/>
              </a:rPr>
              <a:t>– T. Satogata		</a:t>
            </a:r>
            <a:r>
              <a:rPr lang="en-US" dirty="0" smtClean="0">
                <a:latin typeface="Arial"/>
              </a:rPr>
              <a:t>p.  </a:t>
            </a:r>
            <a:fld id="{B58F48A6-A3E1-4848-9AC3-B43F560BE4FE}" type="slidenum">
              <a:rPr lang="en-US" smtClean="0">
                <a:latin typeface="Arial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4/4/17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R&amp;D Review: Other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41" y="941240"/>
            <a:ext cx="8871405" cy="52686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Cooling, SRF, Magnets, Physics discussed elsewhere</a:t>
            </a:r>
          </a:p>
          <a:p>
            <a:r>
              <a:rPr lang="en-US" dirty="0" smtClean="0"/>
              <a:t>Other CTE areas in Fulvia’s original R&amp;D review presentation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I discuss these, then broader implications for other R&amp;D from table and summary in R&amp;D report from Feb 2017</a:t>
            </a:r>
          </a:p>
          <a:p>
            <a:pPr lvl="1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45951" y="1652885"/>
            <a:ext cx="8602750" cy="3847955"/>
            <a:chOff x="32100" y="1830401"/>
            <a:chExt cx="7230401" cy="3234112"/>
          </a:xfrm>
        </p:grpSpPr>
        <p:pic>
          <p:nvPicPr>
            <p:cNvPr id="12" name="Picture 11" descr="Screen Shot 2016-11-28 at 11.57.56 AM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758"/>
            <a:stretch/>
          </p:blipFill>
          <p:spPr>
            <a:xfrm>
              <a:off x="32100" y="1830401"/>
              <a:ext cx="6467872" cy="3234112"/>
            </a:xfrm>
            <a:prstGeom prst="rect">
              <a:avLst/>
            </a:prstGeom>
          </p:spPr>
        </p:pic>
        <p:pic>
          <p:nvPicPr>
            <p:cNvPr id="5" name="Picture 4" descr="Screen Shot 2016-11-28 at 11.57.56 AM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1601"/>
            <a:stretch/>
          </p:blipFill>
          <p:spPr>
            <a:xfrm>
              <a:off x="6499972" y="1830401"/>
              <a:ext cx="762529" cy="3234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31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and Feedback</a:t>
            </a:r>
            <a:endParaRPr lang="en-US" dirty="0"/>
          </a:p>
        </p:txBody>
      </p:sp>
      <p:pic>
        <p:nvPicPr>
          <p:cNvPr id="4" name="Picture 3" descr="Screen Shot 2017-02-23 at 11.1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7" y="890806"/>
            <a:ext cx="8312727" cy="2956255"/>
          </a:xfrm>
          <a:prstGeom prst="rect">
            <a:avLst/>
          </a:prstGeom>
        </p:spPr>
      </p:pic>
      <p:pic>
        <p:nvPicPr>
          <p:cNvPr id="5" name="Picture 4" descr="Screen Shot 2017-02-23 at 11.14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8" y="3953022"/>
            <a:ext cx="7557025" cy="2448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5637" y="2881795"/>
            <a:ext cx="4762401" cy="329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352800"/>
            <a:ext cx="822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334000"/>
            <a:ext cx="502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6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R&amp;D Priorities: Low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9236"/>
              </p:ext>
            </p:extLst>
          </p:nvPr>
        </p:nvGraphicFramePr>
        <p:xfrm>
          <a:off x="673154" y="943224"/>
          <a:ext cx="7797693" cy="3460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57"/>
                <a:gridCol w="4497132"/>
                <a:gridCol w="1044112"/>
                <a:gridCol w="1070892"/>
              </a:tblGrid>
              <a:tr h="617934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</a:t>
                      </a:r>
                    </a:p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Panel</a:t>
                      </a:r>
                    </a:p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428594">
                <a:tc>
                  <a:txBody>
                    <a:bodyPr/>
                    <a:lstStyle/>
                    <a:p>
                      <a:r>
                        <a:rPr lang="en-US" dirty="0" smtClean="0"/>
                        <a:t>BDD6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dynamic range luminosity monitor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446438">
                <a:tc>
                  <a:txBody>
                    <a:bodyPr/>
                    <a:lstStyle/>
                    <a:p>
                      <a:r>
                        <a:rPr lang="en-US" dirty="0" smtClean="0"/>
                        <a:t>BDD7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polarimetry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2828">
                <a:tc>
                  <a:txBody>
                    <a:bodyPr/>
                    <a:lstStyle/>
                    <a:p>
                      <a:r>
                        <a:rPr lang="en-US" dirty="0" smtClean="0"/>
                        <a:t>BDD8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</a:t>
                      </a:r>
                      <a:r>
                        <a:rPr lang="en-US" dirty="0" err="1" smtClean="0"/>
                        <a:t>polarimetry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</a:p>
                  </a:txBody>
                  <a:tcPr/>
                </a:tc>
              </a:tr>
              <a:tr h="372828">
                <a:tc>
                  <a:txBody>
                    <a:bodyPr/>
                    <a:lstStyle/>
                    <a:p>
                      <a:r>
                        <a:rPr lang="en-US" dirty="0" smtClean="0"/>
                        <a:t>INJ4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 ion injector</a:t>
                      </a:r>
                      <a:r>
                        <a:rPr lang="en-US" baseline="0" dirty="0" smtClean="0"/>
                        <a:t> complex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</a:p>
                  </a:txBody>
                  <a:tcPr/>
                </a:tc>
              </a:tr>
              <a:tr h="396130">
                <a:tc>
                  <a:txBody>
                    <a:bodyPr/>
                    <a:lstStyle/>
                    <a:p>
                      <a:r>
                        <a:rPr lang="en-US" dirty="0" smtClean="0"/>
                        <a:t>INJ1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SRF linac high power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419432">
                <a:tc>
                  <a:txBody>
                    <a:bodyPr/>
                    <a:lstStyle/>
                    <a:p>
                      <a:r>
                        <a:rPr lang="en-US" dirty="0" smtClean="0"/>
                        <a:t>INJ5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84479">
                <a:tc>
                  <a:txBody>
                    <a:bodyPr/>
                    <a:lstStyle/>
                    <a:p>
                      <a:r>
                        <a:rPr lang="en-US" dirty="0" smtClean="0"/>
                        <a:t>IRS3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Collimation</a:t>
                      </a:r>
                      <a:r>
                        <a:rPr lang="en-US" baseline="0" dirty="0" smtClean="0"/>
                        <a:t> and machine 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495748"/>
            <a:ext cx="8229600" cy="18126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committee agreed with our self-assessments on nearly all low-priority R&amp;D items</a:t>
            </a:r>
          </a:p>
          <a:p>
            <a:pPr lvl="1"/>
            <a:r>
              <a:rPr lang="en-US" dirty="0" smtClean="0"/>
              <a:t>Exception: </a:t>
            </a:r>
            <a:r>
              <a:rPr lang="en-US" b="1" dirty="0" smtClean="0"/>
              <a:t>CEBAF injection mode (INJ6) </a:t>
            </a: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high</a:t>
            </a:r>
            <a:endParaRPr lang="en-US" b="1" dirty="0" smtClean="0"/>
          </a:p>
          <a:p>
            <a:pPr lvl="1"/>
            <a:r>
              <a:rPr lang="en-US" dirty="0" smtClean="0"/>
              <a:t>Exception: </a:t>
            </a:r>
            <a:r>
              <a:rPr lang="en-US" b="1" dirty="0" smtClean="0"/>
              <a:t>Large dynamic range BPM (BDD5) </a:t>
            </a:r>
            <a:r>
              <a:rPr lang="en-US" b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medium</a:t>
            </a:r>
          </a:p>
          <a:p>
            <a:pPr lvl="1"/>
            <a:r>
              <a:rPr lang="en-US" b="1" dirty="0">
                <a:sym typeface="Wingdings"/>
              </a:rPr>
              <a:t>P</a:t>
            </a:r>
            <a:r>
              <a:rPr lang="en-US" b="1" dirty="0" smtClean="0">
                <a:sym typeface="Wingdings"/>
              </a:rPr>
              <a:t>olarized </a:t>
            </a:r>
            <a:r>
              <a:rPr lang="en-US" b="1" baseline="30000" dirty="0" smtClean="0">
                <a:sym typeface="Wingdings"/>
              </a:rPr>
              <a:t>3</a:t>
            </a:r>
            <a:r>
              <a:rPr lang="en-US" b="1" dirty="0" smtClean="0">
                <a:sym typeface="Wingdings"/>
              </a:rPr>
              <a:t>He source </a:t>
            </a:r>
            <a:r>
              <a:rPr lang="en-US" dirty="0" smtClean="0">
                <a:sym typeface="Wingdings"/>
              </a:rPr>
              <a:t>separately identified as common high priority</a:t>
            </a:r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767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Element III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2223"/>
            <a:ext cx="8229600" cy="2067051"/>
          </a:xfrm>
        </p:spPr>
        <p:txBody>
          <a:bodyPr>
            <a:normAutofit/>
          </a:bodyPr>
          <a:lstStyle/>
          <a:p>
            <a:r>
              <a:rPr lang="en-US" dirty="0" smtClean="0"/>
              <a:t>Three major items fall into “other R&amp;D”</a:t>
            </a:r>
          </a:p>
          <a:p>
            <a:r>
              <a:rPr lang="en-US" dirty="0" smtClean="0"/>
              <a:t>These can be interpreted as “musts” from the R&amp;D report</a:t>
            </a:r>
          </a:p>
          <a:p>
            <a:pPr lvl="1"/>
            <a:r>
              <a:rPr lang="en-US" dirty="0" smtClean="0"/>
              <a:t>High-bandwidth feedback (instability/impedance input)</a:t>
            </a:r>
          </a:p>
          <a:p>
            <a:pPr lvl="1"/>
            <a:r>
              <a:rPr lang="en-US" dirty="0" smtClean="0"/>
              <a:t>Gear changing synchronization and simulations</a:t>
            </a:r>
          </a:p>
          <a:p>
            <a:pPr lvl="1"/>
            <a:r>
              <a:rPr lang="en-US" dirty="0" smtClean="0"/>
              <a:t>CEBAF as a JLEIC injector</a:t>
            </a:r>
            <a:endParaRPr lang="en-US" dirty="0"/>
          </a:p>
        </p:txBody>
      </p:sp>
      <p:pic>
        <p:nvPicPr>
          <p:cNvPr id="4" name="Picture 3" descr="Screen Shot 2017-02-23 at 11.1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600"/>
            <a:ext cx="9144000" cy="2750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2149999"/>
            <a:ext cx="6400800" cy="272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1655" y="2424509"/>
            <a:ext cx="8321061" cy="272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1655" y="2938021"/>
            <a:ext cx="8299945" cy="490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 R&amp;D Priorities: JLEIC</a:t>
            </a:r>
            <a:endParaRPr lang="en-US" dirty="0"/>
          </a:p>
        </p:txBody>
      </p:sp>
      <p:pic>
        <p:nvPicPr>
          <p:cNvPr id="4" name="Picture 3" descr="Screen Shot 2017-02-23 at 11.2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7" y="882296"/>
            <a:ext cx="8312727" cy="2469127"/>
          </a:xfrm>
          <a:prstGeom prst="rect">
            <a:avLst/>
          </a:prstGeom>
        </p:spPr>
      </p:pic>
      <p:pic>
        <p:nvPicPr>
          <p:cNvPr id="6" name="Picture 5" descr="Screen Shot 2017-02-23 at 11.24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05" y="3326474"/>
            <a:ext cx="8330184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INJ2:</a:t>
            </a:r>
            <a:r>
              <a:rPr lang="en-US" baseline="0" dirty="0" smtClean="0"/>
              <a:t> Booster Space Charge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80" y="877824"/>
            <a:ext cx="8705088" cy="524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343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JLEIC Booster injection is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space charge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dominated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Laslett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tune shift for design parameters ~0.15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Conventional DC cooling limited by SC limit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Proton single-turn injection limited by SC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Ion multi-turn injection limited by ion source performance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Leverage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existing tools and experience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FNAL Booster, CERN PS Booster SC limit studies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tracking with realistic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superferric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magnet multipoles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0066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Synergia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preferred tool, c.f. FNAL Booster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resonance compensation schemes, multi-turn ion injection scheme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4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INJ2: R&amp;D Plan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80" y="877824"/>
            <a:ext cx="8705088" cy="524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343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superferric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multiples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Synergia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design lattice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Modeling 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realistic errors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TAMU TOSCA models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 symmetry-driven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 resonances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Produce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loss maps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frequency map analysis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 halo formation due to resonance crossing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 growth times with/without cooling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 lattice design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resonance correction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Linear/nonlinear chromatic control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Optimization for high-intensity injection/acceleration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4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11-23 at 12.5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834490"/>
            <a:ext cx="7557025" cy="2382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INJ3</a:t>
            </a:r>
            <a:r>
              <a:rPr lang="en-US" dirty="0" smtClean="0"/>
              <a:t>: Ion Bunch Formation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105403" y="2024884"/>
            <a:ext cx="2155873" cy="381000"/>
          </a:xfrm>
          <a:prstGeom prst="rect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2880" y="3219476"/>
            <a:ext cx="8705088" cy="2906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343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JLEIC luminosity concept requires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ion bunches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modest-intensity (~1e10 p) bunches for 0.75 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Acceleration velocity,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swing requires lower h,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rf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Approaches for ion bunch (re)formation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Preferred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Multiple adiabatic bunch splits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Alternative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Barrier bucket “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debunch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rebunch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INJ3 R&amp;D Plan:</a:t>
            </a:r>
            <a:r>
              <a:rPr lang="en-US" baseline="0" dirty="0" smtClean="0"/>
              <a:t> Barrier Bucket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80" y="877824"/>
            <a:ext cx="8705088" cy="524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343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Impedance models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also fundamental to this effort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Smaller RF requirements, less impedance, but higher uncertainty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 bucket models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BLonD/ESME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cross-code verification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Estimate impedance requirements/thresholds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Inverse problem to FNAL bunch compression, high intensity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 with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barrier bucket experts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Determine feasibility of study at existing facility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43C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Experimental comparison to model development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1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INJ6: Test of CEBAF as JLEIC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JLEIC injection scheme</a:t>
            </a:r>
          </a:p>
          <a:p>
            <a:pPr lvl="1"/>
            <a:r>
              <a:rPr lang="en-US" dirty="0" smtClean="0"/>
              <a:t>1497/22 MHz trains with pulse length 3.7 us</a:t>
            </a:r>
          </a:p>
          <a:p>
            <a:pPr lvl="1"/>
            <a:r>
              <a:rPr lang="en-US" dirty="0" smtClean="0"/>
              <a:t>Interval 10s of </a:t>
            </a:r>
            <a:r>
              <a:rPr lang="en-US" dirty="0" err="1" smtClean="0"/>
              <a:t>ms</a:t>
            </a:r>
            <a:r>
              <a:rPr lang="en-US" dirty="0" smtClean="0"/>
              <a:t> to match storage ring damping time</a:t>
            </a:r>
          </a:p>
          <a:p>
            <a:pPr lvl="1"/>
            <a:r>
              <a:rPr lang="en-US" dirty="0" smtClean="0"/>
              <a:t>Pulsed transient beam power 5.5 MW (1 MW each pass)</a:t>
            </a:r>
          </a:p>
          <a:p>
            <a:pPr lvl="1"/>
            <a:r>
              <a:rPr lang="en-US" dirty="0" smtClean="0"/>
              <a:t>Provides 15 min fill time at 3 GeV with longest damping time</a:t>
            </a:r>
          </a:p>
          <a:p>
            <a:endParaRPr lang="en-US" dirty="0" smtClean="0"/>
          </a:p>
          <a:p>
            <a:r>
              <a:rPr lang="en-US" dirty="0" smtClean="0"/>
              <a:t>Pulsed beam transients a problem unless addressed</a:t>
            </a:r>
          </a:p>
          <a:p>
            <a:pPr lvl="1"/>
            <a:r>
              <a:rPr lang="en-US" dirty="0" smtClean="0"/>
              <a:t>Beam loading/droop exceeds 2e-3 arc momentum acceptance</a:t>
            </a:r>
          </a:p>
          <a:p>
            <a:pPr lvl="1"/>
            <a:r>
              <a:rPr lang="en-US" dirty="0" smtClean="0"/>
              <a:t>Substantial risk in LLRF control, injector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LLRF </a:t>
            </a:r>
            <a:r>
              <a:rPr lang="en-US" dirty="0" err="1"/>
              <a:t>feedforward</a:t>
            </a:r>
            <a:r>
              <a:rPr lang="en-US" dirty="0"/>
              <a:t> can be tested in C100/R100 digital </a:t>
            </a:r>
            <a:r>
              <a:rPr lang="en-US" dirty="0" smtClean="0"/>
              <a:t>LLRF</a:t>
            </a:r>
          </a:p>
          <a:p>
            <a:pPr lvl="1"/>
            <a:r>
              <a:rPr lang="en-US" dirty="0" smtClean="0"/>
              <a:t>Existing digital controls can be modified</a:t>
            </a:r>
          </a:p>
          <a:p>
            <a:pPr lvl="1"/>
            <a:r>
              <a:rPr lang="en-US" dirty="0" smtClean="0"/>
              <a:t>Possible tests in CEBAF</a:t>
            </a:r>
            <a:r>
              <a:rPr lang="en-US" smtClean="0"/>
              <a:t>, injector R100, UITF </a:t>
            </a:r>
            <a:r>
              <a:rPr lang="en-US" dirty="0" smtClean="0"/>
              <a:t>with new QCM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6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R&amp;D Priorities: 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9658"/>
            <a:ext cx="8686801" cy="5306692"/>
          </a:xfrm>
        </p:spPr>
        <p:txBody>
          <a:bodyPr>
            <a:normAutofit/>
          </a:bodyPr>
          <a:lstStyle/>
          <a:p>
            <a:r>
              <a:rPr lang="en-US" dirty="0" smtClean="0"/>
              <a:t>Report Table 1: </a:t>
            </a:r>
            <a:r>
              <a:rPr lang="en-US" sz="1400" dirty="0" smtClean="0"/>
              <a:t>(somewhat) </a:t>
            </a:r>
            <a:r>
              <a:rPr lang="en-US" dirty="0" smtClean="0"/>
              <a:t>prioritized list of R&amp;D activities</a:t>
            </a:r>
          </a:p>
          <a:p>
            <a:r>
              <a:rPr lang="en-US" dirty="0" smtClean="0"/>
              <a:t>High / Medium / Low priorities</a:t>
            </a:r>
          </a:p>
          <a:p>
            <a:pPr lvl="1"/>
            <a:r>
              <a:rPr lang="en-US" dirty="0" smtClean="0"/>
              <a:t>Sub-priority C: correlated to most important identified R&amp;D concepts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1600" dirty="0"/>
          </a:p>
          <a:p>
            <a:pPr lvl="1"/>
            <a:r>
              <a:rPr lang="en-US" dirty="0" smtClean="0"/>
              <a:t>The panel assigned very high priority to tests of CEBAF in injector mode for JLEIC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94446"/>
              </p:ext>
            </p:extLst>
          </p:nvPr>
        </p:nvGraphicFramePr>
        <p:xfrm>
          <a:off x="218962" y="2484949"/>
          <a:ext cx="8729865" cy="283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379"/>
                <a:gridCol w="4078241"/>
                <a:gridCol w="1106952"/>
                <a:gridCol w="1002082"/>
                <a:gridCol w="1433211"/>
              </a:tblGrid>
              <a:tr h="617934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JLab</a:t>
                      </a:r>
                    </a:p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Panel</a:t>
                      </a:r>
                    </a:p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Panel</a:t>
                      </a:r>
                    </a:p>
                    <a:p>
                      <a:r>
                        <a:rPr lang="en-US" dirty="0" smtClean="0"/>
                        <a:t>Sub-Priority</a:t>
                      </a:r>
                      <a:endParaRPr lang="en-US" dirty="0"/>
                    </a:p>
                  </a:txBody>
                  <a:tcPr/>
                </a:tc>
              </a:tr>
              <a:tr h="428594">
                <a:tc>
                  <a:txBody>
                    <a:bodyPr/>
                    <a:lstStyle/>
                    <a:p>
                      <a:r>
                        <a:rPr lang="en-US" dirty="0" smtClean="0"/>
                        <a:t>BDD1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Spin tracking in ion and electron 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1215">
                <a:tc>
                  <a:txBody>
                    <a:bodyPr/>
                    <a:lstStyle/>
                    <a:p>
                      <a:r>
                        <a:rPr lang="en-US" dirty="0" smtClean="0"/>
                        <a:t>BDD2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Beam-beam</a:t>
                      </a:r>
                      <a:r>
                        <a:rPr lang="en-US" baseline="0" dirty="0" smtClean="0"/>
                        <a:t> simulation and gear changing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</a:tr>
              <a:tr h="534185">
                <a:tc>
                  <a:txBody>
                    <a:bodyPr/>
                    <a:lstStyle/>
                    <a:p>
                      <a:r>
                        <a:rPr lang="en-US" dirty="0" smtClean="0"/>
                        <a:t>INJ6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of CEBAF injection 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Third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</a:tr>
              <a:tr h="553488">
                <a:tc>
                  <a:txBody>
                    <a:bodyPr/>
                    <a:lstStyle/>
                    <a:p>
                      <a:r>
                        <a:rPr lang="en-US" dirty="0" smtClean="0"/>
                        <a:t>IRS1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 design and detector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6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R&amp;D Priorities: High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 “likelihood of success appears rather high”</a:t>
            </a:r>
          </a:p>
          <a:p>
            <a:pPr lvl="1"/>
            <a:r>
              <a:rPr lang="en-US" dirty="0" smtClean="0"/>
              <a:t>Risk mainly arises vs investment and NSAC EIC goal needs</a:t>
            </a:r>
          </a:p>
          <a:p>
            <a:pPr lvl="1"/>
            <a:r>
              <a:rPr lang="en-US" dirty="0" smtClean="0"/>
              <a:t>JLEIC performance is more limited by SR power</a:t>
            </a:r>
          </a:p>
          <a:p>
            <a:endParaRPr lang="en-US" dirty="0" smtClean="0"/>
          </a:p>
          <a:p>
            <a:r>
              <a:rPr lang="en-US" dirty="0" smtClean="0"/>
              <a:t>Noted assumption of CEBAF as full-energy injector</a:t>
            </a:r>
          </a:p>
          <a:p>
            <a:pPr lvl="1"/>
            <a:r>
              <a:rPr lang="en-US" dirty="0" smtClean="0"/>
              <a:t>JLEIC requirement quite different than CEBAF ops</a:t>
            </a:r>
          </a:p>
          <a:p>
            <a:pPr lvl="1"/>
            <a:r>
              <a:rPr lang="en-US" dirty="0" smtClean="0"/>
              <a:t>“An early demonstration of JLIEC injector mode operation would mitigate this risk entirely”, a “significant technical risk”</a:t>
            </a:r>
          </a:p>
          <a:p>
            <a:pPr lvl="1"/>
            <a:endParaRPr lang="en-US" dirty="0"/>
          </a:p>
          <a:p>
            <a:r>
              <a:rPr lang="en-US" dirty="0" smtClean="0"/>
              <a:t>Large section of CTE feasibility (III.B) discussed simulations</a:t>
            </a:r>
          </a:p>
          <a:p>
            <a:pPr lvl="1"/>
            <a:r>
              <a:rPr lang="en-US" dirty="0" smtClean="0"/>
              <a:t>Gear changing/crabbing/beam-beam collaboration encouraged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aised to level of highest priorities in report</a:t>
            </a:r>
          </a:p>
        </p:txBody>
      </p:sp>
    </p:spTree>
    <p:extLst>
      <p:ext uri="{BB962C8B-B14F-4D97-AF65-F5344CB8AC3E}">
        <p14:creationId xmlns:p14="http://schemas.microsoft.com/office/powerpoint/2010/main" val="28876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R&amp;D Priorities: Medium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93756"/>
              </p:ext>
            </p:extLst>
          </p:nvPr>
        </p:nvGraphicFramePr>
        <p:xfrm>
          <a:off x="673154" y="943224"/>
          <a:ext cx="7797693" cy="308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57"/>
                <a:gridCol w="4497132"/>
                <a:gridCol w="1044112"/>
                <a:gridCol w="1070892"/>
              </a:tblGrid>
              <a:tr h="617934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</a:t>
                      </a:r>
                    </a:p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Panel</a:t>
                      </a:r>
                    </a:p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</a:tr>
              <a:tr h="428594">
                <a:tc>
                  <a:txBody>
                    <a:bodyPr/>
                    <a:lstStyle/>
                    <a:p>
                      <a:r>
                        <a:rPr lang="en-US" dirty="0" smtClean="0"/>
                        <a:t>BDD3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Nonlinear beam dynamics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446438">
                <a:tc>
                  <a:txBody>
                    <a:bodyPr/>
                    <a:lstStyle/>
                    <a:p>
                      <a:r>
                        <a:rPr lang="en-US" dirty="0" smtClean="0"/>
                        <a:t>BDD4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Instabilities and feedback</a:t>
                      </a:r>
                      <a:r>
                        <a:rPr lang="en-US" baseline="0" dirty="0" smtClean="0"/>
                        <a:t>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72828">
                <a:tc>
                  <a:txBody>
                    <a:bodyPr/>
                    <a:lstStyle/>
                    <a:p>
                      <a:r>
                        <a:rPr lang="en-US" dirty="0" smtClean="0"/>
                        <a:t>BDD5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dynamic range BPM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Third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</a:t>
                      </a:r>
                    </a:p>
                  </a:txBody>
                  <a:tcPr/>
                </a:tc>
              </a:tr>
              <a:tr h="396130">
                <a:tc>
                  <a:txBody>
                    <a:bodyPr/>
                    <a:lstStyle/>
                    <a:p>
                      <a:r>
                        <a:rPr lang="en-US" dirty="0" smtClean="0"/>
                        <a:t>INJ2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 charge in ion 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</a:t>
                      </a:r>
                      <a:endParaRPr lang="en-US" b="1" dirty="0"/>
                    </a:p>
                  </a:txBody>
                  <a:tcPr/>
                </a:tc>
              </a:tr>
              <a:tr h="419432">
                <a:tc>
                  <a:txBody>
                    <a:bodyPr/>
                    <a:lstStyle/>
                    <a:p>
                      <a:r>
                        <a:rPr lang="en-US" dirty="0" smtClean="0"/>
                        <a:t>INJ3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beam 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Medium</a:t>
                      </a:r>
                      <a:endParaRPr lang="en-US" b="1" dirty="0"/>
                    </a:p>
                  </a:txBody>
                  <a:tcPr/>
                </a:tc>
              </a:tr>
              <a:tr h="384479">
                <a:tc>
                  <a:txBody>
                    <a:bodyPr/>
                    <a:lstStyle/>
                    <a:p>
                      <a:r>
                        <a:rPr lang="en-US" dirty="0" smtClean="0"/>
                        <a:t>IRS2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 and electron ring background and vacuum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39527"/>
            <a:ext cx="8229600" cy="2283456"/>
          </a:xfrm>
        </p:spPr>
        <p:txBody>
          <a:bodyPr>
            <a:normAutofit/>
          </a:bodyPr>
          <a:lstStyle/>
          <a:p>
            <a:r>
              <a:rPr lang="en-US" dirty="0" smtClean="0"/>
              <a:t>The committee agreed with some of our self-assessments on medium-priority R&amp;D items</a:t>
            </a:r>
          </a:p>
          <a:p>
            <a:pPr lvl="1"/>
            <a:r>
              <a:rPr lang="en-US" dirty="0" smtClean="0"/>
              <a:t>Booster space charge (INJ2) and ion beam formation (INJ3) lowered a bit</a:t>
            </a:r>
          </a:p>
          <a:p>
            <a:pPr lvl="1"/>
            <a:r>
              <a:rPr lang="en-US" dirty="0" smtClean="0"/>
              <a:t>Short JLEIC hadron bunches not specifically critiqued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pportunity for hadron BPM diagnostic development </a:t>
            </a:r>
            <a:r>
              <a:rPr lang="en-US" sz="1400" dirty="0" smtClean="0"/>
              <a:t>(LDRD?)</a:t>
            </a:r>
            <a:endParaRPr lang="en-US" sz="1400" dirty="0"/>
          </a:p>
        </p:txBody>
      </p:sp>
      <p:sp>
        <p:nvSpPr>
          <p:cNvPr id="13" name="Curved Right Arrow 12"/>
          <p:cNvSpPr/>
          <p:nvPr/>
        </p:nvSpPr>
        <p:spPr>
          <a:xfrm flipH="1" flipV="1">
            <a:off x="8470847" y="2542855"/>
            <a:ext cx="541720" cy="361534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9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</TotalTime>
  <Words>946</Words>
  <Application>Microsoft Macintosh PowerPoint</Application>
  <PresentationFormat>On-screen Show (4:3)</PresentationFormat>
  <Paragraphs>207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JLabPowerpointMain</vt:lpstr>
      <vt:lpstr>JLEIC R&amp;D Review: Other R&amp;D</vt:lpstr>
      <vt:lpstr>INJ2: Booster Space Charge</vt:lpstr>
      <vt:lpstr>INJ2: R&amp;D Plan</vt:lpstr>
      <vt:lpstr>INJ3: Ion Bunch Formation</vt:lpstr>
      <vt:lpstr>INJ3 R&amp;D Plan: Barrier Bucket</vt:lpstr>
      <vt:lpstr>INJ6: Test of CEBAF as JLEIC Injector</vt:lpstr>
      <vt:lpstr>Report R&amp;D Priorities: High</vt:lpstr>
      <vt:lpstr>Report R&amp;D Priorities: High</vt:lpstr>
      <vt:lpstr>Report R&amp;D Priorities: Medium</vt:lpstr>
      <vt:lpstr>Diagnostics and Feedback</vt:lpstr>
      <vt:lpstr>Report R&amp;D Priorities: Low</vt:lpstr>
      <vt:lpstr>Charge Element III High Level</vt:lpstr>
      <vt:lpstr>Table 1 R&amp;D Priorities: JLEIC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Todd Satogata</cp:lastModifiedBy>
  <cp:revision>1500</cp:revision>
  <cp:lastPrinted>2015-05-13T17:05:32Z</cp:lastPrinted>
  <dcterms:created xsi:type="dcterms:W3CDTF">2014-06-23T12:28:26Z</dcterms:created>
  <dcterms:modified xsi:type="dcterms:W3CDTF">2017-04-04T16:40:00Z</dcterms:modified>
</cp:coreProperties>
</file>