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6" r:id="rId2"/>
    <p:sldId id="257" r:id="rId3"/>
    <p:sldId id="285" r:id="rId4"/>
    <p:sldId id="297" r:id="rId5"/>
    <p:sldId id="298" r:id="rId6"/>
    <p:sldId id="287" r:id="rId7"/>
    <p:sldId id="288" r:id="rId8"/>
    <p:sldId id="291" r:id="rId9"/>
    <p:sldId id="299" r:id="rId10"/>
    <p:sldId id="300" r:id="rId11"/>
    <p:sldId id="301" r:id="rId12"/>
    <p:sldId id="286" r:id="rId13"/>
    <p:sldId id="283" r:id="rId14"/>
    <p:sldId id="293" r:id="rId15"/>
    <p:sldId id="296" r:id="rId16"/>
    <p:sldId id="302" r:id="rId17"/>
    <p:sldId id="294" r:id="rId18"/>
    <p:sldId id="295" r:id="rId19"/>
    <p:sldId id="304" r:id="rId20"/>
    <p:sldId id="290" r:id="rId21"/>
    <p:sldId id="305" r:id="rId22"/>
    <p:sldId id="306" r:id="rId23"/>
    <p:sldId id="303" r:id="rId24"/>
    <p:sldId id="292" r:id="rId25"/>
    <p:sldId id="289" r:id="rId26"/>
    <p:sldId id="30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3300"/>
    <a:srgbClr val="800000"/>
    <a:srgbClr val="FFFFCC"/>
    <a:srgbClr val="000000"/>
    <a:srgbClr val="404040"/>
    <a:srgbClr val="FFFFFF"/>
    <a:srgbClr val="3333CC"/>
    <a:srgbClr val="6600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6" autoAdjust="0"/>
    <p:restoredTop sz="94646"/>
  </p:normalViewPr>
  <p:slideViewPr>
    <p:cSldViewPr snapToGrid="0" snapToObjects="1">
      <p:cViewPr varScale="1">
        <p:scale>
          <a:sx n="123" d="100"/>
          <a:sy n="123" d="100"/>
        </p:scale>
        <p:origin x="1002" y="96"/>
      </p:cViewPr>
      <p:guideLst>
        <p:guide orient="horz" pos="2160"/>
        <p:guide pos="2880"/>
        <p:guide orient="horz" pos="2167"/>
      </p:guideLst>
    </p:cSldViewPr>
  </p:slideViewPr>
  <p:notesTextViewPr>
    <p:cViewPr>
      <p:scale>
        <a:sx n="1" d="1"/>
        <a:sy n="1" d="1"/>
      </p:scale>
      <p:origin x="0" y="0"/>
    </p:cViewPr>
  </p:notesTextViewPr>
  <p:sorterViewPr>
    <p:cViewPr>
      <p:scale>
        <a:sx n="100" d="100"/>
        <a:sy n="100" d="100"/>
      </p:scale>
      <p:origin x="0" y="4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6D1A43-4927-448A-8709-1A639C18A13E}" type="datetimeFigureOut">
              <a:rPr lang="en-US" smtClean="0"/>
              <a:t>4/4/2017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8C55E-B25D-49F7-AC7B-3685D67F1C3C}" type="slidenum">
              <a:rPr lang="en-US" smtClean="0"/>
              <a:t>‹#›</a:t>
            </a:fld>
            <a:endParaRPr lang="en-US"/>
          </a:p>
        </p:txBody>
      </p:sp>
    </p:spTree>
    <p:extLst>
      <p:ext uri="{BB962C8B-B14F-4D97-AF65-F5344CB8AC3E}">
        <p14:creationId xmlns:p14="http://schemas.microsoft.com/office/powerpoint/2010/main" val="790779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113"/>
            <a:ext cx="9144000" cy="6858000"/>
          </a:xfrm>
          <a:prstGeom prst="rect">
            <a:avLst/>
          </a:prstGeom>
        </p:spPr>
      </p:pic>
      <p:sp>
        <p:nvSpPr>
          <p:cNvPr id="4"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86867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5"/>
          <p:cNvSpPr>
            <a:spLocks noGrp="1"/>
          </p:cNvSpPr>
          <p:nvPr>
            <p:ph type="sldNum" sz="quarter" idx="12"/>
          </p:nvPr>
        </p:nvSpPr>
        <p:spPr>
          <a:xfrm>
            <a:off x="3750513" y="6311899"/>
            <a:ext cx="20574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7480" y="2625500"/>
            <a:ext cx="6100689" cy="1774948"/>
          </a:xfrm>
        </p:spPr>
        <p:txBody>
          <a:bodyPr>
            <a:normAutofit fontScale="90000"/>
          </a:bodyPr>
          <a:lstStyle/>
          <a:p>
            <a:r>
              <a:rPr lang="en-US" dirty="0"/>
              <a:t>Challenges in the eRHIC IR Magnet Design</a:t>
            </a:r>
          </a:p>
        </p:txBody>
      </p:sp>
      <p:sp>
        <p:nvSpPr>
          <p:cNvPr id="3" name="Subtitle 2"/>
          <p:cNvSpPr>
            <a:spLocks noGrp="1"/>
          </p:cNvSpPr>
          <p:nvPr>
            <p:ph type="subTitle" idx="1"/>
          </p:nvPr>
        </p:nvSpPr>
        <p:spPr/>
        <p:txBody>
          <a:bodyPr/>
          <a:lstStyle/>
          <a:p>
            <a:r>
              <a:rPr lang="en-US" dirty="0" smtClean="0"/>
              <a:t>Brett Parker</a:t>
            </a:r>
            <a:endParaRPr lang="en-US" dirty="0"/>
          </a:p>
        </p:txBody>
      </p:sp>
    </p:spTree>
    <p:extLst>
      <p:ext uri="{BB962C8B-B14F-4D97-AF65-F5344CB8AC3E}">
        <p14:creationId xmlns:p14="http://schemas.microsoft.com/office/powerpoint/2010/main" val="1092042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30" y="1709739"/>
            <a:ext cx="8772807" cy="2852737"/>
          </a:xfrm>
        </p:spPr>
        <p:txBody>
          <a:bodyPr>
            <a:normAutofit/>
          </a:bodyPr>
          <a:lstStyle/>
          <a:p>
            <a:r>
              <a:rPr lang="en-US" sz="5800" spc="350" dirty="0" smtClean="0"/>
              <a:t>Need Special Coil and</a:t>
            </a:r>
            <a:r>
              <a:rPr lang="en-US" sz="5800" dirty="0" smtClean="0"/>
              <a:t> New Yoke Configurations.</a:t>
            </a:r>
            <a:endParaRPr lang="en-US" sz="58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10</a:t>
            </a:fld>
            <a:endParaRPr lang="en-US"/>
          </a:p>
        </p:txBody>
      </p:sp>
    </p:spTree>
    <p:extLst>
      <p:ext uri="{BB962C8B-B14F-4D97-AF65-F5344CB8AC3E}">
        <p14:creationId xmlns:p14="http://schemas.microsoft.com/office/powerpoint/2010/main" val="32535591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0124" y="337968"/>
            <a:ext cx="8790914" cy="992894"/>
          </a:xfrm>
        </p:spPr>
        <p:txBody>
          <a:bodyPr anchor="t">
            <a:normAutofit/>
          </a:bodyPr>
          <a:lstStyle/>
          <a:p>
            <a:r>
              <a:rPr lang="en-US" sz="3400" dirty="0" smtClean="0"/>
              <a:t>What Changes with Ring-Ring Vs Linac-Ring</a:t>
            </a:r>
            <a:endParaRPr lang="en-US" sz="3400" dirty="0"/>
          </a:p>
        </p:txBody>
      </p:sp>
      <p:sp>
        <p:nvSpPr>
          <p:cNvPr id="3" name="Content Placeholder 2"/>
          <p:cNvSpPr>
            <a:spLocks noGrp="1"/>
          </p:cNvSpPr>
          <p:nvPr>
            <p:ph idx="1"/>
          </p:nvPr>
        </p:nvSpPr>
        <p:spPr>
          <a:xfrm>
            <a:off x="334978" y="1040459"/>
            <a:ext cx="8736590" cy="5231257"/>
          </a:xfrm>
        </p:spPr>
        <p:txBody>
          <a:bodyPr>
            <a:noAutofit/>
          </a:bodyPr>
          <a:lstStyle/>
          <a:p>
            <a:pPr>
              <a:lnSpc>
                <a:spcPct val="100000"/>
              </a:lnSpc>
              <a:spcBef>
                <a:spcPts val="0"/>
              </a:spcBef>
              <a:spcAft>
                <a:spcPts val="1200"/>
              </a:spcAft>
            </a:pPr>
            <a:r>
              <a:rPr lang="en-US" sz="2300" spc="20" dirty="0" smtClean="0"/>
              <a:t>Sweet Spot coils are well matched to Linac-Ring requirements because both the crossing angle and electron beam apertures are small (i.e. need to use space close to main coil but this is easier to do if we only need reduced field over a small region)</a:t>
            </a:r>
            <a:r>
              <a:rPr lang="en-US" sz="2300" dirty="0" smtClean="0"/>
              <a:t>.</a:t>
            </a:r>
          </a:p>
          <a:p>
            <a:pPr>
              <a:lnSpc>
                <a:spcPct val="100000"/>
              </a:lnSpc>
              <a:spcBef>
                <a:spcPts val="0"/>
              </a:spcBef>
              <a:spcAft>
                <a:spcPts val="1200"/>
              </a:spcAft>
            </a:pPr>
            <a:r>
              <a:rPr lang="en-US" sz="2300" dirty="0" smtClean="0"/>
              <a:t>For Ring-Ring both the electron beam emittance is larger and we pay more of a penalty with large betas and chromaticity; we must use large aperture superconducting electron IR quads, interleaved with hadron magnets, rather than using warm quads further from the IP in the warm region beyond the hadron quads.</a:t>
            </a:r>
          </a:p>
          <a:p>
            <a:pPr>
              <a:lnSpc>
                <a:spcPct val="100000"/>
              </a:lnSpc>
              <a:spcBef>
                <a:spcPts val="0"/>
              </a:spcBef>
              <a:spcAft>
                <a:spcPts val="1200"/>
              </a:spcAft>
            </a:pPr>
            <a:r>
              <a:rPr lang="en-US" sz="2300" spc="50" dirty="0" smtClean="0"/>
              <a:t>Fortunately with the present eRHIC Ring-Ring 22 mrad total crossing angle, we can now fall back on previous work for the ILC final focus where we have produced and tested compact actively shielded coil configurations</a:t>
            </a:r>
            <a:r>
              <a:rPr lang="en-US" sz="2300" dirty="0" smtClean="0"/>
              <a:t>.</a:t>
            </a:r>
          </a:p>
        </p:txBody>
      </p:sp>
      <p:sp>
        <p:nvSpPr>
          <p:cNvPr id="4" name="Slide Number Placeholder 3"/>
          <p:cNvSpPr>
            <a:spLocks noGrp="1"/>
          </p:cNvSpPr>
          <p:nvPr>
            <p:ph type="sldNum" sz="quarter" idx="12"/>
          </p:nvPr>
        </p:nvSpPr>
        <p:spPr/>
        <p:txBody>
          <a:bodyPr/>
          <a:lstStyle/>
          <a:p>
            <a:fld id="{893C5830-40F3-F04E-B2E3-10E6672BA8FF}" type="slidenum">
              <a:rPr lang="en-US" smtClean="0"/>
              <a:pPr/>
              <a:t>11</a:t>
            </a:fld>
            <a:endParaRPr lang="en-US"/>
          </a:p>
        </p:txBody>
      </p:sp>
    </p:spTree>
    <p:extLst>
      <p:ext uri="{BB962C8B-B14F-4D97-AF65-F5344CB8AC3E}">
        <p14:creationId xmlns:p14="http://schemas.microsoft.com/office/powerpoint/2010/main" val="3236218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8119" y="211225"/>
            <a:ext cx="8062677" cy="1325563"/>
          </a:xfrm>
        </p:spPr>
        <p:txBody>
          <a:bodyPr anchor="t">
            <a:noAutofit/>
          </a:bodyPr>
          <a:lstStyle/>
          <a:p>
            <a:r>
              <a:rPr lang="en-US" sz="3600" spc="20" dirty="0"/>
              <a:t>Design for Compact Superconducting </a:t>
            </a:r>
            <a:r>
              <a:rPr lang="en-US" sz="3600" dirty="0"/>
              <a:t>Magnet Used in the ILC 14 </a:t>
            </a:r>
            <a:r>
              <a:rPr lang="en-US" sz="3600" dirty="0" err="1"/>
              <a:t>mr</a:t>
            </a:r>
            <a:r>
              <a:rPr lang="en-US" sz="3600" dirty="0"/>
              <a:t> Layout.</a:t>
            </a:r>
          </a:p>
        </p:txBody>
      </p:sp>
      <p:sp>
        <p:nvSpPr>
          <p:cNvPr id="3" name="Slide Number Placeholder 2"/>
          <p:cNvSpPr>
            <a:spLocks noGrp="1"/>
          </p:cNvSpPr>
          <p:nvPr>
            <p:ph type="sldNum" sz="quarter" idx="12"/>
          </p:nvPr>
        </p:nvSpPr>
        <p:spPr>
          <a:xfrm>
            <a:off x="3750513" y="6438641"/>
            <a:ext cx="2057400" cy="365125"/>
          </a:xfrm>
        </p:spPr>
        <p:txBody>
          <a:bodyPr/>
          <a:lstStyle/>
          <a:p>
            <a:fld id="{893C5830-40F3-F04E-B2E3-10E6672BA8FF}" type="slidenum">
              <a:rPr lang="en-US" smtClean="0"/>
              <a:pPr/>
              <a:t>12</a:t>
            </a:fld>
            <a:endParaRPr lang="en-US"/>
          </a:p>
        </p:txBody>
      </p:sp>
      <p:sp>
        <p:nvSpPr>
          <p:cNvPr id="6" name="Content Placeholder 2"/>
          <p:cNvSpPr txBox="1">
            <a:spLocks/>
          </p:cNvSpPr>
          <p:nvPr/>
        </p:nvSpPr>
        <p:spPr>
          <a:xfrm>
            <a:off x="4004842" y="1271664"/>
            <a:ext cx="5185458" cy="23843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smtClean="0"/>
              <a:t>14 mr crossing angle via compact self-shielded QD0 coil windings.</a:t>
            </a:r>
          </a:p>
          <a:p>
            <a:r>
              <a:rPr lang="en-US" sz="2300" smtClean="0"/>
              <a:t>Extracted beam passes just outside coil into separate focusing channel.</a:t>
            </a:r>
          </a:p>
          <a:p>
            <a:r>
              <a:rPr lang="en-US" sz="2300" smtClean="0"/>
              <a:t>Cryostat to fit within limited space inside detector at L* = 4.1 m.</a:t>
            </a:r>
            <a:endParaRPr lang="en-US" sz="2300" dirty="0"/>
          </a:p>
        </p:txBody>
      </p:sp>
      <p:pic>
        <p:nvPicPr>
          <p:cNvPr id="7" name="Picture 6" descr="ilc_prototype.png"/>
          <p:cNvPicPr>
            <a:picLocks noChangeAspect="1"/>
          </p:cNvPicPr>
          <p:nvPr/>
        </p:nvPicPr>
        <p:blipFill>
          <a:blip r:embed="rId3" cstate="print"/>
          <a:stretch>
            <a:fillRect/>
          </a:stretch>
        </p:blipFill>
        <p:spPr>
          <a:xfrm>
            <a:off x="219919" y="4065233"/>
            <a:ext cx="4039565" cy="2365906"/>
          </a:xfrm>
          <a:prstGeom prst="rect">
            <a:avLst/>
          </a:prstGeom>
          <a:effectLst>
            <a:outerShdw blurRad="63500" sx="102000" sy="102000" algn="ctr" rotWithShape="0">
              <a:prstClr val="black">
                <a:alpha val="40000"/>
              </a:prstClr>
            </a:outerShdw>
          </a:effectLst>
        </p:spPr>
      </p:pic>
      <p:pic>
        <p:nvPicPr>
          <p:cNvPr id="8" name="Picture 7" descr="shielded_qd0_geometry_transp.png"/>
          <p:cNvPicPr>
            <a:picLocks noChangeAspect="1"/>
          </p:cNvPicPr>
          <p:nvPr/>
        </p:nvPicPr>
        <p:blipFill>
          <a:blip r:embed="rId4" cstate="print"/>
          <a:stretch>
            <a:fillRect/>
          </a:stretch>
        </p:blipFill>
        <p:spPr>
          <a:xfrm>
            <a:off x="11575" y="1282028"/>
            <a:ext cx="4004841" cy="2698914"/>
          </a:xfrm>
          <a:prstGeom prst="rect">
            <a:avLst/>
          </a:prstGeom>
        </p:spPr>
      </p:pic>
      <p:sp>
        <p:nvSpPr>
          <p:cNvPr id="9" name="Rectangle 8"/>
          <p:cNvSpPr/>
          <p:nvPr/>
        </p:nvSpPr>
        <p:spPr bwMode="auto">
          <a:xfrm>
            <a:off x="4502551" y="3808621"/>
            <a:ext cx="4444678" cy="2639028"/>
          </a:xfrm>
          <a:prstGeom prst="rect">
            <a:avLst/>
          </a:prstGeom>
          <a:solidFill>
            <a:schemeClr val="bg1"/>
          </a:solid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pic>
        <p:nvPicPr>
          <p:cNvPr id="10" name="Picture 9" descr="composite ILC shielded quad magnitude white back.jpg"/>
          <p:cNvPicPr>
            <a:picLocks noChangeAspect="1"/>
          </p:cNvPicPr>
          <p:nvPr/>
        </p:nvPicPr>
        <p:blipFill>
          <a:blip r:embed="rId5" cstate="print"/>
          <a:srcRect l="27090" t="26318" r="-1599" b="29724"/>
          <a:stretch>
            <a:fillRect/>
          </a:stretch>
        </p:blipFill>
        <p:spPr>
          <a:xfrm flipH="1">
            <a:off x="4513470" y="3818882"/>
            <a:ext cx="3460831" cy="2164466"/>
          </a:xfrm>
          <a:prstGeom prst="rect">
            <a:avLst/>
          </a:prstGeom>
          <a:effectLst/>
        </p:spPr>
      </p:pic>
      <p:sp>
        <p:nvSpPr>
          <p:cNvPr id="11" name="TextBox 10"/>
          <p:cNvSpPr txBox="1"/>
          <p:nvPr/>
        </p:nvSpPr>
        <p:spPr>
          <a:xfrm>
            <a:off x="4531942" y="5961509"/>
            <a:ext cx="4392613" cy="461665"/>
          </a:xfrm>
          <a:prstGeom prst="rect">
            <a:avLst/>
          </a:prstGeom>
          <a:noFill/>
        </p:spPr>
        <p:txBody>
          <a:bodyPr wrap="none" rtlCol="0">
            <a:spAutoFit/>
          </a:bodyPr>
          <a:lstStyle/>
          <a:p>
            <a:r>
              <a:rPr lang="en-US" sz="2400" b="1" i="1" dirty="0" smtClean="0">
                <a:solidFill>
                  <a:schemeClr val="accent1">
                    <a:lumMod val="25000"/>
                  </a:schemeClr>
                </a:solidFill>
              </a:rPr>
              <a:t>QD0 with active shield off/on</a:t>
            </a:r>
            <a:endParaRPr lang="en-US" sz="2400" b="1" i="1" dirty="0">
              <a:solidFill>
                <a:schemeClr val="accent1">
                  <a:lumMod val="25000"/>
                </a:schemeClr>
              </a:solidFill>
            </a:endParaRPr>
          </a:p>
        </p:txBody>
      </p:sp>
      <p:grpSp>
        <p:nvGrpSpPr>
          <p:cNvPr id="12" name="Group 11"/>
          <p:cNvGrpSpPr/>
          <p:nvPr/>
        </p:nvGrpSpPr>
        <p:grpSpPr>
          <a:xfrm>
            <a:off x="5759115" y="3860444"/>
            <a:ext cx="1993682" cy="417005"/>
            <a:chOff x="5647158" y="4189746"/>
            <a:chExt cx="1993682" cy="417005"/>
          </a:xfrm>
        </p:grpSpPr>
        <p:sp>
          <p:nvSpPr>
            <p:cNvPr id="13" name="TextBox 12"/>
            <p:cNvSpPr txBox="1"/>
            <p:nvPr/>
          </p:nvSpPr>
          <p:spPr>
            <a:xfrm>
              <a:off x="7100307" y="4189746"/>
              <a:ext cx="540533" cy="400110"/>
            </a:xfrm>
            <a:prstGeom prst="rect">
              <a:avLst/>
            </a:prstGeom>
            <a:noFill/>
          </p:spPr>
          <p:txBody>
            <a:bodyPr wrap="none" rtlCol="0">
              <a:spAutoFit/>
            </a:bodyPr>
            <a:lstStyle/>
            <a:p>
              <a:r>
                <a:rPr lang="en-US" sz="2000" b="1" dirty="0" smtClean="0"/>
                <a:t>On</a:t>
              </a:r>
              <a:endParaRPr lang="en-US" sz="2000" b="1" dirty="0"/>
            </a:p>
          </p:txBody>
        </p:sp>
        <p:sp>
          <p:nvSpPr>
            <p:cNvPr id="14" name="TextBox 13"/>
            <p:cNvSpPr txBox="1"/>
            <p:nvPr/>
          </p:nvSpPr>
          <p:spPr>
            <a:xfrm>
              <a:off x="5647158" y="4206641"/>
              <a:ext cx="553357" cy="400110"/>
            </a:xfrm>
            <a:prstGeom prst="rect">
              <a:avLst/>
            </a:prstGeom>
            <a:noFill/>
          </p:spPr>
          <p:txBody>
            <a:bodyPr wrap="none" rtlCol="0">
              <a:spAutoFit/>
            </a:bodyPr>
            <a:lstStyle/>
            <a:p>
              <a:r>
                <a:rPr lang="en-US" sz="2000" b="1" dirty="0" smtClean="0"/>
                <a:t>Off</a:t>
              </a:r>
              <a:endParaRPr lang="en-US" sz="2000" b="1" dirty="0"/>
            </a:p>
          </p:txBody>
        </p:sp>
      </p:grpSp>
      <p:sp>
        <p:nvSpPr>
          <p:cNvPr id="15" name="Oval 14"/>
          <p:cNvSpPr/>
          <p:nvPr/>
        </p:nvSpPr>
        <p:spPr bwMode="auto">
          <a:xfrm>
            <a:off x="1494919" y="2188870"/>
            <a:ext cx="674255" cy="666419"/>
          </a:xfrm>
          <a:prstGeom prst="ellipse">
            <a:avLst/>
          </a:prstGeom>
          <a:solidFill>
            <a:srgbClr val="FFFFF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16" name="TextBox 15"/>
          <p:cNvSpPr txBox="1"/>
          <p:nvPr/>
        </p:nvSpPr>
        <p:spPr>
          <a:xfrm>
            <a:off x="1380716" y="2291246"/>
            <a:ext cx="905165" cy="461665"/>
          </a:xfrm>
          <a:prstGeom prst="rect">
            <a:avLst/>
          </a:prstGeom>
          <a:noFill/>
        </p:spPr>
        <p:txBody>
          <a:bodyPr wrap="square" rtlCol="0">
            <a:spAutoFit/>
          </a:bodyPr>
          <a:lstStyle/>
          <a:p>
            <a:pPr algn="ctr"/>
            <a:r>
              <a:rPr lang="en-US" sz="1200" b="1" dirty="0" smtClean="0">
                <a:solidFill>
                  <a:srgbClr val="996600"/>
                </a:solidFill>
                <a:latin typeface="Arial Narrow" panose="020B0606020202030204" pitchFamily="34" charset="0"/>
              </a:rPr>
              <a:t>Incoming Beam</a:t>
            </a:r>
            <a:endParaRPr lang="en-US" sz="1200" b="1" dirty="0">
              <a:solidFill>
                <a:srgbClr val="996600"/>
              </a:solidFill>
              <a:latin typeface="Arial Narrow" panose="020B0606020202030204" pitchFamily="34" charset="0"/>
            </a:endParaRPr>
          </a:p>
        </p:txBody>
      </p:sp>
      <p:sp>
        <p:nvSpPr>
          <p:cNvPr id="17" name="TextBox 16"/>
          <p:cNvSpPr txBox="1"/>
          <p:nvPr/>
        </p:nvSpPr>
        <p:spPr>
          <a:xfrm>
            <a:off x="3055835" y="2289819"/>
            <a:ext cx="905165" cy="461665"/>
          </a:xfrm>
          <a:prstGeom prst="rect">
            <a:avLst/>
          </a:prstGeom>
          <a:noFill/>
        </p:spPr>
        <p:txBody>
          <a:bodyPr wrap="square" rtlCol="0">
            <a:spAutoFit/>
          </a:bodyPr>
          <a:lstStyle/>
          <a:p>
            <a:pPr algn="ctr"/>
            <a:r>
              <a:rPr lang="en-US" sz="1200" b="1" dirty="0" smtClean="0">
                <a:solidFill>
                  <a:srgbClr val="996600"/>
                </a:solidFill>
                <a:latin typeface="Arial Narrow" panose="020B0606020202030204" pitchFamily="34" charset="0"/>
              </a:rPr>
              <a:t>Outgoing Beam</a:t>
            </a:r>
            <a:endParaRPr lang="en-US" sz="1200" b="1" dirty="0">
              <a:solidFill>
                <a:srgbClr val="996600"/>
              </a:solidFill>
              <a:latin typeface="Arial Narrow" panose="020B0606020202030204" pitchFamily="34" charset="0"/>
            </a:endParaRPr>
          </a:p>
        </p:txBody>
      </p:sp>
    </p:spTree>
    <p:extLst>
      <p:ext uri="{BB962C8B-B14F-4D97-AF65-F5344CB8AC3E}">
        <p14:creationId xmlns:p14="http://schemas.microsoft.com/office/powerpoint/2010/main" val="1228726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6337" y="310809"/>
            <a:ext cx="8836182" cy="757504"/>
          </a:xfrm>
        </p:spPr>
        <p:txBody>
          <a:bodyPr anchor="t">
            <a:noAutofit/>
          </a:bodyPr>
          <a:lstStyle/>
          <a:p>
            <a:r>
              <a:rPr lang="en-US" sz="3800" dirty="0" smtClean="0"/>
              <a:t>Q1PF, First Forward Side Proton Quad</a:t>
            </a:r>
            <a:endParaRPr lang="en-US" sz="38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13</a:t>
            </a:fld>
            <a:endParaRPr lang="en-US"/>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69" y="1077366"/>
            <a:ext cx="3572806" cy="2547174"/>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975" y="1003535"/>
            <a:ext cx="5534972" cy="2939969"/>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r="8666"/>
          <a:stretch/>
        </p:blipFill>
        <p:spPr>
          <a:xfrm>
            <a:off x="628650" y="3603275"/>
            <a:ext cx="2431421" cy="2614078"/>
          </a:xfrm>
          <a:prstGeom prst="rect">
            <a:avLst/>
          </a:prstGeom>
        </p:spPr>
      </p:pic>
      <p:sp>
        <p:nvSpPr>
          <p:cNvPr id="21" name="TextBox 20"/>
          <p:cNvSpPr txBox="1"/>
          <p:nvPr/>
        </p:nvSpPr>
        <p:spPr>
          <a:xfrm>
            <a:off x="36213" y="4105291"/>
            <a:ext cx="1013988" cy="646331"/>
          </a:xfrm>
          <a:prstGeom prst="rect">
            <a:avLst/>
          </a:prstGeom>
          <a:noFill/>
        </p:spPr>
        <p:txBody>
          <a:bodyPr wrap="square" rtlCol="0">
            <a:spAutoFit/>
          </a:bodyPr>
          <a:lstStyle/>
          <a:p>
            <a:r>
              <a:rPr lang="en-US" b="1" i="1" dirty="0" smtClean="0">
                <a:solidFill>
                  <a:srgbClr val="0051C8"/>
                </a:solidFill>
              </a:rPr>
              <a:t>3D End View</a:t>
            </a:r>
            <a:endParaRPr lang="en-US" b="1" i="1" dirty="0">
              <a:solidFill>
                <a:srgbClr val="0051C8"/>
              </a:solidFill>
            </a:endParaRPr>
          </a:p>
        </p:txBody>
      </p:sp>
      <p:sp>
        <p:nvSpPr>
          <p:cNvPr id="10" name="Content Placeholder 2"/>
          <p:cNvSpPr>
            <a:spLocks noGrp="1"/>
          </p:cNvSpPr>
          <p:nvPr>
            <p:ph idx="1"/>
          </p:nvPr>
        </p:nvSpPr>
        <p:spPr>
          <a:xfrm>
            <a:off x="3123446" y="4064212"/>
            <a:ext cx="6011501" cy="2202523"/>
          </a:xfrm>
        </p:spPr>
        <p:txBody>
          <a:bodyPr>
            <a:normAutofit fontScale="92500" lnSpcReduction="10000"/>
          </a:bodyPr>
          <a:lstStyle/>
          <a:p>
            <a:pPr>
              <a:spcBef>
                <a:spcPts val="0"/>
              </a:spcBef>
              <a:spcAft>
                <a:spcPts val="500"/>
              </a:spcAft>
            </a:pPr>
            <a:r>
              <a:rPr lang="en-US" sz="2400" dirty="0" smtClean="0"/>
              <a:t>Q1PF, active external field cancelation coil.</a:t>
            </a:r>
          </a:p>
          <a:p>
            <a:pPr>
              <a:spcBef>
                <a:spcPts val="0"/>
              </a:spcBef>
              <a:spcAft>
                <a:spcPts val="500"/>
              </a:spcAft>
            </a:pPr>
            <a:r>
              <a:rPr lang="en-US" sz="2400" dirty="0" smtClean="0"/>
              <a:t>90 T/m gradient, clear bore is 86 mm ID.</a:t>
            </a:r>
          </a:p>
          <a:p>
            <a:pPr>
              <a:spcBef>
                <a:spcPts val="0"/>
              </a:spcBef>
              <a:spcAft>
                <a:spcPts val="500"/>
              </a:spcAft>
            </a:pPr>
            <a:r>
              <a:rPr lang="en-US" sz="2400" dirty="0" smtClean="0"/>
              <a:t>Peak field about 4.5 T with essentially zero external field outside body of the bare coil.</a:t>
            </a:r>
          </a:p>
          <a:p>
            <a:pPr>
              <a:spcBef>
                <a:spcPts val="0"/>
              </a:spcBef>
              <a:spcAft>
                <a:spcPts val="500"/>
              </a:spcAft>
            </a:pPr>
            <a:r>
              <a:rPr lang="en-US" sz="2400" spc="100" dirty="0" smtClean="0"/>
              <a:t>Small cancellation undershoot/</a:t>
            </a:r>
            <a:r>
              <a:rPr lang="en-US" sz="2400" spc="100" dirty="0"/>
              <a:t>o</a:t>
            </a:r>
            <a:r>
              <a:rPr lang="en-US" sz="2400" spc="100" dirty="0" smtClean="0"/>
              <a:t>vershoot near the coil ends is handled via the use of a thin passive magnetic shield</a:t>
            </a:r>
            <a:r>
              <a:rPr lang="en-US" sz="2400" dirty="0" smtClean="0"/>
              <a:t>.</a:t>
            </a:r>
            <a:endParaRPr lang="en-US" sz="2400" dirty="0"/>
          </a:p>
        </p:txBody>
      </p:sp>
      <p:sp>
        <p:nvSpPr>
          <p:cNvPr id="3" name="TextBox 2"/>
          <p:cNvSpPr txBox="1"/>
          <p:nvPr/>
        </p:nvSpPr>
        <p:spPr>
          <a:xfrm>
            <a:off x="6593300" y="1763817"/>
            <a:ext cx="2550699" cy="646331"/>
          </a:xfrm>
          <a:prstGeom prst="rect">
            <a:avLst/>
          </a:prstGeom>
          <a:solidFill>
            <a:srgbClr val="FFFFFF">
              <a:alpha val="50196"/>
            </a:srgbClr>
          </a:solidFill>
        </p:spPr>
        <p:txBody>
          <a:bodyPr wrap="square" rtlCol="0">
            <a:spAutoFit/>
          </a:bodyPr>
          <a:lstStyle/>
          <a:p>
            <a:r>
              <a:rPr lang="en-US" b="1" dirty="0" smtClean="0">
                <a:solidFill>
                  <a:srgbClr val="800000"/>
                </a:solidFill>
              </a:rPr>
              <a:t>3D calculation done for bare coils, run in series.</a:t>
            </a:r>
            <a:endParaRPr lang="en-US" b="1" dirty="0">
              <a:solidFill>
                <a:srgbClr val="800000"/>
              </a:solidFill>
            </a:endParaRPr>
          </a:p>
        </p:txBody>
      </p:sp>
    </p:spTree>
    <p:extLst>
      <p:ext uri="{BB962C8B-B14F-4D97-AF65-F5344CB8AC3E}">
        <p14:creationId xmlns:p14="http://schemas.microsoft.com/office/powerpoint/2010/main" val="285034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7"/>
            <a:ext cx="7886700" cy="757504"/>
          </a:xfrm>
        </p:spPr>
        <p:txBody>
          <a:bodyPr anchor="t">
            <a:normAutofit fontScale="90000"/>
          </a:bodyPr>
          <a:lstStyle/>
          <a:p>
            <a:r>
              <a:rPr lang="en-US" sz="3800" dirty="0"/>
              <a:t>Q1PF, First Forward Side Proton Quad</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14</a:t>
            </a:fld>
            <a:endParaRPr lang="en-US"/>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3465" r="2523"/>
          <a:stretch/>
        </p:blipFill>
        <p:spPr>
          <a:xfrm>
            <a:off x="29018" y="900483"/>
            <a:ext cx="6934955" cy="193325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1" y="2833918"/>
            <a:ext cx="5174433" cy="329902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784" y="1267479"/>
            <a:ext cx="2335131" cy="2127563"/>
          </a:xfrm>
          <a:prstGeom prst="rect">
            <a:avLst/>
          </a:prstGeom>
        </p:spPr>
      </p:pic>
      <p:sp>
        <p:nvSpPr>
          <p:cNvPr id="9" name="TextBox 8"/>
          <p:cNvSpPr txBox="1"/>
          <p:nvPr/>
        </p:nvSpPr>
        <p:spPr>
          <a:xfrm>
            <a:off x="83340" y="965124"/>
            <a:ext cx="2381062" cy="369332"/>
          </a:xfrm>
          <a:prstGeom prst="rect">
            <a:avLst/>
          </a:prstGeom>
          <a:noFill/>
        </p:spPr>
        <p:txBody>
          <a:bodyPr wrap="square" rtlCol="0">
            <a:spAutoFit/>
          </a:bodyPr>
          <a:lstStyle/>
          <a:p>
            <a:r>
              <a:rPr lang="en-US" b="1" i="1" dirty="0" smtClean="0">
                <a:solidFill>
                  <a:srgbClr val="0051C8"/>
                </a:solidFill>
              </a:rPr>
              <a:t>3D Side and End Views</a:t>
            </a:r>
            <a:endParaRPr lang="en-US" b="1" i="1" dirty="0">
              <a:solidFill>
                <a:srgbClr val="0051C8"/>
              </a:solidFill>
            </a:endParaRPr>
          </a:p>
        </p:txBody>
      </p:sp>
      <p:sp>
        <p:nvSpPr>
          <p:cNvPr id="10" name="TextBox 9"/>
          <p:cNvSpPr txBox="1"/>
          <p:nvPr/>
        </p:nvSpPr>
        <p:spPr>
          <a:xfrm>
            <a:off x="3879072" y="1032112"/>
            <a:ext cx="4624856" cy="307777"/>
          </a:xfrm>
          <a:prstGeom prst="rect">
            <a:avLst/>
          </a:prstGeom>
          <a:noFill/>
        </p:spPr>
        <p:txBody>
          <a:bodyPr wrap="none" rtlCol="0">
            <a:spAutoFit/>
          </a:bodyPr>
          <a:lstStyle/>
          <a:p>
            <a:r>
              <a:rPr lang="en-US" sz="1400" dirty="0" smtClean="0"/>
              <a:t>(additional 5 mm thick passive shield is shown as translucent)</a:t>
            </a:r>
            <a:endParaRPr lang="en-US" sz="1400" dirty="0"/>
          </a:p>
        </p:txBody>
      </p:sp>
      <p:sp>
        <p:nvSpPr>
          <p:cNvPr id="11" name="Content Placeholder 2"/>
          <p:cNvSpPr>
            <a:spLocks noGrp="1"/>
          </p:cNvSpPr>
          <p:nvPr>
            <p:ph idx="1"/>
          </p:nvPr>
        </p:nvSpPr>
        <p:spPr>
          <a:xfrm>
            <a:off x="5098473" y="3548411"/>
            <a:ext cx="4045527" cy="2618942"/>
          </a:xfrm>
        </p:spPr>
        <p:txBody>
          <a:bodyPr>
            <a:normAutofit lnSpcReduction="10000"/>
          </a:bodyPr>
          <a:lstStyle/>
          <a:p>
            <a:pPr>
              <a:spcBef>
                <a:spcPts val="0"/>
              </a:spcBef>
              <a:spcAft>
                <a:spcPts val="1000"/>
              </a:spcAft>
            </a:pPr>
            <a:r>
              <a:rPr lang="en-US" sz="2300" dirty="0"/>
              <a:t>F</a:t>
            </a:r>
            <a:r>
              <a:rPr lang="en-US" sz="2300" dirty="0" smtClean="0"/>
              <a:t>irst pass Q1PF coil design </a:t>
            </a:r>
            <a:r>
              <a:rPr lang="en-US" sz="2300" spc="40" dirty="0" smtClean="0"/>
              <a:t>has a slight mismatch with</a:t>
            </a:r>
            <a:r>
              <a:rPr lang="en-US" sz="2300" dirty="0" smtClean="0"/>
              <a:t> </a:t>
            </a:r>
            <a:r>
              <a:rPr lang="en-US" sz="2300" spc="110" dirty="0" smtClean="0"/>
              <a:t>inner/outer coil ends that</a:t>
            </a:r>
            <a:r>
              <a:rPr lang="en-US" sz="2300" dirty="0" smtClean="0"/>
              <a:t> </a:t>
            </a:r>
            <a:r>
              <a:rPr lang="en-US" sz="2300" spc="70" dirty="0" smtClean="0"/>
              <a:t>yields a small cancellation</a:t>
            </a:r>
            <a:r>
              <a:rPr lang="en-US" sz="2300" dirty="0" smtClean="0"/>
              <a:t> over/under shoot.</a:t>
            </a:r>
          </a:p>
          <a:p>
            <a:pPr>
              <a:spcBef>
                <a:spcPts val="0"/>
              </a:spcBef>
              <a:spcAft>
                <a:spcPts val="1000"/>
              </a:spcAft>
            </a:pPr>
            <a:r>
              <a:rPr lang="en-US" sz="2300" dirty="0" smtClean="0"/>
              <a:t>This can be improved when </a:t>
            </a:r>
            <a:r>
              <a:rPr lang="en-US" sz="2300" spc="-10" dirty="0" smtClean="0"/>
              <a:t>we re-optimize the coil ends</a:t>
            </a:r>
            <a:r>
              <a:rPr lang="en-US" sz="2300" dirty="0" smtClean="0"/>
              <a:t> and total pattern lengths.</a:t>
            </a:r>
            <a:endParaRPr lang="en-US" sz="2300" dirty="0"/>
          </a:p>
        </p:txBody>
      </p:sp>
      <p:sp>
        <p:nvSpPr>
          <p:cNvPr id="12" name="TextBox 11"/>
          <p:cNvSpPr txBox="1"/>
          <p:nvPr/>
        </p:nvSpPr>
        <p:spPr>
          <a:xfrm>
            <a:off x="1641066" y="4389322"/>
            <a:ext cx="2514475" cy="646331"/>
          </a:xfrm>
          <a:prstGeom prst="rect">
            <a:avLst/>
          </a:prstGeom>
          <a:solidFill>
            <a:srgbClr val="FFFFFF">
              <a:alpha val="50196"/>
            </a:srgbClr>
          </a:solidFill>
        </p:spPr>
        <p:txBody>
          <a:bodyPr wrap="square" rtlCol="0">
            <a:spAutoFit/>
          </a:bodyPr>
          <a:lstStyle/>
          <a:p>
            <a:r>
              <a:rPr lang="en-US" b="1" dirty="0" smtClean="0">
                <a:solidFill>
                  <a:srgbClr val="800000"/>
                </a:solidFill>
              </a:rPr>
              <a:t>3D calculation done for bare coils, run in series.</a:t>
            </a:r>
            <a:endParaRPr lang="en-US" b="1" dirty="0">
              <a:solidFill>
                <a:srgbClr val="800000"/>
              </a:solidFill>
            </a:endParaRPr>
          </a:p>
        </p:txBody>
      </p:sp>
    </p:spTree>
    <p:extLst>
      <p:ext uri="{BB962C8B-B14F-4D97-AF65-F5344CB8AC3E}">
        <p14:creationId xmlns:p14="http://schemas.microsoft.com/office/powerpoint/2010/main" val="1946360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8051" y="337968"/>
            <a:ext cx="8484879" cy="757504"/>
          </a:xfrm>
        </p:spPr>
        <p:txBody>
          <a:bodyPr anchor="t">
            <a:normAutofit/>
          </a:bodyPr>
          <a:lstStyle/>
          <a:p>
            <a:r>
              <a:rPr lang="en-US" dirty="0" smtClean="0"/>
              <a:t>B0 Spectrometer Dipole Concept</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15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3483"/>
            <a:ext cx="4863649" cy="5422552"/>
          </a:xfrm>
          <a:prstGeom prst="rect">
            <a:avLst/>
          </a:prstGeom>
        </p:spPr>
      </p:pic>
      <p:sp>
        <p:nvSpPr>
          <p:cNvPr id="7" name="TextBox 6"/>
          <p:cNvSpPr txBox="1"/>
          <p:nvPr/>
        </p:nvSpPr>
        <p:spPr>
          <a:xfrm>
            <a:off x="1732779" y="5947182"/>
            <a:ext cx="442750" cy="307777"/>
          </a:xfrm>
          <a:prstGeom prst="rect">
            <a:avLst/>
          </a:prstGeom>
          <a:noFill/>
        </p:spPr>
        <p:txBody>
          <a:bodyPr wrap="none" rtlCol="0">
            <a:spAutoFit/>
          </a:bodyPr>
          <a:lstStyle/>
          <a:p>
            <a:r>
              <a:rPr lang="en-US" sz="1400" b="1" dirty="0" smtClean="0"/>
              <a:t>(m)</a:t>
            </a:r>
            <a:endParaRPr lang="en-US" sz="1400" b="1" dirty="0"/>
          </a:p>
        </p:txBody>
      </p:sp>
      <p:sp>
        <p:nvSpPr>
          <p:cNvPr id="16" name="TextBox 15"/>
          <p:cNvSpPr txBox="1"/>
          <p:nvPr/>
        </p:nvSpPr>
        <p:spPr>
          <a:xfrm>
            <a:off x="0" y="3123270"/>
            <a:ext cx="442750" cy="307777"/>
          </a:xfrm>
          <a:prstGeom prst="rect">
            <a:avLst/>
          </a:prstGeom>
          <a:noFill/>
        </p:spPr>
        <p:txBody>
          <a:bodyPr wrap="none" rtlCol="0">
            <a:spAutoFit/>
          </a:bodyPr>
          <a:lstStyle/>
          <a:p>
            <a:r>
              <a:rPr lang="en-US" sz="1400" b="1" dirty="0" smtClean="0"/>
              <a:t>(m)</a:t>
            </a:r>
            <a:endParaRPr lang="en-US" sz="1400" b="1" dirty="0"/>
          </a:p>
        </p:txBody>
      </p:sp>
      <p:sp>
        <p:nvSpPr>
          <p:cNvPr id="17" name="TextBox 16"/>
          <p:cNvSpPr txBox="1"/>
          <p:nvPr/>
        </p:nvSpPr>
        <p:spPr>
          <a:xfrm>
            <a:off x="478051" y="1164104"/>
            <a:ext cx="442750" cy="307777"/>
          </a:xfrm>
          <a:prstGeom prst="rect">
            <a:avLst/>
          </a:prstGeom>
          <a:noFill/>
        </p:spPr>
        <p:txBody>
          <a:bodyPr wrap="none" rtlCol="0">
            <a:spAutoFit/>
          </a:bodyPr>
          <a:lstStyle/>
          <a:p>
            <a:r>
              <a:rPr lang="en-US" sz="1400" b="1" dirty="0" smtClean="0"/>
              <a:t>(m)</a:t>
            </a:r>
            <a:endParaRPr lang="en-US" sz="1400" b="1" dirty="0"/>
          </a:p>
        </p:txBody>
      </p:sp>
      <p:sp>
        <p:nvSpPr>
          <p:cNvPr id="10" name="TextBox 9"/>
          <p:cNvSpPr txBox="1"/>
          <p:nvPr/>
        </p:nvSpPr>
        <p:spPr>
          <a:xfrm rot="600000">
            <a:off x="484596" y="5736954"/>
            <a:ext cx="976358" cy="369332"/>
          </a:xfrm>
          <a:prstGeom prst="rect">
            <a:avLst/>
          </a:prstGeom>
          <a:noFill/>
        </p:spPr>
        <p:txBody>
          <a:bodyPr wrap="none" rtlCol="0">
            <a:spAutoFit/>
          </a:bodyPr>
          <a:lstStyle/>
          <a:p>
            <a:r>
              <a:rPr lang="en-US" b="1" i="1" dirty="0" smtClean="0">
                <a:solidFill>
                  <a:srgbClr val="0051C8"/>
                </a:solidFill>
              </a:rPr>
              <a:t>3D View</a:t>
            </a:r>
            <a:endParaRPr lang="en-US" b="1" i="1" dirty="0">
              <a:solidFill>
                <a:srgbClr val="0051C8"/>
              </a:solidFill>
            </a:endParaRPr>
          </a:p>
        </p:txBody>
      </p:sp>
      <p:sp>
        <p:nvSpPr>
          <p:cNvPr id="9" name="TextBox 8"/>
          <p:cNvSpPr txBox="1"/>
          <p:nvPr/>
        </p:nvSpPr>
        <p:spPr>
          <a:xfrm rot="360000">
            <a:off x="677999" y="2682446"/>
            <a:ext cx="3322435" cy="608885"/>
          </a:xfrm>
          <a:prstGeom prst="rect">
            <a:avLst/>
          </a:prstGeom>
          <a:solidFill>
            <a:srgbClr val="FFFFFF">
              <a:alpha val="50196"/>
            </a:srgbClr>
          </a:solidFill>
        </p:spPr>
        <p:txBody>
          <a:bodyPr wrap="square" rtlCol="0">
            <a:spAutoFit/>
          </a:bodyPr>
          <a:lstStyle/>
          <a:p>
            <a:pPr algn="ctr">
              <a:lnSpc>
                <a:spcPts val="2000"/>
              </a:lnSpc>
            </a:pPr>
            <a:r>
              <a:rPr lang="en-US" sz="2000" dirty="0" smtClean="0"/>
              <a:t>Region for protons, neutrons and forward charged particles</a:t>
            </a:r>
            <a:endParaRPr lang="en-US" sz="2000" dirty="0"/>
          </a:p>
        </p:txBody>
      </p:sp>
      <p:sp>
        <p:nvSpPr>
          <p:cNvPr id="12" name="TextBox 11"/>
          <p:cNvSpPr txBox="1"/>
          <p:nvPr/>
        </p:nvSpPr>
        <p:spPr>
          <a:xfrm rot="360000">
            <a:off x="1026752" y="4464984"/>
            <a:ext cx="1148776" cy="352404"/>
          </a:xfrm>
          <a:prstGeom prst="rect">
            <a:avLst/>
          </a:prstGeom>
          <a:solidFill>
            <a:srgbClr val="FFFFFF">
              <a:alpha val="50196"/>
            </a:srgbClr>
          </a:solidFill>
        </p:spPr>
        <p:txBody>
          <a:bodyPr wrap="none" rtlCol="0">
            <a:spAutoFit/>
          </a:bodyPr>
          <a:lstStyle/>
          <a:p>
            <a:pPr algn="ctr">
              <a:lnSpc>
                <a:spcPts val="2000"/>
              </a:lnSpc>
            </a:pPr>
            <a:r>
              <a:rPr lang="en-US" sz="2000" dirty="0" smtClean="0"/>
              <a:t>Electrons</a:t>
            </a:r>
            <a:endParaRPr lang="en-US" sz="2000" dirty="0"/>
          </a:p>
        </p:txBody>
      </p:sp>
      <p:cxnSp>
        <p:nvCxnSpPr>
          <p:cNvPr id="13" name="Straight Arrow Connector 12"/>
          <p:cNvCxnSpPr/>
          <p:nvPr/>
        </p:nvCxnSpPr>
        <p:spPr>
          <a:xfrm>
            <a:off x="2055136" y="3802459"/>
            <a:ext cx="601543" cy="86644"/>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954154" y="3962514"/>
            <a:ext cx="684419" cy="59137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ight Brace 20"/>
          <p:cNvSpPr/>
          <p:nvPr/>
        </p:nvSpPr>
        <p:spPr>
          <a:xfrm rot="-4920000">
            <a:off x="3272293" y="3433754"/>
            <a:ext cx="274184" cy="71492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e 25"/>
          <p:cNvSpPr/>
          <p:nvPr/>
        </p:nvSpPr>
        <p:spPr>
          <a:xfrm rot="5880000">
            <a:off x="3222253" y="3791083"/>
            <a:ext cx="274184" cy="71492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rot="360000">
            <a:off x="1255369" y="3324848"/>
            <a:ext cx="1042844" cy="865365"/>
          </a:xfrm>
          <a:prstGeom prst="rect">
            <a:avLst/>
          </a:prstGeom>
          <a:noFill/>
        </p:spPr>
        <p:txBody>
          <a:bodyPr wrap="square" rtlCol="0">
            <a:spAutoFit/>
          </a:bodyPr>
          <a:lstStyle/>
          <a:p>
            <a:pPr>
              <a:lnSpc>
                <a:spcPts val="2000"/>
              </a:lnSpc>
            </a:pPr>
            <a:r>
              <a:rPr lang="en-US" sz="2000" dirty="0" smtClean="0">
                <a:solidFill>
                  <a:srgbClr val="FFFF66"/>
                </a:solidFill>
              </a:rPr>
              <a:t>Dipole Cancel Coil</a:t>
            </a:r>
            <a:endParaRPr lang="en-US" sz="2000" dirty="0">
              <a:solidFill>
                <a:srgbClr val="FFFF66"/>
              </a:solidFill>
            </a:endParaRPr>
          </a:p>
        </p:txBody>
      </p:sp>
      <p:sp>
        <p:nvSpPr>
          <p:cNvPr id="29" name="TextBox 28"/>
          <p:cNvSpPr txBox="1"/>
          <p:nvPr/>
        </p:nvSpPr>
        <p:spPr>
          <a:xfrm rot="360000">
            <a:off x="2504334" y="1582861"/>
            <a:ext cx="1733686" cy="352404"/>
          </a:xfrm>
          <a:prstGeom prst="rect">
            <a:avLst/>
          </a:prstGeom>
          <a:noFill/>
        </p:spPr>
        <p:txBody>
          <a:bodyPr wrap="square" rtlCol="0">
            <a:spAutoFit/>
          </a:bodyPr>
          <a:lstStyle/>
          <a:p>
            <a:pPr algn="ctr">
              <a:lnSpc>
                <a:spcPts val="2000"/>
              </a:lnSpc>
            </a:pPr>
            <a:r>
              <a:rPr lang="en-US" sz="2000" dirty="0" smtClean="0">
                <a:solidFill>
                  <a:srgbClr val="0000FF"/>
                </a:solidFill>
              </a:rPr>
              <a:t>Warm Yoke</a:t>
            </a:r>
            <a:endParaRPr lang="en-US" sz="2000" dirty="0">
              <a:solidFill>
                <a:srgbClr val="0000FF"/>
              </a:solidFill>
            </a:endParaRPr>
          </a:p>
        </p:txBody>
      </p:sp>
      <p:sp>
        <p:nvSpPr>
          <p:cNvPr id="30" name="TextBox 29"/>
          <p:cNvSpPr txBox="1"/>
          <p:nvPr/>
        </p:nvSpPr>
        <p:spPr>
          <a:xfrm rot="360000">
            <a:off x="2582169" y="2129020"/>
            <a:ext cx="2023716" cy="605294"/>
          </a:xfrm>
          <a:prstGeom prst="rect">
            <a:avLst/>
          </a:prstGeom>
          <a:noFill/>
        </p:spPr>
        <p:txBody>
          <a:bodyPr wrap="square" rtlCol="0">
            <a:spAutoFit/>
          </a:bodyPr>
          <a:lstStyle/>
          <a:p>
            <a:pPr>
              <a:lnSpc>
                <a:spcPts val="2000"/>
              </a:lnSpc>
            </a:pPr>
            <a:r>
              <a:rPr lang="en-US" sz="2000" dirty="0" smtClean="0">
                <a:solidFill>
                  <a:srgbClr val="FFFF66"/>
                </a:solidFill>
              </a:rPr>
              <a:t>Superconducting Racetrack coil</a:t>
            </a:r>
            <a:endParaRPr lang="en-US" sz="2000" dirty="0">
              <a:solidFill>
                <a:srgbClr val="FFFF66"/>
              </a:solidFill>
            </a:endParaRPr>
          </a:p>
        </p:txBody>
      </p:sp>
      <p:cxnSp>
        <p:nvCxnSpPr>
          <p:cNvPr id="31" name="Straight Arrow Connector 30"/>
          <p:cNvCxnSpPr/>
          <p:nvPr/>
        </p:nvCxnSpPr>
        <p:spPr>
          <a:xfrm>
            <a:off x="4155540" y="2598348"/>
            <a:ext cx="0" cy="841765"/>
          </a:xfrm>
          <a:prstGeom prst="straightConnector1">
            <a:avLst/>
          </a:prstGeom>
          <a:ln w="28575">
            <a:solidFill>
              <a:srgbClr val="FFFF66"/>
            </a:solidFill>
            <a:tailEnd type="arrow"/>
          </a:ln>
        </p:spPr>
        <p:style>
          <a:lnRef idx="1">
            <a:schemeClr val="accent1"/>
          </a:lnRef>
          <a:fillRef idx="0">
            <a:schemeClr val="accent1"/>
          </a:fillRef>
          <a:effectRef idx="0">
            <a:schemeClr val="accent1"/>
          </a:effectRef>
          <a:fontRef idx="minor">
            <a:schemeClr val="tx1"/>
          </a:fontRef>
        </p:style>
      </p:cxnSp>
      <p:sp>
        <p:nvSpPr>
          <p:cNvPr id="36" name="Content Placeholder 2"/>
          <p:cNvSpPr>
            <a:spLocks noGrp="1"/>
          </p:cNvSpPr>
          <p:nvPr>
            <p:ph idx="1"/>
          </p:nvPr>
        </p:nvSpPr>
        <p:spPr>
          <a:xfrm>
            <a:off x="4863649" y="3693814"/>
            <a:ext cx="4280351" cy="2618942"/>
          </a:xfrm>
        </p:spPr>
        <p:txBody>
          <a:bodyPr>
            <a:normAutofit/>
          </a:bodyPr>
          <a:lstStyle/>
          <a:p>
            <a:pPr>
              <a:spcBef>
                <a:spcPts val="0"/>
              </a:spcBef>
              <a:spcAft>
                <a:spcPts val="500"/>
              </a:spcAft>
            </a:pPr>
            <a:r>
              <a:rPr lang="en-US" sz="2400" dirty="0" smtClean="0"/>
              <a:t>B0, a </a:t>
            </a:r>
            <a:r>
              <a:rPr lang="en-US" sz="2400" dirty="0" err="1" smtClean="0"/>
              <a:t>Superferric</a:t>
            </a:r>
            <a:r>
              <a:rPr lang="en-US" sz="2400" dirty="0" smtClean="0"/>
              <a:t> C-magnet.</a:t>
            </a:r>
          </a:p>
          <a:p>
            <a:pPr>
              <a:spcBef>
                <a:spcPts val="0"/>
              </a:spcBef>
              <a:spcAft>
                <a:spcPts val="500"/>
              </a:spcAft>
            </a:pPr>
            <a:r>
              <a:rPr lang="en-US" sz="2400" dirty="0" smtClean="0"/>
              <a:t>1.7 T  Field,  1.3 m long.</a:t>
            </a:r>
          </a:p>
          <a:p>
            <a:pPr>
              <a:spcBef>
                <a:spcPts val="0"/>
              </a:spcBef>
              <a:spcAft>
                <a:spcPts val="500"/>
              </a:spcAft>
            </a:pPr>
            <a:r>
              <a:rPr lang="en-US" sz="2400" dirty="0" smtClean="0"/>
              <a:t>Gives access for detectors.</a:t>
            </a:r>
          </a:p>
          <a:p>
            <a:pPr>
              <a:spcBef>
                <a:spcPts val="0"/>
              </a:spcBef>
              <a:spcAft>
                <a:spcPts val="500"/>
              </a:spcAft>
            </a:pPr>
            <a:r>
              <a:rPr lang="en-US" sz="2400" spc="100" dirty="0" smtClean="0"/>
              <a:t>Use a Direct Wind dipole</a:t>
            </a:r>
            <a:r>
              <a:rPr lang="en-US" sz="2400" dirty="0" smtClean="0"/>
              <a:t> cancel coil to buck most </a:t>
            </a:r>
            <a:r>
              <a:rPr lang="en-US" sz="2400" spc="170" dirty="0" smtClean="0"/>
              <a:t>of main field and then use</a:t>
            </a:r>
            <a:r>
              <a:rPr lang="en-US" sz="2400" dirty="0" smtClean="0"/>
              <a:t> passive shielding inside.</a:t>
            </a: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476" y="1315151"/>
            <a:ext cx="2905705" cy="2179279"/>
          </a:xfrm>
          <a:prstGeom prst="rect">
            <a:avLst/>
          </a:prstGeom>
        </p:spPr>
      </p:pic>
      <p:sp>
        <p:nvSpPr>
          <p:cNvPr id="5" name="TextBox 4"/>
          <p:cNvSpPr txBox="1"/>
          <p:nvPr/>
        </p:nvSpPr>
        <p:spPr>
          <a:xfrm>
            <a:off x="6708612" y="3413387"/>
            <a:ext cx="710451" cy="312843"/>
          </a:xfrm>
          <a:prstGeom prst="rect">
            <a:avLst/>
          </a:prstGeom>
          <a:noFill/>
        </p:spPr>
        <p:txBody>
          <a:bodyPr wrap="none" rtlCol="0">
            <a:spAutoFit/>
          </a:bodyPr>
          <a:lstStyle/>
          <a:p>
            <a:pPr>
              <a:lnSpc>
                <a:spcPts val="1800"/>
              </a:lnSpc>
            </a:pPr>
            <a:r>
              <a:rPr lang="en-US" sz="1400" b="1" dirty="0" smtClean="0"/>
              <a:t>x (mm)</a:t>
            </a:r>
            <a:endParaRPr lang="en-US" sz="1400" b="1" dirty="0"/>
          </a:p>
        </p:txBody>
      </p:sp>
      <p:sp>
        <p:nvSpPr>
          <p:cNvPr id="23" name="TextBox 22"/>
          <p:cNvSpPr txBox="1"/>
          <p:nvPr/>
        </p:nvSpPr>
        <p:spPr>
          <a:xfrm rot="16200000">
            <a:off x="4901058" y="2110526"/>
            <a:ext cx="721672" cy="323165"/>
          </a:xfrm>
          <a:prstGeom prst="rect">
            <a:avLst/>
          </a:prstGeom>
          <a:noFill/>
        </p:spPr>
        <p:txBody>
          <a:bodyPr wrap="none" rtlCol="0">
            <a:spAutoFit/>
          </a:bodyPr>
          <a:lstStyle/>
          <a:p>
            <a:pPr>
              <a:lnSpc>
                <a:spcPts val="1800"/>
              </a:lnSpc>
            </a:pPr>
            <a:r>
              <a:rPr lang="en-US" sz="1400" b="1" dirty="0" smtClean="0"/>
              <a:t>Y (mm)</a:t>
            </a:r>
            <a:endParaRPr lang="en-US" sz="1400" b="1" dirty="0"/>
          </a:p>
        </p:txBody>
      </p:sp>
      <p:sp>
        <p:nvSpPr>
          <p:cNvPr id="25" name="TextBox 24"/>
          <p:cNvSpPr txBox="1"/>
          <p:nvPr/>
        </p:nvSpPr>
        <p:spPr>
          <a:xfrm>
            <a:off x="5353960" y="1019442"/>
            <a:ext cx="3398816" cy="369332"/>
          </a:xfrm>
          <a:prstGeom prst="rect">
            <a:avLst/>
          </a:prstGeom>
          <a:noFill/>
        </p:spPr>
        <p:txBody>
          <a:bodyPr wrap="none" rtlCol="0">
            <a:spAutoFit/>
          </a:bodyPr>
          <a:lstStyle/>
          <a:p>
            <a:r>
              <a:rPr lang="en-US" b="1" i="1" dirty="0" smtClean="0">
                <a:solidFill>
                  <a:srgbClr val="0051C8"/>
                </a:solidFill>
              </a:rPr>
              <a:t>B0 Shielded Region Detailed View</a:t>
            </a:r>
            <a:endParaRPr lang="en-US" b="1" i="1" dirty="0">
              <a:solidFill>
                <a:srgbClr val="0051C8"/>
              </a:solidFill>
            </a:endParaRPr>
          </a:p>
        </p:txBody>
      </p:sp>
      <p:sp>
        <p:nvSpPr>
          <p:cNvPr id="11" name="Rectangle 10"/>
          <p:cNvSpPr/>
          <p:nvPr/>
        </p:nvSpPr>
        <p:spPr>
          <a:xfrm>
            <a:off x="8193386" y="1546429"/>
            <a:ext cx="208230" cy="155873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737190" y="1513088"/>
            <a:ext cx="2154426" cy="1118255"/>
          </a:xfrm>
          <a:prstGeom prst="rect">
            <a:avLst/>
          </a:prstGeom>
          <a:noFill/>
        </p:spPr>
        <p:txBody>
          <a:bodyPr wrap="square" rtlCol="0">
            <a:spAutoFit/>
          </a:bodyPr>
          <a:lstStyle/>
          <a:p>
            <a:pPr algn="r">
              <a:lnSpc>
                <a:spcPts val="2000"/>
              </a:lnSpc>
            </a:pPr>
            <a:r>
              <a:rPr lang="en-US" sz="2000" b="1" dirty="0" smtClean="0">
                <a:solidFill>
                  <a:srgbClr val="003300"/>
                </a:solidFill>
              </a:rPr>
              <a:t>Cancel coil keeps inner passive shield from saturating</a:t>
            </a:r>
            <a:endParaRPr lang="en-US" sz="2000" b="1" dirty="0">
              <a:solidFill>
                <a:srgbClr val="003300"/>
              </a:solidFill>
            </a:endParaRPr>
          </a:p>
        </p:txBody>
      </p:sp>
      <p:sp>
        <p:nvSpPr>
          <p:cNvPr id="28" name="TextBox 27"/>
          <p:cNvSpPr txBox="1"/>
          <p:nvPr/>
        </p:nvSpPr>
        <p:spPr>
          <a:xfrm>
            <a:off x="5643645" y="2441850"/>
            <a:ext cx="1160255" cy="605294"/>
          </a:xfrm>
          <a:prstGeom prst="rect">
            <a:avLst/>
          </a:prstGeom>
          <a:noFill/>
        </p:spPr>
        <p:txBody>
          <a:bodyPr wrap="square" rtlCol="0">
            <a:spAutoFit/>
          </a:bodyPr>
          <a:lstStyle/>
          <a:p>
            <a:pPr algn="ctr">
              <a:lnSpc>
                <a:spcPts val="2000"/>
              </a:lnSpc>
            </a:pPr>
            <a:r>
              <a:rPr lang="en-US" sz="2000" dirty="0" smtClean="0"/>
              <a:t>Passive shields</a:t>
            </a:r>
            <a:endParaRPr lang="en-US" sz="2000" dirty="0"/>
          </a:p>
        </p:txBody>
      </p:sp>
      <p:sp>
        <p:nvSpPr>
          <p:cNvPr id="32" name="TextBox 31"/>
          <p:cNvSpPr txBox="1"/>
          <p:nvPr/>
        </p:nvSpPr>
        <p:spPr>
          <a:xfrm>
            <a:off x="7736948" y="2622316"/>
            <a:ext cx="786134" cy="352404"/>
          </a:xfrm>
          <a:prstGeom prst="rect">
            <a:avLst/>
          </a:prstGeom>
          <a:noFill/>
        </p:spPr>
        <p:txBody>
          <a:bodyPr wrap="square" rtlCol="0">
            <a:spAutoFit/>
          </a:bodyPr>
          <a:lstStyle/>
          <a:p>
            <a:pPr>
              <a:lnSpc>
                <a:spcPts val="2000"/>
              </a:lnSpc>
            </a:pPr>
            <a:r>
              <a:rPr lang="en-US" sz="2000" dirty="0" smtClean="0"/>
              <a:t>Coil</a:t>
            </a:r>
            <a:endParaRPr lang="en-US" sz="2000" dirty="0"/>
          </a:p>
        </p:txBody>
      </p:sp>
      <p:cxnSp>
        <p:nvCxnSpPr>
          <p:cNvPr id="33" name="Straight Arrow Connector 32"/>
          <p:cNvCxnSpPr/>
          <p:nvPr/>
        </p:nvCxnSpPr>
        <p:spPr>
          <a:xfrm flipV="1">
            <a:off x="6358052" y="2072216"/>
            <a:ext cx="134280" cy="34134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6358052" y="2080958"/>
            <a:ext cx="347792" cy="34134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7351417" y="2632945"/>
            <a:ext cx="448902" cy="1115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198493" y="5524640"/>
            <a:ext cx="1743170" cy="338554"/>
          </a:xfrm>
          <a:prstGeom prst="rect">
            <a:avLst/>
          </a:prstGeom>
          <a:noFill/>
        </p:spPr>
        <p:txBody>
          <a:bodyPr wrap="none" rtlCol="0">
            <a:spAutoFit/>
          </a:bodyPr>
          <a:lstStyle/>
          <a:p>
            <a:r>
              <a:rPr lang="en-US" sz="1600" b="1" dirty="0" smtClean="0"/>
              <a:t>Model by H. Witte</a:t>
            </a:r>
            <a:endParaRPr lang="en-US" sz="1600" b="1" dirty="0"/>
          </a:p>
        </p:txBody>
      </p:sp>
    </p:spTree>
    <p:extLst>
      <p:ext uri="{BB962C8B-B14F-4D97-AF65-F5344CB8AC3E}">
        <p14:creationId xmlns:p14="http://schemas.microsoft.com/office/powerpoint/2010/main" val="3821562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59" y="1709739"/>
            <a:ext cx="8419723" cy="2852737"/>
          </a:xfrm>
        </p:spPr>
        <p:txBody>
          <a:bodyPr/>
          <a:lstStyle/>
          <a:p>
            <a:r>
              <a:rPr lang="en-US" dirty="0" smtClean="0"/>
              <a:t>Lets View Some of the Monsters in the Zoo.</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16</a:t>
            </a:fld>
            <a:endParaRPr lang="en-US"/>
          </a:p>
        </p:txBody>
      </p:sp>
    </p:spTree>
    <p:extLst>
      <p:ext uri="{BB962C8B-B14F-4D97-AF65-F5344CB8AC3E}">
        <p14:creationId xmlns:p14="http://schemas.microsoft.com/office/powerpoint/2010/main" val="31042400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893C5830-40F3-F04E-B2E3-10E6672BA8FF}" type="slidenum">
              <a:rPr lang="en-US" smtClean="0"/>
              <a:pPr/>
              <a:t>17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2631"/>
            <a:ext cx="3899109" cy="33294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9793" y="888854"/>
            <a:ext cx="5284207" cy="3348162"/>
          </a:xfrm>
          <a:prstGeom prst="rect">
            <a:avLst/>
          </a:prstGeom>
        </p:spPr>
      </p:pic>
      <p:sp>
        <p:nvSpPr>
          <p:cNvPr id="9" name="TextBox 8"/>
          <p:cNvSpPr txBox="1"/>
          <p:nvPr/>
        </p:nvSpPr>
        <p:spPr>
          <a:xfrm>
            <a:off x="3652036" y="1293765"/>
            <a:ext cx="992388" cy="400110"/>
          </a:xfrm>
          <a:prstGeom prst="rect">
            <a:avLst/>
          </a:prstGeom>
          <a:noFill/>
        </p:spPr>
        <p:txBody>
          <a:bodyPr wrap="none" rtlCol="0">
            <a:spAutoFit/>
          </a:bodyPr>
          <a:lstStyle/>
          <a:p>
            <a:pPr algn="ctr"/>
            <a:r>
              <a:rPr lang="en-US" sz="2000" dirty="0" smtClean="0"/>
              <a:t>Protons</a:t>
            </a:r>
            <a:endParaRPr lang="en-US" sz="2000" dirty="0"/>
          </a:p>
        </p:txBody>
      </p:sp>
      <p:sp>
        <p:nvSpPr>
          <p:cNvPr id="12" name="TextBox 11"/>
          <p:cNvSpPr txBox="1"/>
          <p:nvPr/>
        </p:nvSpPr>
        <p:spPr>
          <a:xfrm>
            <a:off x="3324722" y="3702867"/>
            <a:ext cx="1148777" cy="400110"/>
          </a:xfrm>
          <a:prstGeom prst="rect">
            <a:avLst/>
          </a:prstGeom>
          <a:noFill/>
        </p:spPr>
        <p:txBody>
          <a:bodyPr wrap="none" rtlCol="0">
            <a:spAutoFit/>
          </a:bodyPr>
          <a:lstStyle/>
          <a:p>
            <a:pPr algn="ctr"/>
            <a:r>
              <a:rPr lang="en-US" sz="2000" dirty="0" smtClean="0"/>
              <a:t>Electrons</a:t>
            </a:r>
            <a:endParaRPr lang="en-US" sz="2000" dirty="0"/>
          </a:p>
        </p:txBody>
      </p:sp>
      <p:cxnSp>
        <p:nvCxnSpPr>
          <p:cNvPr id="13" name="Straight Arrow Connector 12"/>
          <p:cNvCxnSpPr/>
          <p:nvPr/>
        </p:nvCxnSpPr>
        <p:spPr>
          <a:xfrm flipH="1">
            <a:off x="2326741" y="1629624"/>
            <a:ext cx="1572370" cy="93331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2" idx="0"/>
          </p:cNvCxnSpPr>
          <p:nvPr/>
        </p:nvCxnSpPr>
        <p:spPr>
          <a:xfrm flipV="1">
            <a:off x="3899111" y="3331676"/>
            <a:ext cx="823574" cy="3711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899109" y="1629624"/>
            <a:ext cx="574390" cy="13489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051018" y="2679826"/>
            <a:ext cx="848091" cy="10320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Content Placeholder 2"/>
          <p:cNvSpPr>
            <a:spLocks noGrp="1"/>
          </p:cNvSpPr>
          <p:nvPr>
            <p:ph idx="1"/>
          </p:nvPr>
        </p:nvSpPr>
        <p:spPr>
          <a:xfrm>
            <a:off x="0" y="4406784"/>
            <a:ext cx="9134947" cy="2120768"/>
          </a:xfrm>
        </p:spPr>
        <p:txBody>
          <a:bodyPr>
            <a:normAutofit/>
          </a:bodyPr>
          <a:lstStyle/>
          <a:p>
            <a:pPr>
              <a:lnSpc>
                <a:spcPts val="2300"/>
              </a:lnSpc>
              <a:spcBef>
                <a:spcPts val="0"/>
              </a:spcBef>
              <a:spcAft>
                <a:spcPts val="700"/>
              </a:spcAft>
            </a:pPr>
            <a:r>
              <a:rPr lang="en-US" sz="2400" spc="30" dirty="0" smtClean="0"/>
              <a:t>Unlike the original Linac-Ring design (10 mrad x-</a:t>
            </a:r>
            <a:r>
              <a:rPr lang="en-US" sz="2400" spc="30" dirty="0" err="1" smtClean="0"/>
              <a:t>ing</a:t>
            </a:r>
            <a:r>
              <a:rPr lang="en-US" sz="2400" spc="30" dirty="0" smtClean="0"/>
              <a:t>), the 3.5 T</a:t>
            </a:r>
            <a:r>
              <a:rPr lang="en-US" sz="2400" dirty="0" smtClean="0"/>
              <a:t> </a:t>
            </a:r>
            <a:r>
              <a:rPr lang="en-US" sz="2400" spc="40" dirty="0" smtClean="0"/>
              <a:t>B1 Ring-Ring dipole (</a:t>
            </a:r>
            <a:r>
              <a:rPr lang="en-US" sz="2400" spc="40" dirty="0"/>
              <a:t>22 mrad x-</a:t>
            </a:r>
            <a:r>
              <a:rPr lang="en-US" sz="2400" spc="40" dirty="0" err="1"/>
              <a:t>ing</a:t>
            </a:r>
            <a:r>
              <a:rPr lang="en-US" sz="2400" spc="40" dirty="0"/>
              <a:t>), </a:t>
            </a:r>
            <a:r>
              <a:rPr lang="en-US" sz="2400" spc="40" dirty="0" smtClean="0"/>
              <a:t>does not seem to require</a:t>
            </a:r>
            <a:r>
              <a:rPr lang="en-US" sz="2400" dirty="0" smtClean="0"/>
              <a:t> either Sweet Spot or Active Cancellation coils and a simple yoke cutout suffices for the electron beam.</a:t>
            </a:r>
          </a:p>
          <a:p>
            <a:pPr>
              <a:lnSpc>
                <a:spcPts val="2300"/>
              </a:lnSpc>
              <a:spcBef>
                <a:spcPts val="0"/>
              </a:spcBef>
              <a:spcAft>
                <a:spcPts val="700"/>
              </a:spcAft>
            </a:pPr>
            <a:r>
              <a:rPr lang="en-US" sz="2400" dirty="0" smtClean="0"/>
              <a:t>B1 seems like a simple extrapolation, but with </a:t>
            </a:r>
            <a:r>
              <a:rPr lang="en-US" sz="2400" b="1" dirty="0" smtClean="0">
                <a:solidFill>
                  <a:srgbClr val="800000"/>
                </a:solidFill>
              </a:rPr>
              <a:t>4.8 m length and 1.05 m OD</a:t>
            </a:r>
            <a:r>
              <a:rPr lang="en-US" sz="2400" dirty="0" smtClean="0"/>
              <a:t> it does not fit in a BNL test </a:t>
            </a:r>
            <a:r>
              <a:rPr lang="en-US" sz="2400" dirty="0" err="1" smtClean="0"/>
              <a:t>dewar</a:t>
            </a:r>
            <a:r>
              <a:rPr lang="en-US" sz="2400" dirty="0"/>
              <a:t> </a:t>
            </a:r>
            <a:r>
              <a:rPr lang="en-US" sz="2400" dirty="0" smtClean="0"/>
              <a:t>(</a:t>
            </a:r>
            <a:r>
              <a:rPr lang="en-US" sz="2400" dirty="0" smtClean="0">
                <a:solidFill>
                  <a:srgbClr val="800000"/>
                </a:solidFill>
              </a:rPr>
              <a:t>horizontal test??</a:t>
            </a:r>
            <a:r>
              <a:rPr lang="en-US" sz="2400" dirty="0" smtClean="0"/>
              <a:t>).</a:t>
            </a:r>
            <a:endParaRPr lang="en-US" sz="2400" dirty="0"/>
          </a:p>
        </p:txBody>
      </p:sp>
      <p:sp>
        <p:nvSpPr>
          <p:cNvPr id="15" name="TextBox 14"/>
          <p:cNvSpPr txBox="1"/>
          <p:nvPr/>
        </p:nvSpPr>
        <p:spPr>
          <a:xfrm>
            <a:off x="4721496" y="1095974"/>
            <a:ext cx="2172833" cy="369332"/>
          </a:xfrm>
          <a:prstGeom prst="rect">
            <a:avLst/>
          </a:prstGeom>
          <a:noFill/>
        </p:spPr>
        <p:txBody>
          <a:bodyPr wrap="square" rtlCol="0">
            <a:spAutoFit/>
          </a:bodyPr>
          <a:lstStyle/>
          <a:p>
            <a:r>
              <a:rPr lang="en-US" b="1" i="1" dirty="0" smtClean="0">
                <a:solidFill>
                  <a:srgbClr val="0051C8"/>
                </a:solidFill>
              </a:rPr>
              <a:t>3D Oblique View</a:t>
            </a:r>
            <a:endParaRPr lang="en-US" b="1" i="1" dirty="0">
              <a:solidFill>
                <a:srgbClr val="0051C8"/>
              </a:solidFill>
            </a:endParaRPr>
          </a:p>
        </p:txBody>
      </p:sp>
      <p:sp>
        <p:nvSpPr>
          <p:cNvPr id="16" name="TextBox 15"/>
          <p:cNvSpPr txBox="1"/>
          <p:nvPr/>
        </p:nvSpPr>
        <p:spPr>
          <a:xfrm>
            <a:off x="6894329" y="2906180"/>
            <a:ext cx="2259401" cy="307777"/>
          </a:xfrm>
          <a:prstGeom prst="rect">
            <a:avLst/>
          </a:prstGeom>
          <a:noFill/>
        </p:spPr>
        <p:txBody>
          <a:bodyPr wrap="none" rtlCol="0">
            <a:spAutoFit/>
          </a:bodyPr>
          <a:lstStyle/>
          <a:p>
            <a:pPr algn="r"/>
            <a:r>
              <a:rPr lang="en-US" sz="1400" dirty="0" smtClean="0"/>
              <a:t>(yoke is shown translucent)</a:t>
            </a:r>
            <a:endParaRPr lang="en-US" sz="1400" dirty="0"/>
          </a:p>
        </p:txBody>
      </p:sp>
      <p:sp>
        <p:nvSpPr>
          <p:cNvPr id="3" name="Rectangle 2"/>
          <p:cNvSpPr/>
          <p:nvPr/>
        </p:nvSpPr>
        <p:spPr>
          <a:xfrm>
            <a:off x="7061703" y="3331676"/>
            <a:ext cx="1041148" cy="112037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807911" y="3470239"/>
            <a:ext cx="3209339" cy="861774"/>
          </a:xfrm>
          <a:prstGeom prst="rect">
            <a:avLst/>
          </a:prstGeom>
          <a:noFill/>
        </p:spPr>
        <p:txBody>
          <a:bodyPr wrap="square" rtlCol="0">
            <a:spAutoFit/>
          </a:bodyPr>
          <a:lstStyle/>
          <a:p>
            <a:pPr algn="r">
              <a:lnSpc>
                <a:spcPts val="2000"/>
              </a:lnSpc>
            </a:pPr>
            <a:r>
              <a:rPr lang="en-US" sz="2000" b="1" spc="80" dirty="0" smtClean="0">
                <a:solidFill>
                  <a:srgbClr val="003300"/>
                </a:solidFill>
              </a:rPr>
              <a:t>Roughly 250 gauss field in</a:t>
            </a:r>
            <a:r>
              <a:rPr lang="en-US" sz="2000" b="1" dirty="0" smtClean="0">
                <a:solidFill>
                  <a:srgbClr val="003300"/>
                </a:solidFill>
              </a:rPr>
              <a:t> </a:t>
            </a:r>
            <a:r>
              <a:rPr lang="en-US" sz="2000" b="1" spc="100" dirty="0" smtClean="0">
                <a:solidFill>
                  <a:srgbClr val="003300"/>
                </a:solidFill>
              </a:rPr>
              <a:t>cutout can be handled by</a:t>
            </a:r>
            <a:r>
              <a:rPr lang="en-US" sz="2000" b="1" dirty="0" smtClean="0">
                <a:solidFill>
                  <a:srgbClr val="003300"/>
                </a:solidFill>
              </a:rPr>
              <a:t> additional passive shielding.</a:t>
            </a:r>
            <a:endParaRPr lang="en-US" sz="2000" b="1" dirty="0">
              <a:solidFill>
                <a:srgbClr val="003300"/>
              </a:solidFill>
            </a:endParaRPr>
          </a:p>
        </p:txBody>
      </p:sp>
      <p:sp>
        <p:nvSpPr>
          <p:cNvPr id="5" name="TextBox 4"/>
          <p:cNvSpPr txBox="1"/>
          <p:nvPr/>
        </p:nvSpPr>
        <p:spPr>
          <a:xfrm>
            <a:off x="1095472" y="3232063"/>
            <a:ext cx="2238305" cy="369332"/>
          </a:xfrm>
          <a:prstGeom prst="rect">
            <a:avLst/>
          </a:prstGeom>
          <a:noFill/>
        </p:spPr>
        <p:txBody>
          <a:bodyPr wrap="none" rtlCol="0">
            <a:spAutoFit/>
          </a:bodyPr>
          <a:lstStyle/>
          <a:p>
            <a:r>
              <a:rPr lang="en-US" dirty="0" smtClean="0">
                <a:solidFill>
                  <a:srgbClr val="FFFF00"/>
                </a:solidFill>
              </a:rPr>
              <a:t>250 mm ID Clear Bore</a:t>
            </a:r>
            <a:endParaRPr lang="en-US" dirty="0">
              <a:solidFill>
                <a:srgbClr val="FFFF00"/>
              </a:solidFill>
            </a:endParaRPr>
          </a:p>
        </p:txBody>
      </p:sp>
      <p:grpSp>
        <p:nvGrpSpPr>
          <p:cNvPr id="10" name="Group 9"/>
          <p:cNvGrpSpPr/>
          <p:nvPr/>
        </p:nvGrpSpPr>
        <p:grpSpPr>
          <a:xfrm>
            <a:off x="805756" y="909937"/>
            <a:ext cx="3054037" cy="784830"/>
            <a:chOff x="805756" y="909937"/>
            <a:chExt cx="3054037" cy="784830"/>
          </a:xfrm>
        </p:grpSpPr>
        <p:sp>
          <p:nvSpPr>
            <p:cNvPr id="11" name="Freeform 10"/>
            <p:cNvSpPr/>
            <p:nvPr/>
          </p:nvSpPr>
          <p:spPr>
            <a:xfrm>
              <a:off x="805756" y="1073082"/>
              <a:ext cx="3054037" cy="621685"/>
            </a:xfrm>
            <a:custGeom>
              <a:avLst/>
              <a:gdLst>
                <a:gd name="connsiteX0" fmla="*/ 1874067 w 2408221"/>
                <a:gd name="connsiteY0" fmla="*/ 995881 h 1013988"/>
                <a:gd name="connsiteX1" fmla="*/ 2408221 w 2408221"/>
                <a:gd name="connsiteY1" fmla="*/ 488887 h 1013988"/>
                <a:gd name="connsiteX2" fmla="*/ 2399168 w 2408221"/>
                <a:gd name="connsiteY2" fmla="*/ 0 h 1013988"/>
                <a:gd name="connsiteX3" fmla="*/ 18106 w 2408221"/>
                <a:gd name="connsiteY3" fmla="*/ 9053 h 1013988"/>
                <a:gd name="connsiteX4" fmla="*/ 0 w 2408221"/>
                <a:gd name="connsiteY4" fmla="*/ 1013988 h 1013988"/>
                <a:gd name="connsiteX5" fmla="*/ 1874067 w 2408221"/>
                <a:gd name="connsiteY5" fmla="*/ 995881 h 101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8221" h="1013988">
                  <a:moveTo>
                    <a:pt x="1874067" y="995881"/>
                  </a:moveTo>
                  <a:lnTo>
                    <a:pt x="2408221" y="488887"/>
                  </a:lnTo>
                  <a:lnTo>
                    <a:pt x="2399168" y="0"/>
                  </a:lnTo>
                  <a:lnTo>
                    <a:pt x="18106" y="9053"/>
                  </a:lnTo>
                  <a:lnTo>
                    <a:pt x="0" y="1013988"/>
                  </a:lnTo>
                  <a:lnTo>
                    <a:pt x="1874067" y="995881"/>
                  </a:lnTo>
                  <a:close/>
                </a:path>
              </a:pathLst>
            </a:cu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41701" y="909937"/>
              <a:ext cx="2908799" cy="784830"/>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lnSpc>
                  <a:spcPts val="1800"/>
                </a:lnSpc>
              </a:pPr>
              <a:r>
                <a:rPr lang="en-US" sz="1900" b="1" dirty="0" smtClean="0">
                  <a:solidFill>
                    <a:srgbClr val="663300"/>
                  </a:solidFill>
                </a:rPr>
                <a:t>B1PF can use same 1.6 mm cable as the BNL Sweet Spot R&amp;D prototype.</a:t>
              </a:r>
              <a:endParaRPr lang="en-US" sz="1900" b="1" dirty="0">
                <a:solidFill>
                  <a:srgbClr val="663300"/>
                </a:solidFill>
              </a:endParaRPr>
            </a:p>
          </p:txBody>
        </p:sp>
      </p:grpSp>
      <p:sp>
        <p:nvSpPr>
          <p:cNvPr id="2" name="Title 1"/>
          <p:cNvSpPr>
            <a:spLocks noGrp="1"/>
          </p:cNvSpPr>
          <p:nvPr>
            <p:ph type="title"/>
          </p:nvPr>
        </p:nvSpPr>
        <p:spPr>
          <a:xfrm>
            <a:off x="628650" y="365127"/>
            <a:ext cx="7886700" cy="757504"/>
          </a:xfrm>
        </p:spPr>
        <p:txBody>
          <a:bodyPr anchor="t">
            <a:noAutofit/>
          </a:bodyPr>
          <a:lstStyle/>
          <a:p>
            <a:r>
              <a:rPr lang="en-US" sz="3800" dirty="0" smtClean="0"/>
              <a:t>B1PF</a:t>
            </a:r>
            <a:r>
              <a:rPr lang="en-US" sz="3800" dirty="0"/>
              <a:t>, </a:t>
            </a:r>
            <a:r>
              <a:rPr lang="en-US" sz="3800" dirty="0" smtClean="0"/>
              <a:t>Forward </a:t>
            </a:r>
            <a:r>
              <a:rPr lang="en-US" sz="3800" dirty="0"/>
              <a:t>Side Proton </a:t>
            </a:r>
            <a:r>
              <a:rPr lang="en-US" sz="3800" dirty="0" smtClean="0"/>
              <a:t>Dipole</a:t>
            </a:r>
            <a:endParaRPr lang="en-US" sz="3800" dirty="0"/>
          </a:p>
        </p:txBody>
      </p:sp>
      <p:sp>
        <p:nvSpPr>
          <p:cNvPr id="23" name="TextBox 22"/>
          <p:cNvSpPr txBox="1"/>
          <p:nvPr/>
        </p:nvSpPr>
        <p:spPr>
          <a:xfrm>
            <a:off x="1077365" y="1764350"/>
            <a:ext cx="1586396" cy="369332"/>
          </a:xfrm>
          <a:prstGeom prst="rect">
            <a:avLst/>
          </a:prstGeom>
          <a:noFill/>
        </p:spPr>
        <p:txBody>
          <a:bodyPr wrap="none" rtlCol="0">
            <a:spAutoFit/>
          </a:bodyPr>
          <a:lstStyle/>
          <a:p>
            <a:r>
              <a:rPr lang="en-US" dirty="0" smtClean="0">
                <a:solidFill>
                  <a:srgbClr val="FFFF00"/>
                </a:solidFill>
              </a:rPr>
              <a:t>(IP end shown)</a:t>
            </a:r>
            <a:endParaRPr lang="en-US" dirty="0">
              <a:solidFill>
                <a:srgbClr val="FFFF00"/>
              </a:solidFill>
            </a:endParaRPr>
          </a:p>
        </p:txBody>
      </p:sp>
    </p:spTree>
    <p:extLst>
      <p:ext uri="{BB962C8B-B14F-4D97-AF65-F5344CB8AC3E}">
        <p14:creationId xmlns:p14="http://schemas.microsoft.com/office/powerpoint/2010/main" val="775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4805"/>
            <a:ext cx="4129193" cy="35260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305" y="911434"/>
            <a:ext cx="4689695" cy="3479737"/>
          </a:xfrm>
          <a:prstGeom prst="rect">
            <a:avLst/>
          </a:prstGeom>
        </p:spPr>
      </p:pic>
      <p:sp>
        <p:nvSpPr>
          <p:cNvPr id="8" name="Rectangle 7"/>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49" y="310809"/>
            <a:ext cx="8334281" cy="757504"/>
          </a:xfrm>
        </p:spPr>
        <p:txBody>
          <a:bodyPr anchor="t">
            <a:normAutofit fontScale="90000"/>
          </a:bodyPr>
          <a:lstStyle/>
          <a:p>
            <a:r>
              <a:rPr lang="en-US" sz="3800" dirty="0" smtClean="0"/>
              <a:t>Q2PF</a:t>
            </a:r>
            <a:r>
              <a:rPr lang="en-US" sz="3800" dirty="0"/>
              <a:t>, Forward Side Proton </a:t>
            </a:r>
            <a:r>
              <a:rPr lang="en-US" sz="3800" dirty="0" smtClean="0"/>
              <a:t>Quadrupole</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18</a:t>
            </a:fld>
            <a:endParaRPr lang="en-US"/>
          </a:p>
        </p:txBody>
      </p:sp>
      <p:sp>
        <p:nvSpPr>
          <p:cNvPr id="9" name="TextBox 8"/>
          <p:cNvSpPr txBox="1"/>
          <p:nvPr/>
        </p:nvSpPr>
        <p:spPr>
          <a:xfrm>
            <a:off x="3723354" y="1214050"/>
            <a:ext cx="992388" cy="400110"/>
          </a:xfrm>
          <a:prstGeom prst="rect">
            <a:avLst/>
          </a:prstGeom>
          <a:noFill/>
        </p:spPr>
        <p:txBody>
          <a:bodyPr wrap="none" rtlCol="0">
            <a:spAutoFit/>
          </a:bodyPr>
          <a:lstStyle/>
          <a:p>
            <a:pPr algn="ctr"/>
            <a:r>
              <a:rPr lang="en-US" sz="2000" dirty="0" smtClean="0"/>
              <a:t>Protons</a:t>
            </a:r>
            <a:endParaRPr lang="en-US" sz="2000" dirty="0"/>
          </a:p>
        </p:txBody>
      </p:sp>
      <p:sp>
        <p:nvSpPr>
          <p:cNvPr id="12" name="TextBox 11"/>
          <p:cNvSpPr txBox="1"/>
          <p:nvPr/>
        </p:nvSpPr>
        <p:spPr>
          <a:xfrm>
            <a:off x="4219548" y="4237026"/>
            <a:ext cx="1148777" cy="400110"/>
          </a:xfrm>
          <a:prstGeom prst="rect">
            <a:avLst/>
          </a:prstGeom>
          <a:noFill/>
        </p:spPr>
        <p:txBody>
          <a:bodyPr wrap="none" rtlCol="0">
            <a:spAutoFit/>
          </a:bodyPr>
          <a:lstStyle/>
          <a:p>
            <a:pPr algn="ctr"/>
            <a:r>
              <a:rPr lang="en-US" sz="2000" dirty="0" smtClean="0"/>
              <a:t>Electrons</a:t>
            </a:r>
            <a:endParaRPr lang="en-US" sz="2000" dirty="0"/>
          </a:p>
        </p:txBody>
      </p:sp>
      <p:cxnSp>
        <p:nvCxnSpPr>
          <p:cNvPr id="13" name="Straight Arrow Connector 12"/>
          <p:cNvCxnSpPr/>
          <p:nvPr/>
        </p:nvCxnSpPr>
        <p:spPr>
          <a:xfrm flipH="1">
            <a:off x="2511376" y="1522741"/>
            <a:ext cx="1318240" cy="9858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715742" y="3889343"/>
            <a:ext cx="792313" cy="4382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829616" y="1522741"/>
            <a:ext cx="1222218" cy="19173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3532319" y="2596984"/>
            <a:ext cx="1183423" cy="17305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929725" y="1095974"/>
            <a:ext cx="2172833" cy="369332"/>
          </a:xfrm>
          <a:prstGeom prst="rect">
            <a:avLst/>
          </a:prstGeom>
          <a:noFill/>
        </p:spPr>
        <p:txBody>
          <a:bodyPr wrap="square" rtlCol="0">
            <a:spAutoFit/>
          </a:bodyPr>
          <a:lstStyle/>
          <a:p>
            <a:r>
              <a:rPr lang="en-US" b="1" i="1" dirty="0" smtClean="0">
                <a:solidFill>
                  <a:srgbClr val="0051C8"/>
                </a:solidFill>
              </a:rPr>
              <a:t>3D Oblique View</a:t>
            </a:r>
            <a:endParaRPr lang="en-US" b="1" i="1" dirty="0">
              <a:solidFill>
                <a:srgbClr val="0051C8"/>
              </a:solidFill>
            </a:endParaRPr>
          </a:p>
        </p:txBody>
      </p:sp>
      <p:sp>
        <p:nvSpPr>
          <p:cNvPr id="15" name="TextBox 14"/>
          <p:cNvSpPr txBox="1"/>
          <p:nvPr/>
        </p:nvSpPr>
        <p:spPr>
          <a:xfrm>
            <a:off x="6799152" y="3704666"/>
            <a:ext cx="2259401" cy="307777"/>
          </a:xfrm>
          <a:prstGeom prst="rect">
            <a:avLst/>
          </a:prstGeom>
          <a:noFill/>
        </p:spPr>
        <p:txBody>
          <a:bodyPr wrap="none" rtlCol="0">
            <a:spAutoFit/>
          </a:bodyPr>
          <a:lstStyle/>
          <a:p>
            <a:pPr algn="r"/>
            <a:r>
              <a:rPr lang="en-US" sz="1400" dirty="0" smtClean="0"/>
              <a:t>(yoke is shown translucent)</a:t>
            </a:r>
            <a:endParaRPr lang="en-US" sz="1400" dirty="0"/>
          </a:p>
        </p:txBody>
      </p:sp>
      <p:sp>
        <p:nvSpPr>
          <p:cNvPr id="16" name="Content Placeholder 2"/>
          <p:cNvSpPr>
            <a:spLocks noGrp="1"/>
          </p:cNvSpPr>
          <p:nvPr>
            <p:ph idx="1"/>
          </p:nvPr>
        </p:nvSpPr>
        <p:spPr>
          <a:xfrm>
            <a:off x="0" y="4642162"/>
            <a:ext cx="9134947" cy="1921592"/>
          </a:xfrm>
        </p:spPr>
        <p:txBody>
          <a:bodyPr>
            <a:normAutofit/>
          </a:bodyPr>
          <a:lstStyle/>
          <a:p>
            <a:pPr>
              <a:lnSpc>
                <a:spcPts val="2200"/>
              </a:lnSpc>
              <a:spcBef>
                <a:spcPts val="0"/>
              </a:spcBef>
              <a:spcAft>
                <a:spcPts val="700"/>
              </a:spcAft>
            </a:pPr>
            <a:r>
              <a:rPr lang="en-US" sz="2400" spc="30" dirty="0" smtClean="0"/>
              <a:t>At 17.9 T/m gradient, Q2PF can use a yoke cutout for e-beam.</a:t>
            </a:r>
            <a:r>
              <a:rPr lang="en-US" sz="2400" spc="40" dirty="0" smtClean="0"/>
              <a:t> </a:t>
            </a:r>
            <a:endParaRPr lang="en-US" sz="2400" dirty="0" smtClean="0"/>
          </a:p>
          <a:p>
            <a:pPr>
              <a:lnSpc>
                <a:spcPts val="2200"/>
              </a:lnSpc>
              <a:spcBef>
                <a:spcPts val="0"/>
              </a:spcBef>
              <a:spcAft>
                <a:spcPts val="700"/>
              </a:spcAft>
            </a:pPr>
            <a:r>
              <a:rPr lang="en-US" sz="2400" spc="-10" dirty="0" smtClean="0"/>
              <a:t>But like B1PF, it is a monster with </a:t>
            </a:r>
            <a:r>
              <a:rPr lang="en-US" sz="2400" b="1" spc="-10" dirty="0" smtClean="0">
                <a:solidFill>
                  <a:srgbClr val="800000"/>
                </a:solidFill>
              </a:rPr>
              <a:t>3.72 m length and 1.3 m OD </a:t>
            </a:r>
            <a:r>
              <a:rPr lang="en-US" sz="2400" b="1" dirty="0" smtClean="0">
                <a:solidFill>
                  <a:srgbClr val="800000"/>
                </a:solidFill>
              </a:rPr>
              <a:t>yoke</a:t>
            </a:r>
            <a:r>
              <a:rPr lang="en-US" sz="2400" dirty="0" smtClean="0"/>
              <a:t>, so it also does not fit in existing BNL vertical test </a:t>
            </a:r>
            <a:r>
              <a:rPr lang="en-US" sz="2400" dirty="0" err="1" smtClean="0"/>
              <a:t>dewars</a:t>
            </a:r>
            <a:r>
              <a:rPr lang="en-US" sz="2400" dirty="0" smtClean="0"/>
              <a:t>.</a:t>
            </a:r>
          </a:p>
          <a:p>
            <a:pPr>
              <a:lnSpc>
                <a:spcPts val="2200"/>
              </a:lnSpc>
              <a:spcBef>
                <a:spcPts val="0"/>
              </a:spcBef>
              <a:spcAft>
                <a:spcPts val="700"/>
              </a:spcAft>
            </a:pPr>
            <a:r>
              <a:rPr lang="en-US" sz="2400" dirty="0" smtClean="0">
                <a:solidFill>
                  <a:srgbClr val="003300"/>
                </a:solidFill>
              </a:rPr>
              <a:t>We can always put it in a cryostat and do a horizontal test, but this seems a very expensive way to make/test any prototypes.</a:t>
            </a:r>
            <a:endParaRPr lang="en-US" sz="2400" dirty="0">
              <a:solidFill>
                <a:srgbClr val="003300"/>
              </a:solidFill>
            </a:endParaRPr>
          </a:p>
        </p:txBody>
      </p:sp>
      <p:sp>
        <p:nvSpPr>
          <p:cNvPr id="17" name="TextBox 16"/>
          <p:cNvSpPr txBox="1"/>
          <p:nvPr/>
        </p:nvSpPr>
        <p:spPr>
          <a:xfrm>
            <a:off x="1095472" y="3232063"/>
            <a:ext cx="2238305" cy="369332"/>
          </a:xfrm>
          <a:prstGeom prst="rect">
            <a:avLst/>
          </a:prstGeom>
          <a:noFill/>
        </p:spPr>
        <p:txBody>
          <a:bodyPr wrap="none" rtlCol="0">
            <a:spAutoFit/>
          </a:bodyPr>
          <a:lstStyle/>
          <a:p>
            <a:r>
              <a:rPr lang="en-US" dirty="0" smtClean="0">
                <a:solidFill>
                  <a:srgbClr val="FFFF00"/>
                </a:solidFill>
              </a:rPr>
              <a:t>400 mm ID Clear Bore</a:t>
            </a:r>
            <a:endParaRPr lang="en-US" dirty="0">
              <a:solidFill>
                <a:srgbClr val="FFFF00"/>
              </a:solidFill>
            </a:endParaRPr>
          </a:p>
        </p:txBody>
      </p:sp>
      <p:grpSp>
        <p:nvGrpSpPr>
          <p:cNvPr id="6" name="Group 5"/>
          <p:cNvGrpSpPr/>
          <p:nvPr/>
        </p:nvGrpSpPr>
        <p:grpSpPr>
          <a:xfrm>
            <a:off x="751171" y="792248"/>
            <a:ext cx="2999342" cy="784831"/>
            <a:chOff x="751171" y="792248"/>
            <a:chExt cx="2999342" cy="784831"/>
          </a:xfrm>
        </p:grpSpPr>
        <p:sp>
          <p:nvSpPr>
            <p:cNvPr id="18" name="Freeform 17"/>
            <p:cNvSpPr/>
            <p:nvPr/>
          </p:nvSpPr>
          <p:spPr>
            <a:xfrm>
              <a:off x="805757" y="857117"/>
              <a:ext cx="2944756" cy="719962"/>
            </a:xfrm>
            <a:custGeom>
              <a:avLst/>
              <a:gdLst>
                <a:gd name="connsiteX0" fmla="*/ 1874067 w 2408221"/>
                <a:gd name="connsiteY0" fmla="*/ 995881 h 1013988"/>
                <a:gd name="connsiteX1" fmla="*/ 2408221 w 2408221"/>
                <a:gd name="connsiteY1" fmla="*/ 488887 h 1013988"/>
                <a:gd name="connsiteX2" fmla="*/ 2399168 w 2408221"/>
                <a:gd name="connsiteY2" fmla="*/ 0 h 1013988"/>
                <a:gd name="connsiteX3" fmla="*/ 18106 w 2408221"/>
                <a:gd name="connsiteY3" fmla="*/ 9053 h 1013988"/>
                <a:gd name="connsiteX4" fmla="*/ 0 w 2408221"/>
                <a:gd name="connsiteY4" fmla="*/ 1013988 h 1013988"/>
                <a:gd name="connsiteX5" fmla="*/ 1874067 w 2408221"/>
                <a:gd name="connsiteY5" fmla="*/ 995881 h 101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8221" h="1013988">
                  <a:moveTo>
                    <a:pt x="1874067" y="995881"/>
                  </a:moveTo>
                  <a:lnTo>
                    <a:pt x="2408221" y="488887"/>
                  </a:lnTo>
                  <a:lnTo>
                    <a:pt x="2399168" y="0"/>
                  </a:lnTo>
                  <a:lnTo>
                    <a:pt x="18106" y="9053"/>
                  </a:lnTo>
                  <a:lnTo>
                    <a:pt x="0" y="1013988"/>
                  </a:lnTo>
                  <a:lnTo>
                    <a:pt x="1874067" y="995881"/>
                  </a:lnTo>
                  <a:close/>
                </a:path>
              </a:pathLst>
            </a:cu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51171" y="792248"/>
              <a:ext cx="2972183" cy="784830"/>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lnSpc>
                  <a:spcPts val="1800"/>
                </a:lnSpc>
              </a:pPr>
              <a:r>
                <a:rPr lang="en-US" sz="1900" b="1" dirty="0" smtClean="0">
                  <a:solidFill>
                    <a:srgbClr val="663300"/>
                  </a:solidFill>
                </a:rPr>
                <a:t>Q2PF can use same 1.6 mm cable as the BNL Sweet Spot R&amp;D prototype.</a:t>
              </a:r>
              <a:endParaRPr lang="en-US" sz="1900" b="1" dirty="0">
                <a:solidFill>
                  <a:srgbClr val="663300"/>
                </a:solidFill>
              </a:endParaRPr>
            </a:p>
          </p:txBody>
        </p:sp>
      </p:grpSp>
      <p:sp>
        <p:nvSpPr>
          <p:cNvPr id="20" name="TextBox 19"/>
          <p:cNvSpPr txBox="1"/>
          <p:nvPr/>
        </p:nvSpPr>
        <p:spPr>
          <a:xfrm>
            <a:off x="1095471" y="1619163"/>
            <a:ext cx="1586396" cy="369332"/>
          </a:xfrm>
          <a:prstGeom prst="rect">
            <a:avLst/>
          </a:prstGeom>
          <a:noFill/>
        </p:spPr>
        <p:txBody>
          <a:bodyPr wrap="none" rtlCol="0">
            <a:spAutoFit/>
          </a:bodyPr>
          <a:lstStyle/>
          <a:p>
            <a:r>
              <a:rPr lang="en-US" dirty="0" smtClean="0">
                <a:solidFill>
                  <a:srgbClr val="FFFF00"/>
                </a:solidFill>
              </a:rPr>
              <a:t>(IP end shown)</a:t>
            </a:r>
            <a:endParaRPr lang="en-US" dirty="0">
              <a:solidFill>
                <a:srgbClr val="FFFF00"/>
              </a:solidFill>
            </a:endParaRPr>
          </a:p>
        </p:txBody>
      </p:sp>
    </p:spTree>
    <p:extLst>
      <p:ext uri="{BB962C8B-B14F-4D97-AF65-F5344CB8AC3E}">
        <p14:creationId xmlns:p14="http://schemas.microsoft.com/office/powerpoint/2010/main" val="151784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0536" y="283650"/>
            <a:ext cx="9012564" cy="757504"/>
          </a:xfrm>
        </p:spPr>
        <p:txBody>
          <a:bodyPr anchor="t">
            <a:noAutofit/>
          </a:bodyPr>
          <a:lstStyle/>
          <a:p>
            <a:r>
              <a:rPr lang="en-US" sz="3400" dirty="0" smtClean="0"/>
              <a:t>Other Ring-Ring IR Magnets are not Monsters</a:t>
            </a:r>
            <a:endParaRPr lang="en-US" sz="34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19</a:t>
            </a:fld>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695" y="920892"/>
            <a:ext cx="4413404" cy="2543566"/>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975" y="3496457"/>
            <a:ext cx="4498848" cy="2768130"/>
          </a:xfrm>
          <a:prstGeom prst="rect">
            <a:avLst/>
          </a:prstGeom>
        </p:spPr>
      </p:pic>
      <p:sp>
        <p:nvSpPr>
          <p:cNvPr id="37" name="TextBox 36"/>
          <p:cNvSpPr txBox="1"/>
          <p:nvPr/>
        </p:nvSpPr>
        <p:spPr>
          <a:xfrm>
            <a:off x="6283953" y="902785"/>
            <a:ext cx="1122680" cy="338554"/>
          </a:xfrm>
          <a:prstGeom prst="rect">
            <a:avLst/>
          </a:prstGeom>
          <a:noFill/>
        </p:spPr>
        <p:txBody>
          <a:bodyPr wrap="none" rtlCol="0">
            <a:spAutoFit/>
          </a:bodyPr>
          <a:lstStyle/>
          <a:p>
            <a:r>
              <a:rPr lang="en-US" sz="1600" b="1" spc="50" dirty="0" smtClean="0">
                <a:solidFill>
                  <a:srgbClr val="800000"/>
                </a:solidFill>
              </a:rPr>
              <a:t>FORWARD</a:t>
            </a:r>
            <a:endParaRPr lang="en-US" sz="1600" b="1" spc="50" dirty="0">
              <a:solidFill>
                <a:srgbClr val="800000"/>
              </a:solidFill>
            </a:endParaRPr>
          </a:p>
        </p:txBody>
      </p:sp>
      <p:sp>
        <p:nvSpPr>
          <p:cNvPr id="41" name="TextBox 40"/>
          <p:cNvSpPr txBox="1"/>
          <p:nvPr/>
        </p:nvSpPr>
        <p:spPr>
          <a:xfrm>
            <a:off x="7912729" y="3496457"/>
            <a:ext cx="663067" cy="338554"/>
          </a:xfrm>
          <a:prstGeom prst="rect">
            <a:avLst/>
          </a:prstGeom>
          <a:noFill/>
        </p:spPr>
        <p:txBody>
          <a:bodyPr wrap="none" rtlCol="0">
            <a:spAutoFit/>
          </a:bodyPr>
          <a:lstStyle/>
          <a:p>
            <a:r>
              <a:rPr lang="en-US" sz="1600" b="1" spc="50" dirty="0" smtClean="0">
                <a:solidFill>
                  <a:srgbClr val="800000"/>
                </a:solidFill>
              </a:rPr>
              <a:t>REAR</a:t>
            </a:r>
            <a:endParaRPr lang="en-US" sz="1600" b="1" spc="50" dirty="0">
              <a:solidFill>
                <a:srgbClr val="800000"/>
              </a:solidFill>
            </a:endParaRPr>
          </a:p>
        </p:txBody>
      </p:sp>
      <p:sp>
        <p:nvSpPr>
          <p:cNvPr id="42" name="Content Placeholder 2"/>
          <p:cNvSpPr>
            <a:spLocks noGrp="1"/>
          </p:cNvSpPr>
          <p:nvPr>
            <p:ph idx="1"/>
          </p:nvPr>
        </p:nvSpPr>
        <p:spPr>
          <a:xfrm>
            <a:off x="-1" y="1239642"/>
            <a:ext cx="4613975" cy="4529042"/>
          </a:xfrm>
        </p:spPr>
        <p:txBody>
          <a:bodyPr>
            <a:normAutofit lnSpcReduction="10000"/>
          </a:bodyPr>
          <a:lstStyle/>
          <a:p>
            <a:pPr algn="just">
              <a:spcBef>
                <a:spcPts val="0"/>
              </a:spcBef>
              <a:spcAft>
                <a:spcPts val="1600"/>
              </a:spcAft>
            </a:pPr>
            <a:r>
              <a:rPr lang="en-US" sz="2300" dirty="0"/>
              <a:t>R</a:t>
            </a:r>
            <a:r>
              <a:rPr lang="en-US" sz="2300" dirty="0" smtClean="0"/>
              <a:t>ear side hadron magnets do not need large apertures and their coil peak fields are modest.</a:t>
            </a:r>
          </a:p>
          <a:p>
            <a:pPr algn="just">
              <a:spcBef>
                <a:spcPts val="0"/>
              </a:spcBef>
              <a:spcAft>
                <a:spcPts val="1600"/>
              </a:spcAft>
            </a:pPr>
            <a:r>
              <a:rPr lang="en-US" sz="2300" dirty="0" smtClean="0"/>
              <a:t>And the electron IR dipoles and quadrupoles coil peak fields are much less than those of their hadron counterparts.</a:t>
            </a:r>
          </a:p>
          <a:p>
            <a:pPr algn="just">
              <a:spcBef>
                <a:spcPts val="0"/>
              </a:spcBef>
              <a:spcAft>
                <a:spcPts val="1600"/>
              </a:spcAft>
            </a:pPr>
            <a:r>
              <a:rPr lang="en-US" sz="2300" dirty="0" smtClean="0"/>
              <a:t>The main challenge, which then applies to all of the IR magnets, is how best to accommodate them, with closely spaced side-by-side, apertures in common cryostat structures.</a:t>
            </a:r>
            <a:endParaRPr lang="en-US" sz="2300" dirty="0"/>
          </a:p>
        </p:txBody>
      </p:sp>
      <p:sp>
        <p:nvSpPr>
          <p:cNvPr id="39" name="TextBox 38"/>
          <p:cNvSpPr txBox="1"/>
          <p:nvPr/>
        </p:nvSpPr>
        <p:spPr>
          <a:xfrm>
            <a:off x="5853178" y="3692893"/>
            <a:ext cx="1276311" cy="338554"/>
          </a:xfrm>
          <a:prstGeom prst="rect">
            <a:avLst/>
          </a:prstGeom>
          <a:solidFill>
            <a:srgbClr val="FFFFFF">
              <a:alpha val="50196"/>
            </a:srgbClr>
          </a:solidFill>
          <a:effectLst>
            <a:outerShdw blurRad="50800" dist="38100" dir="5400000" algn="t" rotWithShape="0">
              <a:prstClr val="black">
                <a:alpha val="40000"/>
              </a:prstClr>
            </a:outerShdw>
          </a:effectLst>
        </p:spPr>
        <p:txBody>
          <a:bodyPr wrap="none" rtlCol="0">
            <a:spAutoFit/>
          </a:bodyPr>
          <a:lstStyle/>
          <a:p>
            <a:r>
              <a:rPr lang="en-US" sz="1600" b="1" dirty="0" smtClean="0">
                <a:solidFill>
                  <a:schemeClr val="accent1">
                    <a:lumMod val="75000"/>
                  </a:schemeClr>
                </a:solidFill>
              </a:rPr>
              <a:t>0.2 T Dipoles</a:t>
            </a:r>
            <a:endParaRPr lang="en-US" sz="1600" b="1" dirty="0">
              <a:solidFill>
                <a:schemeClr val="accent1">
                  <a:lumMod val="75000"/>
                </a:schemeClr>
              </a:solidFill>
            </a:endParaRPr>
          </a:p>
        </p:txBody>
      </p:sp>
      <p:sp>
        <p:nvSpPr>
          <p:cNvPr id="43" name="TextBox 42"/>
          <p:cNvSpPr txBox="1"/>
          <p:nvPr/>
        </p:nvSpPr>
        <p:spPr>
          <a:xfrm>
            <a:off x="5051804" y="5679812"/>
            <a:ext cx="1498236" cy="584775"/>
          </a:xfrm>
          <a:prstGeom prst="rect">
            <a:avLst/>
          </a:prstGeom>
          <a:solidFill>
            <a:srgbClr val="FFFFFF">
              <a:alpha val="50196"/>
            </a:srgbClr>
          </a:solidFill>
          <a:effectLst>
            <a:outerShdw blurRad="50800" dist="38100" dir="5400000" algn="t" rotWithShape="0">
              <a:prstClr val="black">
                <a:alpha val="40000"/>
              </a:prstClr>
            </a:outerShdw>
          </a:effectLst>
        </p:spPr>
        <p:txBody>
          <a:bodyPr wrap="square" rtlCol="0">
            <a:spAutoFit/>
          </a:bodyPr>
          <a:lstStyle/>
          <a:p>
            <a:pPr algn="ctr"/>
            <a:r>
              <a:rPr lang="en-US" sz="1600" b="1" dirty="0" smtClean="0">
                <a:solidFill>
                  <a:schemeClr val="accent1">
                    <a:lumMod val="75000"/>
                  </a:schemeClr>
                </a:solidFill>
              </a:rPr>
              <a:t>Small aperture hadron quads</a:t>
            </a:r>
            <a:endParaRPr lang="en-US" sz="1600" b="1" dirty="0">
              <a:solidFill>
                <a:schemeClr val="accent1">
                  <a:lumMod val="75000"/>
                </a:schemeClr>
              </a:solidFill>
            </a:endParaRPr>
          </a:p>
        </p:txBody>
      </p:sp>
      <p:cxnSp>
        <p:nvCxnSpPr>
          <p:cNvPr id="45" name="Straight Arrow Connector 44"/>
          <p:cNvCxnSpPr/>
          <p:nvPr/>
        </p:nvCxnSpPr>
        <p:spPr>
          <a:xfrm flipV="1">
            <a:off x="5724169" y="5613147"/>
            <a:ext cx="1106530" cy="66665"/>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201736" y="3965417"/>
            <a:ext cx="348304" cy="425513"/>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5724169" y="5333195"/>
            <a:ext cx="477567" cy="346617"/>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5724169" y="5187634"/>
            <a:ext cx="0" cy="492178"/>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7089761" y="1756372"/>
            <a:ext cx="334978" cy="307819"/>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559016" y="1981196"/>
            <a:ext cx="334978" cy="307819"/>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rot="1080000">
            <a:off x="7138266" y="1560159"/>
            <a:ext cx="988476" cy="338554"/>
          </a:xfrm>
          <a:prstGeom prst="rect">
            <a:avLst/>
          </a:prstGeom>
          <a:noFill/>
          <a:effectLst/>
        </p:spPr>
        <p:txBody>
          <a:bodyPr wrap="none" rtlCol="0">
            <a:spAutoFit/>
          </a:bodyPr>
          <a:lstStyle/>
          <a:p>
            <a:r>
              <a:rPr lang="en-US" sz="1600" b="1" dirty="0" smtClean="0">
                <a:solidFill>
                  <a:srgbClr val="C00000"/>
                </a:solidFill>
              </a:rPr>
              <a:t>Monsters</a:t>
            </a:r>
            <a:endParaRPr lang="en-US" sz="1600" b="1" dirty="0">
              <a:solidFill>
                <a:srgbClr val="C00000"/>
              </a:solidFill>
            </a:endParaRPr>
          </a:p>
        </p:txBody>
      </p:sp>
      <p:sp>
        <p:nvSpPr>
          <p:cNvPr id="57" name="TextBox 56"/>
          <p:cNvSpPr txBox="1"/>
          <p:nvPr/>
        </p:nvSpPr>
        <p:spPr>
          <a:xfrm>
            <a:off x="5359606" y="2963533"/>
            <a:ext cx="1498236" cy="338554"/>
          </a:xfrm>
          <a:prstGeom prst="rect">
            <a:avLst/>
          </a:prstGeom>
          <a:solidFill>
            <a:srgbClr val="FFFFFF">
              <a:alpha val="50196"/>
            </a:srgbClr>
          </a:solidFill>
          <a:effectLst>
            <a:outerShdw blurRad="50800" dist="38100" dir="5400000" algn="t" rotWithShape="0">
              <a:prstClr val="black">
                <a:alpha val="40000"/>
              </a:prstClr>
            </a:outerShdw>
          </a:effectLst>
        </p:spPr>
        <p:txBody>
          <a:bodyPr wrap="square" rtlCol="0">
            <a:spAutoFit/>
          </a:bodyPr>
          <a:lstStyle/>
          <a:p>
            <a:pPr algn="ctr"/>
            <a:r>
              <a:rPr lang="en-US" sz="1600" b="1" dirty="0" smtClean="0">
                <a:solidFill>
                  <a:schemeClr val="accent1">
                    <a:lumMod val="75000"/>
                  </a:schemeClr>
                </a:solidFill>
              </a:rPr>
              <a:t>Warm quads</a:t>
            </a:r>
            <a:endParaRPr lang="en-US" sz="1600" b="1" dirty="0">
              <a:solidFill>
                <a:schemeClr val="accent1">
                  <a:lumMod val="75000"/>
                </a:schemeClr>
              </a:solidFill>
            </a:endParaRPr>
          </a:p>
        </p:txBody>
      </p:sp>
      <p:cxnSp>
        <p:nvCxnSpPr>
          <p:cNvPr id="58" name="Straight Arrow Connector 57"/>
          <p:cNvCxnSpPr/>
          <p:nvPr/>
        </p:nvCxnSpPr>
        <p:spPr>
          <a:xfrm flipV="1">
            <a:off x="6613846" y="2868943"/>
            <a:ext cx="0" cy="201830"/>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6627137" y="2832731"/>
            <a:ext cx="402927" cy="245761"/>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5724170" y="3965417"/>
            <a:ext cx="477566" cy="851027"/>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149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8" y="365126"/>
            <a:ext cx="7772400" cy="1325563"/>
          </a:xfrm>
        </p:spPr>
        <p:txBody>
          <a:bodyPr/>
          <a:lstStyle/>
          <a:p>
            <a:r>
              <a:rPr lang="en-US" dirty="0" smtClean="0"/>
              <a:t>eRHIC IR Magnet Challenges: Presentation Plan</a:t>
            </a:r>
            <a:endParaRPr lang="en-US" dirty="0"/>
          </a:p>
        </p:txBody>
      </p:sp>
      <p:sp>
        <p:nvSpPr>
          <p:cNvPr id="3" name="Content Placeholder 2"/>
          <p:cNvSpPr>
            <a:spLocks noGrp="1"/>
          </p:cNvSpPr>
          <p:nvPr>
            <p:ph idx="1"/>
          </p:nvPr>
        </p:nvSpPr>
        <p:spPr>
          <a:xfrm>
            <a:off x="448056" y="1991025"/>
            <a:ext cx="8532982" cy="3594951"/>
          </a:xfrm>
        </p:spPr>
        <p:txBody>
          <a:bodyPr>
            <a:normAutofit/>
          </a:bodyPr>
          <a:lstStyle/>
          <a:p>
            <a:pPr>
              <a:spcBef>
                <a:spcPts val="0"/>
              </a:spcBef>
              <a:spcAft>
                <a:spcPts val="1200"/>
              </a:spcAft>
            </a:pPr>
            <a:r>
              <a:rPr lang="en-US" dirty="0"/>
              <a:t>B</a:t>
            </a:r>
            <a:r>
              <a:rPr lang="en-US" dirty="0" smtClean="0"/>
              <a:t>rief introduction (physics &amp; accelerator drivers).</a:t>
            </a:r>
          </a:p>
          <a:p>
            <a:pPr>
              <a:spcBef>
                <a:spcPts val="0"/>
              </a:spcBef>
              <a:spcAft>
                <a:spcPts val="1200"/>
              </a:spcAft>
            </a:pPr>
            <a:r>
              <a:rPr lang="en-US" dirty="0" smtClean="0"/>
              <a:t>Outline a </a:t>
            </a:r>
            <a:r>
              <a:rPr lang="en-US" dirty="0"/>
              <a:t>basic </a:t>
            </a:r>
            <a:r>
              <a:rPr lang="en-US" dirty="0" smtClean="0"/>
              <a:t>list of eRHIC IR magnet issues.</a:t>
            </a:r>
          </a:p>
          <a:p>
            <a:pPr>
              <a:spcBef>
                <a:spcPts val="0"/>
              </a:spcBef>
              <a:spcAft>
                <a:spcPts val="1200"/>
              </a:spcAft>
            </a:pPr>
            <a:r>
              <a:rPr lang="en-US" dirty="0" smtClean="0"/>
              <a:t>Review these issues in the historical context of R&amp;D progress we have made to date.</a:t>
            </a:r>
          </a:p>
          <a:p>
            <a:pPr>
              <a:spcBef>
                <a:spcPts val="0"/>
              </a:spcBef>
              <a:spcAft>
                <a:spcPts val="1200"/>
              </a:spcAft>
            </a:pPr>
            <a:r>
              <a:rPr lang="en-US" dirty="0" smtClean="0"/>
              <a:t>Examine more closely a few of the more interesting examples from the zoo of eRHIC IR magnets.</a:t>
            </a:r>
          </a:p>
          <a:p>
            <a:pPr>
              <a:spcBef>
                <a:spcPts val="0"/>
              </a:spcBef>
              <a:spcAft>
                <a:spcPts val="1200"/>
              </a:spcAft>
            </a:pPr>
            <a:r>
              <a:rPr lang="en-US" dirty="0" smtClean="0"/>
              <a:t>Conclude with some thoughts for our next steps.</a:t>
            </a:r>
          </a:p>
          <a:p>
            <a:pPr marL="0" indent="0">
              <a:spcBef>
                <a:spcPts val="0"/>
              </a:spcBef>
              <a:spcAft>
                <a:spcPts val="1200"/>
              </a:spcAft>
              <a:buNone/>
            </a:pP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2</a:t>
            </a:fld>
            <a:endParaRPr lang="en-US"/>
          </a:p>
        </p:txBody>
      </p:sp>
    </p:spTree>
    <p:extLst>
      <p:ext uri="{BB962C8B-B14F-4D97-AF65-F5344CB8AC3E}">
        <p14:creationId xmlns:p14="http://schemas.microsoft.com/office/powerpoint/2010/main" val="22241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at Some Modest Next Steps</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20</a:t>
            </a:fld>
            <a:endParaRPr lang="en-US"/>
          </a:p>
        </p:txBody>
      </p:sp>
    </p:spTree>
    <p:extLst>
      <p:ext uri="{BB962C8B-B14F-4D97-AF65-F5344CB8AC3E}">
        <p14:creationId xmlns:p14="http://schemas.microsoft.com/office/powerpoint/2010/main" val="5525331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0124" y="337968"/>
            <a:ext cx="8790914" cy="992894"/>
          </a:xfrm>
        </p:spPr>
        <p:txBody>
          <a:bodyPr anchor="t">
            <a:normAutofit/>
          </a:bodyPr>
          <a:lstStyle/>
          <a:p>
            <a:r>
              <a:rPr lang="en-US" sz="3400" dirty="0" smtClean="0"/>
              <a:t>What (Should) Happen Next</a:t>
            </a:r>
            <a:endParaRPr lang="en-US" sz="3400" dirty="0"/>
          </a:p>
        </p:txBody>
      </p:sp>
      <p:sp>
        <p:nvSpPr>
          <p:cNvPr id="3" name="Content Placeholder 2"/>
          <p:cNvSpPr>
            <a:spLocks noGrp="1"/>
          </p:cNvSpPr>
          <p:nvPr>
            <p:ph idx="1"/>
          </p:nvPr>
        </p:nvSpPr>
        <p:spPr>
          <a:xfrm>
            <a:off x="497941" y="1040459"/>
            <a:ext cx="8419723" cy="5231257"/>
          </a:xfrm>
        </p:spPr>
        <p:txBody>
          <a:bodyPr>
            <a:noAutofit/>
          </a:bodyPr>
          <a:lstStyle/>
          <a:p>
            <a:pPr>
              <a:lnSpc>
                <a:spcPct val="100000"/>
              </a:lnSpc>
              <a:spcBef>
                <a:spcPts val="0"/>
              </a:spcBef>
              <a:spcAft>
                <a:spcPts val="1200"/>
              </a:spcAft>
            </a:pPr>
            <a:r>
              <a:rPr lang="en-US" sz="2300" dirty="0" smtClean="0"/>
              <a:t>The Ring-Ring IR magnet parameters discussed here are only recently frozen during preparation for our Ring-Ring technical design review that is yet to be held this week.</a:t>
            </a:r>
          </a:p>
          <a:p>
            <a:pPr>
              <a:lnSpc>
                <a:spcPct val="100000"/>
              </a:lnSpc>
              <a:spcBef>
                <a:spcPts val="0"/>
              </a:spcBef>
              <a:spcAft>
                <a:spcPts val="1200"/>
              </a:spcAft>
            </a:pPr>
            <a:r>
              <a:rPr lang="en-US" sz="2300" dirty="0" smtClean="0"/>
              <a:t>So there is a fair amount of work yet to be done to carefully go though the design details for all the Ring-Ring IR magnets.</a:t>
            </a:r>
          </a:p>
          <a:p>
            <a:pPr>
              <a:lnSpc>
                <a:spcPct val="100000"/>
              </a:lnSpc>
              <a:spcBef>
                <a:spcPts val="0"/>
              </a:spcBef>
              <a:spcAft>
                <a:spcPts val="1200"/>
              </a:spcAft>
            </a:pPr>
            <a:r>
              <a:rPr lang="en-US" sz="2300" dirty="0" smtClean="0"/>
              <a:t>Soon we will be ready to wind the last coil set for the Sweet Spot dipole R&amp;D prototype and can then complete its assembly with its yoke in a vertical cryostat.</a:t>
            </a:r>
          </a:p>
          <a:p>
            <a:pPr>
              <a:lnSpc>
                <a:spcPct val="100000"/>
              </a:lnSpc>
              <a:spcBef>
                <a:spcPts val="0"/>
              </a:spcBef>
              <a:spcAft>
                <a:spcPts val="1200"/>
              </a:spcAft>
            </a:pPr>
            <a:r>
              <a:rPr lang="en-US" sz="2300" dirty="0" smtClean="0"/>
              <a:t>Once this dipole is in operation, we will have the capability to carry out a rich test program with tests of different passive magnetic shielding solutions as well as superconducting active and passive shielding.</a:t>
            </a:r>
          </a:p>
        </p:txBody>
      </p:sp>
      <p:sp>
        <p:nvSpPr>
          <p:cNvPr id="4" name="Slide Number Placeholder 3"/>
          <p:cNvSpPr>
            <a:spLocks noGrp="1"/>
          </p:cNvSpPr>
          <p:nvPr>
            <p:ph type="sldNum" sz="quarter" idx="12"/>
          </p:nvPr>
        </p:nvSpPr>
        <p:spPr/>
        <p:txBody>
          <a:bodyPr/>
          <a:lstStyle/>
          <a:p>
            <a:fld id="{893C5830-40F3-F04E-B2E3-10E6672BA8FF}" type="slidenum">
              <a:rPr lang="en-US" smtClean="0"/>
              <a:pPr/>
              <a:t>21</a:t>
            </a:fld>
            <a:endParaRPr lang="en-US"/>
          </a:p>
        </p:txBody>
      </p:sp>
    </p:spTree>
    <p:extLst>
      <p:ext uri="{BB962C8B-B14F-4D97-AF65-F5344CB8AC3E}">
        <p14:creationId xmlns:p14="http://schemas.microsoft.com/office/powerpoint/2010/main" val="21060386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42787"/>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0124" y="337968"/>
            <a:ext cx="8790914" cy="992894"/>
          </a:xfrm>
        </p:spPr>
        <p:txBody>
          <a:bodyPr anchor="t">
            <a:normAutofit fontScale="90000"/>
          </a:bodyPr>
          <a:lstStyle/>
          <a:p>
            <a:r>
              <a:rPr lang="en-US" sz="3400" dirty="0" smtClean="0"/>
              <a:t>And What Could be Points of Common Interest?</a:t>
            </a:r>
            <a:endParaRPr lang="en-US" sz="3400"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22</a:t>
            </a:fld>
            <a:endParaRPr lang="en-US"/>
          </a:p>
        </p:txBody>
      </p:sp>
      <p:grpSp>
        <p:nvGrpSpPr>
          <p:cNvPr id="11" name="Group 10"/>
          <p:cNvGrpSpPr/>
          <p:nvPr/>
        </p:nvGrpSpPr>
        <p:grpSpPr>
          <a:xfrm>
            <a:off x="162417" y="869127"/>
            <a:ext cx="4280276" cy="3247682"/>
            <a:chOff x="190124" y="959290"/>
            <a:chExt cx="4873841" cy="3698053"/>
          </a:xfrm>
        </p:grpSpPr>
        <p:sp>
          <p:nvSpPr>
            <p:cNvPr id="8" name="Rectangle 7"/>
            <p:cNvSpPr/>
            <p:nvPr/>
          </p:nvSpPr>
          <p:spPr>
            <a:xfrm>
              <a:off x="190124" y="959290"/>
              <a:ext cx="4873841" cy="3612710"/>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93" y="959290"/>
              <a:ext cx="4828572" cy="3698053"/>
            </a:xfrm>
            <a:prstGeom prst="rect">
              <a:avLst/>
            </a:prstGeom>
          </p:spPr>
        </p:pic>
      </p:grpSp>
      <p:sp>
        <p:nvSpPr>
          <p:cNvPr id="10" name="Content Placeholder 2"/>
          <p:cNvSpPr>
            <a:spLocks noGrp="1"/>
          </p:cNvSpPr>
          <p:nvPr>
            <p:ph idx="1"/>
          </p:nvPr>
        </p:nvSpPr>
        <p:spPr>
          <a:xfrm>
            <a:off x="4526735" y="939942"/>
            <a:ext cx="4613975" cy="5435327"/>
          </a:xfrm>
        </p:spPr>
        <p:txBody>
          <a:bodyPr>
            <a:normAutofit fontScale="77500" lnSpcReduction="20000"/>
          </a:bodyPr>
          <a:lstStyle/>
          <a:p>
            <a:pPr algn="just">
              <a:lnSpc>
                <a:spcPct val="120000"/>
              </a:lnSpc>
              <a:spcBef>
                <a:spcPts val="0"/>
              </a:spcBef>
              <a:spcAft>
                <a:spcPts val="1000"/>
              </a:spcAft>
            </a:pPr>
            <a:r>
              <a:rPr lang="en-US" sz="2300" dirty="0" smtClean="0"/>
              <a:t>I am not presently familiar with the details of JLEIC IR magnets but from this slide, sent to me today by C. </a:t>
            </a:r>
            <a:r>
              <a:rPr lang="en-US" sz="2300" dirty="0"/>
              <a:t>M</a:t>
            </a:r>
            <a:r>
              <a:rPr lang="en-US" sz="2300" dirty="0" smtClean="0"/>
              <a:t>ontag, I do see some things of special interest.</a:t>
            </a:r>
          </a:p>
          <a:p>
            <a:pPr algn="just">
              <a:lnSpc>
                <a:spcPct val="120000"/>
              </a:lnSpc>
              <a:spcBef>
                <a:spcPts val="0"/>
              </a:spcBef>
              <a:spcAft>
                <a:spcPts val="1000"/>
              </a:spcAft>
            </a:pPr>
            <a:r>
              <a:rPr lang="en-US" sz="2300" dirty="0" smtClean="0"/>
              <a:t>I am familiar with the work developing this CIC conductor and have long been interested in using it in some IR magnet designs... </a:t>
            </a:r>
            <a:r>
              <a:rPr lang="en-US" sz="2300" b="1" dirty="0" smtClean="0">
                <a:solidFill>
                  <a:srgbClr val="800000"/>
                </a:solidFill>
              </a:rPr>
              <a:t>especially for the LHeC project being studied at CERN</a:t>
            </a:r>
            <a:r>
              <a:rPr lang="en-US" sz="2300" dirty="0" smtClean="0">
                <a:solidFill>
                  <a:srgbClr val="800000"/>
                </a:solidFill>
              </a:rPr>
              <a:t>.</a:t>
            </a:r>
          </a:p>
          <a:p>
            <a:pPr algn="just">
              <a:lnSpc>
                <a:spcPct val="120000"/>
              </a:lnSpc>
              <a:spcBef>
                <a:spcPts val="0"/>
              </a:spcBef>
              <a:spcAft>
                <a:spcPts val="1000"/>
              </a:spcAft>
            </a:pPr>
            <a:r>
              <a:rPr lang="en-US" sz="2300" dirty="0" smtClean="0"/>
              <a:t>While a top goal of the present eRHIC Ring-Ring design study is to “reduce risk,” we should also consider ways in which using novel technology in a few key magnets might be helpful to improve both the accelerator and experimental detector physics performance.</a:t>
            </a:r>
            <a:endParaRPr lang="en-US" sz="2300" dirty="0"/>
          </a:p>
        </p:txBody>
      </p:sp>
      <p:sp>
        <p:nvSpPr>
          <p:cNvPr id="12" name="Rounded Rectangle 11"/>
          <p:cNvSpPr/>
          <p:nvPr/>
        </p:nvSpPr>
        <p:spPr>
          <a:xfrm>
            <a:off x="280657" y="2218105"/>
            <a:ext cx="2897109" cy="614006"/>
          </a:xfrm>
          <a:prstGeom prst="roundRect">
            <a:avLst/>
          </a:prstGeom>
          <a:noFill/>
          <a:ln w="2857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3300"/>
              </a:solidFill>
            </a:endParaRPr>
          </a:p>
        </p:txBody>
      </p:sp>
      <p:sp>
        <p:nvSpPr>
          <p:cNvPr id="13" name="Right Arrow 12"/>
          <p:cNvSpPr/>
          <p:nvPr/>
        </p:nvSpPr>
        <p:spPr>
          <a:xfrm flipH="1">
            <a:off x="3304515" y="2246895"/>
            <a:ext cx="1138178" cy="585216"/>
          </a:xfrm>
          <a:prstGeom prst="rightArrow">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0" y="4266217"/>
            <a:ext cx="4526735" cy="208189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spcAft>
                <a:spcPts val="1000"/>
              </a:spcAft>
            </a:pPr>
            <a:r>
              <a:rPr lang="en-US" sz="2300" spc="100" dirty="0" smtClean="0"/>
              <a:t>BNL has relevant experience in  these</a:t>
            </a:r>
            <a:r>
              <a:rPr lang="en-US" sz="2300" dirty="0" smtClean="0"/>
              <a:t> areas, along with design work on </a:t>
            </a:r>
            <a:r>
              <a:rPr lang="en-US" sz="2300" spc="80" dirty="0" smtClean="0"/>
              <a:t>a Force Neutral Anti-Solenoid</a:t>
            </a:r>
            <a:r>
              <a:rPr lang="en-US" sz="2300" dirty="0" smtClean="0"/>
              <a:t> for the ILC QD0 Final Focus and the BEPC-II and the SuperKEKB (i.e. locally cancel Belle-II detector field) anti-solenoids.</a:t>
            </a:r>
            <a:endParaRPr lang="en-US" sz="2300" dirty="0"/>
          </a:p>
        </p:txBody>
      </p:sp>
      <p:sp>
        <p:nvSpPr>
          <p:cNvPr id="15" name="Down Arrow 14"/>
          <p:cNvSpPr/>
          <p:nvPr/>
        </p:nvSpPr>
        <p:spPr>
          <a:xfrm flipV="1">
            <a:off x="1566250" y="4008172"/>
            <a:ext cx="1330859" cy="267097"/>
          </a:xfrm>
          <a:prstGeom prst="downArrow">
            <a:avLst/>
          </a:prstGeom>
          <a:solidFill>
            <a:srgbClr val="0000CC"/>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80657" y="2883199"/>
            <a:ext cx="4046899" cy="1054114"/>
          </a:xfrm>
          <a:prstGeom prst="roundRect">
            <a:avLst/>
          </a:pr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3300"/>
              </a:solidFill>
            </a:endParaRPr>
          </a:p>
        </p:txBody>
      </p:sp>
    </p:spTree>
    <p:extLst>
      <p:ext uri="{BB962C8B-B14F-4D97-AF65-F5344CB8AC3E}">
        <p14:creationId xmlns:p14="http://schemas.microsoft.com/office/powerpoint/2010/main" val="206929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23</a:t>
            </a:fld>
            <a:endParaRPr lang="en-US"/>
          </a:p>
        </p:txBody>
      </p:sp>
    </p:spTree>
    <p:extLst>
      <p:ext uri="{BB962C8B-B14F-4D97-AF65-F5344CB8AC3E}">
        <p14:creationId xmlns:p14="http://schemas.microsoft.com/office/powerpoint/2010/main" val="3036519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3750513" y="6411482"/>
            <a:ext cx="2057400" cy="365125"/>
          </a:xfrm>
        </p:spPr>
        <p:txBody>
          <a:bodyPr/>
          <a:lstStyle/>
          <a:p>
            <a:fld id="{893C5830-40F3-F04E-B2E3-10E6672BA8FF}" type="slidenum">
              <a:rPr lang="en-US" smtClean="0"/>
              <a:pPr/>
              <a:t>24</a:t>
            </a:fld>
            <a:endParaRPr lang="en-US"/>
          </a:p>
        </p:txBody>
      </p:sp>
      <p:sp>
        <p:nvSpPr>
          <p:cNvPr id="4" name="TextBox 3"/>
          <p:cNvSpPr txBox="1"/>
          <p:nvPr/>
        </p:nvSpPr>
        <p:spPr>
          <a:xfrm>
            <a:off x="5979872" y="6449788"/>
            <a:ext cx="2764026" cy="369332"/>
          </a:xfrm>
          <a:prstGeom prst="rect">
            <a:avLst/>
          </a:prstGeom>
          <a:noFill/>
        </p:spPr>
        <p:txBody>
          <a:bodyPr wrap="none" rtlCol="0">
            <a:spAutoFit/>
          </a:bodyPr>
          <a:lstStyle/>
          <a:p>
            <a:r>
              <a:rPr lang="en-US" spc="-30" dirty="0" smtClean="0">
                <a:solidFill>
                  <a:srgbClr val="66CCFF"/>
                </a:solidFill>
              </a:rPr>
              <a:t>Electron Ion Collider − eRHIC</a:t>
            </a:r>
            <a:endParaRPr lang="en-US" spc="-30" dirty="0">
              <a:solidFill>
                <a:srgbClr val="66CCFF"/>
              </a:solidFill>
            </a:endParaRPr>
          </a:p>
        </p:txBody>
      </p:sp>
      <p:sp>
        <p:nvSpPr>
          <p:cNvPr id="5" name="TextBox 4"/>
          <p:cNvSpPr txBox="1"/>
          <p:nvPr/>
        </p:nvSpPr>
        <p:spPr>
          <a:xfrm>
            <a:off x="4229100" y="3484378"/>
            <a:ext cx="4762500" cy="3375283"/>
          </a:xfrm>
          <a:prstGeom prst="rect">
            <a:avLst/>
          </a:prstGeom>
          <a:noFill/>
        </p:spPr>
        <p:txBody>
          <a:bodyPr wrap="square" rtlCol="0">
            <a:spAutoFit/>
          </a:bodyPr>
          <a:lstStyle/>
          <a:p>
            <a:pPr algn="just">
              <a:lnSpc>
                <a:spcPts val="1800"/>
              </a:lnSpc>
              <a:spcAft>
                <a:spcPts val="1000"/>
              </a:spcAft>
            </a:pPr>
            <a:r>
              <a:rPr lang="en-US" sz="1600" dirty="0" smtClean="0">
                <a:solidFill>
                  <a:srgbClr val="7DFFFF"/>
                </a:solidFill>
                <a:latin typeface="Arial Rounded MT Bold" panose="020F0704030504030204" pitchFamily="34" charset="0"/>
              </a:rPr>
              <a:t>35 correction coils and 8 cancel coils are integrated with the main IR quadrupole and must fit within very limited available space</a:t>
            </a:r>
            <a:r>
              <a:rPr lang="en-US" sz="1600" spc="30" dirty="0" smtClean="0">
                <a:solidFill>
                  <a:srgbClr val="7DFFFF"/>
                </a:solidFill>
                <a:latin typeface="Arial Rounded MT Bold" panose="020F0704030504030204" pitchFamily="34" charset="0"/>
              </a:rPr>
              <a:t>.</a:t>
            </a:r>
          </a:p>
          <a:p>
            <a:pPr algn="just">
              <a:lnSpc>
                <a:spcPts val="1800"/>
              </a:lnSpc>
              <a:spcAft>
                <a:spcPts val="1000"/>
              </a:spcAft>
            </a:pPr>
            <a:r>
              <a:rPr lang="en-US" sz="1600" dirty="0" smtClean="0">
                <a:solidFill>
                  <a:srgbClr val="FFFF93"/>
                </a:solidFill>
                <a:latin typeface="Arial Rounded MT Bold" panose="020F0704030504030204" pitchFamily="34" charset="0"/>
              </a:rPr>
              <a:t>The first IR quadrupoles have no magnetic yoke and create external field at nearby beam.</a:t>
            </a:r>
          </a:p>
          <a:p>
            <a:pPr algn="just">
              <a:lnSpc>
                <a:spcPts val="1800"/>
              </a:lnSpc>
              <a:spcAft>
                <a:spcPts val="1000"/>
              </a:spcAft>
            </a:pPr>
            <a:r>
              <a:rPr lang="en-US" sz="1600" dirty="0" smtClean="0">
                <a:solidFill>
                  <a:srgbClr val="8FFF8F"/>
                </a:solidFill>
                <a:latin typeface="Arial Rounded MT Bold" panose="020F0704030504030204" pitchFamily="34" charset="0"/>
              </a:rPr>
              <a:t>The cancel coil shown during winding on an earlier slide has to match a rapidly changing non-linear field in order to cancel it out.</a:t>
            </a:r>
          </a:p>
          <a:p>
            <a:pPr lvl="0" algn="just">
              <a:lnSpc>
                <a:spcPts val="1800"/>
              </a:lnSpc>
              <a:spcAft>
                <a:spcPts val="1000"/>
              </a:spcAft>
            </a:pPr>
            <a:r>
              <a:rPr lang="en-US" sz="1600" dirty="0" smtClean="0">
                <a:solidFill>
                  <a:srgbClr val="FFFF93"/>
                </a:solidFill>
                <a:latin typeface="Arial Rounded MT Bold" panose="020F0704030504030204" pitchFamily="34" charset="0"/>
              </a:rPr>
              <a:t>All of the SuperKEKB corrector coils were wound for KEK using the computer controlled Direct Wind technology developed at BNL.</a:t>
            </a:r>
            <a:endParaRPr lang="en-US" sz="1600" dirty="0">
              <a:solidFill>
                <a:srgbClr val="FFFF93"/>
              </a:solidFill>
              <a:latin typeface="Arial Rounded MT Bold" panose="020F0704030504030204" pitchFamily="34" charset="0"/>
            </a:endParaRPr>
          </a:p>
          <a:p>
            <a:pPr algn="just">
              <a:lnSpc>
                <a:spcPts val="1800"/>
              </a:lnSpc>
              <a:spcAft>
                <a:spcPts val="1000"/>
              </a:spcAft>
            </a:pPr>
            <a:endParaRPr lang="en-US" sz="1600" dirty="0">
              <a:solidFill>
                <a:srgbClr val="FFFF99"/>
              </a:solidFill>
              <a:latin typeface="Arial Rounded MT Bold" panose="020F070403050403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875" y="4492310"/>
            <a:ext cx="3959412" cy="216607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5" y="658239"/>
            <a:ext cx="3959412" cy="3681671"/>
          </a:xfrm>
          <a:prstGeom prst="rect">
            <a:avLst/>
          </a:prstGeom>
        </p:spPr>
      </p:pic>
      <p:sp>
        <p:nvSpPr>
          <p:cNvPr id="10" name="Title 1"/>
          <p:cNvSpPr txBox="1">
            <a:spLocks/>
          </p:cNvSpPr>
          <p:nvPr/>
        </p:nvSpPr>
        <p:spPr bwMode="auto">
          <a:xfrm>
            <a:off x="18288" y="0"/>
            <a:ext cx="9125712" cy="745820"/>
          </a:xfrm>
          <a:prstGeom prst="rect">
            <a:avLst/>
          </a:prstGeom>
          <a:noFill/>
          <a:ln w="9525">
            <a:noFill/>
            <a:miter lim="800000"/>
            <a:headEnd/>
            <a:tailEnd/>
          </a:ln>
          <a:effectLst/>
          <a:scene3d>
            <a:camera prst="orthographicFront"/>
            <a:lightRig rig="glow" dir="t">
              <a:rot lat="0" lon="0" rev="6360000"/>
            </a:lightRig>
          </a:scene3d>
          <a:sp3d contourW="1000" prstMaterial="flat">
            <a:bevelT w="95250" h="101600"/>
            <a:contourClr>
              <a:srgbClr val="000000">
                <a:satMod val="300000"/>
              </a:srgbClr>
            </a:contourClr>
          </a:sp3d>
        </p:spPr>
        <p:txBody>
          <a:bodyPr vert="horz" wrap="square" lIns="91440" tIns="45720" rIns="91440" bIns="45720" numCol="1" anchor="t" anchorCtr="0" compatLnSpc="1">
            <a:prstTxWarp prst="textNoShape">
              <a:avLst/>
            </a:prstTxWarp>
            <a:normAutofit/>
          </a:bodyPr>
          <a:lstStyle>
            <a:lvl1pPr algn="r" rtl="0" eaLnBrk="0" fontAlgn="base" hangingPunct="0">
              <a:spcBef>
                <a:spcPct val="0"/>
              </a:spcBef>
              <a:spcAft>
                <a:spcPct val="0"/>
              </a:spcAft>
              <a:defRPr sz="3200">
                <a:ln>
                  <a:noFill/>
                </a:ln>
                <a:solidFill>
                  <a:srgbClr val="FFFFCC"/>
                </a:solidFill>
                <a:latin typeface="+mj-lt"/>
                <a:ea typeface="+mj-ea"/>
                <a:cs typeface="+mj-cs"/>
              </a:defRPr>
            </a:lvl1pPr>
            <a:lvl2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2pPr>
            <a:lvl3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3pPr>
            <a:lvl4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4pPr>
            <a:lvl5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5pPr>
            <a:lvl6pPr marL="4572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6pPr>
            <a:lvl7pPr marL="9144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7pPr>
            <a:lvl8pPr marL="13716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8pPr>
            <a:lvl9pPr marL="18288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smtClean="0">
                <a:ln>
                  <a:noFill/>
                </a:ln>
                <a:solidFill>
                  <a:srgbClr val="FFFFCC"/>
                </a:solidFill>
                <a:effectLst/>
                <a:uLnTx/>
                <a:uFillTx/>
                <a:latin typeface="Franklin Gothic Medium" panose="020B0603020102020204" pitchFamily="34" charset="0"/>
                <a:ea typeface="Arial Unicode MS"/>
                <a:cs typeface="Arial Unicode MS"/>
              </a:rPr>
              <a:t>SuperKEKB Interaction Region Corrector Magnets</a:t>
            </a:r>
            <a:endParaRPr kumimoji="0" lang="en-US" sz="3200" b="0" i="0" u="none" strike="noStrike" kern="0" cap="none" spc="0" normalizeH="0" baseline="0" noProof="0" dirty="0">
              <a:ln>
                <a:noFill/>
              </a:ln>
              <a:solidFill>
                <a:srgbClr val="FFFFCC"/>
              </a:solidFill>
              <a:effectLst/>
              <a:uLnTx/>
              <a:uFillTx/>
              <a:latin typeface="Franklin Gothic Medium" panose="020B0603020102020204" pitchFamily="34" charset="0"/>
              <a:ea typeface="Arial Unicode MS"/>
              <a:cs typeface="Arial Unicode MS"/>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210" y="703969"/>
            <a:ext cx="4526280" cy="2679855"/>
          </a:xfrm>
          <a:prstGeom prst="rect">
            <a:avLst/>
          </a:prstGeom>
          <a:ln w="38100">
            <a:solidFill>
              <a:schemeClr val="bg1"/>
            </a:solidFill>
          </a:ln>
        </p:spPr>
      </p:pic>
      <p:sp>
        <p:nvSpPr>
          <p:cNvPr id="9" name="TextBox 8"/>
          <p:cNvSpPr txBox="1"/>
          <p:nvPr/>
        </p:nvSpPr>
        <p:spPr>
          <a:xfrm>
            <a:off x="4428562" y="846052"/>
            <a:ext cx="1175533" cy="587981"/>
          </a:xfrm>
          <a:prstGeom prst="rect">
            <a:avLst/>
          </a:prstGeom>
          <a:solidFill>
            <a:srgbClr val="FFFFFF">
              <a:alpha val="50196"/>
            </a:srgbClr>
          </a:solidFill>
          <a:effectLst>
            <a:outerShdw blurRad="50800" dist="38100" dir="2700000" algn="tl" rotWithShape="0">
              <a:prstClr val="black">
                <a:alpha val="40000"/>
              </a:prstClr>
            </a:outerShdw>
          </a:effectLst>
        </p:spPr>
        <p:txBody>
          <a:bodyPr wrap="square" rtlCol="0">
            <a:spAutoFit/>
          </a:bodyPr>
          <a:lstStyle/>
          <a:p>
            <a:pPr algn="ctr">
              <a:lnSpc>
                <a:spcPts val="1900"/>
              </a:lnSpc>
            </a:pPr>
            <a:r>
              <a:rPr lang="en-US" sz="1800" spc="50" dirty="0" smtClean="0">
                <a:solidFill>
                  <a:srgbClr val="0051C8"/>
                </a:solidFill>
                <a:latin typeface="Aharoni" panose="02010803020104030203" pitchFamily="2" charset="-79"/>
                <a:cs typeface="Aharoni" panose="02010803020104030203" pitchFamily="2" charset="-79"/>
              </a:rPr>
              <a:t>Belle</a:t>
            </a:r>
            <a:r>
              <a:rPr lang="en-US" sz="1800" spc="50" dirty="0" smtClean="0">
                <a:solidFill>
                  <a:srgbClr val="0051C8"/>
                </a:solidFill>
                <a:latin typeface="Calibri"/>
                <a:cs typeface="Aharoni" panose="02010803020104030203" pitchFamily="2" charset="-79"/>
              </a:rPr>
              <a:t>−</a:t>
            </a:r>
            <a:r>
              <a:rPr lang="en-US" sz="1800" spc="50" dirty="0" smtClean="0">
                <a:solidFill>
                  <a:srgbClr val="0051C8"/>
                </a:solidFill>
                <a:latin typeface="Aharoni" panose="02010803020104030203" pitchFamily="2" charset="-79"/>
                <a:cs typeface="Aharoni" panose="02010803020104030203" pitchFamily="2" charset="-79"/>
              </a:rPr>
              <a:t>II</a:t>
            </a:r>
            <a:r>
              <a:rPr lang="en-US" sz="1800" dirty="0" smtClean="0">
                <a:solidFill>
                  <a:srgbClr val="0051C8"/>
                </a:solidFill>
                <a:latin typeface="Aharoni" panose="02010803020104030203" pitchFamily="2" charset="-79"/>
                <a:cs typeface="Aharoni" panose="02010803020104030203" pitchFamily="2" charset="-79"/>
              </a:rPr>
              <a:t> Detector</a:t>
            </a:r>
            <a:endParaRPr lang="en-US" sz="1800" spc="30" dirty="0">
              <a:solidFill>
                <a:srgbClr val="0051C8"/>
              </a:solidFill>
              <a:latin typeface="Aharoni" panose="02010803020104030203" pitchFamily="2" charset="-79"/>
              <a:cs typeface="Aharoni" panose="02010803020104030203" pitchFamily="2" charset="-79"/>
            </a:endParaRPr>
          </a:p>
        </p:txBody>
      </p:sp>
      <p:cxnSp>
        <p:nvCxnSpPr>
          <p:cNvPr id="14" name="Straight Arrow Connector 13"/>
          <p:cNvCxnSpPr/>
          <p:nvPr/>
        </p:nvCxnSpPr>
        <p:spPr>
          <a:xfrm>
            <a:off x="5504507" y="1249378"/>
            <a:ext cx="475364" cy="344032"/>
          </a:xfrm>
          <a:prstGeom prst="straightConnector1">
            <a:avLst/>
          </a:prstGeom>
          <a:ln w="38100">
            <a:solidFill>
              <a:srgbClr val="0051C8"/>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23327" y="853565"/>
            <a:ext cx="1656783" cy="581514"/>
          </a:xfrm>
          <a:prstGeom prst="rect">
            <a:avLst/>
          </a:prstGeom>
          <a:solidFill>
            <a:srgbClr val="FFFFFF">
              <a:alpha val="50196"/>
            </a:srgbClr>
          </a:solidFill>
          <a:effectLst>
            <a:outerShdw blurRad="50800" dist="38100" dir="2700000" algn="tl" rotWithShape="0">
              <a:prstClr val="black">
                <a:alpha val="40000"/>
              </a:prstClr>
            </a:outerShdw>
          </a:effectLst>
        </p:spPr>
        <p:txBody>
          <a:bodyPr wrap="square" rtlCol="0">
            <a:spAutoFit/>
          </a:bodyPr>
          <a:lstStyle/>
          <a:p>
            <a:pPr algn="ctr">
              <a:lnSpc>
                <a:spcPts val="1900"/>
              </a:lnSpc>
            </a:pPr>
            <a:r>
              <a:rPr lang="en-US" sz="1800" spc="50" dirty="0" smtClean="0">
                <a:solidFill>
                  <a:srgbClr val="0051C8"/>
                </a:solidFill>
                <a:latin typeface="Aharoni" panose="02010803020104030203" pitchFamily="2" charset="-79"/>
                <a:cs typeface="Aharoni" panose="02010803020104030203" pitchFamily="2" charset="-79"/>
              </a:rPr>
              <a:t>SuperKEKB IR Magnets</a:t>
            </a:r>
            <a:endParaRPr lang="en-US" sz="1800" spc="30" dirty="0">
              <a:solidFill>
                <a:srgbClr val="0051C8"/>
              </a:solidFill>
              <a:latin typeface="Aharoni" panose="02010803020104030203" pitchFamily="2" charset="-79"/>
              <a:cs typeface="Aharoni" panose="02010803020104030203" pitchFamily="2" charset="-79"/>
            </a:endParaRPr>
          </a:p>
        </p:txBody>
      </p:sp>
      <p:cxnSp>
        <p:nvCxnSpPr>
          <p:cNvPr id="16" name="Straight Arrow Connector 15"/>
          <p:cNvCxnSpPr/>
          <p:nvPr/>
        </p:nvCxnSpPr>
        <p:spPr>
          <a:xfrm flipH="1">
            <a:off x="6437014" y="1376876"/>
            <a:ext cx="832919" cy="1212415"/>
          </a:xfrm>
          <a:prstGeom prst="straightConnector1">
            <a:avLst/>
          </a:prstGeom>
          <a:ln w="38100">
            <a:solidFill>
              <a:srgbClr val="0051C8"/>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123327" y="1376876"/>
            <a:ext cx="146607" cy="1212415"/>
          </a:xfrm>
          <a:prstGeom prst="straightConnector1">
            <a:avLst/>
          </a:prstGeom>
          <a:ln w="38100">
            <a:solidFill>
              <a:srgbClr val="0051C8"/>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753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6872" y="256490"/>
            <a:ext cx="8582684" cy="1325563"/>
          </a:xfrm>
        </p:spPr>
        <p:txBody>
          <a:bodyPr anchor="t">
            <a:normAutofit/>
          </a:bodyPr>
          <a:lstStyle/>
          <a:p>
            <a:r>
              <a:rPr lang="en-US" sz="4000" dirty="0"/>
              <a:t>The Sweet Spot Coil Principle</a:t>
            </a:r>
            <a:endParaRPr lang="en-US" sz="4000" baseline="30000" dirty="0"/>
          </a:p>
        </p:txBody>
      </p:sp>
      <p:sp>
        <p:nvSpPr>
          <p:cNvPr id="3" name="Slide Number Placeholder 2"/>
          <p:cNvSpPr>
            <a:spLocks noGrp="1"/>
          </p:cNvSpPr>
          <p:nvPr>
            <p:ph type="sldNum" sz="quarter" idx="12"/>
          </p:nvPr>
        </p:nvSpPr>
        <p:spPr/>
        <p:txBody>
          <a:bodyPr/>
          <a:lstStyle/>
          <a:p>
            <a:fld id="{893C5830-40F3-F04E-B2E3-10E6672BA8FF}" type="slidenum">
              <a:rPr lang="en-US" smtClean="0"/>
              <a:pPr/>
              <a:t>25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90" y="916622"/>
            <a:ext cx="4258599" cy="5165522"/>
          </a:xfrm>
          <a:prstGeom prst="rect">
            <a:avLst/>
          </a:prstGeom>
        </p:spPr>
      </p:pic>
      <p:sp>
        <p:nvSpPr>
          <p:cNvPr id="8" name="TextBox 7"/>
          <p:cNvSpPr txBox="1"/>
          <p:nvPr/>
        </p:nvSpPr>
        <p:spPr>
          <a:xfrm>
            <a:off x="4572000" y="922065"/>
            <a:ext cx="4424218" cy="5055230"/>
          </a:xfrm>
          <a:prstGeom prst="rect">
            <a:avLst/>
          </a:prstGeom>
          <a:noFill/>
        </p:spPr>
        <p:txBody>
          <a:bodyPr wrap="square" rtlCol="0">
            <a:spAutoFit/>
          </a:bodyPr>
          <a:lstStyle/>
          <a:p>
            <a:pPr algn="just">
              <a:lnSpc>
                <a:spcPts val="1800"/>
              </a:lnSpc>
              <a:spcAft>
                <a:spcPts val="2100"/>
              </a:spcAft>
            </a:pPr>
            <a:r>
              <a:rPr lang="en-US" sz="1600" dirty="0" smtClean="0">
                <a:solidFill>
                  <a:srgbClr val="0051C8"/>
                </a:solidFill>
                <a:latin typeface="Arial Rounded MT Bold" panose="020F0704030504030204" pitchFamily="34" charset="0"/>
              </a:rPr>
              <a:t>The magnetic field reverses on opposite sides of a given conductor</a:t>
            </a:r>
            <a:r>
              <a:rPr lang="en-US" sz="1600" spc="30" dirty="0" smtClean="0">
                <a:solidFill>
                  <a:srgbClr val="0051C8"/>
                </a:solidFill>
                <a:latin typeface="Arial Rounded MT Bold" panose="020F0704030504030204" pitchFamily="34" charset="0"/>
              </a:rPr>
              <a:t>. So somewhere inside the conductor there is a field zero.</a:t>
            </a:r>
          </a:p>
          <a:p>
            <a:pPr algn="just">
              <a:lnSpc>
                <a:spcPts val="1800"/>
              </a:lnSpc>
              <a:spcAft>
                <a:spcPts val="2100"/>
              </a:spcAft>
            </a:pPr>
            <a:r>
              <a:rPr lang="en-US" sz="1600" dirty="0" smtClean="0">
                <a:solidFill>
                  <a:srgbClr val="6C2400"/>
                </a:solidFill>
                <a:latin typeface="Arial Rounded MT Bold" panose="020F0704030504030204" pitchFamily="34" charset="0"/>
              </a:rPr>
              <a:t>If we now separate the conductor block into two parts, we see that there is a region of low field strength about a central Sweet Spot, zero-field crossing point.</a:t>
            </a:r>
          </a:p>
          <a:p>
            <a:pPr lvl="0" algn="just">
              <a:lnSpc>
                <a:spcPts val="1800"/>
              </a:lnSpc>
              <a:spcAft>
                <a:spcPts val="2100"/>
              </a:spcAft>
            </a:pPr>
            <a:r>
              <a:rPr lang="en-US" sz="1600" dirty="0" smtClean="0">
                <a:latin typeface="Arial Rounded MT Bold" panose="020F0704030504030204" pitchFamily="34" charset="0"/>
              </a:rPr>
              <a:t>In the low field region in the immediate vicinity of the Sweet Spot, we can place additional magnetic shielding without the shielding becoming overly saturated.</a:t>
            </a:r>
            <a:endParaRPr lang="en-US" sz="1600" dirty="0">
              <a:latin typeface="Arial Rounded MT Bold" panose="020F0704030504030204" pitchFamily="34" charset="0"/>
            </a:endParaRPr>
          </a:p>
          <a:p>
            <a:pPr algn="just">
              <a:lnSpc>
                <a:spcPts val="1800"/>
              </a:lnSpc>
              <a:spcAft>
                <a:spcPts val="2100"/>
              </a:spcAft>
            </a:pPr>
            <a:r>
              <a:rPr lang="en-US" sz="1600" dirty="0" smtClean="0">
                <a:solidFill>
                  <a:srgbClr val="006F6C"/>
                </a:solidFill>
                <a:latin typeface="Arial Rounded MT Bold" panose="020F0704030504030204" pitchFamily="34" charset="0"/>
              </a:rPr>
              <a:t>Note if a simple split coil geometry leaves too much field to be handled via a thin passive shield, we can further reduce the magnitude of the field in the vicinity of the Sweet Spot by placing some conductor above and below the desired low field region.</a:t>
            </a:r>
            <a:endParaRPr lang="en-US" sz="1600" dirty="0">
              <a:solidFill>
                <a:srgbClr val="FFFF99"/>
              </a:solidFill>
              <a:latin typeface="Arial Rounded MT Bold" panose="020F0704030504030204" pitchFamily="34" charset="0"/>
            </a:endParaRPr>
          </a:p>
        </p:txBody>
      </p:sp>
    </p:spTree>
    <p:extLst>
      <p:ext uri="{BB962C8B-B14F-4D97-AF65-F5344CB8AC3E}">
        <p14:creationId xmlns:p14="http://schemas.microsoft.com/office/powerpoint/2010/main" val="2321888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243" y="1137263"/>
            <a:ext cx="6399513" cy="4917880"/>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1" y="256490"/>
            <a:ext cx="9144000" cy="1325563"/>
          </a:xfrm>
        </p:spPr>
        <p:txBody>
          <a:bodyPr anchor="t">
            <a:noAutofit/>
          </a:bodyPr>
          <a:lstStyle/>
          <a:p>
            <a:pPr algn="ctr"/>
            <a:r>
              <a:rPr lang="en-US" sz="2800" spc="30" dirty="0" smtClean="0"/>
              <a:t>SuperKEKB QCS Anti-Solenoids for Compensating the</a:t>
            </a:r>
            <a:r>
              <a:rPr lang="en-US" sz="2800" dirty="0" smtClean="0"/>
              <a:t>  Belle-II Detector Field (Slide from </a:t>
            </a:r>
            <a:r>
              <a:rPr lang="en-US" sz="2800" dirty="0"/>
              <a:t>Norihito </a:t>
            </a:r>
            <a:r>
              <a:rPr lang="en-US" sz="2800" dirty="0" smtClean="0"/>
              <a:t>Ohuchi, KEK)</a:t>
            </a:r>
            <a:endParaRPr lang="en-US" sz="2800" baseline="30000" dirty="0"/>
          </a:p>
        </p:txBody>
      </p:sp>
      <p:sp>
        <p:nvSpPr>
          <p:cNvPr id="3" name="Slide Number Placeholder 2"/>
          <p:cNvSpPr>
            <a:spLocks noGrp="1"/>
          </p:cNvSpPr>
          <p:nvPr>
            <p:ph type="sldNum" sz="quarter" idx="12"/>
          </p:nvPr>
        </p:nvSpPr>
        <p:spPr/>
        <p:txBody>
          <a:bodyPr/>
          <a:lstStyle/>
          <a:p>
            <a:fld id="{893C5830-40F3-F04E-B2E3-10E6672BA8FF}" type="slidenum">
              <a:rPr lang="en-US" smtClean="0"/>
              <a:pPr/>
              <a:t>26</a:t>
            </a:fld>
            <a:endParaRPr lang="en-US"/>
          </a:p>
        </p:txBody>
      </p:sp>
    </p:spTree>
    <p:extLst>
      <p:ext uri="{BB962C8B-B14F-4D97-AF65-F5344CB8AC3E}">
        <p14:creationId xmlns:p14="http://schemas.microsoft.com/office/powerpoint/2010/main" val="2973401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137160"/>
            <a:ext cx="7886700" cy="1325563"/>
          </a:xfrm>
        </p:spPr>
        <p:txBody>
          <a:bodyPr anchor="t"/>
          <a:lstStyle/>
          <a:p>
            <a:r>
              <a:rPr lang="en-US" dirty="0" smtClean="0"/>
              <a:t>eRHIC Ring-Ring IR Layout</a:t>
            </a:r>
            <a:endParaRPr lang="en-US" dirty="0"/>
          </a:p>
        </p:txBody>
      </p:sp>
      <p:sp>
        <p:nvSpPr>
          <p:cNvPr id="4" name="Slide Number Placeholder 3"/>
          <p:cNvSpPr>
            <a:spLocks noGrp="1"/>
          </p:cNvSpPr>
          <p:nvPr>
            <p:ph type="sldNum" sz="quarter" idx="12"/>
          </p:nvPr>
        </p:nvSpPr>
        <p:spPr>
          <a:xfrm>
            <a:off x="3750513" y="6347411"/>
            <a:ext cx="2057400" cy="365125"/>
          </a:xfrm>
        </p:spPr>
        <p:txBody>
          <a:bodyPr/>
          <a:lstStyle/>
          <a:p>
            <a:fld id="{893C5830-40F3-F04E-B2E3-10E6672BA8FF}" type="slidenum">
              <a:rPr lang="en-US" smtClean="0"/>
              <a:pPr/>
              <a:t>3</a:t>
            </a:fld>
            <a:endParaRPr lang="en-US" dirty="0"/>
          </a:p>
        </p:txBody>
      </p:sp>
      <p:grpSp>
        <p:nvGrpSpPr>
          <p:cNvPr id="90" name="Group 89"/>
          <p:cNvGrpSpPr/>
          <p:nvPr/>
        </p:nvGrpSpPr>
        <p:grpSpPr>
          <a:xfrm>
            <a:off x="0" y="86868000"/>
            <a:ext cx="9144000" cy="5516218"/>
            <a:chOff x="0" y="868680"/>
            <a:chExt cx="9144000" cy="5516218"/>
          </a:xfrm>
        </p:grpSpPr>
        <p:grpSp>
          <p:nvGrpSpPr>
            <p:cNvPr id="91" name="Group 90"/>
            <p:cNvGrpSpPr/>
            <p:nvPr/>
          </p:nvGrpSpPr>
          <p:grpSpPr>
            <a:xfrm>
              <a:off x="0" y="868680"/>
              <a:ext cx="9144000" cy="5516218"/>
              <a:chOff x="0" y="868680"/>
              <a:chExt cx="9144000" cy="5516218"/>
            </a:xfrm>
          </p:grpSpPr>
          <p:pic>
            <p:nvPicPr>
              <p:cNvPr id="93" name="Picture 9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8680"/>
                <a:ext cx="9144000" cy="5516218"/>
              </a:xfrm>
              <a:prstGeom prst="rect">
                <a:avLst/>
              </a:prstGeom>
            </p:spPr>
          </p:pic>
          <p:sp>
            <p:nvSpPr>
              <p:cNvPr id="94" name="TextBox 93"/>
              <p:cNvSpPr txBox="1"/>
              <p:nvPr/>
            </p:nvSpPr>
            <p:spPr>
              <a:xfrm>
                <a:off x="956340" y="4358936"/>
                <a:ext cx="3171702" cy="400110"/>
              </a:xfrm>
              <a:prstGeom prst="rect">
                <a:avLst/>
              </a:prstGeom>
              <a:noFill/>
            </p:spPr>
            <p:txBody>
              <a:bodyPr wrap="none" rtlCol="0">
                <a:spAutoFit/>
              </a:bodyPr>
              <a:lstStyle/>
              <a:p>
                <a:r>
                  <a:rPr lang="en-US" sz="2000" b="1" dirty="0" smtClean="0">
                    <a:solidFill>
                      <a:srgbClr val="0066FF"/>
                    </a:solidFill>
                  </a:rPr>
                  <a:t>22 mrad total crossing angle</a:t>
                </a:r>
                <a:endParaRPr lang="en-US" sz="2000" b="1" dirty="0">
                  <a:solidFill>
                    <a:srgbClr val="0066FF"/>
                  </a:solidFill>
                </a:endParaRPr>
              </a:p>
            </p:txBody>
          </p:sp>
        </p:grpSp>
        <p:sp>
          <p:nvSpPr>
            <p:cNvPr id="92" name="TextBox 91"/>
            <p:cNvSpPr txBox="1"/>
            <p:nvPr/>
          </p:nvSpPr>
          <p:spPr>
            <a:xfrm>
              <a:off x="0" y="5782461"/>
              <a:ext cx="9144000" cy="414024"/>
            </a:xfrm>
            <a:prstGeom prst="rect">
              <a:avLst/>
            </a:prstGeom>
            <a:solidFill>
              <a:schemeClr val="bg1"/>
            </a:solidFill>
          </p:spPr>
          <p:txBody>
            <a:bodyPr wrap="square" rtlCol="0">
              <a:spAutoFit/>
            </a:bodyPr>
            <a:lstStyle/>
            <a:p>
              <a:pPr marL="342900" indent="-342900">
                <a:lnSpc>
                  <a:spcPts val="2500"/>
                </a:lnSpc>
                <a:spcAft>
                  <a:spcPts val="600"/>
                </a:spcAft>
                <a:buFont typeface="Arial" panose="020B0604020202020204" pitchFamily="34" charset="0"/>
                <a:buChar char="•"/>
              </a:pPr>
              <a:r>
                <a:rPr lang="en-US" sz="2400" b="1" dirty="0">
                  <a:solidFill>
                    <a:srgbClr val="30519D"/>
                  </a:solidFill>
                </a:rPr>
                <a:t>I</a:t>
              </a:r>
              <a:r>
                <a:rPr lang="en-US" sz="2400" b="1" dirty="0" smtClean="0">
                  <a:solidFill>
                    <a:srgbClr val="30519D"/>
                  </a:solidFill>
                </a:rPr>
                <a:t>nitial efforts were to develop an IR design for a linac-ring scenario.</a:t>
              </a:r>
            </a:p>
          </p:txBody>
        </p:sp>
      </p:grpSp>
      <p:grpSp>
        <p:nvGrpSpPr>
          <p:cNvPr id="95" name="Group 94"/>
          <p:cNvGrpSpPr/>
          <p:nvPr/>
        </p:nvGrpSpPr>
        <p:grpSpPr>
          <a:xfrm>
            <a:off x="0" y="868680"/>
            <a:ext cx="9144000" cy="5568431"/>
            <a:chOff x="0" y="944704"/>
            <a:chExt cx="9144000" cy="5568431"/>
          </a:xfrm>
        </p:grpSpPr>
        <p:pic>
          <p:nvPicPr>
            <p:cNvPr id="96" name="Picture 9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4704"/>
              <a:ext cx="9144000" cy="5516218"/>
            </a:xfrm>
            <a:prstGeom prst="rect">
              <a:avLst/>
            </a:prstGeom>
          </p:spPr>
        </p:pic>
        <p:sp>
          <p:nvSpPr>
            <p:cNvPr id="97" name="TextBox 96"/>
            <p:cNvSpPr txBox="1"/>
            <p:nvPr/>
          </p:nvSpPr>
          <p:spPr>
            <a:xfrm>
              <a:off x="0" y="5701566"/>
              <a:ext cx="9144000" cy="811569"/>
            </a:xfrm>
            <a:prstGeom prst="rect">
              <a:avLst/>
            </a:prstGeom>
            <a:noFill/>
          </p:spPr>
          <p:txBody>
            <a:bodyPr wrap="square" rtlCol="0">
              <a:spAutoFit/>
            </a:bodyPr>
            <a:lstStyle/>
            <a:p>
              <a:pPr marL="342900" indent="-342900">
                <a:lnSpc>
                  <a:spcPts val="2500"/>
                </a:lnSpc>
                <a:spcAft>
                  <a:spcPts val="600"/>
                </a:spcAft>
                <a:buFont typeface="Arial" panose="020B0604020202020204" pitchFamily="34" charset="0"/>
                <a:buChar char="•"/>
              </a:pPr>
              <a:r>
                <a:rPr lang="en-US" sz="2400" b="1" dirty="0" smtClean="0">
                  <a:solidFill>
                    <a:srgbClr val="30519D"/>
                  </a:solidFill>
                </a:rPr>
                <a:t>Ring-Ring IR geometry has </a:t>
              </a:r>
              <a:r>
                <a:rPr lang="en-US" sz="2400" b="1" dirty="0" smtClean="0">
                  <a:solidFill>
                    <a:srgbClr val="30519D"/>
                  </a:solidFill>
                  <a:sym typeface="Symbol"/>
                </a:rPr>
                <a:t></a:t>
              </a:r>
              <a:r>
                <a:rPr lang="en-US" sz="2400" b="1" dirty="0" smtClean="0">
                  <a:solidFill>
                    <a:srgbClr val="30519D"/>
                  </a:solidFill>
                </a:rPr>
                <a:t>4.5 m detector space with crab crossing.</a:t>
              </a:r>
              <a:endParaRPr lang="en-US" sz="2400" b="1" dirty="0">
                <a:solidFill>
                  <a:srgbClr val="30519D"/>
                </a:solidFill>
              </a:endParaRPr>
            </a:p>
            <a:p>
              <a:pPr marL="342900" indent="-342900">
                <a:lnSpc>
                  <a:spcPts val="2500"/>
                </a:lnSpc>
                <a:spcAft>
                  <a:spcPts val="600"/>
                </a:spcAft>
                <a:buFont typeface="Arial" panose="020B0604020202020204" pitchFamily="34" charset="0"/>
                <a:buChar char="•"/>
              </a:pPr>
              <a:r>
                <a:rPr lang="en-US" sz="2400" b="1" dirty="0" smtClean="0">
                  <a:solidFill>
                    <a:srgbClr val="30519D"/>
                  </a:solidFill>
                </a:rPr>
                <a:t>Magnets quite different forward/rear due to physics requirements.</a:t>
              </a:r>
            </a:p>
          </p:txBody>
        </p:sp>
        <p:sp>
          <p:nvSpPr>
            <p:cNvPr id="98" name="Rectangle 97"/>
            <p:cNvSpPr/>
            <p:nvPr/>
          </p:nvSpPr>
          <p:spPr>
            <a:xfrm>
              <a:off x="1237908" y="4203123"/>
              <a:ext cx="2868542" cy="369332"/>
            </a:xfrm>
            <a:prstGeom prst="rect">
              <a:avLst/>
            </a:prstGeom>
          </p:spPr>
          <p:txBody>
            <a:bodyPr wrap="none">
              <a:spAutoFit/>
            </a:bodyPr>
            <a:lstStyle/>
            <a:p>
              <a:r>
                <a:rPr lang="en-US" b="1" dirty="0">
                  <a:solidFill>
                    <a:srgbClr val="0066FF"/>
                  </a:solidFill>
                </a:rPr>
                <a:t>22 mrad total crossing angle</a:t>
              </a:r>
            </a:p>
          </p:txBody>
        </p:sp>
      </p:grpSp>
      <p:grpSp>
        <p:nvGrpSpPr>
          <p:cNvPr id="99" name="Group 98"/>
          <p:cNvGrpSpPr/>
          <p:nvPr/>
        </p:nvGrpSpPr>
        <p:grpSpPr>
          <a:xfrm>
            <a:off x="0" y="877733"/>
            <a:ext cx="9144000" cy="5516218"/>
            <a:chOff x="0" y="868680"/>
            <a:chExt cx="9144000" cy="5516218"/>
          </a:xfrm>
        </p:grpSpPr>
        <p:grpSp>
          <p:nvGrpSpPr>
            <p:cNvPr id="100" name="Group 99"/>
            <p:cNvGrpSpPr/>
            <p:nvPr/>
          </p:nvGrpSpPr>
          <p:grpSpPr>
            <a:xfrm>
              <a:off x="0" y="868680"/>
              <a:ext cx="9144000" cy="5516218"/>
              <a:chOff x="0" y="868680"/>
              <a:chExt cx="9144000" cy="5516218"/>
            </a:xfrm>
          </p:grpSpPr>
          <p:pic>
            <p:nvPicPr>
              <p:cNvPr id="102" name="Picture 10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8680"/>
                <a:ext cx="9144000" cy="5516218"/>
              </a:xfrm>
              <a:prstGeom prst="rect">
                <a:avLst/>
              </a:prstGeom>
            </p:spPr>
          </p:pic>
          <p:sp>
            <p:nvSpPr>
              <p:cNvPr id="103" name="TextBox 102"/>
              <p:cNvSpPr txBox="1"/>
              <p:nvPr/>
            </p:nvSpPr>
            <p:spPr>
              <a:xfrm>
                <a:off x="956340" y="4358936"/>
                <a:ext cx="3171702" cy="400110"/>
              </a:xfrm>
              <a:prstGeom prst="rect">
                <a:avLst/>
              </a:prstGeom>
              <a:noFill/>
            </p:spPr>
            <p:txBody>
              <a:bodyPr wrap="none" rtlCol="0">
                <a:spAutoFit/>
              </a:bodyPr>
              <a:lstStyle/>
              <a:p>
                <a:r>
                  <a:rPr lang="en-US" sz="2000" b="1" dirty="0" smtClean="0">
                    <a:solidFill>
                      <a:srgbClr val="0066FF"/>
                    </a:solidFill>
                  </a:rPr>
                  <a:t>22 mrad total crossing angle</a:t>
                </a:r>
                <a:endParaRPr lang="en-US" sz="2000" b="1" dirty="0">
                  <a:solidFill>
                    <a:srgbClr val="0066FF"/>
                  </a:solidFill>
                </a:endParaRPr>
              </a:p>
            </p:txBody>
          </p:sp>
        </p:grpSp>
        <p:sp>
          <p:nvSpPr>
            <p:cNvPr id="101" name="TextBox 100"/>
            <p:cNvSpPr txBox="1"/>
            <p:nvPr/>
          </p:nvSpPr>
          <p:spPr>
            <a:xfrm>
              <a:off x="0" y="5782461"/>
              <a:ext cx="9144000" cy="414024"/>
            </a:xfrm>
            <a:prstGeom prst="rect">
              <a:avLst/>
            </a:prstGeom>
            <a:solidFill>
              <a:schemeClr val="bg1"/>
            </a:solidFill>
          </p:spPr>
          <p:txBody>
            <a:bodyPr wrap="square" rtlCol="0">
              <a:spAutoFit/>
            </a:bodyPr>
            <a:lstStyle/>
            <a:p>
              <a:pPr marL="342900" indent="-342900">
                <a:lnSpc>
                  <a:spcPts val="2500"/>
                </a:lnSpc>
                <a:spcAft>
                  <a:spcPts val="600"/>
                </a:spcAft>
                <a:buFont typeface="Arial" panose="020B0604020202020204" pitchFamily="34" charset="0"/>
                <a:buChar char="•"/>
              </a:pPr>
              <a:r>
                <a:rPr lang="en-US" sz="2400" b="1" dirty="0">
                  <a:solidFill>
                    <a:srgbClr val="30519D"/>
                  </a:solidFill>
                </a:rPr>
                <a:t>I</a:t>
              </a:r>
              <a:r>
                <a:rPr lang="en-US" sz="2400" b="1" dirty="0" smtClean="0">
                  <a:solidFill>
                    <a:srgbClr val="30519D"/>
                  </a:solidFill>
                </a:rPr>
                <a:t>nitial efforts were to develop an IR design for a linac-ring scenario.</a:t>
              </a:r>
            </a:p>
          </p:txBody>
        </p:sp>
      </p:grpSp>
      <p:sp>
        <p:nvSpPr>
          <p:cNvPr id="104" name="TextBox 103"/>
          <p:cNvSpPr txBox="1"/>
          <p:nvPr/>
        </p:nvSpPr>
        <p:spPr>
          <a:xfrm>
            <a:off x="0" y="5707566"/>
            <a:ext cx="9144000" cy="734625"/>
          </a:xfrm>
          <a:prstGeom prst="rect">
            <a:avLst/>
          </a:prstGeom>
          <a:solidFill>
            <a:schemeClr val="bg1"/>
          </a:solidFill>
        </p:spPr>
        <p:txBody>
          <a:bodyPr wrap="square" rtlCol="0">
            <a:spAutoFit/>
          </a:bodyPr>
          <a:lstStyle/>
          <a:p>
            <a:pPr marL="342900" indent="-342900">
              <a:lnSpc>
                <a:spcPts val="2500"/>
              </a:lnSpc>
              <a:spcAft>
                <a:spcPts val="600"/>
              </a:spcAft>
              <a:buFont typeface="Arial" panose="020B0604020202020204" pitchFamily="34" charset="0"/>
              <a:buChar char="•"/>
            </a:pPr>
            <a:r>
              <a:rPr lang="en-US" sz="2400" b="1" dirty="0" smtClean="0">
                <a:solidFill>
                  <a:srgbClr val="30519D"/>
                </a:solidFill>
              </a:rPr>
              <a:t>Bob </a:t>
            </a:r>
            <a:r>
              <a:rPr lang="en-US" sz="2400" b="1" dirty="0">
                <a:solidFill>
                  <a:srgbClr val="30519D"/>
                </a:solidFill>
              </a:rPr>
              <a:t>Palmer is heading </a:t>
            </a:r>
            <a:r>
              <a:rPr lang="en-US" sz="2400" b="1" dirty="0" smtClean="0">
                <a:solidFill>
                  <a:srgbClr val="30519D"/>
                </a:solidFill>
              </a:rPr>
              <a:t>an </a:t>
            </a:r>
            <a:r>
              <a:rPr lang="en-US" sz="2400" b="1" dirty="0">
                <a:solidFill>
                  <a:srgbClr val="30519D"/>
                </a:solidFill>
              </a:rPr>
              <a:t>effort to develop and validate an IR design </a:t>
            </a:r>
            <a:r>
              <a:rPr lang="en-US" sz="2400" b="1" dirty="0" smtClean="0">
                <a:solidFill>
                  <a:srgbClr val="30519D"/>
                </a:solidFill>
              </a:rPr>
              <a:t>for our </a:t>
            </a:r>
            <a:r>
              <a:rPr lang="en-US" sz="2400" b="1" dirty="0">
                <a:solidFill>
                  <a:srgbClr val="30519D"/>
                </a:solidFill>
              </a:rPr>
              <a:t>eRHIC ring-ring </a:t>
            </a:r>
            <a:r>
              <a:rPr lang="en-US" sz="2400" b="1" dirty="0" smtClean="0">
                <a:solidFill>
                  <a:srgbClr val="30519D"/>
                </a:solidFill>
              </a:rPr>
              <a:t>based accelerator concept.</a:t>
            </a:r>
            <a:endParaRPr lang="en-US" sz="2400" b="1" dirty="0">
              <a:solidFill>
                <a:srgbClr val="30519D"/>
              </a:solidFill>
            </a:endParaRPr>
          </a:p>
        </p:txBody>
      </p:sp>
      <p:grpSp>
        <p:nvGrpSpPr>
          <p:cNvPr id="105" name="Group 104"/>
          <p:cNvGrpSpPr/>
          <p:nvPr/>
        </p:nvGrpSpPr>
        <p:grpSpPr>
          <a:xfrm>
            <a:off x="0" y="868680"/>
            <a:ext cx="9144000" cy="5516218"/>
            <a:chOff x="0" y="868680"/>
            <a:chExt cx="9144000" cy="5516218"/>
          </a:xfrm>
        </p:grpSpPr>
        <p:pic>
          <p:nvPicPr>
            <p:cNvPr id="106" name="Picture 10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8680"/>
              <a:ext cx="9144000" cy="5516218"/>
            </a:xfrm>
            <a:prstGeom prst="rect">
              <a:avLst/>
            </a:prstGeom>
          </p:spPr>
        </p:pic>
        <p:sp>
          <p:nvSpPr>
            <p:cNvPr id="107" name="TextBox 106"/>
            <p:cNvSpPr txBox="1"/>
            <p:nvPr/>
          </p:nvSpPr>
          <p:spPr>
            <a:xfrm>
              <a:off x="6020986" y="1158110"/>
              <a:ext cx="3016489" cy="746358"/>
            </a:xfrm>
            <a:prstGeom prst="rect">
              <a:avLst/>
            </a:prstGeom>
            <a:solidFill>
              <a:srgbClr val="FFFFCC"/>
            </a:solidFill>
            <a:ln>
              <a:solidFill>
                <a:schemeClr val="tx1"/>
              </a:solidFill>
            </a:ln>
          </p:spPr>
          <p:txBody>
            <a:bodyPr wrap="square" rtlCol="0">
              <a:spAutoFit/>
            </a:bodyPr>
            <a:lstStyle/>
            <a:p>
              <a:pPr>
                <a:lnSpc>
                  <a:spcPts val="1700"/>
                </a:lnSpc>
              </a:pPr>
              <a:r>
                <a:rPr lang="en-US" sz="1600" b="1" spc="50" dirty="0" smtClean="0"/>
                <a:t>Forward hadron magnets have </a:t>
              </a:r>
              <a:r>
                <a:rPr lang="en-US" sz="1600" b="1" spc="100" dirty="0" smtClean="0"/>
                <a:t>large apertures; the electron</a:t>
              </a:r>
              <a:r>
                <a:rPr lang="en-US" sz="1600" b="1" dirty="0" smtClean="0"/>
                <a:t> magnets have smaller apertures.</a:t>
              </a:r>
              <a:endParaRPr lang="en-US" sz="1600" b="1" dirty="0"/>
            </a:p>
          </p:txBody>
        </p:sp>
        <p:sp>
          <p:nvSpPr>
            <p:cNvPr id="108" name="TextBox 107"/>
            <p:cNvSpPr txBox="1"/>
            <p:nvPr/>
          </p:nvSpPr>
          <p:spPr>
            <a:xfrm>
              <a:off x="0" y="5640413"/>
              <a:ext cx="9144000" cy="734625"/>
            </a:xfrm>
            <a:prstGeom prst="rect">
              <a:avLst/>
            </a:prstGeom>
            <a:noFill/>
          </p:spPr>
          <p:txBody>
            <a:bodyPr wrap="square" rtlCol="0">
              <a:spAutoFit/>
            </a:bodyPr>
            <a:lstStyle/>
            <a:p>
              <a:pPr marL="342900" indent="-342900">
                <a:lnSpc>
                  <a:spcPts val="2500"/>
                </a:lnSpc>
                <a:spcAft>
                  <a:spcPts val="400"/>
                </a:spcAft>
                <a:buFont typeface="Arial" panose="020B0604020202020204" pitchFamily="34" charset="0"/>
                <a:buChar char="•"/>
              </a:pPr>
              <a:r>
                <a:rPr lang="en-US" sz="2400" b="1" dirty="0" smtClean="0">
                  <a:solidFill>
                    <a:srgbClr val="30519D"/>
                  </a:solidFill>
                </a:rPr>
                <a:t>The side with the outgoing hadron and incoming electron beams is denoted the forward side (neutron and charged particle detectors).</a:t>
              </a:r>
            </a:p>
          </p:txBody>
        </p:sp>
      </p:grpSp>
      <p:grpSp>
        <p:nvGrpSpPr>
          <p:cNvPr id="109" name="Group 108"/>
          <p:cNvGrpSpPr/>
          <p:nvPr/>
        </p:nvGrpSpPr>
        <p:grpSpPr>
          <a:xfrm>
            <a:off x="0" y="86868000"/>
            <a:ext cx="9144000" cy="5592380"/>
            <a:chOff x="0" y="436444"/>
            <a:chExt cx="9144000" cy="5592380"/>
          </a:xfrm>
        </p:grpSpPr>
        <p:pic>
          <p:nvPicPr>
            <p:cNvPr id="110" name="Picture 1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6444"/>
              <a:ext cx="9144000" cy="5516218"/>
            </a:xfrm>
            <a:prstGeom prst="rect">
              <a:avLst/>
            </a:prstGeom>
          </p:spPr>
        </p:pic>
        <p:sp>
          <p:nvSpPr>
            <p:cNvPr id="111" name="TextBox 110"/>
            <p:cNvSpPr txBox="1"/>
            <p:nvPr/>
          </p:nvSpPr>
          <p:spPr>
            <a:xfrm>
              <a:off x="0" y="4974689"/>
              <a:ext cx="9144000" cy="1054135"/>
            </a:xfrm>
            <a:prstGeom prst="rect">
              <a:avLst/>
            </a:prstGeom>
            <a:noFill/>
          </p:spPr>
          <p:txBody>
            <a:bodyPr wrap="square" rtlCol="0">
              <a:spAutoFit/>
            </a:bodyPr>
            <a:lstStyle/>
            <a:p>
              <a:pPr marL="342900" indent="-342900">
                <a:lnSpc>
                  <a:spcPts val="2500"/>
                </a:lnSpc>
                <a:spcAft>
                  <a:spcPts val="600"/>
                </a:spcAft>
                <a:buFont typeface="Arial" panose="020B0604020202020204" pitchFamily="34" charset="0"/>
                <a:buChar char="•"/>
              </a:pPr>
              <a:r>
                <a:rPr lang="en-US" sz="2400" b="1" dirty="0" smtClean="0">
                  <a:solidFill>
                    <a:srgbClr val="30519D"/>
                  </a:solidFill>
                </a:rPr>
                <a:t>For </a:t>
              </a:r>
              <a:r>
                <a:rPr lang="en-US" sz="2400" b="1" dirty="0" err="1" smtClean="0">
                  <a:solidFill>
                    <a:srgbClr val="30519D"/>
                  </a:solidFill>
                </a:rPr>
                <a:t>eA</a:t>
              </a:r>
              <a:r>
                <a:rPr lang="en-US" sz="2400" b="1" dirty="0" smtClean="0">
                  <a:solidFill>
                    <a:srgbClr val="30519D"/>
                  </a:solidFill>
                </a:rPr>
                <a:t> physics, B0, B1 bends separate forward charged particles and 4 mrad neutron cone; we need large hadron magnet apertures with large coil fields... from which the electron beam must be shielded.</a:t>
              </a:r>
              <a:endParaRPr lang="en-US" sz="2400" b="1" dirty="0">
                <a:solidFill>
                  <a:srgbClr val="30519D"/>
                </a:solidFill>
              </a:endParaRPr>
            </a:p>
          </p:txBody>
        </p:sp>
        <p:sp>
          <p:nvSpPr>
            <p:cNvPr id="112" name="TextBox 111"/>
            <p:cNvSpPr txBox="1"/>
            <p:nvPr/>
          </p:nvSpPr>
          <p:spPr>
            <a:xfrm>
              <a:off x="6339541" y="1307785"/>
              <a:ext cx="710451" cy="369332"/>
            </a:xfrm>
            <a:prstGeom prst="rect">
              <a:avLst/>
            </a:prstGeom>
            <a:noFill/>
          </p:spPr>
          <p:txBody>
            <a:bodyPr wrap="none" rtlCol="0">
              <a:spAutoFit/>
            </a:bodyPr>
            <a:lstStyle/>
            <a:p>
              <a:r>
                <a:rPr lang="en-US" b="1" dirty="0" smtClean="0">
                  <a:solidFill>
                    <a:srgbClr val="D60093"/>
                  </a:solidFill>
                  <a:latin typeface="Arial" panose="020B0604020202020204" pitchFamily="34" charset="0"/>
                  <a:cs typeface="Arial" panose="020B0604020202020204" pitchFamily="34" charset="0"/>
                </a:rPr>
                <a:t>“B0”</a:t>
              </a:r>
              <a:endParaRPr lang="en-US" b="1" dirty="0">
                <a:solidFill>
                  <a:srgbClr val="D60093"/>
                </a:solidFill>
                <a:latin typeface="Arial" panose="020B0604020202020204" pitchFamily="34" charset="0"/>
                <a:cs typeface="Arial" panose="020B0604020202020204" pitchFamily="34" charset="0"/>
              </a:endParaRPr>
            </a:p>
          </p:txBody>
        </p:sp>
        <p:sp>
          <p:nvSpPr>
            <p:cNvPr id="113" name="TextBox 112"/>
            <p:cNvSpPr txBox="1"/>
            <p:nvPr/>
          </p:nvSpPr>
          <p:spPr>
            <a:xfrm>
              <a:off x="1643251" y="3358523"/>
              <a:ext cx="889987" cy="369332"/>
            </a:xfrm>
            <a:prstGeom prst="rect">
              <a:avLst/>
            </a:prstGeom>
            <a:noFill/>
          </p:spPr>
          <p:txBody>
            <a:bodyPr wrap="none" rtlCol="0">
              <a:spAutoFit/>
            </a:bodyPr>
            <a:lstStyle/>
            <a:p>
              <a:r>
                <a:rPr lang="en-US" b="1" dirty="0" smtClean="0">
                  <a:solidFill>
                    <a:srgbClr val="D60093"/>
                  </a:solidFill>
                  <a:latin typeface="Arial" panose="020B0604020202020204" pitchFamily="34" charset="0"/>
                  <a:cs typeface="Arial" panose="020B0604020202020204" pitchFamily="34" charset="0"/>
                </a:rPr>
                <a:t>“ZDC”</a:t>
              </a:r>
              <a:endParaRPr lang="en-US" b="1" dirty="0">
                <a:solidFill>
                  <a:srgbClr val="D60093"/>
                </a:solidFill>
                <a:latin typeface="Arial" panose="020B0604020202020204" pitchFamily="34" charset="0"/>
                <a:cs typeface="Arial" panose="020B0604020202020204" pitchFamily="34" charset="0"/>
              </a:endParaRPr>
            </a:p>
          </p:txBody>
        </p:sp>
      </p:grpSp>
      <p:grpSp>
        <p:nvGrpSpPr>
          <p:cNvPr id="114" name="Group 113"/>
          <p:cNvGrpSpPr/>
          <p:nvPr/>
        </p:nvGrpSpPr>
        <p:grpSpPr>
          <a:xfrm>
            <a:off x="0" y="868680"/>
            <a:ext cx="9144000" cy="5592380"/>
            <a:chOff x="0" y="436444"/>
            <a:chExt cx="9144000" cy="5592380"/>
          </a:xfrm>
        </p:grpSpPr>
        <p:pic>
          <p:nvPicPr>
            <p:cNvPr id="115" name="Picture 1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6444"/>
              <a:ext cx="9144000" cy="5516218"/>
            </a:xfrm>
            <a:prstGeom prst="rect">
              <a:avLst/>
            </a:prstGeom>
          </p:spPr>
        </p:pic>
        <p:sp>
          <p:nvSpPr>
            <p:cNvPr id="116" name="TextBox 115"/>
            <p:cNvSpPr txBox="1"/>
            <p:nvPr/>
          </p:nvSpPr>
          <p:spPr>
            <a:xfrm>
              <a:off x="0" y="4974689"/>
              <a:ext cx="9144000" cy="1054135"/>
            </a:xfrm>
            <a:prstGeom prst="rect">
              <a:avLst/>
            </a:prstGeom>
            <a:noFill/>
          </p:spPr>
          <p:txBody>
            <a:bodyPr wrap="square" rtlCol="0">
              <a:spAutoFit/>
            </a:bodyPr>
            <a:lstStyle/>
            <a:p>
              <a:pPr marL="342900" indent="-342900">
                <a:lnSpc>
                  <a:spcPts val="2500"/>
                </a:lnSpc>
                <a:spcAft>
                  <a:spcPts val="600"/>
                </a:spcAft>
                <a:buFont typeface="Arial" panose="020B0604020202020204" pitchFamily="34" charset="0"/>
                <a:buChar char="•"/>
              </a:pPr>
              <a:r>
                <a:rPr lang="en-US" sz="2400" b="1" dirty="0" smtClean="0">
                  <a:solidFill>
                    <a:srgbClr val="30519D"/>
                  </a:solidFill>
                </a:rPr>
                <a:t>For </a:t>
              </a:r>
              <a:r>
                <a:rPr lang="en-US" sz="2400" b="1" dirty="0" err="1" smtClean="0">
                  <a:solidFill>
                    <a:srgbClr val="30519D"/>
                  </a:solidFill>
                </a:rPr>
                <a:t>eA</a:t>
              </a:r>
              <a:r>
                <a:rPr lang="en-US" sz="2400" b="1" dirty="0" smtClean="0">
                  <a:solidFill>
                    <a:srgbClr val="30519D"/>
                  </a:solidFill>
                </a:rPr>
                <a:t> physics, B0, B1 bends separate forward charged particles and 4 mrad neutron cone; we need large hadron magnet apertures with large coil fields... from which the electron beam must be shielded.</a:t>
              </a:r>
              <a:endParaRPr lang="en-US" sz="2400" b="1" dirty="0">
                <a:solidFill>
                  <a:srgbClr val="30519D"/>
                </a:solidFill>
              </a:endParaRPr>
            </a:p>
          </p:txBody>
        </p:sp>
        <p:sp>
          <p:nvSpPr>
            <p:cNvPr id="117" name="TextBox 116"/>
            <p:cNvSpPr txBox="1"/>
            <p:nvPr/>
          </p:nvSpPr>
          <p:spPr>
            <a:xfrm>
              <a:off x="6339541" y="1307785"/>
              <a:ext cx="710451" cy="369332"/>
            </a:xfrm>
            <a:prstGeom prst="rect">
              <a:avLst/>
            </a:prstGeom>
            <a:noFill/>
          </p:spPr>
          <p:txBody>
            <a:bodyPr wrap="none" rtlCol="0">
              <a:spAutoFit/>
            </a:bodyPr>
            <a:lstStyle/>
            <a:p>
              <a:r>
                <a:rPr lang="en-US" b="1" dirty="0" smtClean="0">
                  <a:solidFill>
                    <a:srgbClr val="D60093"/>
                  </a:solidFill>
                  <a:latin typeface="Arial" panose="020B0604020202020204" pitchFamily="34" charset="0"/>
                  <a:cs typeface="Arial" panose="020B0604020202020204" pitchFamily="34" charset="0"/>
                </a:rPr>
                <a:t>“B0”</a:t>
              </a:r>
              <a:endParaRPr lang="en-US" b="1" dirty="0">
                <a:solidFill>
                  <a:srgbClr val="D60093"/>
                </a:solidFill>
                <a:latin typeface="Arial" panose="020B0604020202020204" pitchFamily="34" charset="0"/>
                <a:cs typeface="Arial" panose="020B0604020202020204" pitchFamily="34" charset="0"/>
              </a:endParaRPr>
            </a:p>
          </p:txBody>
        </p:sp>
        <p:sp>
          <p:nvSpPr>
            <p:cNvPr id="118" name="TextBox 117"/>
            <p:cNvSpPr txBox="1"/>
            <p:nvPr/>
          </p:nvSpPr>
          <p:spPr>
            <a:xfrm>
              <a:off x="1643251" y="3358523"/>
              <a:ext cx="889987" cy="369332"/>
            </a:xfrm>
            <a:prstGeom prst="rect">
              <a:avLst/>
            </a:prstGeom>
            <a:noFill/>
          </p:spPr>
          <p:txBody>
            <a:bodyPr wrap="none" rtlCol="0">
              <a:spAutoFit/>
            </a:bodyPr>
            <a:lstStyle/>
            <a:p>
              <a:r>
                <a:rPr lang="en-US" b="1" dirty="0" smtClean="0">
                  <a:solidFill>
                    <a:srgbClr val="D60093"/>
                  </a:solidFill>
                  <a:latin typeface="Arial" panose="020B0604020202020204" pitchFamily="34" charset="0"/>
                  <a:cs typeface="Arial" panose="020B0604020202020204" pitchFamily="34" charset="0"/>
                </a:rPr>
                <a:t>“ZDC”</a:t>
              </a:r>
              <a:endParaRPr lang="en-US" b="1" dirty="0">
                <a:solidFill>
                  <a:srgbClr val="D60093"/>
                </a:solidFill>
                <a:latin typeface="Arial" panose="020B0604020202020204" pitchFamily="34" charset="0"/>
                <a:cs typeface="Arial" panose="020B0604020202020204" pitchFamily="34" charset="0"/>
              </a:endParaRPr>
            </a:p>
          </p:txBody>
        </p:sp>
      </p:grpSp>
      <p:grpSp>
        <p:nvGrpSpPr>
          <p:cNvPr id="119" name="Group 118"/>
          <p:cNvGrpSpPr/>
          <p:nvPr/>
        </p:nvGrpSpPr>
        <p:grpSpPr>
          <a:xfrm>
            <a:off x="0" y="868680"/>
            <a:ext cx="9144000" cy="5569388"/>
            <a:chOff x="0" y="868680"/>
            <a:chExt cx="9144000" cy="5569388"/>
          </a:xfrm>
        </p:grpSpPr>
        <p:pic>
          <p:nvPicPr>
            <p:cNvPr id="120" name="Picture 1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68680"/>
              <a:ext cx="9144000" cy="5516218"/>
            </a:xfrm>
            <a:prstGeom prst="rect">
              <a:avLst/>
            </a:prstGeom>
          </p:spPr>
        </p:pic>
        <p:sp>
          <p:nvSpPr>
            <p:cNvPr id="121" name="TextBox 120"/>
            <p:cNvSpPr txBox="1"/>
            <p:nvPr/>
          </p:nvSpPr>
          <p:spPr>
            <a:xfrm>
              <a:off x="0" y="5704534"/>
              <a:ext cx="9144000" cy="733534"/>
            </a:xfrm>
            <a:prstGeom prst="rect">
              <a:avLst/>
            </a:prstGeom>
            <a:noFill/>
          </p:spPr>
          <p:txBody>
            <a:bodyPr wrap="square" rtlCol="0">
              <a:spAutoFit/>
            </a:bodyPr>
            <a:lstStyle/>
            <a:p>
              <a:pPr marL="342900" indent="-342900">
                <a:lnSpc>
                  <a:spcPts val="2500"/>
                </a:lnSpc>
                <a:spcAft>
                  <a:spcPts val="400"/>
                </a:spcAft>
                <a:buFont typeface="Arial" panose="020B0604020202020204" pitchFamily="34" charset="0"/>
                <a:buChar char="•"/>
              </a:pPr>
              <a:r>
                <a:rPr lang="en-US" sz="2400" b="1" dirty="0" smtClean="0">
                  <a:solidFill>
                    <a:srgbClr val="30519D"/>
                  </a:solidFill>
                </a:rPr>
                <a:t>Physics example: Kinematic regions for DVCS protons that must be detected in either a spectrometer (B0) or downstream Roman Pots.</a:t>
              </a:r>
            </a:p>
          </p:txBody>
        </p:sp>
        <p:cxnSp>
          <p:nvCxnSpPr>
            <p:cNvPr id="122" name="Straight Connector 121"/>
            <p:cNvCxnSpPr/>
            <p:nvPr/>
          </p:nvCxnSpPr>
          <p:spPr>
            <a:xfrm>
              <a:off x="2130641" y="4462272"/>
              <a:ext cx="5211192" cy="0"/>
            </a:xfrm>
            <a:prstGeom prst="line">
              <a:avLst/>
            </a:prstGeom>
            <a:ln w="1905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p:nvGrpSpPr>
        <p:grpSpPr>
          <a:xfrm>
            <a:off x="-27159" y="868680"/>
            <a:ext cx="9173080" cy="5592055"/>
            <a:chOff x="-29080" y="670891"/>
            <a:chExt cx="9173080" cy="5592055"/>
          </a:xfrm>
        </p:grpSpPr>
        <p:pic>
          <p:nvPicPr>
            <p:cNvPr id="124" name="Picture 1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70891"/>
              <a:ext cx="9144000" cy="5516218"/>
            </a:xfrm>
            <a:prstGeom prst="rect">
              <a:avLst/>
            </a:prstGeom>
          </p:spPr>
        </p:pic>
        <p:sp>
          <p:nvSpPr>
            <p:cNvPr id="125" name="Rectangle 124"/>
            <p:cNvSpPr/>
            <p:nvPr/>
          </p:nvSpPr>
          <p:spPr>
            <a:xfrm>
              <a:off x="-29080" y="4888211"/>
              <a:ext cx="9173080" cy="1374735"/>
            </a:xfrm>
            <a:prstGeom prst="rect">
              <a:avLst/>
            </a:prstGeom>
          </p:spPr>
          <p:txBody>
            <a:bodyPr wrap="square">
              <a:spAutoFit/>
            </a:bodyPr>
            <a:lstStyle/>
            <a:p>
              <a:pPr marL="342900" lvl="0" indent="-342900">
                <a:lnSpc>
                  <a:spcPts val="2400"/>
                </a:lnSpc>
                <a:spcAft>
                  <a:spcPts val="400"/>
                </a:spcAft>
                <a:buFont typeface="Arial" panose="020B0604020202020204" pitchFamily="34" charset="0"/>
                <a:buChar char="•"/>
              </a:pPr>
              <a:r>
                <a:rPr lang="en-US" sz="2300" b="1" spc="20" dirty="0" smtClean="0">
                  <a:solidFill>
                    <a:srgbClr val="30519D"/>
                  </a:solidFill>
                </a:rPr>
                <a:t>We use large hadron magnet apertures to pass the charged particles not detected inside B0 on through to the Roman Pots RP1 and RP2.</a:t>
              </a:r>
              <a:endParaRPr lang="en-US" sz="2300" b="1" dirty="0">
                <a:solidFill>
                  <a:srgbClr val="30519D"/>
                </a:solidFill>
              </a:endParaRPr>
            </a:p>
            <a:p>
              <a:pPr marL="342900" lvl="0" indent="-342900">
                <a:lnSpc>
                  <a:spcPts val="2400"/>
                </a:lnSpc>
                <a:spcAft>
                  <a:spcPts val="400"/>
                </a:spcAft>
                <a:buFont typeface="Arial" panose="020B0604020202020204" pitchFamily="34" charset="0"/>
                <a:buChar char="•"/>
              </a:pPr>
              <a:r>
                <a:rPr lang="en-US" sz="2300" b="1" spc="30" dirty="0" smtClean="0">
                  <a:solidFill>
                    <a:srgbClr val="30519D"/>
                  </a:solidFill>
                </a:rPr>
                <a:t>Not shown here are two Roman pots RP3 and RP4 that are after </a:t>
              </a:r>
              <a:r>
                <a:rPr lang="en-US" sz="2300" b="1" dirty="0">
                  <a:solidFill>
                    <a:srgbClr val="30519D"/>
                  </a:solidFill>
                </a:rPr>
                <a:t>the crab </a:t>
              </a:r>
              <a:r>
                <a:rPr lang="en-US" sz="2300" b="1" dirty="0" smtClean="0">
                  <a:solidFill>
                    <a:srgbClr val="30519D"/>
                  </a:solidFill>
                </a:rPr>
                <a:t>cavities and located in a low-beta, high-dispersion section.</a:t>
              </a:r>
              <a:endParaRPr lang="en-US" sz="2300" b="1" dirty="0">
                <a:solidFill>
                  <a:srgbClr val="30519D"/>
                </a:solidFill>
              </a:endParaRPr>
            </a:p>
          </p:txBody>
        </p:sp>
        <p:sp>
          <p:nvSpPr>
            <p:cNvPr id="126" name="TextBox 125"/>
            <p:cNvSpPr txBox="1"/>
            <p:nvPr/>
          </p:nvSpPr>
          <p:spPr>
            <a:xfrm>
              <a:off x="6055339" y="1769422"/>
              <a:ext cx="710451" cy="369332"/>
            </a:xfrm>
            <a:prstGeom prst="rect">
              <a:avLst/>
            </a:prstGeom>
            <a:noFill/>
          </p:spPr>
          <p:txBody>
            <a:bodyPr wrap="none" rtlCol="0">
              <a:spAutoFit/>
            </a:bodyPr>
            <a:lstStyle/>
            <a:p>
              <a:r>
                <a:rPr lang="en-US" b="1" dirty="0" smtClean="0">
                  <a:solidFill>
                    <a:srgbClr val="D60093"/>
                  </a:solidFill>
                  <a:latin typeface="Arial" panose="020B0604020202020204" pitchFamily="34" charset="0"/>
                  <a:cs typeface="Arial" panose="020B0604020202020204" pitchFamily="34" charset="0"/>
                </a:rPr>
                <a:t>“B0”</a:t>
              </a:r>
              <a:endParaRPr lang="en-US" b="1" dirty="0">
                <a:solidFill>
                  <a:srgbClr val="D60093"/>
                </a:solidFill>
                <a:latin typeface="Arial" panose="020B0604020202020204" pitchFamily="34" charset="0"/>
                <a:cs typeface="Arial" panose="020B0604020202020204" pitchFamily="34" charset="0"/>
              </a:endParaRPr>
            </a:p>
          </p:txBody>
        </p:sp>
        <p:sp>
          <p:nvSpPr>
            <p:cNvPr id="127" name="TextBox 126"/>
            <p:cNvSpPr txBox="1"/>
            <p:nvPr/>
          </p:nvSpPr>
          <p:spPr>
            <a:xfrm>
              <a:off x="1811927" y="3358523"/>
              <a:ext cx="889987" cy="369332"/>
            </a:xfrm>
            <a:prstGeom prst="rect">
              <a:avLst/>
            </a:prstGeom>
            <a:noFill/>
          </p:spPr>
          <p:txBody>
            <a:bodyPr wrap="none" rtlCol="0">
              <a:spAutoFit/>
            </a:bodyPr>
            <a:lstStyle/>
            <a:p>
              <a:r>
                <a:rPr lang="en-US" b="1" dirty="0" smtClean="0">
                  <a:solidFill>
                    <a:srgbClr val="D60093"/>
                  </a:solidFill>
                  <a:latin typeface="Arial" panose="020B0604020202020204" pitchFamily="34" charset="0"/>
                  <a:cs typeface="Arial" panose="020B0604020202020204" pitchFamily="34" charset="0"/>
                </a:rPr>
                <a:t>“ZDC”</a:t>
              </a:r>
              <a:endParaRPr lang="en-US" b="1" dirty="0">
                <a:solidFill>
                  <a:srgbClr val="D60093"/>
                </a:solidFill>
                <a:latin typeface="Arial" panose="020B0604020202020204" pitchFamily="34" charset="0"/>
                <a:cs typeface="Arial" panose="020B0604020202020204" pitchFamily="34" charset="0"/>
              </a:endParaRPr>
            </a:p>
          </p:txBody>
        </p:sp>
      </p:grpSp>
      <p:grpSp>
        <p:nvGrpSpPr>
          <p:cNvPr id="128" name="Group 127"/>
          <p:cNvGrpSpPr/>
          <p:nvPr/>
        </p:nvGrpSpPr>
        <p:grpSpPr>
          <a:xfrm>
            <a:off x="0" y="868680"/>
            <a:ext cx="9144000" cy="5584684"/>
            <a:chOff x="0" y="670891"/>
            <a:chExt cx="9144000" cy="5584684"/>
          </a:xfrm>
        </p:grpSpPr>
        <p:pic>
          <p:nvPicPr>
            <p:cNvPr id="129" name="Picture 1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70891"/>
              <a:ext cx="9144000" cy="5516218"/>
            </a:xfrm>
            <a:prstGeom prst="rect">
              <a:avLst/>
            </a:prstGeom>
          </p:spPr>
        </p:pic>
        <p:sp>
          <p:nvSpPr>
            <p:cNvPr id="130" name="TextBox 129"/>
            <p:cNvSpPr txBox="1"/>
            <p:nvPr/>
          </p:nvSpPr>
          <p:spPr>
            <a:xfrm>
              <a:off x="1103668" y="3753756"/>
              <a:ext cx="3184243" cy="823302"/>
            </a:xfrm>
            <a:prstGeom prst="rect">
              <a:avLst/>
            </a:prstGeom>
            <a:solidFill>
              <a:srgbClr val="FFFFCC"/>
            </a:solidFill>
            <a:ln>
              <a:solidFill>
                <a:schemeClr val="tx1"/>
              </a:solidFill>
            </a:ln>
          </p:spPr>
          <p:txBody>
            <a:bodyPr wrap="square" rtlCol="0">
              <a:spAutoFit/>
            </a:bodyPr>
            <a:lstStyle/>
            <a:p>
              <a:pPr>
                <a:lnSpc>
                  <a:spcPts val="1900"/>
                </a:lnSpc>
              </a:pPr>
              <a:r>
                <a:rPr lang="en-US" b="1" dirty="0" smtClean="0"/>
                <a:t>Rear side hadron magnets have smaller apertures; the electron magnets have larger apertures.</a:t>
              </a:r>
              <a:endParaRPr lang="en-US" b="1" dirty="0"/>
            </a:p>
          </p:txBody>
        </p:sp>
        <p:sp>
          <p:nvSpPr>
            <p:cNvPr id="131" name="TextBox 130"/>
            <p:cNvSpPr txBox="1"/>
            <p:nvPr/>
          </p:nvSpPr>
          <p:spPr>
            <a:xfrm>
              <a:off x="0" y="5445097"/>
              <a:ext cx="9144000" cy="810478"/>
            </a:xfrm>
            <a:prstGeom prst="rect">
              <a:avLst/>
            </a:prstGeom>
            <a:noFill/>
          </p:spPr>
          <p:txBody>
            <a:bodyPr wrap="square" rtlCol="0">
              <a:spAutoFit/>
            </a:bodyPr>
            <a:lstStyle/>
            <a:p>
              <a:pPr marL="342900" indent="-342900">
                <a:lnSpc>
                  <a:spcPts val="2500"/>
                </a:lnSpc>
                <a:spcAft>
                  <a:spcPts val="400"/>
                </a:spcAft>
                <a:buFont typeface="Arial" panose="020B0604020202020204" pitchFamily="34" charset="0"/>
                <a:buChar char="•"/>
              </a:pPr>
              <a:r>
                <a:rPr lang="en-US" sz="2400" b="1" dirty="0" smtClean="0">
                  <a:solidFill>
                    <a:srgbClr val="30519D"/>
                  </a:solidFill>
                </a:rPr>
                <a:t>The side with the incoming hadron beam is denoted the rear side.</a:t>
              </a:r>
            </a:p>
            <a:p>
              <a:pPr marL="342900" indent="-342900">
                <a:lnSpc>
                  <a:spcPts val="2500"/>
                </a:lnSpc>
                <a:spcAft>
                  <a:spcPts val="400"/>
                </a:spcAft>
                <a:buFont typeface="Arial" panose="020B0604020202020204" pitchFamily="34" charset="0"/>
                <a:buChar char="•"/>
              </a:pPr>
              <a:r>
                <a:rPr lang="en-US" sz="2400" b="1" dirty="0" smtClean="0">
                  <a:solidFill>
                    <a:srgbClr val="30519D"/>
                  </a:solidFill>
                </a:rPr>
                <a:t>Outgoing </a:t>
              </a:r>
              <a:r>
                <a:rPr lang="en-US" sz="2400" b="1" dirty="0">
                  <a:solidFill>
                    <a:srgbClr val="30519D"/>
                  </a:solidFill>
                </a:rPr>
                <a:t>electron </a:t>
              </a:r>
              <a:r>
                <a:rPr lang="en-US" sz="2400" b="1" dirty="0" smtClean="0">
                  <a:solidFill>
                    <a:srgbClr val="30519D"/>
                  </a:solidFill>
                </a:rPr>
                <a:t>beam, </a:t>
              </a:r>
              <a:r>
                <a:rPr lang="en-US" sz="2400" b="1" dirty="0">
                  <a:solidFill>
                    <a:srgbClr val="30519D"/>
                  </a:solidFill>
                </a:rPr>
                <a:t>r</a:t>
              </a:r>
              <a:r>
                <a:rPr lang="en-US" sz="2400" b="1" dirty="0" smtClean="0">
                  <a:solidFill>
                    <a:srgbClr val="30519D"/>
                  </a:solidFill>
                </a:rPr>
                <a:t>ear side, has e-tagger and lumi monitor.</a:t>
              </a:r>
            </a:p>
          </p:txBody>
        </p:sp>
      </p:grpSp>
      <p:grpSp>
        <p:nvGrpSpPr>
          <p:cNvPr id="132" name="Group 131"/>
          <p:cNvGrpSpPr/>
          <p:nvPr/>
        </p:nvGrpSpPr>
        <p:grpSpPr>
          <a:xfrm>
            <a:off x="0" y="832468"/>
            <a:ext cx="9144000" cy="5557296"/>
            <a:chOff x="0" y="754603"/>
            <a:chExt cx="9144000" cy="5557296"/>
          </a:xfrm>
        </p:grpSpPr>
        <p:pic>
          <p:nvPicPr>
            <p:cNvPr id="133" name="Picture 1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95681"/>
              <a:ext cx="9144000" cy="5516218"/>
            </a:xfrm>
            <a:prstGeom prst="rect">
              <a:avLst/>
            </a:prstGeom>
          </p:spPr>
        </p:pic>
        <p:sp>
          <p:nvSpPr>
            <p:cNvPr id="134" name="Double Bracket 133"/>
            <p:cNvSpPr/>
            <p:nvPr/>
          </p:nvSpPr>
          <p:spPr>
            <a:xfrm>
              <a:off x="6884331" y="3825647"/>
              <a:ext cx="1940073" cy="476085"/>
            </a:xfrm>
            <a:prstGeom prst="bracketPair">
              <a:avLst/>
            </a:prstGeom>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TextBox 134"/>
            <p:cNvSpPr txBox="1"/>
            <p:nvPr/>
          </p:nvSpPr>
          <p:spPr>
            <a:xfrm>
              <a:off x="0" y="5472812"/>
              <a:ext cx="9144000" cy="810478"/>
            </a:xfrm>
            <a:prstGeom prst="rect">
              <a:avLst/>
            </a:prstGeom>
            <a:noFill/>
          </p:spPr>
          <p:txBody>
            <a:bodyPr wrap="square" rtlCol="0" anchor="b">
              <a:spAutoFit/>
            </a:bodyPr>
            <a:lstStyle/>
            <a:p>
              <a:pPr marL="342900" indent="-342900">
                <a:lnSpc>
                  <a:spcPts val="2500"/>
                </a:lnSpc>
                <a:spcAft>
                  <a:spcPts val="600"/>
                </a:spcAft>
                <a:buFont typeface="Arial" panose="020B0604020202020204" pitchFamily="34" charset="0"/>
                <a:buChar char="•"/>
              </a:pPr>
              <a:r>
                <a:rPr lang="en-US" sz="2400" b="1" spc="20" dirty="0" smtClean="0">
                  <a:solidFill>
                    <a:srgbClr val="30519D"/>
                  </a:solidFill>
                </a:rPr>
                <a:t>Rear </a:t>
              </a:r>
              <a:r>
                <a:rPr lang="en-US" sz="2400" b="1" spc="20" dirty="0">
                  <a:solidFill>
                    <a:srgbClr val="30519D"/>
                  </a:solidFill>
                </a:rPr>
                <a:t>hadron </a:t>
              </a:r>
              <a:r>
                <a:rPr lang="en-US" sz="2400" b="1" spc="20" dirty="0" smtClean="0">
                  <a:solidFill>
                    <a:srgbClr val="30519D"/>
                  </a:solidFill>
                </a:rPr>
                <a:t>apertures are much smaller than on the forward side</a:t>
              </a:r>
              <a:r>
                <a:rPr lang="en-US" sz="2400" b="1" dirty="0" smtClean="0">
                  <a:solidFill>
                    <a:srgbClr val="30519D"/>
                  </a:solidFill>
                </a:rPr>
                <a:t>.</a:t>
              </a:r>
            </a:p>
            <a:p>
              <a:pPr marL="342900" indent="-342900">
                <a:lnSpc>
                  <a:spcPts val="2500"/>
                </a:lnSpc>
                <a:spcAft>
                  <a:spcPts val="600"/>
                </a:spcAft>
                <a:buFont typeface="Arial" panose="020B0604020202020204" pitchFamily="34" charset="0"/>
                <a:buChar char="•"/>
              </a:pPr>
              <a:r>
                <a:rPr lang="en-US" sz="2400" b="1" dirty="0" smtClean="0">
                  <a:solidFill>
                    <a:srgbClr val="30519D"/>
                  </a:solidFill>
                </a:rPr>
                <a:t>Electron rear side has separation bends for tagger and lumi monitor.</a:t>
              </a:r>
              <a:endParaRPr lang="en-US" sz="2400" b="1" dirty="0">
                <a:solidFill>
                  <a:srgbClr val="30519D"/>
                </a:solidFill>
              </a:endParaRPr>
            </a:p>
          </p:txBody>
        </p:sp>
        <p:sp>
          <p:nvSpPr>
            <p:cNvPr id="136" name="TextBox 135"/>
            <p:cNvSpPr txBox="1"/>
            <p:nvPr/>
          </p:nvSpPr>
          <p:spPr>
            <a:xfrm>
              <a:off x="5203914" y="3012223"/>
              <a:ext cx="748923" cy="461665"/>
            </a:xfrm>
            <a:prstGeom prst="rect">
              <a:avLst/>
            </a:prstGeom>
            <a:noFill/>
          </p:spPr>
          <p:txBody>
            <a:bodyPr wrap="none" rtlCol="0">
              <a:spAutoFit/>
            </a:bodyPr>
            <a:lstStyle/>
            <a:p>
              <a:r>
                <a:rPr lang="en-US" b="1" dirty="0" smtClean="0">
                  <a:solidFill>
                    <a:srgbClr val="33CC33"/>
                  </a:solidFill>
                </a:rPr>
                <a:t>BH-</a:t>
              </a:r>
              <a:r>
                <a:rPr lang="en-US" sz="2400" b="1" dirty="0" smtClean="0">
                  <a:solidFill>
                    <a:srgbClr val="33CC33"/>
                  </a:solidFill>
                  <a:sym typeface="Symbol"/>
                </a:rPr>
                <a:t></a:t>
              </a:r>
              <a:r>
                <a:rPr lang="en-US" b="1" dirty="0" smtClean="0">
                  <a:solidFill>
                    <a:srgbClr val="33CC33"/>
                  </a:solidFill>
                </a:rPr>
                <a:t>s</a:t>
              </a:r>
              <a:endParaRPr lang="en-US" b="1" dirty="0">
                <a:solidFill>
                  <a:srgbClr val="33CC33"/>
                </a:solidFill>
              </a:endParaRPr>
            </a:p>
          </p:txBody>
        </p:sp>
        <p:sp>
          <p:nvSpPr>
            <p:cNvPr id="137" name="TextBox 136"/>
            <p:cNvSpPr txBox="1"/>
            <p:nvPr/>
          </p:nvSpPr>
          <p:spPr>
            <a:xfrm>
              <a:off x="6815823" y="3802323"/>
              <a:ext cx="2123991" cy="528350"/>
            </a:xfrm>
            <a:prstGeom prst="rect">
              <a:avLst/>
            </a:prstGeom>
            <a:noFill/>
          </p:spPr>
          <p:txBody>
            <a:bodyPr wrap="square" rtlCol="0">
              <a:spAutoFit/>
            </a:bodyPr>
            <a:lstStyle/>
            <a:p>
              <a:pPr algn="ctr">
                <a:lnSpc>
                  <a:spcPts val="1700"/>
                </a:lnSpc>
              </a:pPr>
              <a:r>
                <a:rPr lang="en-US" sz="1600" b="1" spc="40" dirty="0" smtClean="0">
                  <a:solidFill>
                    <a:srgbClr val="0000FF"/>
                  </a:solidFill>
                </a:rPr>
                <a:t>Pair conversion with</a:t>
              </a:r>
              <a:r>
                <a:rPr lang="en-US" sz="1600" b="1" dirty="0" smtClean="0">
                  <a:solidFill>
                    <a:srgbClr val="0000FF"/>
                  </a:solidFill>
                </a:rPr>
                <a:t> vertical spectrometer</a:t>
              </a:r>
              <a:endParaRPr lang="en-US" sz="1600" b="1" dirty="0">
                <a:solidFill>
                  <a:srgbClr val="0000FF"/>
                </a:solidFill>
              </a:endParaRPr>
            </a:p>
          </p:txBody>
        </p:sp>
        <p:sp>
          <p:nvSpPr>
            <p:cNvPr id="138" name="TextBox 137"/>
            <p:cNvSpPr txBox="1"/>
            <p:nvPr/>
          </p:nvSpPr>
          <p:spPr>
            <a:xfrm rot="-1200000">
              <a:off x="2374755" y="2005720"/>
              <a:ext cx="1495904" cy="310341"/>
            </a:xfrm>
            <a:prstGeom prst="rect">
              <a:avLst/>
            </a:prstGeom>
            <a:noFill/>
          </p:spPr>
          <p:txBody>
            <a:bodyPr wrap="square" rtlCol="0">
              <a:spAutoFit/>
            </a:bodyPr>
            <a:lstStyle/>
            <a:p>
              <a:pPr algn="ctr">
                <a:lnSpc>
                  <a:spcPts val="1700"/>
                </a:lnSpc>
              </a:pPr>
              <a:r>
                <a:rPr lang="en-US" sz="1600" b="1" spc="40" dirty="0" smtClean="0">
                  <a:solidFill>
                    <a:srgbClr val="000066"/>
                  </a:solidFill>
                </a:rPr>
                <a:t>Weak Bends</a:t>
              </a:r>
              <a:endParaRPr lang="en-US" sz="1600" b="1" dirty="0">
                <a:solidFill>
                  <a:srgbClr val="000066"/>
                </a:solidFill>
              </a:endParaRPr>
            </a:p>
          </p:txBody>
        </p:sp>
        <p:cxnSp>
          <p:nvCxnSpPr>
            <p:cNvPr id="139" name="Straight Arrow Connector 138"/>
            <p:cNvCxnSpPr>
              <a:stCxn id="138" idx="2"/>
            </p:cNvCxnSpPr>
            <p:nvPr/>
          </p:nvCxnSpPr>
          <p:spPr>
            <a:xfrm>
              <a:off x="3175778" y="2306703"/>
              <a:ext cx="961216" cy="386924"/>
            </a:xfrm>
            <a:prstGeom prst="straightConnector1">
              <a:avLst/>
            </a:prstGeom>
            <a:ln w="28575">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flipH="1">
              <a:off x="2849732" y="2297825"/>
              <a:ext cx="326046" cy="791604"/>
            </a:xfrm>
            <a:prstGeom prst="straightConnector1">
              <a:avLst/>
            </a:prstGeom>
            <a:ln w="28575">
              <a:solidFill>
                <a:srgbClr val="000066"/>
              </a:solidFill>
              <a:tailEnd type="arrow"/>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6107838" y="754603"/>
              <a:ext cx="1283621" cy="707886"/>
            </a:xfrm>
            <a:prstGeom prst="rect">
              <a:avLst/>
            </a:prstGeom>
            <a:noFill/>
          </p:spPr>
          <p:txBody>
            <a:bodyPr wrap="none" rtlCol="0">
              <a:spAutoFit/>
            </a:bodyPr>
            <a:lstStyle/>
            <a:p>
              <a:r>
                <a:rPr lang="en-US" sz="4000" dirty="0" smtClean="0">
                  <a:solidFill>
                    <a:srgbClr val="C00000"/>
                  </a:solidFill>
                </a:rPr>
                <a:t>REAR</a:t>
              </a:r>
              <a:endParaRPr lang="en-US" sz="4000" dirty="0">
                <a:solidFill>
                  <a:srgbClr val="C00000"/>
                </a:solidFill>
              </a:endParaRPr>
            </a:p>
          </p:txBody>
        </p:sp>
      </p:grpSp>
      <p:grpSp>
        <p:nvGrpSpPr>
          <p:cNvPr id="142" name="Group 141"/>
          <p:cNvGrpSpPr/>
          <p:nvPr/>
        </p:nvGrpSpPr>
        <p:grpSpPr>
          <a:xfrm>
            <a:off x="0" y="868680"/>
            <a:ext cx="9144000" cy="5568431"/>
            <a:chOff x="0" y="944704"/>
            <a:chExt cx="9144000" cy="5568431"/>
          </a:xfrm>
        </p:grpSpPr>
        <p:pic>
          <p:nvPicPr>
            <p:cNvPr id="143" name="Picture 14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4704"/>
              <a:ext cx="9144000" cy="5516218"/>
            </a:xfrm>
            <a:prstGeom prst="rect">
              <a:avLst/>
            </a:prstGeom>
          </p:spPr>
        </p:pic>
        <p:sp>
          <p:nvSpPr>
            <p:cNvPr id="144" name="TextBox 143"/>
            <p:cNvSpPr txBox="1"/>
            <p:nvPr/>
          </p:nvSpPr>
          <p:spPr>
            <a:xfrm>
              <a:off x="0" y="5701566"/>
              <a:ext cx="9144000" cy="811569"/>
            </a:xfrm>
            <a:prstGeom prst="rect">
              <a:avLst/>
            </a:prstGeom>
            <a:noFill/>
          </p:spPr>
          <p:txBody>
            <a:bodyPr wrap="square" rtlCol="0">
              <a:spAutoFit/>
            </a:bodyPr>
            <a:lstStyle/>
            <a:p>
              <a:pPr marL="342900" indent="-342900">
                <a:lnSpc>
                  <a:spcPts val="2500"/>
                </a:lnSpc>
                <a:spcAft>
                  <a:spcPts val="600"/>
                </a:spcAft>
                <a:buFont typeface="Arial" panose="020B0604020202020204" pitchFamily="34" charset="0"/>
                <a:buChar char="•"/>
              </a:pPr>
              <a:r>
                <a:rPr lang="en-US" sz="2400" b="1" dirty="0" smtClean="0">
                  <a:solidFill>
                    <a:srgbClr val="30519D"/>
                  </a:solidFill>
                </a:rPr>
                <a:t>Ring-Ring IR geometry has </a:t>
              </a:r>
              <a:r>
                <a:rPr lang="en-US" sz="2400" b="1" dirty="0" smtClean="0">
                  <a:solidFill>
                    <a:srgbClr val="30519D"/>
                  </a:solidFill>
                  <a:sym typeface="Symbol"/>
                </a:rPr>
                <a:t></a:t>
              </a:r>
              <a:r>
                <a:rPr lang="en-US" sz="2400" b="1" dirty="0" smtClean="0">
                  <a:solidFill>
                    <a:srgbClr val="30519D"/>
                  </a:solidFill>
                </a:rPr>
                <a:t>4.5 m detector space with crab crossing.</a:t>
              </a:r>
              <a:endParaRPr lang="en-US" sz="2400" b="1" dirty="0">
                <a:solidFill>
                  <a:srgbClr val="30519D"/>
                </a:solidFill>
              </a:endParaRPr>
            </a:p>
            <a:p>
              <a:pPr marL="342900" indent="-342900">
                <a:lnSpc>
                  <a:spcPts val="2500"/>
                </a:lnSpc>
                <a:spcAft>
                  <a:spcPts val="600"/>
                </a:spcAft>
                <a:buFont typeface="Arial" panose="020B0604020202020204" pitchFamily="34" charset="0"/>
                <a:buChar char="•"/>
              </a:pPr>
              <a:r>
                <a:rPr lang="en-US" sz="2400" b="1" dirty="0" smtClean="0">
                  <a:solidFill>
                    <a:srgbClr val="30519D"/>
                  </a:solidFill>
                </a:rPr>
                <a:t>Magnets quite different forward/rear due to physics requirements.</a:t>
              </a:r>
            </a:p>
          </p:txBody>
        </p:sp>
        <p:sp>
          <p:nvSpPr>
            <p:cNvPr id="145" name="Rectangle 144"/>
            <p:cNvSpPr/>
            <p:nvPr/>
          </p:nvSpPr>
          <p:spPr>
            <a:xfrm>
              <a:off x="1237908" y="4203123"/>
              <a:ext cx="2868542" cy="369332"/>
            </a:xfrm>
            <a:prstGeom prst="rect">
              <a:avLst/>
            </a:prstGeom>
          </p:spPr>
          <p:txBody>
            <a:bodyPr wrap="none">
              <a:spAutoFit/>
            </a:bodyPr>
            <a:lstStyle/>
            <a:p>
              <a:r>
                <a:rPr lang="en-US" b="1" dirty="0">
                  <a:solidFill>
                    <a:srgbClr val="0066FF"/>
                  </a:solidFill>
                </a:rPr>
                <a:t>22 mrad total crossing angle</a:t>
              </a:r>
            </a:p>
          </p:txBody>
        </p:sp>
      </p:grpSp>
    </p:spTree>
    <p:extLst>
      <p:ext uri="{BB962C8B-B14F-4D97-AF65-F5344CB8AC3E}">
        <p14:creationId xmlns:p14="http://schemas.microsoft.com/office/powerpoint/2010/main" val="149525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0124" y="337968"/>
            <a:ext cx="8790914" cy="992894"/>
          </a:xfrm>
        </p:spPr>
        <p:txBody>
          <a:bodyPr anchor="t">
            <a:normAutofit/>
          </a:bodyPr>
          <a:lstStyle/>
          <a:p>
            <a:r>
              <a:rPr lang="en-US" sz="4000" dirty="0"/>
              <a:t>B</a:t>
            </a:r>
            <a:r>
              <a:rPr lang="en-US" sz="4000" dirty="0" smtClean="0"/>
              <a:t>asic List </a:t>
            </a:r>
            <a:r>
              <a:rPr lang="en-US" sz="4000" dirty="0"/>
              <a:t>of eRHIC IR </a:t>
            </a:r>
            <a:r>
              <a:rPr lang="en-US" sz="4000" dirty="0" smtClean="0"/>
              <a:t>Magnet Issues</a:t>
            </a:r>
            <a:endParaRPr lang="en-US" sz="4000" dirty="0"/>
          </a:p>
        </p:txBody>
      </p:sp>
      <p:sp>
        <p:nvSpPr>
          <p:cNvPr id="3" name="Content Placeholder 2"/>
          <p:cNvSpPr>
            <a:spLocks noGrp="1"/>
          </p:cNvSpPr>
          <p:nvPr>
            <p:ph idx="1"/>
          </p:nvPr>
        </p:nvSpPr>
        <p:spPr>
          <a:xfrm>
            <a:off x="434562" y="1040459"/>
            <a:ext cx="8637006" cy="5231257"/>
          </a:xfrm>
        </p:spPr>
        <p:txBody>
          <a:bodyPr>
            <a:noAutofit/>
          </a:bodyPr>
          <a:lstStyle/>
          <a:p>
            <a:r>
              <a:rPr lang="en-US" sz="2300" spc="20" dirty="0" smtClean="0"/>
              <a:t>Magnet Zoo: Just within </a:t>
            </a:r>
            <a:r>
              <a:rPr lang="en-US" sz="2300" spc="20" dirty="0" smtClean="0">
                <a:latin typeface="Arial Rounded MT Bold"/>
              </a:rPr>
              <a:t>±</a:t>
            </a:r>
            <a:r>
              <a:rPr lang="en-US" sz="2300" spc="20" dirty="0" smtClean="0"/>
              <a:t>20m of the IP we need 12 different</a:t>
            </a:r>
            <a:r>
              <a:rPr lang="en-US" sz="2300" dirty="0" smtClean="0"/>
              <a:t> </a:t>
            </a:r>
            <a:r>
              <a:rPr lang="en-US" sz="2300" spc="80" dirty="0" smtClean="0"/>
              <a:t>styles of superconducting magnets, most of which require</a:t>
            </a:r>
            <a:r>
              <a:rPr lang="en-US" sz="2300" dirty="0" smtClean="0"/>
              <a:t> closely spaced, double apertures or low-field shielded regions.</a:t>
            </a:r>
          </a:p>
          <a:p>
            <a:pPr lvl="1"/>
            <a:r>
              <a:rPr lang="en-US" sz="1800" b="1" dirty="0" smtClean="0">
                <a:solidFill>
                  <a:srgbClr val="C00000"/>
                </a:solidFill>
              </a:rPr>
              <a:t>We want to avoid having to create unique tooling for each style.</a:t>
            </a:r>
          </a:p>
          <a:p>
            <a:r>
              <a:rPr lang="en-US" sz="2300" dirty="0" smtClean="0"/>
              <a:t>A few of these magnets, i.e. on the forward hadron side, must have very large apertures with relatively strong quad gradients or strong dipole guide fields.</a:t>
            </a:r>
          </a:p>
          <a:p>
            <a:pPr lvl="1"/>
            <a:r>
              <a:rPr lang="en-US" sz="1800" b="1" dirty="0" smtClean="0">
                <a:solidFill>
                  <a:srgbClr val="C00000"/>
                </a:solidFill>
              </a:rPr>
              <a:t>Large coil fields/coil dimensions make external field shielding difficult.</a:t>
            </a:r>
          </a:p>
          <a:p>
            <a:pPr lvl="1"/>
            <a:r>
              <a:rPr lang="en-US" sz="1800" b="1" dirty="0" smtClean="0">
                <a:solidFill>
                  <a:srgbClr val="C00000"/>
                </a:solidFill>
              </a:rPr>
              <a:t>We should consider a range of coil and yoke topologies/schemes.</a:t>
            </a:r>
          </a:p>
          <a:p>
            <a:pPr lvl="1"/>
            <a:r>
              <a:rPr lang="en-US" sz="1800" b="1" dirty="0" smtClean="0">
                <a:solidFill>
                  <a:srgbClr val="C00000"/>
                </a:solidFill>
              </a:rPr>
              <a:t>We can benefit greatly by investing in shielding R&amp;D (test facility). </a:t>
            </a:r>
          </a:p>
          <a:p>
            <a:r>
              <a:rPr lang="en-US" sz="2300" spc="50" dirty="0" smtClean="0"/>
              <a:t>Even when we can use a “traditional solution for magnetic</a:t>
            </a:r>
            <a:r>
              <a:rPr lang="en-US" sz="2300" dirty="0" smtClean="0"/>
              <a:t> shielding,” i.e. cutting holes in magnetic yokes to get reduced field regions, some of the resulting yokes are monster sized.</a:t>
            </a:r>
          </a:p>
          <a:p>
            <a:pPr lvl="1"/>
            <a:r>
              <a:rPr lang="en-US" sz="1800" b="1" dirty="0" smtClean="0">
                <a:solidFill>
                  <a:srgbClr val="C00000"/>
                </a:solidFill>
              </a:rPr>
              <a:t>With limited resources, we must then carefully consider what R&amp;D prototypes are needed to validate performance goals (test facility).</a:t>
            </a:r>
            <a:endParaRPr lang="en-US" sz="1800" b="1" dirty="0">
              <a:solidFill>
                <a:srgbClr val="C00000"/>
              </a:solidFill>
            </a:endParaRPr>
          </a:p>
        </p:txBody>
      </p:sp>
      <p:sp>
        <p:nvSpPr>
          <p:cNvPr id="4" name="Slide Number Placeholder 3"/>
          <p:cNvSpPr>
            <a:spLocks noGrp="1"/>
          </p:cNvSpPr>
          <p:nvPr>
            <p:ph type="sldNum" sz="quarter" idx="12"/>
          </p:nvPr>
        </p:nvSpPr>
        <p:spPr/>
        <p:txBody>
          <a:bodyPr/>
          <a:lstStyle/>
          <a:p>
            <a:fld id="{893C5830-40F3-F04E-B2E3-10E6672BA8FF}" type="slidenum">
              <a:rPr lang="en-US" smtClean="0"/>
              <a:pPr/>
              <a:t>4</a:t>
            </a:fld>
            <a:endParaRPr lang="en-US"/>
          </a:p>
        </p:txBody>
      </p:sp>
    </p:spTree>
    <p:extLst>
      <p:ext uri="{BB962C8B-B14F-4D97-AF65-F5344CB8AC3E}">
        <p14:creationId xmlns:p14="http://schemas.microsoft.com/office/powerpoint/2010/main" val="392955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459" y="1709739"/>
            <a:ext cx="8419723" cy="2852737"/>
          </a:xfrm>
        </p:spPr>
        <p:txBody>
          <a:bodyPr/>
          <a:lstStyle/>
          <a:p>
            <a:r>
              <a:rPr lang="en-US" dirty="0" smtClean="0"/>
              <a:t>Need a Flexible Magnet Production Technique.</a:t>
            </a:r>
            <a:endParaRPr lang="en-US" dirty="0"/>
          </a:p>
        </p:txBody>
      </p:sp>
      <p:sp>
        <p:nvSpPr>
          <p:cNvPr id="4" name="Slide Number Placeholder 3"/>
          <p:cNvSpPr>
            <a:spLocks noGrp="1"/>
          </p:cNvSpPr>
          <p:nvPr>
            <p:ph type="sldNum" sz="quarter" idx="12"/>
          </p:nvPr>
        </p:nvSpPr>
        <p:spPr/>
        <p:txBody>
          <a:bodyPr/>
          <a:lstStyle/>
          <a:p>
            <a:fld id="{893C5830-40F3-F04E-B2E3-10E6672BA8FF}" type="slidenum">
              <a:rPr lang="en-US" smtClean="0"/>
              <a:pPr/>
              <a:t>5</a:t>
            </a:fld>
            <a:endParaRPr lang="en-US"/>
          </a:p>
        </p:txBody>
      </p:sp>
    </p:spTree>
    <p:extLst>
      <p:ext uri="{BB962C8B-B14F-4D97-AF65-F5344CB8AC3E}">
        <p14:creationId xmlns:p14="http://schemas.microsoft.com/office/powerpoint/2010/main" val="2021579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12094" y="6148945"/>
            <a:ext cx="2731905" cy="365125"/>
          </a:xfrm>
        </p:spPr>
        <p:txBody>
          <a:bodyPr/>
          <a:lstStyle/>
          <a:p>
            <a:fld id="{893C5830-40F3-F04E-B2E3-10E6672BA8FF}" type="slidenum">
              <a:rPr lang="en-US" smtClean="0"/>
              <a:pPr/>
              <a:t>6</a:t>
            </a:fld>
            <a:endParaRPr lang="en-US"/>
          </a:p>
        </p:txBody>
      </p:sp>
      <p:sp>
        <p:nvSpPr>
          <p:cNvPr id="3" name="TextBox 2"/>
          <p:cNvSpPr txBox="1"/>
          <p:nvPr/>
        </p:nvSpPr>
        <p:spPr>
          <a:xfrm>
            <a:off x="6373617" y="6449788"/>
            <a:ext cx="2764026" cy="369332"/>
          </a:xfrm>
          <a:prstGeom prst="rect">
            <a:avLst/>
          </a:prstGeom>
          <a:noFill/>
        </p:spPr>
        <p:txBody>
          <a:bodyPr wrap="none" rtlCol="0">
            <a:spAutoFit/>
          </a:bodyPr>
          <a:lstStyle/>
          <a:p>
            <a:r>
              <a:rPr lang="en-US" spc="-30" dirty="0" smtClean="0">
                <a:solidFill>
                  <a:srgbClr val="66CCFF"/>
                </a:solidFill>
              </a:rPr>
              <a:t>Electron Ion Collider − eRHIC</a:t>
            </a:r>
            <a:endParaRPr lang="en-US" spc="-30" dirty="0">
              <a:solidFill>
                <a:srgbClr val="66CCFF"/>
              </a:solidFill>
            </a:endParaRPr>
          </a:p>
        </p:txBody>
      </p:sp>
      <p:sp>
        <p:nvSpPr>
          <p:cNvPr id="4" name="Rectangle 3"/>
          <p:cNvSpPr/>
          <p:nvPr/>
        </p:nvSpPr>
        <p:spPr bwMode="auto">
          <a:xfrm>
            <a:off x="1" y="0"/>
            <a:ext cx="4571999" cy="1394692"/>
          </a:xfrm>
          <a:prstGeom prst="rect">
            <a:avLst/>
          </a:prstGeom>
          <a:solidFill>
            <a:srgbClr val="000000">
              <a:alpha val="25098"/>
            </a:srgbClr>
          </a:solidFill>
          <a:ln w="9525" cap="flat" cmpd="sng" algn="ctr">
            <a:solidFill>
              <a:schemeClr val="tx1"/>
            </a:solidFill>
            <a:prstDash val="solid"/>
            <a:round/>
            <a:headEnd type="none" w="med" len="med"/>
            <a:tailEnd type="none" w="med" len="med"/>
          </a:ln>
          <a:effectLst>
            <a:softEdge rad="127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5" name="Title 1"/>
          <p:cNvSpPr txBox="1">
            <a:spLocks/>
          </p:cNvSpPr>
          <p:nvPr/>
        </p:nvSpPr>
        <p:spPr bwMode="auto">
          <a:xfrm>
            <a:off x="9053" y="46179"/>
            <a:ext cx="4664547" cy="1431637"/>
          </a:xfrm>
          <a:prstGeom prst="rect">
            <a:avLst/>
          </a:prstGeom>
          <a:noFill/>
          <a:ln w="9525">
            <a:noFill/>
            <a:miter lim="800000"/>
            <a:headEnd/>
            <a:tailEnd/>
          </a:ln>
          <a:effectLst/>
          <a:scene3d>
            <a:camera prst="orthographicFront"/>
            <a:lightRig rig="glow" dir="t">
              <a:rot lat="0" lon="0" rev="6360000"/>
            </a:lightRig>
          </a:scene3d>
          <a:sp3d contourW="1000" prstMaterial="flat">
            <a:bevelT w="95250" h="101600"/>
            <a:contourClr>
              <a:schemeClr val="dk1">
                <a:satMod val="300000"/>
              </a:schemeClr>
            </a:contourClr>
          </a:sp3d>
        </p:spPr>
        <p:txBody>
          <a:bodyPr vert="horz" wrap="square" lIns="91440" tIns="45720" rIns="91440" bIns="45720" numCol="1" anchor="t" anchorCtr="0" compatLnSpc="1">
            <a:prstTxWarp prst="textNoShape">
              <a:avLst/>
            </a:prstTxWarp>
            <a:normAutofit lnSpcReduction="10000"/>
          </a:bodyPr>
          <a:lstStyle>
            <a:lvl1pPr algn="r" rtl="0" eaLnBrk="0" fontAlgn="base" hangingPunct="0">
              <a:spcBef>
                <a:spcPct val="0"/>
              </a:spcBef>
              <a:spcAft>
                <a:spcPct val="0"/>
              </a:spcAft>
              <a:defRPr sz="3200">
                <a:ln>
                  <a:noFill/>
                </a:ln>
                <a:solidFill>
                  <a:srgbClr val="FFFFCC"/>
                </a:solidFill>
                <a:latin typeface="+mj-lt"/>
                <a:ea typeface="+mj-ea"/>
                <a:cs typeface="+mj-cs"/>
              </a:defRPr>
            </a:lvl1pPr>
            <a:lvl2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2pPr>
            <a:lvl3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3pPr>
            <a:lvl4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4pPr>
            <a:lvl5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5pPr>
            <a:lvl6pPr marL="4572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6pPr>
            <a:lvl7pPr marL="9144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7pPr>
            <a:lvl8pPr marL="13716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8pPr>
            <a:lvl9pPr marL="1828800" algn="ctr" rtl="0" fontAlgn="base">
              <a:spcBef>
                <a:spcPct val="0"/>
              </a:spcBef>
              <a:spcAft>
                <a:spcPct val="0"/>
              </a:spcAft>
              <a:defRPr sz="3600">
                <a:solidFill>
                  <a:srgbClr val="23346C"/>
                </a:solidFill>
                <a:latin typeface="Arial" charset="0"/>
                <a:ea typeface="Arial Unicode MS" pitchFamily="34" charset="-128"/>
                <a:cs typeface="Arial Unicode MS" pitchFamily="34" charset="-128"/>
              </a:defRPr>
            </a:lvl9pPr>
          </a:lstStyle>
          <a:p>
            <a:pPr algn="l"/>
            <a:r>
              <a:rPr lang="en-US" b="1" kern="0" dirty="0" smtClean="0"/>
              <a:t>Winding the SuperKEKB</a:t>
            </a:r>
          </a:p>
          <a:p>
            <a:pPr algn="l"/>
            <a:r>
              <a:rPr lang="en-US" b="1" kern="0" dirty="0" smtClean="0"/>
              <a:t>b</a:t>
            </a:r>
            <a:r>
              <a:rPr lang="en-US" sz="3900" b="1" kern="0" baseline="-25000" dirty="0" smtClean="0"/>
              <a:t>5</a:t>
            </a:r>
            <a:r>
              <a:rPr lang="en-US" b="1" kern="0" dirty="0" smtClean="0"/>
              <a:t> Cancel Coil</a:t>
            </a:r>
          </a:p>
          <a:p>
            <a:pPr algn="l">
              <a:spcBef>
                <a:spcPts val="400"/>
              </a:spcBef>
            </a:pPr>
            <a:r>
              <a:rPr lang="en-US" sz="2300" b="1" kern="0" dirty="0" smtClean="0"/>
              <a:t>25 </a:t>
            </a:r>
            <a:r>
              <a:rPr lang="en-US" sz="2300" b="1" kern="0" dirty="0"/>
              <a:t>September 2013</a:t>
            </a:r>
          </a:p>
          <a:p>
            <a:pPr algn="l"/>
            <a:endParaRPr lang="en-US" b="1" kern="0" dirty="0"/>
          </a:p>
        </p:txBody>
      </p:sp>
      <p:sp>
        <p:nvSpPr>
          <p:cNvPr id="6" name="Rectangle 5"/>
          <p:cNvSpPr/>
          <p:nvPr/>
        </p:nvSpPr>
        <p:spPr bwMode="auto">
          <a:xfrm>
            <a:off x="0" y="5560291"/>
            <a:ext cx="6382327" cy="1297709"/>
          </a:xfrm>
          <a:prstGeom prst="rect">
            <a:avLst/>
          </a:prstGeom>
          <a:solidFill>
            <a:srgbClr val="000000">
              <a:alpha val="50980"/>
            </a:srgbClr>
          </a:solidFill>
          <a:ln w="9525" cap="flat" cmpd="sng" algn="ctr">
            <a:solidFill>
              <a:srgbClr val="000000"/>
            </a:solidFill>
            <a:prstDash val="solid"/>
            <a:round/>
            <a:headEnd type="none" w="med" len="med"/>
            <a:tailEnd type="none" w="med" len="med"/>
          </a:ln>
          <a:effectLst>
            <a:softEdge rad="12700"/>
          </a:effectLst>
        </p:spPr>
        <p:txBody>
          <a:bodyPr vert="horz" wrap="square" lIns="91440" tIns="45720" rIns="91440" bIns="45720" numCol="1" rtlCol="0" anchor="t" anchorCtr="0" compatLnSpc="1">
            <a:prstTxWarp prst="textNoShape">
              <a:avLst/>
            </a:prstTxWarp>
          </a:bodyPr>
          <a:lstStyle/>
          <a:p>
            <a:pPr marL="0" marR="0" lvl="0" indent="0" defTabSz="914400" eaLnBrk="0" fontAlgn="ctr"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smtClean="0">
              <a:ln>
                <a:noFill/>
              </a:ln>
              <a:solidFill>
                <a:srgbClr val="000000"/>
              </a:solidFill>
              <a:effectLst/>
              <a:uLnTx/>
              <a:uFillTx/>
              <a:latin typeface="Arial" charset="0"/>
              <a:ea typeface="Arial Unicode MS" pitchFamily="34" charset="-128"/>
              <a:cs typeface="Arial Unicode MS" pitchFamily="34" charset="-128"/>
            </a:endParaRPr>
          </a:p>
        </p:txBody>
      </p:sp>
      <p:sp>
        <p:nvSpPr>
          <p:cNvPr id="7" name="Rectangle 6"/>
          <p:cNvSpPr/>
          <p:nvPr/>
        </p:nvSpPr>
        <p:spPr>
          <a:xfrm>
            <a:off x="1" y="5636323"/>
            <a:ext cx="6493164" cy="1220847"/>
          </a:xfrm>
          <a:prstGeom prst="rect">
            <a:avLst/>
          </a:prstGeom>
          <a:noFill/>
        </p:spPr>
        <p:txBody>
          <a:bodyPr wrap="square">
            <a:spAutoFit/>
          </a:bodyPr>
          <a:lstStyle/>
          <a:p>
            <a:pPr>
              <a:lnSpc>
                <a:spcPts val="1300"/>
              </a:lnSpc>
              <a:defRPr/>
            </a:pPr>
            <a:r>
              <a:rPr lang="en-US" sz="1200" b="1" kern="0" dirty="0" smtClean="0">
                <a:solidFill>
                  <a:srgbClr val="FFFFFF">
                    <a:lumMod val="60000"/>
                    <a:lumOff val="40000"/>
                  </a:srgbClr>
                </a:solidFill>
                <a:ea typeface="Arial Unicode MS" pitchFamily="34" charset="-128"/>
                <a:cs typeface="Arial Unicode MS" pitchFamily="34" charset="-128"/>
              </a:rPr>
              <a:t>B. </a:t>
            </a:r>
            <a:r>
              <a:rPr lang="en-US" sz="1200" b="1" kern="0" dirty="0">
                <a:solidFill>
                  <a:srgbClr val="FFFFFF">
                    <a:lumMod val="60000"/>
                    <a:lumOff val="40000"/>
                  </a:srgbClr>
                </a:solidFill>
                <a:ea typeface="Arial Unicode MS" pitchFamily="34" charset="-128"/>
                <a:cs typeface="Arial Unicode MS" pitchFamily="34" charset="-128"/>
              </a:rPr>
              <a:t>Parker</a:t>
            </a:r>
            <a:r>
              <a:rPr lang="en-US" sz="1200" b="1" kern="0" dirty="0" smtClean="0">
                <a:solidFill>
                  <a:srgbClr val="FFFFFF">
                    <a:lumMod val="60000"/>
                    <a:lumOff val="40000"/>
                  </a:srgbClr>
                </a:solidFill>
                <a:ea typeface="Arial Unicode MS" pitchFamily="34" charset="-128"/>
                <a:cs typeface="Arial Unicode MS" pitchFamily="34" charset="-128"/>
              </a:rPr>
              <a:t>, </a:t>
            </a:r>
            <a:r>
              <a:rPr lang="en-US" sz="1200" b="1" i="1" kern="0" dirty="0" smtClean="0">
                <a:solidFill>
                  <a:srgbClr val="FFFFFF">
                    <a:lumMod val="60000"/>
                    <a:lumOff val="40000"/>
                  </a:srgbClr>
                </a:solidFill>
                <a:ea typeface="Arial Unicode MS" pitchFamily="34" charset="-128"/>
                <a:cs typeface="Arial Unicode MS" pitchFamily="34" charset="-128"/>
              </a:rPr>
              <a:t>et.al.</a:t>
            </a:r>
            <a:r>
              <a:rPr lang="en-US" sz="1200" b="1" kern="0" dirty="0">
                <a:solidFill>
                  <a:srgbClr val="FFFFFF">
                    <a:lumMod val="60000"/>
                    <a:lumOff val="40000"/>
                  </a:srgbClr>
                </a:solidFill>
                <a:ea typeface="Arial Unicode MS" pitchFamily="34" charset="-128"/>
                <a:cs typeface="Arial Unicode MS" pitchFamily="34" charset="-128"/>
              </a:rPr>
              <a:t>, "THE SUPERKEKB INTERACTION REGION CORRECTOR MAGNETS," </a:t>
            </a:r>
            <a:endParaRPr lang="en-US" sz="1200" b="1" kern="0" dirty="0" smtClean="0">
              <a:solidFill>
                <a:srgbClr val="FFFFFF">
                  <a:lumMod val="60000"/>
                  <a:lumOff val="40000"/>
                </a:srgbClr>
              </a:solidFill>
              <a:ea typeface="Arial Unicode MS" pitchFamily="34" charset="-128"/>
              <a:cs typeface="Arial Unicode MS" pitchFamily="34" charset="-128"/>
            </a:endParaRPr>
          </a:p>
          <a:p>
            <a:pPr>
              <a:lnSpc>
                <a:spcPts val="1300"/>
              </a:lnSpc>
              <a:spcAft>
                <a:spcPts val="500"/>
              </a:spcAft>
              <a:defRPr/>
            </a:pPr>
            <a:r>
              <a:rPr lang="en-US" sz="1200" b="1" kern="0" dirty="0" smtClean="0">
                <a:solidFill>
                  <a:srgbClr val="FFFFFF">
                    <a:lumMod val="60000"/>
                    <a:lumOff val="40000"/>
                  </a:srgbClr>
                </a:solidFill>
                <a:ea typeface="Arial Unicode MS" pitchFamily="34" charset="-128"/>
                <a:cs typeface="Arial Unicode MS" pitchFamily="34" charset="-128"/>
              </a:rPr>
              <a:t>      Contribution TUPMB041 </a:t>
            </a:r>
            <a:r>
              <a:rPr lang="en-US" sz="1200" b="1" kern="0" dirty="0">
                <a:solidFill>
                  <a:srgbClr val="FFFFFF">
                    <a:lumMod val="60000"/>
                    <a:lumOff val="40000"/>
                  </a:srgbClr>
                </a:solidFill>
                <a:ea typeface="Arial Unicode MS" pitchFamily="34" charset="-128"/>
                <a:cs typeface="Arial Unicode MS" pitchFamily="34" charset="-128"/>
              </a:rPr>
              <a:t>to Proceedings of IPAC2016, Busan, Korea, May </a:t>
            </a:r>
            <a:r>
              <a:rPr lang="en-US" sz="1200" b="1" kern="0" dirty="0" smtClean="0">
                <a:solidFill>
                  <a:srgbClr val="FFFFFF">
                    <a:lumMod val="60000"/>
                    <a:lumOff val="40000"/>
                  </a:srgbClr>
                </a:solidFill>
                <a:ea typeface="Arial Unicode MS" pitchFamily="34" charset="-128"/>
                <a:cs typeface="Arial Unicode MS" pitchFamily="34" charset="-128"/>
              </a:rPr>
              <a:t>2016, </a:t>
            </a:r>
            <a:r>
              <a:rPr lang="en-US" sz="1200" b="1" kern="0" dirty="0">
                <a:solidFill>
                  <a:srgbClr val="FFFFFF">
                    <a:lumMod val="60000"/>
                    <a:lumOff val="40000"/>
                  </a:srgbClr>
                </a:solidFill>
                <a:ea typeface="Arial Unicode MS" pitchFamily="34" charset="-128"/>
                <a:cs typeface="Arial Unicode MS" pitchFamily="34" charset="-128"/>
              </a:rPr>
              <a:t>pp. </a:t>
            </a:r>
            <a:r>
              <a:rPr lang="en-US" sz="1200" b="1" kern="0" dirty="0" smtClean="0">
                <a:solidFill>
                  <a:srgbClr val="FFFFFF">
                    <a:lumMod val="60000"/>
                    <a:lumOff val="40000"/>
                  </a:srgbClr>
                </a:solidFill>
                <a:ea typeface="Arial Unicode MS" pitchFamily="34" charset="-128"/>
                <a:cs typeface="Arial Unicode MS" pitchFamily="34" charset="-128"/>
              </a:rPr>
              <a:t>1193-1195.</a:t>
            </a:r>
          </a:p>
          <a:p>
            <a:pPr>
              <a:lnSpc>
                <a:spcPts val="1300"/>
              </a:lnSpc>
              <a:defRPr/>
            </a:pPr>
            <a:r>
              <a:rPr lang="en-US" sz="1200" b="1" kern="0" dirty="0">
                <a:solidFill>
                  <a:srgbClr val="FFFFFF">
                    <a:lumMod val="60000"/>
                    <a:lumOff val="40000"/>
                  </a:srgbClr>
                </a:solidFill>
                <a:ea typeface="Arial Unicode MS" pitchFamily="34" charset="-128"/>
                <a:cs typeface="Arial Unicode MS" pitchFamily="34" charset="-128"/>
              </a:rPr>
              <a:t>B. Parker, </a:t>
            </a:r>
            <a:r>
              <a:rPr lang="en-US" sz="1200" b="1" i="1" kern="0" dirty="0">
                <a:solidFill>
                  <a:srgbClr val="FFFFFF">
                    <a:lumMod val="60000"/>
                    <a:lumOff val="40000"/>
                  </a:srgbClr>
                </a:solidFill>
                <a:ea typeface="Arial Unicode MS" pitchFamily="34" charset="-128"/>
                <a:cs typeface="Arial Unicode MS" pitchFamily="34" charset="-128"/>
              </a:rPr>
              <a:t>et.al.</a:t>
            </a:r>
            <a:r>
              <a:rPr lang="en-US" sz="1200" b="1" kern="0" dirty="0">
                <a:solidFill>
                  <a:srgbClr val="FFFFFF">
                    <a:lumMod val="60000"/>
                    <a:lumOff val="40000"/>
                  </a:srgbClr>
                </a:solidFill>
                <a:ea typeface="Arial Unicode MS" pitchFamily="34" charset="-128"/>
                <a:cs typeface="Arial Unicode MS" pitchFamily="34" charset="-128"/>
              </a:rPr>
              <a:t>, "SUPERCONDUCTING CORRECTOR IR MAGNET </a:t>
            </a:r>
            <a:r>
              <a:rPr lang="en-US" sz="1200" b="1" kern="0" dirty="0" smtClean="0">
                <a:solidFill>
                  <a:srgbClr val="FFFFFF">
                    <a:lumMod val="60000"/>
                    <a:lumOff val="40000"/>
                  </a:srgbClr>
                </a:solidFill>
                <a:ea typeface="Arial Unicode MS" pitchFamily="34" charset="-128"/>
                <a:cs typeface="Arial Unicode MS" pitchFamily="34" charset="-128"/>
              </a:rPr>
              <a:t>PRODUCTION </a:t>
            </a:r>
            <a:r>
              <a:rPr lang="en-US" sz="1200" b="1" kern="0" dirty="0">
                <a:solidFill>
                  <a:srgbClr val="FFFFFF">
                    <a:lumMod val="60000"/>
                    <a:lumOff val="40000"/>
                  </a:srgbClr>
                </a:solidFill>
                <a:ea typeface="Arial Unicode MS" pitchFamily="34" charset="-128"/>
                <a:cs typeface="Arial Unicode MS" pitchFamily="34" charset="-128"/>
              </a:rPr>
              <a:t>FOR SUPERKEKB,"  </a:t>
            </a:r>
            <a:endParaRPr lang="en-US" sz="1200" b="1" kern="0" dirty="0" smtClean="0">
              <a:solidFill>
                <a:srgbClr val="FFFFFF">
                  <a:lumMod val="60000"/>
                  <a:lumOff val="40000"/>
                </a:srgbClr>
              </a:solidFill>
              <a:ea typeface="Arial Unicode MS" pitchFamily="34" charset="-128"/>
              <a:cs typeface="Arial Unicode MS" pitchFamily="34" charset="-128"/>
            </a:endParaRPr>
          </a:p>
          <a:p>
            <a:pPr>
              <a:lnSpc>
                <a:spcPts val="1300"/>
              </a:lnSpc>
              <a:spcAft>
                <a:spcPts val="500"/>
              </a:spcAft>
              <a:defRPr/>
            </a:pPr>
            <a:r>
              <a:rPr lang="en-US" sz="1200" b="1" kern="0" dirty="0" smtClean="0">
                <a:solidFill>
                  <a:srgbClr val="FFFFFF">
                    <a:lumMod val="60000"/>
                    <a:lumOff val="40000"/>
                  </a:srgbClr>
                </a:solidFill>
                <a:ea typeface="Arial Unicode MS" pitchFamily="34" charset="-128"/>
                <a:cs typeface="Arial Unicode MS" pitchFamily="34" charset="-128"/>
              </a:rPr>
              <a:t>      Contribution </a:t>
            </a:r>
            <a:r>
              <a:rPr lang="en-US" sz="1200" b="1" kern="0" dirty="0">
                <a:solidFill>
                  <a:srgbClr val="FFFFFF">
                    <a:lumMod val="60000"/>
                    <a:lumOff val="40000"/>
                  </a:srgbClr>
                </a:solidFill>
                <a:ea typeface="Arial Unicode MS" pitchFamily="34" charset="-128"/>
                <a:cs typeface="Arial Unicode MS" pitchFamily="34" charset="-128"/>
              </a:rPr>
              <a:t>THPBA07 to </a:t>
            </a:r>
            <a:r>
              <a:rPr lang="en-US" sz="1200" b="1" kern="0" dirty="0" smtClean="0">
                <a:solidFill>
                  <a:srgbClr val="FFFFFF">
                    <a:lumMod val="60000"/>
                    <a:lumOff val="40000"/>
                  </a:srgbClr>
                </a:solidFill>
                <a:ea typeface="Arial Unicode MS" pitchFamily="34" charset="-128"/>
                <a:cs typeface="Arial Unicode MS" pitchFamily="34" charset="-128"/>
              </a:rPr>
              <a:t>Proceedings </a:t>
            </a:r>
            <a:r>
              <a:rPr lang="en-US" sz="1200" b="1" kern="0" dirty="0">
                <a:solidFill>
                  <a:srgbClr val="FFFFFF">
                    <a:lumMod val="60000"/>
                    <a:lumOff val="40000"/>
                  </a:srgbClr>
                </a:solidFill>
                <a:ea typeface="Arial Unicode MS" pitchFamily="34" charset="-128"/>
                <a:cs typeface="Arial Unicode MS" pitchFamily="34" charset="-128"/>
              </a:rPr>
              <a:t>of PAC2013, Pasadena, CA </a:t>
            </a:r>
            <a:r>
              <a:rPr lang="en-US" sz="1200" b="1" kern="0" dirty="0" smtClean="0">
                <a:solidFill>
                  <a:srgbClr val="FFFFFF">
                    <a:lumMod val="60000"/>
                    <a:lumOff val="40000"/>
                  </a:srgbClr>
                </a:solidFill>
                <a:ea typeface="Arial Unicode MS" pitchFamily="34" charset="-128"/>
                <a:cs typeface="Arial Unicode MS" pitchFamily="34" charset="-128"/>
              </a:rPr>
              <a:t>USA, </a:t>
            </a:r>
            <a:r>
              <a:rPr lang="en-US" sz="1200" b="1" kern="0" dirty="0">
                <a:solidFill>
                  <a:srgbClr val="FFFFFF">
                    <a:lumMod val="60000"/>
                    <a:lumOff val="40000"/>
                  </a:srgbClr>
                </a:solidFill>
                <a:ea typeface="Arial Unicode MS" pitchFamily="34" charset="-128"/>
                <a:cs typeface="Arial Unicode MS" pitchFamily="34" charset="-128"/>
              </a:rPr>
              <a:t>pp. </a:t>
            </a:r>
            <a:r>
              <a:rPr lang="en-US" sz="1200" b="1" kern="0" dirty="0" smtClean="0">
                <a:solidFill>
                  <a:srgbClr val="FFFFFF">
                    <a:lumMod val="60000"/>
                    <a:lumOff val="40000"/>
                  </a:srgbClr>
                </a:solidFill>
                <a:ea typeface="Arial Unicode MS" pitchFamily="34" charset="-128"/>
                <a:cs typeface="Arial Unicode MS" pitchFamily="34" charset="-128"/>
              </a:rPr>
              <a:t>1241-1243.</a:t>
            </a:r>
            <a:endParaRPr lang="en-US" sz="1200" b="1" kern="0" dirty="0">
              <a:solidFill>
                <a:srgbClr val="FFFFFF">
                  <a:lumMod val="60000"/>
                  <a:lumOff val="40000"/>
                </a:srgbClr>
              </a:solidFill>
              <a:ea typeface="Arial Unicode MS" pitchFamily="34" charset="-128"/>
              <a:cs typeface="Arial Unicode MS" pitchFamily="34" charset="-128"/>
            </a:endParaRPr>
          </a:p>
          <a:p>
            <a:pPr>
              <a:lnSpc>
                <a:spcPts val="1300"/>
              </a:lnSpc>
              <a:defRPr/>
            </a:pPr>
            <a:r>
              <a:rPr lang="en-US" sz="1200" b="1" kern="0" dirty="0">
                <a:solidFill>
                  <a:srgbClr val="FFFFFF">
                    <a:lumMod val="60000"/>
                    <a:lumOff val="40000"/>
                  </a:srgbClr>
                </a:solidFill>
                <a:ea typeface="Arial Unicode MS" pitchFamily="34" charset="-128"/>
                <a:cs typeface="Arial Unicode MS" pitchFamily="34" charset="-128"/>
              </a:rPr>
              <a:t>B. Parker, </a:t>
            </a:r>
            <a:r>
              <a:rPr lang="en-US" sz="1200" b="1" i="1" kern="0" dirty="0">
                <a:solidFill>
                  <a:srgbClr val="FFFFFF">
                    <a:lumMod val="60000"/>
                    <a:lumOff val="40000"/>
                  </a:srgbClr>
                </a:solidFill>
                <a:ea typeface="Arial Unicode MS" pitchFamily="34" charset="-128"/>
                <a:cs typeface="Arial Unicode MS" pitchFamily="34" charset="-128"/>
              </a:rPr>
              <a:t>et al.</a:t>
            </a:r>
            <a:r>
              <a:rPr lang="en-US" sz="1200" b="1" kern="0" dirty="0">
                <a:solidFill>
                  <a:srgbClr val="FFFFFF">
                    <a:lumMod val="60000"/>
                    <a:lumOff val="40000"/>
                  </a:srgbClr>
                </a:solidFill>
                <a:ea typeface="Arial Unicode MS" pitchFamily="34" charset="-128"/>
                <a:cs typeface="Arial Unicode MS" pitchFamily="34" charset="-128"/>
              </a:rPr>
              <a:t>, “Direct Wind Superconducting Corrector Magnets for the SuperKEKB IR,” </a:t>
            </a:r>
            <a:endParaRPr lang="en-US" sz="1200" b="1" kern="0" dirty="0" smtClean="0">
              <a:solidFill>
                <a:srgbClr val="FFFFFF">
                  <a:lumMod val="60000"/>
                  <a:lumOff val="40000"/>
                </a:srgbClr>
              </a:solidFill>
              <a:ea typeface="Arial Unicode MS" pitchFamily="34" charset="-128"/>
              <a:cs typeface="Arial Unicode MS" pitchFamily="34" charset="-128"/>
            </a:endParaRPr>
          </a:p>
          <a:p>
            <a:pPr>
              <a:lnSpc>
                <a:spcPts val="1300"/>
              </a:lnSpc>
              <a:defRPr/>
            </a:pPr>
            <a:r>
              <a:rPr lang="en-US" sz="1200" b="1" kern="0" dirty="0" smtClean="0">
                <a:solidFill>
                  <a:srgbClr val="FFFFFF">
                    <a:lumMod val="60000"/>
                    <a:lumOff val="40000"/>
                  </a:srgbClr>
                </a:solidFill>
                <a:ea typeface="Arial Unicode MS" pitchFamily="34" charset="-128"/>
                <a:cs typeface="Arial Unicode MS" pitchFamily="34" charset="-128"/>
              </a:rPr>
              <a:t>      Contribution </a:t>
            </a:r>
            <a:r>
              <a:rPr lang="en-US" sz="1200" b="1" kern="0" dirty="0">
                <a:solidFill>
                  <a:srgbClr val="FFFFFF">
                    <a:lumMod val="60000"/>
                    <a:lumOff val="40000"/>
                  </a:srgbClr>
                </a:solidFill>
                <a:ea typeface="Arial Unicode MS" pitchFamily="34" charset="-128"/>
                <a:cs typeface="Arial Unicode MS" pitchFamily="34" charset="-128"/>
              </a:rPr>
              <a:t>WEEPPB013, to IPAC12, New Orleans, USA, May, 2012</a:t>
            </a:r>
            <a:r>
              <a:rPr lang="en-US" sz="1200" b="1" kern="0" dirty="0" smtClean="0">
                <a:solidFill>
                  <a:srgbClr val="FFFFFF">
                    <a:lumMod val="60000"/>
                    <a:lumOff val="40000"/>
                  </a:srgbClr>
                </a:solidFill>
                <a:ea typeface="Arial Unicode MS" pitchFamily="34" charset="-128"/>
                <a:cs typeface="Arial Unicode MS" pitchFamily="34" charset="-128"/>
              </a:rPr>
              <a:t>.</a:t>
            </a:r>
            <a:endParaRPr lang="en-US" sz="1200" b="1" kern="0" dirty="0">
              <a:solidFill>
                <a:srgbClr val="FFFFFF">
                  <a:lumMod val="60000"/>
                  <a:lumOff val="40000"/>
                </a:srgbClr>
              </a:solidFill>
              <a:ea typeface="Arial Unicode MS" pitchFamily="34" charset="-128"/>
              <a:cs typeface="Arial Unicode MS" pitchFamily="34" charset="-128"/>
            </a:endParaRPr>
          </a:p>
        </p:txBody>
      </p:sp>
      <p:grpSp>
        <p:nvGrpSpPr>
          <p:cNvPr id="13" name="Group 12"/>
          <p:cNvGrpSpPr/>
          <p:nvPr/>
        </p:nvGrpSpPr>
        <p:grpSpPr>
          <a:xfrm>
            <a:off x="0" y="4327556"/>
            <a:ext cx="5115208" cy="1118621"/>
            <a:chOff x="0" y="4327556"/>
            <a:chExt cx="5115208" cy="1118621"/>
          </a:xfrm>
        </p:grpSpPr>
        <p:sp>
          <p:nvSpPr>
            <p:cNvPr id="12" name="Freeform 11"/>
            <p:cNvSpPr/>
            <p:nvPr/>
          </p:nvSpPr>
          <p:spPr>
            <a:xfrm>
              <a:off x="0" y="4327556"/>
              <a:ext cx="4526733" cy="1118621"/>
            </a:xfrm>
            <a:custGeom>
              <a:avLst/>
              <a:gdLst>
                <a:gd name="connsiteX0" fmla="*/ 18107 w 4526733"/>
                <a:gd name="connsiteY0" fmla="*/ 9053 h 1068309"/>
                <a:gd name="connsiteX1" fmla="*/ 2942376 w 4526733"/>
                <a:gd name="connsiteY1" fmla="*/ 0 h 1068309"/>
                <a:gd name="connsiteX2" fmla="*/ 2942376 w 4526733"/>
                <a:gd name="connsiteY2" fmla="*/ 289711 h 1068309"/>
                <a:gd name="connsiteX3" fmla="*/ 3304515 w 4526733"/>
                <a:gd name="connsiteY3" fmla="*/ 289711 h 1068309"/>
                <a:gd name="connsiteX4" fmla="*/ 3304515 w 4526733"/>
                <a:gd name="connsiteY4" fmla="*/ 552261 h 1068309"/>
                <a:gd name="connsiteX5" fmla="*/ 4526733 w 4526733"/>
                <a:gd name="connsiteY5" fmla="*/ 552261 h 1068309"/>
                <a:gd name="connsiteX6" fmla="*/ 4526733 w 4526733"/>
                <a:gd name="connsiteY6" fmla="*/ 1068309 h 1068309"/>
                <a:gd name="connsiteX7" fmla="*/ 0 w 4526733"/>
                <a:gd name="connsiteY7" fmla="*/ 1068309 h 106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6733" h="1068309">
                  <a:moveTo>
                    <a:pt x="18107" y="9053"/>
                  </a:moveTo>
                  <a:lnTo>
                    <a:pt x="2942376" y="0"/>
                  </a:lnTo>
                  <a:lnTo>
                    <a:pt x="2942376" y="289711"/>
                  </a:lnTo>
                  <a:lnTo>
                    <a:pt x="3304515" y="289711"/>
                  </a:lnTo>
                  <a:lnTo>
                    <a:pt x="3304515" y="552261"/>
                  </a:lnTo>
                  <a:lnTo>
                    <a:pt x="4526733" y="552261"/>
                  </a:lnTo>
                  <a:lnTo>
                    <a:pt x="4526733" y="1068309"/>
                  </a:lnTo>
                  <a:lnTo>
                    <a:pt x="0" y="1068309"/>
                  </a:lnTo>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0" y="4370165"/>
              <a:ext cx="5115208" cy="1066959"/>
            </a:xfrm>
            <a:prstGeom prst="rect">
              <a:avLst/>
            </a:prstGeom>
            <a:noFill/>
          </p:spPr>
          <p:txBody>
            <a:bodyPr wrap="square" rtlCol="0">
              <a:spAutoFit/>
            </a:bodyPr>
            <a:lstStyle/>
            <a:p>
              <a:pPr>
                <a:lnSpc>
                  <a:spcPts val="1900"/>
                </a:lnSpc>
              </a:pPr>
              <a:r>
                <a:rPr lang="en-US" dirty="0">
                  <a:solidFill>
                    <a:srgbClr val="00FFFF"/>
                  </a:solidFill>
                </a:rPr>
                <a:t>C</a:t>
              </a:r>
              <a:r>
                <a:rPr lang="en-US" dirty="0" smtClean="0">
                  <a:solidFill>
                    <a:srgbClr val="00FFFF"/>
                  </a:solidFill>
                </a:rPr>
                <a:t>oil design to cancel a rapidly </a:t>
              </a:r>
            </a:p>
            <a:p>
              <a:pPr>
                <a:lnSpc>
                  <a:spcPts val="1900"/>
                </a:lnSpc>
              </a:pPr>
              <a:r>
                <a:rPr lang="en-US" dirty="0" smtClean="0">
                  <a:solidFill>
                    <a:srgbClr val="00FFFF"/>
                  </a:solidFill>
                </a:rPr>
                <a:t>changing non-linear external field</a:t>
              </a:r>
            </a:p>
            <a:p>
              <a:pPr>
                <a:lnSpc>
                  <a:spcPts val="1900"/>
                </a:lnSpc>
              </a:pPr>
              <a:r>
                <a:rPr lang="en-US" dirty="0" smtClean="0">
                  <a:solidFill>
                    <a:srgbClr val="00FFFF"/>
                  </a:solidFill>
                </a:rPr>
                <a:t>component; for more information see the first</a:t>
              </a:r>
            </a:p>
            <a:p>
              <a:pPr>
                <a:lnSpc>
                  <a:spcPts val="1900"/>
                </a:lnSpc>
              </a:pPr>
              <a:r>
                <a:rPr lang="en-US" spc="40" dirty="0" smtClean="0">
                  <a:solidFill>
                    <a:srgbClr val="00FFFF"/>
                  </a:solidFill>
                </a:rPr>
                <a:t>backup slide at the end of this presentation.</a:t>
              </a:r>
              <a:endParaRPr lang="en-US" spc="40" dirty="0">
                <a:solidFill>
                  <a:srgbClr val="00FFFF"/>
                </a:solidFill>
              </a:endParaRPr>
            </a:p>
          </p:txBody>
        </p:sp>
      </p:grpSp>
    </p:spTree>
    <p:extLst>
      <p:ext uri="{BB962C8B-B14F-4D97-AF65-F5344CB8AC3E}">
        <p14:creationId xmlns:p14="http://schemas.microsoft.com/office/powerpoint/2010/main" val="320154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6872" y="256490"/>
            <a:ext cx="8582684" cy="1325563"/>
          </a:xfrm>
        </p:spPr>
        <p:txBody>
          <a:bodyPr anchor="t">
            <a:normAutofit/>
          </a:bodyPr>
          <a:lstStyle/>
          <a:p>
            <a:r>
              <a:rPr lang="en-US" sz="3300" dirty="0" smtClean="0"/>
              <a:t>eRHIC Linac-Ring IR </a:t>
            </a:r>
            <a:r>
              <a:rPr lang="en-US" sz="3300" dirty="0"/>
              <a:t>“Sweet Spot” Magnets</a:t>
            </a:r>
            <a:r>
              <a:rPr lang="en-US" sz="3300" baseline="30000" dirty="0"/>
              <a:t>†</a:t>
            </a:r>
          </a:p>
        </p:txBody>
      </p:sp>
      <p:sp>
        <p:nvSpPr>
          <p:cNvPr id="3" name="Slide Number Placeholder 2"/>
          <p:cNvSpPr>
            <a:spLocks noGrp="1"/>
          </p:cNvSpPr>
          <p:nvPr>
            <p:ph type="sldNum" sz="quarter" idx="12"/>
          </p:nvPr>
        </p:nvSpPr>
        <p:spPr/>
        <p:txBody>
          <a:bodyPr/>
          <a:lstStyle/>
          <a:p>
            <a:fld id="{893C5830-40F3-F04E-B2E3-10E6672BA8FF}" type="slidenum">
              <a:rPr lang="en-US" smtClean="0"/>
              <a:pPr/>
              <a:t>7</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782" y="896561"/>
            <a:ext cx="7324436" cy="4843556"/>
          </a:xfrm>
          <a:prstGeom prst="rect">
            <a:avLst/>
          </a:prstGeom>
        </p:spPr>
      </p:pic>
      <p:sp>
        <p:nvSpPr>
          <p:cNvPr id="5" name="Rectangle 4"/>
          <p:cNvSpPr/>
          <p:nvPr/>
        </p:nvSpPr>
        <p:spPr>
          <a:xfrm>
            <a:off x="0" y="5863075"/>
            <a:ext cx="9143999" cy="453907"/>
          </a:xfrm>
          <a:prstGeom prst="rect">
            <a:avLst/>
          </a:prstGeom>
          <a:noFill/>
        </p:spPr>
        <p:txBody>
          <a:bodyPr wrap="square">
            <a:spAutoFit/>
          </a:bodyPr>
          <a:lstStyle/>
          <a:p>
            <a:pPr fontAlgn="auto">
              <a:lnSpc>
                <a:spcPts val="1400"/>
              </a:lnSpc>
              <a:spcBef>
                <a:spcPts val="0"/>
              </a:spcBef>
              <a:spcAft>
                <a:spcPts val="0"/>
              </a:spcAft>
            </a:pPr>
            <a:r>
              <a:rPr lang="en-US" sz="2000" b="1" kern="0" baseline="20000" dirty="0" smtClean="0">
                <a:solidFill>
                  <a:srgbClr val="003300"/>
                </a:solidFill>
                <a:latin typeface="Calibri"/>
                <a:ea typeface="+mn-ea"/>
                <a:cs typeface="+mn-cs"/>
              </a:rPr>
              <a:t>†</a:t>
            </a:r>
            <a:r>
              <a:rPr lang="en-US" sz="1400" b="1" kern="0" spc="30" dirty="0" smtClean="0">
                <a:solidFill>
                  <a:srgbClr val="003300"/>
                </a:solidFill>
                <a:latin typeface="Calibri"/>
                <a:ea typeface="+mn-ea"/>
                <a:cs typeface="+mn-cs"/>
              </a:rPr>
              <a:t>Brett Parker, </a:t>
            </a:r>
            <a:r>
              <a:rPr lang="en-US" sz="1400" b="1" kern="0" spc="30" dirty="0">
                <a:solidFill>
                  <a:srgbClr val="003300"/>
                </a:solidFill>
                <a:latin typeface="Calibri"/>
                <a:ea typeface="+mn-ea"/>
                <a:cs typeface="+mn-cs"/>
              </a:rPr>
              <a:t>"SWEET SPOT DESIGNS FOR INTERACTION </a:t>
            </a:r>
            <a:r>
              <a:rPr lang="en-US" sz="1400" b="1" kern="0" spc="30" dirty="0" smtClean="0">
                <a:solidFill>
                  <a:srgbClr val="003300"/>
                </a:solidFill>
                <a:latin typeface="Calibri"/>
                <a:ea typeface="+mn-ea"/>
                <a:cs typeface="+mn-cs"/>
              </a:rPr>
              <a:t>REGION SEPTUM MAGNETS</a:t>
            </a:r>
            <a:r>
              <a:rPr lang="en-US" sz="1400" b="1" kern="0" dirty="0">
                <a:solidFill>
                  <a:srgbClr val="003300"/>
                </a:solidFill>
                <a:latin typeface="Calibri"/>
                <a:ea typeface="+mn-ea"/>
                <a:cs typeface="+mn-cs"/>
              </a:rPr>
              <a:t>,"  </a:t>
            </a:r>
            <a:r>
              <a:rPr lang="en-US" sz="1400" b="1" kern="0" dirty="0" smtClean="0">
                <a:solidFill>
                  <a:srgbClr val="003300"/>
                </a:solidFill>
                <a:latin typeface="Calibri"/>
                <a:ea typeface="+mn-ea"/>
                <a:cs typeface="+mn-cs"/>
              </a:rPr>
              <a:t>Contribution TUPMB042</a:t>
            </a:r>
          </a:p>
          <a:p>
            <a:pPr fontAlgn="auto">
              <a:lnSpc>
                <a:spcPts val="1400"/>
              </a:lnSpc>
              <a:spcBef>
                <a:spcPts val="0"/>
              </a:spcBef>
              <a:spcAft>
                <a:spcPts val="0"/>
              </a:spcAft>
            </a:pPr>
            <a:r>
              <a:rPr lang="en-US" sz="1400" b="1" kern="0" dirty="0" smtClean="0">
                <a:solidFill>
                  <a:srgbClr val="003300"/>
                </a:solidFill>
                <a:latin typeface="Calibri"/>
                <a:ea typeface="+mn-ea"/>
                <a:cs typeface="+mn-cs"/>
              </a:rPr>
              <a:t>  to Proceedings </a:t>
            </a:r>
            <a:r>
              <a:rPr lang="en-US" sz="1400" b="1" kern="0" dirty="0">
                <a:solidFill>
                  <a:srgbClr val="003300"/>
                </a:solidFill>
                <a:latin typeface="Calibri"/>
                <a:ea typeface="+mn-ea"/>
                <a:cs typeface="+mn-cs"/>
              </a:rPr>
              <a:t>of IPAC2016, Busan, Korea</a:t>
            </a:r>
            <a:r>
              <a:rPr lang="en-US" sz="1400" b="1" kern="0" dirty="0" smtClean="0">
                <a:solidFill>
                  <a:srgbClr val="003300"/>
                </a:solidFill>
                <a:latin typeface="Calibri"/>
                <a:ea typeface="+mn-ea"/>
                <a:cs typeface="+mn-cs"/>
              </a:rPr>
              <a:t>, </a:t>
            </a:r>
            <a:r>
              <a:rPr lang="en-US" sz="1400" b="1" kern="0" dirty="0">
                <a:solidFill>
                  <a:srgbClr val="003300"/>
                </a:solidFill>
                <a:latin typeface="Calibri"/>
                <a:ea typeface="+mn-ea"/>
                <a:cs typeface="+mn-cs"/>
              </a:rPr>
              <a:t>May </a:t>
            </a:r>
            <a:r>
              <a:rPr lang="en-US" sz="1400" b="1" kern="0" dirty="0" smtClean="0">
                <a:solidFill>
                  <a:srgbClr val="003300"/>
                </a:solidFill>
                <a:latin typeface="Calibri"/>
                <a:ea typeface="+mn-ea"/>
                <a:cs typeface="+mn-cs"/>
              </a:rPr>
              <a:t>2016, pp. 1196-1198.</a:t>
            </a:r>
          </a:p>
        </p:txBody>
      </p:sp>
      <p:grpSp>
        <p:nvGrpSpPr>
          <p:cNvPr id="26" name="Group 25"/>
          <p:cNvGrpSpPr/>
          <p:nvPr/>
        </p:nvGrpSpPr>
        <p:grpSpPr>
          <a:xfrm>
            <a:off x="966443" y="1101375"/>
            <a:ext cx="7267775" cy="3950459"/>
            <a:chOff x="966443" y="1101375"/>
            <a:chExt cx="7267775" cy="3950459"/>
          </a:xfrm>
        </p:grpSpPr>
        <p:cxnSp>
          <p:nvCxnSpPr>
            <p:cNvPr id="7" name="Straight Connector 6"/>
            <p:cNvCxnSpPr/>
            <p:nvPr/>
          </p:nvCxnSpPr>
          <p:spPr>
            <a:xfrm>
              <a:off x="966443" y="1101375"/>
              <a:ext cx="7267775" cy="0"/>
            </a:xfrm>
            <a:prstGeom prst="line">
              <a:avLst/>
            </a:prstGeom>
            <a:ln w="38100">
              <a:solidFill>
                <a:srgbClr val="00B050">
                  <a:alpha val="50196"/>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66443" y="1367097"/>
              <a:ext cx="5579212" cy="0"/>
            </a:xfrm>
            <a:prstGeom prst="line">
              <a:avLst/>
            </a:prstGeom>
            <a:ln w="38100">
              <a:solidFill>
                <a:srgbClr val="00B050">
                  <a:alpha val="50196"/>
                </a:srgb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37179" y="1695586"/>
              <a:ext cx="2895600" cy="836126"/>
            </a:xfrm>
            <a:prstGeom prst="rect">
              <a:avLst/>
            </a:prstGeom>
            <a:noFill/>
          </p:spPr>
          <p:txBody>
            <a:bodyPr wrap="square" rtlCol="0">
              <a:spAutoFit/>
            </a:bodyPr>
            <a:lstStyle/>
            <a:p>
              <a:pPr algn="ctr">
                <a:lnSpc>
                  <a:spcPts val="2900"/>
                </a:lnSpc>
              </a:pPr>
              <a:r>
                <a:rPr lang="en-US" sz="2800" b="1" dirty="0" smtClean="0">
                  <a:solidFill>
                    <a:srgbClr val="0000FF"/>
                  </a:solidFill>
                  <a:latin typeface="Arial Rounded MT Bold" panose="020F0704030504030204" pitchFamily="34" charset="0"/>
                </a:rPr>
                <a:t>6.2 T Field @ Main Coil</a:t>
              </a:r>
              <a:endParaRPr lang="en-US" sz="2800" b="1" dirty="0">
                <a:solidFill>
                  <a:srgbClr val="0000FF"/>
                </a:solidFill>
                <a:latin typeface="Arial Rounded MT Bold" panose="020F0704030504030204" pitchFamily="34" charset="0"/>
              </a:endParaRPr>
            </a:p>
          </p:txBody>
        </p:sp>
        <p:cxnSp>
          <p:nvCxnSpPr>
            <p:cNvPr id="11" name="Straight Arrow Connector 10"/>
            <p:cNvCxnSpPr/>
            <p:nvPr/>
          </p:nvCxnSpPr>
          <p:spPr>
            <a:xfrm flipH="1">
              <a:off x="2480650" y="2451722"/>
              <a:ext cx="1412341" cy="224629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892991" y="2451722"/>
              <a:ext cx="3060070" cy="86661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13884" y="3665679"/>
              <a:ext cx="2362200" cy="954107"/>
            </a:xfrm>
            <a:prstGeom prst="rect">
              <a:avLst/>
            </a:prstGeom>
            <a:noFill/>
          </p:spPr>
          <p:txBody>
            <a:bodyPr wrap="square" rtlCol="0">
              <a:spAutoFit/>
            </a:bodyPr>
            <a:lstStyle/>
            <a:p>
              <a:pPr algn="ctr"/>
              <a:r>
                <a:rPr lang="en-US" sz="2800" b="1" dirty="0" smtClean="0">
                  <a:solidFill>
                    <a:srgbClr val="0000FF"/>
                  </a:solidFill>
                  <a:latin typeface="Arial Rounded MT Bold" panose="020F0704030504030204" pitchFamily="34" charset="0"/>
                </a:rPr>
                <a:t>Only a few Gauss here</a:t>
              </a:r>
              <a:endParaRPr lang="en-US" sz="2800" b="1" dirty="0">
                <a:solidFill>
                  <a:srgbClr val="0000FF"/>
                </a:solidFill>
                <a:latin typeface="Arial Rounded MT Bold" panose="020F0704030504030204" pitchFamily="34" charset="0"/>
              </a:endParaRPr>
            </a:p>
          </p:txBody>
        </p:sp>
        <p:cxnSp>
          <p:nvCxnSpPr>
            <p:cNvPr id="15" name="Straight Arrow Connector 14"/>
            <p:cNvCxnSpPr/>
            <p:nvPr/>
          </p:nvCxnSpPr>
          <p:spPr>
            <a:xfrm flipV="1">
              <a:off x="5999985" y="3440113"/>
              <a:ext cx="1487231" cy="908073"/>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3884" y="4565468"/>
              <a:ext cx="752065" cy="486366"/>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693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6872" y="256490"/>
            <a:ext cx="8582684" cy="1325563"/>
          </a:xfrm>
        </p:spPr>
        <p:txBody>
          <a:bodyPr anchor="t">
            <a:normAutofit/>
          </a:bodyPr>
          <a:lstStyle/>
          <a:p>
            <a:r>
              <a:rPr lang="en-US" sz="3400" dirty="0"/>
              <a:t>A Prototype Dipole Sweet Spot </a:t>
            </a:r>
            <a:r>
              <a:rPr lang="en-US" sz="3400" dirty="0" smtClean="0"/>
              <a:t>Test Magnet</a:t>
            </a:r>
            <a:endParaRPr lang="en-US" sz="3400" baseline="30000" dirty="0"/>
          </a:p>
        </p:txBody>
      </p:sp>
      <p:sp>
        <p:nvSpPr>
          <p:cNvPr id="3" name="Slide Number Placeholder 2"/>
          <p:cNvSpPr>
            <a:spLocks noGrp="1"/>
          </p:cNvSpPr>
          <p:nvPr>
            <p:ph type="sldNum" sz="quarter" idx="12"/>
          </p:nvPr>
        </p:nvSpPr>
        <p:spPr/>
        <p:txBody>
          <a:bodyPr/>
          <a:lstStyle/>
          <a:p>
            <a:fld id="{893C5830-40F3-F04E-B2E3-10E6672BA8FF}" type="slidenum">
              <a:rPr lang="en-US" smtClean="0"/>
              <a:pPr/>
              <a:t>8</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730" y="873154"/>
            <a:ext cx="7897094" cy="5295562"/>
          </a:xfrm>
          <a:prstGeom prst="rect">
            <a:avLst/>
          </a:prstGeom>
        </p:spPr>
      </p:pic>
      <p:sp>
        <p:nvSpPr>
          <p:cNvPr id="8" name="TextBox 7"/>
          <p:cNvSpPr txBox="1"/>
          <p:nvPr/>
        </p:nvSpPr>
        <p:spPr>
          <a:xfrm>
            <a:off x="55785" y="4070747"/>
            <a:ext cx="5634181" cy="2259593"/>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lnSpc>
                <a:spcPts val="1700"/>
              </a:lnSpc>
              <a:spcAft>
                <a:spcPts val="1100"/>
              </a:spcAft>
            </a:pPr>
            <a:r>
              <a:rPr lang="en-US" sz="1600" dirty="0" smtClean="0">
                <a:solidFill>
                  <a:srgbClr val="0051C8"/>
                </a:solidFill>
                <a:latin typeface="Arial Rounded MT Bold" panose="020F0704030504030204" pitchFamily="34" charset="0"/>
              </a:rPr>
              <a:t>At present time we are almost finished with production of a 1 m long dipole sweet spot coil prototype.</a:t>
            </a:r>
            <a:endParaRPr lang="en-US" sz="1600" spc="30" dirty="0" smtClean="0">
              <a:solidFill>
                <a:srgbClr val="0051C8"/>
              </a:solidFill>
              <a:latin typeface="Arial Rounded MT Bold" panose="020F0704030504030204" pitchFamily="34" charset="0"/>
            </a:endParaRPr>
          </a:p>
          <a:p>
            <a:pPr algn="just">
              <a:lnSpc>
                <a:spcPts val="1700"/>
              </a:lnSpc>
              <a:spcAft>
                <a:spcPts val="1100"/>
              </a:spcAft>
            </a:pPr>
            <a:r>
              <a:rPr lang="en-US" sz="1600" dirty="0" smtClean="0">
                <a:solidFill>
                  <a:srgbClr val="6C2400"/>
                </a:solidFill>
                <a:latin typeface="Arial Rounded MT Bold" panose="020F0704030504030204" pitchFamily="34" charset="0"/>
              </a:rPr>
              <a:t>The field is around 4.5 T in the main aperture where the eRHIC hadron beam goes but should be of order a few gauss inside the shielded region for the electron beam.</a:t>
            </a:r>
          </a:p>
          <a:p>
            <a:pPr lvl="0" algn="just">
              <a:lnSpc>
                <a:spcPts val="1700"/>
              </a:lnSpc>
              <a:spcAft>
                <a:spcPts val="1100"/>
              </a:spcAft>
            </a:pPr>
            <a:r>
              <a:rPr lang="en-US" sz="1600" dirty="0">
                <a:latin typeface="Arial Rounded MT Bold" panose="020F0704030504030204" pitchFamily="34" charset="0"/>
              </a:rPr>
              <a:t>C</a:t>
            </a:r>
            <a:r>
              <a:rPr lang="en-US" sz="1600" dirty="0" smtClean="0">
                <a:latin typeface="Arial Rounded MT Bold" panose="020F0704030504030204" pitchFamily="34" charset="0"/>
              </a:rPr>
              <a:t>oil pattern used for the inner coil is shown to the right.</a:t>
            </a:r>
          </a:p>
          <a:p>
            <a:pPr lvl="0" algn="just">
              <a:lnSpc>
                <a:spcPts val="1700"/>
              </a:lnSpc>
              <a:spcAft>
                <a:spcPts val="1100"/>
              </a:spcAft>
            </a:pPr>
            <a:r>
              <a:rPr lang="en-US" sz="1600" dirty="0" smtClean="0">
                <a:solidFill>
                  <a:srgbClr val="C00000"/>
                </a:solidFill>
                <a:latin typeface="Arial Rounded MT Bold" panose="020F0704030504030204" pitchFamily="34" charset="0"/>
              </a:rPr>
              <a:t>When this prototype is complete, it becomes a facility for testing different magnetic shielding configurations.</a:t>
            </a:r>
            <a:endParaRPr lang="en-US" sz="1600" dirty="0">
              <a:solidFill>
                <a:srgbClr val="C00000"/>
              </a:solidFill>
              <a:latin typeface="Arial Rounded MT Bold" panose="020F0704030504030204" pitchFamily="34" charset="0"/>
            </a:endParaRPr>
          </a:p>
        </p:txBody>
      </p:sp>
      <p:sp>
        <p:nvSpPr>
          <p:cNvPr id="9" name="TextBox 8"/>
          <p:cNvSpPr txBox="1"/>
          <p:nvPr/>
        </p:nvSpPr>
        <p:spPr>
          <a:xfrm rot="16200000">
            <a:off x="-804644" y="2117845"/>
            <a:ext cx="2935657" cy="446276"/>
          </a:xfrm>
          <a:prstGeom prst="rect">
            <a:avLst/>
          </a:prstGeom>
          <a:solidFill>
            <a:schemeClr val="bg1">
              <a:lumMod val="95000"/>
            </a:schemeClr>
          </a:solidFill>
        </p:spPr>
        <p:txBody>
          <a:bodyPr wrap="square" rtlCol="0">
            <a:spAutoFit/>
          </a:bodyPr>
          <a:lstStyle/>
          <a:p>
            <a:pPr algn="ctr"/>
            <a:r>
              <a:rPr lang="en-US" sz="2300" spc="60" dirty="0" smtClean="0">
                <a:solidFill>
                  <a:schemeClr val="accent2">
                    <a:lumMod val="75000"/>
                  </a:schemeClr>
                </a:solidFill>
                <a:effectLst>
                  <a:outerShdw blurRad="50800" dist="38100" dir="8100000" algn="tr" rotWithShape="0">
                    <a:prstClr val="black">
                      <a:alpha val="40000"/>
                    </a:prstClr>
                  </a:outerShdw>
                </a:effectLst>
              </a:rPr>
              <a:t>BNL Direct Wind</a:t>
            </a:r>
            <a:r>
              <a:rPr lang="en-US" sz="2300" dirty="0">
                <a:solidFill>
                  <a:schemeClr val="accent2">
                    <a:lumMod val="75000"/>
                  </a:schemeClr>
                </a:solidFill>
                <a:effectLst>
                  <a:outerShdw blurRad="50800" dist="38100" dir="8100000" algn="tr" rotWithShape="0">
                    <a:prstClr val="black">
                      <a:alpha val="40000"/>
                    </a:prstClr>
                  </a:outerShdw>
                </a:effectLst>
              </a:rPr>
              <a:t> </a:t>
            </a:r>
            <a:r>
              <a:rPr lang="en-US" sz="2300" dirty="0" smtClean="0">
                <a:solidFill>
                  <a:schemeClr val="accent2">
                    <a:lumMod val="75000"/>
                  </a:schemeClr>
                </a:solidFill>
                <a:effectLst>
                  <a:outerShdw blurRad="50800" dist="38100" dir="8100000" algn="tr" rotWithShape="0">
                    <a:prstClr val="black">
                      <a:alpha val="40000"/>
                    </a:prstClr>
                  </a:outerShdw>
                </a:effectLst>
              </a:rPr>
              <a:t>R&amp;D</a:t>
            </a:r>
          </a:p>
        </p:txBody>
      </p:sp>
      <p:sp>
        <p:nvSpPr>
          <p:cNvPr id="5" name="Rounded Rectangle 4"/>
          <p:cNvSpPr/>
          <p:nvPr/>
        </p:nvSpPr>
        <p:spPr>
          <a:xfrm>
            <a:off x="55785" y="5788520"/>
            <a:ext cx="5634181" cy="523379"/>
          </a:xfrm>
          <a:prstGeom prst="roundRect">
            <a:avLst/>
          </a:prstGeom>
          <a:noFill/>
          <a:ln w="38100">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9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60059"/>
            <a:ext cx="9144000" cy="105692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0124" y="337968"/>
            <a:ext cx="8790914" cy="992894"/>
          </a:xfrm>
        </p:spPr>
        <p:txBody>
          <a:bodyPr anchor="t">
            <a:noAutofit/>
          </a:bodyPr>
          <a:lstStyle/>
          <a:p>
            <a:r>
              <a:rPr lang="en-US" sz="3800" dirty="0" smtClean="0"/>
              <a:t>eRHIC Magnet R&amp;D Accomplishments and Work Presently In Progress</a:t>
            </a:r>
            <a:endParaRPr lang="en-US" sz="3800" dirty="0"/>
          </a:p>
        </p:txBody>
      </p:sp>
      <p:sp>
        <p:nvSpPr>
          <p:cNvPr id="3" name="Content Placeholder 2"/>
          <p:cNvSpPr>
            <a:spLocks noGrp="1"/>
          </p:cNvSpPr>
          <p:nvPr>
            <p:ph idx="1"/>
          </p:nvPr>
        </p:nvSpPr>
        <p:spPr>
          <a:xfrm>
            <a:off x="190124" y="1592693"/>
            <a:ext cx="8790914" cy="4590796"/>
          </a:xfrm>
        </p:spPr>
        <p:txBody>
          <a:bodyPr>
            <a:noAutofit/>
          </a:bodyPr>
          <a:lstStyle/>
          <a:p>
            <a:r>
              <a:rPr lang="en-US" sz="2300" spc="-60" dirty="0" smtClean="0"/>
              <a:t>Have successfully upgraded Direct Wind machine to handle 1.6 mm</a:t>
            </a:r>
            <a:r>
              <a:rPr lang="en-US" sz="2300" dirty="0" smtClean="0"/>
              <a:t> cable for more than twice capacity of the previous 1 mm cable (i.e. design with single strand wire and 1 mm or 1.6 mm cable).</a:t>
            </a:r>
          </a:p>
          <a:p>
            <a:pPr lvl="1"/>
            <a:r>
              <a:rPr lang="en-US" sz="1800" b="1" dirty="0" smtClean="0">
                <a:solidFill>
                  <a:srgbClr val="3333CC"/>
                </a:solidFill>
              </a:rPr>
              <a:t>Now able to make large diameter coils with half as many cable layers.</a:t>
            </a:r>
          </a:p>
          <a:p>
            <a:r>
              <a:rPr lang="en-US" sz="2300" dirty="0" smtClean="0"/>
              <a:t>The dipole Sweet Spot coil nearing its completion </a:t>
            </a:r>
            <a:r>
              <a:rPr lang="en-US" sz="2300" dirty="0"/>
              <a:t>has coil sizes comparable to </a:t>
            </a:r>
            <a:r>
              <a:rPr lang="en-US" sz="2300" dirty="0" smtClean="0"/>
              <a:t>the Ring-Ring requirements and the prototype is designed to be operated at even higher field.</a:t>
            </a:r>
          </a:p>
          <a:p>
            <a:pPr lvl="1"/>
            <a:r>
              <a:rPr lang="en-US" sz="1800" b="1" dirty="0" smtClean="0">
                <a:solidFill>
                  <a:srgbClr val="3333CC"/>
                </a:solidFill>
              </a:rPr>
              <a:t>So we gain direct experience with large coils and 1.6 mm dia. cable.</a:t>
            </a:r>
          </a:p>
          <a:p>
            <a:pPr lvl="1"/>
            <a:r>
              <a:rPr lang="en-US" sz="1800" b="1" dirty="0" smtClean="0">
                <a:solidFill>
                  <a:srgbClr val="3333CC"/>
                </a:solidFill>
              </a:rPr>
              <a:t>For the R&amp;D prototype, inner/outer coils independently powered; we  can run in both Sweet Spot and the active cancellation configurations.</a:t>
            </a:r>
          </a:p>
          <a:p>
            <a:r>
              <a:rPr lang="en-US" sz="2300" dirty="0"/>
              <a:t>W</a:t>
            </a:r>
            <a:r>
              <a:rPr lang="en-US" sz="2300" dirty="0" smtClean="0"/>
              <a:t>e can provide a wide range of field strengths and varieties of field configurations over the “Sweet Spot test region.”</a:t>
            </a:r>
          </a:p>
          <a:p>
            <a:pPr lvl="1"/>
            <a:r>
              <a:rPr lang="en-US" sz="1800" b="1" dirty="0" smtClean="0">
                <a:solidFill>
                  <a:srgbClr val="3333CC"/>
                </a:solidFill>
              </a:rPr>
              <a:t>Opportunity to test  passive magnetic/superconducting shield designs as well as Direct Wound, corrector-like active compensation schemes.</a:t>
            </a:r>
            <a:endParaRPr lang="en-US" sz="1800" b="1" dirty="0">
              <a:solidFill>
                <a:srgbClr val="3333CC"/>
              </a:solidFill>
            </a:endParaRPr>
          </a:p>
        </p:txBody>
      </p:sp>
      <p:sp>
        <p:nvSpPr>
          <p:cNvPr id="4" name="Slide Number Placeholder 3"/>
          <p:cNvSpPr>
            <a:spLocks noGrp="1"/>
          </p:cNvSpPr>
          <p:nvPr>
            <p:ph type="sldNum" sz="quarter" idx="12"/>
          </p:nvPr>
        </p:nvSpPr>
        <p:spPr/>
        <p:txBody>
          <a:bodyPr/>
          <a:lstStyle/>
          <a:p>
            <a:fld id="{893C5830-40F3-F04E-B2E3-10E6672BA8FF}" type="slidenum">
              <a:rPr lang="en-US" smtClean="0"/>
              <a:pPr/>
              <a:t>9</a:t>
            </a:fld>
            <a:endParaRPr lang="en-US"/>
          </a:p>
        </p:txBody>
      </p:sp>
    </p:spTree>
    <p:extLst>
      <p:ext uri="{BB962C8B-B14F-4D97-AF65-F5344CB8AC3E}">
        <p14:creationId xmlns:p14="http://schemas.microsoft.com/office/powerpoint/2010/main" val="402182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Flipped_FINAL" id="{C431648C-C9DD-4F86-870A-3DBE6ADEFEEA}" vid="{90B02417-6C30-4FCD-9ECE-27C7915720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EIC_PPT_Template_Flipped_FINAL</Template>
  <TotalTime>9855</TotalTime>
  <Words>2493</Words>
  <Application>Microsoft Office PowerPoint</Application>
  <PresentationFormat>On-screen Show (4:3)</PresentationFormat>
  <Paragraphs>219</Paragraphs>
  <Slides>26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 Unicode MS</vt:lpstr>
      <vt:lpstr>Aharoni</vt:lpstr>
      <vt:lpstr>Arial</vt:lpstr>
      <vt:lpstr>Arial Narrow</vt:lpstr>
      <vt:lpstr>Arial Rounded MT Bold</vt:lpstr>
      <vt:lpstr>Calibri</vt:lpstr>
      <vt:lpstr>Calibri Light</vt:lpstr>
      <vt:lpstr>Franklin Gothic Medium</vt:lpstr>
      <vt:lpstr>Symbol</vt:lpstr>
      <vt:lpstr>Office Theme</vt:lpstr>
      <vt:lpstr>Challenges in the eRHIC IR Magnet Design</vt:lpstr>
      <vt:lpstr>eRHIC IR Magnet Challenges: Presentation Plan</vt:lpstr>
      <vt:lpstr>eRHIC Ring-Ring IR Layout</vt:lpstr>
      <vt:lpstr>Basic List of eRHIC IR Magnet Issues</vt:lpstr>
      <vt:lpstr>Need a Flexible Magnet Production Technique.</vt:lpstr>
      <vt:lpstr>PowerPoint Presentation</vt:lpstr>
      <vt:lpstr>eRHIC Linac-Ring IR “Sweet Spot” Magnets†</vt:lpstr>
      <vt:lpstr>A Prototype Dipole Sweet Spot Test Magnet</vt:lpstr>
      <vt:lpstr>eRHIC Magnet R&amp;D Accomplishments and Work Presently In Progress</vt:lpstr>
      <vt:lpstr>Need Special Coil and New Yoke Configurations.</vt:lpstr>
      <vt:lpstr>What Changes with Ring-Ring Vs Linac-Ring</vt:lpstr>
      <vt:lpstr>Design for Compact Superconducting Magnet Used in the ILC 14 mr Layout.</vt:lpstr>
      <vt:lpstr>Q1PF, First Forward Side Proton Quad</vt:lpstr>
      <vt:lpstr>Q1PF, First Forward Side Proton Quad</vt:lpstr>
      <vt:lpstr>B0 Spectrometer Dipole Concept</vt:lpstr>
      <vt:lpstr>Lets View Some of the Monsters in the Zoo.</vt:lpstr>
      <vt:lpstr>B1PF, Forward Side Proton Dipole</vt:lpstr>
      <vt:lpstr>Q2PF, Forward Side Proton Quadrupole</vt:lpstr>
      <vt:lpstr>Other Ring-Ring IR Magnets are not Monsters</vt:lpstr>
      <vt:lpstr>Look at Some Modest Next Steps</vt:lpstr>
      <vt:lpstr>What (Should) Happen Next</vt:lpstr>
      <vt:lpstr>And What Could be Points of Common Interest?</vt:lpstr>
      <vt:lpstr>Backup Slides</vt:lpstr>
      <vt:lpstr>PowerPoint Presentation</vt:lpstr>
      <vt:lpstr>The Sweet Spot Coil Principle</vt:lpstr>
      <vt:lpstr>SuperKEKB QCS Anti-Solenoids for Compensating the  Belle-II Detector Field (Slide from Norihito Ohuchi, KEK)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eRHIC IR Magnets</dc:title>
  <dc:creator>Brett Parker</dc:creator>
  <cp:lastModifiedBy>Audrey Barron</cp:lastModifiedBy>
  <cp:revision>296</cp:revision>
  <dcterms:created xsi:type="dcterms:W3CDTF">2017-03-24T18:07:28Z</dcterms:created>
  <dcterms:modified xsi:type="dcterms:W3CDTF">2017-04-04T17:13:11Z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