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4"/>
  </p:notesMasterIdLst>
  <p:handoutMasterIdLst>
    <p:handoutMasterId r:id="rId15"/>
  </p:handoutMasterIdLst>
  <p:sldIdLst>
    <p:sldId id="277" r:id="rId3"/>
    <p:sldId id="306" r:id="rId4"/>
    <p:sldId id="317" r:id="rId5"/>
    <p:sldId id="323" r:id="rId6"/>
    <p:sldId id="330" r:id="rId7"/>
    <p:sldId id="325" r:id="rId8"/>
    <p:sldId id="334" r:id="rId9"/>
    <p:sldId id="329" r:id="rId10"/>
    <p:sldId id="331" r:id="rId11"/>
    <p:sldId id="332" r:id="rId12"/>
    <p:sldId id="33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i Heffner" initials="K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20"/>
    <a:srgbClr val="CB0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09"/>
  </p:normalViewPr>
  <p:slideViewPr>
    <p:cSldViewPr>
      <p:cViewPr>
        <p:scale>
          <a:sx n="100" d="100"/>
          <a:sy n="100" d="100"/>
        </p:scale>
        <p:origin x="1424"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9C31B3-8FE5-FD46-9BF4-A86A74AADD2B}" type="datetimeFigureOut">
              <a:rPr lang="en-US" smtClean="0"/>
              <a:t>3/16/17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54B731-5E28-E647-90FF-0E9645122C03}" type="slidenum">
              <a:rPr lang="en-US" smtClean="0"/>
              <a:t>‹#›</a:t>
            </a:fld>
            <a:endParaRPr lang="en-US"/>
          </a:p>
        </p:txBody>
      </p:sp>
    </p:spTree>
    <p:extLst>
      <p:ext uri="{BB962C8B-B14F-4D97-AF65-F5344CB8AC3E}">
        <p14:creationId xmlns:p14="http://schemas.microsoft.com/office/powerpoint/2010/main" val="1049166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23C0B-691C-42F0-B555-A21A2ACE68A4}" type="datetimeFigureOut">
              <a:rPr lang="en-US" smtClean="0"/>
              <a:t>3/16/17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37DA4-89A1-4B16-A965-B46BD099E8D9}" type="slidenum">
              <a:rPr lang="en-US" smtClean="0"/>
              <a:t>‹#›</a:t>
            </a:fld>
            <a:endParaRPr lang="en-US"/>
          </a:p>
        </p:txBody>
      </p:sp>
    </p:spTree>
    <p:extLst>
      <p:ext uri="{BB962C8B-B14F-4D97-AF65-F5344CB8AC3E}">
        <p14:creationId xmlns:p14="http://schemas.microsoft.com/office/powerpoint/2010/main" val="33790906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58045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October 2014</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82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October 2014</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528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7165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83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TextBox 4"/>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Box 5"/>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45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27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Box 3"/>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090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42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Box 5"/>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July 2015</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92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Box 5"/>
          <p:cNvSpPr txBox="1"/>
          <p:nvPr userDrawn="1"/>
        </p:nvSpPr>
        <p:spPr>
          <a:xfrm>
            <a:off x="2247900" y="6550362"/>
            <a:ext cx="196215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October 2014</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9115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7231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504969642"/>
      </p:ext>
    </p:extLst>
  </p:cSld>
  <p:clrMap bg1="lt1" tx1="dk1" bg2="lt2" tx2="dk2" accent1="accent1" accent2="accent2" accent3="accent3" accent4="accent4" accent5="accent5" accent6="accent6" hlink="hlink" folHlink="folHlink"/>
  <p:sldLayoutIdLst>
    <p:sldLayoutId id="2147483674" r:id="rId1"/>
  </p:sldLayoutIdLst>
  <p:hf sldNum="0" hdr="0" ftr="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iana-hep.org)/" TargetMode="External"/><Relationship Id="rId3" Type="http://schemas.openxmlformats.org/officeDocument/2006/relationships/hyperlink" Target="http://www.camera.lbl.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7" name="Rectangle 8"/>
          <p:cNvSpPr>
            <a:spLocks noChangeArrowheads="1"/>
          </p:cNvSpPr>
          <p:nvPr/>
        </p:nvSpPr>
        <p:spPr bwMode="auto">
          <a:xfrm>
            <a:off x="0" y="6036890"/>
            <a:ext cx="8001000" cy="366767"/>
          </a:xfrm>
          <a:prstGeom prst="rect">
            <a:avLst/>
          </a:prstGeom>
          <a:noFill/>
          <a:ln w="12700">
            <a:noFill/>
            <a:miter lim="800000"/>
            <a:headEnd/>
            <a:tailEnd/>
          </a:ln>
        </p:spPr>
        <p:txBody>
          <a:bodyPr wrap="square" lIns="90487" tIns="44450" rIns="90487" bIns="44450">
            <a:spAutoFit/>
          </a:bodyPr>
          <a:lstStyle/>
          <a:p>
            <a:pPr defTabSz="457200" eaLnBrk="0" hangingPunct="0"/>
            <a:r>
              <a:rPr lang="en-US" b="1" dirty="0" smtClean="0">
                <a:solidFill>
                  <a:srgbClr val="FFFFFF"/>
                </a:solidFill>
                <a:cs typeface="Arial" charset="0"/>
              </a:rPr>
              <a:t>Amber Boehnlein</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0821"/>
          <a:stretch/>
        </p:blipFill>
        <p:spPr>
          <a:xfrm>
            <a:off x="0" y="659673"/>
            <a:ext cx="9144000" cy="5436327"/>
          </a:xfrm>
          <a:prstGeom prst="rect">
            <a:avLst/>
          </a:prstGeom>
        </p:spPr>
      </p:pic>
      <p:sp>
        <p:nvSpPr>
          <p:cNvPr id="2" name="Rectangle 1"/>
          <p:cNvSpPr/>
          <p:nvPr/>
        </p:nvSpPr>
        <p:spPr>
          <a:xfrm>
            <a:off x="3276600" y="25217"/>
            <a:ext cx="3693896" cy="584775"/>
          </a:xfrm>
          <a:prstGeom prst="rect">
            <a:avLst/>
          </a:prstGeom>
        </p:spPr>
        <p:txBody>
          <a:bodyPr wrap="none">
            <a:spAutoFit/>
          </a:bodyPr>
          <a:lstStyle/>
          <a:p>
            <a:pPr defTabSz="457200" eaLnBrk="0" hangingPunct="0"/>
            <a:r>
              <a:rPr lang="en-US" sz="3200" b="1" dirty="0" smtClean="0">
                <a:solidFill>
                  <a:srgbClr val="FFFFFF"/>
                </a:solidFill>
                <a:cs typeface="Arial" charset="0"/>
              </a:rPr>
              <a:t>Trends in Computing</a:t>
            </a:r>
          </a:p>
        </p:txBody>
      </p:sp>
      <p:sp>
        <p:nvSpPr>
          <p:cNvPr id="3" name="Date Placeholder 2"/>
          <p:cNvSpPr>
            <a:spLocks noGrp="1"/>
          </p:cNvSpPr>
          <p:nvPr>
            <p:ph type="dt" sz="half" idx="10"/>
          </p:nvPr>
        </p:nvSpPr>
        <p:spPr/>
        <p:txBody>
          <a:bodyPr/>
          <a:lstStyle/>
          <a:p>
            <a:endParaRPr lang="en-US" dirty="0">
              <a:solidFill>
                <a:prstClr val="white"/>
              </a:solidFill>
            </a:endParaRPr>
          </a:p>
        </p:txBody>
      </p:sp>
    </p:spTree>
    <p:extLst>
      <p:ext uri="{BB962C8B-B14F-4D97-AF65-F5344CB8AC3E}">
        <p14:creationId xmlns:p14="http://schemas.microsoft.com/office/powerpoint/2010/main" val="3357618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observations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clearly ‘community’ Computing needs</a:t>
            </a:r>
          </a:p>
          <a:p>
            <a:pPr lvl="1"/>
            <a:r>
              <a:rPr lang="en-US" dirty="0" smtClean="0"/>
              <a:t>And some of them are being addressed-PARTONS, for example</a:t>
            </a:r>
          </a:p>
          <a:p>
            <a:pPr lvl="1"/>
            <a:r>
              <a:rPr lang="en-US" dirty="0" smtClean="0"/>
              <a:t>As there is no ‘collaboration’, policies, priorities etc. are a moving target</a:t>
            </a:r>
          </a:p>
          <a:p>
            <a:r>
              <a:rPr lang="en-US" dirty="0"/>
              <a:t>D</a:t>
            </a:r>
            <a:r>
              <a:rPr lang="en-US" dirty="0" smtClean="0"/>
              <a:t>ata cataloging and attribution is a facility issue.  </a:t>
            </a:r>
          </a:p>
          <a:p>
            <a:r>
              <a:rPr lang="en-US" dirty="0" smtClean="0"/>
              <a:t>Public distribution of data (within limits of Open Data Policy) is a policy issue</a:t>
            </a:r>
          </a:p>
          <a:p>
            <a:r>
              <a:rPr lang="en-US" dirty="0" smtClean="0"/>
              <a:t>Visualization looks like an area that could use some attention.  </a:t>
            </a:r>
          </a:p>
          <a:p>
            <a:pPr lvl="1"/>
            <a:r>
              <a:rPr lang="en-US" dirty="0" smtClean="0"/>
              <a:t>Astrophysics put videos in their papers, not stamp collections </a:t>
            </a:r>
          </a:p>
          <a:p>
            <a:pPr lvl="1"/>
            <a:r>
              <a:rPr lang="en-US" dirty="0" smtClean="0"/>
              <a:t>Not underestimating the difficulty—all the more reason to start sooner rather than later.</a:t>
            </a:r>
          </a:p>
          <a:p>
            <a:r>
              <a:rPr lang="en-US" dirty="0" smtClean="0"/>
              <a:t>Combining data sets (and their errors) looks like a fruitful topic for collaboration</a:t>
            </a:r>
          </a:p>
          <a:p>
            <a:r>
              <a:rPr lang="en-US" dirty="0" smtClean="0"/>
              <a:t>MC tuning—Human Augmented Automation?  Standard Tunes?</a:t>
            </a:r>
          </a:p>
          <a:p>
            <a:r>
              <a:rPr lang="en-US" dirty="0" smtClean="0"/>
              <a:t>Workflows—building the complex machine—maybe a little early.</a:t>
            </a:r>
          </a:p>
          <a:p>
            <a:r>
              <a:rPr lang="en-US" dirty="0" smtClean="0"/>
              <a:t>There are some little ‘c’ computing needs</a:t>
            </a:r>
          </a:p>
          <a:p>
            <a:pPr lvl="1"/>
            <a:r>
              <a:rPr lang="en-US" dirty="0" smtClean="0"/>
              <a:t> infrastructure, allocations, disk and computer time </a:t>
            </a:r>
          </a:p>
          <a:p>
            <a:pPr lvl="1"/>
            <a:r>
              <a:rPr lang="en-US" dirty="0" smtClean="0"/>
              <a:t>Software repository </a:t>
            </a:r>
            <a:endParaRPr lang="en-US" dirty="0"/>
          </a:p>
          <a:p>
            <a:pPr lvl="1"/>
            <a:r>
              <a:rPr lang="en-US" dirty="0" smtClean="0"/>
              <a:t>reference samples that can be used across groups? </a:t>
            </a:r>
          </a:p>
        </p:txBody>
      </p:sp>
    </p:spTree>
    <p:extLst>
      <p:ext uri="{BB962C8B-B14F-4D97-AF65-F5344CB8AC3E}">
        <p14:creationId xmlns:p14="http://schemas.microsoft.com/office/powerpoint/2010/main" val="258852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Ask; Don’t Get</a:t>
            </a:r>
            <a:endParaRPr lang="en-US" dirty="0"/>
          </a:p>
        </p:txBody>
      </p:sp>
      <p:sp>
        <p:nvSpPr>
          <p:cNvPr id="3" name="Content Placeholder 2"/>
          <p:cNvSpPr>
            <a:spLocks noGrp="1"/>
          </p:cNvSpPr>
          <p:nvPr>
            <p:ph idx="1"/>
          </p:nvPr>
        </p:nvSpPr>
        <p:spPr/>
        <p:txBody>
          <a:bodyPr/>
          <a:lstStyle/>
          <a:p>
            <a:r>
              <a:rPr lang="en-US" dirty="0" smtClean="0"/>
              <a:t>What your observations and questions?</a:t>
            </a:r>
          </a:p>
          <a:p>
            <a:r>
              <a:rPr lang="en-US" dirty="0" smtClean="0"/>
              <a:t>What your priorities? </a:t>
            </a:r>
          </a:p>
          <a:p>
            <a:r>
              <a:rPr lang="en-US" dirty="0" smtClean="0"/>
              <a:t>What do you think are the gaps?</a:t>
            </a:r>
          </a:p>
          <a:p>
            <a:r>
              <a:rPr lang="en-US" dirty="0" smtClean="0"/>
              <a:t>How do we sustain a dialog?  </a:t>
            </a:r>
          </a:p>
          <a:p>
            <a:r>
              <a:rPr lang="en-US" dirty="0" smtClean="0"/>
              <a:t>How do we make the connections to ASCR and NSF researchers in Computer Science, Applied Math, Data </a:t>
            </a:r>
            <a:r>
              <a:rPr lang="en-US" dirty="0" err="1" smtClean="0"/>
              <a:t>Managment</a:t>
            </a:r>
            <a:endParaRPr lang="en-US" dirty="0"/>
          </a:p>
        </p:txBody>
      </p:sp>
    </p:spTree>
    <p:extLst>
      <p:ext uri="{BB962C8B-B14F-4D97-AF65-F5344CB8AC3E}">
        <p14:creationId xmlns:p14="http://schemas.microsoft.com/office/powerpoint/2010/main" val="954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Intention of this talk is to open dialog </a:t>
            </a:r>
          </a:p>
          <a:p>
            <a:r>
              <a:rPr lang="en-US" dirty="0" smtClean="0"/>
              <a:t>Take-</a:t>
            </a:r>
            <a:r>
              <a:rPr lang="en-US" dirty="0" err="1" smtClean="0"/>
              <a:t>Aways</a:t>
            </a:r>
            <a:endParaRPr lang="en-US" dirty="0" smtClean="0"/>
          </a:p>
          <a:p>
            <a:pPr lvl="1"/>
            <a:r>
              <a:rPr lang="en-US" dirty="0" smtClean="0"/>
              <a:t>Major shifts under way in </a:t>
            </a:r>
            <a:r>
              <a:rPr lang="en-US" dirty="0"/>
              <a:t>c</a:t>
            </a:r>
            <a:r>
              <a:rPr lang="en-US" dirty="0" smtClean="0"/>
              <a:t>omputing for science</a:t>
            </a:r>
          </a:p>
          <a:p>
            <a:pPr lvl="1"/>
            <a:r>
              <a:rPr lang="en-US" dirty="0" smtClean="0"/>
              <a:t>Multi-Disciplinary collaborations can have big pay offs </a:t>
            </a:r>
          </a:p>
          <a:p>
            <a:r>
              <a:rPr lang="en-US" dirty="0" smtClean="0"/>
              <a:t>Outline</a:t>
            </a:r>
          </a:p>
          <a:p>
            <a:pPr lvl="1"/>
            <a:r>
              <a:rPr lang="en-US" dirty="0" smtClean="0"/>
              <a:t>A bit about </a:t>
            </a:r>
            <a:r>
              <a:rPr lang="en-US" dirty="0" err="1" smtClean="0"/>
              <a:t>me&amp;Jlab</a:t>
            </a:r>
            <a:r>
              <a:rPr lang="en-US" dirty="0" smtClean="0"/>
              <a:t> Scientific Computing</a:t>
            </a:r>
          </a:p>
          <a:p>
            <a:pPr lvl="1"/>
            <a:r>
              <a:rPr lang="en-US" dirty="0" smtClean="0"/>
              <a:t>A bit about the missing ‘Computing’ participants</a:t>
            </a:r>
          </a:p>
          <a:p>
            <a:pPr lvl="1"/>
            <a:r>
              <a:rPr lang="en-US" dirty="0" smtClean="0"/>
              <a:t>What’s Trending</a:t>
            </a:r>
          </a:p>
          <a:p>
            <a:pPr lvl="1"/>
            <a:r>
              <a:rPr lang="en-US" dirty="0" smtClean="0"/>
              <a:t>Computing in DOE and NSF </a:t>
            </a:r>
          </a:p>
          <a:p>
            <a:pPr lvl="1"/>
            <a:r>
              <a:rPr lang="en-US" dirty="0" smtClean="0"/>
              <a:t>The development of Multi-Disciplinary collaborations between the Light Sources and ‘Computing folks’</a:t>
            </a:r>
          </a:p>
          <a:p>
            <a:pPr lvl="1"/>
            <a:r>
              <a:rPr lang="en-US" dirty="0" smtClean="0"/>
              <a:t>A few </a:t>
            </a:r>
            <a:r>
              <a:rPr lang="en-US" dirty="0" smtClean="0"/>
              <a:t>gaps/observations </a:t>
            </a:r>
            <a:r>
              <a:rPr lang="en-US" dirty="0" smtClean="0"/>
              <a:t>gleaned from yesterday’s talks and discussion</a:t>
            </a:r>
          </a:p>
          <a:p>
            <a:pPr lvl="1"/>
            <a:r>
              <a:rPr lang="en-US" dirty="0" smtClean="0"/>
              <a:t>Input from you—what do you see as the gaps?</a:t>
            </a:r>
          </a:p>
          <a:p>
            <a:pPr lvl="1"/>
            <a:r>
              <a:rPr lang="en-US" dirty="0" smtClean="0"/>
              <a:t>How can we get a plan together to address some of those gaps</a:t>
            </a:r>
          </a:p>
          <a:p>
            <a:endParaRPr lang="en-US" dirty="0" smtClean="0"/>
          </a:p>
          <a:p>
            <a:endParaRPr lang="en-US" dirty="0"/>
          </a:p>
        </p:txBody>
      </p:sp>
    </p:spTree>
    <p:extLst>
      <p:ext uri="{BB962C8B-B14F-4D97-AF65-F5344CB8AC3E}">
        <p14:creationId xmlns:p14="http://schemas.microsoft.com/office/powerpoint/2010/main" val="1923554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descr="AmberBoehnlein-20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95250"/>
            <a:ext cx="9258299" cy="6800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8427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Computing At JLAB</a:t>
            </a:r>
            <a:endParaRPr lang="en-US" dirty="0"/>
          </a:p>
        </p:txBody>
      </p:sp>
      <p:sp>
        <p:nvSpPr>
          <p:cNvPr id="3" name="Content Placeholder 2"/>
          <p:cNvSpPr>
            <a:spLocks noGrp="1"/>
          </p:cNvSpPr>
          <p:nvPr>
            <p:ph idx="1"/>
          </p:nvPr>
        </p:nvSpPr>
        <p:spPr/>
        <p:txBody>
          <a:bodyPr/>
          <a:lstStyle/>
          <a:p>
            <a:r>
              <a:rPr lang="en-US" dirty="0" smtClean="0"/>
              <a:t>Physics computation –Large Scale Parallel Computing</a:t>
            </a:r>
          </a:p>
          <a:p>
            <a:pPr lvl="1"/>
            <a:r>
              <a:rPr lang="en-US" dirty="0" smtClean="0"/>
              <a:t>Lattice QCD: </a:t>
            </a:r>
            <a:r>
              <a:rPr lang="en-US" dirty="0" err="1" smtClean="0"/>
              <a:t>Jlab</a:t>
            </a:r>
            <a:r>
              <a:rPr lang="en-US" dirty="0" smtClean="0"/>
              <a:t> known for Science; software; hardware</a:t>
            </a:r>
          </a:p>
          <a:p>
            <a:pPr lvl="1"/>
            <a:r>
              <a:rPr lang="en-US" dirty="0" smtClean="0"/>
              <a:t>Accelerator Simulation</a:t>
            </a:r>
          </a:p>
          <a:p>
            <a:r>
              <a:rPr lang="en-US" dirty="0"/>
              <a:t>E</a:t>
            </a:r>
            <a:r>
              <a:rPr lang="en-US" dirty="0" smtClean="0"/>
              <a:t>xperimental computing in the halls is coordinated by Physics Division</a:t>
            </a:r>
          </a:p>
          <a:p>
            <a:pPr lvl="1"/>
            <a:r>
              <a:rPr lang="en-US" dirty="0" smtClean="0"/>
              <a:t>Physics Division Staff key </a:t>
            </a:r>
            <a:r>
              <a:rPr lang="en-US" dirty="0" smtClean="0"/>
              <a:t>developers</a:t>
            </a:r>
          </a:p>
          <a:p>
            <a:pPr lvl="1"/>
            <a:endParaRPr lang="en-US" dirty="0" smtClean="0"/>
          </a:p>
          <a:p>
            <a:r>
              <a:rPr lang="en-US" dirty="0" smtClean="0"/>
              <a:t>Scientific Computing group in IT supports</a:t>
            </a:r>
          </a:p>
          <a:p>
            <a:pPr lvl="1"/>
            <a:r>
              <a:rPr lang="en-US" dirty="0" smtClean="0"/>
              <a:t>Hardware: Disk; Tape; Compute clusters;</a:t>
            </a:r>
          </a:p>
          <a:p>
            <a:pPr lvl="1"/>
            <a:r>
              <a:rPr lang="en-US" dirty="0" smtClean="0"/>
              <a:t>Runs key services: the batch system</a:t>
            </a:r>
          </a:p>
          <a:p>
            <a:pPr lvl="1"/>
            <a:r>
              <a:rPr lang="en-US" dirty="0" smtClean="0"/>
              <a:t>Provides in-house tools: </a:t>
            </a:r>
            <a:r>
              <a:rPr lang="en-US" dirty="0" err="1" smtClean="0"/>
              <a:t>eg</a:t>
            </a:r>
            <a:r>
              <a:rPr lang="en-US" dirty="0" smtClean="0"/>
              <a:t> monitoring and workflow</a:t>
            </a:r>
          </a:p>
          <a:p>
            <a:pPr lvl="1"/>
            <a:r>
              <a:rPr lang="en-US" dirty="0" smtClean="0"/>
              <a:t>Provides technical support and expertise, especially for parallel computing</a:t>
            </a:r>
          </a:p>
          <a:p>
            <a:r>
              <a:rPr lang="en-US" dirty="0" smtClean="0"/>
              <a:t>IT provides cyber security, networking and desktops</a:t>
            </a:r>
          </a:p>
          <a:p>
            <a:pPr lvl="1"/>
            <a:endParaRPr lang="en-US" dirty="0" smtClean="0"/>
          </a:p>
        </p:txBody>
      </p:sp>
    </p:spTree>
    <p:extLst>
      <p:ext uri="{BB962C8B-B14F-4D97-AF65-F5344CB8AC3E}">
        <p14:creationId xmlns:p14="http://schemas.microsoft.com/office/powerpoint/2010/main" val="119533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Invitees</a:t>
            </a:r>
            <a:endParaRPr lang="en-US" dirty="0"/>
          </a:p>
        </p:txBody>
      </p:sp>
      <p:sp>
        <p:nvSpPr>
          <p:cNvPr id="3" name="Content Placeholder 2"/>
          <p:cNvSpPr>
            <a:spLocks noGrp="1"/>
          </p:cNvSpPr>
          <p:nvPr>
            <p:ph idx="1"/>
          </p:nvPr>
        </p:nvSpPr>
        <p:spPr/>
        <p:txBody>
          <a:bodyPr>
            <a:normAutofit/>
          </a:bodyPr>
          <a:lstStyle/>
          <a:p>
            <a:r>
              <a:rPr lang="en-US" dirty="0"/>
              <a:t>Our idea for this workshop was to have folks who bridge between computing and domain science so that we could help translate between what you need and want and what can be done to achieve that. </a:t>
            </a:r>
          </a:p>
          <a:p>
            <a:pPr lvl="1"/>
            <a:r>
              <a:rPr lang="en-US" dirty="0" smtClean="0"/>
              <a:t>They all had to cancel do to weather</a:t>
            </a:r>
          </a:p>
          <a:p>
            <a:pPr lvl="1"/>
            <a:r>
              <a:rPr lang="en-US" dirty="0" smtClean="0"/>
              <a:t>They have the talks and have been able to listen to some of the talks.</a:t>
            </a:r>
            <a:endParaRPr lang="en-US" dirty="0" smtClean="0"/>
          </a:p>
          <a:p>
            <a:endParaRPr lang="en-US" dirty="0"/>
          </a:p>
          <a:p>
            <a:r>
              <a:rPr lang="en-US" dirty="0" smtClean="0"/>
              <a:t>Kyle </a:t>
            </a:r>
            <a:r>
              <a:rPr lang="en-US" dirty="0" err="1" smtClean="0"/>
              <a:t>Cramner</a:t>
            </a:r>
            <a:r>
              <a:rPr lang="en-US" dirty="0" smtClean="0"/>
              <a:t> NYU &amp; ATLAS</a:t>
            </a:r>
          </a:p>
          <a:p>
            <a:pPr lvl="1"/>
            <a:r>
              <a:rPr lang="en-US" dirty="0"/>
              <a:t>DIANA-HEP </a:t>
            </a:r>
            <a:r>
              <a:rPr lang="en-US" dirty="0" smtClean="0"/>
              <a:t>(</a:t>
            </a:r>
            <a:r>
              <a:rPr lang="en-US" dirty="0" smtClean="0">
                <a:hlinkClick r:id="rId2"/>
              </a:rPr>
              <a:t>http://diana-hep.org)</a:t>
            </a:r>
            <a:endParaRPr lang="en-US" dirty="0" smtClean="0"/>
          </a:p>
          <a:p>
            <a:pPr marL="0" indent="0">
              <a:buNone/>
            </a:pPr>
            <a:endParaRPr lang="en-US" dirty="0" smtClean="0"/>
          </a:p>
          <a:p>
            <a:r>
              <a:rPr lang="en-US" dirty="0" smtClean="0"/>
              <a:t>Nick </a:t>
            </a:r>
            <a:r>
              <a:rPr lang="en-US" dirty="0" err="1" smtClean="0"/>
              <a:t>D’Imperio</a:t>
            </a:r>
            <a:r>
              <a:rPr lang="en-US" dirty="0" smtClean="0"/>
              <a:t>: Computational Science Lab BNL</a:t>
            </a:r>
          </a:p>
          <a:p>
            <a:endParaRPr lang="en-US" dirty="0" smtClean="0"/>
          </a:p>
          <a:p>
            <a:r>
              <a:rPr lang="en-US" dirty="0" smtClean="0"/>
              <a:t>David Skinner: NERSC LBNL</a:t>
            </a:r>
          </a:p>
          <a:p>
            <a:r>
              <a:rPr lang="en-US" dirty="0" err="1" smtClean="0"/>
              <a:t>Hari</a:t>
            </a:r>
            <a:r>
              <a:rPr lang="en-US" dirty="0" smtClean="0"/>
              <a:t> Krishnan: LBNL Data Analytics and Visualization Group</a:t>
            </a:r>
          </a:p>
          <a:p>
            <a:pPr lvl="1"/>
            <a:r>
              <a:rPr lang="en-US" dirty="0" smtClean="0">
                <a:hlinkClick r:id="rId3"/>
              </a:rPr>
              <a:t>CAMERA</a:t>
            </a:r>
            <a:r>
              <a:rPr lang="en-US" dirty="0" smtClean="0"/>
              <a:t> project</a:t>
            </a:r>
          </a:p>
          <a:p>
            <a:pPr lvl="1"/>
            <a:endParaRPr lang="en-US" dirty="0"/>
          </a:p>
          <a:p>
            <a:endParaRPr lang="en-US" dirty="0"/>
          </a:p>
        </p:txBody>
      </p:sp>
    </p:spTree>
    <p:extLst>
      <p:ext uri="{BB962C8B-B14F-4D97-AF65-F5344CB8AC3E}">
        <p14:creationId xmlns:p14="http://schemas.microsoft.com/office/powerpoint/2010/main" val="31104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Exascale</a:t>
            </a:r>
            <a:r>
              <a:rPr lang="en-US" dirty="0" smtClean="0"/>
              <a:t> </a:t>
            </a:r>
            <a:r>
              <a:rPr lang="en-US" dirty="0" smtClean="0"/>
              <a:t>on the horizon</a:t>
            </a:r>
          </a:p>
          <a:p>
            <a:pPr lvl="1"/>
            <a:r>
              <a:rPr lang="en-US" dirty="0" smtClean="0"/>
              <a:t>Democratization of compute resource or continued ‘income inequality’?</a:t>
            </a:r>
            <a:endParaRPr lang="en-US" dirty="0"/>
          </a:p>
          <a:p>
            <a:r>
              <a:rPr lang="en-US" dirty="0" smtClean="0"/>
              <a:t>Trend towards </a:t>
            </a:r>
            <a:r>
              <a:rPr lang="en-US" dirty="0"/>
              <a:t>h</a:t>
            </a:r>
            <a:r>
              <a:rPr lang="en-US" dirty="0" smtClean="0"/>
              <a:t>eterogeneous computing environment continues</a:t>
            </a:r>
          </a:p>
          <a:p>
            <a:pPr lvl="1"/>
            <a:r>
              <a:rPr lang="en-US" dirty="0" smtClean="0"/>
              <a:t>Mix of HPC, local, commercial cloud and academic grid/cloud-automation </a:t>
            </a:r>
          </a:p>
          <a:p>
            <a:pPr lvl="1"/>
            <a:r>
              <a:rPr lang="en-US" dirty="0" smtClean="0"/>
              <a:t>Cost models will be developed</a:t>
            </a:r>
          </a:p>
          <a:p>
            <a:pPr lvl="1"/>
            <a:r>
              <a:rPr lang="en-US" dirty="0" smtClean="0"/>
              <a:t>Hide some complexity from the ‘consumer’ will expose others</a:t>
            </a:r>
          </a:p>
          <a:p>
            <a:r>
              <a:rPr lang="en-US" dirty="0" smtClean="0"/>
              <a:t>Data issues are getting more attention</a:t>
            </a:r>
          </a:p>
          <a:p>
            <a:pPr lvl="1"/>
            <a:r>
              <a:rPr lang="en-US" dirty="0" smtClean="0"/>
              <a:t>Management, formats, transfer, storage</a:t>
            </a:r>
          </a:p>
          <a:p>
            <a:pPr lvl="1"/>
            <a:r>
              <a:rPr lang="en-US" dirty="0" smtClean="0"/>
              <a:t>Attribution, cataloging, curation, ownership</a:t>
            </a:r>
          </a:p>
          <a:p>
            <a:r>
              <a:rPr lang="en-US" dirty="0" smtClean="0"/>
              <a:t>Anticipating complicated workflows</a:t>
            </a:r>
          </a:p>
          <a:p>
            <a:pPr lvl="1"/>
            <a:r>
              <a:rPr lang="en-US" dirty="0" smtClean="0"/>
              <a:t>Link generalized specific purpose frameworks</a:t>
            </a:r>
            <a:endParaRPr lang="en-US" dirty="0"/>
          </a:p>
          <a:p>
            <a:pPr lvl="1"/>
            <a:r>
              <a:rPr lang="en-US" dirty="0" smtClean="0"/>
              <a:t>combine multiple data sources (experiment/observational/simulated) and analytics programs </a:t>
            </a:r>
          </a:p>
          <a:p>
            <a:r>
              <a:rPr lang="en-US" dirty="0" smtClean="0"/>
              <a:t>Use of machine learning and advanced analytics is maturing</a:t>
            </a:r>
          </a:p>
          <a:p>
            <a:pPr lvl="1"/>
            <a:r>
              <a:rPr lang="en-US" dirty="0" smtClean="0"/>
              <a:t>Targeting towards different forms of automation and automated tuning augmenting human intelligence</a:t>
            </a:r>
          </a:p>
          <a:p>
            <a:r>
              <a:rPr lang="en-US" dirty="0" smtClean="0"/>
              <a:t>More exploration of analytics platforms and tools developed by industry--likely to see people using tools that work for them rather everyone agreeing to use something that they all hate.</a:t>
            </a:r>
          </a:p>
          <a:p>
            <a:pPr lvl="1"/>
            <a:endParaRPr lang="en-US" dirty="0"/>
          </a:p>
          <a:p>
            <a:r>
              <a:rPr lang="en-US" i="1" dirty="0" smtClean="0"/>
              <a:t>Most of these have been mentioned in one way or another at this workshop</a:t>
            </a:r>
          </a:p>
          <a:p>
            <a:pPr lvl="2"/>
            <a:endParaRPr lang="en-US" dirty="0"/>
          </a:p>
        </p:txBody>
      </p:sp>
    </p:spTree>
    <p:extLst>
      <p:ext uri="{BB962C8B-B14F-4D97-AF65-F5344CB8AC3E}">
        <p14:creationId xmlns:p14="http://schemas.microsoft.com/office/powerpoint/2010/main" val="106545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7565" y="1290638"/>
            <a:ext cx="3128869" cy="4835525"/>
          </a:xfrm>
        </p:spPr>
      </p:pic>
    </p:spTree>
    <p:extLst>
      <p:ext uri="{BB962C8B-B14F-4D97-AF65-F5344CB8AC3E}">
        <p14:creationId xmlns:p14="http://schemas.microsoft.com/office/powerpoint/2010/main" val="28674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in DOE&amp;NSF</a:t>
            </a:r>
            <a:endParaRPr lang="en-US" dirty="0"/>
          </a:p>
        </p:txBody>
      </p:sp>
      <p:sp>
        <p:nvSpPr>
          <p:cNvPr id="3" name="Content Placeholder 2"/>
          <p:cNvSpPr>
            <a:spLocks noGrp="1"/>
          </p:cNvSpPr>
          <p:nvPr>
            <p:ph idx="1"/>
          </p:nvPr>
        </p:nvSpPr>
        <p:spPr>
          <a:xfrm>
            <a:off x="457200" y="879755"/>
            <a:ext cx="8229600" cy="4835245"/>
          </a:xfrm>
        </p:spPr>
        <p:txBody>
          <a:bodyPr>
            <a:normAutofit fontScale="85000" lnSpcReduction="20000"/>
          </a:bodyPr>
          <a:lstStyle/>
          <a:p>
            <a:r>
              <a:rPr lang="en-US" dirty="0" smtClean="0"/>
              <a:t>DOE Office of Advanced Scientific Research (ASCR)</a:t>
            </a:r>
          </a:p>
          <a:p>
            <a:pPr lvl="1"/>
            <a:r>
              <a:rPr lang="en-US" dirty="0" smtClean="0"/>
              <a:t>Four facilities</a:t>
            </a:r>
          </a:p>
          <a:p>
            <a:pPr lvl="1"/>
            <a:r>
              <a:rPr lang="en-US" dirty="0" err="1" smtClean="0"/>
              <a:t>Exascale</a:t>
            </a:r>
            <a:r>
              <a:rPr lang="en-US" dirty="0" smtClean="0"/>
              <a:t> Computing Project $1B over 7 years</a:t>
            </a:r>
          </a:p>
          <a:p>
            <a:pPr lvl="2"/>
            <a:r>
              <a:rPr lang="en-US" dirty="0" smtClean="0"/>
              <a:t>Joint with NNSA</a:t>
            </a:r>
          </a:p>
          <a:p>
            <a:pPr lvl="2"/>
            <a:r>
              <a:rPr lang="en-US" dirty="0" smtClean="0"/>
              <a:t>Hardware</a:t>
            </a:r>
          </a:p>
          <a:p>
            <a:pPr lvl="2"/>
            <a:r>
              <a:rPr lang="en-US" dirty="0" smtClean="0"/>
              <a:t>Software</a:t>
            </a:r>
          </a:p>
          <a:p>
            <a:pPr lvl="2"/>
            <a:r>
              <a:rPr lang="en-US" dirty="0" smtClean="0"/>
              <a:t>Application areas</a:t>
            </a:r>
          </a:p>
          <a:p>
            <a:pPr lvl="1"/>
            <a:r>
              <a:rPr lang="en-US" dirty="0" smtClean="0"/>
              <a:t>Research Programs</a:t>
            </a:r>
          </a:p>
          <a:p>
            <a:pPr lvl="2"/>
            <a:r>
              <a:rPr lang="en-US" dirty="0" smtClean="0"/>
              <a:t>Collaborative application development (</a:t>
            </a:r>
            <a:r>
              <a:rPr lang="en-US" dirty="0" err="1" smtClean="0"/>
              <a:t>SciDAC</a:t>
            </a:r>
            <a:r>
              <a:rPr lang="en-US" dirty="0" smtClean="0"/>
              <a:t>)</a:t>
            </a:r>
          </a:p>
          <a:p>
            <a:pPr lvl="2"/>
            <a:r>
              <a:rPr lang="en-US" dirty="0" smtClean="0"/>
              <a:t>Applied Math</a:t>
            </a:r>
          </a:p>
          <a:p>
            <a:pPr lvl="2"/>
            <a:r>
              <a:rPr lang="en-US" dirty="0" smtClean="0"/>
              <a:t>Advanced Computing Platforms &amp; related topics</a:t>
            </a:r>
          </a:p>
          <a:p>
            <a:pPr lvl="2"/>
            <a:r>
              <a:rPr lang="en-US" dirty="0" smtClean="0"/>
              <a:t>Data management and analytics</a:t>
            </a:r>
          </a:p>
          <a:p>
            <a:pPr lvl="2"/>
            <a:r>
              <a:rPr lang="en-US" dirty="0" smtClean="0"/>
              <a:t>Visualization frameworks</a:t>
            </a:r>
          </a:p>
          <a:p>
            <a:pPr lvl="2"/>
            <a:r>
              <a:rPr lang="en-US" dirty="0" smtClean="0"/>
              <a:t>Workflows and frameworks</a:t>
            </a:r>
          </a:p>
          <a:p>
            <a:pPr lvl="2"/>
            <a:r>
              <a:rPr lang="en-US" dirty="0" smtClean="0"/>
              <a:t>Network research</a:t>
            </a:r>
          </a:p>
          <a:p>
            <a:pPr lvl="2"/>
            <a:r>
              <a:rPr lang="en-US" dirty="0" smtClean="0"/>
              <a:t>Collaboration tools</a:t>
            </a:r>
          </a:p>
          <a:p>
            <a:r>
              <a:rPr lang="en-US" dirty="0" smtClean="0"/>
              <a:t>NSF—Computer, Information Science, and Engineering</a:t>
            </a:r>
          </a:p>
          <a:p>
            <a:pPr lvl="1"/>
            <a:r>
              <a:rPr lang="en-US" dirty="0" smtClean="0"/>
              <a:t>XCEDE &amp; Blue Waters</a:t>
            </a:r>
          </a:p>
          <a:p>
            <a:pPr lvl="1"/>
            <a:r>
              <a:rPr lang="en-US" dirty="0" smtClean="0"/>
              <a:t>Collaborative development projects</a:t>
            </a:r>
          </a:p>
          <a:p>
            <a:pPr lvl="1"/>
            <a:r>
              <a:rPr lang="en-US" dirty="0" smtClean="0"/>
              <a:t>Focus on Advanced Analytics and Data</a:t>
            </a:r>
          </a:p>
        </p:txBody>
      </p:sp>
      <p:pic>
        <p:nvPicPr>
          <p:cNvPr id="4" name="Content Placeholder 3"/>
          <p:cNvPicPr>
            <a:picLocks noChangeAspect="1"/>
          </p:cNvPicPr>
          <p:nvPr/>
        </p:nvPicPr>
        <p:blipFill>
          <a:blip r:embed="rId2"/>
          <a:stretch>
            <a:fillRect/>
          </a:stretch>
        </p:blipFill>
        <p:spPr>
          <a:xfrm>
            <a:off x="7378700" y="2146300"/>
            <a:ext cx="1498600" cy="1219200"/>
          </a:xfrm>
          <a:prstGeom prst="rect">
            <a:avLst/>
          </a:prstGeom>
        </p:spPr>
      </p:pic>
      <p:pic>
        <p:nvPicPr>
          <p:cNvPr id="5" name="Picture 4"/>
          <p:cNvPicPr>
            <a:picLocks noChangeAspect="1"/>
          </p:cNvPicPr>
          <p:nvPr/>
        </p:nvPicPr>
        <p:blipFill>
          <a:blip r:embed="rId3"/>
          <a:stretch>
            <a:fillRect/>
          </a:stretch>
        </p:blipFill>
        <p:spPr>
          <a:xfrm>
            <a:off x="7442200" y="4267200"/>
            <a:ext cx="1473200" cy="1219200"/>
          </a:xfrm>
          <a:prstGeom prst="rect">
            <a:avLst/>
          </a:prstGeom>
        </p:spPr>
      </p:pic>
      <p:pic>
        <p:nvPicPr>
          <p:cNvPr id="6" name="Picture 5"/>
          <p:cNvPicPr>
            <a:picLocks noChangeAspect="1"/>
          </p:cNvPicPr>
          <p:nvPr/>
        </p:nvPicPr>
        <p:blipFill>
          <a:blip r:embed="rId4"/>
          <a:stretch>
            <a:fillRect/>
          </a:stretch>
        </p:blipFill>
        <p:spPr>
          <a:xfrm>
            <a:off x="7378700" y="1098550"/>
            <a:ext cx="1498600" cy="1047750"/>
          </a:xfrm>
          <a:prstGeom prst="rect">
            <a:avLst/>
          </a:prstGeom>
        </p:spPr>
      </p:pic>
      <p:pic>
        <p:nvPicPr>
          <p:cNvPr id="7" name="Picture 6"/>
          <p:cNvPicPr>
            <a:picLocks noChangeAspect="1"/>
          </p:cNvPicPr>
          <p:nvPr/>
        </p:nvPicPr>
        <p:blipFill>
          <a:blip r:embed="rId5"/>
          <a:stretch>
            <a:fillRect/>
          </a:stretch>
        </p:blipFill>
        <p:spPr>
          <a:xfrm>
            <a:off x="7378700" y="3384550"/>
            <a:ext cx="1473200" cy="1028700"/>
          </a:xfrm>
          <a:prstGeom prst="rect">
            <a:avLst/>
          </a:prstGeom>
        </p:spPr>
      </p:pic>
      <p:pic>
        <p:nvPicPr>
          <p:cNvPr id="8" name="Picture 7"/>
          <p:cNvPicPr>
            <a:picLocks noChangeAspect="1"/>
          </p:cNvPicPr>
          <p:nvPr/>
        </p:nvPicPr>
        <p:blipFill>
          <a:blip r:embed="rId6"/>
          <a:stretch>
            <a:fillRect/>
          </a:stretch>
        </p:blipFill>
        <p:spPr>
          <a:xfrm>
            <a:off x="7366000" y="5486400"/>
            <a:ext cx="1625600" cy="762000"/>
          </a:xfrm>
          <a:prstGeom prst="rect">
            <a:avLst/>
          </a:prstGeom>
        </p:spPr>
      </p:pic>
    </p:spTree>
    <p:extLst>
      <p:ext uri="{BB962C8B-B14F-4D97-AF65-F5344CB8AC3E}">
        <p14:creationId xmlns:p14="http://schemas.microsoft.com/office/powerpoint/2010/main" val="95104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 Disciplinary Collaboration</a:t>
            </a:r>
            <a:endParaRPr lang="en-US" dirty="0"/>
          </a:p>
        </p:txBody>
      </p:sp>
      <p:sp>
        <p:nvSpPr>
          <p:cNvPr id="3" name="Content Placeholder 2"/>
          <p:cNvSpPr>
            <a:spLocks noGrp="1"/>
          </p:cNvSpPr>
          <p:nvPr>
            <p:ph idx="1"/>
          </p:nvPr>
        </p:nvSpPr>
        <p:spPr>
          <a:xfrm>
            <a:off x="457200" y="990600"/>
            <a:ext cx="8229600" cy="5257800"/>
          </a:xfrm>
        </p:spPr>
        <p:txBody>
          <a:bodyPr>
            <a:normAutofit fontScale="92500" lnSpcReduction="20000"/>
          </a:bodyPr>
          <a:lstStyle/>
          <a:p>
            <a:r>
              <a:rPr lang="en-US" dirty="0" smtClean="0"/>
              <a:t>Light and Neutron sources are important part of DOE complex</a:t>
            </a:r>
          </a:p>
          <a:p>
            <a:r>
              <a:rPr lang="en-US" dirty="0" smtClean="0"/>
              <a:t>Facility data management support often “Get your data off my disks within two weeks or less”</a:t>
            </a:r>
          </a:p>
          <a:p>
            <a:r>
              <a:rPr lang="en-US" dirty="0" smtClean="0"/>
              <a:t>Rough Timeline to change (US only—some parallel efforts globally)</a:t>
            </a:r>
          </a:p>
          <a:p>
            <a:pPr lvl="1"/>
            <a:r>
              <a:rPr lang="en-US" dirty="0" smtClean="0"/>
              <a:t>2009: LDRD at LBNL—Development of algorithms for beamlines</a:t>
            </a:r>
          </a:p>
          <a:p>
            <a:pPr lvl="1"/>
            <a:r>
              <a:rPr lang="en-US" dirty="0" smtClean="0"/>
              <a:t>2010: LCLS operations</a:t>
            </a:r>
          </a:p>
          <a:p>
            <a:pPr lvl="1"/>
            <a:r>
              <a:rPr lang="en-US" dirty="0" smtClean="0"/>
              <a:t>2011: Facility computing folks self-organize-information exchange; joint seminars</a:t>
            </a:r>
          </a:p>
          <a:p>
            <a:pPr lvl="1"/>
            <a:r>
              <a:rPr lang="en-US" dirty="0" smtClean="0"/>
              <a:t>2012: Computing included in BES Detector workshop</a:t>
            </a:r>
          </a:p>
          <a:p>
            <a:pPr lvl="2"/>
            <a:r>
              <a:rPr lang="en-US" dirty="0" smtClean="0"/>
              <a:t>Data rates increasing from new detectors</a:t>
            </a:r>
          </a:p>
          <a:p>
            <a:pPr lvl="1"/>
            <a:r>
              <a:rPr lang="en-US" dirty="0" smtClean="0"/>
              <a:t>2013ish: LDRDs at most labs for data management from select beam lines to local HPC facilities</a:t>
            </a:r>
          </a:p>
          <a:p>
            <a:pPr lvl="1"/>
            <a:r>
              <a:rPr lang="en-US" dirty="0" smtClean="0"/>
              <a:t>2014: Pilot demonstration projects—LCLS-NERSC-ESNET Photon Speedway</a:t>
            </a:r>
          </a:p>
          <a:p>
            <a:pPr lvl="1"/>
            <a:r>
              <a:rPr lang="en-US" dirty="0" smtClean="0"/>
              <a:t>2015: Self-organized group recognized by facility directors</a:t>
            </a:r>
          </a:p>
          <a:p>
            <a:pPr lvl="1"/>
            <a:r>
              <a:rPr lang="en-US" dirty="0" smtClean="0"/>
              <a:t>2015: Algorithm LDRD-&gt;Camera Project $10.5M over three years</a:t>
            </a:r>
          </a:p>
          <a:p>
            <a:pPr lvl="1"/>
            <a:r>
              <a:rPr lang="en-US" dirty="0" smtClean="0"/>
              <a:t>2016: LCLS-NERSC collaboration: Application for ECP $10M/four years</a:t>
            </a:r>
          </a:p>
          <a:p>
            <a:r>
              <a:rPr lang="en-US" dirty="0" smtClean="0"/>
              <a:t>Note: Some of us love plans.  I really love plans.  But sometimes pilots and just doing some small scale useful work and talking to your colleagues for an hour every month is a most excellent plan </a:t>
            </a:r>
            <a:endParaRPr lang="en-US" dirty="0"/>
          </a:p>
        </p:txBody>
      </p:sp>
    </p:spTree>
    <p:extLst>
      <p:ext uri="{BB962C8B-B14F-4D97-AF65-F5344CB8AC3E}">
        <p14:creationId xmlns:p14="http://schemas.microsoft.com/office/powerpoint/2010/main" val="358442669"/>
      </p:ext>
    </p:extLst>
  </p:cSld>
  <p:clrMapOvr>
    <a:masterClrMapping/>
  </p:clrMapOvr>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16085</TotalTime>
  <Words>894</Words>
  <Application>Microsoft Macintosh PowerPoint</Application>
  <PresentationFormat>On-screen Show (4:3)</PresentationFormat>
  <Paragraphs>118</Paragraphs>
  <Slides>11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Calibri</vt:lpstr>
      <vt:lpstr>Minion Pro</vt:lpstr>
      <vt:lpstr>Arial</vt:lpstr>
      <vt:lpstr>JLabPowerpointMain</vt:lpstr>
      <vt:lpstr>1_JLabPowerpointMain</vt:lpstr>
      <vt:lpstr>PowerPoint Presentation</vt:lpstr>
      <vt:lpstr>Outline</vt:lpstr>
      <vt:lpstr>PowerPoint Presentation</vt:lpstr>
      <vt:lpstr>Scientific Computing At JLAB</vt:lpstr>
      <vt:lpstr>Computing Invitees</vt:lpstr>
      <vt:lpstr>Trends</vt:lpstr>
      <vt:lpstr>PowerPoint Presentation</vt:lpstr>
      <vt:lpstr>Computing in DOE&amp;NSF</vt:lpstr>
      <vt:lpstr>Multi- Disciplinary Collaboration</vt:lpstr>
      <vt:lpstr>A few observations</vt:lpstr>
      <vt:lpstr>Don’t Ask; Don’t Get</vt:lpstr>
    </vt:vector>
  </TitlesOfParts>
  <Company>Jefferson Science Associates, LLC</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Microsoft Office User</cp:lastModifiedBy>
  <cp:revision>220</cp:revision>
  <cp:lastPrinted>2015-12-02T19:42:30Z</cp:lastPrinted>
  <dcterms:created xsi:type="dcterms:W3CDTF">2014-10-03T12:46:53Z</dcterms:created>
  <dcterms:modified xsi:type="dcterms:W3CDTF">2017-03-16T18:09:58Z</dcterms:modified>
</cp:coreProperties>
</file>