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66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3" r:id="rId3"/>
    <p:sldId id="274" r:id="rId4"/>
    <p:sldId id="262" r:id="rId5"/>
    <p:sldId id="263" r:id="rId6"/>
    <p:sldId id="284" r:id="rId7"/>
    <p:sldId id="264" r:id="rId8"/>
    <p:sldId id="267" r:id="rId9"/>
    <p:sldId id="285" r:id="rId10"/>
    <p:sldId id="257" r:id="rId11"/>
    <p:sldId id="286" r:id="rId12"/>
    <p:sldId id="287" r:id="rId13"/>
    <p:sldId id="275" r:id="rId14"/>
    <p:sldId id="269" r:id="rId15"/>
    <p:sldId id="260" r:id="rId16"/>
    <p:sldId id="268" r:id="rId17"/>
    <p:sldId id="290" r:id="rId18"/>
    <p:sldId id="271" r:id="rId19"/>
    <p:sldId id="293" r:id="rId20"/>
    <p:sldId id="276" r:id="rId21"/>
    <p:sldId id="288" r:id="rId22"/>
    <p:sldId id="29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2"/>
    <p:restoredTop sz="86542"/>
  </p:normalViewPr>
  <p:slideViewPr>
    <p:cSldViewPr snapToGrid="0" snapToObjects="1">
      <p:cViewPr varScale="1">
        <p:scale>
          <a:sx n="86" d="100"/>
          <a:sy n="86" d="100"/>
        </p:scale>
        <p:origin x="440" y="200"/>
      </p:cViewPr>
      <p:guideLst/>
    </p:cSldViewPr>
  </p:slideViewPr>
  <p:outlineViewPr>
    <p:cViewPr>
      <p:scale>
        <a:sx n="33" d="100"/>
        <a:sy n="33" d="100"/>
      </p:scale>
      <p:origin x="0" y="-30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283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-VG:Users:gurjyan:Desktop:Workbook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-VG:Users:gurjyan:Desktop:Work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 smtClean="0">
                <a:solidFill>
                  <a:srgbClr val="254061"/>
                </a:solidFill>
                <a:latin typeface="Cambria"/>
                <a:cs typeface="Cambria"/>
              </a:rPr>
              <a:t>Global</a:t>
            </a:r>
            <a:r>
              <a:rPr lang="en-US" sz="1600" baseline="0" dirty="0" smtClean="0">
                <a:solidFill>
                  <a:srgbClr val="254061"/>
                </a:solidFill>
                <a:latin typeface="Cambria"/>
                <a:cs typeface="Cambria"/>
              </a:rPr>
              <a:t> </a:t>
            </a:r>
            <a:r>
              <a:rPr lang="en-US" sz="1600" baseline="0" dirty="0">
                <a:solidFill>
                  <a:srgbClr val="254061"/>
                </a:solidFill>
                <a:latin typeface="Cambria"/>
                <a:cs typeface="Cambria"/>
              </a:rPr>
              <a:t>Digital Data</a:t>
            </a:r>
            <a:endParaRPr lang="en-US" sz="1600" dirty="0">
              <a:solidFill>
                <a:srgbClr val="254061"/>
              </a:solidFill>
              <a:latin typeface="Cambria"/>
              <a:cs typeface="Cambria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Sheet1!$B$9</c:f>
              <c:strCache>
                <c:ptCount val="1"/>
                <c:pt idx="0">
                  <c:v>Scientific</c:v>
                </c:pt>
              </c:strCache>
            </c:strRef>
          </c:tx>
          <c:invertIfNegative val="0"/>
          <c:cat>
            <c:strRef>
              <c:f>Sheet1!$A$10:$A$20</c:f>
              <c:strCache>
                <c:ptCount val="11"/>
                <c:pt idx="0">
                  <c:v>Y2010</c:v>
                </c:pt>
                <c:pt idx="1">
                  <c:v>Y2011</c:v>
                </c:pt>
                <c:pt idx="2">
                  <c:v>Y2012</c:v>
                </c:pt>
                <c:pt idx="3">
                  <c:v>Y2013</c:v>
                </c:pt>
                <c:pt idx="4">
                  <c:v>Y2014</c:v>
                </c:pt>
                <c:pt idx="5">
                  <c:v>Y2015</c:v>
                </c:pt>
                <c:pt idx="6">
                  <c:v>Y2016</c:v>
                </c:pt>
                <c:pt idx="7">
                  <c:v>Y2017</c:v>
                </c:pt>
                <c:pt idx="8">
                  <c:v>Y2018</c:v>
                </c:pt>
                <c:pt idx="9">
                  <c:v>Y2019</c:v>
                </c:pt>
                <c:pt idx="10">
                  <c:v>Y2020</c:v>
                </c:pt>
              </c:strCache>
            </c:strRef>
          </c:cat>
          <c:val>
            <c:numRef>
              <c:f>Sheet1!$B$10:$B$20</c:f>
              <c:numCache>
                <c:formatCode>General</c:formatCode>
                <c:ptCount val="11"/>
                <c:pt idx="0">
                  <c:v>0.7</c:v>
                </c:pt>
                <c:pt idx="1">
                  <c:v>0.945</c:v>
                </c:pt>
                <c:pt idx="2">
                  <c:v>1.155</c:v>
                </c:pt>
                <c:pt idx="3">
                  <c:v>1.435</c:v>
                </c:pt>
                <c:pt idx="4">
                  <c:v>1.785</c:v>
                </c:pt>
                <c:pt idx="5">
                  <c:v>2.7685</c:v>
                </c:pt>
                <c:pt idx="6">
                  <c:v>3.675</c:v>
                </c:pt>
                <c:pt idx="7">
                  <c:v>4.899999999999999</c:v>
                </c:pt>
                <c:pt idx="8">
                  <c:v>6.3</c:v>
                </c:pt>
                <c:pt idx="9">
                  <c:v>9.1</c:v>
                </c:pt>
                <c:pt idx="10">
                  <c:v>12.6</c:v>
                </c:pt>
              </c:numCache>
            </c:numRef>
          </c:val>
        </c:ser>
        <c:ser>
          <c:idx val="1"/>
          <c:order val="1"/>
          <c:tx>
            <c:strRef>
              <c:f>Sheet1!$C$9</c:f>
              <c:strCache>
                <c:ptCount val="1"/>
                <c:pt idx="0">
                  <c:v>NonScientific </c:v>
                </c:pt>
              </c:strCache>
            </c:strRef>
          </c:tx>
          <c:invertIfNegative val="0"/>
          <c:cat>
            <c:strRef>
              <c:f>Sheet1!$A$10:$A$20</c:f>
              <c:strCache>
                <c:ptCount val="11"/>
                <c:pt idx="0">
                  <c:v>Y2010</c:v>
                </c:pt>
                <c:pt idx="1">
                  <c:v>Y2011</c:v>
                </c:pt>
                <c:pt idx="2">
                  <c:v>Y2012</c:v>
                </c:pt>
                <c:pt idx="3">
                  <c:v>Y2013</c:v>
                </c:pt>
                <c:pt idx="4">
                  <c:v>Y2014</c:v>
                </c:pt>
                <c:pt idx="5">
                  <c:v>Y2015</c:v>
                </c:pt>
                <c:pt idx="6">
                  <c:v>Y2016</c:v>
                </c:pt>
                <c:pt idx="7">
                  <c:v>Y2017</c:v>
                </c:pt>
                <c:pt idx="8">
                  <c:v>Y2018</c:v>
                </c:pt>
                <c:pt idx="9">
                  <c:v>Y2019</c:v>
                </c:pt>
                <c:pt idx="10">
                  <c:v>Y2020</c:v>
                </c:pt>
              </c:strCache>
            </c:strRef>
          </c:cat>
          <c:val>
            <c:numRef>
              <c:f>Sheet1!$C$10:$C$20</c:f>
              <c:numCache>
                <c:formatCode>General</c:formatCode>
                <c:ptCount val="11"/>
                <c:pt idx="0">
                  <c:v>1.3</c:v>
                </c:pt>
                <c:pt idx="1">
                  <c:v>1.755</c:v>
                </c:pt>
                <c:pt idx="2">
                  <c:v>2.145</c:v>
                </c:pt>
                <c:pt idx="3">
                  <c:v>2.665</c:v>
                </c:pt>
                <c:pt idx="4">
                  <c:v>3.314999999999999</c:v>
                </c:pt>
                <c:pt idx="5">
                  <c:v>5.141500000000001</c:v>
                </c:pt>
                <c:pt idx="6">
                  <c:v>6.824999999999977</c:v>
                </c:pt>
                <c:pt idx="7">
                  <c:v>9.100000000000001</c:v>
                </c:pt>
                <c:pt idx="8">
                  <c:v>11.7</c:v>
                </c:pt>
                <c:pt idx="9">
                  <c:v>16.9</c:v>
                </c:pt>
                <c:pt idx="10">
                  <c:v>23.4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100847408"/>
        <c:axId val="2100850368"/>
      </c:barChart>
      <c:catAx>
        <c:axId val="2100847408"/>
        <c:scaling>
          <c:orientation val="minMax"/>
        </c:scaling>
        <c:delete val="0"/>
        <c:axPos val="b"/>
        <c:majorGridlines/>
        <c:numFmt formatCode="General" sourceLinked="0"/>
        <c:majorTickMark val="none"/>
        <c:minorTickMark val="none"/>
        <c:tickLblPos val="nextTo"/>
        <c:crossAx val="2100850368"/>
        <c:crosses val="autoZero"/>
        <c:auto val="1"/>
        <c:lblAlgn val="ctr"/>
        <c:lblOffset val="100"/>
        <c:noMultiLvlLbl val="0"/>
      </c:catAx>
      <c:valAx>
        <c:axId val="21008503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Exabyte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21008474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b="1" baseline="0" dirty="0">
                <a:solidFill>
                  <a:srgbClr val="254061"/>
                </a:solidFill>
                <a:latin typeface="Cambria"/>
                <a:cs typeface="Cambria"/>
              </a:rPr>
              <a:t>Subset of Data </a:t>
            </a:r>
            <a:r>
              <a:rPr lang="en-US" sz="1600" b="1" baseline="0" dirty="0" smtClean="0">
                <a:solidFill>
                  <a:srgbClr val="254061"/>
                </a:solidFill>
                <a:latin typeface="Cambria"/>
                <a:cs typeface="Cambria"/>
              </a:rPr>
              <a:t>Producers 2016 </a:t>
            </a:r>
            <a:endParaRPr lang="en-US" sz="1600" b="1" dirty="0">
              <a:solidFill>
                <a:srgbClr val="254061"/>
              </a:solidFill>
              <a:latin typeface="Cambria"/>
              <a:cs typeface="Cambria"/>
            </a:endParaRPr>
          </a:p>
        </c:rich>
      </c:tx>
      <c:layout>
        <c:manualLayout>
          <c:xMode val="edge"/>
          <c:yMode val="edge"/>
          <c:x val="0.11911409780674"/>
          <c:y val="0.0280342751273738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1"/>
          <c:order val="1"/>
          <c:dLbls>
            <c:delete val="1"/>
            <c:extLst/>
          </c:dLbls>
          <c:cat>
            <c:strRef>
              <c:f>Sheet1!$A$1:$A$4</c:f>
              <c:strCache>
                <c:ptCount val="4"/>
                <c:pt idx="0">
                  <c:v>EOS</c:v>
                </c:pt>
                <c:pt idx="1">
                  <c:v>LHC</c:v>
                </c:pt>
                <c:pt idx="2">
                  <c:v>FB</c:v>
                </c:pt>
                <c:pt idx="3">
                  <c:v>TW</c:v>
                </c:pt>
              </c:strCache>
            </c:strRef>
          </c:cat>
          <c:val>
            <c:numRef>
              <c:f>Sheet1!$B$1:$B$4</c:f>
              <c:numCache>
                <c:formatCode>General</c:formatCode>
                <c:ptCount val="4"/>
                <c:pt idx="0">
                  <c:v>100.0</c:v>
                </c:pt>
                <c:pt idx="1">
                  <c:v>27.0</c:v>
                </c:pt>
                <c:pt idx="2">
                  <c:v>182.5</c:v>
                </c:pt>
                <c:pt idx="3">
                  <c:v>2.52</c:v>
                </c:pt>
              </c:numCache>
            </c:numRef>
          </c:val>
        </c:ser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Sheet1!$A$1:$A$4</c:f>
              <c:strCache>
                <c:ptCount val="4"/>
                <c:pt idx="0">
                  <c:v>EOS</c:v>
                </c:pt>
                <c:pt idx="1">
                  <c:v>LHC</c:v>
                </c:pt>
                <c:pt idx="2">
                  <c:v>FB</c:v>
                </c:pt>
                <c:pt idx="3">
                  <c:v>TW</c:v>
                </c:pt>
              </c:strCache>
            </c:strRef>
          </c:cat>
          <c:val>
            <c:numRef>
              <c:f>Sheet1!$B$1:$B$4</c:f>
              <c:numCache>
                <c:formatCode>General</c:formatCode>
                <c:ptCount val="4"/>
                <c:pt idx="0">
                  <c:v>100.0</c:v>
                </c:pt>
                <c:pt idx="1">
                  <c:v>27.0</c:v>
                </c:pt>
                <c:pt idx="2">
                  <c:v>182.5</c:v>
                </c:pt>
                <c:pt idx="3">
                  <c:v>2.52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EE531-BB01-CA45-AD70-D57834E73F51}" type="datetimeFigureOut">
              <a:rPr lang="en-US" smtClean="0"/>
              <a:t>3/13/17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7AAC3-8CAF-6642-9AC8-46850DC7F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8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78451-99AC-0049-94F2-08594D34C12D}" type="datetimeFigureOut">
              <a:rPr lang="en-US" smtClean="0"/>
              <a:t>3/11/17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031AF-3114-394F-9258-69180DCB4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75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31AF-3114-394F-9258-69180DCB49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80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B638A-6DD3-FC47-A623-34AD65122A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82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31AF-3114-394F-9258-69180DCB49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35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31AF-3114-394F-9258-69180DCB49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5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31AF-3114-394F-9258-69180DCB49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84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31AF-3114-394F-9258-69180DCB49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34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31AF-3114-394F-9258-69180DCB49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01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31AF-3114-394F-9258-69180DCB49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339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31AF-3114-394F-9258-69180DCB49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597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31AF-3114-394F-9258-69180DCB49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25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31AF-3114-394F-9258-69180DCB49A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79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31AF-3114-394F-9258-69180DCB49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748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31AF-3114-394F-9258-69180DCB49A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88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F77D-A9BE-AA49-AB26-7813E7EB9D2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10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31AF-3114-394F-9258-69180DCB49A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67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31AF-3114-394F-9258-69180DCB49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08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31AF-3114-394F-9258-69180DCB49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08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31AF-3114-394F-9258-69180DCB49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5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31AF-3114-394F-9258-69180DCB49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11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31AF-3114-394F-9258-69180DCB49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6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31AF-3114-394F-9258-69180DCB49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80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31AF-3114-394F-9258-69180DCB49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73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240F-8FDB-FB40-9D00-B46E4266D4E6}" type="datetimeFigureOut">
              <a:rPr lang="en-US" smtClean="0"/>
              <a:t>3/11/17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7989707-FCA8-7B47-ABAD-6E4CFB20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37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240F-8FDB-FB40-9D00-B46E4266D4E6}" type="datetimeFigureOut">
              <a:rPr lang="en-US" smtClean="0"/>
              <a:t>3/11/17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7989707-FCA8-7B47-ABAD-6E4CFB20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240F-8FDB-FB40-9D00-B46E4266D4E6}" type="datetimeFigureOut">
              <a:rPr lang="en-US" smtClean="0"/>
              <a:t>3/11/17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7989707-FCA8-7B47-ABAD-6E4CFB20264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4473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240F-8FDB-FB40-9D00-B46E4266D4E6}" type="datetimeFigureOut">
              <a:rPr lang="en-US" smtClean="0"/>
              <a:t>3/11/17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989707-FCA8-7B47-ABAD-6E4CFB20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53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240F-8FDB-FB40-9D00-B46E4266D4E6}" type="datetimeFigureOut">
              <a:rPr lang="en-US" smtClean="0"/>
              <a:t>3/11/17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989707-FCA8-7B47-ABAD-6E4CFB20264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4608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240F-8FDB-FB40-9D00-B46E4266D4E6}" type="datetimeFigureOut">
              <a:rPr lang="en-US" smtClean="0"/>
              <a:t>3/11/17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989707-FCA8-7B47-ABAD-6E4CFB20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88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240F-8FDB-FB40-9D00-B46E4266D4E6}" type="datetimeFigureOut">
              <a:rPr lang="en-US" smtClean="0"/>
              <a:t>3/11/17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9707-FCA8-7B47-ABAD-6E4CFB20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68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240F-8FDB-FB40-9D00-B46E4266D4E6}" type="datetimeFigureOut">
              <a:rPr lang="en-US" smtClean="0"/>
              <a:t>3/11/17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9707-FCA8-7B47-ABAD-6E4CFB20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4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240F-8FDB-FB40-9D00-B46E4266D4E6}" type="datetimeFigureOut">
              <a:rPr lang="en-US" smtClean="0"/>
              <a:t>3/11/17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9707-FCA8-7B47-ABAD-6E4CFB20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39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240F-8FDB-FB40-9D00-B46E4266D4E6}" type="datetimeFigureOut">
              <a:rPr lang="en-US" smtClean="0"/>
              <a:t>3/11/17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7989707-FCA8-7B47-ABAD-6E4CFB20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65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240F-8FDB-FB40-9D00-B46E4266D4E6}" type="datetimeFigureOut">
              <a:rPr lang="en-US" smtClean="0"/>
              <a:t>3/11/17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7989707-FCA8-7B47-ABAD-6E4CFB20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60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240F-8FDB-FB40-9D00-B46E4266D4E6}" type="datetimeFigureOut">
              <a:rPr lang="en-US" smtClean="0"/>
              <a:t>3/11/17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7989707-FCA8-7B47-ABAD-6E4CFB20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39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240F-8FDB-FB40-9D00-B46E4266D4E6}" type="datetimeFigureOut">
              <a:rPr lang="en-US" smtClean="0"/>
              <a:t>3/11/17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9707-FCA8-7B47-ABAD-6E4CFB20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6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240F-8FDB-FB40-9D00-B46E4266D4E6}" type="datetimeFigureOut">
              <a:rPr lang="en-US" smtClean="0"/>
              <a:t>3/11/17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9707-FCA8-7B47-ABAD-6E4CFB20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366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240F-8FDB-FB40-9D00-B46E4266D4E6}" type="datetimeFigureOut">
              <a:rPr lang="en-US" smtClean="0"/>
              <a:t>3/11/17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9707-FCA8-7B47-ABAD-6E4CFB20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685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240F-8FDB-FB40-9D00-B46E4266D4E6}" type="datetimeFigureOut">
              <a:rPr lang="en-US" smtClean="0"/>
              <a:t>3/11/17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989707-FCA8-7B47-ABAD-6E4CFB20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44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F240F-8FDB-FB40-9D00-B46E4266D4E6}" type="datetimeFigureOut">
              <a:rPr lang="en-US" smtClean="0"/>
              <a:t>3/11/17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7989707-FCA8-7B47-ABAD-6E4CFB20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  <p:sldLayoutId id="2147484078" r:id="rId12"/>
    <p:sldLayoutId id="2147484079" r:id="rId13"/>
    <p:sldLayoutId id="2147484080" r:id="rId14"/>
    <p:sldLayoutId id="2147484081" r:id="rId15"/>
    <p:sldLayoutId id="214748408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laraweb.jlab.org/clara/docs/quickstart/cpp.html" TargetMode="External"/><Relationship Id="rId4" Type="http://schemas.openxmlformats.org/officeDocument/2006/relationships/hyperlink" Target="https://claraweb.jlab.org/clara/docs/quickstart/java.html" TargetMode="External"/><Relationship Id="rId5" Type="http://schemas.openxmlformats.org/officeDocument/2006/relationships/hyperlink" Target="https://claraweb.jlab.org/clara/docs/quickstart/python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nfo.cern.ch/hypertext/WWW/TheProject.html" TargetMode="External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Micro-services </a:t>
            </a:r>
            <a:r>
              <a:rPr lang="en-US" dirty="0"/>
              <a:t>architecture for </a:t>
            </a:r>
            <a:r>
              <a:rPr lang="en-US" dirty="0" smtClean="0"/>
              <a:t>distributed </a:t>
            </a:r>
            <a:r>
              <a:rPr lang="en-US" dirty="0"/>
              <a:t>data </a:t>
            </a:r>
            <a:r>
              <a:rPr lang="en-US" dirty="0" smtClean="0"/>
              <a:t>analytics</a:t>
            </a:r>
          </a:p>
          <a:p>
            <a:r>
              <a:rPr lang="en-US" sz="1400" dirty="0" err="1" smtClean="0"/>
              <a:t>Vardan</a:t>
            </a:r>
            <a:r>
              <a:rPr lang="en-US" sz="1400" dirty="0" smtClean="0"/>
              <a:t> </a:t>
            </a:r>
            <a:r>
              <a:rPr lang="en-US" sz="1400" dirty="0" err="1" smtClean="0"/>
              <a:t>Gyurjyan</a:t>
            </a:r>
            <a:r>
              <a:rPr lang="en-US" sz="1400" dirty="0"/>
              <a:t> </a:t>
            </a:r>
            <a:r>
              <a:rPr lang="en-US" sz="1400" dirty="0" smtClean="0"/>
              <a:t>(</a:t>
            </a:r>
            <a:r>
              <a:rPr lang="en-US" sz="1400" dirty="0" err="1" smtClean="0"/>
              <a:t>gurjyan@jlab.org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00" y="6096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5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73286" y="1738348"/>
            <a:ext cx="10058400" cy="4050792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 smtClean="0"/>
              <a:t>Application is made of components that communicate data</a:t>
            </a:r>
          </a:p>
          <a:p>
            <a:pPr lvl="1"/>
            <a:r>
              <a:rPr lang="en-US" sz="2200" dirty="0" smtClean="0"/>
              <a:t>Small, simple and independent</a:t>
            </a:r>
          </a:p>
          <a:p>
            <a:pPr lvl="1"/>
            <a:r>
              <a:rPr lang="en-US" sz="2200" dirty="0" smtClean="0"/>
              <a:t>Easier to understand and develop</a:t>
            </a:r>
          </a:p>
          <a:p>
            <a:pPr lvl="1"/>
            <a:r>
              <a:rPr lang="en-US" sz="2200" dirty="0" smtClean="0"/>
              <a:t>Less dependencies </a:t>
            </a:r>
          </a:p>
          <a:p>
            <a:pPr lvl="1"/>
            <a:r>
              <a:rPr lang="en-US" sz="2200" dirty="0" smtClean="0"/>
              <a:t>Faster to build and deploy</a:t>
            </a:r>
          </a:p>
          <a:p>
            <a:pPr lvl="1"/>
            <a:r>
              <a:rPr lang="en-US" sz="2200" dirty="0" smtClean="0"/>
              <a:t>Reduced develop-deploy-debug cycle </a:t>
            </a:r>
          </a:p>
          <a:p>
            <a:pPr lvl="1"/>
            <a:r>
              <a:rPr lang="en-US" sz="2200" dirty="0" smtClean="0">
                <a:solidFill>
                  <a:srgbClr val="C00000"/>
                </a:solidFill>
              </a:rPr>
              <a:t>Easy to migrate to data</a:t>
            </a:r>
          </a:p>
          <a:p>
            <a:pPr lvl="1"/>
            <a:r>
              <a:rPr lang="en-US" sz="2200" dirty="0" smtClean="0"/>
              <a:t>Scales independently</a:t>
            </a:r>
          </a:p>
          <a:p>
            <a:pPr lvl="1"/>
            <a:r>
              <a:rPr lang="en-US" sz="2200" dirty="0" smtClean="0"/>
              <a:t>Independent optimizations</a:t>
            </a:r>
          </a:p>
          <a:p>
            <a:pPr lvl="1"/>
            <a:r>
              <a:rPr lang="en-US" sz="2200" dirty="0" smtClean="0"/>
              <a:t>Improves fault isolation</a:t>
            </a:r>
          </a:p>
          <a:p>
            <a:pPr lvl="1"/>
            <a:r>
              <a:rPr lang="en-US" sz="2200" dirty="0" smtClean="0"/>
              <a:t>Eliminates long term commitment to a single technology stack.</a:t>
            </a:r>
          </a:p>
          <a:p>
            <a:pPr lvl="1"/>
            <a:r>
              <a:rPr lang="en-US" sz="2200" dirty="0" smtClean="0"/>
              <a:t>Easy to embrace new technologies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4828"/>
            <a:ext cx="10515600" cy="781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376092"/>
                </a:solidFill>
              </a:rPr>
              <a:t> Micro-services</a:t>
            </a:r>
            <a:r>
              <a:rPr lang="en-US" sz="3600" dirty="0" smtClean="0">
                <a:solidFill>
                  <a:srgbClr val="376092"/>
                </a:solidFill>
              </a:rPr>
              <a:t>: Advantages</a:t>
            </a:r>
            <a:endParaRPr lang="en-US" sz="3600" dirty="0">
              <a:solidFill>
                <a:srgbClr val="376092"/>
              </a:solidFill>
            </a:endParaRPr>
          </a:p>
        </p:txBody>
      </p:sp>
      <p:pic>
        <p:nvPicPr>
          <p:cNvPr id="6" name="Picture 5" descr="CJQA8gCUEAAYaSS.png-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132" y="2853379"/>
            <a:ext cx="4216420" cy="154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5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91012"/>
          </a:xfrm>
        </p:spPr>
        <p:txBody>
          <a:bodyPr/>
          <a:lstStyle/>
          <a:p>
            <a:r>
              <a:rPr lang="en-US" sz="2400" dirty="0" smtClean="0"/>
              <a:t>Glue between micro-services</a:t>
            </a:r>
          </a:p>
          <a:p>
            <a:r>
              <a:rPr lang="en-US" sz="2400" dirty="0" smtClean="0"/>
              <a:t>How they connect </a:t>
            </a:r>
            <a:r>
              <a:rPr lang="en-US" sz="2400" dirty="0" smtClean="0"/>
              <a:t>to </a:t>
            </a:r>
            <a:r>
              <a:rPr lang="en-US" sz="2400" dirty="0" smtClean="0"/>
              <a:t>achieve computational goals</a:t>
            </a:r>
          </a:p>
          <a:p>
            <a:r>
              <a:rPr lang="en-US" sz="2400" dirty="0" smtClean="0"/>
              <a:t>Makes application truly distributed 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4829"/>
            <a:ext cx="10515600" cy="724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376092"/>
                </a:solidFill>
              </a:rPr>
              <a:t> FBP</a:t>
            </a:r>
            <a:endParaRPr lang="en-US" sz="3600" dirty="0">
              <a:solidFill>
                <a:srgbClr val="376092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08685" y="3987852"/>
            <a:ext cx="1162373" cy="105388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51305" y="3987851"/>
            <a:ext cx="1162373" cy="1053885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A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2054" y="4514791"/>
            <a:ext cx="1662193" cy="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864247" y="3987848"/>
            <a:ext cx="1162373" cy="1053885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48984" y="5601322"/>
            <a:ext cx="302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 A calls B } </a:t>
            </a:r>
            <a:r>
              <a:rPr lang="en-US" dirty="0" err="1" smtClean="0"/>
              <a:t>v.s</a:t>
            </a:r>
            <a:r>
              <a:rPr lang="en-US" dirty="0" smtClean="0"/>
              <a:t>. { A message B }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033150" y="3870297"/>
            <a:ext cx="885341" cy="348377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044775" y="4778263"/>
            <a:ext cx="873716" cy="381021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972376" y="3870297"/>
            <a:ext cx="873716" cy="348377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972376" y="4738845"/>
            <a:ext cx="873716" cy="42043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014995" y="4474481"/>
            <a:ext cx="1060344" cy="4277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412499" y="4105149"/>
            <a:ext cx="38170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B reacts on </a:t>
            </a:r>
            <a:r>
              <a:rPr lang="en-US" dirty="0" smtClean="0"/>
              <a:t>message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Named inputs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Sync/</a:t>
            </a:r>
            <a:r>
              <a:rPr lang="en-US" dirty="0" err="1" smtClean="0"/>
              <a:t>Async</a:t>
            </a:r>
            <a:r>
              <a:rPr lang="en-US" dirty="0" smtClean="0"/>
              <a:t> message passing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41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210" y="2058099"/>
            <a:ext cx="10515600" cy="3769264"/>
          </a:xfrm>
        </p:spPr>
        <p:txBody>
          <a:bodyPr>
            <a:normAutofit/>
          </a:bodyPr>
          <a:lstStyle/>
          <a:p>
            <a:r>
              <a:rPr lang="en-US" sz="2400" dirty="0"/>
              <a:t>Concurrency and parallelism are natural. </a:t>
            </a:r>
            <a:endParaRPr lang="en-US" sz="2400" dirty="0" smtClean="0"/>
          </a:p>
          <a:p>
            <a:pPr lvl="1"/>
            <a:r>
              <a:rPr lang="en-US" sz="2000" dirty="0" smtClean="0"/>
              <a:t>Code </a:t>
            </a:r>
            <a:r>
              <a:rPr lang="en-US" sz="2000" dirty="0"/>
              <a:t>can be distributed between cores </a:t>
            </a:r>
            <a:r>
              <a:rPr lang="en-US" sz="2000" dirty="0" smtClean="0"/>
              <a:t>and </a:t>
            </a:r>
            <a:r>
              <a:rPr lang="en-US" sz="2000" dirty="0"/>
              <a:t>across networks. 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400" dirty="0"/>
              <a:t>Data flow networks are natural for representing process. 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/>
              <a:t>Message passing gets rid of the problems associated with shared memory and locks.</a:t>
            </a:r>
          </a:p>
          <a:p>
            <a:r>
              <a:rPr lang="en-US" sz="2400" dirty="0"/>
              <a:t>Data flow programs are more extensible than traditional programs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Fault </a:t>
            </a:r>
            <a:r>
              <a:rPr lang="en-US" sz="2400" dirty="0" smtClean="0"/>
              <a:t>tolerant 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4828"/>
            <a:ext cx="10515600" cy="831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376092"/>
                </a:solidFill>
              </a:rPr>
              <a:t> FBP</a:t>
            </a:r>
            <a:r>
              <a:rPr lang="en-US" sz="3600" dirty="0" smtClean="0">
                <a:solidFill>
                  <a:srgbClr val="376092"/>
                </a:solidFill>
              </a:rPr>
              <a:t>: Advantages</a:t>
            </a:r>
            <a:endParaRPr lang="en-US" sz="3600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03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3251"/>
            <a:ext cx="11209867" cy="91502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376092"/>
                </a:solidFill>
              </a:rPr>
              <a:t> CLARA </a:t>
            </a:r>
            <a:r>
              <a:rPr lang="en-US" dirty="0" smtClean="0">
                <a:solidFill>
                  <a:srgbClr val="376092"/>
                </a:solidFill>
              </a:rPr>
              <a:t>implements</a:t>
            </a:r>
            <a:r>
              <a:rPr lang="en-US" dirty="0" smtClean="0">
                <a:solidFill>
                  <a:srgbClr val="376092"/>
                </a:solidFill>
              </a:rPr>
              <a:t> SOA and FBP</a:t>
            </a:r>
            <a:endParaRPr lang="en-US" dirty="0">
              <a:solidFill>
                <a:srgbClr val="37609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314" y="1393056"/>
            <a:ext cx="9936997" cy="339592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Application is defined as a network of loosely coupled processes, called </a:t>
            </a:r>
            <a:r>
              <a:rPr lang="en-US" sz="2400" dirty="0" smtClean="0">
                <a:solidFill>
                  <a:srgbClr val="000000"/>
                </a:solidFill>
              </a:rPr>
              <a:t>services.</a:t>
            </a:r>
            <a:endParaRPr lang="en-US" sz="2400" dirty="0">
              <a:solidFill>
                <a:srgbClr val="000000"/>
              </a:solidFill>
            </a:endParaRP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Services exchange data across predefined connections by message passing, where connections are specified externally to the services.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Services can be requested from different data processing applications.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Loose coupling of services makes polyglot data access and processing solutions </a:t>
            </a:r>
            <a:r>
              <a:rPr lang="en-US" sz="1800" dirty="0" smtClean="0">
                <a:solidFill>
                  <a:srgbClr val="000000"/>
                </a:solidFill>
              </a:rPr>
              <a:t>possible (C++, Java, Python, Fortran)</a:t>
            </a:r>
            <a:endParaRPr lang="en-US" sz="1800" dirty="0">
              <a:solidFill>
                <a:srgbClr val="000000"/>
              </a:solidFill>
            </a:endParaRP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Services communicate with each other by exchanging the data quanta. </a:t>
            </a:r>
          </a:p>
          <a:p>
            <a:pPr lvl="3"/>
            <a:r>
              <a:rPr lang="en-US" sz="1600" dirty="0">
                <a:solidFill>
                  <a:srgbClr val="000000"/>
                </a:solidFill>
              </a:rPr>
              <a:t>Thus, services share the same understanding of the transient data, hence the only coupling between services.</a:t>
            </a:r>
            <a:endParaRPr lang="en-US" sz="1600" dirty="0"/>
          </a:p>
        </p:txBody>
      </p:sp>
      <p:pic>
        <p:nvPicPr>
          <p:cNvPr id="7" name="Picture 11" descr="5.Rabkamasphotostre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093" y="4788976"/>
            <a:ext cx="28654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10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>
          <a:xfrm>
            <a:off x="2411751" y="2338428"/>
            <a:ext cx="7190183" cy="2759681"/>
          </a:xfrm>
          <a:prstGeom prst="rect">
            <a:avLst/>
          </a:prstGeom>
          <a:solidFill>
            <a:schemeClr val="accent1">
              <a:lumMod val="75000"/>
              <a:alpha val="2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Shape 42"/>
          <p:cNvSpPr/>
          <p:nvPr/>
        </p:nvSpPr>
        <p:spPr>
          <a:xfrm>
            <a:off x="3700530" y="3113629"/>
            <a:ext cx="1219300" cy="114281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1100" b="1" dirty="0"/>
              <a:t>FE</a:t>
            </a:r>
            <a:endParaRPr lang="en" sz="1100" b="1" dirty="0"/>
          </a:p>
        </p:txBody>
      </p:sp>
      <p:sp>
        <p:nvSpPr>
          <p:cNvPr id="128" name="Shape 45"/>
          <p:cNvSpPr/>
          <p:nvPr/>
        </p:nvSpPr>
        <p:spPr>
          <a:xfrm>
            <a:off x="3780711" y="3445829"/>
            <a:ext cx="1067157" cy="672350"/>
          </a:xfrm>
          <a:prstGeom prst="rect">
            <a:avLst/>
          </a:prstGeom>
          <a:solidFill>
            <a:srgbClr val="EFEFE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000" b="1" dirty="0"/>
          </a:p>
        </p:txBody>
      </p:sp>
      <p:sp>
        <p:nvSpPr>
          <p:cNvPr id="107" name="Rectangle 106"/>
          <p:cNvSpPr/>
          <p:nvPr/>
        </p:nvSpPr>
        <p:spPr>
          <a:xfrm>
            <a:off x="2411751" y="5170378"/>
            <a:ext cx="7190183" cy="456091"/>
          </a:xfrm>
          <a:prstGeom prst="rect">
            <a:avLst/>
          </a:prstGeom>
          <a:solidFill>
            <a:schemeClr val="accent1">
              <a:lumMod val="75000"/>
              <a:alpha val="2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800000"/>
                </a:solidFill>
              </a:rPr>
              <a:t> Service Bus (</a:t>
            </a:r>
            <a:r>
              <a:rPr lang="en-US" sz="1200" dirty="0" err="1">
                <a:solidFill>
                  <a:srgbClr val="800000"/>
                </a:solidFill>
              </a:rPr>
              <a:t>xMsg</a:t>
            </a:r>
            <a:r>
              <a:rPr lang="en-US" sz="1200" dirty="0">
                <a:solidFill>
                  <a:srgbClr val="800000"/>
                </a:solidFill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49372" y="4785500"/>
            <a:ext cx="1035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800000"/>
                </a:solidFill>
              </a:rPr>
              <a:t>Service Layer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2411751" y="1602091"/>
            <a:ext cx="7190183" cy="659095"/>
          </a:xfrm>
          <a:prstGeom prst="rect">
            <a:avLst/>
          </a:prstGeom>
          <a:solidFill>
            <a:schemeClr val="accent1">
              <a:lumMod val="75000"/>
              <a:alpha val="2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800000"/>
                </a:solidFill>
              </a:rPr>
              <a:t>Orchestration Layer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60059" y="3150066"/>
            <a:ext cx="7312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Registration</a:t>
            </a:r>
          </a:p>
        </p:txBody>
      </p:sp>
      <p:sp>
        <p:nvSpPr>
          <p:cNvPr id="24" name="Shape 42"/>
          <p:cNvSpPr/>
          <p:nvPr/>
        </p:nvSpPr>
        <p:spPr>
          <a:xfrm>
            <a:off x="5512947" y="4042947"/>
            <a:ext cx="1219300" cy="100455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100" b="1" dirty="0"/>
              <a:t>DPE</a:t>
            </a:r>
          </a:p>
        </p:txBody>
      </p:sp>
      <p:sp>
        <p:nvSpPr>
          <p:cNvPr id="25" name="Shape 45"/>
          <p:cNvSpPr/>
          <p:nvPr/>
        </p:nvSpPr>
        <p:spPr>
          <a:xfrm>
            <a:off x="5593128" y="4375148"/>
            <a:ext cx="690075" cy="484950"/>
          </a:xfrm>
          <a:prstGeom prst="rect">
            <a:avLst/>
          </a:prstGeom>
          <a:solidFill>
            <a:srgbClr val="EFEFE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sz="1000" b="1" dirty="0"/>
              <a:t>SC</a:t>
            </a:r>
            <a:endParaRPr sz="1000" b="1" dirty="0"/>
          </a:p>
        </p:txBody>
      </p:sp>
      <p:sp>
        <p:nvSpPr>
          <p:cNvPr id="26" name="Shape 46"/>
          <p:cNvSpPr/>
          <p:nvPr/>
        </p:nvSpPr>
        <p:spPr>
          <a:xfrm>
            <a:off x="5896272" y="4472106"/>
            <a:ext cx="690075" cy="484950"/>
          </a:xfrm>
          <a:prstGeom prst="rect">
            <a:avLst/>
          </a:prstGeom>
          <a:solidFill>
            <a:srgbClr val="EFEFE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1000" b="1" dirty="0"/>
              <a:t>S</a:t>
            </a:r>
            <a:r>
              <a:rPr lang="en" sz="1000" b="1" dirty="0"/>
              <a:t>C</a:t>
            </a:r>
          </a:p>
        </p:txBody>
      </p:sp>
      <p:sp>
        <p:nvSpPr>
          <p:cNvPr id="27" name="Shape 50"/>
          <p:cNvSpPr/>
          <p:nvPr/>
        </p:nvSpPr>
        <p:spPr>
          <a:xfrm>
            <a:off x="6163962" y="4490899"/>
            <a:ext cx="289491" cy="255965"/>
          </a:xfrm>
          <a:prstGeom prst="ellipse">
            <a:avLst/>
          </a:prstGeom>
          <a:solidFill>
            <a:srgbClr val="E6B8A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1000" dirty="0"/>
              <a:t>S</a:t>
            </a:r>
          </a:p>
        </p:txBody>
      </p:sp>
      <p:sp>
        <p:nvSpPr>
          <p:cNvPr id="28" name="Shape 50"/>
          <p:cNvSpPr/>
          <p:nvPr/>
        </p:nvSpPr>
        <p:spPr>
          <a:xfrm>
            <a:off x="6258406" y="4672815"/>
            <a:ext cx="289491" cy="255965"/>
          </a:xfrm>
          <a:prstGeom prst="ellipse">
            <a:avLst/>
          </a:prstGeom>
          <a:solidFill>
            <a:srgbClr val="E6B8A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1000" dirty="0"/>
              <a:t>S</a:t>
            </a:r>
          </a:p>
        </p:txBody>
      </p:sp>
      <p:sp>
        <p:nvSpPr>
          <p:cNvPr id="29" name="Shape 50"/>
          <p:cNvSpPr/>
          <p:nvPr/>
        </p:nvSpPr>
        <p:spPr>
          <a:xfrm>
            <a:off x="6026890" y="4662767"/>
            <a:ext cx="289491" cy="255965"/>
          </a:xfrm>
          <a:prstGeom prst="ellipse">
            <a:avLst/>
          </a:prstGeom>
          <a:solidFill>
            <a:srgbClr val="E6B8A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1000" dirty="0"/>
              <a:t>S</a:t>
            </a:r>
          </a:p>
        </p:txBody>
      </p:sp>
      <p:sp>
        <p:nvSpPr>
          <p:cNvPr id="30" name="Shape 42"/>
          <p:cNvSpPr/>
          <p:nvPr/>
        </p:nvSpPr>
        <p:spPr>
          <a:xfrm>
            <a:off x="7466837" y="2511768"/>
            <a:ext cx="1219300" cy="100455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100" b="1" dirty="0"/>
              <a:t>DPE</a:t>
            </a:r>
          </a:p>
        </p:txBody>
      </p:sp>
      <p:sp>
        <p:nvSpPr>
          <p:cNvPr id="31" name="Shape 45"/>
          <p:cNvSpPr/>
          <p:nvPr/>
        </p:nvSpPr>
        <p:spPr>
          <a:xfrm>
            <a:off x="7547018" y="2843969"/>
            <a:ext cx="690075" cy="484950"/>
          </a:xfrm>
          <a:prstGeom prst="rect">
            <a:avLst/>
          </a:prstGeom>
          <a:solidFill>
            <a:srgbClr val="EFEFE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sz="1000" b="1" dirty="0"/>
              <a:t>SC</a:t>
            </a:r>
            <a:endParaRPr sz="1000" b="1" dirty="0"/>
          </a:p>
        </p:txBody>
      </p:sp>
      <p:sp>
        <p:nvSpPr>
          <p:cNvPr id="32" name="Shape 46"/>
          <p:cNvSpPr/>
          <p:nvPr/>
        </p:nvSpPr>
        <p:spPr>
          <a:xfrm>
            <a:off x="7850162" y="2940927"/>
            <a:ext cx="690075" cy="484950"/>
          </a:xfrm>
          <a:prstGeom prst="rect">
            <a:avLst/>
          </a:prstGeom>
          <a:solidFill>
            <a:srgbClr val="EFEFE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1000" b="1" dirty="0"/>
              <a:t>S</a:t>
            </a:r>
            <a:r>
              <a:rPr lang="en" sz="1000" b="1" dirty="0"/>
              <a:t>C</a:t>
            </a:r>
          </a:p>
        </p:txBody>
      </p:sp>
      <p:sp>
        <p:nvSpPr>
          <p:cNvPr id="33" name="Shape 50"/>
          <p:cNvSpPr/>
          <p:nvPr/>
        </p:nvSpPr>
        <p:spPr>
          <a:xfrm>
            <a:off x="8117852" y="2959720"/>
            <a:ext cx="289491" cy="255965"/>
          </a:xfrm>
          <a:prstGeom prst="ellipse">
            <a:avLst/>
          </a:prstGeom>
          <a:solidFill>
            <a:srgbClr val="E6B8A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1000" dirty="0"/>
              <a:t>S</a:t>
            </a:r>
          </a:p>
        </p:txBody>
      </p:sp>
      <p:sp>
        <p:nvSpPr>
          <p:cNvPr id="34" name="Shape 50"/>
          <p:cNvSpPr/>
          <p:nvPr/>
        </p:nvSpPr>
        <p:spPr>
          <a:xfrm>
            <a:off x="8212296" y="3141636"/>
            <a:ext cx="289491" cy="255965"/>
          </a:xfrm>
          <a:prstGeom prst="ellipse">
            <a:avLst/>
          </a:prstGeom>
          <a:solidFill>
            <a:srgbClr val="E6B8A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1000" dirty="0"/>
              <a:t>S</a:t>
            </a:r>
          </a:p>
        </p:txBody>
      </p:sp>
      <p:sp>
        <p:nvSpPr>
          <p:cNvPr id="35" name="Shape 50"/>
          <p:cNvSpPr/>
          <p:nvPr/>
        </p:nvSpPr>
        <p:spPr>
          <a:xfrm>
            <a:off x="7980780" y="3131588"/>
            <a:ext cx="289491" cy="255965"/>
          </a:xfrm>
          <a:prstGeom prst="ellipse">
            <a:avLst/>
          </a:prstGeom>
          <a:solidFill>
            <a:srgbClr val="E6B8A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1000" dirty="0"/>
              <a:t>S</a:t>
            </a:r>
          </a:p>
        </p:txBody>
      </p:sp>
      <p:sp>
        <p:nvSpPr>
          <p:cNvPr id="36" name="Shape 42"/>
          <p:cNvSpPr/>
          <p:nvPr/>
        </p:nvSpPr>
        <p:spPr>
          <a:xfrm>
            <a:off x="7462808" y="4042947"/>
            <a:ext cx="1219300" cy="100455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100" b="1" dirty="0"/>
              <a:t>DPE</a:t>
            </a:r>
          </a:p>
        </p:txBody>
      </p:sp>
      <p:sp>
        <p:nvSpPr>
          <p:cNvPr id="37" name="Shape 45"/>
          <p:cNvSpPr/>
          <p:nvPr/>
        </p:nvSpPr>
        <p:spPr>
          <a:xfrm>
            <a:off x="7542989" y="4375148"/>
            <a:ext cx="690075" cy="484950"/>
          </a:xfrm>
          <a:prstGeom prst="rect">
            <a:avLst/>
          </a:prstGeom>
          <a:solidFill>
            <a:srgbClr val="EFEFE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sz="1000" b="1" dirty="0"/>
              <a:t>SC</a:t>
            </a:r>
            <a:endParaRPr sz="1000" b="1" dirty="0"/>
          </a:p>
        </p:txBody>
      </p:sp>
      <p:sp>
        <p:nvSpPr>
          <p:cNvPr id="38" name="Shape 46"/>
          <p:cNvSpPr/>
          <p:nvPr/>
        </p:nvSpPr>
        <p:spPr>
          <a:xfrm>
            <a:off x="7846133" y="4472106"/>
            <a:ext cx="690075" cy="484950"/>
          </a:xfrm>
          <a:prstGeom prst="rect">
            <a:avLst/>
          </a:prstGeom>
          <a:solidFill>
            <a:srgbClr val="EFEFE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1000" b="1" dirty="0"/>
              <a:t>S</a:t>
            </a:r>
            <a:r>
              <a:rPr lang="en" sz="1000" b="1" dirty="0"/>
              <a:t>C</a:t>
            </a:r>
          </a:p>
        </p:txBody>
      </p:sp>
      <p:sp>
        <p:nvSpPr>
          <p:cNvPr id="39" name="Shape 50"/>
          <p:cNvSpPr/>
          <p:nvPr/>
        </p:nvSpPr>
        <p:spPr>
          <a:xfrm>
            <a:off x="8113823" y="4490899"/>
            <a:ext cx="289491" cy="255965"/>
          </a:xfrm>
          <a:prstGeom prst="ellipse">
            <a:avLst/>
          </a:prstGeom>
          <a:solidFill>
            <a:srgbClr val="E6B8A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1000" dirty="0"/>
              <a:t>S</a:t>
            </a:r>
          </a:p>
        </p:txBody>
      </p:sp>
      <p:sp>
        <p:nvSpPr>
          <p:cNvPr id="40" name="Shape 50"/>
          <p:cNvSpPr/>
          <p:nvPr/>
        </p:nvSpPr>
        <p:spPr>
          <a:xfrm>
            <a:off x="8208267" y="4672815"/>
            <a:ext cx="289491" cy="255965"/>
          </a:xfrm>
          <a:prstGeom prst="ellipse">
            <a:avLst/>
          </a:prstGeom>
          <a:solidFill>
            <a:srgbClr val="E6B8A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1000" dirty="0"/>
              <a:t>S</a:t>
            </a:r>
          </a:p>
        </p:txBody>
      </p:sp>
      <p:sp>
        <p:nvSpPr>
          <p:cNvPr id="41" name="Shape 50"/>
          <p:cNvSpPr/>
          <p:nvPr/>
        </p:nvSpPr>
        <p:spPr>
          <a:xfrm>
            <a:off x="7976751" y="4662767"/>
            <a:ext cx="289491" cy="255965"/>
          </a:xfrm>
          <a:prstGeom prst="ellipse">
            <a:avLst/>
          </a:prstGeom>
          <a:solidFill>
            <a:srgbClr val="E6B8A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1000" dirty="0"/>
              <a:t>S</a:t>
            </a:r>
          </a:p>
        </p:txBody>
      </p:sp>
      <p:cxnSp>
        <p:nvCxnSpPr>
          <p:cNvPr id="42" name="Straight Connector 41"/>
          <p:cNvCxnSpPr>
            <a:stCxn id="30" idx="2"/>
            <a:endCxn id="36" idx="0"/>
          </p:cNvCxnSpPr>
          <p:nvPr/>
        </p:nvCxnSpPr>
        <p:spPr>
          <a:xfrm flipH="1">
            <a:off x="8072459" y="3516319"/>
            <a:ext cx="4029" cy="526629"/>
          </a:xfrm>
          <a:prstGeom prst="line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43" name="Straight Connector 42"/>
          <p:cNvCxnSpPr>
            <a:stCxn id="36" idx="1"/>
            <a:endCxn id="24" idx="3"/>
          </p:cNvCxnSpPr>
          <p:nvPr/>
        </p:nvCxnSpPr>
        <p:spPr>
          <a:xfrm flipH="1">
            <a:off x="6732248" y="4545222"/>
            <a:ext cx="730561" cy="0"/>
          </a:xfrm>
          <a:prstGeom prst="line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44" name="Shape 42"/>
          <p:cNvSpPr/>
          <p:nvPr/>
        </p:nvSpPr>
        <p:spPr>
          <a:xfrm>
            <a:off x="5512947" y="2511768"/>
            <a:ext cx="1219300" cy="100455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100" b="1" dirty="0"/>
              <a:t>DPE</a:t>
            </a:r>
          </a:p>
        </p:txBody>
      </p:sp>
      <p:sp>
        <p:nvSpPr>
          <p:cNvPr id="45" name="Shape 45"/>
          <p:cNvSpPr/>
          <p:nvPr/>
        </p:nvSpPr>
        <p:spPr>
          <a:xfrm>
            <a:off x="5593128" y="2843969"/>
            <a:ext cx="690075" cy="484950"/>
          </a:xfrm>
          <a:prstGeom prst="rect">
            <a:avLst/>
          </a:prstGeom>
          <a:solidFill>
            <a:srgbClr val="EFEFE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sz="1000" b="1" dirty="0"/>
              <a:t>SC</a:t>
            </a:r>
            <a:endParaRPr sz="1000" b="1" dirty="0"/>
          </a:p>
        </p:txBody>
      </p:sp>
      <p:sp>
        <p:nvSpPr>
          <p:cNvPr id="46" name="Shape 46"/>
          <p:cNvSpPr/>
          <p:nvPr/>
        </p:nvSpPr>
        <p:spPr>
          <a:xfrm>
            <a:off x="5896272" y="2940927"/>
            <a:ext cx="690075" cy="484950"/>
          </a:xfrm>
          <a:prstGeom prst="rect">
            <a:avLst/>
          </a:prstGeom>
          <a:solidFill>
            <a:srgbClr val="EFEFE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1000" b="1" dirty="0"/>
              <a:t>S</a:t>
            </a:r>
            <a:r>
              <a:rPr lang="en" sz="1000" b="1" dirty="0"/>
              <a:t>C</a:t>
            </a:r>
          </a:p>
        </p:txBody>
      </p:sp>
      <p:sp>
        <p:nvSpPr>
          <p:cNvPr id="47" name="Shape 50"/>
          <p:cNvSpPr/>
          <p:nvPr/>
        </p:nvSpPr>
        <p:spPr>
          <a:xfrm>
            <a:off x="6163962" y="2959720"/>
            <a:ext cx="289491" cy="255965"/>
          </a:xfrm>
          <a:prstGeom prst="ellipse">
            <a:avLst/>
          </a:prstGeom>
          <a:solidFill>
            <a:srgbClr val="E6B8A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1000" dirty="0"/>
              <a:t>S</a:t>
            </a:r>
          </a:p>
        </p:txBody>
      </p:sp>
      <p:sp>
        <p:nvSpPr>
          <p:cNvPr id="48" name="Shape 50"/>
          <p:cNvSpPr/>
          <p:nvPr/>
        </p:nvSpPr>
        <p:spPr>
          <a:xfrm>
            <a:off x="6258406" y="3141636"/>
            <a:ext cx="289491" cy="255965"/>
          </a:xfrm>
          <a:prstGeom prst="ellipse">
            <a:avLst/>
          </a:prstGeom>
          <a:solidFill>
            <a:srgbClr val="E6B8A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1000" dirty="0"/>
              <a:t>S</a:t>
            </a:r>
          </a:p>
        </p:txBody>
      </p:sp>
      <p:sp>
        <p:nvSpPr>
          <p:cNvPr id="49" name="Shape 50"/>
          <p:cNvSpPr/>
          <p:nvPr/>
        </p:nvSpPr>
        <p:spPr>
          <a:xfrm>
            <a:off x="6026890" y="3131588"/>
            <a:ext cx="289491" cy="255965"/>
          </a:xfrm>
          <a:prstGeom prst="ellipse">
            <a:avLst/>
          </a:prstGeom>
          <a:solidFill>
            <a:srgbClr val="E6B8A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1000" dirty="0"/>
              <a:t>S</a:t>
            </a:r>
          </a:p>
        </p:txBody>
      </p:sp>
      <p:cxnSp>
        <p:nvCxnSpPr>
          <p:cNvPr id="50" name="Straight Connector 49"/>
          <p:cNvCxnSpPr>
            <a:stCxn id="24" idx="0"/>
            <a:endCxn id="44" idx="2"/>
          </p:cNvCxnSpPr>
          <p:nvPr/>
        </p:nvCxnSpPr>
        <p:spPr>
          <a:xfrm flipV="1">
            <a:off x="6122597" y="3516319"/>
            <a:ext cx="0" cy="526629"/>
          </a:xfrm>
          <a:prstGeom prst="line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51" name="Straight Connector 50"/>
          <p:cNvCxnSpPr>
            <a:stCxn id="44" idx="3"/>
            <a:endCxn id="30" idx="1"/>
          </p:cNvCxnSpPr>
          <p:nvPr/>
        </p:nvCxnSpPr>
        <p:spPr>
          <a:xfrm>
            <a:off x="6732247" y="3014043"/>
            <a:ext cx="734590" cy="0"/>
          </a:xfrm>
          <a:prstGeom prst="line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52" name="Straight Connector 51"/>
          <p:cNvCxnSpPr>
            <a:stCxn id="24" idx="3"/>
            <a:endCxn id="30" idx="1"/>
          </p:cNvCxnSpPr>
          <p:nvPr/>
        </p:nvCxnSpPr>
        <p:spPr>
          <a:xfrm flipV="1">
            <a:off x="6732247" y="3014044"/>
            <a:ext cx="734590" cy="1531179"/>
          </a:xfrm>
          <a:prstGeom prst="line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53" name="Straight Connector 52"/>
          <p:cNvCxnSpPr>
            <a:stCxn id="36" idx="1"/>
            <a:endCxn id="44" idx="3"/>
          </p:cNvCxnSpPr>
          <p:nvPr/>
        </p:nvCxnSpPr>
        <p:spPr>
          <a:xfrm flipH="1" flipV="1">
            <a:off x="6732248" y="3014044"/>
            <a:ext cx="730561" cy="1531179"/>
          </a:xfrm>
          <a:prstGeom prst="line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4" name="Rectangle 3"/>
          <p:cNvSpPr/>
          <p:nvPr/>
        </p:nvSpPr>
        <p:spPr>
          <a:xfrm>
            <a:off x="3862247" y="3502500"/>
            <a:ext cx="914400" cy="224740"/>
          </a:xfrm>
          <a:prstGeom prst="rect">
            <a:avLst/>
          </a:prstGeom>
          <a:solidFill>
            <a:schemeClr val="accent2">
              <a:lumMod val="60000"/>
              <a:lumOff val="40000"/>
              <a:alpha val="5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gateway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848467" y="3785470"/>
            <a:ext cx="914400" cy="224740"/>
          </a:xfrm>
          <a:prstGeom prst="rect">
            <a:avLst/>
          </a:prstGeom>
          <a:solidFill>
            <a:schemeClr val="accent2">
              <a:lumMod val="60000"/>
              <a:lumOff val="40000"/>
              <a:alpha val="5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security</a:t>
            </a:r>
          </a:p>
        </p:txBody>
      </p:sp>
      <p:sp>
        <p:nvSpPr>
          <p:cNvPr id="6" name="Down Arrow 5"/>
          <p:cNvSpPr/>
          <p:nvPr/>
        </p:nvSpPr>
        <p:spPr>
          <a:xfrm>
            <a:off x="4195669" y="3691631"/>
            <a:ext cx="212610" cy="19700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7"/>
          <p:cNvSpPr/>
          <p:nvPr/>
        </p:nvSpPr>
        <p:spPr>
          <a:xfrm>
            <a:off x="3125968" y="3338251"/>
            <a:ext cx="2350593" cy="839279"/>
          </a:xfrm>
          <a:prstGeom prst="leftRightArrow">
            <a:avLst/>
          </a:prstGeom>
          <a:solidFill>
            <a:schemeClr val="accent1">
              <a:lumMod val="75000"/>
              <a:alpha val="2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5827638" y="2490583"/>
            <a:ext cx="10298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Local Registration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769658" y="2483961"/>
            <a:ext cx="10298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Local Registration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809249" y="4010457"/>
            <a:ext cx="10298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Local Registration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793439" y="4010457"/>
            <a:ext cx="10298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Local Registration</a:t>
            </a:r>
          </a:p>
        </p:txBody>
      </p: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0" y="1369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376092"/>
                </a:solidFill>
              </a:rPr>
              <a:t> CLARA </a:t>
            </a:r>
            <a:r>
              <a:rPr lang="en-US" sz="3600" dirty="0" smtClean="0">
                <a:solidFill>
                  <a:srgbClr val="376092"/>
                </a:solidFill>
              </a:rPr>
              <a:t>architecture</a:t>
            </a:r>
            <a:endParaRPr lang="en-US" sz="3600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40006" y="1942353"/>
            <a:ext cx="2315882" cy="1882588"/>
          </a:xfrm>
          <a:prstGeom prst="rect">
            <a:avLst/>
          </a:prstGeom>
          <a:solidFill>
            <a:schemeClr val="accent1">
              <a:lumMod val="75000"/>
              <a:alpha val="2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346829" y="2525058"/>
            <a:ext cx="687294" cy="717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SE1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553531" y="1957295"/>
            <a:ext cx="1490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Service Container</a:t>
            </a:r>
          </a:p>
        </p:txBody>
      </p:sp>
      <p:cxnSp>
        <p:nvCxnSpPr>
          <p:cNvPr id="8" name="Straight Arrow Connector 7"/>
          <p:cNvCxnSpPr>
            <a:endCxn id="3" idx="1"/>
          </p:cNvCxnSpPr>
          <p:nvPr/>
        </p:nvCxnSpPr>
        <p:spPr>
          <a:xfrm>
            <a:off x="1628594" y="2883647"/>
            <a:ext cx="9114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3" idx="1"/>
            <a:endCxn id="5" idx="2"/>
          </p:cNvCxnSpPr>
          <p:nvPr/>
        </p:nvCxnSpPr>
        <p:spPr>
          <a:xfrm flipV="1">
            <a:off x="2540007" y="2883647"/>
            <a:ext cx="806823" cy="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6"/>
            <a:endCxn id="3" idx="3"/>
          </p:cNvCxnSpPr>
          <p:nvPr/>
        </p:nvCxnSpPr>
        <p:spPr>
          <a:xfrm>
            <a:off x="4034124" y="2883647"/>
            <a:ext cx="821765" cy="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" idx="3"/>
          </p:cNvCxnSpPr>
          <p:nvPr/>
        </p:nvCxnSpPr>
        <p:spPr>
          <a:xfrm flipV="1">
            <a:off x="4855889" y="2883647"/>
            <a:ext cx="77694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65692" y="3989293"/>
            <a:ext cx="1774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One request at a time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344637" y="1936364"/>
            <a:ext cx="2315882" cy="1882588"/>
          </a:xfrm>
          <a:prstGeom prst="rect">
            <a:avLst/>
          </a:prstGeom>
          <a:solidFill>
            <a:schemeClr val="accent1">
              <a:lumMod val="75000"/>
              <a:alpha val="2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8151460" y="2369659"/>
            <a:ext cx="687294" cy="717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7358162" y="1981188"/>
            <a:ext cx="1490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Service Container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478595" y="2728248"/>
            <a:ext cx="9114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2" idx="2"/>
          </p:cNvCxnSpPr>
          <p:nvPr/>
        </p:nvCxnSpPr>
        <p:spPr>
          <a:xfrm flipV="1">
            <a:off x="7344638" y="2728248"/>
            <a:ext cx="806823" cy="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6"/>
          </p:cNvCxnSpPr>
          <p:nvPr/>
        </p:nvCxnSpPr>
        <p:spPr>
          <a:xfrm>
            <a:off x="8838755" y="2728248"/>
            <a:ext cx="821765" cy="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9660520" y="2728248"/>
            <a:ext cx="77694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344638" y="3989291"/>
            <a:ext cx="2489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Multiple simultaneous requests</a:t>
            </a:r>
          </a:p>
        </p:txBody>
      </p:sp>
      <p:sp>
        <p:nvSpPr>
          <p:cNvPr id="29" name="Oval 28"/>
          <p:cNvSpPr/>
          <p:nvPr/>
        </p:nvSpPr>
        <p:spPr>
          <a:xfrm>
            <a:off x="8303860" y="2522059"/>
            <a:ext cx="687294" cy="717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</a:t>
            </a:r>
            <a:endParaRPr lang="en-US" sz="32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479542" y="2880647"/>
            <a:ext cx="9114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1" idx="1"/>
            <a:endCxn id="29" idx="2"/>
          </p:cNvCxnSpPr>
          <p:nvPr/>
        </p:nvCxnSpPr>
        <p:spPr>
          <a:xfrm>
            <a:off x="7344638" y="2877659"/>
            <a:ext cx="959223" cy="2989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6"/>
            <a:endCxn id="21" idx="3"/>
          </p:cNvCxnSpPr>
          <p:nvPr/>
        </p:nvCxnSpPr>
        <p:spPr>
          <a:xfrm flipV="1">
            <a:off x="8991155" y="2877659"/>
            <a:ext cx="669365" cy="2989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9663510" y="2880648"/>
            <a:ext cx="77694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8456260" y="2674459"/>
            <a:ext cx="687294" cy="717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</a:t>
            </a:r>
            <a:endParaRPr lang="en-US" sz="32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482900" y="3033047"/>
            <a:ext cx="9114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7344638" y="3033048"/>
            <a:ext cx="1117155" cy="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4" idx="6"/>
          </p:cNvCxnSpPr>
          <p:nvPr/>
        </p:nvCxnSpPr>
        <p:spPr>
          <a:xfrm>
            <a:off x="9143555" y="3033047"/>
            <a:ext cx="516965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9666500" y="3033048"/>
            <a:ext cx="77694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8608660" y="2826859"/>
            <a:ext cx="687294" cy="717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SE1</a:t>
            </a:r>
            <a:endParaRPr lang="en-US" sz="3200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6482900" y="3185448"/>
            <a:ext cx="9114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39" idx="2"/>
          </p:cNvCxnSpPr>
          <p:nvPr/>
        </p:nvCxnSpPr>
        <p:spPr>
          <a:xfrm>
            <a:off x="7344638" y="3185447"/>
            <a:ext cx="1264023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9" idx="6"/>
          </p:cNvCxnSpPr>
          <p:nvPr/>
        </p:nvCxnSpPr>
        <p:spPr>
          <a:xfrm>
            <a:off x="9295955" y="3185448"/>
            <a:ext cx="364565" cy="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9666500" y="3185447"/>
            <a:ext cx="77694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761651" y="4855008"/>
            <a:ext cx="7415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C++ engine :          </a:t>
            </a:r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://claraweb.jlab.org/clara//</a:t>
            </a:r>
            <a:r>
              <a:rPr lang="en-US" sz="1400" dirty="0" smtClean="0">
                <a:hlinkClick r:id="rId3"/>
              </a:rPr>
              <a:t>docs/quickstart/cpp.html</a:t>
            </a:r>
            <a:endParaRPr lang="en-US" sz="1400" dirty="0" smtClean="0"/>
          </a:p>
          <a:p>
            <a:r>
              <a:rPr lang="en-US" sz="1400" dirty="0"/>
              <a:t>Java engine </a:t>
            </a:r>
            <a:r>
              <a:rPr lang="en-US" sz="1400" dirty="0" smtClean="0"/>
              <a:t>:         </a:t>
            </a:r>
            <a:r>
              <a:rPr lang="en-US" sz="1400" dirty="0" smtClean="0">
                <a:hlinkClick r:id="rId4"/>
              </a:rPr>
              <a:t>https</a:t>
            </a:r>
            <a:r>
              <a:rPr lang="en-US" sz="1400" dirty="0">
                <a:hlinkClick r:id="rId4"/>
              </a:rPr>
              <a:t>://claraweb.jlab.org/clara//</a:t>
            </a:r>
            <a:r>
              <a:rPr lang="en-US" sz="1400" dirty="0" smtClean="0">
                <a:hlinkClick r:id="rId4"/>
              </a:rPr>
              <a:t>docs/quickstart/java.html</a:t>
            </a:r>
            <a:endParaRPr lang="en-US" sz="1400" dirty="0"/>
          </a:p>
          <a:p>
            <a:r>
              <a:rPr lang="en-US" sz="1400" dirty="0" smtClean="0"/>
              <a:t>Python engine</a:t>
            </a:r>
            <a:r>
              <a:rPr lang="en-US" sz="1400" dirty="0"/>
              <a:t>:   </a:t>
            </a:r>
            <a:r>
              <a:rPr lang="en-US" sz="1400" dirty="0" smtClean="0"/>
              <a:t>    </a:t>
            </a:r>
            <a:r>
              <a:rPr lang="en-US" sz="1400" dirty="0" smtClean="0">
                <a:hlinkClick r:id="rId5"/>
              </a:rPr>
              <a:t>https</a:t>
            </a:r>
            <a:r>
              <a:rPr lang="en-US" sz="1400" dirty="0">
                <a:hlinkClick r:id="rId5"/>
              </a:rPr>
              <a:t>://claraweb.jlab.org/clara//</a:t>
            </a:r>
            <a:r>
              <a:rPr lang="en-US" sz="1400" dirty="0" smtClean="0">
                <a:hlinkClick r:id="rId5"/>
              </a:rPr>
              <a:t>docs/quickstart/python.html</a:t>
            </a:r>
            <a:endParaRPr lang="en-US" sz="1400" dirty="0"/>
          </a:p>
          <a:p>
            <a:r>
              <a:rPr lang="en-US" sz="1400" dirty="0" smtClean="0"/>
              <a:t> 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cxnSp>
        <p:nvCxnSpPr>
          <p:cNvPr id="55" name="Straight Arrow Connector 54"/>
          <p:cNvCxnSpPr>
            <a:endCxn id="5" idx="7"/>
          </p:cNvCxnSpPr>
          <p:nvPr/>
        </p:nvCxnSpPr>
        <p:spPr>
          <a:xfrm flipH="1">
            <a:off x="3933471" y="1936365"/>
            <a:ext cx="1245806" cy="693721"/>
          </a:xfrm>
          <a:prstGeom prst="straightConnector1">
            <a:avLst/>
          </a:prstGeom>
          <a:ln w="9525">
            <a:solidFill>
              <a:schemeClr val="tx1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106644" y="1680498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Service Engine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0" y="14828"/>
            <a:ext cx="10515600" cy="875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376092"/>
                </a:solidFill>
              </a:rPr>
              <a:t> CLARA </a:t>
            </a:r>
            <a:r>
              <a:rPr lang="en-US" sz="3600" dirty="0" smtClean="0">
                <a:solidFill>
                  <a:srgbClr val="376092"/>
                </a:solidFill>
              </a:rPr>
              <a:t>Service</a:t>
            </a:r>
            <a:endParaRPr lang="en-US" sz="3600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94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1891" y="1463637"/>
            <a:ext cx="5932080" cy="4732178"/>
          </a:xfrm>
          <a:prstGeom prst="round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>
                <a:alpha val="48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12198" y="1830521"/>
            <a:ext cx="2315882" cy="1882588"/>
          </a:xfrm>
          <a:prstGeom prst="rect">
            <a:avLst/>
          </a:prstGeom>
          <a:solidFill>
            <a:schemeClr val="accent1">
              <a:lumMod val="75000"/>
              <a:alpha val="2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219021" y="2118916"/>
            <a:ext cx="687294" cy="717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SE1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425723" y="1845463"/>
            <a:ext cx="1597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Service Container 1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00786" y="2477505"/>
            <a:ext cx="9114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5" idx="2"/>
          </p:cNvCxnSpPr>
          <p:nvPr/>
        </p:nvCxnSpPr>
        <p:spPr>
          <a:xfrm flipV="1">
            <a:off x="3412199" y="2477505"/>
            <a:ext cx="806823" cy="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6"/>
          </p:cNvCxnSpPr>
          <p:nvPr/>
        </p:nvCxnSpPr>
        <p:spPr>
          <a:xfrm>
            <a:off x="4906316" y="2477505"/>
            <a:ext cx="821765" cy="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683258" y="2477505"/>
            <a:ext cx="77694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4232029" y="2906406"/>
            <a:ext cx="687294" cy="717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SEn</a:t>
            </a:r>
            <a:endParaRPr lang="en-US" sz="32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513794" y="3264995"/>
            <a:ext cx="9114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44" idx="2"/>
          </p:cNvCxnSpPr>
          <p:nvPr/>
        </p:nvCxnSpPr>
        <p:spPr>
          <a:xfrm flipV="1">
            <a:off x="3425207" y="3264995"/>
            <a:ext cx="806823" cy="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4" idx="6"/>
          </p:cNvCxnSpPr>
          <p:nvPr/>
        </p:nvCxnSpPr>
        <p:spPr>
          <a:xfrm>
            <a:off x="4919324" y="3264995"/>
            <a:ext cx="821765" cy="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5741089" y="3264995"/>
            <a:ext cx="77694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3440694" y="4058581"/>
            <a:ext cx="2315882" cy="1882588"/>
          </a:xfrm>
          <a:prstGeom prst="rect">
            <a:avLst/>
          </a:prstGeom>
          <a:solidFill>
            <a:schemeClr val="accent1">
              <a:lumMod val="75000"/>
              <a:alpha val="2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4247517" y="4346976"/>
            <a:ext cx="687294" cy="717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SE1</a:t>
            </a:r>
            <a:endParaRPr lang="en-US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3454219" y="4073523"/>
            <a:ext cx="1620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Service Container n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2529282" y="4705565"/>
            <a:ext cx="9114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50" idx="2"/>
          </p:cNvCxnSpPr>
          <p:nvPr/>
        </p:nvCxnSpPr>
        <p:spPr>
          <a:xfrm flipV="1">
            <a:off x="3440695" y="4705565"/>
            <a:ext cx="806823" cy="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0" idx="6"/>
          </p:cNvCxnSpPr>
          <p:nvPr/>
        </p:nvCxnSpPr>
        <p:spPr>
          <a:xfrm>
            <a:off x="4934812" y="4705565"/>
            <a:ext cx="821765" cy="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5756577" y="4705564"/>
            <a:ext cx="3812589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4260525" y="5134466"/>
            <a:ext cx="687294" cy="717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SEn</a:t>
            </a:r>
            <a:endParaRPr lang="en-US" sz="3200" dirty="0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2542290" y="5493055"/>
            <a:ext cx="9114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59" idx="2"/>
          </p:cNvCxnSpPr>
          <p:nvPr/>
        </p:nvCxnSpPr>
        <p:spPr>
          <a:xfrm flipV="1">
            <a:off x="3453703" y="5493055"/>
            <a:ext cx="806823" cy="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9" idx="6"/>
          </p:cNvCxnSpPr>
          <p:nvPr/>
        </p:nvCxnSpPr>
        <p:spPr>
          <a:xfrm>
            <a:off x="4947820" y="5493055"/>
            <a:ext cx="821765" cy="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5769585" y="5493054"/>
            <a:ext cx="3799581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Hexagon 6"/>
          <p:cNvSpPr/>
          <p:nvPr/>
        </p:nvSpPr>
        <p:spPr>
          <a:xfrm>
            <a:off x="6356401" y="3872708"/>
            <a:ext cx="1190061" cy="646983"/>
          </a:xfrm>
          <a:prstGeom prst="hexagon">
            <a:avLst/>
          </a:prstGeom>
          <a:solidFill>
            <a:srgbClr val="FF6600">
              <a:alpha val="3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Registration</a:t>
            </a:r>
          </a:p>
        </p:txBody>
      </p:sp>
      <p:sp>
        <p:nvSpPr>
          <p:cNvPr id="77" name="Hexagon 76"/>
          <p:cNvSpPr/>
          <p:nvPr/>
        </p:nvSpPr>
        <p:spPr>
          <a:xfrm>
            <a:off x="7663861" y="3870208"/>
            <a:ext cx="1057209" cy="646983"/>
          </a:xfrm>
          <a:prstGeom prst="hexagon">
            <a:avLst/>
          </a:prstGeom>
          <a:solidFill>
            <a:srgbClr val="FF6600">
              <a:alpha val="3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Admin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373472" y="1831777"/>
            <a:ext cx="2315882" cy="1882588"/>
          </a:xfrm>
          <a:prstGeom prst="rect">
            <a:avLst/>
          </a:prstGeom>
          <a:solidFill>
            <a:schemeClr val="accent1">
              <a:lumMod val="75000"/>
              <a:alpha val="2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7180295" y="2265072"/>
            <a:ext cx="687294" cy="717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</a:t>
            </a:r>
            <a:endParaRPr lang="en-US" sz="3200" dirty="0"/>
          </a:p>
        </p:txBody>
      </p:sp>
      <p:sp>
        <p:nvSpPr>
          <p:cNvPr id="42" name="TextBox 41"/>
          <p:cNvSpPr txBox="1"/>
          <p:nvPr/>
        </p:nvSpPr>
        <p:spPr>
          <a:xfrm>
            <a:off x="6386997" y="1876601"/>
            <a:ext cx="1617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Service Container 2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6373473" y="2489192"/>
            <a:ext cx="806823" cy="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1" idx="6"/>
          </p:cNvCxnSpPr>
          <p:nvPr/>
        </p:nvCxnSpPr>
        <p:spPr>
          <a:xfrm>
            <a:off x="7867590" y="2623661"/>
            <a:ext cx="821765" cy="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8689355" y="2623661"/>
            <a:ext cx="77694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7332695" y="2417472"/>
            <a:ext cx="687294" cy="717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</a:t>
            </a:r>
            <a:endParaRPr lang="en-US" sz="3200" dirty="0"/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5508377" y="2776060"/>
            <a:ext cx="9114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40" idx="1"/>
            <a:endCxn id="67" idx="2"/>
          </p:cNvCxnSpPr>
          <p:nvPr/>
        </p:nvCxnSpPr>
        <p:spPr>
          <a:xfrm>
            <a:off x="6373473" y="2773072"/>
            <a:ext cx="959223" cy="2989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67" idx="6"/>
            <a:endCxn id="40" idx="3"/>
          </p:cNvCxnSpPr>
          <p:nvPr/>
        </p:nvCxnSpPr>
        <p:spPr>
          <a:xfrm flipV="1">
            <a:off x="8019990" y="2773072"/>
            <a:ext cx="669365" cy="2989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8692345" y="2776061"/>
            <a:ext cx="77694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7485095" y="2569872"/>
            <a:ext cx="687294" cy="717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</a:t>
            </a:r>
            <a:endParaRPr lang="en-US" sz="3200" dirty="0"/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5511735" y="2928460"/>
            <a:ext cx="9114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6373473" y="2928461"/>
            <a:ext cx="1117155" cy="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80" idx="6"/>
          </p:cNvCxnSpPr>
          <p:nvPr/>
        </p:nvCxnSpPr>
        <p:spPr>
          <a:xfrm>
            <a:off x="8172390" y="2928460"/>
            <a:ext cx="516965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8695335" y="2928461"/>
            <a:ext cx="77694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7637495" y="2722272"/>
            <a:ext cx="687294" cy="717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SE1</a:t>
            </a:r>
            <a:endParaRPr lang="en-US" sz="3200" dirty="0"/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5511735" y="3080861"/>
            <a:ext cx="9114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85" idx="2"/>
          </p:cNvCxnSpPr>
          <p:nvPr/>
        </p:nvCxnSpPr>
        <p:spPr>
          <a:xfrm>
            <a:off x="6373473" y="3080860"/>
            <a:ext cx="1264023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85" idx="6"/>
          </p:cNvCxnSpPr>
          <p:nvPr/>
        </p:nvCxnSpPr>
        <p:spPr>
          <a:xfrm>
            <a:off x="8324790" y="3080861"/>
            <a:ext cx="364565" cy="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8695335" y="3080860"/>
            <a:ext cx="77694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7789895" y="2874672"/>
            <a:ext cx="687294" cy="717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SE1</a:t>
            </a:r>
            <a:endParaRPr lang="en-US" sz="3200" dirty="0"/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6423147" y="3263142"/>
            <a:ext cx="1366748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8477189" y="3233260"/>
            <a:ext cx="243880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8698325" y="3233260"/>
            <a:ext cx="77694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48345" y="5702919"/>
            <a:ext cx="2375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Data processing Environment</a:t>
            </a:r>
          </a:p>
        </p:txBody>
      </p:sp>
      <p:sp>
        <p:nvSpPr>
          <p:cNvPr id="64" name="Title 1"/>
          <p:cNvSpPr>
            <a:spLocks noGrp="1"/>
          </p:cNvSpPr>
          <p:nvPr>
            <p:ph type="title"/>
          </p:nvPr>
        </p:nvSpPr>
        <p:spPr>
          <a:xfrm>
            <a:off x="0" y="1482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376092"/>
                </a:solidFill>
              </a:rPr>
              <a:t> CLARA </a:t>
            </a:r>
            <a:r>
              <a:rPr lang="en-US" sz="3600" dirty="0" smtClean="0">
                <a:solidFill>
                  <a:srgbClr val="376092"/>
                </a:solidFill>
              </a:rPr>
              <a:t>Data Processing Environment</a:t>
            </a:r>
            <a:endParaRPr lang="en-US" sz="3600" dirty="0">
              <a:solidFill>
                <a:srgbClr val="376092"/>
              </a:solidFill>
            </a:endParaRPr>
          </a:p>
        </p:txBody>
      </p:sp>
      <p:cxnSp>
        <p:nvCxnSpPr>
          <p:cNvPr id="65" name="Straight Arrow Connector 64"/>
          <p:cNvCxnSpPr>
            <a:endCxn id="50" idx="1"/>
          </p:cNvCxnSpPr>
          <p:nvPr/>
        </p:nvCxnSpPr>
        <p:spPr>
          <a:xfrm flipH="1">
            <a:off x="4348169" y="3589259"/>
            <a:ext cx="8678" cy="8627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3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59" y="1385047"/>
            <a:ext cx="7297270" cy="547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8229600" cy="88197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376092"/>
                </a:solidFill>
              </a:rPr>
              <a:t> Transient </a:t>
            </a:r>
            <a:r>
              <a:rPr lang="en-US" sz="3600" dirty="0" smtClean="0">
                <a:solidFill>
                  <a:srgbClr val="376092"/>
                </a:solidFill>
              </a:rPr>
              <a:t>data quanta</a:t>
            </a:r>
            <a:endParaRPr lang="en-US" sz="3600" dirty="0">
              <a:solidFill>
                <a:srgbClr val="37609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105" y="865054"/>
            <a:ext cx="8005185" cy="1536437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Data driven, data centric design.</a:t>
            </a:r>
          </a:p>
          <a:p>
            <a:pPr lvl="1"/>
            <a:r>
              <a:rPr lang="en-US" sz="2000" dirty="0"/>
              <a:t>The focus is on transient data event modifications. Advantage over algorithm driven design is that a much greater ignorance of the data processing code is allowed (loose coupling</a:t>
            </a:r>
            <a:r>
              <a:rPr lang="en-US" sz="2000" dirty="0" smtClean="0"/>
              <a:t>).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38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27" y="46089"/>
            <a:ext cx="10515600" cy="877277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376092"/>
                </a:solidFill>
              </a:rPr>
              <a:t> Application </a:t>
            </a:r>
            <a:r>
              <a:rPr lang="en-US" sz="3600" dirty="0">
                <a:solidFill>
                  <a:srgbClr val="376092"/>
                </a:solidFill>
              </a:rPr>
              <a:t>Examples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75674" y="2113941"/>
            <a:ext cx="181601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S1 </a:t>
            </a:r>
            <a:r>
              <a:rPr lang="en-US" dirty="0">
                <a:solidFill>
                  <a:srgbClr val="800000"/>
                </a:solidFill>
              </a:rPr>
              <a:t>+</a:t>
            </a:r>
            <a:r>
              <a:rPr lang="en-US" dirty="0"/>
              <a:t> S2 </a:t>
            </a:r>
            <a:r>
              <a:rPr lang="en-US" dirty="0">
                <a:solidFill>
                  <a:srgbClr val="800000"/>
                </a:solidFill>
              </a:rPr>
              <a:t>+</a:t>
            </a:r>
            <a:r>
              <a:rPr lang="en-US" dirty="0"/>
              <a:t> S3 </a:t>
            </a:r>
            <a:r>
              <a:rPr lang="en-US" dirty="0">
                <a:solidFill>
                  <a:srgbClr val="800000"/>
                </a:solidFill>
              </a:rPr>
              <a:t>+</a:t>
            </a:r>
            <a:r>
              <a:rPr lang="en-US" dirty="0"/>
              <a:t> S4;</a:t>
            </a:r>
          </a:p>
          <a:p>
            <a:r>
              <a:rPr lang="en-US" dirty="0"/>
              <a:t>S3 </a:t>
            </a:r>
            <a:r>
              <a:rPr lang="en-US" dirty="0">
                <a:solidFill>
                  <a:srgbClr val="800000"/>
                </a:solidFill>
              </a:rPr>
              <a:t>+</a:t>
            </a:r>
            <a:r>
              <a:rPr lang="en-US" dirty="0"/>
              <a:t> S5 </a:t>
            </a:r>
            <a:r>
              <a:rPr lang="en-US" sz="2000" dirty="0">
                <a:solidFill>
                  <a:srgbClr val="800000"/>
                </a:solidFill>
              </a:rPr>
              <a:t>+</a:t>
            </a:r>
            <a:r>
              <a:rPr lang="en-US" sz="2000" dirty="0"/>
              <a:t> </a:t>
            </a:r>
            <a:r>
              <a:rPr lang="en-US" dirty="0"/>
              <a:t>S6;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204349" y="1848700"/>
            <a:ext cx="751194" cy="7155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447769" y="1848700"/>
            <a:ext cx="751194" cy="7155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681874" y="1848700"/>
            <a:ext cx="751194" cy="7155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880208" y="1848700"/>
            <a:ext cx="751194" cy="7155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880208" y="2922010"/>
            <a:ext cx="751194" cy="7155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962657" y="2922010"/>
            <a:ext cx="751194" cy="7155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S6</a:t>
            </a:r>
          </a:p>
        </p:txBody>
      </p:sp>
      <p:cxnSp>
        <p:nvCxnSpPr>
          <p:cNvPr id="37" name="Straight Arrow Connector 36"/>
          <p:cNvCxnSpPr>
            <a:stCxn id="31" idx="3"/>
            <a:endCxn id="32" idx="1"/>
          </p:cNvCxnSpPr>
          <p:nvPr/>
        </p:nvCxnSpPr>
        <p:spPr>
          <a:xfrm>
            <a:off x="2955543" y="2206470"/>
            <a:ext cx="49222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2" idx="3"/>
            <a:endCxn id="33" idx="1"/>
          </p:cNvCxnSpPr>
          <p:nvPr/>
        </p:nvCxnSpPr>
        <p:spPr>
          <a:xfrm>
            <a:off x="4198964" y="2206470"/>
            <a:ext cx="48291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3" idx="3"/>
            <a:endCxn id="34" idx="1"/>
          </p:cNvCxnSpPr>
          <p:nvPr/>
        </p:nvCxnSpPr>
        <p:spPr>
          <a:xfrm>
            <a:off x="5433068" y="2206470"/>
            <a:ext cx="4471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3" idx="2"/>
          </p:cNvCxnSpPr>
          <p:nvPr/>
        </p:nvCxnSpPr>
        <p:spPr>
          <a:xfrm>
            <a:off x="5057472" y="2564240"/>
            <a:ext cx="822737" cy="7039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5" idx="3"/>
            <a:endCxn id="36" idx="1"/>
          </p:cNvCxnSpPr>
          <p:nvPr/>
        </p:nvCxnSpPr>
        <p:spPr>
          <a:xfrm>
            <a:off x="6631403" y="3279780"/>
            <a:ext cx="33125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890509" y="5001998"/>
            <a:ext cx="33788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S1 </a:t>
            </a:r>
            <a:r>
              <a:rPr lang="en-US" dirty="0">
                <a:solidFill>
                  <a:srgbClr val="800000"/>
                </a:solidFill>
              </a:rPr>
              <a:t>+</a:t>
            </a:r>
            <a:r>
              <a:rPr lang="en-US" dirty="0"/>
              <a:t> S2 </a:t>
            </a:r>
            <a:r>
              <a:rPr lang="en-US" dirty="0">
                <a:solidFill>
                  <a:srgbClr val="800000"/>
                </a:solidFill>
              </a:rPr>
              <a:t>+</a:t>
            </a:r>
            <a:r>
              <a:rPr lang="en-US" dirty="0"/>
              <a:t> S3;</a:t>
            </a:r>
          </a:p>
          <a:p>
            <a:r>
              <a:rPr lang="en-US" b="1" dirty="0">
                <a:solidFill>
                  <a:schemeClr val="tx2"/>
                </a:solidFill>
              </a:rPr>
              <a:t>while</a:t>
            </a:r>
            <a:r>
              <a:rPr lang="en-US" dirty="0"/>
              <a:t>( S3 </a:t>
            </a:r>
            <a:r>
              <a:rPr lang="en-US" dirty="0">
                <a:solidFill>
                  <a:srgbClr val="1F497D"/>
                </a:solidFill>
              </a:rPr>
              <a:t>==</a:t>
            </a:r>
            <a:r>
              <a:rPr lang="en-US" dirty="0"/>
              <a:t> </a:t>
            </a:r>
            <a:r>
              <a:rPr lang="en-US" dirty="0" smtClean="0"/>
              <a:t>”needs calibration") </a:t>
            </a:r>
            <a:r>
              <a:rPr lang="en-US" dirty="0"/>
              <a:t>{</a:t>
            </a:r>
          </a:p>
          <a:p>
            <a:r>
              <a:rPr lang="en-US" dirty="0"/>
              <a:t>    F1 </a:t>
            </a:r>
            <a:r>
              <a:rPr lang="en-US" dirty="0">
                <a:solidFill>
                  <a:srgbClr val="800000"/>
                </a:solidFill>
              </a:rPr>
              <a:t>+</a:t>
            </a:r>
            <a:r>
              <a:rPr lang="en-US" dirty="0"/>
              <a:t> F2 </a:t>
            </a:r>
            <a:r>
              <a:rPr lang="en-US" dirty="0">
                <a:solidFill>
                  <a:srgbClr val="800000"/>
                </a:solidFill>
              </a:rPr>
              <a:t>+</a:t>
            </a:r>
            <a:r>
              <a:rPr lang="en-US" dirty="0"/>
              <a:t> S3;</a:t>
            </a:r>
          </a:p>
          <a:p>
            <a:r>
              <a:rPr lang="da-DK" dirty="0"/>
              <a:t>} </a:t>
            </a:r>
            <a:r>
              <a:rPr lang="da-DK" b="1" dirty="0"/>
              <a:t> </a:t>
            </a:r>
            <a:endParaRPr lang="da-DK" dirty="0"/>
          </a:p>
          <a:p>
            <a:r>
              <a:rPr lang="da-DK" dirty="0"/>
              <a:t>   S3 </a:t>
            </a:r>
            <a:r>
              <a:rPr lang="da-DK" dirty="0">
                <a:solidFill>
                  <a:srgbClr val="800000"/>
                </a:solidFill>
              </a:rPr>
              <a:t>+</a:t>
            </a:r>
            <a:r>
              <a:rPr lang="da-DK" dirty="0"/>
              <a:t> S4 </a:t>
            </a:r>
            <a:r>
              <a:rPr lang="da-DK" dirty="0">
                <a:solidFill>
                  <a:srgbClr val="800000"/>
                </a:solidFill>
              </a:rPr>
              <a:t>+</a:t>
            </a:r>
            <a:r>
              <a:rPr lang="da-DK" dirty="0"/>
              <a:t> S6;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555133" y="5382892"/>
            <a:ext cx="751194" cy="7155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S1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798553" y="5382892"/>
            <a:ext cx="751194" cy="7155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S2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032658" y="5382892"/>
            <a:ext cx="751194" cy="7155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S3</a:t>
            </a:r>
          </a:p>
        </p:txBody>
      </p:sp>
      <p:sp>
        <p:nvSpPr>
          <p:cNvPr id="69" name="Rectangle 68"/>
          <p:cNvSpPr/>
          <p:nvPr/>
        </p:nvSpPr>
        <p:spPr>
          <a:xfrm>
            <a:off x="8230992" y="5382892"/>
            <a:ext cx="751194" cy="7155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S4</a:t>
            </a:r>
          </a:p>
        </p:txBody>
      </p:sp>
      <p:sp>
        <p:nvSpPr>
          <p:cNvPr id="70" name="Rectangle 69"/>
          <p:cNvSpPr/>
          <p:nvPr/>
        </p:nvSpPr>
        <p:spPr>
          <a:xfrm>
            <a:off x="7032658" y="3981624"/>
            <a:ext cx="751194" cy="7155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F1</a:t>
            </a:r>
          </a:p>
        </p:txBody>
      </p:sp>
      <p:sp>
        <p:nvSpPr>
          <p:cNvPr id="71" name="Rectangle 70"/>
          <p:cNvSpPr/>
          <p:nvPr/>
        </p:nvSpPr>
        <p:spPr>
          <a:xfrm>
            <a:off x="9346003" y="5382892"/>
            <a:ext cx="751194" cy="7155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S6</a:t>
            </a:r>
          </a:p>
        </p:txBody>
      </p:sp>
      <p:cxnSp>
        <p:nvCxnSpPr>
          <p:cNvPr id="72" name="Straight Arrow Connector 71"/>
          <p:cNvCxnSpPr>
            <a:stCxn id="66" idx="3"/>
            <a:endCxn id="67" idx="1"/>
          </p:cNvCxnSpPr>
          <p:nvPr/>
        </p:nvCxnSpPr>
        <p:spPr>
          <a:xfrm>
            <a:off x="5306327" y="5740662"/>
            <a:ext cx="49222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7" idx="3"/>
            <a:endCxn id="68" idx="1"/>
          </p:cNvCxnSpPr>
          <p:nvPr/>
        </p:nvCxnSpPr>
        <p:spPr>
          <a:xfrm>
            <a:off x="6549748" y="5740662"/>
            <a:ext cx="48291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68" idx="3"/>
            <a:endCxn id="69" idx="1"/>
          </p:cNvCxnSpPr>
          <p:nvPr/>
        </p:nvCxnSpPr>
        <p:spPr>
          <a:xfrm>
            <a:off x="7783852" y="5740662"/>
            <a:ext cx="4471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69" idx="3"/>
            <a:endCxn id="71" idx="1"/>
          </p:cNvCxnSpPr>
          <p:nvPr/>
        </p:nvCxnSpPr>
        <p:spPr>
          <a:xfrm>
            <a:off x="8982187" y="5740662"/>
            <a:ext cx="36381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70" idx="3"/>
            <a:endCxn id="78" idx="1"/>
          </p:cNvCxnSpPr>
          <p:nvPr/>
        </p:nvCxnSpPr>
        <p:spPr>
          <a:xfrm>
            <a:off x="7783852" y="4339394"/>
            <a:ext cx="37278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8156636" y="3981624"/>
            <a:ext cx="751194" cy="7155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F2</a:t>
            </a:r>
          </a:p>
        </p:txBody>
      </p:sp>
      <p:cxnSp>
        <p:nvCxnSpPr>
          <p:cNvPr id="82" name="Elbow Connector 81"/>
          <p:cNvCxnSpPr>
            <a:stCxn id="78" idx="3"/>
            <a:endCxn id="68" idx="0"/>
          </p:cNvCxnSpPr>
          <p:nvPr/>
        </p:nvCxnSpPr>
        <p:spPr>
          <a:xfrm flipH="1">
            <a:off x="7408256" y="4339394"/>
            <a:ext cx="1499575" cy="1043498"/>
          </a:xfrm>
          <a:prstGeom prst="bentConnector4">
            <a:avLst>
              <a:gd name="adj1" fmla="val -15244"/>
              <a:gd name="adj2" fmla="val 6714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7182555" y="4697164"/>
            <a:ext cx="0" cy="685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30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3 (Accent Bar) 1"/>
          <p:cNvSpPr/>
          <p:nvPr/>
        </p:nvSpPr>
        <p:spPr>
          <a:xfrm>
            <a:off x="6763573" y="3377091"/>
            <a:ext cx="1033776" cy="1122285"/>
          </a:xfrm>
          <a:prstGeom prst="accentCallout3">
            <a:avLst>
              <a:gd name="adj1" fmla="val 86293"/>
              <a:gd name="adj2" fmla="val -8333"/>
              <a:gd name="adj3" fmla="val 87171"/>
              <a:gd name="adj4" fmla="val -19524"/>
              <a:gd name="adj5" fmla="val 118421"/>
              <a:gd name="adj6" fmla="val -19524"/>
              <a:gd name="adj7" fmla="val 118226"/>
              <a:gd name="adj8" fmla="val 8811"/>
            </a:avLst>
          </a:prstGeom>
          <a:solidFill>
            <a:schemeClr val="accent1">
              <a:alpha val="1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8708260" y="1747999"/>
            <a:ext cx="571038" cy="443991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708260" y="2072872"/>
            <a:ext cx="571038" cy="96477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708260" y="2279608"/>
            <a:ext cx="571038" cy="551298"/>
          </a:xfrm>
          <a:prstGeom prst="rect">
            <a:avLst/>
          </a:prstGeom>
          <a:solidFill>
            <a:srgbClr val="660066">
              <a:alpha val="5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708260" y="2427277"/>
            <a:ext cx="571038" cy="255961"/>
          </a:xfrm>
          <a:prstGeom prst="rect">
            <a:avLst/>
          </a:prstGeom>
          <a:solidFill>
            <a:srgbClr val="FF6600">
              <a:alpha val="5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08260" y="4706113"/>
            <a:ext cx="571038" cy="96477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08260" y="4912849"/>
            <a:ext cx="571038" cy="551298"/>
          </a:xfrm>
          <a:prstGeom prst="rect">
            <a:avLst/>
          </a:prstGeom>
          <a:solidFill>
            <a:srgbClr val="660066">
              <a:alpha val="5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708260" y="5060518"/>
            <a:ext cx="571038" cy="255961"/>
          </a:xfrm>
          <a:prstGeom prst="rect">
            <a:avLst/>
          </a:prstGeom>
          <a:solidFill>
            <a:srgbClr val="FF6600">
              <a:alpha val="5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708260" y="3357402"/>
            <a:ext cx="571038" cy="96477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08260" y="3564138"/>
            <a:ext cx="571038" cy="551298"/>
          </a:xfrm>
          <a:prstGeom prst="rect">
            <a:avLst/>
          </a:prstGeom>
          <a:solidFill>
            <a:srgbClr val="660066">
              <a:alpha val="5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08260" y="3711807"/>
            <a:ext cx="571038" cy="255961"/>
          </a:xfrm>
          <a:prstGeom prst="rect">
            <a:avLst/>
          </a:prstGeom>
          <a:solidFill>
            <a:srgbClr val="FF6600">
              <a:alpha val="5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9279300" y="2171124"/>
            <a:ext cx="393819" cy="0"/>
          </a:xfrm>
          <a:prstGeom prst="straightConnector1">
            <a:avLst/>
          </a:prstGeom>
          <a:ln w="3175">
            <a:solidFill>
              <a:schemeClr val="accent1"/>
            </a:solidFill>
            <a:headEnd type="none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Line Callout 3 (Accent Bar) 13"/>
          <p:cNvSpPr/>
          <p:nvPr/>
        </p:nvSpPr>
        <p:spPr>
          <a:xfrm>
            <a:off x="8501505" y="1984270"/>
            <a:ext cx="1033776" cy="1122285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42983"/>
              <a:gd name="adj6" fmla="val -33810"/>
              <a:gd name="adj7" fmla="val -42300"/>
              <a:gd name="adj8" fmla="val 5953"/>
            </a:avLst>
          </a:prstGeom>
          <a:solidFill>
            <a:schemeClr val="accent1">
              <a:alpha val="1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9274172" y="2328062"/>
            <a:ext cx="393819" cy="0"/>
          </a:xfrm>
          <a:prstGeom prst="straightConnector1">
            <a:avLst/>
          </a:prstGeom>
          <a:ln w="3175">
            <a:solidFill>
              <a:schemeClr val="accent1"/>
            </a:solidFill>
            <a:headEnd type="none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9279300" y="2549950"/>
            <a:ext cx="393819" cy="0"/>
          </a:xfrm>
          <a:prstGeom prst="straightConnector1">
            <a:avLst/>
          </a:prstGeom>
          <a:ln w="3175">
            <a:solidFill>
              <a:schemeClr val="accent1"/>
            </a:solidFill>
            <a:headEnd type="none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Line Callout 3 (Accent Bar) 16"/>
          <p:cNvSpPr/>
          <p:nvPr/>
        </p:nvSpPr>
        <p:spPr>
          <a:xfrm>
            <a:off x="8560578" y="4676581"/>
            <a:ext cx="1033776" cy="1122285"/>
          </a:xfrm>
          <a:prstGeom prst="accentCallout3">
            <a:avLst>
              <a:gd name="adj1" fmla="val 86293"/>
              <a:gd name="adj2" fmla="val -8333"/>
              <a:gd name="adj3" fmla="val 87171"/>
              <a:gd name="adj4" fmla="val -19524"/>
              <a:gd name="adj5" fmla="val 149205"/>
              <a:gd name="adj6" fmla="val -28249"/>
              <a:gd name="adj7" fmla="val 148051"/>
              <a:gd name="adj8" fmla="val 5001"/>
            </a:avLst>
          </a:prstGeom>
          <a:solidFill>
            <a:schemeClr val="accent1">
              <a:alpha val="1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ine Callout 3 (Accent Bar) 17"/>
          <p:cNvSpPr/>
          <p:nvPr/>
        </p:nvSpPr>
        <p:spPr>
          <a:xfrm rot="10800000">
            <a:off x="8501505" y="3318024"/>
            <a:ext cx="1033776" cy="1122285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33334"/>
              <a:gd name="adj6" fmla="val -41429"/>
              <a:gd name="adj7" fmla="val 33139"/>
              <a:gd name="adj8" fmla="val -74999"/>
            </a:avLst>
          </a:prstGeom>
          <a:solidFill>
            <a:schemeClr val="accent1">
              <a:alpha val="1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672349" y="5902425"/>
            <a:ext cx="65915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CLARA Cloud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612642" y="2214915"/>
            <a:ext cx="112241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Data Bus 1 (e.g. raw data)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623246" y="2064352"/>
            <a:ext cx="126727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Data Bus N (e.g. EBCMD  grid)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612642" y="2455229"/>
            <a:ext cx="122341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Service Bus (CLARA services)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88458" y="6225345"/>
            <a:ext cx="70021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Data Center 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932162" y="3867740"/>
            <a:ext cx="69762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Data Center 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12010" y="1393210"/>
            <a:ext cx="10823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Data Center 1 (e.g. JLAB)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886844" y="3549179"/>
            <a:ext cx="728566" cy="72850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User</a:t>
            </a:r>
            <a:endParaRPr lang="en-US" sz="700" dirty="0">
              <a:solidFill>
                <a:schemeClr val="tx1"/>
              </a:solidFill>
            </a:endParaRPr>
          </a:p>
          <a:p>
            <a:pPr algn="ctr"/>
            <a:r>
              <a:rPr lang="en-US" sz="700" dirty="0">
                <a:solidFill>
                  <a:schemeClr val="tx1"/>
                </a:solidFill>
              </a:rPr>
              <a:t>Front-End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7603156" y="2486346"/>
            <a:ext cx="1092850" cy="1225460"/>
          </a:xfrm>
          <a:prstGeom prst="straightConnector1">
            <a:avLst/>
          </a:prstGeom>
          <a:ln>
            <a:solidFill>
              <a:schemeClr val="accent3">
                <a:lumMod val="50000"/>
                <a:alpha val="65000"/>
              </a:schemeClr>
            </a:solidFill>
            <a:headEnd type="arrow" w="sm" len="lg"/>
            <a:tailEnd type="arrow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7603156" y="2579098"/>
            <a:ext cx="1105104" cy="1239417"/>
          </a:xfrm>
          <a:prstGeom prst="straightConnector1">
            <a:avLst/>
          </a:prstGeom>
          <a:ln>
            <a:solidFill>
              <a:srgbClr val="FF6600">
                <a:alpha val="50000"/>
              </a:srgbClr>
            </a:solidFill>
            <a:headEnd type="arrow" w="sm" len="lg"/>
            <a:tailEnd type="arrow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615410" y="3805135"/>
            <a:ext cx="1092850" cy="0"/>
          </a:xfrm>
          <a:prstGeom prst="straightConnector1">
            <a:avLst/>
          </a:prstGeom>
          <a:ln>
            <a:solidFill>
              <a:schemeClr val="accent3">
                <a:lumMod val="50000"/>
                <a:alpha val="65000"/>
              </a:schemeClr>
            </a:solidFill>
            <a:headEnd type="arrow" w="sm" len="lg"/>
            <a:tailEnd type="arrow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615410" y="3882309"/>
            <a:ext cx="1092850" cy="0"/>
          </a:xfrm>
          <a:prstGeom prst="straightConnector1">
            <a:avLst/>
          </a:prstGeom>
          <a:ln>
            <a:solidFill>
              <a:srgbClr val="FF6600">
                <a:alpha val="50000"/>
              </a:srgbClr>
            </a:solidFill>
            <a:headEnd type="arrow" w="sm" len="lg"/>
            <a:tailEnd type="arrow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615410" y="3967769"/>
            <a:ext cx="1080596" cy="1215999"/>
          </a:xfrm>
          <a:prstGeom prst="straightConnector1">
            <a:avLst/>
          </a:prstGeom>
          <a:ln>
            <a:solidFill>
              <a:schemeClr val="accent3">
                <a:lumMod val="50000"/>
                <a:alpha val="65000"/>
              </a:schemeClr>
            </a:solidFill>
            <a:headEnd type="arrow" w="sm" len="lg"/>
            <a:tailEnd type="arrow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615410" y="4067794"/>
            <a:ext cx="1092850" cy="1248684"/>
          </a:xfrm>
          <a:prstGeom prst="straightConnector1">
            <a:avLst/>
          </a:prstGeom>
          <a:ln>
            <a:solidFill>
              <a:srgbClr val="FF6600">
                <a:alpha val="50000"/>
              </a:srgbClr>
            </a:solidFill>
            <a:headEnd type="arrow" w="sm" len="lg"/>
            <a:tailEnd type="arrow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2887111">
            <a:off x="7312248" y="4685703"/>
            <a:ext cx="164816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Application  Design, Service upgrade</a:t>
            </a:r>
          </a:p>
        </p:txBody>
      </p:sp>
      <p:sp>
        <p:nvSpPr>
          <p:cNvPr id="34" name="TextBox 33"/>
          <p:cNvSpPr txBox="1"/>
          <p:nvPr/>
        </p:nvSpPr>
        <p:spPr>
          <a:xfrm rot="18746306">
            <a:off x="7516946" y="3006539"/>
            <a:ext cx="98253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Data communications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27241" y="4606086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rgbClr val="215968"/>
                </a:solidFill>
              </a:rPr>
              <a:t>CLARA FE hosts:</a:t>
            </a:r>
          </a:p>
          <a:p>
            <a:pPr marL="171450" indent="-171450">
              <a:buFont typeface="Arial"/>
              <a:buChar char="•"/>
            </a:pPr>
            <a:r>
              <a:rPr lang="en-US" sz="600" dirty="0">
                <a:solidFill>
                  <a:srgbClr val="215968"/>
                </a:solidFill>
              </a:rPr>
              <a:t>Meta-data Database</a:t>
            </a:r>
          </a:p>
          <a:p>
            <a:pPr marL="171450" indent="-171450">
              <a:buFont typeface="Arial"/>
              <a:buChar char="•"/>
            </a:pPr>
            <a:r>
              <a:rPr lang="en-US" sz="600" dirty="0">
                <a:solidFill>
                  <a:srgbClr val="215968"/>
                </a:solidFill>
              </a:rPr>
              <a:t>Data Server</a:t>
            </a:r>
          </a:p>
          <a:p>
            <a:pPr marL="171450" indent="-171450">
              <a:buFont typeface="Arial"/>
              <a:buChar char="•"/>
            </a:pPr>
            <a:r>
              <a:rPr lang="en-US" sz="600" dirty="0">
                <a:solidFill>
                  <a:srgbClr val="215968"/>
                </a:solidFill>
              </a:rPr>
              <a:t>Application Server</a:t>
            </a:r>
          </a:p>
          <a:p>
            <a:pPr marL="171450" indent="-171450">
              <a:buFont typeface="Arial"/>
              <a:buChar char="•"/>
            </a:pPr>
            <a:r>
              <a:rPr lang="en-US" sz="600" dirty="0">
                <a:solidFill>
                  <a:srgbClr val="215968"/>
                </a:solidFill>
              </a:rPr>
              <a:t>Web Server (JNLP support)</a:t>
            </a:r>
          </a:p>
          <a:p>
            <a:pPr marL="171450" indent="-171450">
              <a:buFont typeface="Arial"/>
              <a:buChar char="•"/>
            </a:pPr>
            <a:r>
              <a:rPr lang="en-US" sz="600" dirty="0">
                <a:solidFill>
                  <a:srgbClr val="215968"/>
                </a:solidFill>
              </a:rPr>
              <a:t>Data Visualization Server</a:t>
            </a:r>
          </a:p>
        </p:txBody>
      </p:sp>
      <p:pic>
        <p:nvPicPr>
          <p:cNvPr id="36" name="Picture 35" descr="skd188257sd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154" y="2525711"/>
            <a:ext cx="313126" cy="290031"/>
          </a:xfrm>
          <a:prstGeom prst="rect">
            <a:avLst/>
          </a:prstGeom>
        </p:spPr>
      </p:pic>
      <p:pic>
        <p:nvPicPr>
          <p:cNvPr id="37" name="Picture 36" descr="skd188257sd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280" y="2525711"/>
            <a:ext cx="313126" cy="290031"/>
          </a:xfrm>
          <a:prstGeom prst="rect">
            <a:avLst/>
          </a:prstGeom>
        </p:spPr>
      </p:pic>
      <p:pic>
        <p:nvPicPr>
          <p:cNvPr id="38" name="Picture 37" descr="skd188257sd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412" y="2525711"/>
            <a:ext cx="313126" cy="290031"/>
          </a:xfrm>
          <a:prstGeom prst="rect">
            <a:avLst/>
          </a:prstGeom>
        </p:spPr>
      </p:pic>
      <p:cxnSp>
        <p:nvCxnSpPr>
          <p:cNvPr id="39" name="Straight Arrow Connector 38"/>
          <p:cNvCxnSpPr/>
          <p:nvPr/>
        </p:nvCxnSpPr>
        <p:spPr>
          <a:xfrm>
            <a:off x="6839718" y="2815741"/>
            <a:ext cx="283419" cy="733438"/>
          </a:xfrm>
          <a:prstGeom prst="straightConnector1">
            <a:avLst/>
          </a:prstGeom>
          <a:ln w="3175">
            <a:solidFill>
              <a:schemeClr val="accent1"/>
            </a:solidFill>
            <a:headEnd type="arrow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152844" y="2815741"/>
            <a:ext cx="78593" cy="720880"/>
          </a:xfrm>
          <a:prstGeom prst="straightConnector1">
            <a:avLst/>
          </a:prstGeom>
          <a:ln w="3175">
            <a:solidFill>
              <a:schemeClr val="accent1"/>
            </a:solidFill>
            <a:headEnd type="arrow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7309407" y="2815741"/>
            <a:ext cx="362569" cy="720880"/>
          </a:xfrm>
          <a:prstGeom prst="straightConnector1">
            <a:avLst/>
          </a:prstGeom>
          <a:ln w="3175">
            <a:solidFill>
              <a:schemeClr val="accent1"/>
            </a:solidFill>
            <a:headEnd type="arrow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Line Callout 3 (Accent Bar) 41"/>
          <p:cNvSpPr/>
          <p:nvPr/>
        </p:nvSpPr>
        <p:spPr>
          <a:xfrm>
            <a:off x="6628353" y="2328062"/>
            <a:ext cx="1282422" cy="709580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24947"/>
              <a:gd name="adj6" fmla="val -27668"/>
              <a:gd name="adj7" fmla="val -25651"/>
              <a:gd name="adj8" fmla="val 4418"/>
            </a:avLst>
          </a:prstGeom>
          <a:solidFill>
            <a:schemeClr val="accent1">
              <a:alpha val="1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753473" y="2022066"/>
            <a:ext cx="104387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Distributed Client Layer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795359" y="3791765"/>
            <a:ext cx="605291" cy="52529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User</a:t>
            </a:r>
            <a:endParaRPr lang="en-US" sz="700" dirty="0">
              <a:solidFill>
                <a:schemeClr val="tx1"/>
              </a:solidFill>
            </a:endParaRPr>
          </a:p>
          <a:p>
            <a:pPr algn="ctr"/>
            <a:r>
              <a:rPr lang="en-US" sz="700" dirty="0">
                <a:solidFill>
                  <a:schemeClr val="tx1"/>
                </a:solidFill>
              </a:rPr>
              <a:t>Front-End</a:t>
            </a:r>
          </a:p>
        </p:txBody>
      </p:sp>
      <p:sp>
        <p:nvSpPr>
          <p:cNvPr id="45" name="Donut 44"/>
          <p:cNvSpPr/>
          <p:nvPr/>
        </p:nvSpPr>
        <p:spPr>
          <a:xfrm>
            <a:off x="2495755" y="2408400"/>
            <a:ext cx="3187431" cy="3253833"/>
          </a:xfrm>
          <a:prstGeom prst="donut">
            <a:avLst>
              <a:gd name="adj" fmla="val 6440"/>
            </a:avLst>
          </a:prstGeom>
          <a:solidFill>
            <a:schemeClr val="accent1">
              <a:lumMod val="75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Donut 45"/>
          <p:cNvSpPr/>
          <p:nvPr/>
        </p:nvSpPr>
        <p:spPr>
          <a:xfrm>
            <a:off x="2732046" y="2676511"/>
            <a:ext cx="2717356" cy="2740547"/>
          </a:xfrm>
          <a:prstGeom prst="donut">
            <a:avLst>
              <a:gd name="adj" fmla="val 6440"/>
            </a:avLst>
          </a:prstGeom>
          <a:solidFill>
            <a:srgbClr val="7030A0">
              <a:alpha val="5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Donut 46"/>
          <p:cNvSpPr/>
          <p:nvPr/>
        </p:nvSpPr>
        <p:spPr>
          <a:xfrm>
            <a:off x="2968343" y="2881645"/>
            <a:ext cx="2239646" cy="2318594"/>
          </a:xfrm>
          <a:prstGeom prst="donut">
            <a:avLst>
              <a:gd name="adj" fmla="val 6440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Isosceles Triangle 104"/>
          <p:cNvSpPr/>
          <p:nvPr/>
        </p:nvSpPr>
        <p:spPr>
          <a:xfrm rot="10800000">
            <a:off x="3304482" y="2432479"/>
            <a:ext cx="1552801" cy="1369130"/>
          </a:xfrm>
          <a:prstGeom prst="triangle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105"/>
          <p:cNvSpPr/>
          <p:nvPr/>
        </p:nvSpPr>
        <p:spPr>
          <a:xfrm>
            <a:off x="3353433" y="4282063"/>
            <a:ext cx="1454624" cy="1369130"/>
          </a:xfrm>
          <a:prstGeom prst="triangle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Line Callout 1 (No Border) 49"/>
          <p:cNvSpPr/>
          <p:nvPr/>
        </p:nvSpPr>
        <p:spPr>
          <a:xfrm>
            <a:off x="5264752" y="2408399"/>
            <a:ext cx="836867" cy="278000"/>
          </a:xfrm>
          <a:prstGeom prst="callout1">
            <a:avLst>
              <a:gd name="adj1" fmla="val 40558"/>
              <a:gd name="adj2" fmla="val 1079"/>
              <a:gd name="adj3" fmla="val 116041"/>
              <a:gd name="adj4" fmla="val -44215"/>
            </a:avLst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rgbClr val="000000"/>
                </a:solidFill>
              </a:rPr>
              <a:t>Data Bus 1</a:t>
            </a:r>
          </a:p>
        </p:txBody>
      </p:sp>
      <p:sp>
        <p:nvSpPr>
          <p:cNvPr id="51" name="Line Callout 1 (No Border) 50"/>
          <p:cNvSpPr/>
          <p:nvPr/>
        </p:nvSpPr>
        <p:spPr>
          <a:xfrm>
            <a:off x="5417152" y="2793701"/>
            <a:ext cx="836867" cy="278000"/>
          </a:xfrm>
          <a:prstGeom prst="callout1">
            <a:avLst>
              <a:gd name="adj1" fmla="val 40558"/>
              <a:gd name="adj2" fmla="val 1079"/>
              <a:gd name="adj3" fmla="val 119582"/>
              <a:gd name="adj4" fmla="val -48921"/>
            </a:avLst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rgbClr val="000000"/>
                </a:solidFill>
              </a:rPr>
              <a:t>Data Bus N</a:t>
            </a:r>
          </a:p>
        </p:txBody>
      </p:sp>
      <p:sp>
        <p:nvSpPr>
          <p:cNvPr id="52" name="Line Callout 1 (No Border) 51"/>
          <p:cNvSpPr/>
          <p:nvPr/>
        </p:nvSpPr>
        <p:spPr>
          <a:xfrm>
            <a:off x="5650935" y="3172735"/>
            <a:ext cx="836867" cy="278000"/>
          </a:xfrm>
          <a:prstGeom prst="callout1">
            <a:avLst>
              <a:gd name="adj1" fmla="val 40558"/>
              <a:gd name="adj2" fmla="val 1079"/>
              <a:gd name="adj3" fmla="val 169160"/>
              <a:gd name="adj4" fmla="val -72451"/>
            </a:avLst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rgbClr val="000000"/>
                </a:solidFill>
              </a:rPr>
              <a:t>Service Bus</a:t>
            </a:r>
          </a:p>
        </p:txBody>
      </p:sp>
      <p:sp>
        <p:nvSpPr>
          <p:cNvPr id="53" name="Isosceles Triangle 110"/>
          <p:cNvSpPr/>
          <p:nvPr/>
        </p:nvSpPr>
        <p:spPr>
          <a:xfrm rot="5400000">
            <a:off x="2429630" y="3366050"/>
            <a:ext cx="1552801" cy="1369130"/>
          </a:xfrm>
          <a:prstGeom prst="triangle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4083195" y="3032523"/>
            <a:ext cx="0" cy="785992"/>
          </a:xfrm>
          <a:prstGeom prst="straightConnector1">
            <a:avLst/>
          </a:prstGeom>
          <a:ln>
            <a:solidFill>
              <a:srgbClr val="FF6600">
                <a:alpha val="50000"/>
              </a:srgbClr>
            </a:solidFill>
            <a:headEnd type="arrow" w="sm" len="lg"/>
            <a:tailEnd type="arrow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4152211" y="3032523"/>
            <a:ext cx="0" cy="772612"/>
          </a:xfrm>
          <a:prstGeom prst="straightConnector1">
            <a:avLst/>
          </a:prstGeom>
          <a:ln>
            <a:solidFill>
              <a:schemeClr val="accent3">
                <a:lumMod val="50000"/>
                <a:alpha val="65000"/>
              </a:schemeClr>
            </a:solidFill>
            <a:headEnd type="arrow" w="sm" len="lg"/>
            <a:tailEnd type="arrow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4054549" y="4317061"/>
            <a:ext cx="0" cy="772612"/>
          </a:xfrm>
          <a:prstGeom prst="straightConnector1">
            <a:avLst/>
          </a:prstGeom>
          <a:ln>
            <a:solidFill>
              <a:schemeClr val="accent3">
                <a:lumMod val="50000"/>
                <a:alpha val="65000"/>
              </a:schemeClr>
            </a:solidFill>
            <a:headEnd type="arrow" w="sm" len="lg"/>
            <a:tailEnd type="arrow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4129608" y="4283584"/>
            <a:ext cx="0" cy="785992"/>
          </a:xfrm>
          <a:prstGeom prst="straightConnector1">
            <a:avLst/>
          </a:prstGeom>
          <a:ln>
            <a:solidFill>
              <a:srgbClr val="FF6600">
                <a:alpha val="50000"/>
              </a:srgbClr>
            </a:solidFill>
            <a:headEnd type="arrow" w="sm" len="lg"/>
            <a:tailEnd type="arrow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054232" y="4057562"/>
            <a:ext cx="741126" cy="10233"/>
          </a:xfrm>
          <a:prstGeom prst="straightConnector1">
            <a:avLst/>
          </a:prstGeom>
          <a:ln>
            <a:solidFill>
              <a:schemeClr val="accent3">
                <a:lumMod val="50000"/>
                <a:alpha val="65000"/>
              </a:schemeClr>
            </a:solidFill>
            <a:headEnd type="arrow" w="sm" len="lg"/>
            <a:tailEnd type="arrow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3064077" y="3964211"/>
            <a:ext cx="741126" cy="0"/>
          </a:xfrm>
          <a:prstGeom prst="straightConnector1">
            <a:avLst/>
          </a:prstGeom>
          <a:ln>
            <a:solidFill>
              <a:srgbClr val="FF6600">
                <a:alpha val="50000"/>
              </a:srgbClr>
            </a:solidFill>
            <a:headEnd type="arrow" w="sm" len="lg"/>
            <a:tailEnd type="arrow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Line Callout 1 (No Border) 59"/>
          <p:cNvSpPr/>
          <p:nvPr/>
        </p:nvSpPr>
        <p:spPr>
          <a:xfrm>
            <a:off x="3636115" y="1845269"/>
            <a:ext cx="1055184" cy="278000"/>
          </a:xfrm>
          <a:prstGeom prst="callout1">
            <a:avLst>
              <a:gd name="adj1" fmla="val 107841"/>
              <a:gd name="adj2" fmla="val 50491"/>
              <a:gd name="adj3" fmla="val 176242"/>
              <a:gd name="adj4" fmla="val 49904"/>
            </a:avLst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rgbClr val="000000"/>
                </a:solidFill>
              </a:rPr>
              <a:t>Data Center 1</a:t>
            </a:r>
          </a:p>
        </p:txBody>
      </p:sp>
      <p:sp>
        <p:nvSpPr>
          <p:cNvPr id="61" name="Line Callout 1 (No Border) 60"/>
          <p:cNvSpPr/>
          <p:nvPr/>
        </p:nvSpPr>
        <p:spPr>
          <a:xfrm>
            <a:off x="3526957" y="5963479"/>
            <a:ext cx="1055184" cy="278000"/>
          </a:xfrm>
          <a:prstGeom prst="callout1">
            <a:avLst>
              <a:gd name="adj1" fmla="val -16102"/>
              <a:gd name="adj2" fmla="val 50491"/>
              <a:gd name="adj3" fmla="val -89349"/>
              <a:gd name="adj4" fmla="val 50837"/>
            </a:avLst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rgbClr val="000000"/>
                </a:solidFill>
              </a:rPr>
              <a:t>Data Center N</a:t>
            </a:r>
          </a:p>
        </p:txBody>
      </p:sp>
      <p:sp>
        <p:nvSpPr>
          <p:cNvPr id="62" name="Line Callout 1 (No Border) 61"/>
          <p:cNvSpPr/>
          <p:nvPr/>
        </p:nvSpPr>
        <p:spPr>
          <a:xfrm rot="16200000">
            <a:off x="1580823" y="3844901"/>
            <a:ext cx="1055184" cy="278000"/>
          </a:xfrm>
          <a:prstGeom prst="callout1">
            <a:avLst>
              <a:gd name="adj1" fmla="val 107841"/>
              <a:gd name="adj2" fmla="val 51424"/>
              <a:gd name="adj3" fmla="val 165617"/>
              <a:gd name="adj4" fmla="val 51770"/>
            </a:avLst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rgbClr val="000000"/>
                </a:solidFill>
              </a:rPr>
              <a:t>Data Center 2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3822180" y="2665936"/>
            <a:ext cx="0" cy="440619"/>
          </a:xfrm>
          <a:prstGeom prst="straightConnector1">
            <a:avLst/>
          </a:prstGeom>
          <a:ln>
            <a:solidFill>
              <a:schemeClr val="accent3">
                <a:lumMod val="50000"/>
                <a:alpha val="65000"/>
              </a:schemeClr>
            </a:solidFill>
            <a:headEnd type="arrow" w="sm" len="lg"/>
            <a:tailEnd type="arrow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3986332" y="2338287"/>
            <a:ext cx="0" cy="772612"/>
          </a:xfrm>
          <a:prstGeom prst="straightConnector1">
            <a:avLst/>
          </a:prstGeom>
          <a:ln>
            <a:solidFill>
              <a:schemeClr val="accent3">
                <a:lumMod val="50000"/>
                <a:alpha val="65000"/>
              </a:schemeClr>
            </a:solidFill>
            <a:headEnd type="arrow" w="sm" len="lg"/>
            <a:tailEnd type="arrow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4230562" y="5023529"/>
            <a:ext cx="0" cy="440619"/>
          </a:xfrm>
          <a:prstGeom prst="straightConnector1">
            <a:avLst/>
          </a:prstGeom>
          <a:ln>
            <a:solidFill>
              <a:schemeClr val="accent3">
                <a:lumMod val="50000"/>
                <a:alpha val="65000"/>
              </a:schemeClr>
            </a:solidFill>
            <a:headEnd type="arrow" w="sm" len="lg"/>
            <a:tailEnd type="arrow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4371114" y="4948599"/>
            <a:ext cx="0" cy="722285"/>
          </a:xfrm>
          <a:prstGeom prst="straightConnector1">
            <a:avLst/>
          </a:prstGeom>
          <a:ln>
            <a:solidFill>
              <a:schemeClr val="accent3">
                <a:lumMod val="50000"/>
                <a:alpha val="65000"/>
              </a:schemeClr>
            </a:solidFill>
            <a:headEnd type="arrow" w="sm" len="lg"/>
            <a:tailEnd type="arrow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2722201" y="4199349"/>
            <a:ext cx="434628" cy="0"/>
          </a:xfrm>
          <a:prstGeom prst="straightConnector1">
            <a:avLst/>
          </a:prstGeom>
          <a:ln>
            <a:solidFill>
              <a:schemeClr val="accent3">
                <a:lumMod val="50000"/>
                <a:alpha val="65000"/>
              </a:schemeClr>
            </a:solidFill>
            <a:headEnd type="arrow" w="sm" len="lg"/>
            <a:tailEnd type="arrow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2495754" y="4324764"/>
            <a:ext cx="670920" cy="21832"/>
          </a:xfrm>
          <a:prstGeom prst="straightConnector1">
            <a:avLst/>
          </a:prstGeom>
          <a:ln>
            <a:solidFill>
              <a:schemeClr val="accent3">
                <a:lumMod val="50000"/>
                <a:alpha val="65000"/>
              </a:schemeClr>
            </a:solidFill>
            <a:headEnd type="arrow" w="sm" len="lg"/>
            <a:tailEnd type="arrow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itle 1"/>
          <p:cNvSpPr txBox="1">
            <a:spLocks/>
          </p:cNvSpPr>
          <p:nvPr/>
        </p:nvSpPr>
        <p:spPr>
          <a:xfrm>
            <a:off x="48527" y="46089"/>
            <a:ext cx="10515600" cy="8772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376092"/>
                </a:solidFill>
              </a:rPr>
              <a:t> </a:t>
            </a:r>
            <a:r>
              <a:rPr lang="en-US" dirty="0" smtClean="0">
                <a:solidFill>
                  <a:srgbClr val="376092"/>
                </a:solidFill>
              </a:rPr>
              <a:t>CLARA Distributed Data Provisioning </a:t>
            </a:r>
            <a:endParaRPr lang="en-US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49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Scientific data challenges</a:t>
            </a:r>
          </a:p>
          <a:p>
            <a:r>
              <a:rPr lang="en-US" dirty="0" smtClean="0"/>
              <a:t>Modern software solutions</a:t>
            </a:r>
          </a:p>
          <a:p>
            <a:r>
              <a:rPr lang="en-US" dirty="0" smtClean="0"/>
              <a:t>Micro-services architecture</a:t>
            </a:r>
          </a:p>
          <a:p>
            <a:r>
              <a:rPr lang="en-US" dirty="0" smtClean="0"/>
              <a:t>Flow-based reactive programming</a:t>
            </a:r>
          </a:p>
          <a:p>
            <a:r>
              <a:rPr lang="en-US" dirty="0" smtClean="0"/>
              <a:t>How this applies to TMD/GPD </a:t>
            </a:r>
            <a:r>
              <a:rPr lang="en-US" dirty="0" smtClean="0"/>
              <a:t>extraction </a:t>
            </a:r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13399"/>
            <a:ext cx="8229600" cy="989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376092"/>
                </a:solidFill>
              </a:rPr>
              <a:t> Overview</a:t>
            </a:r>
            <a:endParaRPr lang="en-US" sz="3600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2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447" y="29292"/>
            <a:ext cx="9880485" cy="992353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376092"/>
                </a:solidFill>
              </a:rPr>
              <a:t> CLARA </a:t>
            </a:r>
            <a:r>
              <a:rPr lang="en-US" dirty="0">
                <a:solidFill>
                  <a:srgbClr val="376092"/>
                </a:solidFill>
              </a:rPr>
              <a:t>Distributed File Storage System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60839" y="1512589"/>
            <a:ext cx="2297088" cy="4444395"/>
          </a:xfrm>
          <a:prstGeom prst="roundRect">
            <a:avLst/>
          </a:prstGeom>
          <a:solidFill>
            <a:schemeClr val="tx2">
              <a:alpha val="1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CDFS Master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756157" y="1512589"/>
            <a:ext cx="2966396" cy="4444395"/>
          </a:xfrm>
          <a:prstGeom prst="roundRect">
            <a:avLst/>
          </a:prstGeom>
          <a:solidFill>
            <a:schemeClr val="accent3">
              <a:lumMod val="50000"/>
              <a:alpha val="1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DPE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triped Right Arrow 13"/>
          <p:cNvSpPr/>
          <p:nvPr/>
        </p:nvSpPr>
        <p:spPr>
          <a:xfrm rot="10800000">
            <a:off x="5557927" y="2259544"/>
            <a:ext cx="1232563" cy="728283"/>
          </a:xfrm>
          <a:prstGeom prst="stripedRightArrow">
            <a:avLst/>
          </a:prstGeom>
          <a:solidFill>
            <a:schemeClr val="accent3">
              <a:lumMod val="50000"/>
              <a:alpha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756158" y="2296893"/>
            <a:ext cx="29663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Heartbeat/2sec.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376092"/>
                </a:solidFill>
              </a:rPr>
              <a:t>Available local SSD/HHD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376092"/>
                </a:solidFill>
              </a:rPr>
              <a:t>Available memory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376092"/>
                </a:solidFill>
              </a:rPr>
              <a:t>Stored Files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solidFill>
                  <a:srgbClr val="376092"/>
                </a:solidFill>
              </a:rPr>
              <a:t>File name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solidFill>
                  <a:srgbClr val="376092"/>
                </a:solidFill>
              </a:rPr>
              <a:t>Status: </a:t>
            </a:r>
          </a:p>
          <a:p>
            <a:pPr marL="1200150" lvl="2" indent="-285750">
              <a:buFont typeface="Arial"/>
              <a:buChar char="•"/>
            </a:pPr>
            <a:r>
              <a:rPr lang="en-US" sz="1400" dirty="0">
                <a:solidFill>
                  <a:srgbClr val="376092"/>
                </a:solidFill>
              </a:rPr>
              <a:t>A</a:t>
            </a:r>
            <a:r>
              <a:rPr lang="en-US" sz="1400" dirty="0" smtClean="0">
                <a:solidFill>
                  <a:srgbClr val="376092"/>
                </a:solidFill>
              </a:rPr>
              <a:t>ctive </a:t>
            </a:r>
            <a:endParaRPr lang="en-US" sz="1400" dirty="0">
              <a:solidFill>
                <a:srgbClr val="376092"/>
              </a:solidFill>
            </a:endParaRPr>
          </a:p>
          <a:p>
            <a:pPr marL="1200150" lvl="2" indent="-285750">
              <a:buFont typeface="Arial"/>
              <a:buChar char="•"/>
            </a:pPr>
            <a:r>
              <a:rPr lang="en-US" sz="1400" dirty="0" smtClean="0">
                <a:solidFill>
                  <a:srgbClr val="376092"/>
                </a:solidFill>
              </a:rPr>
              <a:t>Passive-hot</a:t>
            </a:r>
            <a:endParaRPr lang="en-US" sz="1400" dirty="0">
              <a:solidFill>
                <a:srgbClr val="376092"/>
              </a:solidFill>
            </a:endParaRPr>
          </a:p>
          <a:p>
            <a:pPr marL="1200150" lvl="2" indent="-285750">
              <a:buFont typeface="Arial"/>
              <a:buChar char="•"/>
            </a:pPr>
            <a:r>
              <a:rPr lang="en-US" sz="1400" dirty="0" smtClean="0">
                <a:solidFill>
                  <a:srgbClr val="376092"/>
                </a:solidFill>
              </a:rPr>
              <a:t>Passive-cold</a:t>
            </a:r>
            <a:endParaRPr lang="en-US" sz="1400" dirty="0">
              <a:solidFill>
                <a:srgbClr val="376092"/>
              </a:solidFill>
            </a:endParaRPr>
          </a:p>
          <a:p>
            <a:pPr marL="1200150" lvl="2" indent="-285750">
              <a:buFont typeface="Arial"/>
              <a:buChar char="•"/>
            </a:pPr>
            <a:r>
              <a:rPr lang="en-US" sz="1400" dirty="0" smtClean="0">
                <a:solidFill>
                  <a:srgbClr val="376092"/>
                </a:solidFill>
              </a:rPr>
              <a:t>Passive-ready-remove</a:t>
            </a:r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59652" y="2387663"/>
            <a:ext cx="16722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File Metadata DB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Key = File Name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Value= DPE Info</a:t>
            </a:r>
          </a:p>
          <a:p>
            <a:endParaRPr lang="en-US" sz="1400" dirty="0"/>
          </a:p>
        </p:txBody>
      </p:sp>
      <p:sp>
        <p:nvSpPr>
          <p:cNvPr id="17" name="Striped Right Arrow 16"/>
          <p:cNvSpPr/>
          <p:nvPr/>
        </p:nvSpPr>
        <p:spPr>
          <a:xfrm>
            <a:off x="5557928" y="4036576"/>
            <a:ext cx="1232563" cy="728283"/>
          </a:xfrm>
          <a:prstGeom prst="stripedRightArrow">
            <a:avLst/>
          </a:prstGeom>
          <a:solidFill>
            <a:schemeClr val="accent1">
              <a:lumMod val="50000"/>
              <a:alpha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90384" y="4108672"/>
            <a:ext cx="13409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Control via SSH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Stage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Promote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Demote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Remove</a:t>
            </a:r>
          </a:p>
          <a:p>
            <a:endParaRPr lang="en-US" sz="1400" dirty="0"/>
          </a:p>
        </p:txBody>
      </p:sp>
      <p:sp>
        <p:nvSpPr>
          <p:cNvPr id="19" name="Up Arrow 18"/>
          <p:cNvSpPr/>
          <p:nvPr/>
        </p:nvSpPr>
        <p:spPr>
          <a:xfrm>
            <a:off x="4157248" y="3388590"/>
            <a:ext cx="484632" cy="557621"/>
          </a:xfrm>
          <a:prstGeom prst="upArrow">
            <a:avLst/>
          </a:prstGeom>
          <a:solidFill>
            <a:schemeClr val="accent1">
              <a:lumMod val="50000"/>
              <a:alpha val="1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riped Right Arrow 19"/>
          <p:cNvSpPr/>
          <p:nvPr/>
        </p:nvSpPr>
        <p:spPr>
          <a:xfrm>
            <a:off x="1981201" y="2987828"/>
            <a:ext cx="1279639" cy="821654"/>
          </a:xfrm>
          <a:prstGeom prst="stripedRightArrow">
            <a:avLst/>
          </a:prstGeom>
          <a:solidFill>
            <a:srgbClr val="800000">
              <a:alpha val="1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636056" y="2618495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Metadata of the</a:t>
            </a:r>
          </a:p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Dataset to be </a:t>
            </a:r>
          </a:p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processed</a:t>
            </a:r>
          </a:p>
        </p:txBody>
      </p:sp>
    </p:spTree>
    <p:extLst>
      <p:ext uri="{BB962C8B-B14F-4D97-AF65-F5344CB8AC3E}">
        <p14:creationId xmlns:p14="http://schemas.microsoft.com/office/powerpoint/2010/main" val="9436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ounded Rectangle 203"/>
          <p:cNvSpPr/>
          <p:nvPr/>
        </p:nvSpPr>
        <p:spPr>
          <a:xfrm>
            <a:off x="3199635" y="549305"/>
            <a:ext cx="5722226" cy="298394"/>
          </a:xfrm>
          <a:prstGeom prst="roundRect">
            <a:avLst/>
          </a:prstGeom>
          <a:solidFill>
            <a:schemeClr val="accent4">
              <a:lumMod val="60000"/>
              <a:lumOff val="40000"/>
              <a:alpha val="4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2" name="Table 441"/>
          <p:cNvGraphicFramePr>
            <a:graphicFrameLocks noGrp="1"/>
          </p:cNvGraphicFramePr>
          <p:nvPr>
            <p:extLst/>
          </p:nvPr>
        </p:nvGraphicFramePr>
        <p:xfrm>
          <a:off x="9097227" y="53988"/>
          <a:ext cx="1553192" cy="325943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082162"/>
                <a:gridCol w="471030"/>
              </a:tblGrid>
              <a:tr h="321519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Glossary</a:t>
                      </a:r>
                      <a:endParaRPr lang="en-US" sz="1000" b="0" i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1519">
                <a:tc>
                  <a:txBody>
                    <a:bodyPr/>
                    <a:lstStyle/>
                    <a:p>
                      <a:r>
                        <a:rPr lang="en-US" sz="6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Data processing services.</a:t>
                      </a:r>
                      <a:r>
                        <a:rPr lang="en-US" sz="600" i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r>
                        <a:rPr lang="en-US" sz="600" i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Scaling up  to </a:t>
                      </a:r>
                      <a:r>
                        <a:rPr lang="en-US" sz="600" i="1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Cn</a:t>
                      </a:r>
                      <a:r>
                        <a:rPr lang="en-US" sz="600" i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cores.</a:t>
                      </a:r>
                      <a:endParaRPr lang="en-US" sz="6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1519">
                <a:tc>
                  <a:txBody>
                    <a:bodyPr/>
                    <a:lstStyle/>
                    <a:p>
                      <a:r>
                        <a:rPr lang="en-US" sz="7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Data passage/link</a:t>
                      </a:r>
                      <a:r>
                        <a:rPr lang="en-US" sz="700" i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between services</a:t>
                      </a:r>
                      <a:endParaRPr lang="en-US" sz="7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1519">
                <a:tc>
                  <a:txBody>
                    <a:bodyPr/>
                    <a:lstStyle/>
                    <a:p>
                      <a:r>
                        <a:rPr lang="en-US" sz="7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Service control messages</a:t>
                      </a:r>
                      <a:endParaRPr lang="en-US" sz="7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i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1519">
                <a:tc>
                  <a:txBody>
                    <a:bodyPr/>
                    <a:lstStyle/>
                    <a:p>
                      <a:r>
                        <a:rPr lang="en-US" sz="7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Service configuration</a:t>
                      </a:r>
                      <a:endParaRPr lang="en-US" sz="7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1519">
                <a:tc>
                  <a:txBody>
                    <a:bodyPr/>
                    <a:lstStyle/>
                    <a:p>
                      <a:r>
                        <a:rPr lang="en-US" sz="7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Knowledge feedback</a:t>
                      </a:r>
                      <a:endParaRPr lang="en-US" sz="7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i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1519">
                <a:tc>
                  <a:txBody>
                    <a:bodyPr/>
                    <a:lstStyle/>
                    <a:p>
                      <a:r>
                        <a:rPr lang="en-US" sz="7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IO services</a:t>
                      </a:r>
                      <a:endParaRPr lang="en-US" sz="7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1519">
                <a:tc>
                  <a:txBody>
                    <a:bodyPr/>
                    <a:lstStyle/>
                    <a:p>
                      <a:r>
                        <a:rPr lang="en-US" sz="7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In memory data queue</a:t>
                      </a:r>
                      <a:r>
                        <a:rPr lang="en-US" sz="700" i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(ring-buffer)</a:t>
                      </a:r>
                      <a:endParaRPr lang="en-US" sz="7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1519">
                <a:tc>
                  <a:txBody>
                    <a:bodyPr/>
                    <a:lstStyle/>
                    <a:p>
                      <a:r>
                        <a:rPr lang="en-US" sz="7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Computing resource boundaries </a:t>
                      </a:r>
                      <a:endParaRPr lang="en-US" sz="7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1519">
                <a:tc>
                  <a:txBody>
                    <a:bodyPr/>
                    <a:lstStyle/>
                    <a:p>
                      <a:r>
                        <a:rPr lang="en-US" sz="7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Data-processing</a:t>
                      </a:r>
                      <a:r>
                        <a:rPr lang="en-US" sz="700" i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environment</a:t>
                      </a:r>
                      <a:endParaRPr lang="en-US" sz="7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CLARA</a:t>
                      </a:r>
                    </a:p>
                    <a:p>
                      <a:pPr algn="ctr"/>
                      <a:r>
                        <a:rPr lang="en-US" sz="6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DPE</a:t>
                      </a:r>
                      <a:endParaRPr lang="en-US" sz="600" b="1" i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0" name="Rectangle 389"/>
          <p:cNvSpPr/>
          <p:nvPr/>
        </p:nvSpPr>
        <p:spPr>
          <a:xfrm>
            <a:off x="8605053" y="4927839"/>
            <a:ext cx="1464978" cy="1423229"/>
          </a:xfrm>
          <a:prstGeom prst="rect">
            <a:avLst/>
          </a:prstGeom>
          <a:solidFill>
            <a:schemeClr val="accent5">
              <a:lumMod val="60000"/>
              <a:lumOff val="40000"/>
              <a:alpha val="24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  <a:bevelB w="5715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Rectangle 415"/>
          <p:cNvSpPr/>
          <p:nvPr/>
        </p:nvSpPr>
        <p:spPr>
          <a:xfrm>
            <a:off x="7220535" y="3533620"/>
            <a:ext cx="1867513" cy="1292173"/>
          </a:xfrm>
          <a:prstGeom prst="rect">
            <a:avLst/>
          </a:prstGeom>
          <a:solidFill>
            <a:schemeClr val="accent5">
              <a:lumMod val="60000"/>
              <a:lumOff val="40000"/>
              <a:alpha val="2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  <a:bevelB w="5715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Rectangle 426"/>
          <p:cNvSpPr/>
          <p:nvPr/>
        </p:nvSpPr>
        <p:spPr>
          <a:xfrm>
            <a:off x="3087469" y="4956077"/>
            <a:ext cx="4366386" cy="1030538"/>
          </a:xfrm>
          <a:prstGeom prst="rect">
            <a:avLst/>
          </a:prstGeom>
          <a:solidFill>
            <a:schemeClr val="accent5">
              <a:lumMod val="60000"/>
              <a:lumOff val="40000"/>
              <a:alpha val="24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  <a:bevelB w="5715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4" name="Rectangle 523"/>
          <p:cNvSpPr/>
          <p:nvPr/>
        </p:nvSpPr>
        <p:spPr>
          <a:xfrm>
            <a:off x="3087470" y="3829962"/>
            <a:ext cx="3236477" cy="1097625"/>
          </a:xfrm>
          <a:prstGeom prst="rect">
            <a:avLst/>
          </a:prstGeom>
          <a:solidFill>
            <a:schemeClr val="accent5">
              <a:lumMod val="60000"/>
              <a:lumOff val="40000"/>
              <a:alpha val="24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  <a:bevelB w="5715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Rectangle 400"/>
          <p:cNvSpPr/>
          <p:nvPr/>
        </p:nvSpPr>
        <p:spPr>
          <a:xfrm>
            <a:off x="3199635" y="914072"/>
            <a:ext cx="5630947" cy="2442805"/>
          </a:xfrm>
          <a:prstGeom prst="rect">
            <a:avLst/>
          </a:prstGeom>
          <a:solidFill>
            <a:schemeClr val="accent5">
              <a:lumMod val="60000"/>
              <a:lumOff val="40000"/>
              <a:alpha val="24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  <a:bevelB w="5715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1564821" y="551675"/>
            <a:ext cx="1438485" cy="5752176"/>
          </a:xfrm>
          <a:prstGeom prst="rect">
            <a:avLst/>
          </a:prstGeom>
          <a:solidFill>
            <a:schemeClr val="accent5">
              <a:lumMod val="60000"/>
              <a:lumOff val="40000"/>
              <a:alpha val="24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  <a:bevelB w="5715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Rounded Rectangle 449"/>
          <p:cNvSpPr/>
          <p:nvPr/>
        </p:nvSpPr>
        <p:spPr>
          <a:xfrm>
            <a:off x="9322813" y="3486061"/>
            <a:ext cx="1257548" cy="344973"/>
          </a:xfrm>
          <a:prstGeom prst="round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5" name="Rounded Rectangle 344"/>
          <p:cNvSpPr/>
          <p:nvPr/>
        </p:nvSpPr>
        <p:spPr>
          <a:xfrm>
            <a:off x="3306992" y="6024155"/>
            <a:ext cx="3899972" cy="218402"/>
          </a:xfrm>
          <a:prstGeom prst="roundRect">
            <a:avLst/>
          </a:prstGeom>
          <a:solidFill>
            <a:schemeClr val="accent4">
              <a:lumMod val="60000"/>
              <a:lumOff val="40000"/>
              <a:alpha val="4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Assumptions</a:t>
            </a:r>
          </a:p>
        </p:txBody>
      </p:sp>
      <p:cxnSp>
        <p:nvCxnSpPr>
          <p:cNvPr id="225" name="Elbow Connector 224"/>
          <p:cNvCxnSpPr/>
          <p:nvPr/>
        </p:nvCxnSpPr>
        <p:spPr>
          <a:xfrm rot="10800000">
            <a:off x="3789652" y="5610769"/>
            <a:ext cx="4263916" cy="774941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8" name="Rounded Rectangle 277"/>
          <p:cNvSpPr/>
          <p:nvPr/>
        </p:nvSpPr>
        <p:spPr>
          <a:xfrm>
            <a:off x="2263782" y="4258110"/>
            <a:ext cx="505029" cy="450251"/>
          </a:xfrm>
          <a:prstGeom prst="roundRect">
            <a:avLst/>
          </a:prstGeom>
          <a:solidFill>
            <a:srgbClr val="0080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76" name="Rounded Rectangle 275"/>
          <p:cNvSpPr/>
          <p:nvPr/>
        </p:nvSpPr>
        <p:spPr>
          <a:xfrm>
            <a:off x="2218409" y="3671087"/>
            <a:ext cx="505029" cy="450251"/>
          </a:xfrm>
          <a:prstGeom prst="roundRect">
            <a:avLst/>
          </a:prstGeom>
          <a:solidFill>
            <a:srgbClr val="0080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74" name="Rounded Rectangle 273"/>
          <p:cNvSpPr/>
          <p:nvPr/>
        </p:nvSpPr>
        <p:spPr>
          <a:xfrm>
            <a:off x="2218409" y="3131750"/>
            <a:ext cx="505029" cy="450251"/>
          </a:xfrm>
          <a:prstGeom prst="roundRect">
            <a:avLst/>
          </a:prstGeom>
          <a:solidFill>
            <a:srgbClr val="0080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2218409" y="2596516"/>
            <a:ext cx="505029" cy="450251"/>
          </a:xfrm>
          <a:prstGeom prst="roundRect">
            <a:avLst/>
          </a:prstGeom>
          <a:solidFill>
            <a:srgbClr val="0080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2218409" y="2057180"/>
            <a:ext cx="505029" cy="450251"/>
          </a:xfrm>
          <a:prstGeom prst="roundRect">
            <a:avLst/>
          </a:prstGeom>
          <a:solidFill>
            <a:srgbClr val="0080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8106973" y="1356207"/>
            <a:ext cx="7457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EBCMD</a:t>
            </a:r>
          </a:p>
          <a:p>
            <a:r>
              <a:rPr lang="en-US" sz="800" dirty="0">
                <a:solidFill>
                  <a:srgbClr val="000000"/>
                </a:solidFill>
              </a:rPr>
              <a:t>Extraction </a:t>
            </a:r>
          </a:p>
          <a:p>
            <a:r>
              <a:rPr lang="en-US" sz="800" dirty="0">
                <a:solidFill>
                  <a:srgbClr val="000000"/>
                </a:solidFill>
              </a:rPr>
              <a:t>Service</a:t>
            </a:r>
          </a:p>
          <a:p>
            <a:r>
              <a:rPr lang="en-US" sz="8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09" name="Rounded Rectangle 408"/>
          <p:cNvSpPr/>
          <p:nvPr/>
        </p:nvSpPr>
        <p:spPr>
          <a:xfrm>
            <a:off x="3300405" y="4254508"/>
            <a:ext cx="609798" cy="528568"/>
          </a:xfrm>
          <a:prstGeom prst="roundRect">
            <a:avLst/>
          </a:prstGeom>
          <a:solidFill>
            <a:srgbClr val="0080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  <a:latin typeface="Lucida Grande"/>
                <a:ea typeface="Lucida Grande"/>
                <a:cs typeface="Lucida Grande"/>
              </a:rPr>
              <a:t> 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408" name="Rounded Rectangle 407"/>
          <p:cNvSpPr/>
          <p:nvPr/>
        </p:nvSpPr>
        <p:spPr>
          <a:xfrm>
            <a:off x="4051993" y="4254508"/>
            <a:ext cx="609798" cy="528568"/>
          </a:xfrm>
          <a:prstGeom prst="roundRect">
            <a:avLst/>
          </a:prstGeom>
          <a:solidFill>
            <a:srgbClr val="0080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  <a:latin typeface="Lucida Grande"/>
                <a:ea typeface="Lucida Grande"/>
                <a:cs typeface="Lucida Grande"/>
              </a:rPr>
              <a:t> 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407" name="Rounded Rectangle 406"/>
          <p:cNvSpPr/>
          <p:nvPr/>
        </p:nvSpPr>
        <p:spPr>
          <a:xfrm>
            <a:off x="4803867" y="4254508"/>
            <a:ext cx="609798" cy="528568"/>
          </a:xfrm>
          <a:prstGeom prst="roundRect">
            <a:avLst/>
          </a:prstGeom>
          <a:solidFill>
            <a:srgbClr val="0080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rgbClr val="000000"/>
                </a:solidFill>
              </a:rPr>
              <a:t> 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406" name="Rounded Rectangle 405"/>
          <p:cNvSpPr/>
          <p:nvPr/>
        </p:nvSpPr>
        <p:spPr>
          <a:xfrm>
            <a:off x="5575944" y="4254508"/>
            <a:ext cx="609798" cy="528568"/>
          </a:xfrm>
          <a:prstGeom prst="roundRect">
            <a:avLst/>
          </a:prstGeom>
          <a:solidFill>
            <a:srgbClr val="0080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rgbClr val="000000"/>
                </a:solidFill>
              </a:rPr>
              <a:t> </a:t>
            </a:r>
            <a:endParaRPr lang="en-US" sz="900" dirty="0">
              <a:solidFill>
                <a:srgbClr val="000000"/>
              </a:solidFill>
            </a:endParaRPr>
          </a:p>
        </p:txBody>
      </p:sp>
      <p:cxnSp>
        <p:nvCxnSpPr>
          <p:cNvPr id="123" name="Straight Connector 122"/>
          <p:cNvCxnSpPr>
            <a:stCxn id="484" idx="1"/>
            <a:endCxn id="303" idx="3"/>
          </p:cNvCxnSpPr>
          <p:nvPr/>
        </p:nvCxnSpPr>
        <p:spPr>
          <a:xfrm flipH="1">
            <a:off x="5337469" y="4400260"/>
            <a:ext cx="162279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303" idx="1"/>
            <a:endCxn id="304" idx="3"/>
          </p:cNvCxnSpPr>
          <p:nvPr/>
        </p:nvCxnSpPr>
        <p:spPr>
          <a:xfrm flipH="1">
            <a:off x="4585594" y="4400260"/>
            <a:ext cx="142076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304" idx="1"/>
            <a:endCxn id="305" idx="3"/>
          </p:cNvCxnSpPr>
          <p:nvPr/>
        </p:nvCxnSpPr>
        <p:spPr>
          <a:xfrm flipH="1">
            <a:off x="3834006" y="4400260"/>
            <a:ext cx="141790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/>
          <p:cNvCxnSpPr>
            <a:stCxn id="294" idx="1"/>
            <a:endCxn id="484" idx="3"/>
          </p:cNvCxnSpPr>
          <p:nvPr/>
        </p:nvCxnSpPr>
        <p:spPr>
          <a:xfrm flipH="1">
            <a:off x="6109546" y="4395718"/>
            <a:ext cx="298449" cy="4542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4" name="Rounded Rectangle 343"/>
          <p:cNvSpPr/>
          <p:nvPr/>
        </p:nvSpPr>
        <p:spPr>
          <a:xfrm>
            <a:off x="3314396" y="3527511"/>
            <a:ext cx="3735417" cy="218402"/>
          </a:xfrm>
          <a:prstGeom prst="roundRect">
            <a:avLst/>
          </a:prstGeom>
          <a:solidFill>
            <a:schemeClr val="accent4">
              <a:lumMod val="60000"/>
              <a:lumOff val="40000"/>
              <a:alpha val="4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Assumptions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1538005" y="34515"/>
            <a:ext cx="7383856" cy="381000"/>
          </a:xfrm>
          <a:prstGeom prst="round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" name="Rounded Rectangle 205"/>
          <p:cNvSpPr/>
          <p:nvPr/>
        </p:nvSpPr>
        <p:spPr>
          <a:xfrm>
            <a:off x="1538135" y="6447645"/>
            <a:ext cx="9064567" cy="381000"/>
          </a:xfrm>
          <a:prstGeom prst="roundRect">
            <a:avLst/>
          </a:prstGeom>
          <a:solidFill>
            <a:schemeClr val="accent4">
              <a:lumMod val="60000"/>
              <a:lumOff val="40000"/>
              <a:alpha val="4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Rectangle 475"/>
          <p:cNvSpPr/>
          <p:nvPr/>
        </p:nvSpPr>
        <p:spPr>
          <a:xfrm>
            <a:off x="7675509" y="4927587"/>
            <a:ext cx="769047" cy="1345551"/>
          </a:xfrm>
          <a:prstGeom prst="rect">
            <a:avLst/>
          </a:prstGeom>
          <a:solidFill>
            <a:schemeClr val="accent5">
              <a:lumMod val="60000"/>
              <a:lumOff val="40000"/>
              <a:alpha val="2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  <a:bevelB w="5715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TextBox 365"/>
          <p:cNvSpPr txBox="1"/>
          <p:nvPr/>
        </p:nvSpPr>
        <p:spPr>
          <a:xfrm>
            <a:off x="1493609" y="520401"/>
            <a:ext cx="15767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CLARA DPE                               </a:t>
            </a:r>
            <a:r>
              <a:rPr lang="en-US" sz="800" dirty="0">
                <a:solidFill>
                  <a:srgbClr val="7F7F7F"/>
                </a:solidFill>
              </a:rPr>
              <a:t>Farm </a:t>
            </a:r>
            <a:r>
              <a:rPr lang="en-US" sz="800" dirty="0" err="1">
                <a:solidFill>
                  <a:srgbClr val="7F7F7F"/>
                </a:solidFill>
              </a:rPr>
              <a:t>Node</a:t>
            </a:r>
            <a:r>
              <a:rPr lang="en-US" sz="800" baseline="-25000" dirty="0" err="1">
                <a:solidFill>
                  <a:srgbClr val="7F7F7F"/>
                </a:solidFill>
              </a:rPr>
              <a:t>N</a:t>
            </a:r>
            <a:endParaRPr lang="en-US" sz="800" baseline="-25000" dirty="0">
              <a:solidFill>
                <a:srgbClr val="7F7F7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962401" y="76200"/>
            <a:ext cx="20185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</a:rPr>
              <a:t>Experimental and Simulated Data</a:t>
            </a:r>
          </a:p>
        </p:txBody>
      </p:sp>
      <p:cxnSp>
        <p:nvCxnSpPr>
          <p:cNvPr id="70" name="Curved Connector 69"/>
          <p:cNvCxnSpPr>
            <a:stCxn id="168" idx="1"/>
            <a:endCxn id="167" idx="1"/>
          </p:cNvCxnSpPr>
          <p:nvPr/>
        </p:nvCxnSpPr>
        <p:spPr>
          <a:xfrm rot="10800000">
            <a:off x="2028282" y="3450035"/>
            <a:ext cx="12700" cy="539337"/>
          </a:xfrm>
          <a:prstGeom prst="curvedConnector3">
            <a:avLst>
              <a:gd name="adj1" fmla="val 180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Elbow Connector 129"/>
          <p:cNvCxnSpPr>
            <a:stCxn id="169" idx="1"/>
            <a:endCxn id="268" idx="1"/>
          </p:cNvCxnSpPr>
          <p:nvPr/>
        </p:nvCxnSpPr>
        <p:spPr>
          <a:xfrm rot="10800000" flipH="1">
            <a:off x="2016412" y="948112"/>
            <a:ext cx="50340" cy="3593758"/>
          </a:xfrm>
          <a:prstGeom prst="bentConnector3">
            <a:avLst>
              <a:gd name="adj1" fmla="val -454112"/>
            </a:avLst>
          </a:prstGeom>
          <a:ln w="12700">
            <a:solidFill>
              <a:srgbClr val="660066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1" name="Donut 180"/>
          <p:cNvSpPr/>
          <p:nvPr/>
        </p:nvSpPr>
        <p:spPr>
          <a:xfrm>
            <a:off x="2013661" y="4927551"/>
            <a:ext cx="572482" cy="560671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2" name="Donut 181"/>
          <p:cNvSpPr/>
          <p:nvPr/>
        </p:nvSpPr>
        <p:spPr>
          <a:xfrm>
            <a:off x="2037851" y="1340548"/>
            <a:ext cx="572482" cy="560671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3" name="Straight Connector 202"/>
          <p:cNvCxnSpPr>
            <a:stCxn id="182" idx="4"/>
          </p:cNvCxnSpPr>
          <p:nvPr/>
        </p:nvCxnSpPr>
        <p:spPr>
          <a:xfrm>
            <a:off x="2324093" y="1901218"/>
            <a:ext cx="987" cy="152324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>
            <a:stCxn id="441" idx="2"/>
            <a:endCxn id="268" idx="0"/>
          </p:cNvCxnSpPr>
          <p:nvPr/>
        </p:nvCxnSpPr>
        <p:spPr>
          <a:xfrm flipH="1">
            <a:off x="2319268" y="530572"/>
            <a:ext cx="581" cy="192414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>
            <a:stCxn id="270" idx="2"/>
            <a:endCxn id="440" idx="0"/>
          </p:cNvCxnSpPr>
          <p:nvPr/>
        </p:nvCxnSpPr>
        <p:spPr>
          <a:xfrm>
            <a:off x="2675835" y="6112748"/>
            <a:ext cx="989" cy="204700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8" name="TextBox 317"/>
          <p:cNvSpPr txBox="1"/>
          <p:nvPr/>
        </p:nvSpPr>
        <p:spPr>
          <a:xfrm rot="16200000">
            <a:off x="1580937" y="3284698"/>
            <a:ext cx="25514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7F7F7F"/>
                </a:solidFill>
              </a:rPr>
              <a:t>CLAS12 Reconstruction Multi-Node Application</a:t>
            </a:r>
          </a:p>
        </p:txBody>
      </p:sp>
      <p:sp>
        <p:nvSpPr>
          <p:cNvPr id="324" name="Rounded Rectangle 323"/>
          <p:cNvSpPr/>
          <p:nvPr/>
        </p:nvSpPr>
        <p:spPr>
          <a:xfrm>
            <a:off x="9560793" y="3882219"/>
            <a:ext cx="581295" cy="920897"/>
          </a:xfrm>
          <a:prstGeom prst="roundRect">
            <a:avLst/>
          </a:prstGeom>
          <a:solidFill>
            <a:srgbClr val="008000">
              <a:alpha val="2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Rounded Rectangle 355"/>
          <p:cNvSpPr/>
          <p:nvPr/>
        </p:nvSpPr>
        <p:spPr>
          <a:xfrm>
            <a:off x="10161404" y="3882218"/>
            <a:ext cx="227174" cy="907204"/>
          </a:xfrm>
          <a:prstGeom prst="roundRect">
            <a:avLst/>
          </a:prstGeom>
          <a:solidFill>
            <a:srgbClr val="008000">
              <a:alpha val="2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TextBox 357"/>
          <p:cNvSpPr txBox="1"/>
          <p:nvPr/>
        </p:nvSpPr>
        <p:spPr>
          <a:xfrm rot="16200000">
            <a:off x="9842788" y="4108498"/>
            <a:ext cx="834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000000"/>
                </a:solidFill>
              </a:rPr>
              <a:t>Simulated data Reconstruction</a:t>
            </a:r>
          </a:p>
        </p:txBody>
      </p:sp>
      <p:sp>
        <p:nvSpPr>
          <p:cNvPr id="367" name="TextBox 366"/>
          <p:cNvSpPr txBox="1"/>
          <p:nvPr/>
        </p:nvSpPr>
        <p:spPr>
          <a:xfrm rot="16200000">
            <a:off x="9272260" y="4026318"/>
            <a:ext cx="949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000000"/>
                </a:solidFill>
              </a:rPr>
              <a:t>Some other experiment </a:t>
            </a:r>
          </a:p>
          <a:p>
            <a:r>
              <a:rPr lang="en-US" sz="600" dirty="0">
                <a:solidFill>
                  <a:srgbClr val="000000"/>
                </a:solidFill>
              </a:rPr>
              <a:t>reconstruction program</a:t>
            </a:r>
          </a:p>
        </p:txBody>
      </p:sp>
      <p:pic>
        <p:nvPicPr>
          <p:cNvPr id="368" name="Picture 367" descr="AA039216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937" y="3435619"/>
            <a:ext cx="192195" cy="311949"/>
          </a:xfrm>
          <a:prstGeom prst="rect">
            <a:avLst/>
          </a:prstGeom>
        </p:spPr>
      </p:pic>
      <p:pic>
        <p:nvPicPr>
          <p:cNvPr id="370" name="Picture 369" descr="AA0392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167" y="6293360"/>
            <a:ext cx="288627" cy="468467"/>
          </a:xfrm>
          <a:prstGeom prst="rect">
            <a:avLst/>
          </a:prstGeom>
        </p:spPr>
      </p:pic>
      <p:pic>
        <p:nvPicPr>
          <p:cNvPr id="371" name="Picture 370" descr="AA0392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706" y="6342061"/>
            <a:ext cx="288627" cy="468467"/>
          </a:xfrm>
          <a:prstGeom prst="rect">
            <a:avLst/>
          </a:prstGeom>
        </p:spPr>
      </p:pic>
      <p:cxnSp>
        <p:nvCxnSpPr>
          <p:cNvPr id="375" name="Straight Connector 374"/>
          <p:cNvCxnSpPr>
            <a:stCxn id="368" idx="2"/>
            <a:endCxn id="324" idx="0"/>
          </p:cNvCxnSpPr>
          <p:nvPr/>
        </p:nvCxnSpPr>
        <p:spPr>
          <a:xfrm>
            <a:off x="9847035" y="3747568"/>
            <a:ext cx="4406" cy="134651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1" name="Rounded Rectangle 390"/>
          <p:cNvSpPr/>
          <p:nvPr/>
        </p:nvSpPr>
        <p:spPr>
          <a:xfrm>
            <a:off x="9381672" y="5559992"/>
            <a:ext cx="633092" cy="469667"/>
          </a:xfrm>
          <a:prstGeom prst="roundRect">
            <a:avLst/>
          </a:prstGeom>
          <a:solidFill>
            <a:srgbClr val="008000">
              <a:alpha val="2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TextBox 391"/>
          <p:cNvSpPr txBox="1"/>
          <p:nvPr/>
        </p:nvSpPr>
        <p:spPr>
          <a:xfrm>
            <a:off x="9429152" y="5559991"/>
            <a:ext cx="7457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EBCMD</a:t>
            </a:r>
          </a:p>
          <a:p>
            <a:r>
              <a:rPr lang="en-US" sz="800" dirty="0">
                <a:solidFill>
                  <a:srgbClr val="000000"/>
                </a:solidFill>
              </a:rPr>
              <a:t>Extraction </a:t>
            </a:r>
          </a:p>
          <a:p>
            <a:r>
              <a:rPr lang="en-US" sz="800" dirty="0">
                <a:solidFill>
                  <a:srgbClr val="000000"/>
                </a:solidFill>
              </a:rPr>
              <a:t>Service</a:t>
            </a:r>
          </a:p>
          <a:p>
            <a:r>
              <a:rPr lang="en-US" sz="800" dirty="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415" name="Elbow Connector 414"/>
          <p:cNvCxnSpPr>
            <a:stCxn id="370" idx="1"/>
            <a:endCxn id="296" idx="2"/>
          </p:cNvCxnSpPr>
          <p:nvPr/>
        </p:nvCxnSpPr>
        <p:spPr>
          <a:xfrm rot="10800000">
            <a:off x="9611099" y="6227857"/>
            <a:ext cx="377069" cy="299736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0" name="Picture 439" descr="BU00536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483" y="6317448"/>
            <a:ext cx="514681" cy="537576"/>
          </a:xfrm>
          <a:prstGeom prst="rect">
            <a:avLst/>
          </a:prstGeom>
        </p:spPr>
      </p:pic>
      <p:pic>
        <p:nvPicPr>
          <p:cNvPr id="441" name="Picture 440" descr="BU005361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508" y="-7004"/>
            <a:ext cx="514681" cy="537576"/>
          </a:xfrm>
          <a:prstGeom prst="rect">
            <a:avLst/>
          </a:prstGeom>
        </p:spPr>
      </p:pic>
      <p:cxnSp>
        <p:nvCxnSpPr>
          <p:cNvPr id="445" name="Straight Connector 444"/>
          <p:cNvCxnSpPr/>
          <p:nvPr/>
        </p:nvCxnSpPr>
        <p:spPr>
          <a:xfrm>
            <a:off x="8515182" y="4879171"/>
            <a:ext cx="0" cy="1943227"/>
          </a:xfrm>
          <a:prstGeom prst="line">
            <a:avLst/>
          </a:prstGeom>
          <a:ln w="63500">
            <a:solidFill>
              <a:schemeClr val="accent1">
                <a:alpha val="36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8" name="TextBox 447"/>
          <p:cNvSpPr txBox="1"/>
          <p:nvPr/>
        </p:nvSpPr>
        <p:spPr>
          <a:xfrm rot="16200000">
            <a:off x="9233642" y="4910065"/>
            <a:ext cx="272380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i="1" dirty="0">
                <a:solidFill>
                  <a:srgbClr val="7F7F7F"/>
                </a:solidFill>
              </a:rPr>
              <a:t>Other Experiment and/or Research Facility Computing Resources</a:t>
            </a:r>
          </a:p>
        </p:txBody>
      </p:sp>
      <p:sp>
        <p:nvSpPr>
          <p:cNvPr id="494" name="TextBox 493"/>
          <p:cNvSpPr txBox="1"/>
          <p:nvPr/>
        </p:nvSpPr>
        <p:spPr>
          <a:xfrm>
            <a:off x="7315201" y="76201"/>
            <a:ext cx="10149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50000"/>
                  </a:schemeClr>
                </a:solidFill>
              </a:rPr>
              <a:t>CLARA Data Bus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028283" y="2150338"/>
            <a:ext cx="505029" cy="450251"/>
          </a:xfrm>
          <a:prstGeom prst="round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EC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2028283" y="2689674"/>
            <a:ext cx="505029" cy="450251"/>
          </a:xfrm>
          <a:prstGeom prst="round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HT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2028283" y="3224908"/>
            <a:ext cx="505029" cy="450251"/>
          </a:xfrm>
          <a:prstGeom prst="round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TOF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2028283" y="3764245"/>
            <a:ext cx="505029" cy="450251"/>
          </a:xfrm>
          <a:prstGeom prst="round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TT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2016413" y="4316745"/>
            <a:ext cx="505029" cy="450251"/>
          </a:xfrm>
          <a:prstGeom prst="round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PID</a:t>
            </a:r>
          </a:p>
        </p:txBody>
      </p:sp>
      <p:cxnSp>
        <p:nvCxnSpPr>
          <p:cNvPr id="170" name="Straight Connector 169"/>
          <p:cNvCxnSpPr>
            <a:stCxn id="2" idx="2"/>
            <a:endCxn id="166" idx="0"/>
          </p:cNvCxnSpPr>
          <p:nvPr/>
        </p:nvCxnSpPr>
        <p:spPr>
          <a:xfrm>
            <a:off x="2280797" y="2600589"/>
            <a:ext cx="0" cy="89085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166" idx="2"/>
            <a:endCxn id="167" idx="0"/>
          </p:cNvCxnSpPr>
          <p:nvPr/>
        </p:nvCxnSpPr>
        <p:spPr>
          <a:xfrm>
            <a:off x="2280797" y="3139925"/>
            <a:ext cx="0" cy="84983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>
            <a:stCxn id="167" idx="2"/>
            <a:endCxn id="168" idx="0"/>
          </p:cNvCxnSpPr>
          <p:nvPr/>
        </p:nvCxnSpPr>
        <p:spPr>
          <a:xfrm>
            <a:off x="2280797" y="3675158"/>
            <a:ext cx="0" cy="89086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168" idx="2"/>
            <a:endCxn id="169" idx="0"/>
          </p:cNvCxnSpPr>
          <p:nvPr/>
        </p:nvCxnSpPr>
        <p:spPr>
          <a:xfrm flipH="1">
            <a:off x="2268927" y="4214496"/>
            <a:ext cx="11870" cy="102249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8" name="Rounded Rectangle 267"/>
          <p:cNvSpPr/>
          <p:nvPr/>
        </p:nvSpPr>
        <p:spPr>
          <a:xfrm>
            <a:off x="2066753" y="722987"/>
            <a:ext cx="505029" cy="450251"/>
          </a:xfrm>
          <a:prstGeom prst="roundRect">
            <a:avLst/>
          </a:prstGeom>
          <a:solidFill>
            <a:schemeClr val="accent6">
              <a:lumMod val="50000"/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270" name="Rounded Rectangle 269"/>
          <p:cNvSpPr/>
          <p:nvPr/>
        </p:nvSpPr>
        <p:spPr>
          <a:xfrm>
            <a:off x="2423320" y="5662498"/>
            <a:ext cx="505029" cy="450251"/>
          </a:xfrm>
          <a:prstGeom prst="roundRect">
            <a:avLst/>
          </a:prstGeom>
          <a:solidFill>
            <a:schemeClr val="accent6">
              <a:lumMod val="50000"/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W</a:t>
            </a:r>
          </a:p>
          <a:p>
            <a:pPr algn="ctr"/>
            <a:r>
              <a:rPr lang="en-US" sz="700" dirty="0">
                <a:solidFill>
                  <a:schemeClr val="tx1"/>
                </a:solidFill>
              </a:rPr>
              <a:t>EBCMD</a:t>
            </a:r>
          </a:p>
        </p:txBody>
      </p:sp>
      <p:cxnSp>
        <p:nvCxnSpPr>
          <p:cNvPr id="27" name="Straight Connector 26"/>
          <p:cNvCxnSpPr>
            <a:stCxn id="268" idx="2"/>
            <a:endCxn id="182" idx="0"/>
          </p:cNvCxnSpPr>
          <p:nvPr/>
        </p:nvCxnSpPr>
        <p:spPr>
          <a:xfrm>
            <a:off x="2319268" y="1173237"/>
            <a:ext cx="4825" cy="167310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>
            <a:off x="2322238" y="4758528"/>
            <a:ext cx="0" cy="160838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6" name="TextBox 315"/>
          <p:cNvSpPr txBox="1"/>
          <p:nvPr/>
        </p:nvSpPr>
        <p:spPr>
          <a:xfrm>
            <a:off x="2401962" y="6416353"/>
            <a:ext cx="540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srgbClr val="7F7F7F"/>
                </a:solidFill>
              </a:rPr>
              <a:t> EBCMD </a:t>
            </a:r>
          </a:p>
          <a:p>
            <a:pPr algn="ctr"/>
            <a:r>
              <a:rPr lang="en-US" sz="800" dirty="0">
                <a:solidFill>
                  <a:srgbClr val="7F7F7F"/>
                </a:solidFill>
              </a:rPr>
              <a:t>Table</a:t>
            </a:r>
          </a:p>
        </p:txBody>
      </p:sp>
      <p:pic>
        <p:nvPicPr>
          <p:cNvPr id="292" name="Picture 291" descr="BU00536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786" y="6325583"/>
            <a:ext cx="514681" cy="537576"/>
          </a:xfrm>
          <a:prstGeom prst="rect">
            <a:avLst/>
          </a:prstGeom>
        </p:spPr>
      </p:pic>
      <p:sp>
        <p:nvSpPr>
          <p:cNvPr id="293" name="TextBox 292"/>
          <p:cNvSpPr txBox="1"/>
          <p:nvPr/>
        </p:nvSpPr>
        <p:spPr>
          <a:xfrm>
            <a:off x="7841135" y="6424488"/>
            <a:ext cx="540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srgbClr val="7F7F7F"/>
                </a:solidFill>
              </a:rPr>
              <a:t> EBCMD </a:t>
            </a:r>
          </a:p>
          <a:p>
            <a:pPr algn="ctr"/>
            <a:r>
              <a:rPr lang="en-US" sz="800" dirty="0">
                <a:solidFill>
                  <a:srgbClr val="7F7F7F"/>
                </a:solidFill>
              </a:rPr>
              <a:t>Table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9294551" y="5758191"/>
            <a:ext cx="633092" cy="469667"/>
          </a:xfrm>
          <a:prstGeom prst="roundRect">
            <a:avLst/>
          </a:prstGeom>
          <a:solidFill>
            <a:srgbClr val="0080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Connector 106"/>
          <p:cNvCxnSpPr/>
          <p:nvPr/>
        </p:nvCxnSpPr>
        <p:spPr>
          <a:xfrm flipH="1" flipV="1">
            <a:off x="9488736" y="6786527"/>
            <a:ext cx="851366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9488736" y="6227859"/>
            <a:ext cx="0" cy="558668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4" name="TextBox 333"/>
          <p:cNvSpPr txBox="1"/>
          <p:nvPr/>
        </p:nvSpPr>
        <p:spPr>
          <a:xfrm>
            <a:off x="5551705" y="6662574"/>
            <a:ext cx="68480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accent6">
                    <a:lumMod val="50000"/>
                  </a:schemeClr>
                </a:solidFill>
              </a:rPr>
              <a:t>CLARA Data Bus</a:t>
            </a:r>
          </a:p>
        </p:txBody>
      </p:sp>
      <p:sp>
        <p:nvSpPr>
          <p:cNvPr id="350" name="TextBox 349"/>
          <p:cNvSpPr txBox="1"/>
          <p:nvPr/>
        </p:nvSpPr>
        <p:spPr>
          <a:xfrm>
            <a:off x="2093149" y="153824"/>
            <a:ext cx="492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srgbClr val="7F7F7F"/>
                </a:solidFill>
              </a:rPr>
              <a:t>CLAS12</a:t>
            </a:r>
          </a:p>
        </p:txBody>
      </p:sp>
      <p:cxnSp>
        <p:nvCxnSpPr>
          <p:cNvPr id="124" name="Straight Connector 123"/>
          <p:cNvCxnSpPr>
            <a:stCxn id="468" idx="2"/>
            <a:endCxn id="292" idx="0"/>
          </p:cNvCxnSpPr>
          <p:nvPr/>
        </p:nvCxnSpPr>
        <p:spPr>
          <a:xfrm>
            <a:off x="8099196" y="6112749"/>
            <a:ext cx="4930" cy="212834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4" name="TextBox 353"/>
          <p:cNvSpPr txBox="1"/>
          <p:nvPr/>
        </p:nvSpPr>
        <p:spPr>
          <a:xfrm>
            <a:off x="4519091" y="6632327"/>
            <a:ext cx="11116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Reconstructed Data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3060963" y="492704"/>
            <a:ext cx="5927404" cy="2934564"/>
          </a:xfrm>
          <a:prstGeom prst="rect">
            <a:avLst/>
          </a:prstGeom>
          <a:noFill/>
          <a:ln w="63500">
            <a:solidFill>
              <a:schemeClr val="accent1">
                <a:shade val="95000"/>
                <a:satMod val="105000"/>
                <a:alpha val="38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Rounded Rectangle 358"/>
          <p:cNvSpPr/>
          <p:nvPr/>
        </p:nvSpPr>
        <p:spPr>
          <a:xfrm>
            <a:off x="3314396" y="2372392"/>
            <a:ext cx="874309" cy="450251"/>
          </a:xfrm>
          <a:prstGeom prst="round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Event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Generator</a:t>
            </a:r>
          </a:p>
        </p:txBody>
      </p:sp>
      <p:sp>
        <p:nvSpPr>
          <p:cNvPr id="360" name="Rounded Rectangle 359"/>
          <p:cNvSpPr/>
          <p:nvPr/>
        </p:nvSpPr>
        <p:spPr>
          <a:xfrm>
            <a:off x="3504899" y="948838"/>
            <a:ext cx="505029" cy="450251"/>
          </a:xfrm>
          <a:prstGeom prst="roundRect">
            <a:avLst/>
          </a:prstGeom>
          <a:solidFill>
            <a:srgbClr val="0080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 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362" name="Rounded Rectangle 361"/>
          <p:cNvSpPr/>
          <p:nvPr/>
        </p:nvSpPr>
        <p:spPr>
          <a:xfrm>
            <a:off x="4135188" y="948838"/>
            <a:ext cx="505029" cy="450251"/>
          </a:xfrm>
          <a:prstGeom prst="roundRect">
            <a:avLst/>
          </a:prstGeom>
          <a:solidFill>
            <a:srgbClr val="0080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 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363" name="Rounded Rectangle 362"/>
          <p:cNvSpPr/>
          <p:nvPr/>
        </p:nvSpPr>
        <p:spPr>
          <a:xfrm>
            <a:off x="4135188" y="1726000"/>
            <a:ext cx="505029" cy="450251"/>
          </a:xfrm>
          <a:prstGeom prst="roundRect">
            <a:avLst/>
          </a:prstGeom>
          <a:solidFill>
            <a:srgbClr val="0080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65" name="Rounded Rectangle 364"/>
          <p:cNvSpPr/>
          <p:nvPr/>
        </p:nvSpPr>
        <p:spPr>
          <a:xfrm>
            <a:off x="4790105" y="1726000"/>
            <a:ext cx="505029" cy="450251"/>
          </a:xfrm>
          <a:prstGeom prst="roundRect">
            <a:avLst/>
          </a:prstGeom>
          <a:solidFill>
            <a:srgbClr val="0080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72" name="Rounded Rectangle 371"/>
          <p:cNvSpPr/>
          <p:nvPr/>
        </p:nvSpPr>
        <p:spPr>
          <a:xfrm>
            <a:off x="5428140" y="1726000"/>
            <a:ext cx="505029" cy="450251"/>
          </a:xfrm>
          <a:prstGeom prst="roundRect">
            <a:avLst/>
          </a:prstGeom>
          <a:solidFill>
            <a:srgbClr val="0080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73" name="Rounded Rectangle 372"/>
          <p:cNvSpPr/>
          <p:nvPr/>
        </p:nvSpPr>
        <p:spPr>
          <a:xfrm>
            <a:off x="6072015" y="1726000"/>
            <a:ext cx="505029" cy="450251"/>
          </a:xfrm>
          <a:prstGeom prst="roundRect">
            <a:avLst/>
          </a:prstGeom>
          <a:solidFill>
            <a:srgbClr val="0080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74" name="Rounded Rectangle 373"/>
          <p:cNvSpPr/>
          <p:nvPr/>
        </p:nvSpPr>
        <p:spPr>
          <a:xfrm>
            <a:off x="6708994" y="1726000"/>
            <a:ext cx="505029" cy="450251"/>
          </a:xfrm>
          <a:prstGeom prst="roundRect">
            <a:avLst/>
          </a:prstGeom>
          <a:solidFill>
            <a:srgbClr val="0080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76" name="Donut 375"/>
          <p:cNvSpPr/>
          <p:nvPr/>
        </p:nvSpPr>
        <p:spPr>
          <a:xfrm>
            <a:off x="7453855" y="2693041"/>
            <a:ext cx="572482" cy="560671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5" name="Straight Connector 144"/>
          <p:cNvCxnSpPr>
            <a:stCxn id="360" idx="3"/>
            <a:endCxn id="362" idx="1"/>
          </p:cNvCxnSpPr>
          <p:nvPr/>
        </p:nvCxnSpPr>
        <p:spPr>
          <a:xfrm>
            <a:off x="4009927" y="1173963"/>
            <a:ext cx="125260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362" idx="2"/>
            <a:endCxn id="363" idx="0"/>
          </p:cNvCxnSpPr>
          <p:nvPr/>
        </p:nvCxnSpPr>
        <p:spPr>
          <a:xfrm>
            <a:off x="4387702" y="1399089"/>
            <a:ext cx="0" cy="326911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stCxn id="363" idx="3"/>
            <a:endCxn id="365" idx="1"/>
          </p:cNvCxnSpPr>
          <p:nvPr/>
        </p:nvCxnSpPr>
        <p:spPr>
          <a:xfrm>
            <a:off x="4640216" y="1951125"/>
            <a:ext cx="149888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365" idx="3"/>
            <a:endCxn id="372" idx="1"/>
          </p:cNvCxnSpPr>
          <p:nvPr/>
        </p:nvCxnSpPr>
        <p:spPr>
          <a:xfrm>
            <a:off x="5295133" y="1951125"/>
            <a:ext cx="133006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372" idx="3"/>
            <a:endCxn id="373" idx="1"/>
          </p:cNvCxnSpPr>
          <p:nvPr/>
        </p:nvCxnSpPr>
        <p:spPr>
          <a:xfrm>
            <a:off x="5933168" y="1951125"/>
            <a:ext cx="138846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373" idx="3"/>
            <a:endCxn id="374" idx="1"/>
          </p:cNvCxnSpPr>
          <p:nvPr/>
        </p:nvCxnSpPr>
        <p:spPr>
          <a:xfrm>
            <a:off x="6577043" y="1951125"/>
            <a:ext cx="131950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stCxn id="190" idx="2"/>
            <a:endCxn id="376" idx="0"/>
          </p:cNvCxnSpPr>
          <p:nvPr/>
        </p:nvCxnSpPr>
        <p:spPr>
          <a:xfrm flipH="1">
            <a:off x="7740097" y="2335212"/>
            <a:ext cx="3733" cy="357828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>
            <a:stCxn id="359" idx="0"/>
          </p:cNvCxnSpPr>
          <p:nvPr/>
        </p:nvCxnSpPr>
        <p:spPr>
          <a:xfrm flipV="1">
            <a:off x="3751551" y="1551235"/>
            <a:ext cx="5863" cy="821156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4" name="Rounded Rectangle 383"/>
          <p:cNvSpPr/>
          <p:nvPr/>
        </p:nvSpPr>
        <p:spPr>
          <a:xfrm>
            <a:off x="3657299" y="1101238"/>
            <a:ext cx="505029" cy="450251"/>
          </a:xfrm>
          <a:prstGeom prst="round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MC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S</a:t>
            </a:r>
            <a:r>
              <a:rPr lang="en-US" sz="10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85" name="Rounded Rectangle 384"/>
          <p:cNvSpPr/>
          <p:nvPr/>
        </p:nvSpPr>
        <p:spPr>
          <a:xfrm>
            <a:off x="4287588" y="1101238"/>
            <a:ext cx="505029" cy="450251"/>
          </a:xfrm>
          <a:prstGeom prst="round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MC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S</a:t>
            </a:r>
            <a:r>
              <a:rPr lang="en-US" sz="1000" baseline="-25000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386" name="Straight Connector 385"/>
          <p:cNvCxnSpPr>
            <a:stCxn id="384" idx="3"/>
            <a:endCxn id="385" idx="1"/>
          </p:cNvCxnSpPr>
          <p:nvPr/>
        </p:nvCxnSpPr>
        <p:spPr>
          <a:xfrm>
            <a:off x="4162327" y="1326363"/>
            <a:ext cx="125260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7" name="Rounded Rectangle 386"/>
          <p:cNvSpPr/>
          <p:nvPr/>
        </p:nvSpPr>
        <p:spPr>
          <a:xfrm>
            <a:off x="4287588" y="1878400"/>
            <a:ext cx="505029" cy="450251"/>
          </a:xfrm>
          <a:prstGeom prst="round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EC</a:t>
            </a:r>
          </a:p>
        </p:txBody>
      </p:sp>
      <p:sp>
        <p:nvSpPr>
          <p:cNvPr id="393" name="Rounded Rectangle 392"/>
          <p:cNvSpPr/>
          <p:nvPr/>
        </p:nvSpPr>
        <p:spPr>
          <a:xfrm>
            <a:off x="4942505" y="1878400"/>
            <a:ext cx="505029" cy="450251"/>
          </a:xfrm>
          <a:prstGeom prst="round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HT</a:t>
            </a:r>
          </a:p>
        </p:txBody>
      </p:sp>
      <p:sp>
        <p:nvSpPr>
          <p:cNvPr id="394" name="Rounded Rectangle 393"/>
          <p:cNvSpPr/>
          <p:nvPr/>
        </p:nvSpPr>
        <p:spPr>
          <a:xfrm>
            <a:off x="5580540" y="1878400"/>
            <a:ext cx="505029" cy="450251"/>
          </a:xfrm>
          <a:prstGeom prst="round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TOF</a:t>
            </a:r>
          </a:p>
        </p:txBody>
      </p:sp>
      <p:sp>
        <p:nvSpPr>
          <p:cNvPr id="395" name="Rounded Rectangle 394"/>
          <p:cNvSpPr/>
          <p:nvPr/>
        </p:nvSpPr>
        <p:spPr>
          <a:xfrm>
            <a:off x="6224415" y="1878400"/>
            <a:ext cx="505029" cy="450251"/>
          </a:xfrm>
          <a:prstGeom prst="round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TT</a:t>
            </a:r>
          </a:p>
        </p:txBody>
      </p:sp>
      <p:sp>
        <p:nvSpPr>
          <p:cNvPr id="396" name="Rounded Rectangle 395"/>
          <p:cNvSpPr/>
          <p:nvPr/>
        </p:nvSpPr>
        <p:spPr>
          <a:xfrm>
            <a:off x="6861394" y="1878400"/>
            <a:ext cx="505029" cy="450251"/>
          </a:xfrm>
          <a:prstGeom prst="round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PID</a:t>
            </a:r>
          </a:p>
        </p:txBody>
      </p:sp>
      <p:cxnSp>
        <p:nvCxnSpPr>
          <p:cNvPr id="397" name="Straight Connector 396"/>
          <p:cNvCxnSpPr>
            <a:stCxn id="387" idx="3"/>
            <a:endCxn id="393" idx="1"/>
          </p:cNvCxnSpPr>
          <p:nvPr/>
        </p:nvCxnSpPr>
        <p:spPr>
          <a:xfrm>
            <a:off x="4792616" y="2103525"/>
            <a:ext cx="149888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Connector 397"/>
          <p:cNvCxnSpPr>
            <a:stCxn id="393" idx="3"/>
            <a:endCxn id="394" idx="1"/>
          </p:cNvCxnSpPr>
          <p:nvPr/>
        </p:nvCxnSpPr>
        <p:spPr>
          <a:xfrm>
            <a:off x="5447533" y="2103525"/>
            <a:ext cx="133006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Connector 398"/>
          <p:cNvCxnSpPr>
            <a:stCxn id="394" idx="3"/>
            <a:endCxn id="395" idx="1"/>
          </p:cNvCxnSpPr>
          <p:nvPr/>
        </p:nvCxnSpPr>
        <p:spPr>
          <a:xfrm>
            <a:off x="6085568" y="2103525"/>
            <a:ext cx="138846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Connector 399"/>
          <p:cNvCxnSpPr>
            <a:stCxn id="395" idx="3"/>
            <a:endCxn id="396" idx="1"/>
          </p:cNvCxnSpPr>
          <p:nvPr/>
        </p:nvCxnSpPr>
        <p:spPr>
          <a:xfrm>
            <a:off x="6729443" y="2103525"/>
            <a:ext cx="131950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2" name="TextBox 401"/>
          <p:cNvSpPr txBox="1"/>
          <p:nvPr/>
        </p:nvSpPr>
        <p:spPr>
          <a:xfrm rot="5400000">
            <a:off x="2956374" y="1124751"/>
            <a:ext cx="6688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CLARA DPE    </a:t>
            </a:r>
            <a:endParaRPr lang="en-US" sz="800" baseline="-25000" dirty="0">
              <a:solidFill>
                <a:srgbClr val="7F7F7F"/>
              </a:solidFill>
            </a:endParaRPr>
          </a:p>
        </p:txBody>
      </p:sp>
      <p:cxnSp>
        <p:nvCxnSpPr>
          <p:cNvPr id="180" name="Curved Connector 179"/>
          <p:cNvCxnSpPr>
            <a:stCxn id="395" idx="0"/>
            <a:endCxn id="394" idx="0"/>
          </p:cNvCxnSpPr>
          <p:nvPr/>
        </p:nvCxnSpPr>
        <p:spPr>
          <a:xfrm rot="16200000" flipV="1">
            <a:off x="6154992" y="1556462"/>
            <a:ext cx="12700" cy="643875"/>
          </a:xfrm>
          <a:prstGeom prst="curvedConnector3">
            <a:avLst>
              <a:gd name="adj1" fmla="val 180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0" name="TextBox 409"/>
          <p:cNvSpPr txBox="1"/>
          <p:nvPr/>
        </p:nvSpPr>
        <p:spPr>
          <a:xfrm rot="16200000">
            <a:off x="8272462" y="1857659"/>
            <a:ext cx="121636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Cloud Computing Resources</a:t>
            </a:r>
          </a:p>
        </p:txBody>
      </p:sp>
      <p:cxnSp>
        <p:nvCxnSpPr>
          <p:cNvPr id="287" name="Straight Connector 286"/>
          <p:cNvCxnSpPr>
            <a:stCxn id="376" idx="4"/>
          </p:cNvCxnSpPr>
          <p:nvPr/>
        </p:nvCxnSpPr>
        <p:spPr>
          <a:xfrm>
            <a:off x="7740097" y="3253711"/>
            <a:ext cx="3733" cy="502066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1" name="Picture 420" descr="BU00536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002" y="6318025"/>
            <a:ext cx="514681" cy="537576"/>
          </a:xfrm>
          <a:prstGeom prst="rect">
            <a:avLst/>
          </a:prstGeom>
        </p:spPr>
      </p:pic>
      <p:sp>
        <p:nvSpPr>
          <p:cNvPr id="422" name="TextBox 421"/>
          <p:cNvSpPr txBox="1"/>
          <p:nvPr/>
        </p:nvSpPr>
        <p:spPr>
          <a:xfrm>
            <a:off x="6345351" y="6416930"/>
            <a:ext cx="540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srgbClr val="7F7F7F"/>
                </a:solidFill>
              </a:rPr>
              <a:t> EBCMD </a:t>
            </a:r>
          </a:p>
          <a:p>
            <a:pPr algn="ctr"/>
            <a:r>
              <a:rPr lang="en-US" sz="800" dirty="0">
                <a:solidFill>
                  <a:srgbClr val="7F7F7F"/>
                </a:solidFill>
              </a:rPr>
              <a:t>Table</a:t>
            </a:r>
          </a:p>
        </p:txBody>
      </p:sp>
      <p:sp>
        <p:nvSpPr>
          <p:cNvPr id="465" name="TextBox 464"/>
          <p:cNvSpPr txBox="1"/>
          <p:nvPr/>
        </p:nvSpPr>
        <p:spPr>
          <a:xfrm>
            <a:off x="4874742" y="913371"/>
            <a:ext cx="32525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7F7F7F"/>
                </a:solidFill>
              </a:rPr>
              <a:t>CLAS12 Simulation and Reconstruction Multi-Node  Application</a:t>
            </a:r>
          </a:p>
        </p:txBody>
      </p:sp>
      <p:cxnSp>
        <p:nvCxnSpPr>
          <p:cNvPr id="466" name="Straight Connector 465"/>
          <p:cNvCxnSpPr/>
          <p:nvPr/>
        </p:nvCxnSpPr>
        <p:spPr>
          <a:xfrm>
            <a:off x="3058494" y="61931"/>
            <a:ext cx="0" cy="567195"/>
          </a:xfrm>
          <a:prstGeom prst="line">
            <a:avLst/>
          </a:prstGeom>
          <a:ln w="63500">
            <a:solidFill>
              <a:schemeClr val="accent1">
                <a:alpha val="36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7" name="Rounded Rectangle 466"/>
          <p:cNvSpPr/>
          <p:nvPr/>
        </p:nvSpPr>
        <p:spPr>
          <a:xfrm>
            <a:off x="7843944" y="5068570"/>
            <a:ext cx="505029" cy="450251"/>
          </a:xfrm>
          <a:prstGeom prst="round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STAT</a:t>
            </a:r>
          </a:p>
        </p:txBody>
      </p:sp>
      <p:cxnSp>
        <p:nvCxnSpPr>
          <p:cNvPr id="302" name="Elbow Connector 301"/>
          <p:cNvCxnSpPr>
            <a:stCxn id="171" idx="2"/>
            <a:endCxn id="467" idx="3"/>
          </p:cNvCxnSpPr>
          <p:nvPr/>
        </p:nvCxnSpPr>
        <p:spPr>
          <a:xfrm rot="10800000">
            <a:off x="8348974" y="5293697"/>
            <a:ext cx="386501" cy="1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8" name="Rounded Rectangle 467"/>
          <p:cNvSpPr/>
          <p:nvPr/>
        </p:nvSpPr>
        <p:spPr>
          <a:xfrm>
            <a:off x="7846682" y="5662499"/>
            <a:ext cx="505029" cy="450251"/>
          </a:xfrm>
          <a:prstGeom prst="roundRect">
            <a:avLst/>
          </a:prstGeom>
          <a:solidFill>
            <a:schemeClr val="accent6">
              <a:lumMod val="50000"/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W</a:t>
            </a:r>
          </a:p>
        </p:txBody>
      </p:sp>
      <p:cxnSp>
        <p:nvCxnSpPr>
          <p:cNvPr id="306" name="Straight Connector 305"/>
          <p:cNvCxnSpPr>
            <a:stCxn id="467" idx="2"/>
            <a:endCxn id="468" idx="0"/>
          </p:cNvCxnSpPr>
          <p:nvPr/>
        </p:nvCxnSpPr>
        <p:spPr>
          <a:xfrm>
            <a:off x="8096458" y="5518820"/>
            <a:ext cx="2738" cy="143678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1" name="Rounded Rectangle 470"/>
          <p:cNvSpPr/>
          <p:nvPr/>
        </p:nvSpPr>
        <p:spPr>
          <a:xfrm>
            <a:off x="7356116" y="3714546"/>
            <a:ext cx="505029" cy="450251"/>
          </a:xfrm>
          <a:prstGeom prst="round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STAT</a:t>
            </a:r>
          </a:p>
        </p:txBody>
      </p:sp>
      <p:sp>
        <p:nvSpPr>
          <p:cNvPr id="472" name="Rounded Rectangle 471"/>
          <p:cNvSpPr/>
          <p:nvPr/>
        </p:nvSpPr>
        <p:spPr>
          <a:xfrm>
            <a:off x="7358854" y="4320233"/>
            <a:ext cx="505029" cy="450251"/>
          </a:xfrm>
          <a:prstGeom prst="roundRect">
            <a:avLst/>
          </a:prstGeom>
          <a:solidFill>
            <a:schemeClr val="accent6">
              <a:lumMod val="50000"/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W</a:t>
            </a:r>
          </a:p>
        </p:txBody>
      </p:sp>
      <p:cxnSp>
        <p:nvCxnSpPr>
          <p:cNvPr id="474" name="Straight Connector 473"/>
          <p:cNvCxnSpPr>
            <a:stCxn id="471" idx="2"/>
            <a:endCxn id="472" idx="0"/>
          </p:cNvCxnSpPr>
          <p:nvPr/>
        </p:nvCxnSpPr>
        <p:spPr>
          <a:xfrm>
            <a:off x="7608630" y="4164796"/>
            <a:ext cx="2738" cy="155436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8" name="TextBox 477"/>
          <p:cNvSpPr txBox="1"/>
          <p:nvPr/>
        </p:nvSpPr>
        <p:spPr>
          <a:xfrm>
            <a:off x="9615219" y="4949817"/>
            <a:ext cx="53091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CLARA DPE</a:t>
            </a:r>
            <a:endParaRPr lang="en-US" sz="600" baseline="-25000" dirty="0">
              <a:solidFill>
                <a:srgbClr val="7F7F7F"/>
              </a:solidFill>
            </a:endParaRPr>
          </a:p>
        </p:txBody>
      </p:sp>
      <p:sp>
        <p:nvSpPr>
          <p:cNvPr id="480" name="TextBox 479"/>
          <p:cNvSpPr txBox="1"/>
          <p:nvPr/>
        </p:nvSpPr>
        <p:spPr>
          <a:xfrm rot="16200000">
            <a:off x="8748737" y="4497538"/>
            <a:ext cx="53091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CLARA DPE</a:t>
            </a:r>
            <a:endParaRPr lang="en-US" sz="600" baseline="-25000" dirty="0">
              <a:solidFill>
                <a:srgbClr val="7F7F7F"/>
              </a:solidFill>
            </a:endParaRPr>
          </a:p>
        </p:txBody>
      </p:sp>
      <p:sp>
        <p:nvSpPr>
          <p:cNvPr id="481" name="TextBox 480"/>
          <p:cNvSpPr txBox="1"/>
          <p:nvPr/>
        </p:nvSpPr>
        <p:spPr>
          <a:xfrm rot="16200000">
            <a:off x="7458923" y="5975192"/>
            <a:ext cx="53091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CLARA DPE</a:t>
            </a:r>
            <a:endParaRPr lang="en-US" sz="600" baseline="-25000" dirty="0">
              <a:solidFill>
                <a:srgbClr val="7F7F7F"/>
              </a:solidFill>
            </a:endParaRPr>
          </a:p>
        </p:txBody>
      </p:sp>
      <p:sp>
        <p:nvSpPr>
          <p:cNvPr id="484" name="Rounded Rectangle 483"/>
          <p:cNvSpPr/>
          <p:nvPr/>
        </p:nvSpPr>
        <p:spPr>
          <a:xfrm>
            <a:off x="5499747" y="4135976"/>
            <a:ext cx="609798" cy="528568"/>
          </a:xfrm>
          <a:prstGeom prst="round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rgbClr val="000000"/>
                </a:solidFill>
              </a:rPr>
              <a:t>GPD-TMD</a:t>
            </a:r>
            <a:endParaRPr lang="en-US" sz="700" baseline="-25000" dirty="0">
              <a:solidFill>
                <a:srgbClr val="000000"/>
              </a:solidFill>
            </a:endParaRPr>
          </a:p>
          <a:p>
            <a:pPr algn="ctr"/>
            <a:r>
              <a:rPr lang="en-US" sz="700" baseline="-25000" dirty="0">
                <a:solidFill>
                  <a:srgbClr val="000000"/>
                </a:solidFill>
              </a:rPr>
              <a:t>Calculation</a:t>
            </a:r>
          </a:p>
          <a:p>
            <a:pPr algn="ctr"/>
            <a:r>
              <a:rPr lang="en-US" sz="700" baseline="-25000" dirty="0">
                <a:solidFill>
                  <a:srgbClr val="000000"/>
                </a:solidFill>
              </a:rPr>
              <a:t>Service</a:t>
            </a:r>
            <a:endParaRPr lang="en-US" sz="700" dirty="0">
              <a:solidFill>
                <a:srgbClr val="000000"/>
              </a:solidFill>
            </a:endParaRPr>
          </a:p>
        </p:txBody>
      </p:sp>
      <p:sp>
        <p:nvSpPr>
          <p:cNvPr id="526" name="TextBox 525"/>
          <p:cNvSpPr txBox="1"/>
          <p:nvPr/>
        </p:nvSpPr>
        <p:spPr>
          <a:xfrm rot="16200000">
            <a:off x="8573559" y="4013137"/>
            <a:ext cx="11856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i="1" dirty="0">
                <a:solidFill>
                  <a:srgbClr val="7F7F7F"/>
                </a:solidFill>
              </a:rPr>
              <a:t>JLAB Computing Resources</a:t>
            </a:r>
          </a:p>
        </p:txBody>
      </p:sp>
      <p:sp>
        <p:nvSpPr>
          <p:cNvPr id="171" name="Donut 170"/>
          <p:cNvSpPr/>
          <p:nvPr/>
        </p:nvSpPr>
        <p:spPr>
          <a:xfrm>
            <a:off x="8735473" y="5013361"/>
            <a:ext cx="572482" cy="560671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Elbow Connector 15"/>
          <p:cNvCxnSpPr>
            <a:stCxn id="171" idx="6"/>
            <a:endCxn id="392" idx="0"/>
          </p:cNvCxnSpPr>
          <p:nvPr/>
        </p:nvCxnSpPr>
        <p:spPr>
          <a:xfrm>
            <a:off x="9307955" y="5293697"/>
            <a:ext cx="494056" cy="266295"/>
          </a:xfrm>
          <a:prstGeom prst="bentConnector2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7" name="Picture 176" descr="BU00536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851" y="6322053"/>
            <a:ext cx="514681" cy="537576"/>
          </a:xfrm>
          <a:prstGeom prst="rect">
            <a:avLst/>
          </a:prstGeom>
        </p:spPr>
      </p:pic>
      <p:sp>
        <p:nvSpPr>
          <p:cNvPr id="178" name="TextBox 177"/>
          <p:cNvSpPr txBox="1"/>
          <p:nvPr/>
        </p:nvSpPr>
        <p:spPr>
          <a:xfrm>
            <a:off x="8758200" y="6420958"/>
            <a:ext cx="540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srgbClr val="7F7F7F"/>
                </a:solidFill>
              </a:rPr>
              <a:t> EBCMD </a:t>
            </a:r>
          </a:p>
          <a:p>
            <a:pPr algn="ctr"/>
            <a:r>
              <a:rPr lang="en-US" sz="800" dirty="0">
                <a:solidFill>
                  <a:srgbClr val="7F7F7F"/>
                </a:solidFill>
              </a:rPr>
              <a:t>Table</a:t>
            </a:r>
          </a:p>
        </p:txBody>
      </p:sp>
      <p:cxnSp>
        <p:nvCxnSpPr>
          <p:cNvPr id="18" name="Straight Connector 17"/>
          <p:cNvCxnSpPr>
            <a:stCxn id="183" idx="2"/>
            <a:endCxn id="177" idx="0"/>
          </p:cNvCxnSpPr>
          <p:nvPr/>
        </p:nvCxnSpPr>
        <p:spPr>
          <a:xfrm>
            <a:off x="9019225" y="6130317"/>
            <a:ext cx="1966" cy="191736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" name="Rounded Rectangle 182"/>
          <p:cNvSpPr/>
          <p:nvPr/>
        </p:nvSpPr>
        <p:spPr>
          <a:xfrm>
            <a:off x="8766711" y="5680067"/>
            <a:ext cx="505029" cy="450251"/>
          </a:xfrm>
          <a:prstGeom prst="roundRect">
            <a:avLst/>
          </a:prstGeom>
          <a:solidFill>
            <a:schemeClr val="accent6">
              <a:lumMod val="50000"/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W</a:t>
            </a:r>
          </a:p>
        </p:txBody>
      </p:sp>
      <p:cxnSp>
        <p:nvCxnSpPr>
          <p:cNvPr id="21" name="Straight Connector 20"/>
          <p:cNvCxnSpPr>
            <a:stCxn id="171" idx="4"/>
            <a:endCxn id="183" idx="0"/>
          </p:cNvCxnSpPr>
          <p:nvPr/>
        </p:nvCxnSpPr>
        <p:spPr>
          <a:xfrm flipH="1">
            <a:off x="9019226" y="5574032"/>
            <a:ext cx="2489" cy="106035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Rounded Rectangle 187"/>
          <p:cNvSpPr/>
          <p:nvPr/>
        </p:nvSpPr>
        <p:spPr>
          <a:xfrm>
            <a:off x="7338915" y="1732562"/>
            <a:ext cx="505029" cy="450251"/>
          </a:xfrm>
          <a:prstGeom prst="roundRect">
            <a:avLst/>
          </a:prstGeom>
          <a:solidFill>
            <a:srgbClr val="0080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189" name="Straight Connector 188"/>
          <p:cNvCxnSpPr>
            <a:endCxn id="188" idx="1"/>
          </p:cNvCxnSpPr>
          <p:nvPr/>
        </p:nvCxnSpPr>
        <p:spPr>
          <a:xfrm>
            <a:off x="7206964" y="1957687"/>
            <a:ext cx="131950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0" name="Rounded Rectangle 189"/>
          <p:cNvSpPr/>
          <p:nvPr/>
        </p:nvSpPr>
        <p:spPr>
          <a:xfrm>
            <a:off x="7491315" y="1884962"/>
            <a:ext cx="505029" cy="450251"/>
          </a:xfrm>
          <a:prstGeom prst="round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DST</a:t>
            </a:r>
          </a:p>
        </p:txBody>
      </p:sp>
      <p:cxnSp>
        <p:nvCxnSpPr>
          <p:cNvPr id="191" name="Straight Connector 190"/>
          <p:cNvCxnSpPr>
            <a:endCxn id="190" idx="1"/>
          </p:cNvCxnSpPr>
          <p:nvPr/>
        </p:nvCxnSpPr>
        <p:spPr>
          <a:xfrm>
            <a:off x="7359364" y="2110087"/>
            <a:ext cx="131950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Rounded Rectangle 191"/>
          <p:cNvSpPr/>
          <p:nvPr/>
        </p:nvSpPr>
        <p:spPr>
          <a:xfrm>
            <a:off x="8197489" y="3745293"/>
            <a:ext cx="633092" cy="469667"/>
          </a:xfrm>
          <a:prstGeom prst="roundRect">
            <a:avLst/>
          </a:prstGeom>
          <a:solidFill>
            <a:srgbClr val="008000">
              <a:alpha val="2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TextBox 192"/>
          <p:cNvSpPr txBox="1"/>
          <p:nvPr/>
        </p:nvSpPr>
        <p:spPr>
          <a:xfrm>
            <a:off x="8244969" y="3745292"/>
            <a:ext cx="7457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EBCMD</a:t>
            </a:r>
          </a:p>
          <a:p>
            <a:r>
              <a:rPr lang="en-US" sz="800" dirty="0">
                <a:solidFill>
                  <a:srgbClr val="000000"/>
                </a:solidFill>
              </a:rPr>
              <a:t>Extraction </a:t>
            </a:r>
          </a:p>
          <a:p>
            <a:r>
              <a:rPr lang="en-US" sz="800" dirty="0">
                <a:solidFill>
                  <a:srgbClr val="000000"/>
                </a:solidFill>
              </a:rPr>
              <a:t>Service</a:t>
            </a:r>
          </a:p>
          <a:p>
            <a:r>
              <a:rPr lang="en-US" sz="8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8110368" y="3943492"/>
            <a:ext cx="633092" cy="469667"/>
          </a:xfrm>
          <a:prstGeom prst="roundRect">
            <a:avLst/>
          </a:prstGeom>
          <a:solidFill>
            <a:srgbClr val="0080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471" idx="3"/>
          </p:cNvCxnSpPr>
          <p:nvPr/>
        </p:nvCxnSpPr>
        <p:spPr>
          <a:xfrm>
            <a:off x="7861144" y="3939671"/>
            <a:ext cx="383824" cy="382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Rounded Rectangle 197"/>
          <p:cNvSpPr/>
          <p:nvPr/>
        </p:nvSpPr>
        <p:spPr>
          <a:xfrm>
            <a:off x="8132041" y="1353037"/>
            <a:ext cx="633092" cy="469667"/>
          </a:xfrm>
          <a:prstGeom prst="roundRect">
            <a:avLst/>
          </a:prstGeom>
          <a:solidFill>
            <a:srgbClr val="008000">
              <a:alpha val="2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9" name="Rounded Rectangle 198"/>
          <p:cNvSpPr/>
          <p:nvPr/>
        </p:nvSpPr>
        <p:spPr>
          <a:xfrm>
            <a:off x="8044920" y="1551236"/>
            <a:ext cx="633092" cy="469667"/>
          </a:xfrm>
          <a:prstGeom prst="roundRect">
            <a:avLst/>
          </a:prstGeom>
          <a:solidFill>
            <a:srgbClr val="0080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Elbow Connector 30"/>
          <p:cNvCxnSpPr>
            <a:stCxn id="376" idx="6"/>
            <a:endCxn id="199" idx="2"/>
          </p:cNvCxnSpPr>
          <p:nvPr/>
        </p:nvCxnSpPr>
        <p:spPr>
          <a:xfrm flipV="1">
            <a:off x="8026338" y="2020902"/>
            <a:ext cx="335129" cy="952474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3220350" y="675128"/>
            <a:ext cx="68480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accent6">
                    <a:lumMod val="50000"/>
                  </a:schemeClr>
                </a:solidFill>
              </a:rPr>
              <a:t>CLARA Data Bus</a:t>
            </a:r>
          </a:p>
        </p:txBody>
      </p:sp>
      <p:pic>
        <p:nvPicPr>
          <p:cNvPr id="208" name="Picture 207" descr="BU00536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179" y="524724"/>
            <a:ext cx="514681" cy="537576"/>
          </a:xfrm>
          <a:prstGeom prst="rect">
            <a:avLst/>
          </a:prstGeom>
        </p:spPr>
      </p:pic>
      <p:sp>
        <p:nvSpPr>
          <p:cNvPr id="209" name="TextBox 208"/>
          <p:cNvSpPr txBox="1"/>
          <p:nvPr/>
        </p:nvSpPr>
        <p:spPr>
          <a:xfrm>
            <a:off x="8172433" y="623629"/>
            <a:ext cx="540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srgbClr val="7F7F7F"/>
                </a:solidFill>
              </a:rPr>
              <a:t> EBCMD </a:t>
            </a:r>
          </a:p>
          <a:p>
            <a:pPr algn="ctr"/>
            <a:r>
              <a:rPr lang="en-US" sz="800" dirty="0">
                <a:solidFill>
                  <a:srgbClr val="7F7F7F"/>
                </a:solidFill>
              </a:rPr>
              <a:t>Table</a:t>
            </a:r>
          </a:p>
        </p:txBody>
      </p:sp>
      <p:cxnSp>
        <p:nvCxnSpPr>
          <p:cNvPr id="33" name="Straight Connector 32"/>
          <p:cNvCxnSpPr>
            <a:stCxn id="198" idx="0"/>
            <a:endCxn id="208" idx="2"/>
          </p:cNvCxnSpPr>
          <p:nvPr/>
        </p:nvCxnSpPr>
        <p:spPr>
          <a:xfrm flipH="1" flipV="1">
            <a:off x="8447519" y="1062300"/>
            <a:ext cx="1068" cy="290736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305" idx="0"/>
          </p:cNvCxnSpPr>
          <p:nvPr/>
        </p:nvCxnSpPr>
        <p:spPr>
          <a:xfrm rot="5400000" flipH="1" flipV="1">
            <a:off x="2872443" y="3479309"/>
            <a:ext cx="1313333" cy="2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6">
                <a:lumMod val="50000"/>
              </a:schemeClr>
            </a:solidFill>
            <a:prstDash val="lgDash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190" idx="3"/>
            <a:endCxn id="359" idx="3"/>
          </p:cNvCxnSpPr>
          <p:nvPr/>
        </p:nvCxnSpPr>
        <p:spPr>
          <a:xfrm flipH="1">
            <a:off x="4188705" y="2110087"/>
            <a:ext cx="3807639" cy="487430"/>
          </a:xfrm>
          <a:prstGeom prst="bentConnector3">
            <a:avLst>
              <a:gd name="adj1" fmla="val -6004"/>
            </a:avLst>
          </a:prstGeom>
          <a:ln w="12700">
            <a:solidFill>
              <a:srgbClr val="660066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6" name="TextBox 225"/>
          <p:cNvSpPr txBox="1"/>
          <p:nvPr/>
        </p:nvSpPr>
        <p:spPr>
          <a:xfrm>
            <a:off x="7522005" y="1672115"/>
            <a:ext cx="541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1</a:t>
            </a:r>
          </a:p>
          <a:p>
            <a:r>
              <a:rPr lang="en-US" sz="900" dirty="0"/>
              <a:t>         </a:t>
            </a:r>
            <a:r>
              <a:rPr lang="en-US" sz="900" dirty="0" err="1"/>
              <a:t>Cn</a:t>
            </a:r>
            <a:endParaRPr lang="en-US" sz="900" dirty="0"/>
          </a:p>
        </p:txBody>
      </p:sp>
      <p:cxnSp>
        <p:nvCxnSpPr>
          <p:cNvPr id="227" name="Straight Connector 226"/>
          <p:cNvCxnSpPr/>
          <p:nvPr/>
        </p:nvCxnSpPr>
        <p:spPr>
          <a:xfrm>
            <a:off x="7675509" y="1812648"/>
            <a:ext cx="158919" cy="72497"/>
          </a:xfrm>
          <a:prstGeom prst="line">
            <a:avLst/>
          </a:prstGeom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8" name="TextBox 227"/>
          <p:cNvSpPr txBox="1"/>
          <p:nvPr/>
        </p:nvSpPr>
        <p:spPr>
          <a:xfrm>
            <a:off x="4345187" y="877086"/>
            <a:ext cx="541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1</a:t>
            </a:r>
          </a:p>
          <a:p>
            <a:r>
              <a:rPr lang="en-US" sz="900" dirty="0"/>
              <a:t>         </a:t>
            </a:r>
            <a:r>
              <a:rPr lang="en-US" sz="900" dirty="0" err="1"/>
              <a:t>Cn</a:t>
            </a:r>
            <a:endParaRPr lang="en-US" sz="900" dirty="0"/>
          </a:p>
        </p:txBody>
      </p:sp>
      <p:cxnSp>
        <p:nvCxnSpPr>
          <p:cNvPr id="229" name="Straight Connector 228"/>
          <p:cNvCxnSpPr/>
          <p:nvPr/>
        </p:nvCxnSpPr>
        <p:spPr>
          <a:xfrm>
            <a:off x="4498691" y="1017619"/>
            <a:ext cx="158919" cy="72497"/>
          </a:xfrm>
          <a:prstGeom prst="line">
            <a:avLst/>
          </a:prstGeom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7" name="Rounded Rectangle 246"/>
          <p:cNvSpPr/>
          <p:nvPr/>
        </p:nvSpPr>
        <p:spPr>
          <a:xfrm>
            <a:off x="1653130" y="5662500"/>
            <a:ext cx="505029" cy="450251"/>
          </a:xfrm>
          <a:prstGeom prst="roundRect">
            <a:avLst/>
          </a:prstGeom>
          <a:solidFill>
            <a:schemeClr val="accent6">
              <a:lumMod val="50000"/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W</a:t>
            </a:r>
          </a:p>
        </p:txBody>
      </p:sp>
      <p:pic>
        <p:nvPicPr>
          <p:cNvPr id="248" name="Picture 247" descr="BU005361.png"/>
          <p:cNvPicPr>
            <a:picLocks noChangeAspect="1"/>
          </p:cNvPicPr>
          <p:nvPr/>
        </p:nvPicPr>
        <p:blipFill>
          <a:blip r:embed="rId4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404" y="6325583"/>
            <a:ext cx="514681" cy="537576"/>
          </a:xfrm>
          <a:prstGeom prst="rect">
            <a:avLst/>
          </a:prstGeom>
        </p:spPr>
      </p:pic>
      <p:sp>
        <p:nvSpPr>
          <p:cNvPr id="249" name="TextBox 248"/>
          <p:cNvSpPr txBox="1"/>
          <p:nvPr/>
        </p:nvSpPr>
        <p:spPr>
          <a:xfrm>
            <a:off x="1668479" y="643941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srgbClr val="7F7F7F"/>
                </a:solidFill>
              </a:rPr>
              <a:t>Cooked,</a:t>
            </a:r>
          </a:p>
          <a:p>
            <a:pPr algn="ctr"/>
            <a:r>
              <a:rPr lang="en-US" sz="800" dirty="0">
                <a:solidFill>
                  <a:srgbClr val="7F7F7F"/>
                </a:solidFill>
              </a:rPr>
              <a:t>DST</a:t>
            </a:r>
          </a:p>
        </p:txBody>
      </p:sp>
      <p:cxnSp>
        <p:nvCxnSpPr>
          <p:cNvPr id="68" name="Straight Connector 67"/>
          <p:cNvCxnSpPr>
            <a:stCxn id="247" idx="2"/>
            <a:endCxn id="248" idx="0"/>
          </p:cNvCxnSpPr>
          <p:nvPr/>
        </p:nvCxnSpPr>
        <p:spPr>
          <a:xfrm>
            <a:off x="1905644" y="6112751"/>
            <a:ext cx="4100" cy="212833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181" idx="6"/>
            <a:endCxn id="270" idx="0"/>
          </p:cNvCxnSpPr>
          <p:nvPr/>
        </p:nvCxnSpPr>
        <p:spPr>
          <a:xfrm>
            <a:off x="2586144" y="5207887"/>
            <a:ext cx="89691" cy="454611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stCxn id="181" idx="2"/>
            <a:endCxn id="247" idx="0"/>
          </p:cNvCxnSpPr>
          <p:nvPr/>
        </p:nvCxnSpPr>
        <p:spPr>
          <a:xfrm rot="10800000" flipV="1">
            <a:off x="1905646" y="5207886"/>
            <a:ext cx="108017" cy="45461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4" name="TextBox 263"/>
          <p:cNvSpPr txBox="1"/>
          <p:nvPr/>
        </p:nvSpPr>
        <p:spPr>
          <a:xfrm>
            <a:off x="2254682" y="4456460"/>
            <a:ext cx="56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          </a:t>
            </a:r>
            <a:r>
              <a:rPr lang="en-US" sz="900" dirty="0" err="1"/>
              <a:t>Cn</a:t>
            </a:r>
            <a:endParaRPr lang="en-US" sz="900" dirty="0"/>
          </a:p>
          <a:p>
            <a:r>
              <a:rPr lang="en-US" sz="900" dirty="0"/>
              <a:t>1</a:t>
            </a:r>
          </a:p>
        </p:txBody>
      </p:sp>
      <p:cxnSp>
        <p:nvCxnSpPr>
          <p:cNvPr id="265" name="Straight Connector 264"/>
          <p:cNvCxnSpPr/>
          <p:nvPr/>
        </p:nvCxnSpPr>
        <p:spPr>
          <a:xfrm flipV="1">
            <a:off x="2427925" y="4614686"/>
            <a:ext cx="183948" cy="136928"/>
          </a:xfrm>
          <a:prstGeom prst="line">
            <a:avLst/>
          </a:prstGeom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1" name="Picture 290" descr="stk19948boj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17547" y="4233317"/>
            <a:ext cx="582893" cy="362811"/>
          </a:xfrm>
          <a:prstGeom prst="rect">
            <a:avLst/>
          </a:prstGeom>
        </p:spPr>
      </p:pic>
      <p:sp>
        <p:nvSpPr>
          <p:cNvPr id="294" name="TextBox 293"/>
          <p:cNvSpPr txBox="1"/>
          <p:nvPr/>
        </p:nvSpPr>
        <p:spPr>
          <a:xfrm>
            <a:off x="6407995" y="4249524"/>
            <a:ext cx="63441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srgbClr val="7F7F7F"/>
                </a:solidFill>
              </a:rPr>
              <a:t> Model</a:t>
            </a:r>
          </a:p>
          <a:p>
            <a:pPr algn="ctr"/>
            <a:r>
              <a:rPr lang="en-US" sz="500" dirty="0">
                <a:solidFill>
                  <a:srgbClr val="7F7F7F"/>
                </a:solidFill>
              </a:rPr>
              <a:t>Parameterization</a:t>
            </a:r>
          </a:p>
        </p:txBody>
      </p:sp>
      <p:sp>
        <p:nvSpPr>
          <p:cNvPr id="303" name="Rounded Rectangle 302"/>
          <p:cNvSpPr/>
          <p:nvPr/>
        </p:nvSpPr>
        <p:spPr>
          <a:xfrm>
            <a:off x="4727670" y="4135976"/>
            <a:ext cx="609798" cy="528568"/>
          </a:xfrm>
          <a:prstGeom prst="round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rgbClr val="000000"/>
                </a:solidFill>
              </a:rPr>
              <a:t>SF</a:t>
            </a:r>
            <a:endParaRPr lang="en-US" sz="700" baseline="-25000" dirty="0">
              <a:solidFill>
                <a:srgbClr val="000000"/>
              </a:solidFill>
            </a:endParaRPr>
          </a:p>
          <a:p>
            <a:pPr algn="ctr"/>
            <a:r>
              <a:rPr lang="en-US" sz="700" baseline="-25000" dirty="0">
                <a:solidFill>
                  <a:srgbClr val="000000"/>
                </a:solidFill>
              </a:rPr>
              <a:t>Calculation</a:t>
            </a:r>
          </a:p>
          <a:p>
            <a:pPr algn="ctr"/>
            <a:r>
              <a:rPr lang="en-US" sz="700" baseline="-25000" dirty="0">
                <a:solidFill>
                  <a:srgbClr val="000000"/>
                </a:solidFill>
              </a:rPr>
              <a:t>Service</a:t>
            </a:r>
            <a:endParaRPr lang="en-US" sz="700" dirty="0">
              <a:solidFill>
                <a:srgbClr val="000000"/>
              </a:solidFill>
            </a:endParaRPr>
          </a:p>
        </p:txBody>
      </p:sp>
      <p:sp>
        <p:nvSpPr>
          <p:cNvPr id="304" name="Rounded Rectangle 303"/>
          <p:cNvSpPr/>
          <p:nvPr/>
        </p:nvSpPr>
        <p:spPr>
          <a:xfrm>
            <a:off x="3975796" y="4135976"/>
            <a:ext cx="609798" cy="528568"/>
          </a:xfrm>
          <a:prstGeom prst="round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err="1">
                <a:solidFill>
                  <a:schemeClr val="tx1"/>
                </a:solidFill>
                <a:latin typeface="Lucida Grande"/>
                <a:ea typeface="Lucida Grande"/>
                <a:cs typeface="Lucida Grande"/>
              </a:rPr>
              <a:t>σ</a:t>
            </a:r>
            <a:r>
              <a:rPr lang="en-US" sz="800" b="1" baseline="-25000" dirty="0" err="1">
                <a:solidFill>
                  <a:schemeClr val="tx1"/>
                </a:solidFill>
                <a:latin typeface="Lucida Grande"/>
                <a:ea typeface="Lucida Grande"/>
                <a:cs typeface="Lucida Grande"/>
              </a:rPr>
              <a:t>B</a:t>
            </a:r>
            <a:endParaRPr lang="en-US" sz="700" baseline="-25000" dirty="0">
              <a:solidFill>
                <a:schemeClr val="tx1"/>
              </a:solidFill>
            </a:endParaRPr>
          </a:p>
          <a:p>
            <a:pPr algn="ctr"/>
            <a:r>
              <a:rPr lang="en-US" sz="600" baseline="-25000" dirty="0">
                <a:solidFill>
                  <a:srgbClr val="000000"/>
                </a:solidFill>
              </a:rPr>
              <a:t>Calculation</a:t>
            </a:r>
          </a:p>
          <a:p>
            <a:pPr algn="ctr"/>
            <a:r>
              <a:rPr lang="en-US" sz="600" baseline="-25000" dirty="0">
                <a:solidFill>
                  <a:srgbClr val="000000"/>
                </a:solidFill>
              </a:rPr>
              <a:t>Service</a:t>
            </a:r>
            <a:endParaRPr lang="en-US" sz="600" dirty="0">
              <a:solidFill>
                <a:srgbClr val="000000"/>
              </a:solidFill>
            </a:endParaRPr>
          </a:p>
        </p:txBody>
      </p:sp>
      <p:sp>
        <p:nvSpPr>
          <p:cNvPr id="305" name="Rounded Rectangle 304"/>
          <p:cNvSpPr/>
          <p:nvPr/>
        </p:nvSpPr>
        <p:spPr>
          <a:xfrm>
            <a:off x="3224208" y="4135976"/>
            <a:ext cx="609798" cy="528568"/>
          </a:xfrm>
          <a:prstGeom prst="round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err="1">
                <a:solidFill>
                  <a:schemeClr val="tx1"/>
                </a:solidFill>
                <a:latin typeface="Lucida Grande"/>
                <a:ea typeface="Lucida Grande"/>
                <a:cs typeface="Lucida Grande"/>
              </a:rPr>
              <a:t>σ</a:t>
            </a:r>
            <a:r>
              <a:rPr lang="en-US" sz="800" b="1" baseline="-25000" dirty="0" err="1">
                <a:solidFill>
                  <a:schemeClr val="tx1"/>
                </a:solidFill>
                <a:latin typeface="Lucida Grande"/>
                <a:ea typeface="Lucida Grande"/>
                <a:cs typeface="Lucida Grande"/>
              </a:rPr>
              <a:t>R</a:t>
            </a:r>
            <a:endParaRPr lang="en-US" sz="700" baseline="-25000" dirty="0">
              <a:solidFill>
                <a:schemeClr val="tx1"/>
              </a:solidFill>
            </a:endParaRPr>
          </a:p>
          <a:p>
            <a:pPr algn="ctr"/>
            <a:r>
              <a:rPr lang="en-US" sz="700" baseline="-25000" dirty="0">
                <a:solidFill>
                  <a:srgbClr val="000000"/>
                </a:solidFill>
              </a:rPr>
              <a:t>Calculation</a:t>
            </a:r>
          </a:p>
          <a:p>
            <a:pPr algn="ctr"/>
            <a:r>
              <a:rPr lang="en-US" sz="700" baseline="-25000" dirty="0">
                <a:solidFill>
                  <a:srgbClr val="000000"/>
                </a:solidFill>
              </a:rPr>
              <a:t>Service</a:t>
            </a:r>
            <a:endParaRPr lang="en-US" sz="700" dirty="0">
              <a:solidFill>
                <a:srgbClr val="000000"/>
              </a:solidFill>
            </a:endParaRPr>
          </a:p>
        </p:txBody>
      </p:sp>
      <p:sp>
        <p:nvSpPr>
          <p:cNvPr id="310" name="Rounded Rectangle 309"/>
          <p:cNvSpPr/>
          <p:nvPr/>
        </p:nvSpPr>
        <p:spPr>
          <a:xfrm>
            <a:off x="6405884" y="5122685"/>
            <a:ext cx="609798" cy="528568"/>
          </a:xfrm>
          <a:prstGeom prst="round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rgbClr val="000000"/>
                </a:solidFill>
              </a:rPr>
              <a:t>GPD-TMD</a:t>
            </a:r>
            <a:endParaRPr lang="en-US" sz="700" baseline="-25000" dirty="0">
              <a:solidFill>
                <a:srgbClr val="000000"/>
              </a:solidFill>
            </a:endParaRPr>
          </a:p>
          <a:p>
            <a:pPr algn="ctr"/>
            <a:r>
              <a:rPr lang="en-US" sz="900" baseline="-25000" dirty="0">
                <a:solidFill>
                  <a:srgbClr val="000000"/>
                </a:solidFill>
              </a:rPr>
              <a:t>Extraction</a:t>
            </a:r>
          </a:p>
          <a:p>
            <a:pPr algn="ctr"/>
            <a:r>
              <a:rPr lang="en-US" sz="900" baseline="-25000" dirty="0">
                <a:solidFill>
                  <a:srgbClr val="000000"/>
                </a:solidFill>
              </a:rPr>
              <a:t>Service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311" name="Rounded Rectangle 310"/>
          <p:cNvSpPr/>
          <p:nvPr/>
        </p:nvSpPr>
        <p:spPr>
          <a:xfrm>
            <a:off x="5633807" y="5122685"/>
            <a:ext cx="609798" cy="528568"/>
          </a:xfrm>
          <a:prstGeom prst="round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rgbClr val="000000"/>
                </a:solidFill>
              </a:rPr>
              <a:t>SF</a:t>
            </a:r>
            <a:endParaRPr lang="en-US" sz="700" baseline="-25000" dirty="0">
              <a:solidFill>
                <a:srgbClr val="000000"/>
              </a:solidFill>
            </a:endParaRPr>
          </a:p>
          <a:p>
            <a:pPr algn="ctr"/>
            <a:r>
              <a:rPr lang="en-US" sz="900" baseline="-25000" dirty="0">
                <a:solidFill>
                  <a:srgbClr val="000000"/>
                </a:solidFill>
              </a:rPr>
              <a:t>Extraction</a:t>
            </a:r>
          </a:p>
          <a:p>
            <a:pPr algn="ctr"/>
            <a:r>
              <a:rPr lang="en-US" sz="900" baseline="-25000" dirty="0">
                <a:solidFill>
                  <a:srgbClr val="000000"/>
                </a:solidFill>
              </a:rPr>
              <a:t>Service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312" name="Rounded Rectangle 311"/>
          <p:cNvSpPr/>
          <p:nvPr/>
        </p:nvSpPr>
        <p:spPr>
          <a:xfrm>
            <a:off x="4881933" y="5122685"/>
            <a:ext cx="609798" cy="528568"/>
          </a:xfrm>
          <a:prstGeom prst="round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err="1">
                <a:solidFill>
                  <a:schemeClr val="tx1"/>
                </a:solidFill>
                <a:latin typeface="Lucida Grande"/>
                <a:ea typeface="Lucida Grande"/>
                <a:cs typeface="Lucida Grande"/>
              </a:rPr>
              <a:t>σ</a:t>
            </a:r>
            <a:r>
              <a:rPr lang="en-US" sz="800" b="1" baseline="-25000" dirty="0" err="1">
                <a:solidFill>
                  <a:schemeClr val="tx1"/>
                </a:solidFill>
                <a:latin typeface="Lucida Grande"/>
                <a:ea typeface="Lucida Grande"/>
                <a:cs typeface="Lucida Grande"/>
              </a:rPr>
              <a:t>B</a:t>
            </a:r>
            <a:endParaRPr lang="en-US" sz="700" baseline="-25000" dirty="0">
              <a:solidFill>
                <a:schemeClr val="tx1"/>
              </a:solidFill>
            </a:endParaRPr>
          </a:p>
          <a:p>
            <a:pPr algn="ctr"/>
            <a:r>
              <a:rPr lang="en-US" sz="900" baseline="-25000" dirty="0">
                <a:solidFill>
                  <a:srgbClr val="000000"/>
                </a:solidFill>
              </a:rPr>
              <a:t>Extraction</a:t>
            </a:r>
          </a:p>
          <a:p>
            <a:pPr algn="ctr"/>
            <a:r>
              <a:rPr lang="en-US" sz="900" baseline="-25000" dirty="0">
                <a:solidFill>
                  <a:srgbClr val="000000"/>
                </a:solidFill>
              </a:rPr>
              <a:t>Service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314" name="Rounded Rectangle 313"/>
          <p:cNvSpPr/>
          <p:nvPr/>
        </p:nvSpPr>
        <p:spPr>
          <a:xfrm>
            <a:off x="4130345" y="5122685"/>
            <a:ext cx="609798" cy="528568"/>
          </a:xfrm>
          <a:prstGeom prst="round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err="1">
                <a:solidFill>
                  <a:schemeClr val="tx1"/>
                </a:solidFill>
                <a:latin typeface="Lucida Grande"/>
                <a:ea typeface="Lucida Grande"/>
                <a:cs typeface="Lucida Grande"/>
              </a:rPr>
              <a:t>σ</a:t>
            </a:r>
            <a:r>
              <a:rPr lang="en-US" sz="800" b="1" baseline="-25000" dirty="0" err="1">
                <a:solidFill>
                  <a:schemeClr val="tx1"/>
                </a:solidFill>
                <a:latin typeface="Lucida Grande"/>
                <a:ea typeface="Lucida Grande"/>
                <a:cs typeface="Lucida Grande"/>
              </a:rPr>
              <a:t>R</a:t>
            </a:r>
            <a:endParaRPr lang="en-US" sz="700" baseline="-25000" dirty="0">
              <a:solidFill>
                <a:schemeClr val="tx1"/>
              </a:solidFill>
            </a:endParaRPr>
          </a:p>
          <a:p>
            <a:pPr algn="ctr"/>
            <a:r>
              <a:rPr lang="en-US" sz="900" baseline="-25000" dirty="0">
                <a:solidFill>
                  <a:srgbClr val="000000"/>
                </a:solidFill>
              </a:rPr>
              <a:t>Extraction</a:t>
            </a:r>
          </a:p>
          <a:p>
            <a:pPr algn="ctr"/>
            <a:r>
              <a:rPr lang="en-US" sz="900" baseline="-25000" dirty="0">
                <a:solidFill>
                  <a:srgbClr val="000000"/>
                </a:solidFill>
              </a:rPr>
              <a:t>Service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315" name="Rounded Rectangle 314"/>
          <p:cNvSpPr/>
          <p:nvPr/>
        </p:nvSpPr>
        <p:spPr>
          <a:xfrm>
            <a:off x="3444001" y="5160517"/>
            <a:ext cx="505029" cy="450251"/>
          </a:xfrm>
          <a:prstGeom prst="roundRect">
            <a:avLst/>
          </a:prstGeom>
          <a:solidFill>
            <a:schemeClr val="accent6">
              <a:lumMod val="50000"/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R</a:t>
            </a:r>
          </a:p>
        </p:txBody>
      </p:sp>
      <p:cxnSp>
        <p:nvCxnSpPr>
          <p:cNvPr id="132" name="Elbow Connector 131"/>
          <p:cNvCxnSpPr>
            <a:stCxn id="472" idx="2"/>
            <a:endCxn id="422" idx="3"/>
          </p:cNvCxnSpPr>
          <p:nvPr/>
        </p:nvCxnSpPr>
        <p:spPr>
          <a:xfrm rot="5400000">
            <a:off x="6340765" y="5315605"/>
            <a:ext cx="1815724" cy="72548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Elbow Connector 133"/>
          <p:cNvCxnSpPr/>
          <p:nvPr/>
        </p:nvCxnSpPr>
        <p:spPr>
          <a:xfrm flipV="1">
            <a:off x="2835967" y="5610768"/>
            <a:ext cx="764640" cy="97486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/>
          <p:cNvCxnSpPr>
            <a:stCxn id="422" idx="1"/>
            <a:endCxn id="315" idx="2"/>
          </p:cNvCxnSpPr>
          <p:nvPr/>
        </p:nvCxnSpPr>
        <p:spPr>
          <a:xfrm rot="10800000">
            <a:off x="3696515" y="5610767"/>
            <a:ext cx="2648836" cy="975440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315" idx="3"/>
            <a:endCxn id="314" idx="1"/>
          </p:cNvCxnSpPr>
          <p:nvPr/>
        </p:nvCxnSpPr>
        <p:spPr>
          <a:xfrm>
            <a:off x="3949029" y="5385643"/>
            <a:ext cx="181316" cy="1327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314" idx="3"/>
            <a:endCxn id="312" idx="1"/>
          </p:cNvCxnSpPr>
          <p:nvPr/>
        </p:nvCxnSpPr>
        <p:spPr>
          <a:xfrm>
            <a:off x="4740143" y="5386969"/>
            <a:ext cx="141790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312" idx="3"/>
            <a:endCxn id="311" idx="1"/>
          </p:cNvCxnSpPr>
          <p:nvPr/>
        </p:nvCxnSpPr>
        <p:spPr>
          <a:xfrm>
            <a:off x="5491731" y="5386969"/>
            <a:ext cx="142076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311" idx="3"/>
            <a:endCxn id="310" idx="1"/>
          </p:cNvCxnSpPr>
          <p:nvPr/>
        </p:nvCxnSpPr>
        <p:spPr>
          <a:xfrm>
            <a:off x="6243606" y="5386969"/>
            <a:ext cx="162279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9" name="Elbow Connector 338"/>
          <p:cNvCxnSpPr>
            <a:stCxn id="310" idx="0"/>
            <a:endCxn id="291" idx="2"/>
          </p:cNvCxnSpPr>
          <p:nvPr/>
        </p:nvCxnSpPr>
        <p:spPr>
          <a:xfrm rot="16200000" flipV="1">
            <a:off x="6446609" y="4858511"/>
            <a:ext cx="526558" cy="1791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6">
                <a:lumMod val="50000"/>
              </a:schemeClr>
            </a:solidFill>
            <a:prstDash val="lgDash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3657298" y="3755777"/>
            <a:ext cx="0" cy="36556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/>
          <p:cNvCxnSpPr/>
          <p:nvPr/>
        </p:nvCxnSpPr>
        <p:spPr>
          <a:xfrm>
            <a:off x="4304218" y="3755777"/>
            <a:ext cx="0" cy="36556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/>
          <p:cNvCxnSpPr/>
          <p:nvPr/>
        </p:nvCxnSpPr>
        <p:spPr>
          <a:xfrm>
            <a:off x="5062764" y="3755777"/>
            <a:ext cx="0" cy="36556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/>
          <p:cNvCxnSpPr/>
          <p:nvPr/>
        </p:nvCxnSpPr>
        <p:spPr>
          <a:xfrm>
            <a:off x="4422934" y="5676624"/>
            <a:ext cx="0" cy="36556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  <a:prstDash val="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/>
          <p:cNvCxnSpPr/>
          <p:nvPr/>
        </p:nvCxnSpPr>
        <p:spPr>
          <a:xfrm>
            <a:off x="5184934" y="5676624"/>
            <a:ext cx="0" cy="36556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  <a:prstDash val="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Connector 402"/>
          <p:cNvCxnSpPr/>
          <p:nvPr/>
        </p:nvCxnSpPr>
        <p:spPr>
          <a:xfrm>
            <a:off x="5944969" y="5676624"/>
            <a:ext cx="0" cy="36556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  <a:prstDash val="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7" name="Rounded Rectangle 416"/>
          <p:cNvSpPr/>
          <p:nvPr/>
        </p:nvSpPr>
        <p:spPr>
          <a:xfrm>
            <a:off x="4210686" y="5230714"/>
            <a:ext cx="609798" cy="528568"/>
          </a:xfrm>
          <a:prstGeom prst="roundRect">
            <a:avLst/>
          </a:prstGeom>
          <a:solidFill>
            <a:srgbClr val="0080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  <a:latin typeface="Lucida Grande"/>
                <a:ea typeface="Lucida Grande"/>
                <a:cs typeface="Lucida Grande"/>
              </a:rPr>
              <a:t> 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418" name="Rounded Rectangle 417"/>
          <p:cNvSpPr/>
          <p:nvPr/>
        </p:nvSpPr>
        <p:spPr>
          <a:xfrm>
            <a:off x="4962274" y="5230714"/>
            <a:ext cx="609798" cy="528568"/>
          </a:xfrm>
          <a:prstGeom prst="roundRect">
            <a:avLst/>
          </a:prstGeom>
          <a:solidFill>
            <a:srgbClr val="0080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  <a:latin typeface="Lucida Grande"/>
                <a:ea typeface="Lucida Grande"/>
                <a:cs typeface="Lucida Grande"/>
              </a:rPr>
              <a:t> 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419" name="Rounded Rectangle 418"/>
          <p:cNvSpPr/>
          <p:nvPr/>
        </p:nvSpPr>
        <p:spPr>
          <a:xfrm>
            <a:off x="5714148" y="5230714"/>
            <a:ext cx="609798" cy="528568"/>
          </a:xfrm>
          <a:prstGeom prst="roundRect">
            <a:avLst/>
          </a:prstGeom>
          <a:solidFill>
            <a:srgbClr val="0080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rgbClr val="000000"/>
                </a:solidFill>
              </a:rPr>
              <a:t> 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420" name="Rounded Rectangle 419"/>
          <p:cNvSpPr/>
          <p:nvPr/>
        </p:nvSpPr>
        <p:spPr>
          <a:xfrm>
            <a:off x="6486225" y="5230714"/>
            <a:ext cx="609798" cy="528568"/>
          </a:xfrm>
          <a:prstGeom prst="roundRect">
            <a:avLst/>
          </a:prstGeom>
          <a:solidFill>
            <a:srgbClr val="0080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rgbClr val="000000"/>
                </a:solidFill>
              </a:rPr>
              <a:t> 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426" name="TextBox 425"/>
          <p:cNvSpPr txBox="1"/>
          <p:nvPr/>
        </p:nvSpPr>
        <p:spPr>
          <a:xfrm>
            <a:off x="3025812" y="4771411"/>
            <a:ext cx="53091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CLARA DPE</a:t>
            </a:r>
            <a:endParaRPr lang="en-US" sz="600" baseline="-25000" dirty="0">
              <a:solidFill>
                <a:srgbClr val="7F7F7F"/>
              </a:solidFill>
            </a:endParaRPr>
          </a:p>
        </p:txBody>
      </p:sp>
      <p:sp>
        <p:nvSpPr>
          <p:cNvPr id="428" name="TextBox 427"/>
          <p:cNvSpPr txBox="1"/>
          <p:nvPr/>
        </p:nvSpPr>
        <p:spPr>
          <a:xfrm>
            <a:off x="3024627" y="5827350"/>
            <a:ext cx="53091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CLARA DPE</a:t>
            </a:r>
            <a:endParaRPr lang="en-US" sz="600" baseline="-25000" dirty="0">
              <a:solidFill>
                <a:srgbClr val="7F7F7F"/>
              </a:solidFill>
            </a:endParaRPr>
          </a:p>
        </p:txBody>
      </p:sp>
      <p:cxnSp>
        <p:nvCxnSpPr>
          <p:cNvPr id="429" name="Straight Connector 428"/>
          <p:cNvCxnSpPr/>
          <p:nvPr/>
        </p:nvCxnSpPr>
        <p:spPr>
          <a:xfrm flipH="1">
            <a:off x="9257154" y="3403602"/>
            <a:ext cx="12911" cy="1422191"/>
          </a:xfrm>
          <a:prstGeom prst="line">
            <a:avLst/>
          </a:prstGeom>
          <a:ln w="63500">
            <a:solidFill>
              <a:schemeClr val="accent1">
                <a:alpha val="36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0" name="TextBox 429"/>
          <p:cNvSpPr txBox="1"/>
          <p:nvPr/>
        </p:nvSpPr>
        <p:spPr>
          <a:xfrm>
            <a:off x="8198001" y="3142586"/>
            <a:ext cx="7571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7F7F7F"/>
                </a:solidFill>
              </a:rPr>
              <a:t>Cloud </a:t>
            </a:r>
            <a:r>
              <a:rPr lang="en-US" sz="800" dirty="0" err="1">
                <a:solidFill>
                  <a:srgbClr val="7F7F7F"/>
                </a:solidFill>
              </a:rPr>
              <a:t>Node</a:t>
            </a:r>
            <a:r>
              <a:rPr lang="en-US" sz="800" baseline="-25000" dirty="0" err="1">
                <a:solidFill>
                  <a:srgbClr val="7F7F7F"/>
                </a:solidFill>
              </a:rPr>
              <a:t>N</a:t>
            </a:r>
            <a:endParaRPr lang="en-US" sz="800" baseline="-25000" dirty="0">
              <a:solidFill>
                <a:srgbClr val="7F7F7F"/>
              </a:solidFill>
            </a:endParaRPr>
          </a:p>
        </p:txBody>
      </p:sp>
      <p:cxnSp>
        <p:nvCxnSpPr>
          <p:cNvPr id="238" name="Straight Connector 237"/>
          <p:cNvCxnSpPr/>
          <p:nvPr/>
        </p:nvCxnSpPr>
        <p:spPr>
          <a:xfrm>
            <a:off x="8515182" y="4879170"/>
            <a:ext cx="750116" cy="0"/>
          </a:xfrm>
          <a:prstGeom prst="line">
            <a:avLst/>
          </a:prstGeom>
          <a:ln w="63500">
            <a:solidFill>
              <a:schemeClr val="accent1">
                <a:alpha val="38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Connector 430"/>
          <p:cNvCxnSpPr/>
          <p:nvPr/>
        </p:nvCxnSpPr>
        <p:spPr>
          <a:xfrm>
            <a:off x="5856035" y="3755777"/>
            <a:ext cx="0" cy="36556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Connector 431"/>
          <p:cNvCxnSpPr/>
          <p:nvPr/>
        </p:nvCxnSpPr>
        <p:spPr>
          <a:xfrm>
            <a:off x="6708992" y="5680066"/>
            <a:ext cx="0" cy="36556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  <a:prstDash val="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3" name="Picture 432" descr="AA039216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852" y="3435033"/>
            <a:ext cx="192195" cy="311949"/>
          </a:xfrm>
          <a:prstGeom prst="rect">
            <a:avLst/>
          </a:prstGeom>
        </p:spPr>
      </p:pic>
      <p:cxnSp>
        <p:nvCxnSpPr>
          <p:cNvPr id="266" name="Elbow Connector 265"/>
          <p:cNvCxnSpPr>
            <a:stCxn id="324" idx="2"/>
            <a:endCxn id="370" idx="0"/>
          </p:cNvCxnSpPr>
          <p:nvPr/>
        </p:nvCxnSpPr>
        <p:spPr>
          <a:xfrm rot="16200000" flipH="1">
            <a:off x="9246839" y="5407718"/>
            <a:ext cx="1490244" cy="28104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/>
          <p:cNvCxnSpPr>
            <a:stCxn id="433" idx="2"/>
            <a:endCxn id="356" idx="0"/>
          </p:cNvCxnSpPr>
          <p:nvPr/>
        </p:nvCxnSpPr>
        <p:spPr>
          <a:xfrm>
            <a:off x="10266949" y="3746982"/>
            <a:ext cx="8042" cy="135237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/>
          <p:cNvCxnSpPr/>
          <p:nvPr/>
        </p:nvCxnSpPr>
        <p:spPr>
          <a:xfrm flipV="1">
            <a:off x="9045205" y="3403601"/>
            <a:ext cx="1557496" cy="20108"/>
          </a:xfrm>
          <a:prstGeom prst="line">
            <a:avLst/>
          </a:prstGeom>
          <a:ln w="63500">
            <a:solidFill>
              <a:schemeClr val="accent1">
                <a:alpha val="38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Elbow Connector 306"/>
          <p:cNvCxnSpPr>
            <a:stCxn id="356" idx="2"/>
            <a:endCxn id="371" idx="0"/>
          </p:cNvCxnSpPr>
          <p:nvPr/>
        </p:nvCxnSpPr>
        <p:spPr>
          <a:xfrm rot="16200000" flipH="1">
            <a:off x="9573686" y="5490727"/>
            <a:ext cx="1552638" cy="150028"/>
          </a:xfrm>
          <a:prstGeom prst="bentConnector3">
            <a:avLst>
              <a:gd name="adj1" fmla="val 707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1" name="TextBox 450"/>
          <p:cNvSpPr txBox="1"/>
          <p:nvPr/>
        </p:nvSpPr>
        <p:spPr>
          <a:xfrm>
            <a:off x="9272433" y="3683348"/>
            <a:ext cx="59981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>
                <a:solidFill>
                  <a:schemeClr val="accent6">
                    <a:lumMod val="50000"/>
                  </a:schemeClr>
                </a:solidFill>
              </a:rPr>
              <a:t>CLARA Data Bus</a:t>
            </a:r>
          </a:p>
        </p:txBody>
      </p:sp>
      <p:sp>
        <p:nvSpPr>
          <p:cNvPr id="452" name="Rounded Rectangle 451"/>
          <p:cNvSpPr/>
          <p:nvPr/>
        </p:nvSpPr>
        <p:spPr>
          <a:xfrm>
            <a:off x="10201058" y="421729"/>
            <a:ext cx="261432" cy="263602"/>
          </a:xfrm>
          <a:prstGeom prst="round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53" name="Rounded Rectangle 452"/>
          <p:cNvSpPr/>
          <p:nvPr/>
        </p:nvSpPr>
        <p:spPr>
          <a:xfrm>
            <a:off x="10353227" y="377860"/>
            <a:ext cx="252350" cy="257174"/>
          </a:xfrm>
          <a:prstGeom prst="roundRect">
            <a:avLst/>
          </a:prstGeom>
          <a:solidFill>
            <a:srgbClr val="0080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455" name="Straight Connector 454"/>
          <p:cNvCxnSpPr/>
          <p:nvPr/>
        </p:nvCxnSpPr>
        <p:spPr>
          <a:xfrm flipH="1">
            <a:off x="10278166" y="892966"/>
            <a:ext cx="223513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1" name="Straight Connector 460"/>
          <p:cNvCxnSpPr/>
          <p:nvPr/>
        </p:nvCxnSpPr>
        <p:spPr>
          <a:xfrm flipH="1">
            <a:off x="10295747" y="1153521"/>
            <a:ext cx="215226" cy="0"/>
          </a:xfrm>
          <a:prstGeom prst="line">
            <a:avLst/>
          </a:prstGeom>
          <a:ln w="12700">
            <a:solidFill>
              <a:srgbClr val="660066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3" name="Straight Connector 462"/>
          <p:cNvCxnSpPr/>
          <p:nvPr/>
        </p:nvCxnSpPr>
        <p:spPr>
          <a:xfrm flipH="1">
            <a:off x="10295746" y="1227191"/>
            <a:ext cx="215226" cy="0"/>
          </a:xfrm>
          <a:prstGeom prst="line">
            <a:avLst/>
          </a:prstGeom>
          <a:ln w="12700">
            <a:solidFill>
              <a:srgbClr val="660066"/>
            </a:solidFill>
            <a:prstDash val="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4" name="Straight Connector 463"/>
          <p:cNvCxnSpPr/>
          <p:nvPr/>
        </p:nvCxnSpPr>
        <p:spPr>
          <a:xfrm flipH="1">
            <a:off x="10368240" y="1381066"/>
            <a:ext cx="5456" cy="236248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0" name="Straight Connector 469"/>
          <p:cNvCxnSpPr/>
          <p:nvPr/>
        </p:nvCxnSpPr>
        <p:spPr>
          <a:xfrm flipH="1">
            <a:off x="10295747" y="832249"/>
            <a:ext cx="223513" cy="0"/>
          </a:xfrm>
          <a:prstGeom prst="line">
            <a:avLst/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3" name="Straight Connector 472"/>
          <p:cNvCxnSpPr/>
          <p:nvPr/>
        </p:nvCxnSpPr>
        <p:spPr>
          <a:xfrm flipH="1">
            <a:off x="10447642" y="1381066"/>
            <a:ext cx="5456" cy="236248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  <a:prstDash val="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5" name="Elbow Connector 474"/>
          <p:cNvCxnSpPr/>
          <p:nvPr/>
        </p:nvCxnSpPr>
        <p:spPr>
          <a:xfrm rot="16200000" flipV="1">
            <a:off x="10262690" y="1822941"/>
            <a:ext cx="290341" cy="385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6">
                <a:lumMod val="50000"/>
              </a:schemeClr>
            </a:solidFill>
            <a:prstDash val="lgDash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7" name="Rounded Rectangle 476"/>
          <p:cNvSpPr/>
          <p:nvPr/>
        </p:nvSpPr>
        <p:spPr>
          <a:xfrm>
            <a:off x="10284671" y="2019728"/>
            <a:ext cx="253887" cy="244479"/>
          </a:xfrm>
          <a:prstGeom prst="roundRect">
            <a:avLst/>
          </a:prstGeom>
          <a:solidFill>
            <a:schemeClr val="accent6">
              <a:lumMod val="50000"/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79" name="Donut 478"/>
          <p:cNvSpPr/>
          <p:nvPr/>
        </p:nvSpPr>
        <p:spPr>
          <a:xfrm>
            <a:off x="10275664" y="2330587"/>
            <a:ext cx="276499" cy="271624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2" name="TextBox 481"/>
          <p:cNvSpPr txBox="1"/>
          <p:nvPr/>
        </p:nvSpPr>
        <p:spPr>
          <a:xfrm>
            <a:off x="10304754" y="433234"/>
            <a:ext cx="424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     </a:t>
            </a:r>
            <a:r>
              <a:rPr lang="en-US" sz="700" dirty="0" err="1"/>
              <a:t>Cn</a:t>
            </a:r>
            <a:endParaRPr lang="en-US" sz="700" dirty="0"/>
          </a:p>
          <a:p>
            <a:r>
              <a:rPr lang="en-US" sz="700" dirty="0"/>
              <a:t>1</a:t>
            </a:r>
          </a:p>
        </p:txBody>
      </p:sp>
      <p:cxnSp>
        <p:nvCxnSpPr>
          <p:cNvPr id="485" name="Straight Connector 484"/>
          <p:cNvCxnSpPr/>
          <p:nvPr/>
        </p:nvCxnSpPr>
        <p:spPr>
          <a:xfrm flipV="1">
            <a:off x="10444164" y="589999"/>
            <a:ext cx="106541" cy="50120"/>
          </a:xfrm>
          <a:prstGeom prst="line">
            <a:avLst/>
          </a:prstGeom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7" name="Straight Connector 486"/>
          <p:cNvCxnSpPr/>
          <p:nvPr/>
        </p:nvCxnSpPr>
        <p:spPr>
          <a:xfrm>
            <a:off x="10408996" y="2686779"/>
            <a:ext cx="7678" cy="256069"/>
          </a:xfrm>
          <a:prstGeom prst="line">
            <a:avLst/>
          </a:prstGeom>
          <a:ln w="63500">
            <a:solidFill>
              <a:schemeClr val="accent1">
                <a:alpha val="36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8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448" y="29292"/>
            <a:ext cx="8229600" cy="99235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376092"/>
                </a:solidFill>
              </a:rPr>
              <a:t> Conclusion</a:t>
            </a:r>
            <a:endParaRPr lang="en-US" dirty="0">
              <a:solidFill>
                <a:srgbClr val="37609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282" y="1260848"/>
            <a:ext cx="9704294" cy="267914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CLARA can be used to build distributed TMD/GPD extraction, </a:t>
            </a:r>
            <a:r>
              <a:rPr lang="en-US" sz="2000" dirty="0" smtClean="0"/>
              <a:t>analysis, </a:t>
            </a:r>
            <a:r>
              <a:rPr lang="en-US" sz="2000" dirty="0" smtClean="0"/>
              <a:t>collaboration, and data provisioning system.</a:t>
            </a:r>
          </a:p>
          <a:p>
            <a:r>
              <a:rPr lang="en-US" sz="2000" dirty="0" smtClean="0"/>
              <a:t>Data </a:t>
            </a:r>
            <a:r>
              <a:rPr lang="en-US" sz="2000" dirty="0" smtClean="0"/>
              <a:t>streaming</a:t>
            </a:r>
          </a:p>
          <a:p>
            <a:r>
              <a:rPr lang="en-US" sz="2000" dirty="0" smtClean="0"/>
              <a:t>Data migration optimization</a:t>
            </a:r>
            <a:endParaRPr lang="en-US" sz="2000" dirty="0" smtClean="0"/>
          </a:p>
          <a:p>
            <a:r>
              <a:rPr lang="en-US" sz="2000" dirty="0" smtClean="0"/>
              <a:t>Heritage code reuse </a:t>
            </a:r>
          </a:p>
          <a:p>
            <a:r>
              <a:rPr lang="en-US" sz="2000" dirty="0"/>
              <a:t>C</a:t>
            </a:r>
            <a:r>
              <a:rPr lang="en-US" sz="2000" dirty="0" smtClean="0"/>
              <a:t>orrelational and predictive studies</a:t>
            </a:r>
          </a:p>
          <a:p>
            <a:r>
              <a:rPr lang="en-US" sz="2000" dirty="0" smtClean="0"/>
              <a:t>Increased collaboration</a:t>
            </a:r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90282" y="4114800"/>
            <a:ext cx="10121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public web server 1993 at CERN: </a:t>
            </a:r>
            <a:r>
              <a:rPr lang="en-US" dirty="0" smtClean="0">
                <a:hlinkClick r:id="rId3"/>
              </a:rPr>
              <a:t>http://info.cern.ch/hypertext/WWW/TheProject.html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Here </a:t>
            </a:r>
            <a:r>
              <a:rPr lang="en-US" dirty="0" smtClean="0"/>
              <a:t>goes the list of TMD/GPD CLARA based data servers</a:t>
            </a:r>
            <a:r>
              <a:rPr lang="mr-IN" dirty="0" smtClean="0"/>
              <a:t>…</a:t>
            </a:r>
            <a:r>
              <a:rPr lang="en-US" dirty="0" smtClean="0"/>
              <a:t>, </a:t>
            </a:r>
          </a:p>
          <a:p>
            <a:r>
              <a:rPr lang="en-US" dirty="0" smtClean="0"/>
              <a:t>the first WDW data and application server URLs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518" y="5073460"/>
            <a:ext cx="2136657" cy="176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3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399"/>
            <a:ext cx="8229600" cy="98971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376092"/>
                </a:solidFill>
              </a:rPr>
              <a:t> Science </a:t>
            </a:r>
            <a:r>
              <a:rPr lang="en-US" sz="3600" dirty="0">
                <a:solidFill>
                  <a:srgbClr val="376092"/>
                </a:solidFill>
              </a:rPr>
              <a:t>Data 3V Expansion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140" y="1265182"/>
            <a:ext cx="5362480" cy="455141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Unprecedented growth of data </a:t>
            </a:r>
          </a:p>
          <a:p>
            <a:pPr lvl="1"/>
            <a:r>
              <a:rPr lang="en-US" dirty="0">
                <a:solidFill>
                  <a:srgbClr val="800000"/>
                </a:solidFill>
              </a:rPr>
              <a:t>Volumes </a:t>
            </a:r>
          </a:p>
          <a:p>
            <a:pPr lvl="2"/>
            <a:r>
              <a:rPr lang="en-US" sz="2100" dirty="0"/>
              <a:t>Data at rest is growing exponentially.</a:t>
            </a:r>
          </a:p>
          <a:p>
            <a:pPr lvl="3"/>
            <a:r>
              <a:rPr lang="en-US" sz="1500" dirty="0"/>
              <a:t>EOS: 1Exabyte in 10 years. </a:t>
            </a:r>
          </a:p>
          <a:p>
            <a:pPr lvl="3"/>
            <a:r>
              <a:rPr lang="en-US" sz="1500" dirty="0"/>
              <a:t>LHC: 12-14 Petabyte/year. In 2023 400Petabyte/year.</a:t>
            </a:r>
          </a:p>
          <a:p>
            <a:pPr lvl="3"/>
            <a:r>
              <a:rPr lang="en-US" sz="1500" dirty="0"/>
              <a:t>SKA: 22Exabyte/year in 2023</a:t>
            </a:r>
          </a:p>
          <a:p>
            <a:pPr lvl="1"/>
            <a:r>
              <a:rPr lang="en-US" dirty="0">
                <a:solidFill>
                  <a:srgbClr val="800000"/>
                </a:solidFill>
              </a:rPr>
              <a:t>Velocities</a:t>
            </a:r>
          </a:p>
          <a:p>
            <a:pPr lvl="2"/>
            <a:r>
              <a:rPr lang="en-US" sz="2100" dirty="0"/>
              <a:t>Data acquisition rates, as well as new data producing devices are in rise.</a:t>
            </a:r>
          </a:p>
          <a:p>
            <a:pPr lvl="3"/>
            <a:r>
              <a:rPr lang="en-US" sz="1200" dirty="0"/>
              <a:t> </a:t>
            </a:r>
            <a:r>
              <a:rPr lang="en-US" sz="1600" dirty="0"/>
              <a:t>LHC: 1.5GByte/sec</a:t>
            </a:r>
          </a:p>
          <a:p>
            <a:pPr lvl="3"/>
            <a:r>
              <a:rPr lang="en-US" sz="1600" dirty="0"/>
              <a:t>SKA: 700Terabyte/sec</a:t>
            </a:r>
            <a:endParaRPr lang="en-US" sz="1200" dirty="0"/>
          </a:p>
          <a:p>
            <a:pPr lvl="1"/>
            <a:r>
              <a:rPr lang="en-US" dirty="0">
                <a:solidFill>
                  <a:srgbClr val="800000"/>
                </a:solidFill>
              </a:rPr>
              <a:t>Varieties</a:t>
            </a:r>
          </a:p>
          <a:p>
            <a:pPr lvl="2"/>
            <a:r>
              <a:rPr lang="en-US" sz="2300" dirty="0"/>
              <a:t>Plethora of data formats, data structures and data types 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6073620" y="3494438"/>
          <a:ext cx="4594380" cy="3052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6586426"/>
              </p:ext>
            </p:extLst>
          </p:nvPr>
        </p:nvGraphicFramePr>
        <p:xfrm>
          <a:off x="6708018" y="1252523"/>
          <a:ext cx="3767379" cy="2099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8"/>
          <p:cNvSpPr/>
          <p:nvPr/>
        </p:nvSpPr>
        <p:spPr>
          <a:xfrm>
            <a:off x="8982635" y="2931459"/>
            <a:ext cx="407894" cy="179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2242" y="1884607"/>
            <a:ext cx="6351124" cy="364022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We need more data to confirm and/or generate a new knowledge.</a:t>
            </a:r>
          </a:p>
          <a:p>
            <a:r>
              <a:rPr lang="en-US" sz="2400" dirty="0"/>
              <a:t>We need more diverse data.</a:t>
            </a:r>
          </a:p>
          <a:p>
            <a:pPr lvl="1"/>
            <a:r>
              <a:rPr lang="en-US" sz="2000" dirty="0"/>
              <a:t>Correlating multiple data sources can lead to interesting insights of all.</a:t>
            </a:r>
          </a:p>
          <a:p>
            <a:r>
              <a:rPr lang="en-US" sz="2400" dirty="0"/>
              <a:t>We need </a:t>
            </a:r>
            <a:r>
              <a:rPr lang="en-US" sz="2400" dirty="0" smtClean="0"/>
              <a:t>more and easy </a:t>
            </a:r>
            <a:r>
              <a:rPr lang="en-US" sz="2400" dirty="0"/>
              <a:t>access to the data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dirty="0" smtClean="0"/>
              <a:t>We need to communicate data not the publication.</a:t>
            </a:r>
            <a:endParaRPr lang="en-U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4828"/>
            <a:ext cx="10515600" cy="679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376092"/>
                </a:solidFill>
              </a:rPr>
              <a:t> That </a:t>
            </a:r>
            <a:r>
              <a:rPr lang="en-US" sz="3600" dirty="0" smtClean="0">
                <a:solidFill>
                  <a:srgbClr val="376092"/>
                </a:solidFill>
              </a:rPr>
              <a:t>is a good news</a:t>
            </a:r>
            <a:endParaRPr lang="en-US" sz="3600" dirty="0">
              <a:solidFill>
                <a:srgbClr val="37609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366" y="1232734"/>
            <a:ext cx="3775667" cy="408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6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020" y="2095296"/>
            <a:ext cx="10233800" cy="27556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Existing </a:t>
            </a:r>
            <a:r>
              <a:rPr lang="en-US" sz="2400" dirty="0"/>
              <a:t>scientific data processing architectures will have difficulties handling future data </a:t>
            </a:r>
            <a:r>
              <a:rPr lang="en-US" sz="2400" dirty="0" smtClean="0"/>
              <a:t>volumes and data distribution.</a:t>
            </a:r>
            <a:endParaRPr lang="en-US" sz="2400" dirty="0"/>
          </a:p>
          <a:p>
            <a:r>
              <a:rPr lang="en-US" sz="2400" dirty="0" smtClean="0">
                <a:solidFill>
                  <a:srgbClr val="C00000"/>
                </a:solidFill>
              </a:rPr>
              <a:t>DOE </a:t>
            </a:r>
            <a:r>
              <a:rPr lang="en-US" sz="2400" dirty="0" err="1" smtClean="0">
                <a:solidFill>
                  <a:srgbClr val="C00000"/>
                </a:solidFill>
              </a:rPr>
              <a:t>Exascale</a:t>
            </a:r>
            <a:r>
              <a:rPr lang="en-US" sz="2400" dirty="0" smtClean="0">
                <a:solidFill>
                  <a:srgbClr val="C00000"/>
                </a:solidFill>
              </a:rPr>
              <a:t> Initiative</a:t>
            </a:r>
          </a:p>
          <a:p>
            <a:r>
              <a:rPr lang="en-US" sz="2400" dirty="0" smtClean="0"/>
              <a:t>Commercial data processing engines are well advanced (Apache Hadoop, Spark, Storm, etc.). Can we adopt them for our needs?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4828"/>
            <a:ext cx="10515600" cy="730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376092"/>
                </a:solidFill>
              </a:rPr>
              <a:t> Then </a:t>
            </a:r>
            <a:r>
              <a:rPr lang="en-US" sz="3600" dirty="0" smtClean="0">
                <a:solidFill>
                  <a:srgbClr val="376092"/>
                </a:solidFill>
              </a:rPr>
              <a:t>we realized</a:t>
            </a:r>
            <a:r>
              <a:rPr lang="mr-IN" sz="3600" dirty="0" smtClean="0">
                <a:solidFill>
                  <a:srgbClr val="376092"/>
                </a:solidFill>
              </a:rPr>
              <a:t>…</a:t>
            </a:r>
            <a:endParaRPr lang="en-US" sz="3600" dirty="0">
              <a:solidFill>
                <a:srgbClr val="37609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86" y="4431762"/>
            <a:ext cx="41529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5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7283239"/>
              </p:ext>
            </p:extLst>
          </p:nvPr>
        </p:nvGraphicFramePr>
        <p:xfrm>
          <a:off x="838200" y="2445557"/>
          <a:ext cx="105156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Data/software characteristics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Science data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Social media data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Origin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Distributed with computing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Distributed with no computing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Format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Diverse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Quasi uniform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Processing unit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Processing</a:t>
                      </a:r>
                      <a:r>
                        <a:rPr lang="en-US" baseline="0" dirty="0" smtClean="0"/>
                        <a:t> steps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Limited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(map,</a:t>
                      </a:r>
                      <a:r>
                        <a:rPr lang="en-US" baseline="0" dirty="0" smtClean="0"/>
                        <a:t> reduce)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Language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Old/trusted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Modern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Heritage code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0" y="14828"/>
            <a:ext cx="10515600" cy="730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376092"/>
                </a:solidFill>
              </a:rPr>
              <a:t> Yes </a:t>
            </a:r>
            <a:r>
              <a:rPr lang="en-US" sz="3600" dirty="0" smtClean="0">
                <a:solidFill>
                  <a:srgbClr val="376092"/>
                </a:solidFill>
              </a:rPr>
              <a:t>but</a:t>
            </a:r>
            <a:r>
              <a:rPr lang="mr-IN" sz="3600" dirty="0" smtClean="0">
                <a:solidFill>
                  <a:srgbClr val="376092"/>
                </a:solidFill>
              </a:rPr>
              <a:t>…</a:t>
            </a:r>
            <a:endParaRPr lang="en-US" sz="3600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6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101" y="896841"/>
            <a:ext cx="8275353" cy="26524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400" dirty="0" smtClean="0"/>
              <a:t>To store, access and process data</a:t>
            </a:r>
          </a:p>
          <a:p>
            <a:pPr lvl="1"/>
            <a:r>
              <a:rPr lang="en-US" sz="2000" dirty="0" smtClean="0"/>
              <a:t>Optimize data migration</a:t>
            </a:r>
          </a:p>
          <a:p>
            <a:pPr lvl="2"/>
            <a:r>
              <a:rPr lang="en-US" sz="1600" dirty="0" smtClean="0"/>
              <a:t>Bring application to data (as much as it is possible)</a:t>
            </a:r>
            <a:endParaRPr lang="en-US" sz="1600" dirty="0"/>
          </a:p>
          <a:p>
            <a:r>
              <a:rPr lang="en-US" sz="2400" dirty="0" smtClean="0"/>
              <a:t>Data location and format agnosticism </a:t>
            </a:r>
          </a:p>
          <a:p>
            <a:r>
              <a:rPr lang="en-US" sz="2400" dirty="0" smtClean="0"/>
              <a:t>Data instream processing</a:t>
            </a:r>
          </a:p>
          <a:p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753515" y="5519910"/>
            <a:ext cx="317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F7F7F"/>
                </a:solidFill>
              </a:rPr>
              <a:t>File based processing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91557" y="5555373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F7F7F"/>
                </a:solidFill>
              </a:rPr>
              <a:t>In stream processing</a:t>
            </a:r>
          </a:p>
        </p:txBody>
      </p:sp>
      <p:sp>
        <p:nvSpPr>
          <p:cNvPr id="10" name="Striped Right Arrow 9"/>
          <p:cNvSpPr/>
          <p:nvPr/>
        </p:nvSpPr>
        <p:spPr>
          <a:xfrm>
            <a:off x="4997526" y="3944842"/>
            <a:ext cx="1072444" cy="804333"/>
          </a:xfrm>
          <a:prstGeom prst="stripedRightArrow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14828"/>
            <a:ext cx="10515600" cy="882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376092"/>
                </a:solidFill>
              </a:rPr>
              <a:t> We </a:t>
            </a:r>
            <a:r>
              <a:rPr lang="en-US" sz="3600" dirty="0" smtClean="0">
                <a:solidFill>
                  <a:srgbClr val="376092"/>
                </a:solidFill>
              </a:rPr>
              <a:t>need a new approach</a:t>
            </a:r>
            <a:r>
              <a:rPr lang="mr-IN" sz="3600" dirty="0" smtClean="0">
                <a:solidFill>
                  <a:srgbClr val="376092"/>
                </a:solidFill>
              </a:rPr>
              <a:t>…</a:t>
            </a:r>
            <a:r>
              <a:rPr lang="en-US" sz="3600" dirty="0" smtClean="0">
                <a:solidFill>
                  <a:srgbClr val="376092"/>
                </a:solidFill>
              </a:rPr>
              <a:t>.</a:t>
            </a:r>
            <a:endParaRPr lang="en-US" sz="3600" dirty="0">
              <a:solidFill>
                <a:srgbClr val="376092"/>
              </a:solidFill>
            </a:endParaRPr>
          </a:p>
        </p:txBody>
      </p:sp>
      <p:pic>
        <p:nvPicPr>
          <p:cNvPr id="14" name="Picture 13" descr="dan-perjovschi-against-racism-1341059626_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35" y="5036385"/>
            <a:ext cx="2798020" cy="180938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998977" y="6198567"/>
            <a:ext cx="2439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Say NO to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data-format racism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!</a:t>
            </a:r>
          </a:p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We all are bytes</a:t>
            </a:r>
          </a:p>
        </p:txBody>
      </p:sp>
      <p:pic>
        <p:nvPicPr>
          <p:cNvPr id="11" name="Picture 10" descr="a4ac2b63a012235424a4e23f232c697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858" y="3432484"/>
            <a:ext cx="2003778" cy="2083504"/>
          </a:xfrm>
          <a:prstGeom prst="rect">
            <a:avLst/>
          </a:prstGeom>
        </p:spPr>
      </p:pic>
      <p:pic>
        <p:nvPicPr>
          <p:cNvPr id="13" name="Picture 12" descr="ITE-MediaStreaming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522" y="3547730"/>
            <a:ext cx="2257777" cy="169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8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Micro-services architecture (SOA)</a:t>
            </a:r>
          </a:p>
          <a:p>
            <a:r>
              <a:rPr lang="en-US" sz="2400" dirty="0" smtClean="0"/>
              <a:t>Flow based reactive programming (FBP)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4828"/>
            <a:ext cx="10515600" cy="831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376092"/>
                </a:solidFill>
              </a:rPr>
              <a:t> CS architectures </a:t>
            </a:r>
            <a:r>
              <a:rPr lang="en-US" sz="3600" dirty="0" smtClean="0">
                <a:solidFill>
                  <a:srgbClr val="376092"/>
                </a:solidFill>
              </a:rPr>
              <a:t>to help</a:t>
            </a:r>
            <a:r>
              <a:rPr lang="en-US" sz="3600" dirty="0" smtClean="0"/>
              <a:t> </a:t>
            </a:r>
            <a:endParaRPr lang="en-US" sz="3600" dirty="0">
              <a:solidFill>
                <a:srgbClr val="376092"/>
              </a:solidFill>
            </a:endParaRPr>
          </a:p>
        </p:txBody>
      </p:sp>
      <p:pic>
        <p:nvPicPr>
          <p:cNvPr id="8" name="Picture 7" descr="so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00" y="3054187"/>
            <a:ext cx="3289300" cy="2463800"/>
          </a:xfrm>
          <a:prstGeom prst="rect">
            <a:avLst/>
          </a:prstGeom>
        </p:spPr>
      </p:pic>
      <p:pic>
        <p:nvPicPr>
          <p:cNvPr id="9" name="Picture 8" descr="vocabo1_campaig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35" y="3286661"/>
            <a:ext cx="5052465" cy="273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2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Micro-services </a:t>
            </a:r>
            <a:r>
              <a:rPr lang="en-US" sz="2400" dirty="0"/>
              <a:t>architecture</a:t>
            </a:r>
          </a:p>
          <a:p>
            <a:pPr lvl="1"/>
            <a:r>
              <a:rPr lang="en-US" sz="2000" dirty="0"/>
              <a:t>Software application is composed of interlocking software bricks called services. Services are linked to each other by the transient data.</a:t>
            </a:r>
          </a:p>
          <a:p>
            <a:pPr lvl="1"/>
            <a:r>
              <a:rPr lang="en-US" sz="2000" dirty="0"/>
              <a:t>Applications execute according to the rules of data flow instead of  sequential series of instructions (lines of code), written to perform a required algorithm.</a:t>
            </a:r>
          </a:p>
          <a:p>
            <a:pPr lvl="1"/>
            <a:r>
              <a:rPr lang="en-US" sz="2000" dirty="0"/>
              <a:t>Services migrate to build an application </a:t>
            </a:r>
            <a:r>
              <a:rPr lang="en-US" sz="2000" dirty="0" smtClean="0"/>
              <a:t>close </a:t>
            </a:r>
            <a:r>
              <a:rPr lang="en-US" sz="2000" dirty="0"/>
              <a:t>to </a:t>
            </a:r>
            <a:r>
              <a:rPr lang="en-US" sz="2000" dirty="0" smtClean="0"/>
              <a:t>data</a:t>
            </a:r>
            <a:r>
              <a:rPr lang="en-US" sz="2000" dirty="0"/>
              <a:t>.</a:t>
            </a:r>
          </a:p>
          <a:p>
            <a:pPr lvl="1"/>
            <a:r>
              <a:rPr lang="en-US" sz="2000" dirty="0"/>
              <a:t>Handful of software bricks can be used to build variety of data processing applications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4829"/>
            <a:ext cx="10515600" cy="747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376092"/>
                </a:solidFill>
              </a:rPr>
              <a:t> Micro-services</a:t>
            </a:r>
            <a:endParaRPr lang="en-US" sz="3600" dirty="0">
              <a:solidFill>
                <a:srgbClr val="37609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78" y="5041579"/>
            <a:ext cx="1832245" cy="12596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7" y="366146"/>
            <a:ext cx="2237784" cy="2093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3911" y="6197685"/>
            <a:ext cx="2100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Mobile and talkative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35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11145</TotalTime>
  <Words>1377</Words>
  <Application>Microsoft Macintosh PowerPoint</Application>
  <PresentationFormat>Widescreen</PresentationFormat>
  <Paragraphs>475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Calibri</vt:lpstr>
      <vt:lpstr>Cambria</vt:lpstr>
      <vt:lpstr>Century Gothic</vt:lpstr>
      <vt:lpstr>Lucida Grande</vt:lpstr>
      <vt:lpstr>Mangal</vt:lpstr>
      <vt:lpstr>Wingdings 3</vt:lpstr>
      <vt:lpstr>Arial</vt:lpstr>
      <vt:lpstr>Wisp</vt:lpstr>
      <vt:lpstr>CLARA</vt:lpstr>
      <vt:lpstr>PowerPoint Presentation</vt:lpstr>
      <vt:lpstr> Science Data 3V Expansion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CLARA implements SOA and FBP</vt:lpstr>
      <vt:lpstr> CLARA architecture</vt:lpstr>
      <vt:lpstr>PowerPoint Presentation</vt:lpstr>
      <vt:lpstr> CLARA Data Processing Environment</vt:lpstr>
      <vt:lpstr> Transient data quanta</vt:lpstr>
      <vt:lpstr> Application Examples</vt:lpstr>
      <vt:lpstr>PowerPoint Presentation</vt:lpstr>
      <vt:lpstr> CLARA Distributed File Storage System </vt:lpstr>
      <vt:lpstr>PowerPoint Presentation</vt:lpstr>
      <vt:lpstr> 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CLARA</dc:title>
  <dc:creator>Microsoft Office User</dc:creator>
  <cp:lastModifiedBy>Microsoft Office User</cp:lastModifiedBy>
  <cp:revision>106</cp:revision>
  <cp:lastPrinted>2017-03-15T16:44:20Z</cp:lastPrinted>
  <dcterms:created xsi:type="dcterms:W3CDTF">2017-02-24T01:17:44Z</dcterms:created>
  <dcterms:modified xsi:type="dcterms:W3CDTF">2017-03-16T12:49:58Z</dcterms:modified>
</cp:coreProperties>
</file>