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315" r:id="rId2"/>
    <p:sldId id="326" r:id="rId3"/>
    <p:sldId id="488" r:id="rId4"/>
    <p:sldId id="487" r:id="rId5"/>
    <p:sldId id="479" r:id="rId6"/>
    <p:sldId id="438" r:id="rId7"/>
    <p:sldId id="426" r:id="rId8"/>
    <p:sldId id="489" r:id="rId9"/>
    <p:sldId id="490" r:id="rId10"/>
    <p:sldId id="443" r:id="rId11"/>
    <p:sldId id="491" r:id="rId12"/>
    <p:sldId id="445" r:id="rId13"/>
    <p:sldId id="480" r:id="rId14"/>
    <p:sldId id="492" r:id="rId15"/>
    <p:sldId id="494" r:id="rId16"/>
    <p:sldId id="481" r:id="rId17"/>
    <p:sldId id="486" r:id="rId18"/>
    <p:sldId id="442" r:id="rId19"/>
    <p:sldId id="483" r:id="rId20"/>
    <p:sldId id="435" r:id="rId21"/>
    <p:sldId id="484" r:id="rId22"/>
    <p:sldId id="459" r:id="rId23"/>
    <p:sldId id="460" r:id="rId24"/>
    <p:sldId id="462" r:id="rId25"/>
    <p:sldId id="477" r:id="rId26"/>
    <p:sldId id="473" r:id="rId27"/>
    <p:sldId id="496" r:id="rId28"/>
    <p:sldId id="497" r:id="rId29"/>
    <p:sldId id="499" r:id="rId30"/>
    <p:sldId id="498" r:id="rId31"/>
    <p:sldId id="495" r:id="rId32"/>
    <p:sldId id="500" r:id="rId33"/>
  </p:sldIdLst>
  <p:sldSz cx="9144000" cy="6858000" type="screen4x3"/>
  <p:notesSz cx="6934200" cy="9220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0093"/>
    <a:srgbClr val="38E21C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2" autoAdjust="0"/>
    <p:restoredTop sz="86397" autoAdjust="0"/>
  </p:normalViewPr>
  <p:slideViewPr>
    <p:cSldViewPr snapToGrid="0" showGuides="1">
      <p:cViewPr>
        <p:scale>
          <a:sx n="90" d="100"/>
          <a:sy n="90" d="100"/>
        </p:scale>
        <p:origin x="1600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0" y="5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3" rIns="91086" bIns="45543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fld id="{823A875F-BC80-40D5-A999-09B809D21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0188"/>
            <a:ext cx="1943100" cy="5332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0188"/>
            <a:ext cx="5676900" cy="5332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3565525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3565525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3565525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 useBgFill="1"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3588" y="230188"/>
            <a:ext cx="3565525" cy="53022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Type Slide Name Here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070100" y="6430142"/>
            <a:ext cx="5003800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900" dirty="0">
                <a:solidFill>
                  <a:schemeClr val="tx2"/>
                </a:solidFill>
              </a:rPr>
              <a:t>Andrei </a:t>
            </a:r>
            <a:r>
              <a:rPr lang="en-US" altLang="en-US" sz="900" dirty="0" smtClean="0">
                <a:solidFill>
                  <a:schemeClr val="tx2"/>
                </a:solidFill>
              </a:rPr>
              <a:t>Afanasev,</a:t>
            </a:r>
            <a:r>
              <a:rPr lang="en-US" altLang="en-US" sz="900" baseline="0" dirty="0" smtClean="0">
                <a:solidFill>
                  <a:schemeClr val="tx2"/>
                </a:solidFill>
              </a:rPr>
              <a:t> </a:t>
            </a:r>
            <a:r>
              <a:rPr lang="en-US" altLang="en-US" sz="900" baseline="0" dirty="0" smtClean="0">
                <a:solidFill>
                  <a:schemeClr val="tx2"/>
                </a:solidFill>
              </a:rPr>
              <a:t>JPOS17, Jefferson Lab, Sept 12, 2017</a:t>
            </a:r>
            <a:endParaRPr lang="en-US" altLang="en-US" sz="900" dirty="0">
              <a:solidFill>
                <a:schemeClr val="tx2"/>
              </a:solidFill>
            </a:endParaRPr>
          </a:p>
        </p:txBody>
      </p:sp>
      <p:pic>
        <p:nvPicPr>
          <p:cNvPr id="2" name="Picture 1" descr="gw_txt_4cp_pos_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" y="5790589"/>
            <a:ext cx="1382889" cy="1053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703.03874" TargetMode="Externa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703.0387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2.emf"/><Relationship Id="rId5" Type="http://schemas.openxmlformats.org/officeDocument/2006/relationships/image" Target="../media/image33.tiff"/><Relationship Id="rId6" Type="http://schemas.openxmlformats.org/officeDocument/2006/relationships/image" Target="../media/image34.tif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Relationship Id="rId3" Type="http://schemas.openxmlformats.org/officeDocument/2006/relationships/image" Target="../media/image5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7445" y="1706193"/>
            <a:ext cx="8029222" cy="1428596"/>
          </a:xfrm>
        </p:spPr>
        <p:txBody>
          <a:bodyPr wrap="square"/>
          <a:lstStyle/>
          <a:p>
            <a:pPr algn="ctr"/>
            <a:r>
              <a:rPr lang="en-US" dirty="0" smtClean="0"/>
              <a:t>Charge-Asymmetric Lepton Scattering </a:t>
            </a:r>
            <a:br>
              <a:rPr lang="en-US" dirty="0" smtClean="0"/>
            </a:br>
            <a:r>
              <a:rPr lang="en-US" dirty="0" smtClean="0"/>
              <a:t>as a Probe of Hadronic Structure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b="1" i="1" u="sng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00400"/>
            <a:ext cx="6578600" cy="2324100"/>
          </a:xfrm>
        </p:spPr>
        <p:txBody>
          <a:bodyPr/>
          <a:lstStyle/>
          <a:p>
            <a:endParaRPr lang="en-US" b="1" i="1" u="sng" dirty="0" smtClean="0">
              <a:solidFill>
                <a:schemeClr val="accent2"/>
              </a:solidFill>
            </a:endParaRPr>
          </a:p>
          <a:p>
            <a:r>
              <a:rPr lang="en-US" b="1" i="1" u="sng" dirty="0" smtClean="0">
                <a:solidFill>
                  <a:schemeClr val="accent2"/>
                </a:solidFill>
              </a:rPr>
              <a:t>Andrei </a:t>
            </a:r>
            <a:r>
              <a:rPr lang="en-US" b="1" i="1" u="sng" dirty="0">
                <a:solidFill>
                  <a:schemeClr val="accent2"/>
                </a:solidFill>
              </a:rPr>
              <a:t>Afanasev</a:t>
            </a:r>
          </a:p>
          <a:p>
            <a:r>
              <a:rPr lang="en-US" b="1" i="1" dirty="0" smtClean="0"/>
              <a:t>The George Washington University, Washington, DC, USA</a:t>
            </a:r>
          </a:p>
          <a:p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7278"/>
            <a:ext cx="4124528" cy="536044"/>
          </a:xfrm>
        </p:spPr>
        <p:txBody>
          <a:bodyPr/>
          <a:lstStyle/>
          <a:p>
            <a:r>
              <a:rPr lang="en-US" dirty="0" smtClean="0"/>
              <a:t>Quark-Level Calculations </a:t>
            </a:r>
            <a:endParaRPr lang="en-US" dirty="0"/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231665" y="2332886"/>
            <a:ext cx="3120522" cy="1292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AA, Brodsky, Carlson, Chen, </a:t>
            </a:r>
            <a:endParaRPr lang="en-US" sz="1800" dirty="0" smtClean="0"/>
          </a:p>
          <a:p>
            <a:pPr algn="l"/>
            <a:r>
              <a:rPr lang="en-US" sz="1800" dirty="0" err="1" smtClean="0"/>
              <a:t>Vanderhaeghen</a:t>
            </a:r>
            <a:r>
              <a:rPr lang="en-US" sz="1800" dirty="0"/>
              <a:t>, </a:t>
            </a:r>
          </a:p>
          <a:p>
            <a:pPr algn="l"/>
            <a:r>
              <a:rPr lang="ru-RU" sz="1800" dirty="0"/>
              <a:t>Phys.Rev.Lett.</a:t>
            </a:r>
            <a:r>
              <a:rPr lang="ru-RU" sz="1800" b="1" dirty="0"/>
              <a:t>93</a:t>
            </a:r>
            <a:r>
              <a:rPr lang="ru-RU" sz="1800" dirty="0"/>
              <a:t>:122301,2004</a:t>
            </a:r>
            <a:r>
              <a:rPr lang="en-US" sz="1800" dirty="0"/>
              <a:t>; Phys.Rev.D</a:t>
            </a:r>
            <a:r>
              <a:rPr lang="en-US" sz="1800" b="1" dirty="0"/>
              <a:t>72</a:t>
            </a:r>
            <a:r>
              <a:rPr lang="en-US" sz="1800" dirty="0"/>
              <a:t>:013008,2005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981075"/>
            <a:ext cx="7400926" cy="1351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2757" y="2332886"/>
            <a:ext cx="459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Kivel</a:t>
            </a:r>
            <a:r>
              <a:rPr lang="en-US" sz="1800" dirty="0" smtClean="0"/>
              <a:t>, </a:t>
            </a:r>
            <a:r>
              <a:rPr lang="en-US" sz="1800" dirty="0" err="1" smtClean="0"/>
              <a:t>Vanderhaeghen</a:t>
            </a:r>
            <a:r>
              <a:rPr lang="en-US" sz="1800" dirty="0" smtClean="0"/>
              <a:t>, PRL 103 092004 (2009)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6" y="3625548"/>
            <a:ext cx="6686550" cy="23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5961062" cy="530225"/>
          </a:xfrm>
        </p:spPr>
        <p:txBody>
          <a:bodyPr/>
          <a:lstStyle/>
          <a:p>
            <a:r>
              <a:rPr lang="en-US" altLang="en-US"/>
              <a:t>Results for cross section measurements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800"/>
              <a:t>New correction brings results of Rosenbluth and polarization techniques into agreement (data shown are from Andivahis et al, PRD 50, 5491 (1994)</a:t>
            </a:r>
          </a:p>
        </p:txBody>
      </p:sp>
      <p:pic>
        <p:nvPicPr>
          <p:cNvPr id="179204" name="Picture 4" descr="bra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5663" y="1447800"/>
            <a:ext cx="37734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3268662" cy="530225"/>
          </a:xfrm>
        </p:spPr>
        <p:txBody>
          <a:bodyPr/>
          <a:lstStyle/>
          <a:p>
            <a:r>
              <a:rPr lang="en-US"/>
              <a:t>Updated Ge/Gm plot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850900" y="735013"/>
            <a:ext cx="7531100" cy="9233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/>
              <a:t>AA, Brodsky, Carlson, Chen, </a:t>
            </a:r>
            <a:r>
              <a:rPr lang="en-US" sz="1800" dirty="0" err="1"/>
              <a:t>Vanderhaeghen</a:t>
            </a:r>
            <a:r>
              <a:rPr lang="en-US" sz="1800" dirty="0"/>
              <a:t>, </a:t>
            </a:r>
          </a:p>
          <a:p>
            <a:pPr algn="l"/>
            <a:r>
              <a:rPr lang="ru-RU" sz="1800" dirty="0"/>
              <a:t>Phys.Rev.Lett.93:122301,</a:t>
            </a:r>
            <a:r>
              <a:rPr lang="en-US" sz="1800" dirty="0"/>
              <a:t> </a:t>
            </a:r>
            <a:r>
              <a:rPr lang="ru-RU" sz="1800" dirty="0"/>
              <a:t>2004</a:t>
            </a:r>
            <a:r>
              <a:rPr lang="en-US" sz="1800" dirty="0"/>
              <a:t>; Phys.Rev.D72:013008, </a:t>
            </a:r>
            <a:r>
              <a:rPr lang="en-US" sz="1800" dirty="0" smtClean="0"/>
              <a:t>2005</a:t>
            </a:r>
          </a:p>
          <a:p>
            <a:pPr algn="l"/>
            <a:r>
              <a:rPr lang="en-US" sz="1800" dirty="0" smtClean="0"/>
              <a:t>Review: Carlson, </a:t>
            </a:r>
            <a:r>
              <a:rPr lang="en-US" sz="1800" dirty="0" err="1" smtClean="0"/>
              <a:t>Vanderhaeghen</a:t>
            </a:r>
            <a:r>
              <a:rPr lang="en-US" sz="1800" dirty="0" smtClean="0"/>
              <a:t>, </a:t>
            </a:r>
            <a:r>
              <a:rPr lang="de-DE" sz="1800" dirty="0" err="1"/>
              <a:t>Ann.Rev.Nucl.Part.Sci</a:t>
            </a:r>
            <a:r>
              <a:rPr lang="de-DE" sz="1800" dirty="0"/>
              <a:t>. 57 (2007) 171-204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738348" y="2088444"/>
            <a:ext cx="4193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Significant part of  the discrepancy is removed by the TPE mechanism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V</a:t>
            </a:r>
            <a:r>
              <a:rPr lang="en-US" sz="1800" dirty="0" smtClean="0"/>
              <a:t>erification coming from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800" dirty="0" smtClean="0"/>
              <a:t>VEPP: PRL </a:t>
            </a:r>
            <a:r>
              <a:rPr lang="hu-HU" sz="1800" dirty="0" smtClean="0"/>
              <a:t>114 </a:t>
            </a:r>
            <a:r>
              <a:rPr lang="hu-HU" sz="1800" dirty="0"/>
              <a:t>(2015) 6, 062005</a:t>
            </a:r>
            <a:endParaRPr lang="en-US" sz="1800" dirty="0" smtClean="0"/>
          </a:p>
          <a:p>
            <a:pPr marL="742950" lvl="1" indent="-285750" algn="l">
              <a:buFont typeface="Arial"/>
              <a:buChar char="•"/>
            </a:pPr>
            <a:r>
              <a:rPr lang="en-US" sz="1800" dirty="0" smtClean="0"/>
              <a:t>CLAS: PRL 114 </a:t>
            </a:r>
            <a:r>
              <a:rPr lang="en-US" sz="1800" dirty="0"/>
              <a:t>(2015</a:t>
            </a:r>
            <a:r>
              <a:rPr lang="en-US" sz="1800" dirty="0" smtClean="0"/>
              <a:t>) 6, 062003 </a:t>
            </a:r>
            <a:endParaRPr lang="en-US" sz="1800" dirty="0"/>
          </a:p>
          <a:p>
            <a:pPr marL="742950" lvl="1" indent="-285750" algn="l">
              <a:buFont typeface="Arial"/>
              <a:buChar char="•"/>
            </a:pPr>
            <a:r>
              <a:rPr lang="en-US" sz="1800" dirty="0" smtClean="0"/>
              <a:t>OLYMPUS: PRL  118 (2017) 092501</a:t>
            </a:r>
            <a:endParaRPr lang="en-US" sz="1800" dirty="0"/>
          </a:p>
          <a:p>
            <a:pPr lvl="1" algn="l"/>
            <a:endParaRPr lang="en-US" sz="1800" dirty="0"/>
          </a:p>
          <a:p>
            <a:pPr algn="l"/>
            <a:r>
              <a:rPr lang="en-US" sz="1800" dirty="0" smtClean="0"/>
              <a:t>Recent review: </a:t>
            </a:r>
            <a:r>
              <a:rPr lang="en-US" sz="1800" dirty="0"/>
              <a:t>A. </a:t>
            </a:r>
            <a:r>
              <a:rPr lang="en-US" sz="1800" dirty="0" smtClean="0"/>
              <a:t>Afanasev, P. Blunden,  D. </a:t>
            </a:r>
            <a:r>
              <a:rPr lang="en-US" sz="1800" dirty="0" err="1" smtClean="0"/>
              <a:t>Hassell</a:t>
            </a:r>
            <a:r>
              <a:rPr lang="en-US" sz="1800" dirty="0" smtClean="0"/>
              <a:t>, B. </a:t>
            </a:r>
            <a:r>
              <a:rPr lang="en-US" sz="1800" dirty="0" err="1" smtClean="0"/>
              <a:t>Raue</a:t>
            </a:r>
            <a:r>
              <a:rPr lang="en-US" sz="1800" dirty="0" smtClean="0"/>
              <a:t>, </a:t>
            </a:r>
            <a:r>
              <a:rPr lang="en-US" sz="1800" u="sng" dirty="0">
                <a:hlinkClick r:id="rId2"/>
              </a:rPr>
              <a:t>https://arxiv.org/abs/1703.03874</a:t>
            </a:r>
            <a:r>
              <a:rPr lang="en-US" sz="1800" dirty="0"/>
              <a:t>, </a:t>
            </a:r>
            <a:r>
              <a:rPr lang="en-US" sz="1800" dirty="0" err="1" smtClean="0"/>
              <a:t>Prog.Nucl.Part.Phys</a:t>
            </a:r>
            <a:r>
              <a:rPr lang="en-US" sz="1800" dirty="0" smtClean="0"/>
              <a:t>. June 2017.</a:t>
            </a:r>
            <a:endParaRPr lang="en-US" sz="1800" dirty="0"/>
          </a:p>
          <a:p>
            <a:pPr algn="l"/>
            <a:endParaRPr lang="en-US" sz="1800" dirty="0" smtClean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21" b="29496"/>
          <a:stretch/>
        </p:blipFill>
        <p:spPr>
          <a:xfrm>
            <a:off x="530578" y="1792110"/>
            <a:ext cx="4166584" cy="3753557"/>
          </a:xfrm>
        </p:spPr>
      </p:pic>
    </p:spTree>
    <p:extLst>
      <p:ext uri="{BB962C8B-B14F-4D97-AF65-F5344CB8AC3E}">
        <p14:creationId xmlns:p14="http://schemas.microsoft.com/office/powerpoint/2010/main" val="2526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3823164" cy="536044"/>
          </a:xfrm>
        </p:spPr>
        <p:txBody>
          <a:bodyPr/>
          <a:lstStyle/>
          <a:p>
            <a:r>
              <a:rPr lang="en-US" dirty="0" smtClean="0"/>
              <a:t>Electron/Positron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3323"/>
            <a:ext cx="7772400" cy="4799277"/>
          </a:xfrm>
        </p:spPr>
        <p:txBody>
          <a:bodyPr/>
          <a:lstStyle/>
          <a:p>
            <a:r>
              <a:rPr lang="en-US" sz="1600" dirty="0" smtClean="0"/>
              <a:t>Recent results from CLAS, VEPP and OLYMPUS</a:t>
            </a:r>
          </a:p>
          <a:p>
            <a:pPr lvl="1"/>
            <a:r>
              <a:rPr lang="en-US" sz="1600" dirty="0" smtClean="0"/>
              <a:t>Prior results analyzed, </a:t>
            </a:r>
            <a:r>
              <a:rPr lang="en-US" sz="1600" dirty="0" err="1" smtClean="0"/>
              <a:t>eg</a:t>
            </a:r>
            <a:r>
              <a:rPr lang="en-US" sz="1600" dirty="0"/>
              <a:t>, in E. </a:t>
            </a:r>
            <a:r>
              <a:rPr lang="en-US" sz="1600" dirty="0" err="1"/>
              <a:t>Tomasi-Gustafsson</a:t>
            </a:r>
            <a:r>
              <a:rPr lang="en-US" sz="1600" dirty="0"/>
              <a:t>, M. </a:t>
            </a:r>
            <a:r>
              <a:rPr lang="en-US" sz="1600" dirty="0" err="1"/>
              <a:t>Osipenko</a:t>
            </a:r>
            <a:r>
              <a:rPr lang="en-US" sz="1600" dirty="0"/>
              <a:t>, E. A. </a:t>
            </a:r>
            <a:r>
              <a:rPr lang="en-US" sz="1600" dirty="0" err="1"/>
              <a:t>Kuraev</a:t>
            </a:r>
            <a:r>
              <a:rPr lang="en-US" sz="1600" dirty="0"/>
              <a:t>, and Yu. </a:t>
            </a:r>
            <a:r>
              <a:rPr lang="en-US" sz="1600" dirty="0" err="1"/>
              <a:t>Bystritsky</a:t>
            </a:r>
            <a:r>
              <a:rPr lang="en-US" sz="1600" dirty="0"/>
              <a:t>, Phys. Atom. </a:t>
            </a:r>
            <a:r>
              <a:rPr lang="en-US" sz="1600" dirty="0" err="1"/>
              <a:t>Nucl</a:t>
            </a:r>
            <a:r>
              <a:rPr lang="en-US" sz="1600" dirty="0"/>
              <a:t>. </a:t>
            </a:r>
            <a:r>
              <a:rPr lang="en-US" sz="1600" dirty="0" smtClean="0"/>
              <a:t>76, 937 </a:t>
            </a:r>
            <a:r>
              <a:rPr lang="en-US" sz="1600" dirty="0"/>
              <a:t>(2013), </a:t>
            </a:r>
            <a:r>
              <a:rPr lang="en-US" sz="1600" dirty="0" smtClean="0"/>
              <a:t>arXiv:0909.4736</a:t>
            </a:r>
          </a:p>
          <a:p>
            <a:r>
              <a:rPr lang="en-US" sz="1600" dirty="0" smtClean="0"/>
              <a:t>For new discussion, see </a:t>
            </a:r>
            <a:r>
              <a:rPr lang="en-US" sz="1600" dirty="0"/>
              <a:t>A. Afanasev et al., </a:t>
            </a:r>
            <a:r>
              <a:rPr lang="en-US" sz="1600" u="sng" dirty="0">
                <a:hlinkClick r:id="rId2"/>
              </a:rPr>
              <a:t>https://arxiv.org/abs/1703.03874</a:t>
            </a:r>
            <a:r>
              <a:rPr lang="en-US" sz="1600" dirty="0"/>
              <a:t>, </a:t>
            </a:r>
            <a:r>
              <a:rPr lang="en-US" sz="1600" dirty="0" err="1" smtClean="0"/>
              <a:t>Prog.Nucl.Part.Phys</a:t>
            </a:r>
            <a:r>
              <a:rPr lang="en-US" sz="1600" dirty="0" smtClean="0"/>
              <a:t>. June 2017. </a:t>
            </a:r>
          </a:p>
          <a:p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20912"/>
            <a:ext cx="3322339" cy="253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387" y="2220912"/>
            <a:ext cx="3927475" cy="2211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450" y="4432050"/>
            <a:ext cx="3487439" cy="19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9525"/>
            <a:ext cx="6565900" cy="971550"/>
          </a:xfrm>
        </p:spPr>
        <p:txBody>
          <a:bodyPr/>
          <a:lstStyle/>
          <a:p>
            <a:r>
              <a:rPr lang="en-US" altLang="en-US"/>
              <a:t>2</a:t>
            </a:r>
            <a:r>
              <a:rPr lang="el-GR" altLang="en-US">
                <a:ea typeface="Times New Roman" charset="0"/>
                <a:cs typeface="Times New Roman" charset="0"/>
              </a:rPr>
              <a:t>γ</a:t>
            </a:r>
            <a:r>
              <a:rPr lang="en-US" altLang="en-US">
                <a:ea typeface="Times New Roman" charset="0"/>
                <a:cs typeface="Times New Roman" charset="0"/>
              </a:rPr>
              <a:t>-exchange Correction to Parity-Violating</a:t>
            </a:r>
            <a:br>
              <a:rPr lang="en-US" altLang="en-US">
                <a:ea typeface="Times New Roman" charset="0"/>
                <a:cs typeface="Times New Roman" charset="0"/>
              </a:rPr>
            </a:br>
            <a:r>
              <a:rPr lang="en-US" altLang="en-US">
                <a:ea typeface="Times New Roman" charset="0"/>
                <a:cs typeface="Times New Roman" charset="0"/>
              </a:rPr>
              <a:t>Electron Scattering</a:t>
            </a:r>
            <a:endParaRPr lang="el-GR" altLang="en-US">
              <a:ea typeface="Times New Roman" charset="0"/>
              <a:cs typeface="Times New Roman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276600"/>
            <a:ext cx="7162800" cy="762000"/>
          </a:xfrm>
        </p:spPr>
        <p:txBody>
          <a:bodyPr/>
          <a:lstStyle/>
          <a:p>
            <a:r>
              <a:rPr lang="en-US" altLang="en-US" sz="1800" dirty="0" smtClean="0"/>
              <a:t>Parity </a:t>
            </a:r>
            <a:r>
              <a:rPr lang="en-US" altLang="en-US" sz="1800" dirty="0"/>
              <a:t>violating terms due to (2gamma)x(Z</a:t>
            </a:r>
            <a:r>
              <a:rPr lang="en-US" altLang="en-US" sz="1800" baseline="30000" dirty="0"/>
              <a:t>0</a:t>
            </a:r>
            <a:r>
              <a:rPr lang="en-US" altLang="en-US" sz="1800" dirty="0"/>
              <a:t>) interference should be added: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1295400" y="15240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1295400" y="2438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1676400" y="1524000"/>
            <a:ext cx="141288" cy="901700"/>
          </a:xfrm>
          <a:custGeom>
            <a:avLst/>
            <a:gdLst>
              <a:gd name="T0" fmla="*/ 60 w 89"/>
              <a:gd name="T1" fmla="*/ 0 h 568"/>
              <a:gd name="T2" fmla="*/ 28 w 89"/>
              <a:gd name="T3" fmla="*/ 80 h 568"/>
              <a:gd name="T4" fmla="*/ 60 w 89"/>
              <a:gd name="T5" fmla="*/ 112 h 568"/>
              <a:gd name="T6" fmla="*/ 28 w 89"/>
              <a:gd name="T7" fmla="*/ 224 h 568"/>
              <a:gd name="T8" fmla="*/ 20 w 89"/>
              <a:gd name="T9" fmla="*/ 272 h 568"/>
              <a:gd name="T10" fmla="*/ 68 w 89"/>
              <a:gd name="T11" fmla="*/ 304 h 568"/>
              <a:gd name="T12" fmla="*/ 60 w 89"/>
              <a:gd name="T13" fmla="*/ 384 h 568"/>
              <a:gd name="T14" fmla="*/ 12 w 89"/>
              <a:gd name="T15" fmla="*/ 416 h 568"/>
              <a:gd name="T16" fmla="*/ 36 w 89"/>
              <a:gd name="T17" fmla="*/ 480 h 568"/>
              <a:gd name="T18" fmla="*/ 68 w 89"/>
              <a:gd name="T19" fmla="*/ 528 h 568"/>
              <a:gd name="T20" fmla="*/ 60 w 89"/>
              <a:gd name="T21" fmla="*/ 552 h 568"/>
              <a:gd name="T22" fmla="*/ 36 w 89"/>
              <a:gd name="T23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568">
                <a:moveTo>
                  <a:pt x="60" y="0"/>
                </a:moveTo>
                <a:cubicBezTo>
                  <a:pt x="22" y="25"/>
                  <a:pt x="16" y="33"/>
                  <a:pt x="28" y="80"/>
                </a:cubicBezTo>
                <a:cubicBezTo>
                  <a:pt x="36" y="111"/>
                  <a:pt x="31" y="102"/>
                  <a:pt x="60" y="112"/>
                </a:cubicBezTo>
                <a:cubicBezTo>
                  <a:pt x="89" y="155"/>
                  <a:pt x="78" y="207"/>
                  <a:pt x="28" y="224"/>
                </a:cubicBezTo>
                <a:cubicBezTo>
                  <a:pt x="17" y="240"/>
                  <a:pt x="0" y="252"/>
                  <a:pt x="20" y="272"/>
                </a:cubicBezTo>
                <a:cubicBezTo>
                  <a:pt x="34" y="286"/>
                  <a:pt x="68" y="304"/>
                  <a:pt x="68" y="304"/>
                </a:cubicBezTo>
                <a:cubicBezTo>
                  <a:pt x="80" y="352"/>
                  <a:pt x="79" y="326"/>
                  <a:pt x="60" y="384"/>
                </a:cubicBezTo>
                <a:cubicBezTo>
                  <a:pt x="54" y="402"/>
                  <a:pt x="12" y="416"/>
                  <a:pt x="12" y="416"/>
                </a:cubicBezTo>
                <a:cubicBezTo>
                  <a:pt x="0" y="451"/>
                  <a:pt x="5" y="460"/>
                  <a:pt x="36" y="480"/>
                </a:cubicBezTo>
                <a:cubicBezTo>
                  <a:pt x="47" y="496"/>
                  <a:pt x="74" y="510"/>
                  <a:pt x="68" y="528"/>
                </a:cubicBezTo>
                <a:cubicBezTo>
                  <a:pt x="65" y="536"/>
                  <a:pt x="65" y="545"/>
                  <a:pt x="60" y="552"/>
                </a:cubicBezTo>
                <a:cubicBezTo>
                  <a:pt x="54" y="560"/>
                  <a:pt x="36" y="568"/>
                  <a:pt x="36" y="5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2362200" y="1524000"/>
            <a:ext cx="141288" cy="901700"/>
          </a:xfrm>
          <a:custGeom>
            <a:avLst/>
            <a:gdLst>
              <a:gd name="T0" fmla="*/ 60 w 89"/>
              <a:gd name="T1" fmla="*/ 0 h 568"/>
              <a:gd name="T2" fmla="*/ 28 w 89"/>
              <a:gd name="T3" fmla="*/ 80 h 568"/>
              <a:gd name="T4" fmla="*/ 60 w 89"/>
              <a:gd name="T5" fmla="*/ 112 h 568"/>
              <a:gd name="T6" fmla="*/ 28 w 89"/>
              <a:gd name="T7" fmla="*/ 224 h 568"/>
              <a:gd name="T8" fmla="*/ 20 w 89"/>
              <a:gd name="T9" fmla="*/ 272 h 568"/>
              <a:gd name="T10" fmla="*/ 68 w 89"/>
              <a:gd name="T11" fmla="*/ 304 h 568"/>
              <a:gd name="T12" fmla="*/ 60 w 89"/>
              <a:gd name="T13" fmla="*/ 384 h 568"/>
              <a:gd name="T14" fmla="*/ 12 w 89"/>
              <a:gd name="T15" fmla="*/ 416 h 568"/>
              <a:gd name="T16" fmla="*/ 36 w 89"/>
              <a:gd name="T17" fmla="*/ 480 h 568"/>
              <a:gd name="T18" fmla="*/ 68 w 89"/>
              <a:gd name="T19" fmla="*/ 528 h 568"/>
              <a:gd name="T20" fmla="*/ 60 w 89"/>
              <a:gd name="T21" fmla="*/ 552 h 568"/>
              <a:gd name="T22" fmla="*/ 36 w 89"/>
              <a:gd name="T23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568">
                <a:moveTo>
                  <a:pt x="60" y="0"/>
                </a:moveTo>
                <a:cubicBezTo>
                  <a:pt x="22" y="25"/>
                  <a:pt x="16" y="33"/>
                  <a:pt x="28" y="80"/>
                </a:cubicBezTo>
                <a:cubicBezTo>
                  <a:pt x="36" y="111"/>
                  <a:pt x="31" y="102"/>
                  <a:pt x="60" y="112"/>
                </a:cubicBezTo>
                <a:cubicBezTo>
                  <a:pt x="89" y="155"/>
                  <a:pt x="78" y="207"/>
                  <a:pt x="28" y="224"/>
                </a:cubicBezTo>
                <a:cubicBezTo>
                  <a:pt x="17" y="240"/>
                  <a:pt x="0" y="252"/>
                  <a:pt x="20" y="272"/>
                </a:cubicBezTo>
                <a:cubicBezTo>
                  <a:pt x="34" y="286"/>
                  <a:pt x="68" y="304"/>
                  <a:pt x="68" y="304"/>
                </a:cubicBezTo>
                <a:cubicBezTo>
                  <a:pt x="80" y="352"/>
                  <a:pt x="79" y="326"/>
                  <a:pt x="60" y="384"/>
                </a:cubicBezTo>
                <a:cubicBezTo>
                  <a:pt x="54" y="402"/>
                  <a:pt x="12" y="416"/>
                  <a:pt x="12" y="416"/>
                </a:cubicBezTo>
                <a:cubicBezTo>
                  <a:pt x="0" y="451"/>
                  <a:pt x="5" y="460"/>
                  <a:pt x="36" y="480"/>
                </a:cubicBezTo>
                <a:cubicBezTo>
                  <a:pt x="47" y="496"/>
                  <a:pt x="74" y="510"/>
                  <a:pt x="68" y="528"/>
                </a:cubicBezTo>
                <a:cubicBezTo>
                  <a:pt x="65" y="536"/>
                  <a:pt x="65" y="545"/>
                  <a:pt x="60" y="552"/>
                </a:cubicBezTo>
                <a:cubicBezTo>
                  <a:pt x="54" y="560"/>
                  <a:pt x="36" y="568"/>
                  <a:pt x="36" y="5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260725" y="164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  <a:endParaRPr lang="ru-RU" altLang="en-US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1127125" y="17176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>
                <a:ea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27325" y="17176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>
                <a:ea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3810000" y="15240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3810000" y="2438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4572000" y="1524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4708525" y="164147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Z</a:t>
            </a:r>
            <a:r>
              <a:rPr lang="en-US" altLang="en-US" baseline="30000"/>
              <a:t>0</a:t>
            </a:r>
            <a:endParaRPr lang="ru-RU" altLang="en-US" baseline="30000"/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1203325" y="24765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Electromagnetic</a:t>
            </a:r>
            <a:endParaRPr lang="ru-RU" altLang="en-US" sz="1800"/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3733800" y="2514600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Neutral Weak</a:t>
            </a:r>
            <a:endParaRPr lang="ru-RU" altLang="en-US" sz="1800"/>
          </a:p>
        </p:txBody>
      </p:sp>
      <p:graphicFrame>
        <p:nvGraphicFramePr>
          <p:cNvPr id="146450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3922713"/>
          <a:ext cx="57150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3" imgW="3073320" imgH="533160" progId="Equation.3">
                  <p:embed/>
                </p:oleObj>
              </mc:Choice>
              <mc:Fallback>
                <p:oleObj name="Equation" r:id="rId3" imgW="3073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22713"/>
                        <a:ext cx="57150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669925" y="4991100"/>
            <a:ext cx="8245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s-IS" sz="1800" b="1" dirty="0" smtClean="0"/>
              <a:t>AA, C.E. Carlson, Phys.Rev.Lett</a:t>
            </a:r>
            <a:r>
              <a:rPr lang="is-IS" sz="1800" b="1" dirty="0"/>
              <a:t>. 94 (2005) 212301</a:t>
            </a:r>
            <a:endParaRPr lang="ru-R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1330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29" y="28326"/>
            <a:ext cx="8508741" cy="905376"/>
          </a:xfrm>
        </p:spPr>
        <p:txBody>
          <a:bodyPr/>
          <a:lstStyle/>
          <a:p>
            <a:r>
              <a:rPr lang="en-US" dirty="0" smtClean="0"/>
              <a:t>Two-boson box for Parity-Violating Electron Scattering</a:t>
            </a:r>
            <a:br>
              <a:rPr lang="en-US" dirty="0" smtClean="0"/>
            </a:br>
            <a:r>
              <a:rPr lang="en-US" sz="2400" dirty="0" smtClean="0"/>
              <a:t>(as presented by C. E. Carlson)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9" y="1153767"/>
            <a:ext cx="25273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5" y="5175808"/>
            <a:ext cx="54102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21" y="4458773"/>
            <a:ext cx="5133329" cy="636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96" y="1056137"/>
            <a:ext cx="5197345" cy="328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" y="2429313"/>
            <a:ext cx="3661241" cy="1656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1985" y="5762153"/>
            <a:ext cx="4663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Parity violation with positrons</a:t>
            </a:r>
            <a:r>
              <a:rPr lang="en-US" sz="2000" smtClean="0"/>
              <a:t>? </a:t>
            </a:r>
          </a:p>
          <a:p>
            <a:r>
              <a:rPr lang="en-US" sz="2000" dirty="0" smtClean="0"/>
              <a:t>High current and polarization is a challenge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741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3236464" cy="536044"/>
          </a:xfrm>
        </p:spPr>
        <p:txBody>
          <a:bodyPr/>
          <a:lstStyle/>
          <a:p>
            <a:r>
              <a:rPr lang="en-US" dirty="0" smtClean="0"/>
              <a:t>Proton radius puzzle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262" y="1042988"/>
            <a:ext cx="7357958" cy="4433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9930" y="5756540"/>
            <a:ext cx="501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 credit: </a:t>
            </a:r>
            <a:r>
              <a:rPr lang="en-US" sz="1600" dirty="0" err="1" smtClean="0"/>
              <a:t>Miha</a:t>
            </a:r>
            <a:r>
              <a:rPr lang="en-US" sz="1600" dirty="0" smtClean="0"/>
              <a:t> </a:t>
            </a:r>
            <a:r>
              <a:rPr lang="en-US" sz="1600" dirty="0" err="1" smtClean="0"/>
              <a:t>Mihavilovic</a:t>
            </a:r>
            <a:r>
              <a:rPr lang="en-US" sz="1600" dirty="0" smtClean="0"/>
              <a:t>, JLAB Seminar, March’17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7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0"/>
            <a:ext cx="8216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2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4" y="227279"/>
            <a:ext cx="8520759" cy="536044"/>
          </a:xfrm>
        </p:spPr>
        <p:txBody>
          <a:bodyPr/>
          <a:lstStyle/>
          <a:p>
            <a:r>
              <a:rPr lang="en-US" dirty="0" err="1" smtClean="0"/>
              <a:t>Helicity</a:t>
            </a:r>
            <a:r>
              <a:rPr lang="en-US" dirty="0" smtClean="0"/>
              <a:t>-Flip in TPE; estimate of inelastic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23" y="945443"/>
            <a:ext cx="7772400" cy="4487334"/>
          </a:xfrm>
        </p:spPr>
        <p:txBody>
          <a:bodyPr/>
          <a:lstStyle/>
          <a:p>
            <a:r>
              <a:rPr lang="en-US" dirty="0" smtClean="0"/>
              <a:t>New dynamics from scalars (</a:t>
            </a:r>
            <a:r>
              <a:rPr lang="en-US" dirty="0" err="1" smtClean="0"/>
              <a:t>σ</a:t>
            </a:r>
            <a:r>
              <a:rPr lang="en-US" dirty="0" smtClean="0"/>
              <a:t>, f-mesons). No pseudo-scalar contribution for </a:t>
            </a:r>
            <a:r>
              <a:rPr lang="en-US" dirty="0" err="1" smtClean="0"/>
              <a:t>unpolarized</a:t>
            </a:r>
            <a:r>
              <a:rPr lang="en-US" dirty="0" smtClean="0"/>
              <a:t> particles</a:t>
            </a:r>
          </a:p>
          <a:p>
            <a:r>
              <a:rPr lang="en-US" dirty="0" smtClean="0"/>
              <a:t>Scalar t-channel exchange contributes to TPE (no longer setting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lepton</a:t>
            </a:r>
            <a:r>
              <a:rPr lang="en-US" dirty="0" smtClean="0"/>
              <a:t> to zero!)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information on	    coupling is available. Need model estimates.</a:t>
            </a:r>
          </a:p>
          <a:p>
            <a:r>
              <a:rPr lang="en-US" dirty="0" smtClean="0"/>
              <a:t>Theory analysis by AA, </a:t>
            </a:r>
            <a:r>
              <a:rPr lang="en-US" dirty="0" err="1" smtClean="0"/>
              <a:t>Koshchii</a:t>
            </a:r>
            <a:r>
              <a:rPr lang="en-US" dirty="0" smtClean="0"/>
              <a:t>, </a:t>
            </a:r>
            <a:r>
              <a:rPr lang="en-US" dirty="0" err="1" smtClean="0"/>
              <a:t>Phys.Rev</a:t>
            </a:r>
            <a:r>
              <a:rPr lang="en-US" dirty="0" smtClean="0"/>
              <a:t>.</a:t>
            </a:r>
            <a:r>
              <a:rPr lang="is-IS" dirty="0"/>
              <a:t> D 94, 116007 (2016</a:t>
            </a:r>
            <a:r>
              <a:rPr lang="is-IS" dirty="0" smtClean="0"/>
              <a:t>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</a:t>
            </a:r>
            <a:r>
              <a:rPr lang="en-US" u="sng" dirty="0" smtClean="0">
                <a:solidFill>
                  <a:srgbClr val="FF0000"/>
                </a:solidFill>
              </a:rPr>
              <a:t>Can be studied directly in the ratio of μ+ and μ- cross sections</a:t>
            </a:r>
            <a:endParaRPr lang="en-US" u="sng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301820"/>
              </p:ext>
            </p:extLst>
          </p:nvPr>
        </p:nvGraphicFramePr>
        <p:xfrm>
          <a:off x="3109913" y="4499857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9913" y="4499857"/>
                        <a:ext cx="48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7" y="2451101"/>
            <a:ext cx="3115384" cy="1220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215" y="2451101"/>
            <a:ext cx="4822570" cy="15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2664173" cy="536044"/>
          </a:xfrm>
        </p:spPr>
        <p:txBody>
          <a:bodyPr/>
          <a:lstStyle/>
          <a:p>
            <a:r>
              <a:rPr lang="en-US" dirty="0" err="1" smtClean="0"/>
              <a:t>Inelastic+Elastic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5029200" cy="4114800"/>
          </a:xfrm>
        </p:spPr>
        <p:txBody>
          <a:bodyPr/>
          <a:lstStyle/>
          <a:p>
            <a:r>
              <a:rPr lang="en-US" sz="1600" dirty="0" err="1" smtClean="0"/>
              <a:t>Tomalak</a:t>
            </a:r>
            <a:r>
              <a:rPr lang="en-US" sz="1600" dirty="0" smtClean="0"/>
              <a:t>, </a:t>
            </a:r>
            <a:r>
              <a:rPr lang="en-US" sz="1600" dirty="0" err="1" smtClean="0"/>
              <a:t>Vanderhaeghen</a:t>
            </a:r>
            <a:r>
              <a:rPr lang="en-US" sz="1600" dirty="0" smtClean="0"/>
              <a:t>, arXiv:1512.09113</a:t>
            </a:r>
            <a:r>
              <a:rPr lang="pt-BR" sz="1600" dirty="0" smtClean="0"/>
              <a:t>Eur</a:t>
            </a:r>
            <a:r>
              <a:rPr lang="pt-BR" sz="1600" dirty="0"/>
              <a:t>. </a:t>
            </a:r>
            <a:r>
              <a:rPr lang="pt-BR" sz="1600" dirty="0" err="1"/>
              <a:t>Phys</a:t>
            </a:r>
            <a:r>
              <a:rPr lang="pt-BR" sz="1600" dirty="0"/>
              <a:t>. J. C 76, no. 3, 125 (2016)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Both inelastic and elastic contributions included</a:t>
            </a:r>
          </a:p>
          <a:p>
            <a:pPr marL="0" indent="0">
              <a:buNone/>
            </a:pPr>
            <a:r>
              <a:rPr lang="en-US" sz="1600" dirty="0" smtClean="0"/>
              <a:t>Elastic TPE dominates, Inelastic ~ 10</a:t>
            </a:r>
            <a:r>
              <a:rPr lang="en-US" sz="1600" baseline="30000" dirty="0" smtClean="0"/>
              <a:t>-4 </a:t>
            </a:r>
            <a:r>
              <a:rPr lang="en-US" sz="1600" dirty="0" smtClean="0"/>
              <a:t>effects;</a:t>
            </a:r>
          </a:p>
          <a:p>
            <a:pPr marL="0" indent="0">
              <a:buNone/>
            </a:pPr>
            <a:r>
              <a:rPr lang="en-US" sz="1600" dirty="0" smtClean="0"/>
              <a:t>TPE for electrons is about twice larger than for </a:t>
            </a:r>
            <a:r>
              <a:rPr lang="en-US" sz="1600" dirty="0" err="1" smtClean="0"/>
              <a:t>muons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45" y="296332"/>
            <a:ext cx="3664655" cy="5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3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1876425" cy="530225"/>
          </a:xfrm>
        </p:spPr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77200" cy="4305300"/>
          </a:xfrm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Radiative </a:t>
            </a:r>
            <a:r>
              <a:rPr lang="en-US" b="1" dirty="0"/>
              <a:t>corrections </a:t>
            </a:r>
            <a:r>
              <a:rPr lang="en-US" b="1" dirty="0" smtClean="0"/>
              <a:t>for charged lepton </a:t>
            </a:r>
            <a:r>
              <a:rPr lang="en-US" b="1" dirty="0" smtClean="0"/>
              <a:t>scattering</a:t>
            </a:r>
            <a:r>
              <a:rPr lang="en-US" b="1" dirty="0"/>
              <a:t>	</a:t>
            </a:r>
          </a:p>
          <a:p>
            <a:pPr>
              <a:buFontTx/>
              <a:buNone/>
            </a:pPr>
            <a:r>
              <a:rPr lang="en-US" b="1" dirty="0"/>
              <a:t>Two-photon exchange </a:t>
            </a:r>
            <a:r>
              <a:rPr lang="en-US" b="1" dirty="0" smtClean="0"/>
              <a:t>effects</a:t>
            </a:r>
          </a:p>
          <a:p>
            <a:pPr marL="0" indent="0">
              <a:buNone/>
            </a:pPr>
            <a:r>
              <a:rPr lang="en-US" b="1">
                <a:cs typeface="Times New Roman" pitchFamily="18" charset="0"/>
              </a:rPr>
              <a:t>T</a:t>
            </a:r>
            <a:r>
              <a:rPr lang="en-US" b="1" smtClean="0">
                <a:cs typeface="Times New Roman" pitchFamily="18" charset="0"/>
              </a:rPr>
              <a:t>-violation</a:t>
            </a:r>
            <a:endParaRPr lang="en-US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cs typeface="Times New Roman" pitchFamily="18" charset="0"/>
              </a:rPr>
              <a:t>Summary</a:t>
            </a:r>
            <a:endParaRPr lang="en-US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3186771" cy="536044"/>
          </a:xfrm>
        </p:spPr>
        <p:txBody>
          <a:bodyPr/>
          <a:lstStyle/>
          <a:p>
            <a:r>
              <a:rPr lang="en-US" dirty="0" smtClean="0"/>
              <a:t>MUSE </a:t>
            </a:r>
            <a:r>
              <a:rPr lang="en-US" dirty="0" err="1" smtClean="0"/>
              <a:t>Prospectives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MUSE:</a:t>
            </a:r>
          </a:p>
          <a:p>
            <a:r>
              <a:rPr lang="en-US" dirty="0" smtClean="0"/>
              <a:t>Experiment preparation underway in PSI and MUSE collaborating institutions</a:t>
            </a:r>
          </a:p>
          <a:p>
            <a:r>
              <a:rPr lang="en-US" dirty="0" smtClean="0"/>
              <a:t>The effort </a:t>
            </a:r>
            <a:r>
              <a:rPr lang="en-US" dirty="0"/>
              <a:t>on the </a:t>
            </a:r>
            <a:r>
              <a:rPr lang="en-US" dirty="0" err="1"/>
              <a:t>radiative</a:t>
            </a:r>
            <a:r>
              <a:rPr lang="en-US" dirty="0"/>
              <a:t> corrections aims at proper accounting of the</a:t>
            </a:r>
          </a:p>
          <a:p>
            <a:pPr marL="0" indent="0">
              <a:buNone/>
            </a:pPr>
            <a:r>
              <a:rPr lang="en-US" dirty="0"/>
              <a:t>radiative </a:t>
            </a:r>
            <a:r>
              <a:rPr lang="en-US" dirty="0" smtClean="0"/>
              <a:t>effects</a:t>
            </a:r>
            <a:r>
              <a:rPr lang="en-US" dirty="0"/>
              <a:t>, that appear to show </a:t>
            </a:r>
            <a:r>
              <a:rPr lang="en-US" dirty="0" smtClean="0"/>
              <a:t>significant difference </a:t>
            </a:r>
            <a:r>
              <a:rPr lang="en-US" dirty="0"/>
              <a:t>between electron and </a:t>
            </a:r>
            <a:r>
              <a:rPr lang="en-US" dirty="0" smtClean="0"/>
              <a:t>muon</a:t>
            </a:r>
            <a:r>
              <a:rPr lang="en-US" dirty="0"/>
              <a:t> </a:t>
            </a:r>
            <a:r>
              <a:rPr lang="en-US" dirty="0" smtClean="0"/>
              <a:t>scattering (Afanasev, </a:t>
            </a:r>
            <a:r>
              <a:rPr lang="en-US" dirty="0" err="1" smtClean="0"/>
              <a:t>Strauch</a:t>
            </a:r>
            <a:r>
              <a:rPr lang="en-US" dirty="0" smtClean="0"/>
              <a:t>, </a:t>
            </a:r>
            <a:r>
              <a:rPr lang="en-US" dirty="0" err="1" smtClean="0"/>
              <a:t>Bernauer</a:t>
            </a:r>
            <a:r>
              <a:rPr lang="en-US" dirty="0" smtClean="0"/>
              <a:t>, </a:t>
            </a:r>
            <a:r>
              <a:rPr lang="en-US" dirty="0" err="1" smtClean="0"/>
              <a:t>Koshchii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Radiative corrections shown to be &lt;1% for muons; included in MUSE analysis</a:t>
            </a:r>
          </a:p>
          <a:p>
            <a:r>
              <a:rPr lang="en-US" dirty="0" smtClean="0"/>
              <a:t>Two-photon effects can be studied directly </a:t>
            </a:r>
            <a:r>
              <a:rPr lang="en-US" u="sng" dirty="0">
                <a:solidFill>
                  <a:srgbClr val="FF0000"/>
                </a:solidFill>
              </a:rPr>
              <a:t>in the ratio of μ+ and μ- cross </a:t>
            </a:r>
            <a:r>
              <a:rPr lang="en-US" u="sng" dirty="0" smtClean="0">
                <a:solidFill>
                  <a:srgbClr val="FF0000"/>
                </a:solidFill>
              </a:rPr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10791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2992808" cy="536044"/>
          </a:xfrm>
        </p:spPr>
        <p:txBody>
          <a:bodyPr/>
          <a:lstStyle/>
          <a:p>
            <a:r>
              <a:rPr lang="en-US" dirty="0" err="1" smtClean="0"/>
              <a:t>RadCor</a:t>
            </a:r>
            <a:r>
              <a:rPr lang="en-US" dirty="0" smtClean="0"/>
              <a:t> for MUSE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76111"/>
            <a:ext cx="7772400" cy="4786489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adiative</a:t>
            </a:r>
            <a:r>
              <a:rPr lang="en-US" dirty="0" smtClean="0"/>
              <a:t> </a:t>
            </a:r>
            <a:r>
              <a:rPr lang="en-US" dirty="0"/>
              <a:t>corrections </a:t>
            </a:r>
            <a:r>
              <a:rPr lang="en-US" dirty="0" smtClean="0"/>
              <a:t>show significant difference </a:t>
            </a:r>
            <a:r>
              <a:rPr lang="en-US" dirty="0"/>
              <a:t>between electron and </a:t>
            </a:r>
            <a:r>
              <a:rPr lang="en-US" dirty="0" err="1" smtClean="0"/>
              <a:t>muon</a:t>
            </a:r>
            <a:r>
              <a:rPr lang="en-US" dirty="0"/>
              <a:t> </a:t>
            </a:r>
            <a:r>
              <a:rPr lang="en-US" dirty="0" smtClean="0"/>
              <a:t>scattering in MUSE, must be properly accounted for</a:t>
            </a:r>
          </a:p>
          <a:p>
            <a:r>
              <a:rPr lang="en-US" dirty="0" err="1" smtClean="0"/>
              <a:t>Radiative</a:t>
            </a:r>
            <a:r>
              <a:rPr lang="en-US" dirty="0" smtClean="0"/>
              <a:t> corrections calculated to be about 1-1.5% for </a:t>
            </a:r>
            <a:r>
              <a:rPr lang="en-US" dirty="0" err="1" smtClean="0"/>
              <a:t>muons</a:t>
            </a:r>
            <a:r>
              <a:rPr lang="en-US" dirty="0"/>
              <a:t> </a:t>
            </a:r>
            <a:r>
              <a:rPr lang="en-US" dirty="0" smtClean="0"/>
              <a:t>and varies from -4% to +3% for electrons</a:t>
            </a:r>
          </a:p>
          <a:p>
            <a:pPr lvl="1"/>
            <a:r>
              <a:rPr lang="en-US" dirty="0" smtClean="0"/>
              <a:t>Uncertainties mainly from acceptances, need to include in detector simulations (Monte Carlo generator of </a:t>
            </a:r>
            <a:r>
              <a:rPr lang="en-US" dirty="0" err="1" smtClean="0"/>
              <a:t>radiative</a:t>
            </a:r>
            <a:r>
              <a:rPr lang="en-US" dirty="0" smtClean="0"/>
              <a:t> events was developed for MUSE) . Theory uncertainties &lt;0.1% (</a:t>
            </a:r>
            <a:r>
              <a:rPr lang="en-US" dirty="0" err="1" smtClean="0"/>
              <a:t>muons</a:t>
            </a:r>
            <a:r>
              <a:rPr lang="en-US" dirty="0" smtClean="0"/>
              <a:t>), &lt;0.5% (electrons)</a:t>
            </a:r>
          </a:p>
          <a:p>
            <a:r>
              <a:rPr lang="en-US" dirty="0" smtClean="0"/>
              <a:t>Two-photon exchange &lt;1% (electrons), &lt;0.5% (</a:t>
            </a:r>
            <a:r>
              <a:rPr lang="en-US" dirty="0" err="1" smtClean="0"/>
              <a:t>muons</a:t>
            </a:r>
            <a:r>
              <a:rPr lang="en-US" dirty="0" smtClean="0"/>
              <a:t>), ~0.01%(inelastic excitations)</a:t>
            </a:r>
          </a:p>
          <a:p>
            <a:r>
              <a:rPr lang="en-US" dirty="0" smtClean="0"/>
              <a:t>Two-photon effects can be studied directly </a:t>
            </a:r>
            <a:r>
              <a:rPr lang="en-US" u="sng" dirty="0">
                <a:solidFill>
                  <a:srgbClr val="FF0000"/>
                </a:solidFill>
              </a:rPr>
              <a:t>in the ratio of μ+ and μ- </a:t>
            </a:r>
            <a:r>
              <a:rPr lang="en-US" u="sng" dirty="0" smtClean="0">
                <a:solidFill>
                  <a:srgbClr val="FF0000"/>
                </a:solidFill>
              </a:rPr>
              <a:t>,   e</a:t>
            </a:r>
            <a:r>
              <a:rPr lang="en-US" u="sng" baseline="30000" dirty="0" smtClean="0">
                <a:solidFill>
                  <a:srgbClr val="FF0000"/>
                </a:solidFill>
              </a:rPr>
              <a:t>+</a:t>
            </a:r>
            <a:r>
              <a:rPr lang="en-US" u="sng" dirty="0" smtClean="0">
                <a:solidFill>
                  <a:srgbClr val="FF0000"/>
                </a:solidFill>
              </a:rPr>
              <a:t> and e</a:t>
            </a:r>
            <a:r>
              <a:rPr lang="en-US" u="sng" baseline="30000" dirty="0" smtClean="0">
                <a:solidFill>
                  <a:srgbClr val="FF0000"/>
                </a:solidFill>
              </a:rPr>
              <a:t>-</a:t>
            </a:r>
            <a:r>
              <a:rPr lang="en-US" u="sng" dirty="0" smtClean="0">
                <a:solidFill>
                  <a:srgbClr val="FF0000"/>
                </a:solidFill>
              </a:rPr>
              <a:t> cross sections; TPE cancel in the sum of </a:t>
            </a:r>
            <a:r>
              <a:rPr lang="en-US" u="sng" dirty="0" err="1" smtClean="0">
                <a:solidFill>
                  <a:srgbClr val="FF0000"/>
                </a:solidFill>
              </a:rPr>
              <a:t>particle+antiparticle</a:t>
            </a:r>
            <a:r>
              <a:rPr lang="en-US" u="sng" dirty="0" smtClean="0">
                <a:solidFill>
                  <a:srgbClr val="FF0000"/>
                </a:solidFill>
              </a:rPr>
              <a:t>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19169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7023100" cy="530225"/>
          </a:xfrm>
        </p:spPr>
        <p:txBody>
          <a:bodyPr/>
          <a:lstStyle/>
          <a:p>
            <a:r>
              <a:rPr lang="en-US" smtClean="0"/>
              <a:t>Single-Spin Asymmetries in Elastic Scattering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40700" cy="3708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Parity-conserving</a:t>
            </a:r>
          </a:p>
          <a:p>
            <a:r>
              <a:rPr lang="en-US" sz="1800" smtClean="0"/>
              <a:t>Observed spin-momentum correlation of the type:</a:t>
            </a:r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where </a:t>
            </a:r>
            <a:r>
              <a:rPr lang="en-US" sz="1800" i="1" smtClean="0"/>
              <a:t>k</a:t>
            </a:r>
            <a:r>
              <a:rPr lang="en-US" sz="1800" i="1" baseline="-25000" smtClean="0"/>
              <a:t>1,2</a:t>
            </a:r>
            <a:r>
              <a:rPr lang="en-US" sz="1800" baseline="-25000" smtClean="0"/>
              <a:t> </a:t>
            </a:r>
            <a:r>
              <a:rPr lang="en-US" sz="1800" smtClean="0"/>
              <a:t>are initial and final electron momenta, </a:t>
            </a:r>
            <a:r>
              <a:rPr lang="en-US" sz="1800" i="1" smtClean="0"/>
              <a:t>s</a:t>
            </a:r>
            <a:r>
              <a:rPr lang="en-US" sz="1800" smtClean="0"/>
              <a:t> is a polarization vector</a:t>
            </a:r>
          </a:p>
          <a:p>
            <a:pPr>
              <a:buFontTx/>
              <a:buNone/>
            </a:pPr>
            <a:r>
              <a:rPr lang="en-US" sz="1800" smtClean="0"/>
              <a:t>of a target OR beam</a:t>
            </a:r>
          </a:p>
          <a:p>
            <a:r>
              <a:rPr lang="en-US" sz="1800" smtClean="0"/>
              <a:t>For elastic scattering asymmetries are due to </a:t>
            </a:r>
            <a:r>
              <a:rPr lang="en-US" sz="1800" i="1" smtClean="0"/>
              <a:t>absorptive part</a:t>
            </a:r>
            <a:r>
              <a:rPr lang="en-US" sz="1800" smtClean="0"/>
              <a:t> of 2-photon exchange amplitude</a:t>
            </a:r>
          </a:p>
          <a:p>
            <a:endParaRPr lang="en-US" sz="1800" smtClean="0"/>
          </a:p>
          <a:p>
            <a:pPr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Parity-Violating </a:t>
            </a:r>
          </a:p>
          <a:p>
            <a:pPr>
              <a:buFontTx/>
              <a:buNone/>
            </a:pPr>
            <a:endParaRPr lang="en-US" sz="18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616325" y="2292350"/>
          <a:ext cx="1203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3" imgW="571320" imgH="241200" progId="Equation.3">
                  <p:embed/>
                </p:oleObj>
              </mc:Choice>
              <mc:Fallback>
                <p:oleObj name="Equation" r:id="rId3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292350"/>
                        <a:ext cx="12033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744913" y="5099050"/>
          <a:ext cx="6413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5" imgW="304560" imgH="241200" progId="Equation.3">
                  <p:embed/>
                </p:oleObj>
              </mc:Choice>
              <mc:Fallback>
                <p:oleObj name="Equation" r:id="rId5" imgW="304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5099050"/>
                        <a:ext cx="6413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5660571" y="344714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Beam Asymmetry in </a:t>
            </a:r>
            <a:r>
              <a:rPr lang="en-US" dirty="0" err="1" smtClean="0"/>
              <a:t>Moller</a:t>
            </a:r>
            <a:r>
              <a:rPr lang="en-US" dirty="0" smtClean="0"/>
              <a:t>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096069"/>
          </a:xfrm>
        </p:spPr>
        <p:txBody>
          <a:bodyPr/>
          <a:lstStyle/>
          <a:p>
            <a:r>
              <a:rPr lang="en-US" sz="2000" b="0" dirty="0" smtClean="0"/>
              <a:t>Pure QED process, e</a:t>
            </a:r>
            <a:r>
              <a:rPr lang="en-US" sz="2000" b="0" baseline="30000" dirty="0" smtClean="0"/>
              <a:t>-</a:t>
            </a:r>
            <a:r>
              <a:rPr lang="en-US" sz="2000" b="0" dirty="0" smtClean="0"/>
              <a:t>+e</a:t>
            </a:r>
            <a:r>
              <a:rPr lang="en-US" sz="2000" b="0" baseline="30000" dirty="0" smtClean="0"/>
              <a:t>-</a:t>
            </a:r>
            <a:r>
              <a:rPr lang="en-US" sz="2000" b="0" dirty="0" smtClean="0"/>
              <a:t>→e</a:t>
            </a:r>
            <a:r>
              <a:rPr lang="en-US" sz="2000" b="0" baseline="30000" dirty="0" smtClean="0"/>
              <a:t>-</a:t>
            </a:r>
            <a:r>
              <a:rPr lang="en-US" sz="2000" b="0" dirty="0" smtClean="0"/>
              <a:t>+e</a:t>
            </a:r>
            <a:r>
              <a:rPr lang="en-US" sz="2000" b="0" baseline="30000" dirty="0" smtClean="0"/>
              <a:t>-</a:t>
            </a:r>
          </a:p>
          <a:p>
            <a:pPr lvl="1"/>
            <a:r>
              <a:rPr lang="en-US" sz="2000" b="0" dirty="0" err="1" smtClean="0"/>
              <a:t>Barut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Fronsdal</a:t>
            </a:r>
            <a:r>
              <a:rPr lang="en-US" sz="2000" b="0" dirty="0" smtClean="0"/>
              <a:t> , Phys.Rev.120:1871 (1960): Calculated the asymmetry in first non-vanishing order in QED O(</a:t>
            </a:r>
            <a:r>
              <a:rPr lang="el-GR" sz="2000" b="0" dirty="0" smtClean="0"/>
              <a:t>α</a:t>
            </a:r>
            <a:r>
              <a:rPr lang="en-US" sz="2000" b="0" dirty="0" smtClean="0"/>
              <a:t>)</a:t>
            </a:r>
          </a:p>
          <a:p>
            <a:pPr lvl="1"/>
            <a:r>
              <a:rPr lang="en-US" sz="2000" b="0" dirty="0" smtClean="0"/>
              <a:t>Dixon, Schreiber, Phys.Rev.D69:113001,2004, Erratum-ibid.D71:059903,2005: Calculated O(</a:t>
            </a:r>
            <a:r>
              <a:rPr lang="el-GR" sz="2000" b="0" dirty="0" smtClean="0"/>
              <a:t>α</a:t>
            </a:r>
            <a:r>
              <a:rPr lang="en-US" sz="2000" b="0" dirty="0" smtClean="0"/>
              <a:t>) correction to the asymmetry</a:t>
            </a:r>
          </a:p>
          <a:p>
            <a:pPr lvl="1"/>
            <a:endParaRPr lang="en-US" sz="2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461" y="3043453"/>
            <a:ext cx="4134887" cy="89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56351" y="4053860"/>
          <a:ext cx="3400086" cy="61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4" imgW="2603160" imgH="469800" progId="Equation.3">
                  <p:embed/>
                </p:oleObj>
              </mc:Choice>
              <mc:Fallback>
                <p:oleObj name="Equation" r:id="rId4" imgW="2603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351" y="4053860"/>
                        <a:ext cx="3400086" cy="613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2012" y="5076967"/>
            <a:ext cx="5903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SLAC E158 Results [</a:t>
            </a:r>
            <a:r>
              <a:rPr lang="hu-HU" sz="2000" dirty="0" smtClean="0"/>
              <a:t>Phys.Rev.Lett</a:t>
            </a:r>
            <a:r>
              <a:rPr lang="hu-HU" sz="2000" dirty="0"/>
              <a:t>. 95 (2005</a:t>
            </a:r>
            <a:r>
              <a:rPr lang="hu-HU" sz="2000"/>
              <a:t>) </a:t>
            </a:r>
            <a:r>
              <a:rPr lang="hu-HU" sz="2000" smtClean="0"/>
              <a:t>081601]</a:t>
            </a:r>
            <a:endParaRPr lang="en-US" sz="2000" dirty="0" smtClean="0"/>
          </a:p>
          <a:p>
            <a:pPr algn="l"/>
            <a:r>
              <a:rPr lang="en-US" sz="2000" dirty="0" smtClean="0"/>
              <a:t>An(exp)=7.04±0.25(stat) </a:t>
            </a:r>
            <a:r>
              <a:rPr lang="en-US" sz="2000" dirty="0" err="1" smtClean="0"/>
              <a:t>ppm</a:t>
            </a:r>
            <a:endParaRPr lang="en-US" sz="2000" dirty="0" smtClean="0"/>
          </a:p>
          <a:p>
            <a:pPr algn="l"/>
            <a:r>
              <a:rPr lang="en-US" sz="2000" dirty="0" smtClean="0"/>
              <a:t>An(theory)=6.91±0.04 </a:t>
            </a:r>
            <a:r>
              <a:rPr lang="en-US" sz="2000" dirty="0" err="1" smtClean="0"/>
              <a:t>ppm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49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8008937" cy="536575"/>
          </a:xfrm>
        </p:spPr>
        <p:txBody>
          <a:bodyPr/>
          <a:lstStyle/>
          <a:p>
            <a:r>
              <a:rPr lang="en-US" smtClean="0"/>
              <a:t>Quark+Nucleon Contributions to Target Asymmetry</a:t>
            </a:r>
            <a:endParaRPr lang="ru-RU" baseline="-250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76975"/>
            <a:ext cx="9144000" cy="1066800"/>
          </a:xfrm>
        </p:spPr>
        <p:txBody>
          <a:bodyPr/>
          <a:lstStyle/>
          <a:p>
            <a:r>
              <a:rPr lang="en-US" sz="1800" b="0" dirty="0" smtClean="0"/>
              <a:t>Single-spin asymmetry or polarization normal to the scattering plane</a:t>
            </a:r>
          </a:p>
          <a:p>
            <a:r>
              <a:rPr lang="en-US" sz="1800" b="0" dirty="0" smtClean="0"/>
              <a:t>Handbag mechanism prediction for single-spin asymmetry of elastic </a:t>
            </a:r>
            <a:r>
              <a:rPr lang="en-US" sz="1800" b="0" dirty="0" err="1" smtClean="0"/>
              <a:t>eN</a:t>
            </a:r>
            <a:r>
              <a:rPr lang="en-US" sz="1800" b="0" dirty="0" smtClean="0"/>
              <a:t>-scattering on a polarized nucleon target (AA, Brodsky, Carlson, Chen, </a:t>
            </a:r>
            <a:r>
              <a:rPr lang="en-US" sz="1800" b="0" dirty="0" err="1" smtClean="0"/>
              <a:t>Vanderhaeghen</a:t>
            </a:r>
            <a:r>
              <a:rPr lang="en-US" sz="1800" dirty="0" smtClean="0"/>
              <a:t>)</a:t>
            </a:r>
            <a:endParaRPr lang="ru-RU" sz="1800" baseline="30000" dirty="0" smtClean="0"/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1205" y="1716799"/>
          <a:ext cx="47371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3" imgW="3111480" imgH="761760" progId="Equation.3">
                  <p:embed/>
                </p:oleObj>
              </mc:Choice>
              <mc:Fallback>
                <p:oleObj name="Equation" r:id="rId3" imgW="31114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05" y="1716799"/>
                        <a:ext cx="47371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580063" y="2084388"/>
            <a:ext cx="33067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hlink"/>
                </a:solidFill>
              </a:rPr>
              <a:t>Only minor role of quark mass</a:t>
            </a:r>
          </a:p>
        </p:txBody>
      </p:sp>
      <p:pic>
        <p:nvPicPr>
          <p:cNvPr id="5126" name="Picture 7" descr="Pn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902" y="2795990"/>
            <a:ext cx="3098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Pn_6GeV-p-bo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2302" y="2740759"/>
            <a:ext cx="31257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73707" y="5677469"/>
            <a:ext cx="5583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Data coming from JLAB E05-015</a:t>
            </a:r>
          </a:p>
          <a:p>
            <a:pPr algn="l"/>
            <a:r>
              <a:rPr lang="en-US" sz="1800" dirty="0" smtClean="0"/>
              <a:t>(Inclusive scattering on normally polarized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 in Hall A)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69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3588" y="227279"/>
            <a:ext cx="5295960" cy="536044"/>
          </a:xfrm>
        </p:spPr>
        <p:txBody>
          <a:bodyPr/>
          <a:lstStyle/>
          <a:p>
            <a:r>
              <a:rPr lang="en-US" dirty="0" smtClean="0"/>
              <a:t>Single-spin Asymmetries at JLAB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763323"/>
            <a:ext cx="7772400" cy="4799277"/>
          </a:xfrm>
        </p:spPr>
        <p:txBody>
          <a:bodyPr/>
          <a:lstStyle/>
          <a:p>
            <a:r>
              <a:rPr lang="en-US" sz="1800" dirty="0" smtClean="0"/>
              <a:t>Polarized target (</a:t>
            </a:r>
            <a:r>
              <a:rPr lang="en-US" sz="1800" dirty="0"/>
              <a:t>He3) </a:t>
            </a:r>
            <a:r>
              <a:rPr lang="en-US" sz="1800" dirty="0" smtClean="0"/>
              <a:t>JLAB E-05-015 (Zhang et al, </a:t>
            </a:r>
            <a:r>
              <a:rPr lang="pt-BR" sz="1800" dirty="0" err="1" smtClean="0"/>
              <a:t>Phys</a:t>
            </a:r>
            <a:r>
              <a:rPr lang="pt-BR" sz="1800" dirty="0"/>
              <a:t>. Rev. </a:t>
            </a:r>
            <a:r>
              <a:rPr lang="pt-BR" sz="1800" dirty="0" err="1"/>
              <a:t>Lett</a:t>
            </a:r>
            <a:r>
              <a:rPr lang="pt-BR" sz="1800" dirty="0"/>
              <a:t>. </a:t>
            </a:r>
            <a:r>
              <a:rPr lang="pt-BR" sz="1800" b="1" dirty="0"/>
              <a:t>115</a:t>
            </a:r>
            <a:r>
              <a:rPr lang="pt-BR" sz="1800" dirty="0"/>
              <a:t>, 172502 (2015</a:t>
            </a:r>
            <a:r>
              <a:rPr lang="pt-BR" sz="1800" dirty="0" smtClean="0"/>
              <a:t>))</a:t>
            </a:r>
            <a:endParaRPr lang="en-US" sz="1800" dirty="0" smtClean="0"/>
          </a:p>
          <a:p>
            <a:r>
              <a:rPr lang="en-US" sz="1800" dirty="0" smtClean="0"/>
              <a:t>Recoil polarimetry (proton): possible but challenging due to systematic corrections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332477"/>
            <a:ext cx="5552430" cy="32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Beam Asymmetries on Nuclei</a:t>
            </a:r>
            <a:br>
              <a:rPr lang="en-US" dirty="0" smtClean="0"/>
            </a:br>
            <a:r>
              <a:rPr lang="en-US" dirty="0" smtClean="0"/>
              <a:t> (HAPPEX+PREX)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812800"/>
          </a:xfrm>
        </p:spPr>
        <p:txBody>
          <a:bodyPr/>
          <a:lstStyle/>
          <a:p>
            <a:r>
              <a:rPr lang="en-US" sz="2000" b="0" dirty="0" err="1" smtClean="0"/>
              <a:t>Abrahamyan</a:t>
            </a:r>
            <a:r>
              <a:rPr lang="en-US" sz="2000" b="0" dirty="0" smtClean="0"/>
              <a:t> et al, </a:t>
            </a:r>
            <a:r>
              <a:rPr lang="hu-HU" sz="2000" b="0" dirty="0"/>
              <a:t>Phys.Rev.Lett. 109 (2012) 192501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Good agreement with theory for nucleon and light nuclei</a:t>
            </a:r>
          </a:p>
          <a:p>
            <a:pPr lvl="1"/>
            <a:r>
              <a:rPr lang="en-US" sz="2000" b="0" dirty="0" smtClean="0"/>
              <a:t>Puzzling disagreement for </a:t>
            </a:r>
            <a:r>
              <a:rPr lang="en-US" sz="2000" b="0" baseline="30000" dirty="0" smtClean="0"/>
              <a:t>208</a:t>
            </a:r>
            <a:r>
              <a:rPr lang="en-US" sz="2000" b="0" dirty="0" smtClean="0"/>
              <a:t>Pb measurement; if confirmed, need to include additional electron interaction with highly excited intermediate nuclear state, magnetic terms, </a:t>
            </a:r>
            <a:r>
              <a:rPr lang="en-US" sz="2000" b="0" dirty="0" err="1" smtClean="0"/>
              <a:t>etc</a:t>
            </a:r>
            <a:r>
              <a:rPr lang="en-US" sz="2000" b="0" dirty="0"/>
              <a:t> </a:t>
            </a:r>
            <a:r>
              <a:rPr lang="en-US" sz="2000" b="0" dirty="0" smtClean="0"/>
              <a:t>(= effects of higher order in α</a:t>
            </a:r>
            <a:r>
              <a:rPr lang="en-US" sz="2000" b="0" baseline="-25000" dirty="0" err="1" smtClean="0"/>
              <a:t>em</a:t>
            </a:r>
            <a:r>
              <a:rPr lang="en-US" sz="2000" b="0" baseline="-25000" dirty="0" smtClean="0"/>
              <a:t> </a:t>
            </a:r>
            <a:r>
              <a:rPr lang="en-US" sz="2000" b="0" dirty="0" smtClean="0"/>
              <a:t>)</a:t>
            </a:r>
            <a:r>
              <a:rPr lang="en-US" sz="2000" u="sng" dirty="0" smtClean="0"/>
              <a:t>. Interesting nuclear effect! </a:t>
            </a:r>
            <a:r>
              <a:rPr lang="en-US" sz="2000" b="0" dirty="0" smtClean="0"/>
              <a:t>Experimentally, need additional measurements for intermediate-mass targets (e.g., Al, </a:t>
            </a:r>
            <a:r>
              <a:rPr lang="en-US" sz="2000" b="0" dirty="0" err="1" smtClean="0"/>
              <a:t>Ca</a:t>
            </a:r>
            <a:r>
              <a:rPr lang="en-US" sz="2000" b="0" dirty="0" smtClean="0"/>
              <a:t>, Fe)</a:t>
            </a:r>
            <a:endParaRPr lang="en-US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2" y="3138714"/>
            <a:ext cx="4392084" cy="3011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13" y="3465287"/>
            <a:ext cx="4470846" cy="199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2603" y="5941145"/>
            <a:ext cx="45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Comparing with positrons </a:t>
            </a:r>
            <a:r>
              <a:rPr lang="en-US" sz="1800" smtClean="0"/>
              <a:t>can settle the puzzle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60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6109046" cy="536044"/>
          </a:xfrm>
        </p:spPr>
        <p:txBody>
          <a:bodyPr/>
          <a:lstStyle/>
          <a:p>
            <a:r>
              <a:rPr lang="en-US" dirty="0" smtClean="0"/>
              <a:t>Two-Photon Exchange in inclusive 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5814"/>
            <a:ext cx="6061841" cy="4114800"/>
          </a:xfrm>
        </p:spPr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Theory</a:t>
            </a:r>
            <a:r>
              <a:rPr lang="en-US" dirty="0" smtClean="0"/>
              <a:t>: </a:t>
            </a:r>
            <a:r>
              <a:rPr lang="en-US" dirty="0" err="1" smtClean="0"/>
              <a:t>Afanasev</a:t>
            </a:r>
            <a:r>
              <a:rPr lang="en-US" dirty="0" smtClean="0"/>
              <a:t>, </a:t>
            </a:r>
            <a:r>
              <a:rPr lang="en-US" dirty="0" err="1" smtClean="0"/>
              <a:t>Strikman</a:t>
            </a:r>
            <a:r>
              <a:rPr lang="en-US" dirty="0" smtClean="0"/>
              <a:t>, Weiss, </a:t>
            </a:r>
            <a:r>
              <a:rPr lang="en-US" b="1" dirty="0" smtClean="0"/>
              <a:t>Phys.Rev.D77:014028,2008</a:t>
            </a:r>
          </a:p>
          <a:p>
            <a:pPr lvl="1"/>
            <a:r>
              <a:rPr lang="en-US" dirty="0" smtClean="0"/>
              <a:t>Asymmetry due to 2</a:t>
            </a:r>
            <a:r>
              <a:rPr lang="el-GR" dirty="0" smtClean="0"/>
              <a:t>γ</a:t>
            </a:r>
            <a:r>
              <a:rPr lang="en-US" dirty="0" smtClean="0"/>
              <a:t>-exchange ~1/137 suppression</a:t>
            </a:r>
          </a:p>
          <a:p>
            <a:pPr lvl="1"/>
            <a:r>
              <a:rPr lang="en-US" dirty="0" err="1" smtClean="0"/>
              <a:t>Addional</a:t>
            </a:r>
            <a:r>
              <a:rPr lang="en-US" dirty="0" smtClean="0"/>
              <a:t> suppression due to </a:t>
            </a:r>
            <a:r>
              <a:rPr lang="en-US" dirty="0" err="1" smtClean="0"/>
              <a:t>transversity</a:t>
            </a:r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density =&gt; predict asymmetry at ~10</a:t>
            </a:r>
            <a:r>
              <a:rPr lang="en-US" baseline="30000" dirty="0" smtClean="0"/>
              <a:t>-4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EM gauge invariance is crucial for cancellation of</a:t>
            </a:r>
          </a:p>
          <a:p>
            <a:pPr lvl="1">
              <a:buNone/>
            </a:pPr>
            <a:r>
              <a:rPr lang="en-US" dirty="0" smtClean="0"/>
              <a:t>     collinear divergence in theory predictions</a:t>
            </a:r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non-</a:t>
            </a:r>
            <a:r>
              <a:rPr lang="en-US" dirty="0" err="1" smtClean="0"/>
              <a:t>perturbative</a:t>
            </a:r>
            <a:r>
              <a:rPr lang="en-US" dirty="0" smtClean="0"/>
              <a:t> ~1%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partonic</a:t>
            </a:r>
            <a:r>
              <a:rPr lang="en-US" dirty="0" smtClean="0"/>
              <a:t> 10</a:t>
            </a:r>
            <a:r>
              <a:rPr lang="en-US" baseline="30000" dirty="0" smtClean="0"/>
              <a:t>-4</a:t>
            </a:r>
          </a:p>
          <a:p>
            <a:r>
              <a:rPr lang="en-US" dirty="0" smtClean="0"/>
              <a:t>Prediction consistent with HERMES measurements who set upper limits ~(0.6-0.9)x10</a:t>
            </a:r>
            <a:r>
              <a:rPr lang="en-US" baseline="30000" dirty="0" smtClean="0"/>
              <a:t>-3</a:t>
            </a:r>
            <a:r>
              <a:rPr lang="en-US" dirty="0" smtClean="0"/>
              <a:t> : </a:t>
            </a:r>
            <a:r>
              <a:rPr lang="en-US" b="1" dirty="0" smtClean="0"/>
              <a:t>Phys.Lett.B682:351-354,2010</a:t>
            </a:r>
          </a:p>
          <a:p>
            <a:endParaRPr lang="en-US" b="1" dirty="0" smtClean="0"/>
          </a:p>
        </p:txBody>
      </p:sp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172" y="917851"/>
            <a:ext cx="2800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7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682" y="938033"/>
            <a:ext cx="2659117" cy="49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0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6347911" cy="536044"/>
          </a:xfrm>
        </p:spPr>
        <p:txBody>
          <a:bodyPr/>
          <a:lstStyle/>
          <a:p>
            <a:r>
              <a:rPr lang="en-US" dirty="0" smtClean="0"/>
              <a:t>Work by Andreas Metz and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Important: Inclusive asymmetries from TPE, coupling to the same quark </a:t>
            </a:r>
            <a:r>
              <a:rPr lang="en-US" dirty="0" err="1" smtClean="0"/>
              <a:t>vs</a:t>
            </a:r>
            <a:r>
              <a:rPr lang="en-US" dirty="0" smtClean="0"/>
              <a:t> different </a:t>
            </a:r>
            <a:r>
              <a:rPr lang="en-US" dirty="0"/>
              <a:t>quarks A. Metz, D. </a:t>
            </a:r>
            <a:r>
              <a:rPr lang="en-US" dirty="0" err="1" smtClean="0"/>
              <a:t>Pitonyak</a:t>
            </a:r>
            <a:r>
              <a:rPr lang="en-US" dirty="0" smtClean="0"/>
              <a:t>, A</a:t>
            </a:r>
            <a:r>
              <a:rPr lang="en-US" dirty="0"/>
              <a:t>. </a:t>
            </a:r>
            <a:r>
              <a:rPr lang="en-US" dirty="0" smtClean="0"/>
              <a:t>Schafer, M</a:t>
            </a:r>
            <a:r>
              <a:rPr lang="en-US" dirty="0"/>
              <a:t>. Schlegel, W. </a:t>
            </a:r>
            <a:r>
              <a:rPr lang="en-US" dirty="0" err="1" smtClean="0"/>
              <a:t>Vogelsang</a:t>
            </a:r>
            <a:r>
              <a:rPr lang="en-US" dirty="0" smtClean="0"/>
              <a:t>, J</a:t>
            </a:r>
            <a:r>
              <a:rPr lang="en-US" dirty="0"/>
              <a:t>. </a:t>
            </a:r>
            <a:r>
              <a:rPr lang="en-US" dirty="0" smtClean="0"/>
              <a:t>Zhou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D86 (2012) </a:t>
            </a:r>
            <a:r>
              <a:rPr lang="en-US" dirty="0" smtClean="0"/>
              <a:t>114020</a:t>
            </a:r>
          </a:p>
          <a:p>
            <a:endParaRPr lang="en-US" dirty="0"/>
          </a:p>
          <a:p>
            <a:r>
              <a:rPr lang="en-US" dirty="0" smtClean="0"/>
              <a:t> SIDIS: Schlegel, Metz, arXiv:0902.0781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Emphasized sin(2φ) effect for SIDIS arising from two-photon exchange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Target asymmetry: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29" y="3756464"/>
            <a:ext cx="6794851" cy="98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179743"/>
            <a:ext cx="6769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4374597" cy="536044"/>
          </a:xfrm>
        </p:spPr>
        <p:txBody>
          <a:bodyPr/>
          <a:lstStyle/>
          <a:p>
            <a:r>
              <a:rPr lang="en-US" dirty="0" smtClean="0"/>
              <a:t>Experiment in JLAB Hall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Katichet</a:t>
            </a:r>
            <a:r>
              <a:rPr lang="en-US" dirty="0" smtClean="0"/>
              <a:t> al., </a:t>
            </a:r>
            <a:r>
              <a:rPr lang="is-IS" b="1" dirty="0"/>
              <a:t>Phys.Rev.Lett. 113 (</a:t>
            </a:r>
            <a:r>
              <a:rPr lang="is-IS" b="1" dirty="0" smtClean="0"/>
              <a:t>2014)022502</a:t>
            </a:r>
          </a:p>
          <a:p>
            <a:pPr lvl="1"/>
            <a:r>
              <a:rPr lang="en-US" dirty="0" smtClean="0"/>
              <a:t>Shows per-cent level asymmetry in </a:t>
            </a:r>
            <a:r>
              <a:rPr lang="mr-IN" baseline="30000" dirty="0" smtClean="0"/>
              <a:t>3</a:t>
            </a:r>
            <a:r>
              <a:rPr lang="mr-IN" dirty="0" smtClean="0"/>
              <a:t>He</a:t>
            </a:r>
            <a:r>
              <a:rPr lang="mr-IN" dirty="0"/>
              <a:t>↑(</a:t>
            </a:r>
            <a:r>
              <a:rPr lang="mr-IN" dirty="0" err="1"/>
              <a:t>e,e</a:t>
            </a:r>
            <a:r>
              <a:rPr lang="mr-IN" dirty="0"/>
              <a:t>′)X </a:t>
            </a:r>
            <a:endParaRPr lang="en-US" dirty="0" smtClean="0"/>
          </a:p>
          <a:p>
            <a:pPr lvl="1"/>
            <a:r>
              <a:rPr lang="en-US" dirty="0" smtClean="0"/>
              <a:t>Presents an issue for analysis for TMD extraction from T-odd asymmetries in SIDIS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3328986"/>
            <a:ext cx="3133725" cy="1566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2" y="3015407"/>
            <a:ext cx="3417888" cy="27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2040" name="Rectangle 8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4584700" cy="530225"/>
          </a:xfrm>
        </p:spPr>
        <p:txBody>
          <a:bodyPr/>
          <a:lstStyle/>
          <a:p>
            <a:r>
              <a:rPr lang="en-US" altLang="en-US"/>
              <a:t>Elastic Nucleon Form Factors</a:t>
            </a:r>
          </a:p>
        </p:txBody>
      </p:sp>
      <p:graphicFrame>
        <p:nvGraphicFramePr>
          <p:cNvPr id="17203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1600200"/>
          <a:ext cx="5181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3" imgW="2527200" imgH="558720" progId="Equation.3">
                  <p:embed/>
                </p:oleObj>
              </mc:Choice>
              <mc:Fallback>
                <p:oleObj name="Equation" r:id="rId3" imgW="2527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51816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762000" y="1066800"/>
            <a:ext cx="595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Based on one-photon exchange approximation</a:t>
            </a:r>
          </a:p>
        </p:txBody>
      </p:sp>
      <p:graphicFrame>
        <p:nvGraphicFramePr>
          <p:cNvPr id="172043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3352800"/>
          <a:ext cx="7620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tion" r:id="rId5" imgW="3848040" imgH="1244520" progId="Equation.3">
                  <p:embed/>
                </p:oleObj>
              </mc:Choice>
              <mc:Fallback>
                <p:oleObj name="Equation" r:id="rId5" imgW="384804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76200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746125" y="2632075"/>
            <a:ext cx="363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Two techniques to measure</a:t>
            </a:r>
          </a:p>
        </p:txBody>
      </p:sp>
      <p:pic>
        <p:nvPicPr>
          <p:cNvPr id="7" name="Picture 4" descr="scat_1gam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819943"/>
            <a:ext cx="1079500" cy="95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30188"/>
            <a:ext cx="5634557" cy="982320"/>
          </a:xfrm>
        </p:spPr>
        <p:txBody>
          <a:bodyPr/>
          <a:lstStyle/>
          <a:p>
            <a:r>
              <a:rPr lang="en-US" dirty="0" smtClean="0"/>
              <a:t>Two-Photon Exchange in Exclusive </a:t>
            </a:r>
            <a:br>
              <a:rPr lang="en-US" dirty="0" smtClean="0"/>
            </a:br>
            <a:r>
              <a:rPr lang="en-US" dirty="0" err="1" smtClean="0"/>
              <a:t>Electroproduction</a:t>
            </a:r>
            <a:r>
              <a:rPr lang="en-US" dirty="0" smtClean="0"/>
              <a:t> of </a:t>
            </a:r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8179"/>
            <a:ext cx="7772400" cy="4364421"/>
          </a:xfrm>
        </p:spPr>
        <p:txBody>
          <a:bodyPr/>
          <a:lstStyle/>
          <a:p>
            <a:r>
              <a:rPr lang="en-US" dirty="0" smtClean="0"/>
              <a:t>Standard contributions considered, e.g., AA, </a:t>
            </a:r>
            <a:r>
              <a:rPr lang="en-US" dirty="0" err="1" smtClean="0"/>
              <a:t>Akushevich</a:t>
            </a:r>
            <a:r>
              <a:rPr lang="en-US" dirty="0" smtClean="0"/>
              <a:t>, </a:t>
            </a:r>
            <a:r>
              <a:rPr lang="en-US" dirty="0" err="1" smtClean="0"/>
              <a:t>Burkert</a:t>
            </a:r>
            <a:r>
              <a:rPr lang="en-US" dirty="0" smtClean="0"/>
              <a:t>, </a:t>
            </a:r>
            <a:r>
              <a:rPr lang="en-US" dirty="0" err="1" smtClean="0"/>
              <a:t>Joo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b="1" dirty="0" smtClean="0"/>
              <a:t>Phys.Rev.D66:074004,2002 </a:t>
            </a:r>
            <a:r>
              <a:rPr lang="en-US" dirty="0" smtClean="0"/>
              <a:t>(Code EXCLURAD used for data analysis)</a:t>
            </a:r>
          </a:p>
          <a:p>
            <a:r>
              <a:rPr lang="en-US" i="1" u="sng" dirty="0" smtClean="0"/>
              <a:t>Additional contributions due to  two-photon exchange</a:t>
            </a:r>
            <a:r>
              <a:rPr lang="en-US" dirty="0" smtClean="0"/>
              <a:t>, calculated by AA, </a:t>
            </a:r>
            <a:r>
              <a:rPr lang="en-US" dirty="0" err="1" smtClean="0"/>
              <a:t>Aleksejevs</a:t>
            </a:r>
            <a:r>
              <a:rPr lang="en-US" dirty="0" smtClean="0"/>
              <a:t>, </a:t>
            </a:r>
            <a:r>
              <a:rPr lang="en-US" dirty="0" err="1" smtClean="0"/>
              <a:t>Barkanova</a:t>
            </a:r>
            <a:r>
              <a:rPr lang="en-US" dirty="0"/>
              <a:t>, </a:t>
            </a:r>
            <a:r>
              <a:rPr lang="en-US" dirty="0" smtClean="0"/>
              <a:t>arXiv:1207.1767</a:t>
            </a:r>
            <a:r>
              <a:rPr lang="en-US" dirty="0" smtClean="0"/>
              <a:t>, PRD88 (2013)</a:t>
            </a:r>
            <a:r>
              <a:rPr lang="en-US" dirty="0" smtClean="0"/>
              <a:t> </a:t>
            </a:r>
            <a:r>
              <a:rPr lang="en-US" dirty="0" smtClean="0"/>
              <a:t>Calculated in soft-photon approximation</a:t>
            </a:r>
            <a:endParaRPr lang="en-US" dirty="0"/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08" y="2971795"/>
            <a:ext cx="5115350" cy="25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7845" y="2690655"/>
            <a:ext cx="2807162" cy="27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13894" y="5312979"/>
            <a:ext cx="443010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Calculated </a:t>
            </a:r>
            <a:r>
              <a:rPr lang="el-GR" sz="1800" dirty="0" smtClean="0"/>
              <a:t>ε</a:t>
            </a:r>
            <a:r>
              <a:rPr lang="en-US" sz="1800" dirty="0" smtClean="0"/>
              <a:t>-dependence of TPE correction.</a:t>
            </a:r>
          </a:p>
          <a:p>
            <a:pPr algn="just"/>
            <a:r>
              <a:rPr lang="en-US" sz="1800" dirty="0" smtClean="0"/>
              <a:t>Q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=6 GeV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W=3.2 </a:t>
            </a:r>
            <a:r>
              <a:rPr lang="en-US" sz="1800" dirty="0" err="1" smtClean="0"/>
              <a:t>GeV</a:t>
            </a:r>
            <a:r>
              <a:rPr lang="en-US" sz="1800" dirty="0" smtClean="0"/>
              <a:t>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=5.5 </a:t>
            </a:r>
            <a:r>
              <a:rPr lang="en-US" sz="1800" dirty="0" err="1" smtClean="0"/>
              <a:t>GeV</a:t>
            </a:r>
            <a:r>
              <a:rPr lang="en-US" sz="1800" dirty="0" smtClean="0"/>
              <a:t> .</a:t>
            </a:r>
          </a:p>
          <a:p>
            <a:pPr algn="just"/>
            <a:r>
              <a:rPr lang="en-US" sz="1800" dirty="0" smtClean="0"/>
              <a:t>Shows ±2% variation with </a:t>
            </a:r>
            <a:r>
              <a:rPr lang="el-GR" sz="1800" dirty="0" smtClean="0"/>
              <a:t>ε</a:t>
            </a:r>
            <a:r>
              <a:rPr lang="en-US" sz="1800" dirty="0" smtClean="0"/>
              <a:t>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5226" y="2585536"/>
            <a:ext cx="65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1+</a:t>
            </a:r>
            <a:r>
              <a:rPr lang="el-GR" dirty="0" smtClean="0"/>
              <a:t>δ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83214" y="4162097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12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3031280" cy="536044"/>
          </a:xfrm>
        </p:spPr>
        <p:txBody>
          <a:bodyPr/>
          <a:lstStyle/>
          <a:p>
            <a:r>
              <a:rPr lang="en-US" dirty="0" smtClean="0"/>
              <a:t>TPE vs T-violation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Single-spin asymmetries in inclusive DIS may be caused by</a:t>
            </a:r>
          </a:p>
          <a:p>
            <a:pPr lvl="1"/>
            <a:r>
              <a:rPr lang="en-US" dirty="0" smtClean="0"/>
              <a:t>Effects beyond Born approximation</a:t>
            </a:r>
          </a:p>
          <a:p>
            <a:pPr lvl="1"/>
            <a:r>
              <a:rPr lang="en-US" dirty="0" smtClean="0"/>
              <a:t>Violation of time-reversal symmetry</a:t>
            </a:r>
          </a:p>
          <a:p>
            <a:r>
              <a:rPr lang="en-US" dirty="0" smtClean="0"/>
              <a:t>The effects can be separated using positron vs electron comparison</a:t>
            </a:r>
          </a:p>
          <a:p>
            <a:pPr lvl="1"/>
            <a:r>
              <a:rPr lang="en-US" dirty="0" smtClean="0"/>
              <a:t>TPE effects are charge-odd</a:t>
            </a:r>
          </a:p>
          <a:p>
            <a:pPr lvl="1"/>
            <a:r>
              <a:rPr lang="en-US" dirty="0" smtClean="0"/>
              <a:t>T-violation is time-even</a:t>
            </a:r>
          </a:p>
          <a:p>
            <a:r>
              <a:rPr lang="en-US" dirty="0" smtClean="0"/>
              <a:t>First suggested by Tsai</a:t>
            </a:r>
            <a:endParaRPr lang="en-US" dirty="0"/>
          </a:p>
          <a:p>
            <a:r>
              <a:rPr lang="en-US" dirty="0" smtClean="0"/>
              <a:t>Important Note: </a:t>
            </a:r>
            <a:r>
              <a:rPr lang="en-US" i="1" dirty="0" smtClean="0"/>
              <a:t>if</a:t>
            </a:r>
            <a:r>
              <a:rPr lang="en-US" dirty="0" smtClean="0"/>
              <a:t> CPT is a good symmetry,  then constraints on CP-violation in </a:t>
            </a:r>
            <a:r>
              <a:rPr lang="en-US" dirty="0" err="1" smtClean="0"/>
              <a:t>leptonic</a:t>
            </a:r>
            <a:r>
              <a:rPr lang="en-US" dirty="0" smtClean="0"/>
              <a:t> sector is &lt;10</a:t>
            </a:r>
            <a:r>
              <a:rPr lang="en-US" baseline="30000" dirty="0" smtClean="0"/>
              <a:t>-6</a:t>
            </a:r>
            <a:r>
              <a:rPr lang="en-US" dirty="0" smtClean="0"/>
              <a:t>. But higher-order QED loops will also produce C-even SSA</a:t>
            </a:r>
            <a:r>
              <a:rPr lang="en-US" dirty="0"/>
              <a:t> </a:t>
            </a:r>
            <a:r>
              <a:rPr lang="en-US" dirty="0" smtClean="0"/>
              <a:t>(three-photon exchange) at a level of 10</a:t>
            </a:r>
            <a:r>
              <a:rPr lang="en-US" baseline="30000" dirty="0" smtClean="0"/>
              <a:t>-4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Possible experiment with e</a:t>
            </a:r>
            <a:r>
              <a:rPr lang="en-US" baseline="30000" dirty="0" smtClean="0"/>
              <a:t>+</a:t>
            </a:r>
            <a:r>
              <a:rPr lang="en-US" dirty="0" smtClean="0"/>
              <a:t>/e</a:t>
            </a:r>
            <a:r>
              <a:rPr lang="en-US" baseline="30000" dirty="0" smtClean="0"/>
              <a:t>-</a:t>
            </a:r>
            <a:r>
              <a:rPr lang="en-US" dirty="0" smtClean="0"/>
              <a:t>: Looking for T-violation in lepton scattering at sub-percent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8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1627049" cy="53604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Electron-positron asymmetries provide model-independent measurement of effects beyond Born approximation: an important tool for precision probes of hadronic structure</a:t>
            </a:r>
          </a:p>
          <a:p>
            <a:pPr lvl="1"/>
            <a:r>
              <a:rPr lang="en-US" dirty="0" smtClean="0"/>
              <a:t>Elastic ep- and </a:t>
            </a:r>
            <a:r>
              <a:rPr lang="en-US" dirty="0" err="1" smtClean="0"/>
              <a:t>eA</a:t>
            </a:r>
            <a:r>
              <a:rPr lang="en-US" dirty="0" smtClean="0"/>
              <a:t>-scattering</a:t>
            </a:r>
          </a:p>
          <a:p>
            <a:pPr lvl="1"/>
            <a:r>
              <a:rPr lang="en-US" dirty="0" smtClean="0"/>
              <a:t>Inelastic scattering: DIS, SIDIS, DVMP</a:t>
            </a:r>
          </a:p>
          <a:p>
            <a:pPr lvl="1"/>
            <a:r>
              <a:rPr lang="en-US" dirty="0" smtClean="0"/>
              <a:t>Parity violation: need high currents and polarization</a:t>
            </a:r>
          </a:p>
          <a:p>
            <a:pPr lvl="1"/>
            <a:r>
              <a:rPr lang="en-US" dirty="0" smtClean="0"/>
              <a:t>T-violation in lepton scattering: SSA technique works up to ~10-4, limitation due to higher-order QED loops (</a:t>
            </a:r>
            <a:r>
              <a:rPr lang="en-US" i="1" dirty="0" smtClean="0"/>
              <a:t>three</a:t>
            </a:r>
            <a:r>
              <a:rPr lang="en-US" dirty="0" smtClean="0"/>
              <a:t>-photon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3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34" y="131801"/>
            <a:ext cx="4938854" cy="536044"/>
          </a:xfrm>
        </p:spPr>
        <p:txBody>
          <a:bodyPr/>
          <a:lstStyle/>
          <a:p>
            <a:r>
              <a:rPr lang="en-US" dirty="0" smtClean="0"/>
              <a:t>Measuring Proton Form Factors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84" y="667845"/>
            <a:ext cx="3530600" cy="31877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88" y="3519487"/>
            <a:ext cx="3813092" cy="28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18" y="619458"/>
            <a:ext cx="3776662" cy="28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433" y="3996301"/>
            <a:ext cx="50898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/>
              <a:t>The ratio </a:t>
            </a:r>
            <a:r>
              <a:rPr lang="en-US" sz="1400" i="1" dirty="0" err="1"/>
              <a:t>GEp</a:t>
            </a:r>
            <a:r>
              <a:rPr lang="en-US" sz="1400" dirty="0"/>
              <a:t>/</a:t>
            </a:r>
            <a:r>
              <a:rPr lang="en-US" sz="1400" i="1" dirty="0" err="1"/>
              <a:t>GMp</a:t>
            </a:r>
            <a:r>
              <a:rPr lang="en-US" sz="1400" dirty="0"/>
              <a:t> obtained by the recoil polarization </a:t>
            </a:r>
            <a:r>
              <a:rPr lang="en-US" sz="1400" dirty="0" smtClean="0"/>
              <a:t>technique</a:t>
            </a:r>
          </a:p>
          <a:p>
            <a:pPr algn="l"/>
            <a:r>
              <a:rPr lang="en-US" sz="1400" dirty="0" smtClean="0"/>
              <a:t> </a:t>
            </a:r>
            <a:r>
              <a:rPr lang="en-US" sz="1400" dirty="0"/>
              <a:t>(Punjabi et al. (2005) (filled blue circle), Puckett et al. (2012)  </a:t>
            </a:r>
            <a:endParaRPr lang="en-US" sz="1400" dirty="0" smtClean="0"/>
          </a:p>
          <a:p>
            <a:pPr algn="l"/>
            <a:r>
              <a:rPr lang="en-US" sz="1400" dirty="0" smtClean="0"/>
              <a:t>(</a:t>
            </a:r>
            <a:r>
              <a:rPr lang="en-US" sz="1400" dirty="0"/>
              <a:t>filled red squares) and Puckett et al. (2010) (filled black triangles)) </a:t>
            </a:r>
            <a:endParaRPr lang="en-US" sz="1400" dirty="0" smtClean="0"/>
          </a:p>
          <a:p>
            <a:pPr algn="l"/>
            <a:r>
              <a:rPr lang="en-US" sz="1400" dirty="0" smtClean="0"/>
              <a:t>compared </a:t>
            </a:r>
            <a:r>
              <a:rPr lang="en-US" sz="1400" dirty="0"/>
              <a:t>to ratio obtained by the </a:t>
            </a:r>
            <a:r>
              <a:rPr lang="en-US" sz="1400" dirty="0" err="1" smtClean="0"/>
              <a:t>Rosenbluth</a:t>
            </a:r>
            <a:r>
              <a:rPr lang="en-US" sz="1400" dirty="0" smtClean="0"/>
              <a:t> </a:t>
            </a:r>
          </a:p>
          <a:p>
            <a:pPr algn="l"/>
            <a:r>
              <a:rPr lang="en-US" sz="1400" dirty="0" smtClean="0"/>
              <a:t>technique </a:t>
            </a:r>
            <a:r>
              <a:rPr lang="en-US" sz="1400" dirty="0"/>
              <a:t>(green open points). </a:t>
            </a:r>
          </a:p>
        </p:txBody>
      </p:sp>
    </p:spTree>
    <p:extLst>
      <p:ext uri="{BB962C8B-B14F-4D97-AF65-F5344CB8AC3E}">
        <p14:creationId xmlns:p14="http://schemas.microsoft.com/office/powerpoint/2010/main" val="18226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227279"/>
            <a:ext cx="6373541" cy="536044"/>
          </a:xfrm>
        </p:spPr>
        <p:txBody>
          <a:bodyPr/>
          <a:lstStyle/>
          <a:p>
            <a:r>
              <a:rPr lang="en-US" dirty="0" smtClean="0"/>
              <a:t>Ge/Gm Ratio: Polarization vs </a:t>
            </a:r>
            <a:r>
              <a:rPr lang="en-US" dirty="0" err="1" smtClean="0"/>
              <a:t>Rosenbluth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725" y="763323"/>
            <a:ext cx="6501848" cy="47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588" name="Rectangle 4"/>
          <p:cNvSpPr>
            <a:spLocks noChangeArrowheads="1"/>
          </p:cNvSpPr>
          <p:nvPr/>
        </p:nvSpPr>
        <p:spPr bwMode="auto">
          <a:xfrm>
            <a:off x="763588" y="227279"/>
            <a:ext cx="6132908" cy="53604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l"/>
            <a:r>
              <a:rPr lang="en-US" sz="2900" dirty="0">
                <a:solidFill>
                  <a:schemeClr val="tx2"/>
                </a:solidFill>
                <a:cs typeface="Times New Roman" charset="0"/>
              </a:rPr>
              <a:t>Complete radiative correction in O(</a:t>
            </a:r>
            <a:r>
              <a:rPr lang="el-GR" sz="2900" dirty="0" smtClean="0">
                <a:solidFill>
                  <a:schemeClr val="tx2"/>
                </a:solidFill>
                <a:cs typeface="Times New Roman" charset="0"/>
              </a:rPr>
              <a:t>α</a:t>
            </a:r>
            <a:r>
              <a:rPr lang="en-US" sz="2900" baseline="-25000" dirty="0" err="1" smtClean="0">
                <a:solidFill>
                  <a:schemeClr val="tx2"/>
                </a:solidFill>
                <a:cs typeface="Times New Roman" charset="0"/>
              </a:rPr>
              <a:t>em</a:t>
            </a:r>
            <a:r>
              <a:rPr lang="en-US" sz="2900" baseline="-25000" dirty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en-US" sz="2900" dirty="0" smtClean="0">
                <a:solidFill>
                  <a:schemeClr val="tx2"/>
                </a:solidFill>
                <a:cs typeface="Times New Roman" charset="0"/>
              </a:rPr>
              <a:t>)</a:t>
            </a:r>
            <a:endParaRPr lang="el-GR" sz="2900" dirty="0">
              <a:solidFill>
                <a:schemeClr val="tx2"/>
              </a:solidFill>
              <a:cs typeface="Times New Roman" charset="0"/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4851400" y="711200"/>
            <a:ext cx="40005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u="sng">
                <a:solidFill>
                  <a:schemeClr val="tx2"/>
                </a:solidFill>
              </a:rPr>
              <a:t>Radiative Corrections:</a:t>
            </a:r>
            <a:endParaRPr lang="en-US" sz="1600"/>
          </a:p>
          <a:p>
            <a:pPr algn="l">
              <a:buFontTx/>
              <a:buChar char="•"/>
            </a:pPr>
            <a:r>
              <a:rPr lang="en-US" sz="1600"/>
              <a:t> Electron vertex correction (a)</a:t>
            </a:r>
          </a:p>
          <a:p>
            <a:pPr algn="l">
              <a:buFontTx/>
              <a:buChar char="•"/>
            </a:pPr>
            <a:r>
              <a:rPr lang="en-US" sz="1600"/>
              <a:t> Vacuum polarization (b)</a:t>
            </a:r>
          </a:p>
          <a:p>
            <a:pPr algn="l">
              <a:buFontTx/>
              <a:buChar char="•"/>
            </a:pPr>
            <a:r>
              <a:rPr lang="en-US" sz="1600"/>
              <a:t> Electron bremsstrahlung (c,d)</a:t>
            </a:r>
          </a:p>
          <a:p>
            <a:pPr algn="l">
              <a:buFontTx/>
              <a:buChar char="•"/>
            </a:pPr>
            <a:r>
              <a:rPr lang="en-US" sz="1600"/>
              <a:t> Two-photon exchange (e,f)</a:t>
            </a:r>
          </a:p>
          <a:p>
            <a:pPr algn="l">
              <a:buFontTx/>
              <a:buChar char="•"/>
            </a:pPr>
            <a:r>
              <a:rPr lang="en-US" sz="1600"/>
              <a:t> Proton vertex and VCS (g,h)</a:t>
            </a:r>
          </a:p>
          <a:p>
            <a:pPr algn="l">
              <a:buFontTx/>
              <a:buChar char="•"/>
            </a:pPr>
            <a:r>
              <a:rPr lang="en-US" sz="1600"/>
              <a:t> Corrections (e-h) depend on the nucleon structure</a:t>
            </a:r>
          </a:p>
          <a:p>
            <a:pPr algn="l">
              <a:buFontTx/>
              <a:buChar char="•"/>
            </a:pPr>
            <a:r>
              <a:rPr lang="en-US" sz="1600"/>
              <a:t>Meister&amp;Yennie; Mo&amp;Tsai </a:t>
            </a:r>
          </a:p>
          <a:p>
            <a:pPr algn="l">
              <a:buFontTx/>
              <a:buChar char="•"/>
            </a:pPr>
            <a:r>
              <a:rPr lang="en-US" sz="1600"/>
              <a:t>Further work by Bardin&amp;Shumeiko; Maximon&amp;Tjon; AA, Akushevich, Merenkov;</a:t>
            </a:r>
          </a:p>
          <a:p>
            <a:pPr algn="l">
              <a:buFontTx/>
              <a:buChar char="•"/>
            </a:pPr>
            <a:endParaRPr lang="en-US" sz="1600"/>
          </a:p>
          <a:p>
            <a:pPr algn="l">
              <a:buFontTx/>
              <a:buChar char="•"/>
            </a:pPr>
            <a:r>
              <a:rPr lang="en-US" sz="1600"/>
              <a:t>Guichon&amp;Vanderhaeghen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03:</a:t>
            </a:r>
          </a:p>
          <a:p>
            <a:pPr algn="l"/>
            <a:r>
              <a:rPr lang="en-US" sz="1600" i="1"/>
              <a:t>Can (e-f) account for the Rosenbluth vs. polarization experimental discrepancy? Look for ~3% ... </a:t>
            </a:r>
          </a:p>
        </p:txBody>
      </p:sp>
      <p:pic>
        <p:nvPicPr>
          <p:cNvPr id="195590" name="Picture 6" descr="RC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4821238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746125" y="4535488"/>
            <a:ext cx="7413625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</a:rPr>
              <a:t>Main issue: Corrections dependent on nucleon structure</a:t>
            </a:r>
          </a:p>
          <a:p>
            <a:pPr algn="l"/>
            <a:r>
              <a:rPr lang="en-US" sz="1800" dirty="0"/>
              <a:t>Model calculations: </a:t>
            </a:r>
          </a:p>
          <a:p>
            <a:pPr algn="l">
              <a:buFontTx/>
              <a:buChar char="•"/>
            </a:pPr>
            <a:r>
              <a:rPr lang="en-US" sz="1800" dirty="0"/>
              <a:t>Blunden, </a:t>
            </a:r>
            <a:r>
              <a:rPr lang="en-US" sz="1800" dirty="0" err="1"/>
              <a:t>Melnitchouk,Tjon</a:t>
            </a:r>
            <a:r>
              <a:rPr lang="en-US" sz="1800" dirty="0"/>
              <a:t>, Phys.Rev.Lett.</a:t>
            </a:r>
            <a:r>
              <a:rPr lang="en-US" sz="1800" b="1" dirty="0"/>
              <a:t>91</a:t>
            </a:r>
            <a:r>
              <a:rPr lang="en-US" sz="1800" dirty="0"/>
              <a:t>:142304,2003</a:t>
            </a:r>
          </a:p>
          <a:p>
            <a:pPr algn="l">
              <a:buFontTx/>
              <a:buChar char="•"/>
            </a:pPr>
            <a:r>
              <a:rPr lang="en-US" sz="1800" dirty="0"/>
              <a:t>Chen, AA, Brodsky, Carlson, </a:t>
            </a:r>
            <a:r>
              <a:rPr lang="en-US" sz="1800" dirty="0" err="1"/>
              <a:t>Vanderhaeghen</a:t>
            </a:r>
            <a:r>
              <a:rPr lang="en-US" sz="1800" dirty="0"/>
              <a:t>, Phys.Rev.Lett.</a:t>
            </a:r>
            <a:r>
              <a:rPr lang="en-US" sz="1800" b="1" dirty="0"/>
              <a:t>93</a:t>
            </a:r>
            <a:r>
              <a:rPr lang="en-US" sz="1800" dirty="0"/>
              <a:t>:122301,2004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546100" y="3124200"/>
            <a:ext cx="2108200" cy="13335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1228725" y="1562100"/>
            <a:ext cx="3684347" cy="36933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Log-enhanced </a:t>
            </a:r>
            <a:r>
              <a:rPr lang="en-US" sz="1800" dirty="0" smtClean="0"/>
              <a:t>for light leptons </a:t>
            </a:r>
            <a:r>
              <a:rPr lang="en-US" sz="1800" dirty="0"/>
              <a:t>(</a:t>
            </a:r>
            <a:r>
              <a:rPr lang="en-US" sz="1800" dirty="0" err="1"/>
              <a:t>a,c,d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55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/>
      <p:bldP spid="195593" grpId="0" animBg="1"/>
      <p:bldP spid="1955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30188"/>
            <a:ext cx="5280025" cy="530225"/>
          </a:xfrm>
        </p:spPr>
        <p:txBody>
          <a:bodyPr/>
          <a:lstStyle/>
          <a:p>
            <a:r>
              <a:rPr lang="en-US" dirty="0"/>
              <a:t>Separating </a:t>
            </a:r>
            <a:r>
              <a:rPr lang="en-US" i="1" dirty="0"/>
              <a:t>soft</a:t>
            </a:r>
            <a:r>
              <a:rPr lang="en-US" dirty="0"/>
              <a:t> 2-photon exchange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15300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/>
              <a:t>Tsai; </a:t>
            </a:r>
            <a:r>
              <a:rPr lang="en-US" sz="1600" dirty="0" err="1"/>
              <a:t>Maximon</a:t>
            </a:r>
            <a:r>
              <a:rPr lang="en-US" sz="1600" dirty="0"/>
              <a:t> &amp; </a:t>
            </a:r>
            <a:r>
              <a:rPr lang="en-US" sz="1600" dirty="0" err="1"/>
              <a:t>Tjon</a:t>
            </a:r>
            <a:r>
              <a:rPr lang="en-US" sz="1600" dirty="0"/>
              <a:t> (k</a:t>
            </a:r>
            <a:r>
              <a:rPr lang="en-US" sz="1600" dirty="0">
                <a:cs typeface="Times New Roman" pitchFamily="18" charset="0"/>
              </a:rPr>
              <a:t>→</a:t>
            </a:r>
            <a:r>
              <a:rPr lang="en-US" sz="1600" dirty="0"/>
              <a:t>0); similar to Coulomb corrections at low Q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Grammer</a:t>
            </a:r>
            <a:r>
              <a:rPr lang="en-US" sz="1600" dirty="0"/>
              <a:t> &amp;</a:t>
            </a:r>
            <a:r>
              <a:rPr lang="en-US" sz="1600" dirty="0" err="1"/>
              <a:t>Yennie</a:t>
            </a:r>
            <a:r>
              <a:rPr lang="en-US" sz="1600" dirty="0"/>
              <a:t> prescription PRD 8, 4332 (1973) (also applied in QCD calculations)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Shown is the resulting (soft) QED correction to </a:t>
            </a:r>
            <a:r>
              <a:rPr lang="en-US" sz="1600" dirty="0">
                <a:solidFill>
                  <a:schemeClr val="accent1"/>
                </a:solidFill>
              </a:rPr>
              <a:t>cross section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Already included in experimental data </a:t>
            </a:r>
            <a:r>
              <a:rPr lang="en-US" sz="1800" b="1" u="sng" dirty="0" smtClean="0"/>
              <a:t>analysis for elastic </a:t>
            </a:r>
            <a:r>
              <a:rPr lang="en-US" sz="1800" b="1" u="sng" dirty="0" err="1" smtClean="0"/>
              <a:t>ep</a:t>
            </a:r>
            <a:endParaRPr lang="en-US" sz="1800" b="1" u="sng" dirty="0" smtClean="0"/>
          </a:p>
          <a:p>
            <a:pPr lvl="1">
              <a:lnSpc>
                <a:spcPct val="90000"/>
              </a:lnSpc>
            </a:pPr>
            <a:r>
              <a:rPr lang="en-US" sz="1600" u="sng" dirty="0" smtClean="0"/>
              <a:t>Also done for pion </a:t>
            </a:r>
            <a:r>
              <a:rPr lang="en-US" sz="1600" u="sng" dirty="0" err="1" smtClean="0"/>
              <a:t>electroproduction</a:t>
            </a:r>
            <a:r>
              <a:rPr lang="en-US" sz="1600" u="sng" dirty="0" smtClean="0"/>
              <a:t> in AA, </a:t>
            </a:r>
            <a:r>
              <a:rPr lang="en-US" sz="1600" u="sng" dirty="0" err="1" smtClean="0"/>
              <a:t>Aleksejevs</a:t>
            </a:r>
            <a:r>
              <a:rPr lang="en-US" sz="1600" u="sng" dirty="0" smtClean="0"/>
              <a:t>, </a:t>
            </a:r>
            <a:r>
              <a:rPr lang="en-US" sz="1600" u="sng" dirty="0" err="1" smtClean="0"/>
              <a:t>Barkanova</a:t>
            </a:r>
            <a:r>
              <a:rPr lang="en-US" sz="1600" u="sng" dirty="0"/>
              <a:t>, </a:t>
            </a:r>
            <a:r>
              <a:rPr lang="en-US" sz="1600" u="sng" dirty="0" err="1" smtClean="0"/>
              <a:t>Phys.Rev</a:t>
            </a:r>
            <a:r>
              <a:rPr lang="en-US" sz="1600" u="sng" dirty="0"/>
              <a:t>. D88 (2013) 5, 053008 </a:t>
            </a:r>
            <a:r>
              <a:rPr lang="en-US" sz="1600" u="sng" dirty="0" smtClean="0"/>
              <a:t>(inclusion of lepton masses is straightforward)</a:t>
            </a:r>
            <a:endParaRPr lang="en-US" sz="1600" u="sng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</p:txBody>
      </p:sp>
      <p:pic>
        <p:nvPicPr>
          <p:cNvPr id="207876" name="Picture 4" descr="delTsai6G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2755900"/>
            <a:ext cx="4203700" cy="2590800"/>
          </a:xfrm>
          <a:prstGeom prst="rect">
            <a:avLst/>
          </a:prstGeom>
          <a:noFill/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718300" y="2362200"/>
            <a:ext cx="3127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cs typeface="Times New Roman" pitchFamily="18" charset="0"/>
              </a:rPr>
              <a:t>ε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857625" y="4803775"/>
            <a:ext cx="666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cs typeface="Times New Roman" pitchFamily="18" charset="0"/>
              </a:rPr>
              <a:t>δ</a:t>
            </a:r>
            <a:r>
              <a:rPr lang="en-US" baseline="-25000">
                <a:cs typeface="Times New Roman" pitchFamily="18" charset="0"/>
              </a:rPr>
              <a:t>Soft</a:t>
            </a:r>
            <a:endParaRPr lang="el-GR" baseline="-25000">
              <a:cs typeface="Times New Roman" pitchFamily="18" charset="0"/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6892925" y="4498975"/>
            <a:ext cx="1660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Q</a:t>
            </a:r>
            <a:r>
              <a:rPr lang="en-US" baseline="30000"/>
              <a:t>2</a:t>
            </a:r>
            <a:r>
              <a:rPr lang="en-US"/>
              <a:t>= 6 GeV</a:t>
            </a:r>
            <a:r>
              <a:rPr lang="en-US" baseline="30000"/>
              <a:t>2</a:t>
            </a:r>
          </a:p>
        </p:txBody>
      </p:sp>
      <p:pic>
        <p:nvPicPr>
          <p:cNvPr id="207881" name="Picture 9" descr="2g_di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2876550"/>
            <a:ext cx="3630613" cy="1206500"/>
          </a:xfrm>
          <a:prstGeom prst="rect">
            <a:avLst/>
          </a:prstGeom>
          <a:noFill/>
        </p:spPr>
      </p:pic>
      <p:sp>
        <p:nvSpPr>
          <p:cNvPr id="207885" name="Line 13"/>
          <p:cNvSpPr>
            <a:spLocks noChangeShapeType="1"/>
          </p:cNvSpPr>
          <p:nvPr/>
        </p:nvSpPr>
        <p:spPr bwMode="auto">
          <a:xfrm flipV="1">
            <a:off x="2628900" y="3492500"/>
            <a:ext cx="546100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 flipV="1">
            <a:off x="3606800" y="3479800"/>
            <a:ext cx="31750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2165350" y="4459288"/>
            <a:ext cx="7747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q</a:t>
            </a:r>
            <a:r>
              <a:rPr lang="en-US" sz="2000" baseline="-25000"/>
              <a:t>1</a:t>
            </a:r>
            <a:r>
              <a:rPr lang="en-US" sz="2000">
                <a:cs typeface="Times New Roman" pitchFamily="18" charset="0"/>
              </a:rPr>
              <a:t>→q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3194050" y="4510088"/>
            <a:ext cx="7747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q</a:t>
            </a:r>
            <a:r>
              <a:rPr lang="en-US" sz="2000" baseline="-25000"/>
              <a:t>2</a:t>
            </a:r>
            <a:r>
              <a:rPr lang="en-US" sz="2000">
                <a:cs typeface="Times New Roman" pitchFamily="18" charset="0"/>
              </a:rPr>
              <a:t>→0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1861" y="5616222"/>
            <a:ext cx="6924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Lepton mass is not essential for TPE calculation in ultra-relativistic case;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Two-photon effect below 1% for lower energies and Q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&lt;0.1GeV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3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9525"/>
            <a:ext cx="4810125" cy="971550"/>
          </a:xfrm>
        </p:spPr>
        <p:txBody>
          <a:bodyPr/>
          <a:lstStyle/>
          <a:p>
            <a:r>
              <a:rPr lang="en-US" altLang="en-US"/>
              <a:t>General Analysis of ep-&gt;ep </a:t>
            </a:r>
            <a:br>
              <a:rPr lang="en-US" altLang="en-US"/>
            </a:br>
            <a:r>
              <a:rPr lang="en-US" altLang="en-US"/>
              <a:t>(including 2-photon exchange)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1800"/>
              <a:t>Reaction e(1/2,</a:t>
            </a:r>
            <a:r>
              <a:rPr lang="el-GR" altLang="en-US" sz="1800">
                <a:ea typeface="Times New Roman" charset="0"/>
                <a:cs typeface="Times New Roman" charset="0"/>
              </a:rPr>
              <a:t>λ</a:t>
            </a:r>
            <a:r>
              <a:rPr lang="en-US" altLang="en-US" sz="1800" baseline="-25000">
                <a:ea typeface="Times New Roman" charset="0"/>
                <a:cs typeface="Times New Roman" charset="0"/>
              </a:rPr>
              <a:t>1</a:t>
            </a:r>
            <a:r>
              <a:rPr lang="en-US" altLang="en-US" sz="1800">
                <a:ea typeface="Times New Roman" charset="0"/>
                <a:cs typeface="Times New Roman" charset="0"/>
              </a:rPr>
              <a:t>)+p(1/2,h</a:t>
            </a:r>
            <a:r>
              <a:rPr lang="en-US" altLang="en-US" sz="1800" baseline="-25000">
                <a:ea typeface="Times New Roman" charset="0"/>
                <a:cs typeface="Times New Roman" charset="0"/>
              </a:rPr>
              <a:t>1</a:t>
            </a:r>
            <a:r>
              <a:rPr lang="en-US" altLang="en-US" sz="1800">
                <a:ea typeface="Times New Roman" charset="0"/>
                <a:cs typeface="Times New Roman" charset="0"/>
              </a:rPr>
              <a:t>)-&gt;e(1/2,</a:t>
            </a:r>
            <a:r>
              <a:rPr lang="el-GR" altLang="en-US" sz="1800">
                <a:ea typeface="Times New Roman" charset="0"/>
                <a:cs typeface="Times New Roman" charset="0"/>
              </a:rPr>
              <a:t>λ</a:t>
            </a:r>
            <a:r>
              <a:rPr lang="en-US" altLang="en-US" sz="1800" baseline="-25000">
                <a:ea typeface="Times New Roman" charset="0"/>
                <a:cs typeface="Times New Roman" charset="0"/>
              </a:rPr>
              <a:t>2</a:t>
            </a:r>
            <a:r>
              <a:rPr lang="en-US" altLang="en-US" sz="1800">
                <a:ea typeface="Times New Roman" charset="0"/>
                <a:cs typeface="Times New Roman" charset="0"/>
              </a:rPr>
              <a:t>)+p(1/2,h</a:t>
            </a:r>
            <a:r>
              <a:rPr lang="en-US" altLang="en-US" sz="1800" baseline="-25000">
                <a:ea typeface="Times New Roman" charset="0"/>
                <a:cs typeface="Times New Roman" charset="0"/>
              </a:rPr>
              <a:t>2</a:t>
            </a:r>
            <a:r>
              <a:rPr lang="en-US" altLang="en-US" sz="1800">
                <a:ea typeface="Times New Roman" charset="0"/>
                <a:cs typeface="Times New Roman" charset="0"/>
              </a:rPr>
              <a:t>) =&gt; 16 possible helicity combinations</a:t>
            </a:r>
          </a:p>
          <a:p>
            <a:pPr>
              <a:buFontTx/>
              <a:buChar char="•"/>
            </a:pPr>
            <a:r>
              <a:rPr lang="en-US" altLang="en-US" sz="1800">
                <a:ea typeface="Times New Roman" charset="0"/>
                <a:cs typeface="Times New Roman" charset="0"/>
              </a:rPr>
              <a:t>Parity:</a:t>
            </a:r>
          </a:p>
          <a:p>
            <a:pPr lvl="1">
              <a:buFont typeface="Symbol" charset="2"/>
              <a:buChar char="Þ"/>
            </a:pPr>
            <a:r>
              <a:rPr lang="en-US" altLang="en-US" sz="1800">
                <a:ea typeface="Times New Roman" charset="0"/>
                <a:cs typeface="Times New Roman" charset="0"/>
              </a:rPr>
              <a:t>8 amplitudes</a:t>
            </a:r>
          </a:p>
          <a:p>
            <a:pPr lvl="1">
              <a:buFontTx/>
              <a:buChar char="•"/>
            </a:pPr>
            <a:r>
              <a:rPr lang="en-US" altLang="en-US" sz="1800">
                <a:ea typeface="Times New Roman" charset="0"/>
                <a:cs typeface="Times New Roman" charset="0"/>
              </a:rPr>
              <a:t>Time-reversal:</a:t>
            </a:r>
          </a:p>
          <a:p>
            <a:pPr lvl="1">
              <a:buFont typeface="Symbol" charset="2"/>
              <a:buNone/>
            </a:pPr>
            <a:r>
              <a:rPr lang="en-US" altLang="en-US" sz="1800">
                <a:ea typeface="Times New Roman" charset="0"/>
                <a:cs typeface="Times New Roman" charset="0"/>
              </a:rPr>
              <a:t>=&gt;6 amplitudes</a:t>
            </a:r>
          </a:p>
          <a:p>
            <a:pPr lvl="1">
              <a:buFont typeface="Symbol" charset="2"/>
              <a:buNone/>
            </a:pPr>
            <a:r>
              <a:rPr lang="en-US" altLang="en-US" sz="1800">
                <a:ea typeface="Times New Roman" charset="0"/>
                <a:cs typeface="Times New Roman" charset="0"/>
              </a:rPr>
              <a:t>Independent helicity amplitudes:</a:t>
            </a:r>
          </a:p>
          <a:p>
            <a:pPr lvl="1">
              <a:buFont typeface="Symbol" charset="2"/>
              <a:buNone/>
            </a:pPr>
            <a:r>
              <a:rPr lang="en-US" altLang="en-US" sz="1800">
                <a:ea typeface="Times New Roman" charset="0"/>
                <a:cs typeface="Times New Roman" charset="0"/>
              </a:rPr>
              <a:t> </a:t>
            </a:r>
          </a:p>
          <a:p>
            <a:pPr lvl="1">
              <a:buFont typeface="Symbol" charset="2"/>
              <a:buNone/>
            </a:pPr>
            <a:r>
              <a:rPr lang="en-US" altLang="en-US" sz="1800">
                <a:ea typeface="Times New Roman" charset="0"/>
                <a:cs typeface="Times New Roman" charset="0"/>
              </a:rPr>
              <a:t>  </a:t>
            </a:r>
            <a:endParaRPr lang="el-GR" altLang="en-US" sz="180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1300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362200"/>
          <a:ext cx="2895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Equation" r:id="rId3" imgW="1803240" imgH="253800" progId="Equation.3">
                  <p:embed/>
                </p:oleObj>
              </mc:Choice>
              <mc:Fallback>
                <p:oleObj name="Equation" r:id="rId3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28956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0" y="2971800"/>
          <a:ext cx="2819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Equation" r:id="rId5" imgW="1777680" imgH="253800" progId="Equation.3">
                  <p:embed/>
                </p:oleObj>
              </mc:Choice>
              <mc:Fallback>
                <p:oleObj name="Equation" r:id="rId5" imgW="1777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2819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6" name="Object 8"/>
          <p:cNvGraphicFramePr>
            <a:graphicFrameLocks noChangeAspect="1"/>
          </p:cNvGraphicFramePr>
          <p:nvPr/>
        </p:nvGraphicFramePr>
        <p:xfrm>
          <a:off x="838200" y="4191000"/>
          <a:ext cx="32004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7" imgW="1981080" imgH="850680" progId="Equation.3">
                  <p:embed/>
                </p:oleObj>
              </mc:Choice>
              <mc:Fallback>
                <p:oleObj name="Equation" r:id="rId7" imgW="19810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320040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4362450" y="4095750"/>
          <a:ext cx="44577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Equation" r:id="rId9" imgW="2920680" imgH="1066680" progId="Equation.3">
                  <p:embed/>
                </p:oleObj>
              </mc:Choice>
              <mc:Fallback>
                <p:oleObj name="Equation" r:id="rId9" imgW="292068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95750"/>
                        <a:ext cx="445770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7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9525"/>
            <a:ext cx="6992937" cy="971550"/>
          </a:xfrm>
        </p:spPr>
        <p:txBody>
          <a:bodyPr/>
          <a:lstStyle/>
          <a:p>
            <a:r>
              <a:rPr lang="en-US" altLang="en-US" dirty="0"/>
              <a:t>Short-range effects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Chen,AA</a:t>
            </a:r>
            <a:r>
              <a:rPr lang="en-US" altLang="en-US" dirty="0"/>
              <a:t>, Brodsky, </a:t>
            </a:r>
            <a:r>
              <a:rPr lang="en-US" altLang="en-US" dirty="0" err="1"/>
              <a:t>Carlson,Vanderhaeghen</a:t>
            </a:r>
            <a:r>
              <a:rPr lang="en-US" altLang="en-US" dirty="0"/>
              <a:t>)</a:t>
            </a:r>
            <a:endParaRPr lang="ru-RU" altLang="en-US" dirty="0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898525" y="1028700"/>
            <a:ext cx="568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Two-photon probe directly interacts with a (massless) quark</a:t>
            </a:r>
          </a:p>
          <a:p>
            <a:r>
              <a:rPr lang="en-US" altLang="en-US" sz="1800"/>
              <a:t>Emission/reabsorption of the quark is described by GPDs</a:t>
            </a:r>
          </a:p>
        </p:txBody>
      </p:sp>
      <p:graphicFrame>
        <p:nvGraphicFramePr>
          <p:cNvPr id="122901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1524000"/>
          <a:ext cx="67818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3" imgW="4394160" imgH="2108160" progId="Equation.3">
                  <p:embed/>
                </p:oleObj>
              </mc:Choice>
              <mc:Fallback>
                <p:oleObj name="Equation" r:id="rId3" imgW="439416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67818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71700" y="53943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800" dirty="0"/>
              <a:t>Phys.Rev.Lett.</a:t>
            </a:r>
            <a:r>
              <a:rPr lang="ru-RU" sz="1800" b="1" dirty="0"/>
              <a:t>93</a:t>
            </a:r>
            <a:r>
              <a:rPr lang="ru-RU" sz="1800" dirty="0"/>
              <a:t>:122301,2004</a:t>
            </a:r>
            <a:r>
              <a:rPr lang="en-US" sz="1800" dirty="0"/>
              <a:t>; Phys.Rev.D</a:t>
            </a:r>
            <a:r>
              <a:rPr lang="en-US" sz="1800" b="1" dirty="0"/>
              <a:t>72</a:t>
            </a:r>
            <a:r>
              <a:rPr lang="en-US" sz="1800" dirty="0"/>
              <a:t>:013008,2005 </a:t>
            </a:r>
          </a:p>
        </p:txBody>
      </p:sp>
    </p:spTree>
    <p:extLst>
      <p:ext uri="{BB962C8B-B14F-4D97-AF65-F5344CB8AC3E}">
        <p14:creationId xmlns:p14="http://schemas.microsoft.com/office/powerpoint/2010/main" val="1299144255"/>
      </p:ext>
    </p:extLst>
  </p:cSld>
  <p:clrMapOvr>
    <a:masterClrMapping/>
  </p:clrMapOvr>
</p:sld>
</file>

<file path=ppt/theme/theme1.xml><?xml version="1.0" encoding="utf-8"?>
<a:theme xmlns:a="http://schemas.openxmlformats.org/drawingml/2006/main" name="CLAS_2_03">
  <a:themeElements>
    <a:clrScheme name="">
      <a:dk1>
        <a:srgbClr val="000000"/>
      </a:dk1>
      <a:lt1>
        <a:srgbClr val="FFFF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LAS_2_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AS_2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_2_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_2_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_2_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_2_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_2_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_2_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CIPANP03</Template>
  <TotalTime>7959</TotalTime>
  <Words>1681</Words>
  <Application>Microsoft Macintosh PowerPoint</Application>
  <PresentationFormat>On-screen Show (4:3)</PresentationFormat>
  <Paragraphs>210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Symbol</vt:lpstr>
      <vt:lpstr>Times New Roman</vt:lpstr>
      <vt:lpstr>Arial</vt:lpstr>
      <vt:lpstr>CLAS_2_03</vt:lpstr>
      <vt:lpstr>Equation</vt:lpstr>
      <vt:lpstr>Charge-Asymmetric Lepton Scattering  as a Probe of Hadronic Structure  </vt:lpstr>
      <vt:lpstr>Plan of talk</vt:lpstr>
      <vt:lpstr>Elastic Nucleon Form Factors</vt:lpstr>
      <vt:lpstr>Measuring Proton Form Factors</vt:lpstr>
      <vt:lpstr>Ge/Gm Ratio: Polarization vs Rosenbluth</vt:lpstr>
      <vt:lpstr>PowerPoint Presentation</vt:lpstr>
      <vt:lpstr>Separating soft 2-photon exchange</vt:lpstr>
      <vt:lpstr>General Analysis of ep-&gt;ep  (including 2-photon exchange) </vt:lpstr>
      <vt:lpstr>Short-range effects (Chen,AA, Brodsky, Carlson,Vanderhaeghen)</vt:lpstr>
      <vt:lpstr>Quark-Level Calculations </vt:lpstr>
      <vt:lpstr>Results for cross section measurements</vt:lpstr>
      <vt:lpstr>Updated Ge/Gm plot</vt:lpstr>
      <vt:lpstr>Electron/Positron Ratios</vt:lpstr>
      <vt:lpstr>2γ-exchange Correction to Parity-Violating Electron Scattering</vt:lpstr>
      <vt:lpstr>Two-boson box for Parity-Violating Electron Scattering (as presented by C. E. Carlson)</vt:lpstr>
      <vt:lpstr>Proton radius puzzle</vt:lpstr>
      <vt:lpstr>PowerPoint Presentation</vt:lpstr>
      <vt:lpstr>Helicity-Flip in TPE; estimate of inelastic contribution</vt:lpstr>
      <vt:lpstr>Inelastic+Elastic</vt:lpstr>
      <vt:lpstr>MUSE Prospectives</vt:lpstr>
      <vt:lpstr>RadCor for MUSE</vt:lpstr>
      <vt:lpstr>Single-Spin Asymmetries in Elastic Scattering</vt:lpstr>
      <vt:lpstr>Normal Beam Asymmetry in Moller Scattering</vt:lpstr>
      <vt:lpstr>Quark+Nucleon Contributions to Target Asymmetry</vt:lpstr>
      <vt:lpstr>Single-spin Asymmetries at JLAB</vt:lpstr>
      <vt:lpstr>Transverse Beam Asymmetries on Nuclei  (HAPPEX+PREX)</vt:lpstr>
      <vt:lpstr>Two-Photon Exchange in inclusive DIS</vt:lpstr>
      <vt:lpstr>Work by Andreas Metz and collaborators</vt:lpstr>
      <vt:lpstr>Experiment in JLAB Hall A</vt:lpstr>
      <vt:lpstr>Two-Photon Exchange in Exclusive  Electroproduction of Pions</vt:lpstr>
      <vt:lpstr>TPE vs T-violation</vt:lpstr>
      <vt:lpstr>Summary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393</cp:revision>
  <cp:lastPrinted>2015-04-12T17:07:54Z</cp:lastPrinted>
  <dcterms:created xsi:type="dcterms:W3CDTF">1601-01-01T00:00:00Z</dcterms:created>
  <dcterms:modified xsi:type="dcterms:W3CDTF">2017-09-12T12:43:41Z</dcterms:modified>
</cp:coreProperties>
</file>