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9" r:id="rId4"/>
    <p:sldId id="258" r:id="rId5"/>
    <p:sldId id="304" r:id="rId6"/>
    <p:sldId id="270" r:id="rId7"/>
    <p:sldId id="272" r:id="rId8"/>
    <p:sldId id="271" r:id="rId9"/>
    <p:sldId id="273" r:id="rId10"/>
    <p:sldId id="311" r:id="rId11"/>
    <p:sldId id="283" r:id="rId12"/>
    <p:sldId id="282" r:id="rId13"/>
    <p:sldId id="312" r:id="rId14"/>
    <p:sldId id="286" r:id="rId15"/>
    <p:sldId id="313" r:id="rId16"/>
    <p:sldId id="260" r:id="rId17"/>
    <p:sldId id="262" r:id="rId18"/>
    <p:sldId id="263" r:id="rId19"/>
    <p:sldId id="301" r:id="rId20"/>
    <p:sldId id="303" r:id="rId21"/>
    <p:sldId id="314" r:id="rId22"/>
    <p:sldId id="309" r:id="rId23"/>
    <p:sldId id="308" r:id="rId24"/>
    <p:sldId id="299" r:id="rId25"/>
    <p:sldId id="300" r:id="rId26"/>
    <p:sldId id="292" r:id="rId27"/>
    <p:sldId id="316" r:id="rId28"/>
    <p:sldId id="315" r:id="rId29"/>
    <p:sldId id="305" r:id="rId30"/>
    <p:sldId id="266" r:id="rId31"/>
    <p:sldId id="306" r:id="rId32"/>
    <p:sldId id="31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A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74"/>
  </p:normalViewPr>
  <p:slideViewPr>
    <p:cSldViewPr snapToGrid="0" snapToObjects="1">
      <p:cViewPr>
        <p:scale>
          <a:sx n="103" d="100"/>
          <a:sy n="103" d="100"/>
        </p:scale>
        <p:origin x="-1488" y="-2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image" Target="../media/image52.emf"/><Relationship Id="rId2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0C24B-6445-2C45-B504-AE29DEB42BAE}" type="datetimeFigureOut">
              <a:rPr lang="en-US" smtClean="0"/>
              <a:t>9/11/17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9FB20-CB5F-BA40-80CA-56249DE61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974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CB305-AB9D-3542-96CF-90F36804FEE7}" type="datetimeFigureOut">
              <a:rPr lang="en-US" smtClean="0"/>
              <a:t>9/11/17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7D777-75CA-7D40-B19D-3E7D0269B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849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28858" indent="-28033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21320" indent="-224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569848" indent="-224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18376" indent="-224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466904" indent="-224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15432" indent="-224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363959" indent="-224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12488" indent="-224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1A4C55B-3AB2-48A1-8E6A-8C2CC5CF8AE7}" type="slidenum">
              <a:rPr lang="en-US" altLang="en-US" smtClean="0">
                <a:latin typeface="Helvetica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 dirty="0" smtClean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081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</p:spPr>
        <p:txBody>
          <a:bodyPr anchor="b">
            <a:normAutofit/>
          </a:bodyPr>
          <a:lstStyle>
            <a:lvl1pPr algn="l">
              <a:defRPr sz="4800" b="0" i="0">
                <a:latin typeface="Avenir Book"/>
                <a:ea typeface="Arial" charset="0"/>
                <a:cs typeface="Avenir Book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venir Book"/>
                <a:ea typeface="Arial" charset="0"/>
                <a:cs typeface="Avenir Book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45503"/>
            <a:ext cx="8229600" cy="3920657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2143125" cy="5284904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5972175" cy="5284904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AFAFAF"/>
          </a:solidFill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</p:spPr>
        <p:txBody>
          <a:bodyPr anchor="b"/>
          <a:lstStyle>
            <a:lvl1pPr>
              <a:defRPr sz="6000" b="0" i="0">
                <a:latin typeface="Avenir Book"/>
                <a:cs typeface="Avenir Book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Avenir Book"/>
                <a:cs typeface="Avenir Book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venir Book"/>
                <a:cs typeface="Avenir Book"/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venir Book"/>
                <a:cs typeface="Avenir Book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809" y="1825625"/>
            <a:ext cx="4114800" cy="4351338"/>
          </a:xfrm>
        </p:spPr>
        <p:txBody>
          <a:bodyPr/>
          <a:lstStyle>
            <a:lvl1pPr>
              <a:defRPr b="0" i="0">
                <a:latin typeface="Avenir Book"/>
                <a:cs typeface="Avenir Book"/>
              </a:defRPr>
            </a:lvl1pPr>
            <a:lvl2pPr>
              <a:defRPr b="0" i="0">
                <a:latin typeface="Avenir Book"/>
                <a:cs typeface="Avenir Book"/>
              </a:defRPr>
            </a:lvl2pPr>
            <a:lvl3pPr>
              <a:defRPr b="0" i="0">
                <a:latin typeface="Avenir Book"/>
                <a:cs typeface="Avenir Book"/>
              </a:defRPr>
            </a:lvl3pPr>
            <a:lvl4pPr>
              <a:defRPr b="0" i="0">
                <a:latin typeface="Avenir Book"/>
                <a:cs typeface="Avenir Book"/>
              </a:defRPr>
            </a:lvl4pPr>
            <a:lvl5pPr>
              <a:defRPr b="0" i="0">
                <a:latin typeface="Avenir Book"/>
                <a:cs typeface="Avenir Book"/>
              </a:defRPr>
            </a:lvl5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4114800" cy="4351338"/>
          </a:xfrm>
        </p:spPr>
        <p:txBody>
          <a:bodyPr/>
          <a:lstStyle>
            <a:lvl1pPr>
              <a:defRPr b="0" i="0">
                <a:latin typeface="Avenir Book"/>
                <a:cs typeface="Avenir Book"/>
              </a:defRPr>
            </a:lvl1pPr>
            <a:lvl2pPr>
              <a:defRPr b="0" i="0">
                <a:latin typeface="Avenir Book"/>
                <a:cs typeface="Avenir Book"/>
              </a:defRPr>
            </a:lvl2pPr>
            <a:lvl3pPr>
              <a:defRPr b="0" i="0">
                <a:latin typeface="Avenir Book"/>
                <a:cs typeface="Avenir Book"/>
              </a:defRPr>
            </a:lvl3pPr>
            <a:lvl4pPr>
              <a:defRPr b="0" i="0">
                <a:latin typeface="Avenir Book"/>
                <a:cs typeface="Avenir Book"/>
              </a:defRPr>
            </a:lvl4pPr>
            <a:lvl5pPr>
              <a:defRPr b="0" i="0">
                <a:latin typeface="Avenir Book"/>
                <a:cs typeface="Avenir Book"/>
              </a:defRPr>
            </a:lvl5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venir Book"/>
                <a:cs typeface="Avenir Book"/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809" y="2505075"/>
            <a:ext cx="411480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411480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6"/>
            <a:ext cx="4799409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Drag picture to placeholder or click icon to add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365126"/>
            <a:ext cx="9144000" cy="7893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CN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venir Book"/>
          <a:ea typeface="+mj-ea"/>
          <a:cs typeface="Avenir Book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gif"/><Relationship Id="rId8" Type="http://schemas.openxmlformats.org/officeDocument/2006/relationships/image" Target="../media/image24.png"/><Relationship Id="rId9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3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emf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6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52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53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54.emf"/><Relationship Id="rId10" Type="http://schemas.openxmlformats.org/officeDocument/2006/relationships/oleObject" Target="../embeddings/oleObject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High</a:t>
            </a:r>
            <a:r>
              <a:rPr lang="zh-CN" altLang="en-US" dirty="0" smtClean="0"/>
              <a:t> </a:t>
            </a:r>
            <a:r>
              <a:rPr lang="en-US" altLang="zh-CN" dirty="0" smtClean="0"/>
              <a:t>current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polarized</a:t>
            </a:r>
            <a:r>
              <a:rPr lang="zh-CN" altLang="en-US" dirty="0" smtClean="0"/>
              <a:t> </a:t>
            </a:r>
            <a:r>
              <a:rPr lang="en-US" altLang="zh-CN" dirty="0" smtClean="0"/>
              <a:t>electron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source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future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eRHIC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Erdong</a:t>
            </a:r>
            <a:r>
              <a:rPr lang="zh-CN" altLang="en-US" dirty="0" smtClean="0"/>
              <a:t> </a:t>
            </a:r>
            <a:r>
              <a:rPr lang="en-US" altLang="zh-CN" dirty="0" smtClean="0"/>
              <a:t>Wang</a:t>
            </a:r>
          </a:p>
          <a:p>
            <a:r>
              <a:rPr lang="en-US" dirty="0"/>
              <a:t>on behalf of electron source group</a:t>
            </a:r>
          </a:p>
          <a:p>
            <a:r>
              <a:rPr lang="en-US" dirty="0" smtClean="0"/>
              <a:t>Brookhaven</a:t>
            </a:r>
            <a:r>
              <a:rPr lang="zh-CN" altLang="en-US" dirty="0" smtClean="0"/>
              <a:t> </a:t>
            </a:r>
            <a:r>
              <a:rPr lang="en-US" altLang="zh-CN" dirty="0" smtClean="0"/>
              <a:t>National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Laboratory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Eight guns beamline arrangement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491264" y="1457744"/>
            <a:ext cx="3965886" cy="2231822"/>
            <a:chOff x="2518946" y="2289309"/>
            <a:chExt cx="3965886" cy="2231822"/>
          </a:xfrm>
        </p:grpSpPr>
        <p:sp>
          <p:nvSpPr>
            <p:cNvPr id="10" name="Rounded Rectangle 9"/>
            <p:cNvSpPr/>
            <p:nvPr/>
          </p:nvSpPr>
          <p:spPr>
            <a:xfrm>
              <a:off x="2518946" y="2289309"/>
              <a:ext cx="581608" cy="27301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518946" y="2886954"/>
              <a:ext cx="581608" cy="27301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518946" y="3545750"/>
              <a:ext cx="581608" cy="27301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518946" y="4129612"/>
              <a:ext cx="581608" cy="27301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671345" y="2425816"/>
              <a:ext cx="581608" cy="27301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671345" y="2971958"/>
              <a:ext cx="581608" cy="27301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671345" y="3682257"/>
              <a:ext cx="581608" cy="27301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671345" y="4248117"/>
              <a:ext cx="581608" cy="27301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3252953" y="2550836"/>
              <a:ext cx="2807402" cy="1850861"/>
              <a:chOff x="6554931" y="4132529"/>
              <a:chExt cx="2807402" cy="1850861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6554931" y="4132529"/>
                <a:ext cx="93959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6559216" y="4720901"/>
                <a:ext cx="93959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6559216" y="5379697"/>
                <a:ext cx="93959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6559216" y="5983390"/>
                <a:ext cx="93959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7498815" y="4143087"/>
                <a:ext cx="344217" cy="32463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7498815" y="4467718"/>
                <a:ext cx="344217" cy="25318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V="1">
                <a:off x="7498815" y="5730207"/>
                <a:ext cx="344217" cy="25318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7498815" y="5385745"/>
                <a:ext cx="344217" cy="32463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7843032" y="4467718"/>
                <a:ext cx="415434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7843032" y="5710376"/>
                <a:ext cx="415434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V="1">
                <a:off x="8258466" y="4991919"/>
                <a:ext cx="474781" cy="71845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8258466" y="4467718"/>
                <a:ext cx="474781" cy="52420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8733247" y="4991919"/>
                <a:ext cx="62908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3100554" y="2441709"/>
              <a:ext cx="2803117" cy="1840303"/>
              <a:chOff x="2787438" y="4124776"/>
              <a:chExt cx="2803117" cy="1840303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2787438" y="4124776"/>
                <a:ext cx="93959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2787438" y="4702590"/>
                <a:ext cx="93959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2787438" y="5361386"/>
                <a:ext cx="93959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2787438" y="5965079"/>
                <a:ext cx="939599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3727037" y="4124776"/>
                <a:ext cx="344217" cy="32463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3727037" y="4449407"/>
                <a:ext cx="344217" cy="25318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3727037" y="5711896"/>
                <a:ext cx="344217" cy="25318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3727037" y="5367434"/>
                <a:ext cx="344217" cy="32463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071254" y="4449407"/>
                <a:ext cx="415434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4071254" y="5692065"/>
                <a:ext cx="415434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4486688" y="4973608"/>
                <a:ext cx="474781" cy="71845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486688" y="4449407"/>
                <a:ext cx="474781" cy="52420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961469" y="4973608"/>
                <a:ext cx="629086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Connector 19"/>
            <p:cNvCxnSpPr/>
            <p:nvPr/>
          </p:nvCxnSpPr>
          <p:spPr>
            <a:xfrm flipV="1">
              <a:off x="6056070" y="3350174"/>
              <a:ext cx="52317" cy="6098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903671" y="3290541"/>
              <a:ext cx="204716" cy="596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108387" y="3350174"/>
              <a:ext cx="37644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4361049" y="3886200"/>
            <a:ext cx="46714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Eight guns need 19 deflectors.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Each deflector bends the beam about 10 degree, then use dipole bending to beam 80 more degree.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After beam combined, it will be rotated the spin and compression and boost the energy.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50" name="Picture 49"/>
          <p:cNvPicPr/>
          <p:nvPr/>
        </p:nvPicPr>
        <p:blipFill>
          <a:blip r:embed="rId2"/>
          <a:stretch/>
        </p:blipFill>
        <p:spPr>
          <a:xfrm>
            <a:off x="653473" y="1356190"/>
            <a:ext cx="3445192" cy="2490682"/>
          </a:xfrm>
          <a:prstGeom prst="rect">
            <a:avLst/>
          </a:prstGeom>
          <a:ln>
            <a:noFill/>
          </a:ln>
        </p:spPr>
      </p:pic>
      <p:pic>
        <p:nvPicPr>
          <p:cNvPr id="51" name="Picture 50"/>
          <p:cNvPicPr/>
          <p:nvPr/>
        </p:nvPicPr>
        <p:blipFill>
          <a:blip r:embed="rId3"/>
          <a:stretch/>
        </p:blipFill>
        <p:spPr>
          <a:xfrm>
            <a:off x="468342" y="3689566"/>
            <a:ext cx="3630324" cy="238912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195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8 Gun combiner scheme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18138"/>
            <a:ext cx="4267200" cy="45016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3276600"/>
            <a:ext cx="40323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Use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rotatable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magnetic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field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combiner.</a:t>
            </a:r>
            <a:endParaRPr lang="en-US" sz="20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Reduce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the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drift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length,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reduce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the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energy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spread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from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space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charge.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endParaRPr lang="en-US" altLang="zh-CN" sz="2000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Fast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switch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to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other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8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guns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if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one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gun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fail.</a:t>
            </a:r>
            <a:endParaRPr lang="en-US" sz="20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Simulation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considered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the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rotation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factor.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55A0D2-B6FD-6A4D-B442-39A3167998D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198287"/>
            <a:ext cx="4156075" cy="21336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02896" y="1959819"/>
            <a:ext cx="3779096" cy="3788027"/>
            <a:chOff x="304800" y="1600200"/>
            <a:chExt cx="4114800" cy="4114800"/>
          </a:xfrm>
        </p:grpSpPr>
        <p:sp>
          <p:nvSpPr>
            <p:cNvPr id="18" name="Oval 17"/>
            <p:cNvSpPr/>
            <p:nvPr/>
          </p:nvSpPr>
          <p:spPr>
            <a:xfrm>
              <a:off x="2895600" y="1600200"/>
              <a:ext cx="457200" cy="457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962400" y="2667000"/>
              <a:ext cx="457200" cy="457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3962400" y="4191000"/>
              <a:ext cx="457200" cy="457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95600" y="5257800"/>
              <a:ext cx="457200" cy="457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371600" y="5257800"/>
              <a:ext cx="457200" cy="457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04800" y="2667000"/>
              <a:ext cx="457200" cy="457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04800" y="4191000"/>
              <a:ext cx="457200" cy="457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371600" y="1600200"/>
              <a:ext cx="457200" cy="457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6622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Rot by="1350000">
                                      <p:cBhvr>
                                        <p:cTn id="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9FCAF-8AEC-421E-B05E-0E6184B1CDE0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2070" name="Picture 4" descr="C:\project\gatling\simulation\cst\rotate field\combiner2_1_0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0314" y="1261085"/>
            <a:ext cx="2171965" cy="213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C:\project\gatling\presentation\project review\combiner2_1_0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2814" y="1262033"/>
            <a:ext cx="2375048" cy="2140359"/>
          </a:xfrm>
          <a:prstGeom prst="rect">
            <a:avLst/>
          </a:prstGeom>
          <a:noFill/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2814" y="1261086"/>
            <a:ext cx="2375047" cy="21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5274" y="1261085"/>
            <a:ext cx="2177006" cy="213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502984"/>
            <a:ext cx="2322629" cy="195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Rotatable field </a:t>
            </a:r>
            <a:r>
              <a:rPr lang="en-US" dirty="0" smtClean="0"/>
              <a:t>combiner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64861" y="3546528"/>
            <a:ext cx="7187409" cy="369332"/>
          </a:xfrm>
          <a:prstGeom prst="rect">
            <a:avLst/>
          </a:prstGeom>
          <a:solidFill>
            <a:srgbClr val="AFAFAF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Avenir Book"/>
                <a:cs typeface="Avenir Book"/>
              </a:rPr>
              <a:t>Bending the beam by </a:t>
            </a:r>
            <a:r>
              <a:rPr lang="en-US" dirty="0" smtClean="0">
                <a:latin typeface="Avenir Book"/>
                <a:cs typeface="Avenir Book"/>
              </a:rPr>
              <a:t>dipole</a:t>
            </a:r>
            <a:r>
              <a:rPr lang="en-US" altLang="zh-CN" dirty="0" smtClean="0">
                <a:latin typeface="Avenir Book"/>
                <a:cs typeface="Avenir Book"/>
              </a:rPr>
              <a:t>;</a:t>
            </a:r>
            <a:r>
              <a:rPr lang="zh-CN" altLang="en-US" dirty="0" smtClean="0">
                <a:latin typeface="Avenir Book"/>
                <a:cs typeface="Avenir Book"/>
              </a:rPr>
              <a:t> </a:t>
            </a:r>
            <a:r>
              <a:rPr lang="en-US" dirty="0" smtClean="0">
                <a:latin typeface="Avenir Book"/>
                <a:cs typeface="Avenir Book"/>
              </a:rPr>
              <a:t>Equalize </a:t>
            </a:r>
            <a:r>
              <a:rPr lang="en-US" dirty="0">
                <a:latin typeface="Avenir Book"/>
                <a:cs typeface="Avenir Book"/>
              </a:rPr>
              <a:t>the focusing by </a:t>
            </a:r>
            <a:r>
              <a:rPr lang="en-US" dirty="0" err="1" smtClean="0">
                <a:latin typeface="Avenir Book"/>
                <a:cs typeface="Avenir Book"/>
              </a:rPr>
              <a:t>quadrupole</a:t>
            </a:r>
            <a:r>
              <a:rPr lang="en-US" altLang="zh-CN" dirty="0" smtClean="0">
                <a:latin typeface="Avenir Book"/>
                <a:cs typeface="Avenir Book"/>
              </a:rPr>
              <a:t>.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18" name="Picture 17" descr="beam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" y="4008618"/>
            <a:ext cx="3174811" cy="1874136"/>
          </a:xfrm>
          <a:prstGeom prst="rect">
            <a:avLst/>
          </a:prstGeom>
        </p:spPr>
      </p:pic>
      <p:pic>
        <p:nvPicPr>
          <p:cNvPr id="20" name="Picture 19" descr="thumb_IMG_3683_1024.jp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07" b="9124"/>
          <a:stretch/>
        </p:blipFill>
        <p:spPr>
          <a:xfrm>
            <a:off x="3174812" y="4013124"/>
            <a:ext cx="2968794" cy="18696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43606" y="4139543"/>
            <a:ext cx="27397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cs typeface="Avenir Book"/>
              </a:rPr>
              <a:t>Two coils were tested at 650 kHz last year.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cs typeface="Avenir Book"/>
              </a:rPr>
              <a:t>For higher beam energy and 1.1 MHz, more R&amp;D needed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7899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Beamline </a:t>
            </a:r>
            <a:r>
              <a:rPr lang="en-US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arrangement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4380"/>
          <a:stretch/>
        </p:blipFill>
        <p:spPr>
          <a:xfrm>
            <a:off x="152400" y="1295400"/>
            <a:ext cx="4578530" cy="281940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/>
          <a:stretch/>
        </p:blipFill>
        <p:spPr>
          <a:xfrm>
            <a:off x="4572000" y="1219200"/>
            <a:ext cx="4495800" cy="289560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80583" y="4114800"/>
            <a:ext cx="864852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Beam bend 90 </a:t>
            </a:r>
            <a:r>
              <a:rPr lang="en-US" sz="2000" dirty="0" err="1" smtClean="0">
                <a:latin typeface="Avenir Book"/>
                <a:cs typeface="Avenir Book"/>
              </a:rPr>
              <a:t>deg</a:t>
            </a:r>
            <a:r>
              <a:rPr lang="en-US" sz="2000" dirty="0" smtClean="0">
                <a:latin typeface="Avenir Book"/>
                <a:cs typeface="Avenir Book"/>
              </a:rPr>
              <a:t> and then bend back 60 </a:t>
            </a:r>
            <a:r>
              <a:rPr lang="en-US" sz="2000" dirty="0" err="1" smtClean="0">
                <a:latin typeface="Avenir Book"/>
                <a:cs typeface="Avenir Book"/>
              </a:rPr>
              <a:t>deg</a:t>
            </a:r>
            <a:r>
              <a:rPr lang="en-US" sz="2000" dirty="0" smtClean="0">
                <a:latin typeface="Avenir Book"/>
                <a:cs typeface="Avenir Book"/>
              </a:rPr>
              <a:t> into rotatable magnets.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Spin rotator change longitudinal spin to transverse.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Two bunching cavities compress the bunch length.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venir Book"/>
                <a:cs typeface="Avenir Book"/>
              </a:rPr>
              <a:t>Two booster cavities to increase energy to 20 MeV.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961665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457172" y="273352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4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" name="Picture 50"/>
          <p:cNvPicPr/>
          <p:nvPr/>
        </p:nvPicPr>
        <p:blipFill>
          <a:blip r:embed="rId2"/>
          <a:stretch/>
        </p:blipFill>
        <p:spPr>
          <a:xfrm>
            <a:off x="221634" y="1328687"/>
            <a:ext cx="4226189" cy="2938513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34000" y="35052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rms</a:t>
            </a:r>
            <a:r>
              <a:rPr lang="en-US" sz="1400" dirty="0" smtClean="0"/>
              <a:t> bunch length 9.7ps</a:t>
            </a:r>
            <a:endParaRPr lang="en-US" sz="1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55A0D2-B6FD-6A4D-B442-39A3167998D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4" name="Picture 13"/>
          <p:cNvPicPr/>
          <p:nvPr/>
        </p:nvPicPr>
        <p:blipFill>
          <a:blip r:embed="rId3"/>
          <a:stretch/>
        </p:blipFill>
        <p:spPr>
          <a:xfrm>
            <a:off x="4269572" y="1328687"/>
            <a:ext cx="4451576" cy="2938513"/>
          </a:xfrm>
          <a:prstGeom prst="rect">
            <a:avLst/>
          </a:prstGeom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2611304" y="4456289"/>
            <a:ext cx="4343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Normalized transverse emittance:</a:t>
            </a:r>
          </a:p>
          <a:p>
            <a:r>
              <a:rPr lang="en-US" dirty="0" smtClean="0">
                <a:latin typeface="Avenir Book"/>
                <a:cs typeface="Avenir Book"/>
              </a:rPr>
              <a:t>	</a:t>
            </a:r>
            <a:r>
              <a:rPr lang="en-US" dirty="0" err="1" smtClean="0">
                <a:latin typeface="Avenir Book"/>
                <a:cs typeface="Avenir Book"/>
              </a:rPr>
              <a:t>Emitt_x</a:t>
            </a:r>
            <a:r>
              <a:rPr lang="en-US" dirty="0">
                <a:latin typeface="Avenir Book"/>
                <a:cs typeface="Avenir Book"/>
              </a:rPr>
              <a:t>=</a:t>
            </a:r>
            <a:r>
              <a:rPr lang="en-US" dirty="0" smtClean="0">
                <a:latin typeface="Avenir Book"/>
                <a:cs typeface="Avenir Book"/>
              </a:rPr>
              <a:t>45.1 mm-</a:t>
            </a:r>
            <a:r>
              <a:rPr lang="en-US" dirty="0" err="1" smtClean="0">
                <a:latin typeface="Avenir Book"/>
                <a:cs typeface="Avenir Book"/>
              </a:rPr>
              <a:t>mrad</a:t>
            </a:r>
            <a:endParaRPr lang="en-US" dirty="0" smtClean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	</a:t>
            </a:r>
            <a:r>
              <a:rPr lang="en-US" dirty="0" err="1" smtClean="0">
                <a:latin typeface="Avenir Book"/>
                <a:cs typeface="Avenir Book"/>
              </a:rPr>
              <a:t>Emitt_y</a:t>
            </a:r>
            <a:r>
              <a:rPr lang="en-US" dirty="0" smtClean="0">
                <a:latin typeface="Avenir Book"/>
                <a:cs typeface="Avenir Book"/>
              </a:rPr>
              <a:t>=45.6 mm-</a:t>
            </a:r>
            <a:r>
              <a:rPr lang="en-US" dirty="0" err="1" smtClean="0">
                <a:latin typeface="Avenir Book"/>
                <a:cs typeface="Avenir Book"/>
              </a:rPr>
              <a:t>mrad</a:t>
            </a:r>
            <a:endParaRPr lang="en-US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Bunch</a:t>
            </a:r>
            <a:r>
              <a:rPr lang="zh-CN" altLang="en-US" dirty="0" smtClean="0">
                <a:latin typeface="Avenir Book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cs typeface="Avenir Book"/>
              </a:rPr>
              <a:t>length</a:t>
            </a:r>
            <a:r>
              <a:rPr lang="zh-CN" altLang="en-US" dirty="0" smtClean="0">
                <a:latin typeface="Avenir Book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cs typeface="Avenir Book"/>
              </a:rPr>
              <a:t>3mm</a:t>
            </a:r>
            <a:endParaRPr lang="en-US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Fine tune the combiner quads and dipole can make both same.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GPT</a:t>
            </a:r>
            <a:r>
              <a:rPr lang="zh-CN" altLang="en-US" dirty="0" smtClean="0"/>
              <a:t> </a:t>
            </a:r>
            <a:r>
              <a:rPr lang="en-US" altLang="zh-CN" dirty="0" smtClean="0"/>
              <a:t>simulation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285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rolong the cathode lifetime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latin typeface="Avenir Book"/>
                <a:cs typeface="Avenir Book"/>
              </a:rPr>
              <a:pPr/>
              <a:t>15</a:t>
            </a:fld>
            <a:endParaRPr lang="en-US">
              <a:latin typeface="Avenir Book"/>
              <a:cs typeface="Avenir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1184964"/>
            <a:ext cx="7620000" cy="470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2000" dirty="0">
                <a:latin typeface="Avenir Book"/>
                <a:cs typeface="Avenir Book"/>
              </a:rPr>
              <a:t>Larger Laser Size </a:t>
            </a:r>
            <a:endParaRPr lang="en-US" sz="2000" dirty="0" smtClean="0">
              <a:latin typeface="Avenir Book"/>
              <a:cs typeface="Avenir Book"/>
            </a:endParaRPr>
          </a:p>
          <a:p>
            <a:pPr marL="971550" lvl="1" indent="-514350">
              <a:buFont typeface="+mj-lt"/>
              <a:buAutoNum type="romanLcPeriod"/>
              <a:defRPr/>
            </a:pPr>
            <a:r>
              <a:rPr lang="en-US" sz="1600" dirty="0">
                <a:latin typeface="Avenir Book"/>
                <a:cs typeface="Avenir Book"/>
              </a:rPr>
              <a:t>R</a:t>
            </a:r>
            <a:r>
              <a:rPr lang="en-US" sz="1600" dirty="0" smtClean="0">
                <a:latin typeface="Avenir Book"/>
                <a:cs typeface="Avenir Book"/>
              </a:rPr>
              <a:t>educes </a:t>
            </a:r>
            <a:r>
              <a:rPr lang="en-US" sz="1600" dirty="0">
                <a:latin typeface="Avenir Book"/>
                <a:cs typeface="Avenir Book"/>
              </a:rPr>
              <a:t>space-charge emittance growth </a:t>
            </a:r>
            <a:endParaRPr lang="en-US" sz="1600" dirty="0" smtClean="0">
              <a:latin typeface="Avenir Book"/>
              <a:cs typeface="Avenir Book"/>
            </a:endParaRPr>
          </a:p>
          <a:p>
            <a:pPr marL="971550" lvl="1" indent="-514350">
              <a:buFont typeface="+mj-lt"/>
              <a:buAutoNum type="romanLcPeriod"/>
              <a:defRPr/>
            </a:pPr>
            <a:r>
              <a:rPr lang="en-US" sz="1600" dirty="0" smtClean="0">
                <a:latin typeface="Avenir Book"/>
                <a:cs typeface="Avenir Book"/>
              </a:rPr>
              <a:t>Suppresses </a:t>
            </a:r>
            <a:r>
              <a:rPr lang="en-US" sz="1600" dirty="0">
                <a:latin typeface="Avenir Book"/>
                <a:cs typeface="Avenir Book"/>
              </a:rPr>
              <a:t>surface charge </a:t>
            </a:r>
            <a:r>
              <a:rPr lang="en-US" sz="1600" dirty="0" smtClean="0">
                <a:latin typeface="Avenir Book"/>
                <a:cs typeface="Avenir Book"/>
              </a:rPr>
              <a:t>limit</a:t>
            </a:r>
          </a:p>
          <a:p>
            <a:pPr marL="971550" lvl="1" indent="-514350">
              <a:buFont typeface="+mj-lt"/>
              <a:buAutoNum type="romanLcPeriod"/>
              <a:defRPr/>
            </a:pPr>
            <a:r>
              <a:rPr lang="en-US" sz="1600" dirty="0" smtClean="0">
                <a:latin typeface="Avenir Book"/>
                <a:cs typeface="Avenir Book"/>
              </a:rPr>
              <a:t>Increase charge lifetime</a:t>
            </a:r>
          </a:p>
          <a:p>
            <a:pPr marL="971550" lvl="1" indent="-514350">
              <a:buFont typeface="+mj-lt"/>
              <a:buAutoNum type="romanLcPeriod"/>
              <a:defRPr/>
            </a:pPr>
            <a:endParaRPr lang="en-US" sz="2000" dirty="0">
              <a:latin typeface="Avenir Book"/>
              <a:cs typeface="Avenir Book"/>
            </a:endParaRPr>
          </a:p>
          <a:p>
            <a:pPr lvl="1">
              <a:defRPr/>
            </a:pPr>
            <a:r>
              <a:rPr lang="en-US" sz="2000" dirty="0">
                <a:latin typeface="Avenir Book"/>
                <a:cs typeface="Avenir Book"/>
              </a:rPr>
              <a:t>Laser Position on Photocathode and Active </a:t>
            </a:r>
            <a:r>
              <a:rPr lang="en-US" sz="2000" dirty="0" smtClean="0">
                <a:latin typeface="Avenir Book"/>
                <a:cs typeface="Avenir Book"/>
              </a:rPr>
              <a:t>Area</a:t>
            </a:r>
          </a:p>
          <a:p>
            <a:pPr marL="971550" lvl="1" indent="-514350">
              <a:buFont typeface="+mj-lt"/>
              <a:buAutoNum type="romanLcPeriod"/>
              <a:defRPr/>
            </a:pPr>
            <a:r>
              <a:rPr lang="en-US" sz="1600" dirty="0">
                <a:latin typeface="Avenir Book"/>
                <a:cs typeface="Avenir Book"/>
              </a:rPr>
              <a:t>A</a:t>
            </a:r>
            <a:r>
              <a:rPr lang="en-US" sz="1600" dirty="0" smtClean="0">
                <a:latin typeface="Avenir Book"/>
                <a:cs typeface="Avenir Book"/>
              </a:rPr>
              <a:t>void ion back bombardment range</a:t>
            </a:r>
            <a:endParaRPr lang="en-US" sz="1600" dirty="0">
              <a:latin typeface="Avenir Book"/>
              <a:cs typeface="Avenir Book"/>
            </a:endParaRPr>
          </a:p>
          <a:p>
            <a:pPr marL="971550" lvl="1" indent="-514350">
              <a:buFont typeface="+mj-lt"/>
              <a:buAutoNum type="romanLcPeriod"/>
              <a:defRPr/>
            </a:pPr>
            <a:r>
              <a:rPr lang="en-US" sz="1600" dirty="0" smtClean="0">
                <a:latin typeface="Avenir Book"/>
                <a:cs typeface="Avenir Book"/>
              </a:rPr>
              <a:t>Reduce beam halo</a:t>
            </a:r>
          </a:p>
          <a:p>
            <a:pPr lvl="1">
              <a:defRPr/>
            </a:pPr>
            <a:endParaRPr lang="en-US" sz="2000" dirty="0">
              <a:latin typeface="Avenir Book"/>
              <a:cs typeface="Avenir Book"/>
            </a:endParaRPr>
          </a:p>
          <a:p>
            <a:pPr lvl="1">
              <a:defRPr/>
            </a:pPr>
            <a:r>
              <a:rPr lang="en-US" sz="2000" dirty="0" smtClean="0">
                <a:latin typeface="Avenir Book"/>
                <a:cs typeface="Avenir Book"/>
              </a:rPr>
              <a:t>Higher </a:t>
            </a:r>
            <a:r>
              <a:rPr lang="en-US" sz="2000" dirty="0">
                <a:latin typeface="Avenir Book"/>
                <a:cs typeface="Avenir Book"/>
              </a:rPr>
              <a:t>Gun </a:t>
            </a:r>
            <a:r>
              <a:rPr lang="en-US" sz="2000" dirty="0" smtClean="0">
                <a:latin typeface="Avenir Book"/>
                <a:cs typeface="Avenir Book"/>
              </a:rPr>
              <a:t>Voltage</a:t>
            </a:r>
            <a:r>
              <a:rPr lang="en-US" sz="2000" dirty="0" smtClean="0">
                <a:latin typeface="Avenir Book"/>
                <a:cs typeface="Avenir Book"/>
                <a:sym typeface="Wingdings"/>
              </a:rPr>
              <a:t>: (</a:t>
            </a:r>
            <a:r>
              <a:rPr lang="en-US" sz="2000" dirty="0" smtClean="0">
                <a:solidFill>
                  <a:srgbClr val="FF0000"/>
                </a:solidFill>
                <a:latin typeface="Avenir Book"/>
                <a:cs typeface="Avenir Book"/>
                <a:sym typeface="Wingdings"/>
              </a:rPr>
              <a:t>Difficult</a:t>
            </a:r>
            <a:r>
              <a:rPr lang="en-US" sz="2000" dirty="0" smtClean="0">
                <a:latin typeface="Avenir Book"/>
                <a:cs typeface="Avenir Book"/>
                <a:sym typeface="Wingdings"/>
              </a:rPr>
              <a:t> to do in a short term)</a:t>
            </a:r>
            <a:endParaRPr lang="en-US" sz="2000" dirty="0" smtClean="0">
              <a:latin typeface="Avenir Book"/>
              <a:cs typeface="Avenir Book"/>
            </a:endParaRPr>
          </a:p>
          <a:p>
            <a:pPr marL="971550" lvl="1" indent="-514350">
              <a:buFont typeface="+mj-lt"/>
              <a:buAutoNum type="romanLcPeriod"/>
            </a:pPr>
            <a:r>
              <a:rPr lang="en-US" sz="1600" dirty="0">
                <a:latin typeface="Avenir Book"/>
                <a:cs typeface="Avenir Book"/>
              </a:rPr>
              <a:t>Less ions are created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 sz="1600" dirty="0">
                <a:latin typeface="Avenir Book"/>
                <a:cs typeface="Avenir Book"/>
              </a:rPr>
              <a:t>Reduce space-charge emittance </a:t>
            </a:r>
            <a:r>
              <a:rPr lang="en-US" sz="1600" dirty="0" smtClean="0">
                <a:latin typeface="Avenir Book"/>
                <a:cs typeface="Avenir Book"/>
              </a:rPr>
              <a:t>growth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 sz="1600" dirty="0" smtClean="0">
                <a:latin typeface="Avenir Book"/>
                <a:cs typeface="Avenir Book"/>
              </a:rPr>
              <a:t>Increase </a:t>
            </a:r>
            <a:r>
              <a:rPr lang="en-US" sz="1600" dirty="0">
                <a:latin typeface="Avenir Book"/>
                <a:cs typeface="Avenir Book"/>
              </a:rPr>
              <a:t>QE by </a:t>
            </a:r>
            <a:r>
              <a:rPr lang="en-US" sz="1600" dirty="0" err="1" smtClean="0">
                <a:latin typeface="Avenir Book"/>
                <a:cs typeface="Avenir Book"/>
              </a:rPr>
              <a:t>Schottky</a:t>
            </a:r>
            <a:r>
              <a:rPr lang="en-US" sz="1600" dirty="0" smtClean="0">
                <a:latin typeface="Avenir Book"/>
                <a:cs typeface="Avenir Book"/>
              </a:rPr>
              <a:t> Effect</a:t>
            </a:r>
          </a:p>
          <a:p>
            <a:pPr marL="971550" lvl="1" indent="-514350">
              <a:buFont typeface="+mj-lt"/>
              <a:buAutoNum type="romanLcPeriod"/>
            </a:pPr>
            <a:endParaRPr lang="en-US" sz="2000" dirty="0">
              <a:latin typeface="Avenir Book"/>
              <a:cs typeface="Avenir Book"/>
            </a:endParaRPr>
          </a:p>
          <a:p>
            <a:pPr lvl="1"/>
            <a:r>
              <a:rPr lang="en-US" sz="2000" dirty="0" smtClean="0">
                <a:latin typeface="Avenir Book"/>
                <a:cs typeface="Avenir Book"/>
              </a:rPr>
              <a:t>Better vacuum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 sz="1600" dirty="0" smtClean="0">
                <a:latin typeface="Avenir Book"/>
                <a:cs typeface="Avenir Book"/>
              </a:rPr>
              <a:t>Reduces the ions</a:t>
            </a:r>
          </a:p>
          <a:p>
            <a:pPr marL="971550" lvl="1" indent="-514350">
              <a:buFont typeface="+mj-lt"/>
              <a:buAutoNum type="romanLcPeriod"/>
            </a:pPr>
            <a:r>
              <a:rPr lang="en-US" sz="1600" dirty="0" smtClean="0">
                <a:latin typeface="Avenir Book"/>
                <a:cs typeface="Avenir Book"/>
              </a:rPr>
              <a:t>Reduces the molecules desorption </a:t>
            </a:r>
            <a:endParaRPr lang="en-US" sz="16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808454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 charge lifetime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106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venir Book"/>
                <a:cs typeface="Avenir Book"/>
              </a:rPr>
              <a:t>In DC gun, ion back bombardment is dominated  the </a:t>
            </a:r>
            <a:r>
              <a:rPr lang="en-US" dirty="0" err="1" smtClean="0">
                <a:latin typeface="Avenir Book"/>
                <a:cs typeface="Avenir Book"/>
              </a:rPr>
              <a:t>GaAs</a:t>
            </a:r>
            <a:r>
              <a:rPr lang="en-US" dirty="0" smtClean="0">
                <a:latin typeface="Avenir Book"/>
                <a:cs typeface="Avenir Book"/>
              </a:rPr>
              <a:t> photocathode lifetime.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55A0D2-B6FD-6A4D-B442-39A3167998D8}" type="slidenum">
              <a:rPr lang="en-US" smtClean="0">
                <a:latin typeface="Avenir Book"/>
                <a:cs typeface="Avenir Book"/>
              </a:rPr>
              <a:pPr>
                <a:defRPr/>
              </a:pPr>
              <a:t>16</a:t>
            </a:fld>
            <a:endParaRPr lang="en-US">
              <a:latin typeface="Avenir Book"/>
              <a:cs typeface="Avenir Boo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839" y="2095500"/>
            <a:ext cx="2854842" cy="685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0569" y="2204731"/>
            <a:ext cx="3677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Ion generation by the e-beam:</a:t>
            </a:r>
            <a:endParaRPr lang="en-US" sz="2000" dirty="0">
              <a:latin typeface="Avenir Book"/>
              <a:cs typeface="Avenir Boo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202" y="2885908"/>
            <a:ext cx="2015067" cy="533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9788" y="2885908"/>
            <a:ext cx="6658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Differential equation describe the surface bond damage</a:t>
            </a:r>
            <a:r>
              <a:rPr lang="en-US" altLang="zh-CN" sz="2000" dirty="0" smtClean="0">
                <a:latin typeface="Avenir Book"/>
                <a:cs typeface="Avenir Book"/>
              </a:rPr>
              <a:t>:</a:t>
            </a:r>
            <a:endParaRPr lang="en-US" sz="2000" dirty="0">
              <a:latin typeface="Avenir Book"/>
              <a:cs typeface="Avenir Book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353" y="3337732"/>
            <a:ext cx="1900238" cy="533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0569" y="3441569"/>
            <a:ext cx="4224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In constant current case, QE decay</a:t>
            </a:r>
            <a:r>
              <a:rPr lang="en-US" altLang="zh-CN" sz="2000" dirty="0" smtClean="0">
                <a:latin typeface="Avenir Book"/>
                <a:cs typeface="Avenir Book"/>
              </a:rPr>
              <a:t>: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9788" y="3964797"/>
            <a:ext cx="1830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Charge lifetime</a:t>
            </a:r>
            <a:r>
              <a:rPr lang="en-US" altLang="zh-CN" dirty="0" smtClean="0">
                <a:latin typeface="Avenir Book"/>
                <a:cs typeface="Avenir Book"/>
              </a:rPr>
              <a:t>: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650" y="3964797"/>
            <a:ext cx="1384300" cy="482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" y="4461952"/>
            <a:ext cx="8530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The charge lifetime is proportional to the cathode size and inverse proportional to the F.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74445" y="3964328"/>
            <a:ext cx="4292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B is the bond density times the area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52523" y="5169838"/>
            <a:ext cx="5813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F: The number of </a:t>
            </a:r>
            <a:r>
              <a:rPr lang="en-US" sz="2000" dirty="0">
                <a:latin typeface="Avenir Book"/>
                <a:cs typeface="Avenir Book"/>
              </a:rPr>
              <a:t>ions generated </a:t>
            </a:r>
            <a:r>
              <a:rPr lang="en-US" sz="2000" dirty="0" smtClean="0">
                <a:latin typeface="Avenir Book"/>
                <a:cs typeface="Avenir Book"/>
              </a:rPr>
              <a:t>by 1C electrons</a:t>
            </a:r>
            <a:endParaRPr lang="en-US" sz="2000" dirty="0">
              <a:latin typeface="Avenir Book"/>
              <a:cs typeface="Avenir Book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3650" y="5569948"/>
            <a:ext cx="372533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5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Quantities the charge lifetime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55A0D2-B6FD-6A4D-B442-39A3167998D8}" type="slidenum">
              <a:rPr lang="en-US" smtClean="0">
                <a:latin typeface="Avenir Book"/>
                <a:cs typeface="Avenir Book"/>
              </a:rPr>
              <a:pPr>
                <a:defRPr/>
              </a:pPr>
              <a:t>17</a:t>
            </a:fld>
            <a:endParaRPr lang="en-US">
              <a:latin typeface="Avenir Book"/>
              <a:cs typeface="Avenir Boo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4787900" cy="2806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295399"/>
            <a:ext cx="4343400" cy="27532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4343400"/>
            <a:ext cx="3725333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4953000"/>
            <a:ext cx="1384300" cy="482600"/>
          </a:xfrm>
          <a:prstGeom prst="rect">
            <a:avLst/>
          </a:prstGeom>
        </p:spPr>
      </p:pic>
      <p:sp>
        <p:nvSpPr>
          <p:cNvPr id="11" name="Multiply 10"/>
          <p:cNvSpPr/>
          <p:nvPr/>
        </p:nvSpPr>
        <p:spPr>
          <a:xfrm>
            <a:off x="4191000" y="4953000"/>
            <a:ext cx="990600" cy="304800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267200" y="5334000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733800" y="50292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038600" y="4191000"/>
            <a:ext cx="3048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105400" y="4191000"/>
            <a:ext cx="3048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1500" y="54864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Charge lifetime is proportional to the area, inverse proportional to the pressure, increase by enhance the voltage.</a:t>
            </a:r>
            <a:endParaRPr lang="en-US" sz="20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546827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we have beam loss?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820"/>
            <a:ext cx="8153400" cy="1660132"/>
          </a:xfrm>
        </p:spPr>
        <p:txBody>
          <a:bodyPr/>
          <a:lstStyle/>
          <a:p>
            <a:r>
              <a:rPr lang="en-US" sz="2000" dirty="0" smtClean="0">
                <a:latin typeface="Avenir Book"/>
                <a:cs typeface="Avenir Book"/>
              </a:rPr>
              <a:t>Without RF booster cavities, the downstream ions will be blocked by the biased anode. The beam loss generated desorption gas will go back to dc gap.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With constant peak current,  beam loss is proportional to average current.</a:t>
            </a: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55A0D2-B6FD-6A4D-B442-39A3167998D8}" type="slidenum">
              <a:rPr lang="en-US" smtClean="0">
                <a:latin typeface="Avenir Book"/>
                <a:cs typeface="Avenir Book"/>
              </a:rPr>
              <a:pPr>
                <a:defRPr/>
              </a:pPr>
              <a:t>18</a:t>
            </a:fld>
            <a:endParaRPr lang="en-US">
              <a:latin typeface="Avenir Book"/>
              <a:cs typeface="Avenir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5171609"/>
            <a:ext cx="9169762" cy="707886"/>
          </a:xfrm>
          <a:prstGeom prst="rect">
            <a:avLst/>
          </a:prstGeom>
          <a:solidFill>
            <a:srgbClr val="AFAFA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With constant average current, how is the charge lifetime changed by the bunch charge?</a:t>
            </a:r>
            <a:endParaRPr lang="en-US" sz="2000" dirty="0">
              <a:latin typeface="Avenir Book"/>
              <a:cs typeface="Avenir Book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26952"/>
            <a:ext cx="3932167" cy="23149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700066"/>
            <a:ext cx="2739571" cy="38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129" y="2826952"/>
            <a:ext cx="2572871" cy="53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630" y="4081066"/>
            <a:ext cx="2207172" cy="533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92571" y="3713104"/>
            <a:ext cx="1112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S(P)=m P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43800" y="4245134"/>
            <a:ext cx="162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S(P)=m Log[P]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72531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back bombardment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>
                <a:latin typeface="Avenir Book"/>
                <a:cs typeface="Avenir Book"/>
              </a:rPr>
              <a:t>GPT simulation: considering space charge, electron-H2 scattering.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Only consider the ions generated from the DC gap.</a:t>
            </a:r>
          </a:p>
          <a:p>
            <a:r>
              <a:rPr lang="en-US" sz="2000" dirty="0" smtClean="0">
                <a:latin typeface="Avenir Book"/>
                <a:cs typeface="Avenir Book"/>
              </a:rPr>
              <a:t>Assuming no ions came from downstream due to anode bias.</a:t>
            </a:r>
          </a:p>
          <a:p>
            <a:endParaRPr lang="en-US" sz="2000" dirty="0">
              <a:latin typeface="Avenir Book"/>
              <a:cs typeface="Avenir Book"/>
            </a:endParaRPr>
          </a:p>
          <a:p>
            <a:r>
              <a:rPr lang="en-US" sz="2000" dirty="0" smtClean="0">
                <a:latin typeface="Avenir Book"/>
                <a:cs typeface="Avenir Book"/>
              </a:rPr>
              <a:t>Procedure:</a:t>
            </a:r>
          </a:p>
          <a:p>
            <a:pPr>
              <a:buFont typeface="Wingdings" charset="2"/>
              <a:buChar char="Ø"/>
            </a:pPr>
            <a:r>
              <a:rPr lang="en-US" sz="2000" dirty="0" smtClean="0">
                <a:latin typeface="Avenir Book"/>
                <a:cs typeface="Avenir Book"/>
              </a:rPr>
              <a:t>First run the electron beam from cathode.</a:t>
            </a:r>
          </a:p>
          <a:p>
            <a:pPr>
              <a:buFont typeface="Wingdings" charset="2"/>
              <a:buChar char="Ø"/>
            </a:pPr>
            <a:r>
              <a:rPr lang="en-US" sz="2000" dirty="0" smtClean="0">
                <a:latin typeface="Avenir Book"/>
                <a:cs typeface="Avenir Book"/>
              </a:rPr>
              <a:t>Generates ions by function of electron energy and position.</a:t>
            </a:r>
          </a:p>
          <a:p>
            <a:pPr>
              <a:buFont typeface="Wingdings" charset="2"/>
              <a:buChar char="Ø"/>
            </a:pPr>
            <a:r>
              <a:rPr lang="en-US" sz="2000" dirty="0" smtClean="0">
                <a:latin typeface="Avenir Book"/>
                <a:cs typeface="Avenir Book"/>
              </a:rPr>
              <a:t>Assume initial ion momentum equal to H momentum (ideal gas distribution)</a:t>
            </a:r>
          </a:p>
          <a:p>
            <a:pPr>
              <a:buFont typeface="Wingdings" charset="2"/>
              <a:buChar char="Ø"/>
            </a:pPr>
            <a:r>
              <a:rPr lang="en-US" sz="2000" dirty="0" smtClean="0">
                <a:latin typeface="Avenir Book"/>
                <a:cs typeface="Avenir Book"/>
              </a:rPr>
              <a:t>Simulation the ion back and stop at the cathode</a:t>
            </a:r>
          </a:p>
          <a:p>
            <a:pPr>
              <a:buFont typeface="Wingdings" charset="2"/>
              <a:buChar char="Ø"/>
            </a:pPr>
            <a:endParaRPr lang="en-US" sz="2000" dirty="0" smtClean="0">
              <a:latin typeface="Avenir Book"/>
              <a:cs typeface="Avenir Book"/>
            </a:endParaRPr>
          </a:p>
          <a:p>
            <a:pPr>
              <a:buFont typeface="Wingdings" charset="2"/>
              <a:buChar char="Ø"/>
            </a:pP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E3F59-96E4-3C4B-BC09-124A0E420CD8}" type="slidenum">
              <a:rPr lang="en-US" smtClean="0">
                <a:latin typeface="Avenir Book"/>
                <a:cs typeface="Avenir Book"/>
              </a:rPr>
              <a:pPr>
                <a:defRPr/>
              </a:pPr>
              <a:t>19</a:t>
            </a:fld>
            <a:endParaRPr lang="en-US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941812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venir Book"/>
                <a:cs typeface="Avenir Book"/>
              </a:rPr>
              <a:t>eRHIC polarized electron source introduction</a:t>
            </a:r>
          </a:p>
          <a:p>
            <a:r>
              <a:rPr lang="en-US" dirty="0" smtClean="0">
                <a:latin typeface="Avenir Book"/>
                <a:cs typeface="Avenir Book"/>
              </a:rPr>
              <a:t>The</a:t>
            </a:r>
            <a:r>
              <a:rPr lang="zh-CN" altLang="en-US" dirty="0" smtClean="0">
                <a:latin typeface="Avenir Book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cs typeface="Avenir Book"/>
              </a:rPr>
              <a:t>strategy</a:t>
            </a:r>
            <a:r>
              <a:rPr lang="zh-CN" altLang="en-US" dirty="0" smtClean="0">
                <a:latin typeface="Avenir Book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cs typeface="Avenir Book"/>
              </a:rPr>
              <a:t>of</a:t>
            </a:r>
            <a:r>
              <a:rPr lang="zh-CN" altLang="en-US" dirty="0" smtClean="0">
                <a:latin typeface="Avenir Book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cs typeface="Avenir Book"/>
              </a:rPr>
              <a:t>reaching</a:t>
            </a:r>
            <a:r>
              <a:rPr lang="zh-CN" altLang="en-US" dirty="0" smtClean="0">
                <a:latin typeface="Avenir Book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cs typeface="Avenir Book"/>
              </a:rPr>
              <a:t>high</a:t>
            </a:r>
            <a:r>
              <a:rPr lang="zh-CN" altLang="en-US" dirty="0" smtClean="0">
                <a:latin typeface="Avenir Book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cs typeface="Avenir Book"/>
              </a:rPr>
              <a:t>current</a:t>
            </a:r>
            <a:r>
              <a:rPr lang="zh-CN" altLang="en-US" dirty="0" smtClean="0">
                <a:latin typeface="Avenir Book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cs typeface="Avenir Book"/>
              </a:rPr>
              <a:t>and</a:t>
            </a:r>
            <a:r>
              <a:rPr lang="zh-CN" altLang="en-US" dirty="0" smtClean="0">
                <a:latin typeface="Avenir Book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cs typeface="Avenir Book"/>
              </a:rPr>
              <a:t>high</a:t>
            </a:r>
            <a:r>
              <a:rPr lang="zh-CN" altLang="en-US" dirty="0" smtClean="0">
                <a:latin typeface="Avenir Book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cs typeface="Avenir Book"/>
              </a:rPr>
              <a:t>charge</a:t>
            </a:r>
          </a:p>
          <a:p>
            <a:r>
              <a:rPr lang="en-US" dirty="0" smtClean="0">
                <a:latin typeface="Avenir Book"/>
                <a:cs typeface="Avenir Book"/>
              </a:rPr>
              <a:t>High</a:t>
            </a:r>
            <a:r>
              <a:rPr lang="zh-CN" altLang="en-US" dirty="0" smtClean="0">
                <a:latin typeface="Avenir Book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cs typeface="Avenir Book"/>
              </a:rPr>
              <a:t>current</a:t>
            </a:r>
            <a:r>
              <a:rPr lang="zh-CN" altLang="en-US" dirty="0" smtClean="0">
                <a:latin typeface="Avenir Book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cs typeface="Avenir Book"/>
              </a:rPr>
              <a:t>high charge DC</a:t>
            </a:r>
            <a:r>
              <a:rPr lang="zh-CN" altLang="en-US" dirty="0" smtClean="0">
                <a:latin typeface="Avenir Book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cs typeface="Avenir Book"/>
              </a:rPr>
              <a:t>gun considerations</a:t>
            </a:r>
          </a:p>
          <a:p>
            <a:r>
              <a:rPr lang="en-US" dirty="0" smtClean="0">
                <a:latin typeface="Avenir Book"/>
                <a:cs typeface="Avenir Book"/>
              </a:rPr>
              <a:t>Lifetime</a:t>
            </a:r>
            <a:r>
              <a:rPr lang="zh-CN" altLang="en-US" dirty="0" smtClean="0">
                <a:latin typeface="Avenir Book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cs typeface="Avenir Book"/>
              </a:rPr>
              <a:t>estimation</a:t>
            </a:r>
          </a:p>
          <a:p>
            <a:r>
              <a:rPr lang="en-US" dirty="0" smtClean="0">
                <a:latin typeface="Avenir Book"/>
                <a:cs typeface="Avenir Book"/>
              </a:rPr>
              <a:t>Progressing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14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Ions distribution on the cathode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9B8244-19DD-3847-8A8F-4F22BC496CF3}" type="datetime1">
              <a:rPr lang="en-US" smtClean="0"/>
              <a:pPr>
                <a:defRPr/>
              </a:pPr>
              <a:t>9/11/17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E3F59-96E4-3C4B-BC09-124A0E420CD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8" name="Picture 7" descr="22deg_18apt_6off_4rad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547" y="1212662"/>
            <a:ext cx="2751667" cy="2063750"/>
          </a:xfrm>
          <a:prstGeom prst="rect">
            <a:avLst/>
          </a:prstGeom>
        </p:spPr>
      </p:pic>
      <p:pic>
        <p:nvPicPr>
          <p:cNvPr id="9" name="Picture 8" descr="22deg_18apt_6off_4rad_hi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t="7128" r="2098"/>
          <a:stretch/>
        </p:blipFill>
        <p:spPr>
          <a:xfrm>
            <a:off x="5218534" y="1747346"/>
            <a:ext cx="3925467" cy="3821492"/>
          </a:xfrm>
          <a:prstGeom prst="rect">
            <a:avLst/>
          </a:prstGeom>
        </p:spPr>
      </p:pic>
      <p:pic>
        <p:nvPicPr>
          <p:cNvPr id="10" name="Picture 9" descr="22deg_18apt_0off_4.3rad_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2" y="1212662"/>
            <a:ext cx="2751665" cy="20637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057" y="3658092"/>
            <a:ext cx="52331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cs typeface="Avenir Book"/>
              </a:rPr>
              <a:t>The activated cathode spot is covered by a large number of low energy ions. </a:t>
            </a:r>
            <a:endParaRPr lang="en-US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cs typeface="Avenir Book"/>
              </a:rPr>
              <a:t>The center of the cathode area receives most of the ions with high energy, resulting in much higher power density. </a:t>
            </a:r>
            <a:endParaRPr lang="en-US" dirty="0" smtClean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The </a:t>
            </a:r>
            <a:r>
              <a:rPr lang="en-US" dirty="0">
                <a:latin typeface="Avenir Book"/>
                <a:cs typeface="Avenir Book"/>
              </a:rPr>
              <a:t>over focusing of high energy ions </a:t>
            </a:r>
            <a:r>
              <a:rPr lang="en-US" dirty="0" smtClean="0">
                <a:latin typeface="Avenir Book"/>
                <a:cs typeface="Avenir Book"/>
              </a:rPr>
              <a:t>are</a:t>
            </a:r>
            <a:r>
              <a:rPr lang="zh-CN" altLang="en-US" dirty="0" smtClean="0">
                <a:latin typeface="Avenir Book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cs typeface="Avenir Book"/>
              </a:rPr>
              <a:t>always</a:t>
            </a:r>
            <a:r>
              <a:rPr lang="zh-CN" altLang="en-US" dirty="0" smtClean="0">
                <a:latin typeface="Avenir Book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cs typeface="Avenir Book"/>
              </a:rPr>
              <a:t>distributed</a:t>
            </a:r>
            <a:r>
              <a:rPr lang="zh-CN" altLang="en-US" dirty="0" smtClean="0">
                <a:latin typeface="Avenir Book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cs typeface="Avenir Book"/>
              </a:rPr>
              <a:t>on</a:t>
            </a:r>
            <a:r>
              <a:rPr lang="zh-CN" altLang="en-US" dirty="0" smtClean="0">
                <a:latin typeface="Avenir Book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cs typeface="Avenir Book"/>
              </a:rPr>
              <a:t>opposite</a:t>
            </a:r>
            <a:r>
              <a:rPr lang="zh-CN" altLang="en-US" dirty="0" smtClean="0">
                <a:latin typeface="Avenir Book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cs typeface="Avenir Book"/>
              </a:rPr>
              <a:t>direction</a:t>
            </a:r>
            <a:r>
              <a:rPr lang="zh-CN" altLang="en-US" dirty="0" smtClean="0">
                <a:latin typeface="Avenir Book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cs typeface="Avenir Book"/>
              </a:rPr>
              <a:t>of</a:t>
            </a:r>
            <a:r>
              <a:rPr lang="zh-CN" altLang="en-US" dirty="0" smtClean="0">
                <a:latin typeface="Avenir Book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cs typeface="Avenir Book"/>
              </a:rPr>
              <a:t>laser</a:t>
            </a:r>
            <a:r>
              <a:rPr lang="zh-CN" altLang="en-US" dirty="0" smtClean="0">
                <a:latin typeface="Avenir Book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cs typeface="Avenir Book"/>
              </a:rPr>
              <a:t>spots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227138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Determine the cathode size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482969"/>
            <a:ext cx="6248400" cy="3505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 smtClean="0">
                <a:latin typeface="Avenir Book"/>
                <a:cs typeface="Avenir Book"/>
              </a:rPr>
              <a:t>Item 1 and 2 requires large cathode size</a:t>
            </a:r>
            <a:endParaRPr lang="en-US" sz="2000" dirty="0">
              <a:latin typeface="Avenir Book"/>
              <a:cs typeface="Avenir Book"/>
            </a:endParaRPr>
          </a:p>
          <a:p>
            <a:pPr>
              <a:buFont typeface="Wingdings" charset="2"/>
              <a:buChar char="Ø"/>
            </a:pPr>
            <a:r>
              <a:rPr lang="en-US" sz="2000" dirty="0">
                <a:latin typeface="Avenir Book"/>
                <a:cs typeface="Avenir Book"/>
              </a:rPr>
              <a:t>2~3mm for the cathode’s offset.</a:t>
            </a:r>
          </a:p>
          <a:p>
            <a:pPr>
              <a:buFont typeface="Wingdings" charset="2"/>
              <a:buChar char="Ø"/>
            </a:pPr>
            <a:r>
              <a:rPr lang="en-US" sz="2000" dirty="0">
                <a:latin typeface="Avenir Book"/>
                <a:cs typeface="Avenir Book"/>
              </a:rPr>
              <a:t>7~9mm for the diameter of the cathode’s illuminated </a:t>
            </a:r>
            <a:r>
              <a:rPr lang="en-US" sz="2000" dirty="0" smtClean="0">
                <a:latin typeface="Avenir Book"/>
                <a:cs typeface="Avenir Book"/>
              </a:rPr>
              <a:t>spot. 2</a:t>
            </a:r>
            <a:r>
              <a:rPr lang="en-US" sz="2000" dirty="0">
                <a:latin typeface="Avenir Book"/>
                <a:cs typeface="Avenir Book"/>
              </a:rPr>
              <a:t>~3 mm to the edge</a:t>
            </a:r>
            <a:r>
              <a:rPr lang="en-US" sz="2000" dirty="0" smtClean="0">
                <a:latin typeface="Avenir Book"/>
                <a:cs typeface="Avenir Book"/>
              </a:rPr>
              <a:t>.</a:t>
            </a:r>
          </a:p>
          <a:p>
            <a:pPr>
              <a:buFont typeface="Wingdings" charset="2"/>
              <a:buChar char="Ø"/>
            </a:pPr>
            <a:endParaRPr lang="en-US" sz="2000" dirty="0">
              <a:latin typeface="Avenir Book"/>
              <a:cs typeface="Avenir Book"/>
            </a:endParaRPr>
          </a:p>
          <a:p>
            <a:r>
              <a:rPr lang="en-US" sz="2000" dirty="0">
                <a:latin typeface="Avenir Book"/>
                <a:cs typeface="Avenir Book"/>
              </a:rPr>
              <a:t>Total cathode size should be </a:t>
            </a:r>
            <a:r>
              <a:rPr lang="en-US" sz="2000" dirty="0" smtClean="0">
                <a:latin typeface="Avenir Book"/>
                <a:cs typeface="Avenir Book"/>
              </a:rPr>
              <a:t>24.5</a:t>
            </a:r>
            <a:r>
              <a:rPr lang="en-US" sz="2000" dirty="0">
                <a:latin typeface="Avenir Book"/>
                <a:cs typeface="Avenir Book"/>
              </a:rPr>
              <a:t>~27 cm in </a:t>
            </a:r>
            <a:r>
              <a:rPr lang="en-US" sz="2000" dirty="0" smtClean="0">
                <a:latin typeface="Avenir Book"/>
                <a:cs typeface="Avenir Book"/>
              </a:rPr>
              <a:t>diameter. </a:t>
            </a:r>
            <a:endParaRPr lang="en-US" sz="2000" dirty="0">
              <a:latin typeface="Avenir Book"/>
              <a:cs typeface="Avenir Book"/>
            </a:endParaRPr>
          </a:p>
          <a:p>
            <a:pPr>
              <a:defRPr/>
            </a:pPr>
            <a:endParaRPr lang="en-US" sz="2000" dirty="0">
              <a:latin typeface="Avenir Book"/>
              <a:cs typeface="Avenir Book"/>
            </a:endParaRPr>
          </a:p>
          <a:p>
            <a:pPr marL="0" indent="0">
              <a:buNone/>
            </a:pPr>
            <a:endParaRPr lang="en-US" sz="2000" dirty="0">
              <a:latin typeface="Avenir Book"/>
              <a:cs typeface="Avenir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latin typeface="Avenir Book"/>
                <a:cs typeface="Avenir Book"/>
              </a:rPr>
              <a:pPr/>
              <a:t>21</a:t>
            </a:fld>
            <a:endParaRPr lang="en-US">
              <a:latin typeface="Avenir Book"/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0984" y="4690838"/>
            <a:ext cx="7391400" cy="830997"/>
          </a:xfrm>
          <a:prstGeom prst="rect">
            <a:avLst/>
          </a:prstGeom>
          <a:solidFill>
            <a:srgbClr val="AFAFA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venir Book"/>
                <a:cs typeface="Avenir Book"/>
              </a:rPr>
              <a:t>We need a </a:t>
            </a:r>
            <a:r>
              <a:rPr lang="en-US" sz="2400" dirty="0" smtClean="0">
                <a:solidFill>
                  <a:srgbClr val="FF0000"/>
                </a:solidFill>
                <a:latin typeface="Avenir Book"/>
                <a:cs typeface="Avenir Book"/>
              </a:rPr>
              <a:t>large cathode</a:t>
            </a:r>
            <a:r>
              <a:rPr lang="en-US" sz="2400" dirty="0" smtClean="0">
                <a:latin typeface="Avenir Book"/>
                <a:cs typeface="Avenir Book"/>
              </a:rPr>
              <a:t> size </a:t>
            </a:r>
            <a:r>
              <a:rPr lang="en-US" sz="2400" dirty="0" smtClean="0">
                <a:solidFill>
                  <a:srgbClr val="FF0000"/>
                </a:solidFill>
                <a:latin typeface="Avenir Book"/>
                <a:cs typeface="Avenir Book"/>
              </a:rPr>
              <a:t>high voltage </a:t>
            </a:r>
            <a:r>
              <a:rPr lang="en-US" sz="2400" dirty="0" smtClean="0">
                <a:latin typeface="Avenir Book"/>
                <a:cs typeface="Avenir Book"/>
              </a:rPr>
              <a:t>DC gun with </a:t>
            </a:r>
            <a:r>
              <a:rPr lang="en-US" sz="2400" dirty="0" smtClean="0">
                <a:solidFill>
                  <a:srgbClr val="FF0000"/>
                </a:solidFill>
                <a:latin typeface="Avenir Book"/>
                <a:cs typeface="Avenir Book"/>
              </a:rPr>
              <a:t>cooling capability</a:t>
            </a:r>
            <a:r>
              <a:rPr lang="en-US" sz="2400" dirty="0" smtClean="0">
                <a:latin typeface="Avenir Book"/>
                <a:cs typeface="Avenir Book"/>
              </a:rPr>
              <a:t>.</a:t>
            </a:r>
            <a:endParaRPr lang="en-US" sz="2400" dirty="0">
              <a:latin typeface="Avenir Book"/>
              <a:cs typeface="Avenir Book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6781800" y="2209800"/>
            <a:ext cx="2273085" cy="1905000"/>
            <a:chOff x="0" y="0"/>
            <a:chExt cx="1796792" cy="1485900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0" y="0"/>
              <a:ext cx="1796792" cy="1485900"/>
              <a:chOff x="0" y="0"/>
              <a:chExt cx="1796792" cy="1485900"/>
            </a:xfrm>
          </p:grpSpPr>
          <p:sp>
            <p:nvSpPr>
              <p:cNvPr id="11" name="Oval 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485900" cy="1485900"/>
              </a:xfrm>
              <a:prstGeom prst="ellipse">
                <a:avLst/>
              </a:prstGeom>
              <a:noFill/>
              <a:ln w="9525">
                <a:solidFill>
                  <a:schemeClr val="accent1">
                    <a:lumMod val="95000"/>
                    <a:lumOff val="0"/>
                  </a:schemeClr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US">
                  <a:latin typeface="Avenir Book"/>
                  <a:cs typeface="Avenir Book"/>
                </a:endParaRPr>
              </a:p>
            </p:txBody>
          </p:sp>
          <p:sp>
            <p:nvSpPr>
              <p:cNvPr id="12" name="Oval 11"/>
              <p:cNvSpPr>
                <a:spLocks noChangeArrowheads="1"/>
              </p:cNvSpPr>
              <p:nvPr/>
            </p:nvSpPr>
            <p:spPr bwMode="auto">
              <a:xfrm>
                <a:off x="914400" y="685800"/>
                <a:ext cx="228600" cy="228600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lumMod val="50000"/>
                      <a:lumOff val="50000"/>
                    </a:schemeClr>
                  </a:gs>
                  <a:gs pos="100000">
                    <a:schemeClr val="accent1">
                      <a:lumMod val="100000"/>
                      <a:lumOff val="0"/>
                    </a:schemeClr>
                  </a:gs>
                </a:gsLst>
                <a:lin ang="5400000"/>
              </a:gradFill>
              <a:ln w="9525">
                <a:solidFill>
                  <a:schemeClr val="accent1">
                    <a:lumMod val="95000"/>
                    <a:lumOff val="0"/>
                  </a:schemeClr>
                </a:solidFill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rot="0" vert="horz" wrap="square" lIns="91440" tIns="45720" rIns="91440" bIns="45720" anchor="ctr" anchorCtr="0" upright="1">
                <a:noAutofit/>
              </a:bodyPr>
              <a:lstStyle/>
              <a:p>
                <a:endParaRPr lang="en-US">
                  <a:latin typeface="Avenir Book"/>
                  <a:cs typeface="Avenir Book"/>
                </a:endParaRPr>
              </a:p>
            </p:txBody>
          </p:sp>
          <p:cxnSp>
            <p:nvCxnSpPr>
              <p:cNvPr id="13" name="Straight Arrow Connector 12"/>
              <p:cNvCxnSpPr>
                <a:cxnSpLocks noChangeShapeType="1"/>
              </p:cNvCxnSpPr>
              <p:nvPr/>
            </p:nvCxnSpPr>
            <p:spPr bwMode="auto">
              <a:xfrm>
                <a:off x="1143000" y="800100"/>
                <a:ext cx="342900" cy="0"/>
              </a:xfrm>
              <a:prstGeom prst="straightConnector1">
                <a:avLst/>
              </a:prstGeom>
              <a:noFill/>
              <a:ln w="25400">
                <a:solidFill>
                  <a:schemeClr val="accent1">
                    <a:lumMod val="100000"/>
                    <a:lumOff val="0"/>
                  </a:schemeClr>
                </a:solidFill>
                <a:round/>
                <a:headEnd type="arrow" w="med" len="med"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Straight Arrow Connector 13"/>
              <p:cNvCxnSpPr>
                <a:cxnSpLocks noChangeShapeType="1"/>
              </p:cNvCxnSpPr>
              <p:nvPr/>
            </p:nvCxnSpPr>
            <p:spPr bwMode="auto">
              <a:xfrm>
                <a:off x="685800" y="800100"/>
                <a:ext cx="228600" cy="0"/>
              </a:xfrm>
              <a:prstGeom prst="straightConnector1">
                <a:avLst/>
              </a:prstGeom>
              <a:noFill/>
              <a:ln w="25400">
                <a:solidFill>
                  <a:schemeClr val="accent1">
                    <a:lumMod val="100000"/>
                    <a:lumOff val="0"/>
                  </a:schemeClr>
                </a:solidFill>
                <a:round/>
                <a:headEnd type="arrow" w="med" len="med"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5" name="Text Box 7"/>
              <p:cNvSpPr txBox="1">
                <a:spLocks noChangeArrowheads="1"/>
              </p:cNvSpPr>
              <p:nvPr/>
            </p:nvSpPr>
            <p:spPr bwMode="auto">
              <a:xfrm>
                <a:off x="214044" y="230873"/>
                <a:ext cx="1582748" cy="342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err="1">
                    <a:effectLst/>
                    <a:latin typeface="Avenir Book"/>
                    <a:ea typeface="宋体"/>
                    <a:cs typeface="Avenir Book"/>
                  </a:rPr>
                  <a:t>D_offc</a:t>
                </a:r>
                <a:r>
                  <a:rPr lang="en-US" sz="1400" dirty="0">
                    <a:effectLst/>
                    <a:latin typeface="Avenir Book"/>
                    <a:ea typeface="宋体"/>
                    <a:cs typeface="Avenir Book"/>
                  </a:rPr>
                  <a:t>   </a:t>
                </a:r>
                <a:r>
                  <a:rPr lang="en-US" sz="1400" dirty="0" smtClean="0">
                    <a:effectLst/>
                    <a:latin typeface="Avenir Book"/>
                    <a:ea typeface="宋体"/>
                    <a:cs typeface="Avenir Book"/>
                  </a:rPr>
                  <a:t> </a:t>
                </a:r>
                <a:r>
                  <a:rPr lang="en-US" sz="1400" dirty="0" err="1">
                    <a:effectLst/>
                    <a:latin typeface="Avenir Book"/>
                    <a:ea typeface="宋体"/>
                    <a:cs typeface="Avenir Book"/>
                  </a:rPr>
                  <a:t>D_edge</a:t>
                </a:r>
                <a:endParaRPr lang="en-US" sz="1400" dirty="0">
                  <a:effectLst/>
                  <a:latin typeface="Avenir Book"/>
                  <a:ea typeface="宋体"/>
                  <a:cs typeface="Avenir Book"/>
                </a:endParaRPr>
              </a:p>
            </p:txBody>
          </p:sp>
          <p:sp>
            <p:nvSpPr>
              <p:cNvPr id="16" name="Text Box 8"/>
              <p:cNvSpPr txBox="1">
                <a:spLocks noChangeArrowheads="1"/>
              </p:cNvSpPr>
              <p:nvPr/>
            </p:nvSpPr>
            <p:spPr bwMode="auto">
              <a:xfrm>
                <a:off x="685800" y="1028700"/>
                <a:ext cx="834726" cy="342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91440" tIns="45720" rIns="91440" bIns="45720" anchor="t" anchorCtr="0" upright="1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err="1" smtClean="0">
                    <a:effectLst/>
                    <a:latin typeface="Avenir Book"/>
                    <a:ea typeface="宋体"/>
                    <a:cs typeface="Avenir Book"/>
                  </a:rPr>
                  <a:t>D_laser</a:t>
                </a:r>
                <a:endParaRPr lang="en-US" sz="1400" dirty="0">
                  <a:effectLst/>
                  <a:latin typeface="Avenir Book"/>
                  <a:ea typeface="宋体"/>
                  <a:cs typeface="Avenir Book"/>
                </a:endParaRPr>
              </a:p>
            </p:txBody>
          </p:sp>
          <p:cxnSp>
            <p:nvCxnSpPr>
              <p:cNvPr id="17" name="Straight Arrow Connector 16"/>
              <p:cNvCxnSpPr>
                <a:cxnSpLocks noChangeShapeType="1"/>
              </p:cNvCxnSpPr>
              <p:nvPr/>
            </p:nvCxnSpPr>
            <p:spPr bwMode="auto">
              <a:xfrm>
                <a:off x="685800" y="457200"/>
                <a:ext cx="114300" cy="22860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Straight Arrow Connector 17"/>
              <p:cNvCxnSpPr>
                <a:cxnSpLocks noChangeShapeType="1"/>
              </p:cNvCxnSpPr>
              <p:nvPr/>
            </p:nvCxnSpPr>
            <p:spPr bwMode="auto">
              <a:xfrm>
                <a:off x="1257300" y="457200"/>
                <a:ext cx="0" cy="22860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0" name="Straight Arrow Connector 9"/>
            <p:cNvCxnSpPr>
              <a:cxnSpLocks noChangeShapeType="1"/>
            </p:cNvCxnSpPr>
            <p:nvPr/>
          </p:nvCxnSpPr>
          <p:spPr bwMode="auto">
            <a:xfrm flipV="1">
              <a:off x="1028700" y="914400"/>
              <a:ext cx="0" cy="22860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18171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AppleGothic"/>
              </a:rPr>
              <a:t>BNL large cathode inverted gun</a:t>
            </a:r>
            <a:endParaRPr lang="en-US" dirty="0">
              <a:ea typeface="Apple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4793"/>
          <a:stretch/>
        </p:blipFill>
        <p:spPr bwMode="auto">
          <a:xfrm>
            <a:off x="192856" y="1257288"/>
            <a:ext cx="3581400" cy="4804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2119231" y="1273062"/>
            <a:ext cx="2122916" cy="1972124"/>
            <a:chOff x="609600" y="1371600"/>
            <a:chExt cx="3581400" cy="3889478"/>
          </a:xfrm>
        </p:grpSpPr>
        <p:grpSp>
          <p:nvGrpSpPr>
            <p:cNvPr id="8" name="Group 7"/>
            <p:cNvGrpSpPr/>
            <p:nvPr/>
          </p:nvGrpSpPr>
          <p:grpSpPr>
            <a:xfrm>
              <a:off x="609600" y="1371600"/>
              <a:ext cx="3581400" cy="3889478"/>
              <a:chOff x="2895601" y="1600200"/>
              <a:chExt cx="3581400" cy="3889478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95601" y="1600200"/>
                <a:ext cx="3581400" cy="3889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 flipV="1">
                <a:off x="3392475" y="4008779"/>
                <a:ext cx="1828800" cy="838201"/>
              </a:xfrm>
              <a:prstGeom prst="straightConnector1">
                <a:avLst/>
              </a:prstGeom>
              <a:ln w="38100" cmpd="sng">
                <a:solidFill>
                  <a:schemeClr val="accent1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3505200" y="4867022"/>
                <a:ext cx="1676399" cy="17277"/>
              </a:xfrm>
              <a:prstGeom prst="straightConnector1">
                <a:avLst/>
              </a:prstGeom>
              <a:ln w="38100" cmpd="sng"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2971800" y="3200401"/>
                <a:ext cx="533400" cy="0"/>
              </a:xfrm>
              <a:prstGeom prst="straightConnector1">
                <a:avLst/>
              </a:prstGeom>
              <a:ln w="38100" cmpd="sng"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2953442" y="4876800"/>
                <a:ext cx="609599" cy="0"/>
              </a:xfrm>
              <a:prstGeom prst="straightConnector1">
                <a:avLst/>
              </a:prstGeom>
              <a:ln w="38100" cmpd="sng"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4267200" y="2667000"/>
                <a:ext cx="0" cy="1676400"/>
              </a:xfrm>
              <a:prstGeom prst="straightConnector1">
                <a:avLst/>
              </a:prstGeom>
              <a:ln w="38100" cmpd="sng"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Arrow Connector 8"/>
            <p:cNvCxnSpPr/>
            <p:nvPr/>
          </p:nvCxnSpPr>
          <p:spPr>
            <a:xfrm flipV="1">
              <a:off x="1219200" y="1752600"/>
              <a:ext cx="1600200" cy="1219200"/>
            </a:xfrm>
            <a:prstGeom prst="straightConnector1">
              <a:avLst/>
            </a:prstGeom>
            <a:ln w="38100" cmpd="sng"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798165"/>
              </p:ext>
            </p:extLst>
          </p:nvPr>
        </p:nvGraphicFramePr>
        <p:xfrm>
          <a:off x="5201703" y="1257072"/>
          <a:ext cx="3270916" cy="4477516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837195"/>
                <a:gridCol w="1433721"/>
              </a:tblGrid>
              <a:tr h="291830">
                <a:tc>
                  <a:txBody>
                    <a:bodyPr/>
                    <a:lstStyle/>
                    <a:p>
                      <a:endParaRPr lang="en-US" sz="1400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Inverted</a:t>
                      </a:r>
                      <a:r>
                        <a:rPr lang="en-US" sz="1400" baseline="0" dirty="0" smtClean="0"/>
                        <a:t> gun</a:t>
                      </a:r>
                      <a:r>
                        <a:rPr lang="zh-CN" altLang="en-US" sz="1400" baseline="0" dirty="0" smtClean="0"/>
                        <a:t> </a:t>
                      </a:r>
                      <a:r>
                        <a:rPr lang="en-US" altLang="zh-CN" sz="1400" baseline="0" dirty="0" smtClean="0"/>
                        <a:t>(LR)</a:t>
                      </a:r>
                      <a:endParaRPr lang="en-US" sz="1400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</a:tr>
              <a:tr h="2918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Ball diameter</a:t>
                      </a:r>
                      <a:endParaRPr lang="en-US" sz="1400" dirty="0">
                        <a:solidFill>
                          <a:srgbClr val="FFFFFF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20 cm</a:t>
                      </a:r>
                      <a:endParaRPr lang="en-US" sz="1400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</a:tr>
              <a:tr h="2918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Chamber diameter</a:t>
                      </a:r>
                      <a:endParaRPr lang="en-US" sz="1400" dirty="0">
                        <a:solidFill>
                          <a:srgbClr val="FFFFFF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80 cm</a:t>
                      </a:r>
                      <a:endParaRPr lang="en-US" sz="1400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</a:tr>
              <a:tr h="2918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Gap distance (</a:t>
                      </a:r>
                      <a:r>
                        <a:rPr lang="en-US" sz="1400" dirty="0" err="1" smtClean="0"/>
                        <a:t>lg</a:t>
                      </a:r>
                      <a:r>
                        <a:rPr lang="en-US" sz="1400" dirty="0" smtClean="0"/>
                        <a:t>)</a:t>
                      </a:r>
                      <a:endParaRPr lang="en-US" sz="1400" dirty="0">
                        <a:solidFill>
                          <a:srgbClr val="FFFFFF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5.7 cm</a:t>
                      </a:r>
                      <a:endParaRPr lang="en-US" sz="1400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</a:tr>
              <a:tr h="2918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Voltage</a:t>
                      </a:r>
                      <a:endParaRPr lang="en-US" sz="1400" dirty="0">
                        <a:solidFill>
                          <a:srgbClr val="FFFFFF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350</a:t>
                      </a:r>
                      <a:r>
                        <a:rPr lang="zh-CN" altLang="en-US" sz="1400" dirty="0" smtClean="0"/>
                        <a:t> </a:t>
                      </a:r>
                      <a:r>
                        <a:rPr lang="en-US" sz="1400" dirty="0" smtClean="0"/>
                        <a:t>kV</a:t>
                      </a:r>
                      <a:endParaRPr lang="en-US" sz="1400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</a:tr>
              <a:tr h="2918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Cathode size </a:t>
                      </a:r>
                      <a:endParaRPr lang="en-US" sz="1400" dirty="0">
                        <a:solidFill>
                          <a:srgbClr val="FFFFFF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4.98 cm</a:t>
                      </a:r>
                      <a:r>
                        <a:rPr lang="en-US" sz="1400" baseline="30000" dirty="0" smtClean="0"/>
                        <a:t>2</a:t>
                      </a:r>
                      <a:endParaRPr lang="en-US" sz="1400" baseline="30000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</a:tr>
              <a:tr h="4152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Electrodes angle (α)</a:t>
                      </a:r>
                      <a:endParaRPr lang="en-US" sz="1400" dirty="0">
                        <a:solidFill>
                          <a:srgbClr val="FFFFFF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22 </a:t>
                      </a:r>
                      <a:r>
                        <a:rPr lang="en-US" sz="1400" dirty="0" err="1" smtClean="0"/>
                        <a:t>degs</a:t>
                      </a:r>
                      <a:endParaRPr lang="en-US" sz="1400" dirty="0" smtClean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</a:tr>
              <a:tr h="4961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Cathode gradients</a:t>
                      </a:r>
                      <a:endParaRPr lang="en-US" sz="1400" dirty="0">
                        <a:solidFill>
                          <a:srgbClr val="FFFFFF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3.8 MV/m</a:t>
                      </a:r>
                      <a:endParaRPr lang="en-US" sz="1400" dirty="0" smtClean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</a:tr>
              <a:tr h="2918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Maximum gradient</a:t>
                      </a:r>
                      <a:endParaRPr lang="en-US" sz="1400" dirty="0">
                        <a:solidFill>
                          <a:srgbClr val="FFFFFF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dirty="0" smtClean="0"/>
                        <a:t>9.9</a:t>
                      </a:r>
                      <a:r>
                        <a:rPr lang="zh-CN" altLang="en-US" sz="1400" dirty="0" smtClean="0"/>
                        <a:t> </a:t>
                      </a:r>
                      <a:r>
                        <a:rPr lang="en-US" sz="1400" dirty="0" smtClean="0"/>
                        <a:t>MV/m</a:t>
                      </a:r>
                      <a:endParaRPr lang="en-US" sz="1400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</a:tr>
              <a:tr h="2918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Anode</a:t>
                      </a:r>
                      <a:r>
                        <a:rPr lang="en-US" sz="1400" baseline="0" dirty="0" smtClean="0"/>
                        <a:t> diameter (la)</a:t>
                      </a:r>
                      <a:endParaRPr lang="en-US" sz="1400" dirty="0">
                        <a:solidFill>
                          <a:srgbClr val="FFFFFF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1.8</a:t>
                      </a:r>
                      <a:r>
                        <a:rPr lang="en-US" sz="1400" baseline="0" dirty="0" smtClean="0"/>
                        <a:t> cm</a:t>
                      </a:r>
                      <a:endParaRPr lang="en-US" sz="1400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</a:tr>
              <a:tr h="2918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Pumping</a:t>
                      </a:r>
                      <a:r>
                        <a:rPr lang="en-US" sz="1400" baseline="0" dirty="0" smtClean="0"/>
                        <a:t> speed</a:t>
                      </a:r>
                      <a:endParaRPr lang="en-US" sz="1400" dirty="0">
                        <a:solidFill>
                          <a:srgbClr val="FFFFFF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35000</a:t>
                      </a:r>
                      <a:r>
                        <a:rPr lang="zh-CN" altLang="en-US" sz="1400" dirty="0" smtClean="0"/>
                        <a:t> </a:t>
                      </a:r>
                      <a:r>
                        <a:rPr lang="en-US" sz="1400" dirty="0" smtClean="0"/>
                        <a:t>L/s</a:t>
                      </a:r>
                      <a:endParaRPr lang="en-US" sz="1400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</a:tr>
              <a:tr h="2918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Space</a:t>
                      </a:r>
                      <a:r>
                        <a:rPr lang="en-US" sz="1400" baseline="0" dirty="0" smtClean="0"/>
                        <a:t> charge limit</a:t>
                      </a:r>
                      <a:endParaRPr lang="en-US" sz="1400" dirty="0">
                        <a:solidFill>
                          <a:srgbClr val="FFFFFF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Up to 45 A</a:t>
                      </a:r>
                      <a:endParaRPr lang="en-US" sz="1400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</a:tr>
              <a:tr h="2918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</a:t>
                      </a:r>
                      <a:r>
                        <a:rPr lang="en-US" altLang="zh-CN" sz="1400" dirty="0" smtClean="0"/>
                        <a:t>node</a:t>
                      </a:r>
                      <a:r>
                        <a:rPr lang="zh-CN" altLang="en-US" sz="1400" dirty="0" smtClean="0"/>
                        <a:t> </a:t>
                      </a:r>
                      <a:r>
                        <a:rPr lang="en-US" altLang="zh-CN" sz="1400" dirty="0" smtClean="0"/>
                        <a:t>bias</a:t>
                      </a:r>
                      <a:endParaRPr lang="en-US" sz="1400" dirty="0">
                        <a:solidFill>
                          <a:srgbClr val="FFFFFF"/>
                        </a:solidFill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3000</a:t>
                      </a:r>
                      <a:r>
                        <a:rPr lang="zh-CN" altLang="en-US" sz="1400" dirty="0" smtClean="0"/>
                        <a:t> </a:t>
                      </a:r>
                      <a:r>
                        <a:rPr lang="en-US" altLang="zh-CN" sz="1400" dirty="0" smtClean="0"/>
                        <a:t>V</a:t>
                      </a:r>
                      <a:endParaRPr lang="en-US" sz="1400" dirty="0">
                        <a:latin typeface="Avenir Book"/>
                        <a:ea typeface="AppleGothic"/>
                        <a:cs typeface="Avenir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395871" y="2108245"/>
            <a:ext cx="36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1"/>
                </a:solidFill>
                <a:ea typeface="AppleGothic"/>
                <a:cs typeface="AppleGothic"/>
              </a:rPr>
              <a:t>lg</a:t>
            </a:r>
            <a:endParaRPr lang="en-US" dirty="0">
              <a:solidFill>
                <a:schemeClr val="accent1"/>
              </a:solidFill>
              <a:ea typeface="AppleGothic"/>
              <a:cs typeface="AppleGothic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49738" y="260847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4472C4"/>
                </a:solidFill>
                <a:ea typeface="AppleGothic"/>
                <a:cs typeface="AppleGothic"/>
              </a:rPr>
              <a:t>lc</a:t>
            </a:r>
            <a:endParaRPr lang="en-US" dirty="0">
              <a:solidFill>
                <a:srgbClr val="4472C4"/>
              </a:solidFill>
              <a:ea typeface="AppleGothic"/>
              <a:cs typeface="AppleGothic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80689" y="2712450"/>
            <a:ext cx="318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472C4"/>
                </a:solidFill>
                <a:ea typeface="AppleGothic"/>
                <a:cs typeface="AppleGothic"/>
              </a:rPr>
              <a:t>α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36948" y="1804437"/>
            <a:ext cx="36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472C4"/>
                </a:solidFill>
                <a:ea typeface="AppleGothic"/>
                <a:cs typeface="AppleGothic"/>
              </a:rPr>
              <a:t>la</a:t>
            </a:r>
            <a:endParaRPr lang="en-US" dirty="0">
              <a:solidFill>
                <a:srgbClr val="4472C4"/>
              </a:solidFill>
              <a:ea typeface="AppleGothic"/>
              <a:cs typeface="AppleGothic"/>
            </a:endParaRPr>
          </a:p>
        </p:txBody>
      </p:sp>
    </p:spTree>
    <p:extLst>
      <p:ext uri="{BB962C8B-B14F-4D97-AF65-F5344CB8AC3E}">
        <p14:creationId xmlns:p14="http://schemas.microsoft.com/office/powerpoint/2010/main" val="4079286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AppleGothic"/>
              </a:rPr>
              <a:t>polarized gun R&amp;D and fabrication</a:t>
            </a:r>
            <a:endParaRPr lang="en-US" dirty="0">
              <a:ea typeface="Apple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>
                <a:latin typeface="Avenir Book"/>
                <a:ea typeface="AppleGothic"/>
                <a:cs typeface="Avenir Book"/>
              </a:rPr>
              <a:t>23</a:t>
            </a:fld>
            <a:endParaRPr lang="en-US">
              <a:latin typeface="Avenir Book"/>
              <a:ea typeface="AppleGothic"/>
              <a:cs typeface="Avenir Boo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615" y="1353994"/>
            <a:ext cx="4006770" cy="31960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8132" y="1861677"/>
            <a:ext cx="26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latin typeface="Avenir Book"/>
              <a:ea typeface="AppleGothic"/>
              <a:cs typeface="Avenir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7873" y="1349647"/>
            <a:ext cx="4186255" cy="4524316"/>
          </a:xfrm>
          <a:prstGeom prst="rect">
            <a:avLst/>
          </a:prstGeom>
          <a:solidFill>
            <a:srgbClr val="AFAFAF">
              <a:alpha val="4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ea typeface="AppleGothic"/>
                <a:cs typeface="Avenir Book"/>
              </a:rPr>
              <a:t>The polarized gun</a:t>
            </a:r>
            <a:r>
              <a:rPr lang="zh-CN" alt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ea typeface="AppleGothic"/>
                <a:cs typeface="Avenir Book"/>
              </a:rPr>
              <a:t>R&amp;D</a:t>
            </a:r>
            <a:r>
              <a:rPr lang="zh-CN" alt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ea typeface="AppleGothic"/>
                <a:cs typeface="Avenir Book"/>
              </a:rPr>
              <a:t>goal: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ea typeface="AppleGothic"/>
                <a:cs typeface="Avenir Book"/>
              </a:rPr>
              <a:t>High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average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current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(</a:t>
            </a:r>
            <a:r>
              <a:rPr lang="zh-CN" altLang="zh-CN" dirty="0">
                <a:latin typeface="Avenir Book"/>
                <a:ea typeface="AppleGothic"/>
                <a:cs typeface="Avenir Book"/>
              </a:rPr>
              <a:t>6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~50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mA),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high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bunch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charge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(5.3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err="1" smtClean="0">
                <a:latin typeface="Avenir Book"/>
                <a:ea typeface="AppleGothic"/>
                <a:cs typeface="Avenir Book"/>
              </a:rPr>
              <a:t>nC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)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large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cathode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inverted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gun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for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L-R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eRHIC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source.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ea typeface="AppleGothic"/>
                <a:cs typeface="Avenir Book"/>
              </a:rPr>
              <a:t>High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bunch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charge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(50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err="1" smtClean="0">
                <a:latin typeface="Avenir Book"/>
                <a:ea typeface="AppleGothic"/>
                <a:cs typeface="Avenir Book"/>
              </a:rPr>
              <a:t>nC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)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for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R-R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eRHIC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source.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venir Book"/>
              <a:ea typeface="AppleGothic"/>
              <a:cs typeface="Avenir Book"/>
            </a:endParaRPr>
          </a:p>
          <a:p>
            <a:r>
              <a:rPr 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ea typeface="AppleGothic"/>
                <a:cs typeface="Avenir Book"/>
              </a:rPr>
              <a:t>Sub</a:t>
            </a:r>
            <a:r>
              <a:rPr lang="en-US" altLang="zh-CN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ea typeface="AppleGothic"/>
                <a:cs typeface="Avenir Book"/>
              </a:rPr>
              <a:t>-R&amp;D</a:t>
            </a:r>
            <a:r>
              <a:rPr lang="zh-CN" alt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Book"/>
                <a:ea typeface="AppleGothic"/>
                <a:cs typeface="Avenir Book"/>
              </a:rPr>
              <a:t>items: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ea typeface="AppleGothic"/>
                <a:cs typeface="Avenir Book"/>
              </a:rPr>
              <a:t>Achieve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and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measure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XHV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ea typeface="AppleGothic"/>
                <a:cs typeface="Avenir Book"/>
              </a:rPr>
              <a:t>High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power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laser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ea typeface="AppleGothic"/>
                <a:cs typeface="Avenir Book"/>
              </a:rPr>
              <a:t>Ion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back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bombardment</a:t>
            </a:r>
          </a:p>
          <a:p>
            <a:pPr marL="285750" indent="-285750">
              <a:buFont typeface="Arial"/>
              <a:buChar char="•"/>
            </a:pP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Surface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charge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limit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measurement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ea typeface="AppleGothic"/>
                <a:cs typeface="Avenir Book"/>
              </a:rPr>
              <a:t>Lifetime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as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the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function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of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charge</a:t>
            </a:r>
          </a:p>
          <a:p>
            <a:pPr marL="285750" indent="-285750">
              <a:buFont typeface="Arial"/>
              <a:buChar char="•"/>
            </a:pP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Beam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halo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reduction studies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ea typeface="AppleGothic"/>
                <a:cs typeface="Avenir Book"/>
              </a:rPr>
              <a:t>Cathode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cooling</a:t>
            </a:r>
            <a:endParaRPr lang="en-US" dirty="0">
              <a:latin typeface="Avenir Book"/>
              <a:ea typeface="AppleGothic"/>
              <a:cs typeface="Avenir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62615" y="4601381"/>
            <a:ext cx="4006770" cy="621906"/>
          </a:xfrm>
          <a:prstGeom prst="rect">
            <a:avLst/>
          </a:prstGeom>
          <a:solidFill>
            <a:srgbClr val="919191"/>
          </a:solidFill>
          <a:effectLst>
            <a:reflection blurRad="6350" stA="50000" endA="300" endPos="55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smtClean="0">
                <a:latin typeface="Avenir Book"/>
                <a:cs typeface="Avenir Book"/>
              </a:rPr>
              <a:t>BNL 1</a:t>
            </a:r>
            <a:r>
              <a:rPr lang="en-US" baseline="30000" dirty="0" smtClean="0">
                <a:latin typeface="Avenir Book"/>
                <a:cs typeface="Avenir Book"/>
              </a:rPr>
              <a:t>ST</a:t>
            </a:r>
            <a:r>
              <a:rPr lang="en-US" dirty="0" smtClean="0">
                <a:latin typeface="Avenir Book"/>
                <a:cs typeface="Avenir Book"/>
              </a:rPr>
              <a:t> inverted gun in fabrication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093829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789365"/>
          </a:xfrm>
        </p:spPr>
        <p:txBody>
          <a:bodyPr/>
          <a:lstStyle/>
          <a:p>
            <a:r>
              <a:rPr lang="en-US" dirty="0" smtClean="0"/>
              <a:t>Gatling gun upgrade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31319" y="1100333"/>
            <a:ext cx="7757951" cy="2261169"/>
            <a:chOff x="533400" y="3810000"/>
            <a:chExt cx="7757951" cy="2261169"/>
          </a:xfrm>
        </p:grpSpPr>
        <p:grpSp>
          <p:nvGrpSpPr>
            <p:cNvPr id="5" name="Group 4"/>
            <p:cNvGrpSpPr/>
            <p:nvPr/>
          </p:nvGrpSpPr>
          <p:grpSpPr>
            <a:xfrm>
              <a:off x="533400" y="3810000"/>
              <a:ext cx="7620000" cy="2261169"/>
              <a:chOff x="533400" y="813208"/>
              <a:chExt cx="8256196" cy="2946969"/>
            </a:xfrm>
          </p:grpSpPr>
          <p:pic>
            <p:nvPicPr>
              <p:cNvPr id="7" name="Picture 4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33400" y="914400"/>
                <a:ext cx="8256196" cy="2845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8" name="Straight Arrow Connector 7"/>
              <p:cNvCxnSpPr/>
              <p:nvPr/>
            </p:nvCxnSpPr>
            <p:spPr>
              <a:xfrm flipH="1">
                <a:off x="7152048" y="1182540"/>
                <a:ext cx="249282" cy="46717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7152048" y="813208"/>
                <a:ext cx="737555" cy="481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venir Book"/>
                    <a:cs typeface="Avenir Book"/>
                  </a:rPr>
                  <a:t>NEG</a:t>
                </a:r>
                <a:endParaRPr lang="en-US" dirty="0">
                  <a:latin typeface="Avenir Book"/>
                  <a:cs typeface="Avenir Book"/>
                </a:endParaRP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flipH="1" flipV="1">
                <a:off x="1853982" y="2598667"/>
                <a:ext cx="116786" cy="35038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H="1" flipV="1">
                <a:off x="3200400" y="2408877"/>
                <a:ext cx="244795" cy="30658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5592343" y="1280384"/>
                <a:ext cx="723798" cy="481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venir Book"/>
                    <a:cs typeface="Avenir Book"/>
                  </a:rPr>
                  <a:t>BPM</a:t>
                </a:r>
                <a:endParaRPr lang="en-US" dirty="0">
                  <a:latin typeface="Avenir Book"/>
                  <a:cs typeface="Avenir Book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179737" y="2715461"/>
                <a:ext cx="658772" cy="481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venir Book"/>
                    <a:cs typeface="Avenir Book"/>
                  </a:rPr>
                  <a:t>FCT</a:t>
                </a:r>
                <a:endParaRPr lang="en-US" dirty="0">
                  <a:latin typeface="Avenir Book"/>
                  <a:cs typeface="Avenir Book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504558" y="2900126"/>
                <a:ext cx="1280774" cy="481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venir Book"/>
                    <a:cs typeface="Avenir Book"/>
                  </a:rPr>
                  <a:t>Ion</a:t>
                </a:r>
                <a:r>
                  <a:rPr lang="zh-CN" altLang="en-US" dirty="0" smtClean="0">
                    <a:latin typeface="Avenir Book"/>
                    <a:cs typeface="Avenir Book"/>
                  </a:rPr>
                  <a:t> </a:t>
                </a:r>
                <a:r>
                  <a:rPr lang="en-US" altLang="zh-CN" dirty="0" smtClean="0">
                    <a:latin typeface="Avenir Book"/>
                    <a:cs typeface="Avenir Book"/>
                  </a:rPr>
                  <a:t>pump</a:t>
                </a:r>
                <a:endParaRPr lang="en-US" dirty="0">
                  <a:latin typeface="Avenir Book"/>
                  <a:cs typeface="Avenir Book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145948" y="1178189"/>
                <a:ext cx="626257" cy="481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venir Book"/>
                    <a:cs typeface="Avenir Book"/>
                  </a:rPr>
                  <a:t>TSP</a:t>
                </a:r>
                <a:endParaRPr lang="en-US" dirty="0">
                  <a:latin typeface="Avenir Book"/>
                  <a:cs typeface="Avenir Book"/>
                </a:endParaRPr>
              </a:p>
            </p:txBody>
          </p:sp>
          <p:cxnSp>
            <p:nvCxnSpPr>
              <p:cNvPr id="16" name="Straight Arrow Connector 15"/>
              <p:cNvCxnSpPr>
                <a:stCxn id="15" idx="2"/>
              </p:cNvCxnSpPr>
              <p:nvPr/>
            </p:nvCxnSpPr>
            <p:spPr>
              <a:xfrm flipH="1">
                <a:off x="2437914" y="1659537"/>
                <a:ext cx="21163" cy="15077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1649606" y="1547521"/>
                <a:ext cx="757573" cy="10219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 flipV="1">
                <a:off x="7956065" y="2579717"/>
                <a:ext cx="513510" cy="5404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4191000" y="3276600"/>
                <a:ext cx="3406151" cy="481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venir Book"/>
                    <a:cs typeface="Avenir Book"/>
                  </a:rPr>
                  <a:t>25500L/sec NEG+TSP pump </a:t>
                </a:r>
                <a:endParaRPr lang="en-US" dirty="0">
                  <a:latin typeface="Avenir Book"/>
                  <a:cs typeface="Avenir Book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7239000" y="5410200"/>
              <a:ext cx="1052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err="1" smtClean="0">
                  <a:latin typeface="Avenir Book"/>
                  <a:cs typeface="Avenir Book"/>
                </a:rPr>
                <a:t>TSP+ion</a:t>
              </a:r>
              <a:endParaRPr lang="en-US" dirty="0">
                <a:latin typeface="Avenir Book"/>
                <a:cs typeface="Avenir Book"/>
              </a:endParaRPr>
            </a:p>
          </p:txBody>
        </p:sp>
      </p:grpSp>
      <p:pic>
        <p:nvPicPr>
          <p:cNvPr id="20" name="Picture 19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" t="39988" r="1125" b="2344"/>
          <a:stretch/>
        </p:blipFill>
        <p:spPr bwMode="auto">
          <a:xfrm rot="10800000">
            <a:off x="731319" y="3322805"/>
            <a:ext cx="7974049" cy="180673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19641" y="5079839"/>
            <a:ext cx="8185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Gatling gun is upgraded : extend the beamline, add more diagnostics, improve the vacuum, redesign the HV </a:t>
            </a:r>
            <a:r>
              <a:rPr lang="en-US" dirty="0" err="1" smtClean="0">
                <a:latin typeface="Avenir Book"/>
                <a:cs typeface="Avenir Book"/>
              </a:rPr>
              <a:t>feedthru</a:t>
            </a:r>
            <a:r>
              <a:rPr lang="en-US" dirty="0" smtClean="0">
                <a:latin typeface="Avenir Book"/>
                <a:cs typeface="Avenir Book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Gun high voltage conditioning achieved 100kV ,meets our goal.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593947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Gatling </a:t>
            </a:r>
            <a:r>
              <a:rPr lang="en-US" dirty="0" smtClean="0"/>
              <a:t>gun </a:t>
            </a:r>
            <a:r>
              <a:rPr lang="en-US" dirty="0" smtClean="0"/>
              <a:t>beam test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718110"/>
              </p:ext>
            </p:extLst>
          </p:nvPr>
        </p:nvGraphicFramePr>
        <p:xfrm>
          <a:off x="357809" y="1643580"/>
          <a:ext cx="4901046" cy="411987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33682"/>
                <a:gridCol w="1633682"/>
                <a:gridCol w="1633682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Now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check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Gun vacuum[</a:t>
                      </a:r>
                      <a:r>
                        <a:rPr lang="en-US" dirty="0" err="1" smtClean="0">
                          <a:latin typeface="Avenir Book"/>
                          <a:cs typeface="Avenir Book"/>
                        </a:rPr>
                        <a:t>torr</a:t>
                      </a:r>
                      <a:r>
                        <a:rPr lang="en-US" dirty="0" smtClean="0">
                          <a:latin typeface="Avenir Book"/>
                          <a:cs typeface="Avenir Book"/>
                        </a:rPr>
                        <a:t>]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&lt;1*10</a:t>
                      </a:r>
                      <a:r>
                        <a:rPr lang="en-US" baseline="30000" dirty="0" smtClean="0">
                          <a:latin typeface="Avenir Book"/>
                          <a:cs typeface="Avenir Book"/>
                        </a:rPr>
                        <a:t>-11</a:t>
                      </a:r>
                      <a:endParaRPr lang="en-US" baseline="300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  <a:sym typeface="Zapf Dingbats"/>
                        </a:rPr>
                        <a:t>✔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High</a:t>
                      </a:r>
                      <a:r>
                        <a:rPr lang="en-US" baseline="0" dirty="0" smtClean="0">
                          <a:latin typeface="Avenir Book"/>
                          <a:cs typeface="Avenir Book"/>
                        </a:rPr>
                        <a:t> voltage [kV]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100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venir Book"/>
                          <a:cs typeface="Avenir Book"/>
                          <a:sym typeface="Zapf Dingbats"/>
                        </a:rPr>
                        <a:t>✔ </a:t>
                      </a:r>
                      <a:endParaRPr lang="en-US" dirty="0" smtClean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Diagnostics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FCT, retractable YAG, BPM,FC</a:t>
                      </a:r>
                      <a:r>
                        <a:rPr lang="en-US" baseline="0" dirty="0" smtClean="0">
                          <a:latin typeface="Avenir Book"/>
                          <a:cs typeface="Avenir Book"/>
                        </a:rPr>
                        <a:t> 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venir Book"/>
                          <a:cs typeface="Avenir Book"/>
                          <a:sym typeface="Zapf Dingbats"/>
                        </a:rPr>
                        <a:t>✔</a:t>
                      </a:r>
                      <a:endParaRPr lang="en-US" dirty="0" smtClean="0">
                        <a:latin typeface="Avenir Book"/>
                        <a:cs typeface="Avenir Book"/>
                      </a:endParaRPr>
                    </a:p>
                    <a:p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Current [</a:t>
                      </a:r>
                      <a:r>
                        <a:rPr lang="en-US" dirty="0" err="1" smtClean="0">
                          <a:latin typeface="Avenir Book"/>
                          <a:cs typeface="Avenir Book"/>
                        </a:rPr>
                        <a:t>uA</a:t>
                      </a:r>
                      <a:r>
                        <a:rPr lang="en-US" dirty="0" smtClean="0">
                          <a:latin typeface="Avenir Book"/>
                          <a:cs typeface="Avenir Book"/>
                        </a:rPr>
                        <a:t>]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3uA stable/haven’t try higher current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In progress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Beamline vacuum[</a:t>
                      </a:r>
                      <a:r>
                        <a:rPr lang="en-US" dirty="0" err="1" smtClean="0">
                          <a:latin typeface="Avenir Book"/>
                          <a:cs typeface="Avenir Book"/>
                        </a:rPr>
                        <a:t>torr</a:t>
                      </a:r>
                      <a:r>
                        <a:rPr lang="en-US" dirty="0" smtClean="0">
                          <a:latin typeface="Avenir Book"/>
                          <a:cs typeface="Avenir Book"/>
                        </a:rPr>
                        <a:t>]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venir Book"/>
                          <a:cs typeface="Avenir Book"/>
                        </a:rPr>
                        <a:t>&lt;</a:t>
                      </a:r>
                      <a:r>
                        <a:rPr lang="en-US" altLang="zh-CN" dirty="0" smtClean="0">
                          <a:latin typeface="Avenir Book"/>
                          <a:cs typeface="Avenir Book"/>
                        </a:rPr>
                        <a:t>1.</a:t>
                      </a:r>
                      <a:r>
                        <a:rPr lang="en-US" altLang="zh-CN" dirty="0" smtClean="0">
                          <a:latin typeface="Avenir Book"/>
                          <a:cs typeface="Avenir Book"/>
                        </a:rPr>
                        <a:t>2</a:t>
                      </a:r>
                      <a:r>
                        <a:rPr lang="en-US" dirty="0" smtClean="0">
                          <a:latin typeface="Avenir Book"/>
                          <a:cs typeface="Avenir Book"/>
                        </a:rPr>
                        <a:t>*</a:t>
                      </a:r>
                      <a:r>
                        <a:rPr lang="en-US" dirty="0" smtClean="0">
                          <a:latin typeface="Avenir Book"/>
                          <a:cs typeface="Avenir Book"/>
                        </a:rPr>
                        <a:t>10</a:t>
                      </a:r>
                      <a:r>
                        <a:rPr lang="en-US" baseline="30000" dirty="0" smtClean="0">
                          <a:latin typeface="Avenir Book"/>
                          <a:cs typeface="Avenir Book"/>
                        </a:rPr>
                        <a:t>-11</a:t>
                      </a:r>
                      <a:r>
                        <a:rPr lang="en-US" dirty="0" smtClean="0">
                          <a:latin typeface="Avenir Book"/>
                          <a:cs typeface="Avenir Book"/>
                        </a:rPr>
                        <a:t> </a:t>
                      </a:r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venir Book"/>
                          <a:cs typeface="Avenir Book"/>
                          <a:sym typeface="Zapf Dingbats"/>
                        </a:rPr>
                        <a:t>✔</a:t>
                      </a:r>
                      <a:endParaRPr lang="en-US" dirty="0" smtClean="0">
                        <a:latin typeface="Avenir Book"/>
                        <a:cs typeface="Avenir Book"/>
                      </a:endParaRPr>
                    </a:p>
                    <a:p>
                      <a:endParaRPr lang="en-US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512" y="1241778"/>
            <a:ext cx="2304213" cy="2173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021" t="4861"/>
          <a:stretch/>
        </p:blipFill>
        <p:spPr>
          <a:xfrm>
            <a:off x="5935422" y="3795889"/>
            <a:ext cx="2700577" cy="221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75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BNL eRHIC need either high charge polarized electron source for R-R version or High charge/high current for L-R version.</a:t>
            </a:r>
          </a:p>
          <a:p>
            <a:r>
              <a:rPr lang="en-US" dirty="0" smtClean="0">
                <a:latin typeface="Avenir Book"/>
                <a:cs typeface="Avenir Book"/>
              </a:rPr>
              <a:t>A high current beam combining beamline were studied for L-R polarized electron source</a:t>
            </a:r>
          </a:p>
          <a:p>
            <a:r>
              <a:rPr lang="en-US" dirty="0" smtClean="0">
                <a:latin typeface="Avenir Book"/>
                <a:cs typeface="Avenir Book"/>
              </a:rPr>
              <a:t>We modeled the ion back bombardment induced charge lifetime. And simulated the ion back bombardment in DC gun.</a:t>
            </a:r>
          </a:p>
          <a:p>
            <a:r>
              <a:rPr lang="en-US" dirty="0" smtClean="0">
                <a:latin typeface="Avenir Book"/>
                <a:cs typeface="Avenir Book"/>
              </a:rPr>
              <a:t>A large prototype gun was optimized, designed and in fabrication right now.</a:t>
            </a:r>
          </a:p>
          <a:p>
            <a:r>
              <a:rPr lang="en-US" dirty="0" smtClean="0">
                <a:latin typeface="Avenir Book"/>
                <a:cs typeface="Avenir Book"/>
              </a:rPr>
              <a:t>We are running a beam test at Gatling gun for testing the beamline and cathode charge lifetime decay model.</a:t>
            </a:r>
          </a:p>
          <a:p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41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809" y="3069917"/>
            <a:ext cx="8328991" cy="268483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Thanks for your</a:t>
            </a:r>
            <a:r>
              <a:rPr lang="zh-CN" alt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venir Book"/>
                <a:cs typeface="Avenir Book"/>
              </a:rPr>
              <a:t>attention!</a:t>
            </a:r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45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57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457172" y="273352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4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" name="Picture 50"/>
          <p:cNvPicPr/>
          <p:nvPr/>
        </p:nvPicPr>
        <p:blipFill>
          <a:blip r:embed="rId2"/>
          <a:stretch/>
        </p:blipFill>
        <p:spPr>
          <a:xfrm>
            <a:off x="1676400" y="914400"/>
            <a:ext cx="5302865" cy="3977484"/>
          </a:xfrm>
          <a:prstGeom prst="rect">
            <a:avLst/>
          </a:prstGeom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5785556" cy="411163"/>
          </a:xfrm>
        </p:spPr>
        <p:txBody>
          <a:bodyPr>
            <a:noAutofit/>
          </a:bodyPr>
          <a:lstStyle/>
          <a:p>
            <a:r>
              <a:rPr lang="en-US" dirty="0" smtClean="0"/>
              <a:t>Ballistic compression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399" y="4800600"/>
            <a:ext cx="2514601" cy="15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800600"/>
            <a:ext cx="2667000" cy="146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334000" y="35052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rms</a:t>
            </a:r>
            <a:r>
              <a:rPr lang="en-US" sz="1400" dirty="0" smtClean="0"/>
              <a:t> bunch length 9.7ps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4876800"/>
            <a:ext cx="2662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bunch length: 1.4 ns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2EEC7BA-6C70-584E-80E2-7E7452756A7C}" type="datetime1">
              <a:rPr lang="en-US" smtClean="0"/>
              <a:t>9/11/17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Review of the eRHIC Electron Source R&amp;D 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55A0D2-B6FD-6A4D-B442-39A3167998D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810000" y="1828800"/>
            <a:ext cx="76200" cy="3200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486400" y="4191000"/>
            <a:ext cx="13716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/>
          <p:nvPr/>
        </p:nvPicPr>
        <p:blipFill>
          <a:blip r:embed="rId5"/>
          <a:stretch/>
        </p:blipFill>
        <p:spPr>
          <a:xfrm>
            <a:off x="457200" y="1219200"/>
            <a:ext cx="4572000" cy="304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8510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54492"/>
            <a:ext cx="7271376" cy="47634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AppleGothic"/>
              </a:rPr>
              <a:t>RR-eRHIC </a:t>
            </a:r>
            <a:r>
              <a:rPr lang="en-US" dirty="0">
                <a:ea typeface="AppleGothic"/>
              </a:rPr>
              <a:t>pre-injector specifications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684977"/>
            <a:ext cx="9139824" cy="2336815"/>
          </a:xfrm>
          <a:prstGeom prst="rect">
            <a:avLst/>
          </a:prstGeom>
          <a:solidFill>
            <a:srgbClr val="AFAFAF">
              <a:alpha val="3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84933" y="3724741"/>
            <a:ext cx="51590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ea typeface="AppleGothic"/>
                <a:cs typeface="Avenir Book"/>
              </a:rPr>
              <a:t>Low repetition rate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,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high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charge</a:t>
            </a:r>
            <a:endParaRPr lang="en-US" dirty="0">
              <a:latin typeface="Avenir Book"/>
              <a:ea typeface="AppleGothic"/>
              <a:cs typeface="Avenir Book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Avenir Book"/>
                <a:ea typeface="AppleGothic"/>
                <a:cs typeface="Avenir Book"/>
              </a:rPr>
              <a:t>1Hz for 50 </a:t>
            </a:r>
            <a:r>
              <a:rPr lang="en-US" dirty="0" err="1">
                <a:latin typeface="Avenir Book"/>
                <a:ea typeface="AppleGothic"/>
                <a:cs typeface="Avenir Book"/>
              </a:rPr>
              <a:t>nC</a:t>
            </a:r>
            <a:endParaRPr lang="en-US" dirty="0">
              <a:latin typeface="Avenir Book"/>
              <a:ea typeface="AppleGothic"/>
              <a:cs typeface="Avenir Book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Avenir Book"/>
                <a:ea typeface="AppleGothic"/>
                <a:cs typeface="Avenir Book"/>
              </a:rPr>
              <a:t>5 </a:t>
            </a:r>
            <a:r>
              <a:rPr lang="en-US" dirty="0">
                <a:latin typeface="Avenir Book"/>
                <a:ea typeface="AppleGothic"/>
                <a:cs typeface="Avenir Book"/>
              </a:rPr>
              <a:t>bunches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1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Hz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dirty="0">
                <a:latin typeface="Avenir Book"/>
                <a:ea typeface="AppleGothic"/>
                <a:cs typeface="Avenir Book"/>
              </a:rPr>
              <a:t>for </a:t>
            </a:r>
            <a:r>
              <a:rPr lang="en-US" dirty="0" smtClean="0">
                <a:latin typeface="Avenir Book"/>
                <a:ea typeface="AppleGothic"/>
                <a:cs typeface="Avenir Book"/>
              </a:rPr>
              <a:t>10 </a:t>
            </a:r>
            <a:r>
              <a:rPr lang="en-US" dirty="0" err="1">
                <a:latin typeface="Avenir Book"/>
                <a:ea typeface="AppleGothic"/>
                <a:cs typeface="Avenir Book"/>
              </a:rPr>
              <a:t>nC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>
                <a:latin typeface="Avenir Book"/>
                <a:ea typeface="AppleGothic"/>
                <a:cs typeface="Avenir Book"/>
              </a:rPr>
              <a:t>with</a:t>
            </a:r>
            <a:r>
              <a:rPr lang="zh-CN" altLang="en-US" dirty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accumulate</a:t>
            </a:r>
            <a:r>
              <a:rPr lang="zh-CN" altLang="en-US" dirty="0" smtClean="0">
                <a:latin typeface="Avenir Book"/>
                <a:ea typeface="AppleGothic"/>
                <a:cs typeface="Avenir Book"/>
              </a:rPr>
              <a:t> </a:t>
            </a:r>
            <a:r>
              <a:rPr lang="en-US" altLang="zh-CN" dirty="0" smtClean="0">
                <a:latin typeface="Avenir Book"/>
                <a:ea typeface="AppleGothic"/>
                <a:cs typeface="Avenir Book"/>
              </a:rPr>
              <a:t>in storage ring; Or bunch train for smaller charge.</a:t>
            </a:r>
            <a:endParaRPr lang="en-US" dirty="0">
              <a:latin typeface="Avenir Book"/>
              <a:ea typeface="AppleGothic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ea typeface="AppleGothic"/>
                <a:cs typeface="Avenir Book"/>
              </a:rPr>
              <a:t>Short bunch length 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Avenir Book"/>
                <a:ea typeface="AppleGothic"/>
                <a:cs typeface="Avenir Book"/>
              </a:rPr>
              <a:t>3~6 </a:t>
            </a:r>
            <a:r>
              <a:rPr lang="en-US" dirty="0" err="1" smtClean="0">
                <a:latin typeface="Avenir Book"/>
                <a:ea typeface="AppleGothic"/>
                <a:cs typeface="Avenir Book"/>
              </a:rPr>
              <a:t>ps</a:t>
            </a:r>
            <a:r>
              <a:rPr lang="en-US" dirty="0" smtClean="0">
                <a:latin typeface="Avenir Book"/>
                <a:ea typeface="AppleGothic"/>
                <a:cs typeface="Avenir Book"/>
              </a:rPr>
              <a:t> (&lt; 2 mm) </a:t>
            </a:r>
            <a:r>
              <a:rPr lang="en-US" dirty="0">
                <a:latin typeface="Avenir Book"/>
                <a:ea typeface="AppleGothic"/>
                <a:cs typeface="Avenir Book"/>
              </a:rPr>
              <a:t>for </a:t>
            </a:r>
            <a:r>
              <a:rPr lang="en-US" dirty="0" smtClean="0">
                <a:latin typeface="Avenir Book"/>
                <a:ea typeface="AppleGothic"/>
                <a:cs typeface="Avenir Book"/>
              </a:rPr>
              <a:t>2.856 GHz </a:t>
            </a:r>
            <a:r>
              <a:rPr lang="en-US" dirty="0" err="1">
                <a:latin typeface="Avenir Book"/>
                <a:ea typeface="AppleGothic"/>
                <a:cs typeface="Avenir Book"/>
              </a:rPr>
              <a:t>Linac</a:t>
            </a:r>
            <a:endParaRPr lang="en-US" dirty="0">
              <a:latin typeface="Avenir Book"/>
              <a:ea typeface="AppleGothic"/>
              <a:cs typeface="Avenir Book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latin typeface="Avenir Book"/>
                <a:ea typeface="AppleGothic"/>
                <a:cs typeface="Avenir Book"/>
              </a:rPr>
              <a:t>High peak </a:t>
            </a:r>
            <a:r>
              <a:rPr lang="en-US" dirty="0" smtClean="0">
                <a:latin typeface="Avenir Book"/>
                <a:ea typeface="AppleGothic"/>
                <a:cs typeface="Avenir Book"/>
              </a:rPr>
              <a:t>current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1539" y="1344129"/>
            <a:ext cx="192977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 R&amp;D needed!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95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752600"/>
            <a:ext cx="4800601" cy="2246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charge consideration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>
                <a:latin typeface="Avenir Book"/>
                <a:cs typeface="Avenir Book"/>
              </a:rPr>
              <a:pPr/>
              <a:t>30</a:t>
            </a:fld>
            <a:endParaRPr lang="en-US">
              <a:latin typeface="Avenir Book"/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066800"/>
            <a:ext cx="5486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Maximum current density that can be transport across voltage gap:</a:t>
            </a:r>
          </a:p>
          <a:p>
            <a:endParaRPr lang="en-US" sz="2000" dirty="0">
              <a:latin typeface="Avenir Book"/>
              <a:cs typeface="Avenir Book"/>
            </a:endParaRPr>
          </a:p>
          <a:p>
            <a:r>
              <a:rPr lang="en-US" sz="2000" dirty="0" smtClean="0">
                <a:latin typeface="Avenir Book"/>
                <a:cs typeface="Avenir Book"/>
              </a:rPr>
              <a:t>Child Law 1D (r&gt;&gt;d):</a:t>
            </a:r>
          </a:p>
          <a:p>
            <a:endParaRPr lang="en-US" sz="2000" dirty="0">
              <a:latin typeface="Avenir Book"/>
              <a:cs typeface="Avenir Book"/>
            </a:endParaRPr>
          </a:p>
          <a:p>
            <a:endParaRPr lang="en-US" sz="2000" dirty="0" smtClean="0">
              <a:latin typeface="Avenir Book"/>
              <a:cs typeface="Avenir Book"/>
            </a:endParaRPr>
          </a:p>
          <a:p>
            <a:endParaRPr lang="en-US" sz="2000" dirty="0">
              <a:latin typeface="Avenir Book"/>
              <a:cs typeface="Avenir Book"/>
            </a:endParaRPr>
          </a:p>
          <a:p>
            <a:r>
              <a:rPr lang="en-US" sz="2000" dirty="0" smtClean="0">
                <a:latin typeface="Avenir Book"/>
                <a:cs typeface="Avenir Book"/>
              </a:rPr>
              <a:t>Child Law 2D:</a:t>
            </a:r>
          </a:p>
          <a:p>
            <a:endParaRPr lang="en-US" sz="2000" dirty="0" smtClean="0">
              <a:latin typeface="Avenir Book"/>
              <a:cs typeface="Avenir Book"/>
            </a:endParaRPr>
          </a:p>
          <a:p>
            <a:endParaRPr lang="en-US" sz="2000" dirty="0" smtClean="0">
              <a:latin typeface="Avenir Book"/>
              <a:cs typeface="Avenir Book"/>
            </a:endParaRPr>
          </a:p>
          <a:p>
            <a:endParaRPr lang="en-US" sz="2000" dirty="0">
              <a:latin typeface="Avenir Book"/>
              <a:cs typeface="Avenir Book"/>
            </a:endParaRPr>
          </a:p>
          <a:p>
            <a:r>
              <a:rPr lang="en-US" sz="2000" dirty="0" smtClean="0">
                <a:latin typeface="Avenir Book"/>
                <a:cs typeface="Avenir Book"/>
              </a:rPr>
              <a:t>Pancake bunch:</a:t>
            </a:r>
            <a:endParaRPr lang="en-US" sz="2000" dirty="0">
              <a:latin typeface="Avenir Book"/>
              <a:cs typeface="Avenir Book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7254336"/>
              </p:ext>
            </p:extLst>
          </p:nvPr>
        </p:nvGraphicFramePr>
        <p:xfrm>
          <a:off x="609600" y="2286000"/>
          <a:ext cx="2209800" cy="339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Equation" r:id="rId4" imgW="1485900" imgH="228600" progId="Equation.3">
                  <p:embed/>
                </p:oleObj>
              </mc:Choice>
              <mc:Fallback>
                <p:oleObj name="Equation" r:id="rId4" imgW="14859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" y="2286000"/>
                        <a:ext cx="2209800" cy="339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728651"/>
              </p:ext>
            </p:extLst>
          </p:nvPr>
        </p:nvGraphicFramePr>
        <p:xfrm>
          <a:off x="685800" y="3505200"/>
          <a:ext cx="1376516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" name="Equation" r:id="rId6" imgW="1016000" imgH="393700" progId="Equation.3">
                  <p:embed/>
                </p:oleObj>
              </mc:Choice>
              <mc:Fallback>
                <p:oleObj name="Equation" r:id="rId6" imgW="10160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5800" y="3505200"/>
                        <a:ext cx="1376516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3212670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2542454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400" y="4800600"/>
            <a:ext cx="2806700" cy="133279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620000" y="2057400"/>
            <a:ext cx="1578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Radius: 4 mm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38600" y="4038600"/>
            <a:ext cx="3581400" cy="230095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800600" y="5181600"/>
            <a:ext cx="838200" cy="381000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/>
              <a:cs typeface="Avenir Book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58000" y="2590800"/>
            <a:ext cx="533400" cy="152400"/>
          </a:xfrm>
          <a:prstGeom prst="rect">
            <a:avLst/>
          </a:prstGeom>
          <a:solidFill>
            <a:srgbClr val="FF0000">
              <a:alpha val="2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/>
              <a:cs typeface="Avenir Book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48400" y="4724400"/>
            <a:ext cx="839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eRHIC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839036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Shape 1"/>
          <p:cNvSpPr txBox="1"/>
          <p:nvPr/>
        </p:nvSpPr>
        <p:spPr>
          <a:xfrm>
            <a:off x="457172" y="273352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40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9" name="Picture 48"/>
          <p:cNvPicPr/>
          <p:nvPr/>
        </p:nvPicPr>
        <p:blipFill>
          <a:blip r:embed="rId2"/>
          <a:stretch/>
        </p:blipFill>
        <p:spPr>
          <a:xfrm>
            <a:off x="457200" y="1219200"/>
            <a:ext cx="4572000" cy="3048000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219200"/>
            <a:ext cx="3352800" cy="183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810000"/>
            <a:ext cx="3429000" cy="1878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543800" y="2438400"/>
            <a:ext cx="97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Gun exit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39000" y="5105400"/>
            <a:ext cx="1476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boosted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1" y="4724400"/>
            <a:ext cx="434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Normalized transverse emittance:</a:t>
            </a:r>
          </a:p>
          <a:p>
            <a:r>
              <a:rPr lang="en-US" dirty="0" err="1" smtClean="0"/>
              <a:t>Emitt_x</a:t>
            </a:r>
            <a:r>
              <a:rPr lang="en-US" dirty="0"/>
              <a:t>=</a:t>
            </a:r>
            <a:r>
              <a:rPr lang="en-US" dirty="0" smtClean="0"/>
              <a:t>45.1 mm-</a:t>
            </a:r>
            <a:r>
              <a:rPr lang="en-US" dirty="0" err="1" smtClean="0"/>
              <a:t>mrad</a:t>
            </a:r>
            <a:endParaRPr lang="en-US" dirty="0" smtClean="0"/>
          </a:p>
          <a:p>
            <a:r>
              <a:rPr lang="en-US" dirty="0" err="1" smtClean="0"/>
              <a:t>Emitt_y</a:t>
            </a:r>
            <a:r>
              <a:rPr lang="en-US" dirty="0" smtClean="0"/>
              <a:t>=45.6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Fine tune the combiner quads and dipole can make both same.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304800"/>
            <a:ext cx="5123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Beam Transverse normalized Emittance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86BD050-63AB-264B-8EEF-1B3D48A5D3E2}" type="datetime1">
              <a:rPr lang="en-US" smtClean="0"/>
              <a:t>9/11/17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55A0D2-B6FD-6A4D-B442-39A3167998D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94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Deflector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1A5ABF-D583-C749-A5D9-4D9B280174C0}" type="datetime1">
              <a:rPr lang="en-US" smtClean="0"/>
              <a:t>9/11/17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Review of the eRHIC Electron Source R&amp;D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598E-D13A-4485-87B0-2ACD8B53DFC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9" name="Picture 18" descr="Schematic 01.g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1295400"/>
            <a:ext cx="3376295" cy="18224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066800"/>
            <a:ext cx="3822700" cy="223745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b="10415"/>
          <a:stretch/>
        </p:blipFill>
        <p:spPr>
          <a:xfrm>
            <a:off x="1371600" y="3276600"/>
            <a:ext cx="6502400" cy="253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latin typeface="Avenir Book"/>
                <a:cs typeface="Avenir Book"/>
              </a:rPr>
              <a:pPr/>
              <a:t>4</a:t>
            </a:fld>
            <a:endParaRPr lang="en-US">
              <a:latin typeface="Avenir Book"/>
              <a:cs typeface="Avenir Book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5800" y="1237565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ERL based </a:t>
            </a:r>
            <a:r>
              <a:rPr lang="en-US" dirty="0" err="1" smtClean="0">
                <a:latin typeface="Avenir Book"/>
                <a:cs typeface="Avenir Book"/>
              </a:rPr>
              <a:t>Linac</a:t>
            </a:r>
            <a:r>
              <a:rPr lang="en-US" dirty="0" smtClean="0">
                <a:latin typeface="Avenir Book"/>
                <a:cs typeface="Avenir Book"/>
              </a:rPr>
              <a:t>-Ring eRHIC: Requires a very high current and high charge polarized electron gun. </a:t>
            </a:r>
            <a:endParaRPr lang="en-US" dirty="0">
              <a:latin typeface="Avenir Book"/>
              <a:cs typeface="Avenir Book"/>
            </a:endParaRP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543579"/>
              </p:ext>
            </p:extLst>
          </p:nvPr>
        </p:nvGraphicFramePr>
        <p:xfrm>
          <a:off x="5334000" y="2209800"/>
          <a:ext cx="3352800" cy="2966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07138"/>
                <a:gridCol w="945662"/>
              </a:tblGrid>
              <a:tr h="370840">
                <a:tc>
                  <a:txBody>
                    <a:bodyPr/>
                    <a:lstStyle/>
                    <a:p>
                      <a:endParaRPr lang="en-US" sz="14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venir Book"/>
                          <a:cs typeface="Avenir Book"/>
                        </a:rPr>
                        <a:t>e</a:t>
                      </a:r>
                      <a:endParaRPr lang="en-US" sz="14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venir Book"/>
                          <a:cs typeface="Avenir Book"/>
                        </a:rPr>
                        <a:t>Energy, </a:t>
                      </a:r>
                      <a:r>
                        <a:rPr lang="en-US" sz="1400" dirty="0" err="1" smtClean="0">
                          <a:latin typeface="Avenir Book"/>
                          <a:cs typeface="Avenir Book"/>
                        </a:rPr>
                        <a:t>GeV</a:t>
                      </a:r>
                      <a:endParaRPr lang="en-US" sz="14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venir Book"/>
                          <a:cs typeface="Avenir Book"/>
                        </a:rPr>
                        <a:t>18</a:t>
                      </a:r>
                      <a:endParaRPr lang="en-US" sz="14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venir Book"/>
                          <a:cs typeface="Avenir Book"/>
                        </a:rPr>
                        <a:t>Bunch charge, </a:t>
                      </a:r>
                      <a:r>
                        <a:rPr lang="en-US" sz="1400" dirty="0" err="1" smtClean="0">
                          <a:latin typeface="Avenir Book"/>
                          <a:cs typeface="Avenir Book"/>
                        </a:rPr>
                        <a:t>nC</a:t>
                      </a:r>
                      <a:endParaRPr lang="en-US" sz="14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venir Book"/>
                          <a:cs typeface="Avenir Book"/>
                        </a:rPr>
                        <a:t>5.3</a:t>
                      </a:r>
                      <a:endParaRPr lang="en-US" sz="1400" dirty="0">
                        <a:solidFill>
                          <a:srgbClr val="FF0000"/>
                        </a:solidFill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venir Book"/>
                          <a:cs typeface="Avenir Book"/>
                        </a:rPr>
                        <a:t>Beam current, </a:t>
                      </a:r>
                      <a:r>
                        <a:rPr lang="en-US" sz="1400" dirty="0" err="1" smtClean="0">
                          <a:latin typeface="Avenir Book"/>
                          <a:cs typeface="Avenir Book"/>
                        </a:rPr>
                        <a:t>mA</a:t>
                      </a:r>
                      <a:endParaRPr lang="en-US" sz="1400" dirty="0" smtClean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venir Book"/>
                          <a:cs typeface="Avenir Book"/>
                        </a:rPr>
                        <a:t>50</a:t>
                      </a:r>
                      <a:endParaRPr lang="en-US" sz="1400" dirty="0">
                        <a:solidFill>
                          <a:srgbClr val="FF0000"/>
                        </a:solidFill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venir Book"/>
                          <a:cs typeface="Avenir Book"/>
                        </a:rPr>
                        <a:t>Rms nor. Emittance, µm</a:t>
                      </a:r>
                      <a:endParaRPr lang="en-US" sz="14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venir Book"/>
                          <a:cs typeface="Avenir Book"/>
                        </a:rPr>
                        <a:t>64</a:t>
                      </a:r>
                      <a:endParaRPr lang="en-US" sz="14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venir Book"/>
                          <a:cs typeface="Avenir Book"/>
                        </a:rPr>
                        <a:t>Polarization,%</a:t>
                      </a:r>
                      <a:endParaRPr lang="en-US" sz="14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venir Book"/>
                          <a:cs typeface="Avenir Book"/>
                        </a:rPr>
                        <a:t>80</a:t>
                      </a:r>
                      <a:endParaRPr lang="en-US" sz="14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venir Book"/>
                          <a:cs typeface="Avenir Book"/>
                        </a:rPr>
                        <a:t>Luminosity,cm</a:t>
                      </a:r>
                      <a:r>
                        <a:rPr lang="en-US" sz="1400" baseline="30000" dirty="0" smtClean="0">
                          <a:latin typeface="Avenir Book"/>
                          <a:cs typeface="Avenir Book"/>
                        </a:rPr>
                        <a:t>-2</a:t>
                      </a:r>
                      <a:r>
                        <a:rPr lang="en-US" sz="1400" dirty="0" smtClean="0">
                          <a:latin typeface="Avenir Book"/>
                          <a:cs typeface="Avenir Book"/>
                        </a:rPr>
                        <a:t>s</a:t>
                      </a:r>
                      <a:r>
                        <a:rPr lang="en-US" sz="1400" baseline="30000" dirty="0" smtClean="0">
                          <a:latin typeface="Avenir Book"/>
                          <a:cs typeface="Avenir Book"/>
                        </a:rPr>
                        <a:t>-1</a:t>
                      </a:r>
                      <a:endParaRPr lang="en-US" sz="1400" baseline="300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venir Book"/>
                          <a:cs typeface="Avenir Book"/>
                        </a:rPr>
                        <a:t>1.2X10</a:t>
                      </a:r>
                      <a:r>
                        <a:rPr lang="en-US" sz="1400" baseline="30000" dirty="0" smtClean="0">
                          <a:latin typeface="Avenir Book"/>
                          <a:cs typeface="Avenir Book"/>
                        </a:rPr>
                        <a:t>33</a:t>
                      </a:r>
                      <a:endParaRPr lang="en-US" sz="1400" baseline="300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latin typeface="Avenir Book"/>
                          <a:cs typeface="Avenir Book"/>
                        </a:rPr>
                        <a:t>Upgradable to</a:t>
                      </a:r>
                      <a:r>
                        <a:rPr lang="en-US" sz="1400" dirty="0" smtClean="0">
                          <a:latin typeface="Avenir Book"/>
                          <a:cs typeface="Avenir Book"/>
                        </a:rPr>
                        <a:t>,cm</a:t>
                      </a:r>
                      <a:r>
                        <a:rPr lang="en-US" sz="1400" baseline="30000" dirty="0" smtClean="0">
                          <a:latin typeface="Avenir Book"/>
                          <a:cs typeface="Avenir Book"/>
                        </a:rPr>
                        <a:t>-2</a:t>
                      </a:r>
                      <a:r>
                        <a:rPr lang="en-US" sz="1400" dirty="0" smtClean="0">
                          <a:latin typeface="Avenir Book"/>
                          <a:cs typeface="Avenir Book"/>
                        </a:rPr>
                        <a:t>s</a:t>
                      </a:r>
                      <a:r>
                        <a:rPr lang="en-US" sz="1400" baseline="30000" dirty="0" smtClean="0">
                          <a:latin typeface="Avenir Book"/>
                          <a:cs typeface="Avenir Book"/>
                        </a:rPr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Avenir Book"/>
                          <a:cs typeface="Avenir Book"/>
                        </a:rPr>
                        <a:t>10</a:t>
                      </a:r>
                      <a:r>
                        <a:rPr lang="en-US" sz="1400" baseline="30000" dirty="0" smtClean="0">
                          <a:latin typeface="Avenir Book"/>
                          <a:cs typeface="Avenir Book"/>
                        </a:rPr>
                        <a:t>34</a:t>
                      </a:r>
                      <a:endParaRPr lang="en-US" sz="1400" baseline="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5887924" y="1828800"/>
            <a:ext cx="279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eRHIC parameters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772400" y="2590800"/>
            <a:ext cx="533400" cy="1828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/>
              <a:cs typeface="Avenir Boo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828800"/>
            <a:ext cx="4814216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5301734"/>
            <a:ext cx="9143999" cy="369332"/>
          </a:xfrm>
          <a:prstGeom prst="rect">
            <a:avLst/>
          </a:prstGeom>
          <a:solidFill>
            <a:srgbClr val="ED7D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venir Book"/>
                <a:cs typeface="Avenir Book"/>
              </a:rPr>
              <a:t>The high current, high charge polarized electron source needs to be demonstrated. </a:t>
            </a:r>
            <a:endParaRPr lang="en-US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294746"/>
            <a:ext cx="933450" cy="1534291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AppleGothic"/>
              </a:rPr>
              <a:t>L</a:t>
            </a:r>
            <a:r>
              <a:rPr lang="en-US" dirty="0" smtClean="0">
                <a:ea typeface="AppleGothic"/>
              </a:rPr>
              <a:t>R-eRHIC </a:t>
            </a:r>
            <a:r>
              <a:rPr lang="en-US" dirty="0">
                <a:ea typeface="AppleGothic"/>
              </a:rPr>
              <a:t>pre-injector specifications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156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797778" y="1248060"/>
            <a:ext cx="3810000" cy="1676400"/>
          </a:xfrm>
          <a:prstGeom prst="roundRect">
            <a:avLst/>
          </a:prstGeom>
          <a:solidFill>
            <a:srgbClr val="AFAFA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/>
              <a:cs typeface="Avenir Book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4378" y="1276505"/>
            <a:ext cx="3810000" cy="1676400"/>
          </a:xfrm>
          <a:prstGeom prst="roundRect">
            <a:avLst/>
          </a:prstGeom>
          <a:solidFill>
            <a:srgbClr val="AFAFA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Book"/>
              <a:cs typeface="Avenir Book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778" y="2991251"/>
            <a:ext cx="6934200" cy="1014747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venir Book"/>
              <a:cs typeface="Avenir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consideration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221" y="3941944"/>
            <a:ext cx="8988777" cy="20926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Avenir Book"/>
                <a:cs typeface="Avenir Book"/>
              </a:rPr>
              <a:t>We propose to use 8 inverted JLab type guns and combine the beam together. </a:t>
            </a:r>
          </a:p>
          <a:p>
            <a:pPr lvl="1">
              <a:buFont typeface="Wingdings" charset="2"/>
              <a:buChar char="Ø"/>
            </a:pPr>
            <a:r>
              <a:rPr lang="en-US" sz="2000" dirty="0" smtClean="0">
                <a:latin typeface="Avenir Book"/>
                <a:cs typeface="Avenir Book"/>
              </a:rPr>
              <a:t>8 guns combining mechanism.</a:t>
            </a:r>
            <a:endParaRPr lang="en-US" sz="2000" dirty="0" smtClean="0">
              <a:solidFill>
                <a:srgbClr val="FF0000"/>
              </a:solidFill>
              <a:latin typeface="Avenir Book"/>
              <a:cs typeface="Avenir Book"/>
            </a:endParaRPr>
          </a:p>
          <a:p>
            <a:pPr lvl="1">
              <a:buFont typeface="Wingdings" charset="2"/>
              <a:buChar char="Ø"/>
            </a:pPr>
            <a:r>
              <a:rPr lang="en-US" sz="2000" dirty="0" smtClean="0">
                <a:latin typeface="Avenir Book"/>
                <a:cs typeface="Avenir Book"/>
              </a:rPr>
              <a:t>Build this gun quickly in about one year.</a:t>
            </a:r>
          </a:p>
          <a:p>
            <a:pPr lvl="1">
              <a:buFont typeface="Wingdings" charset="2"/>
              <a:buChar char="Ø"/>
            </a:pPr>
            <a:r>
              <a:rPr lang="en-US" sz="2000" dirty="0" smtClean="0">
                <a:latin typeface="Avenir Book"/>
                <a:cs typeface="Avenir Book"/>
              </a:rPr>
              <a:t>Use proven technology. </a:t>
            </a:r>
          </a:p>
          <a:p>
            <a:pPr lvl="1">
              <a:buFont typeface="Wingdings" charset="2"/>
              <a:buChar char="Ø"/>
            </a:pPr>
            <a:r>
              <a:rPr lang="en-US" sz="2000" dirty="0" smtClean="0">
                <a:latin typeface="Avenir Book"/>
                <a:cs typeface="Avenir Book"/>
              </a:rPr>
              <a:t>High charge (5.3nC) and high current (6.4mA) are still very challenge. </a:t>
            </a:r>
            <a:endParaRPr lang="en-US" sz="2000" dirty="0" smtClean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55A0D2-B6FD-6A4D-B442-39A3167998D8}" type="slidenum">
              <a:rPr lang="en-US" smtClean="0">
                <a:latin typeface="Avenir Book"/>
                <a:cs typeface="Avenir Book"/>
              </a:rPr>
              <a:pPr>
                <a:defRPr/>
              </a:pPr>
              <a:t>5</a:t>
            </a:fld>
            <a:endParaRPr lang="en-US">
              <a:latin typeface="Avenir Book"/>
              <a:cs typeface="Avenir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378" y="1430596"/>
            <a:ext cx="36020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Avenir Book"/>
                <a:cs typeface="Avenir Book"/>
              </a:rPr>
              <a:t>Either</a:t>
            </a:r>
            <a:r>
              <a:rPr lang="en-US" sz="2000" dirty="0" smtClean="0">
                <a:effectLst>
                  <a:glow>
                    <a:schemeClr val="tx1"/>
                  </a:glow>
                </a:effectLst>
                <a:latin typeface="Avenir Book"/>
                <a:cs typeface="Avenir Book"/>
              </a:rPr>
              <a:t> </a:t>
            </a:r>
            <a:r>
              <a:rPr lang="en-US" sz="2000" dirty="0" smtClean="0">
                <a:latin typeface="Avenir Book"/>
                <a:cs typeface="Avenir Book"/>
              </a:rPr>
              <a:t>high bunch charge up to 16nC achieved by the SLAC (High peak current, low average current)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7778" y="2991252"/>
            <a:ext cx="708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venir Book"/>
                <a:cs typeface="Avenir Book"/>
              </a:rPr>
              <a:t>What we need? 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Avenir Book"/>
                <a:cs typeface="Avenir Book"/>
              </a:rPr>
              <a:t>High average current: 50mA; High Bunch charge:5.3nC; Long lifetime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3978" y="1430596"/>
            <a:ext cx="36576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Avenir Book"/>
                <a:cs typeface="Avenir Book"/>
              </a:rPr>
              <a:t>Or</a:t>
            </a:r>
            <a:r>
              <a:rPr lang="en-US" dirty="0" smtClean="0">
                <a:latin typeface="Avenir Book"/>
                <a:cs typeface="Avenir Book"/>
              </a:rPr>
              <a:t> a high </a:t>
            </a:r>
            <a:r>
              <a:rPr lang="en-US" sz="2000" dirty="0" smtClean="0">
                <a:latin typeface="Avenir Book"/>
                <a:cs typeface="Avenir Book"/>
              </a:rPr>
              <a:t>average</a:t>
            </a:r>
            <a:r>
              <a:rPr lang="en-US" dirty="0" smtClean="0">
                <a:latin typeface="Avenir Book"/>
                <a:cs typeface="Avenir Book"/>
              </a:rPr>
              <a:t> current, such as that up to 4mA reached by the </a:t>
            </a:r>
            <a:r>
              <a:rPr lang="en-US" dirty="0" err="1" smtClean="0">
                <a:latin typeface="Avenir Book"/>
                <a:cs typeface="Avenir Book"/>
              </a:rPr>
              <a:t>Jlab</a:t>
            </a:r>
            <a:r>
              <a:rPr lang="en-US" dirty="0" smtClean="0">
                <a:latin typeface="Avenir Book"/>
                <a:cs typeface="Avenir Book"/>
              </a:rPr>
              <a:t>. (Low peak current, high average current)</a:t>
            </a:r>
          </a:p>
        </p:txBody>
      </p:sp>
    </p:spTree>
    <p:extLst>
      <p:ext uri="{BB962C8B-B14F-4D97-AF65-F5344CB8AC3E}">
        <p14:creationId xmlns:p14="http://schemas.microsoft.com/office/powerpoint/2010/main" val="3485128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schemes</a:t>
            </a:r>
            <a:r>
              <a:rPr lang="zh-CN" altLang="en-US" dirty="0" smtClean="0"/>
              <a:t> </a:t>
            </a:r>
            <a:r>
              <a:rPr lang="en-US" altLang="zh-CN" dirty="0" smtClean="0"/>
              <a:t>choosing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2E0B1C9-0700-0B49-8AAB-11B1B2D13B2B}" type="datetime1">
              <a:rPr lang="en-US" smtClean="0"/>
              <a:t>9/11/17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Review of the eRHIC Electron Source R&amp;D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55A0D2-B6FD-6A4D-B442-39A3167998D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8610600" cy="428763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781800" y="3657600"/>
            <a:ext cx="990600" cy="750332"/>
            <a:chOff x="6781800" y="3657600"/>
            <a:chExt cx="990600" cy="750332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6934200" y="3657600"/>
              <a:ext cx="838200" cy="685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781800" y="4038600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dirty="0" smtClean="0">
                  <a:solidFill>
                    <a:srgbClr val="FF0000"/>
                  </a:solidFill>
                </a:rPr>
                <a:t>6</a:t>
              </a:r>
              <a:r>
                <a:rPr lang="en-US" altLang="zh-CN" dirty="0" smtClean="0">
                  <a:solidFill>
                    <a:srgbClr val="FF0000"/>
                  </a:solidFill>
                </a:rPr>
                <a:t>7 </a:t>
              </a:r>
              <a:r>
                <a:rPr lang="en-US" altLang="zh-CN" dirty="0" err="1" smtClean="0">
                  <a:solidFill>
                    <a:srgbClr val="FF0000"/>
                  </a:solidFill>
                </a:rPr>
                <a:t>pC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638800" y="2667000"/>
            <a:ext cx="1066800" cy="826532"/>
            <a:chOff x="5638800" y="2667000"/>
            <a:chExt cx="1066800" cy="826532"/>
          </a:xfrm>
        </p:grpSpPr>
        <p:cxnSp>
          <p:nvCxnSpPr>
            <p:cNvPr id="10" name="Straight Arrow Connector 9"/>
            <p:cNvCxnSpPr/>
            <p:nvPr/>
          </p:nvCxnSpPr>
          <p:spPr>
            <a:xfrm flipH="1" flipV="1">
              <a:off x="5638800" y="2667000"/>
              <a:ext cx="1066800" cy="762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638800" y="3124200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FF0000"/>
                  </a:solidFill>
                </a:rPr>
                <a:t>1.8</a:t>
              </a:r>
              <a:r>
                <a:rPr lang="zh-CN" altLang="en-US" dirty="0" smtClean="0">
                  <a:solidFill>
                    <a:srgbClr val="FF0000"/>
                  </a:solidFill>
                </a:rPr>
                <a:t> </a:t>
              </a:r>
              <a:r>
                <a:rPr lang="en-US" altLang="zh-CN" dirty="0" err="1" smtClean="0">
                  <a:solidFill>
                    <a:srgbClr val="FF0000"/>
                  </a:solidFill>
                </a:rPr>
                <a:t>nC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72000" y="2362200"/>
            <a:ext cx="914400" cy="445532"/>
            <a:chOff x="4572000" y="2362200"/>
            <a:chExt cx="914400" cy="445532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5181600" y="2362200"/>
              <a:ext cx="304800" cy="228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572000" y="2438400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FF0000"/>
                  </a:solidFill>
                </a:rPr>
                <a:t>5.3</a:t>
              </a:r>
              <a:r>
                <a:rPr lang="zh-CN" altLang="en-US" dirty="0" smtClean="0">
                  <a:solidFill>
                    <a:srgbClr val="FF0000"/>
                  </a:solidFill>
                </a:rPr>
                <a:t> </a:t>
              </a:r>
              <a:r>
                <a:rPr lang="en-US" altLang="zh-CN" dirty="0" err="1" smtClean="0">
                  <a:solidFill>
                    <a:srgbClr val="FF0000"/>
                  </a:solidFill>
                </a:rPr>
                <a:t>nC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519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Review of the eRHIC Electron Source R&amp;D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F3B2A-C025-6045-918C-5245ACD110B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6" descr="movie4revi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5" y="2209800"/>
            <a:ext cx="9144000" cy="221949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 Gun combiner scheme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17970" y="4232585"/>
            <a:ext cx="4750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Each gun average current= 50/8=6.25mA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Bunch charge=5.3nC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venir Book"/>
                <a:cs typeface="Avenir Book"/>
              </a:rPr>
              <a:t>Frequency each gun=9.3/8=1.16MHz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3897638-61AB-174D-AA0A-DA1F8B9698C7}" type="datetime1">
              <a:rPr lang="en-US" smtClean="0"/>
              <a:t>9/11/17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73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/>
          <p:cNvSpPr txBox="1">
            <a:spLocks/>
          </p:cNvSpPr>
          <p:nvPr/>
        </p:nvSpPr>
        <p:spPr bwMode="auto">
          <a:xfrm>
            <a:off x="152400" y="304800"/>
            <a:ext cx="51816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lang="en-US" sz="2400" b="1" dirty="0">
                <a:solidFill>
                  <a:srgbClr val="FF0000"/>
                </a:solidFill>
                <a:latin typeface="Helvetica"/>
                <a:ea typeface="ＭＳ Ｐゴシック" pitchFamily="-65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FF0000"/>
                </a:solidFill>
                <a:latin typeface="Helvetica" charset="0"/>
                <a:ea typeface="ＭＳ Ｐゴシック" charset="0"/>
                <a:cs typeface="Helvetic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Felix Titling" pitchFamily="82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altLang="en-US" sz="2800" b="0" kern="0" dirty="0" smtClean="0">
                <a:solidFill>
                  <a:schemeClr val="tx1"/>
                </a:solidFill>
                <a:latin typeface="+mj-lt"/>
                <a:ea typeface="ＭＳ Ｐゴシック" pitchFamily="34" charset="-128"/>
                <a:cs typeface="Helvetica" pitchFamily="-84" charset="0"/>
              </a:rPr>
              <a:t>Fiber Laser for Multiple DC Guns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93136"/>
            <a:ext cx="7391400" cy="170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9" y="3715974"/>
            <a:ext cx="3886200" cy="213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60287" y="3380862"/>
            <a:ext cx="5083713" cy="266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n-US" alt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Repetition </a:t>
            </a:r>
            <a:r>
              <a:rPr lang="en-US" altLang="en-US" sz="2000" dirty="0">
                <a:solidFill>
                  <a:srgbClr val="000000"/>
                </a:solidFill>
                <a:latin typeface="Avenir Book"/>
                <a:cs typeface="Avenir Book"/>
              </a:rPr>
              <a:t>rate (MHz): </a:t>
            </a:r>
            <a:endParaRPr lang="en-US" altLang="en-US" sz="20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</a:pPr>
            <a:r>
              <a:rPr lang="en-US" altLang="en-US" sz="2000" dirty="0">
                <a:solidFill>
                  <a:srgbClr val="000000"/>
                </a:solidFill>
                <a:latin typeface="Avenir Book"/>
                <a:cs typeface="Avenir Book"/>
              </a:rPr>
              <a:t>	</a:t>
            </a:r>
            <a:r>
              <a:rPr lang="en-US" alt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1</a:t>
            </a:r>
            <a:r>
              <a:rPr lang="en-US" altLang="zh-CN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.</a:t>
            </a:r>
            <a:r>
              <a:rPr lang="en-US" alt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16 </a:t>
            </a:r>
            <a:r>
              <a:rPr lang="en-US" altLang="en-US" sz="2000" dirty="0">
                <a:solidFill>
                  <a:srgbClr val="000000"/>
                </a:solidFill>
                <a:latin typeface="Avenir Book"/>
                <a:cs typeface="Avenir Book"/>
              </a:rPr>
              <a:t>MHz x 8 = 9.3 </a:t>
            </a:r>
            <a:r>
              <a:rPr lang="en-US" alt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MHz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n-US" alt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IR power on cathodes: 5 W x 8 = 40 W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n-US" alt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IR </a:t>
            </a:r>
            <a:r>
              <a:rPr lang="en-US" altLang="en-US" sz="2000" dirty="0">
                <a:solidFill>
                  <a:srgbClr val="000000"/>
                </a:solidFill>
                <a:latin typeface="Avenir Book"/>
                <a:cs typeface="Avenir Book"/>
              </a:rPr>
              <a:t>average power:       </a:t>
            </a:r>
            <a:r>
              <a:rPr lang="en-US" alt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10 W</a:t>
            </a:r>
            <a:r>
              <a:rPr lang="zh-CN" alt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latin typeface="Avenir Book"/>
                <a:cs typeface="Avenir Book"/>
              </a:rPr>
              <a:t>x 8 = </a:t>
            </a:r>
            <a:r>
              <a:rPr lang="en-US" altLang="zh-CN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8</a:t>
            </a:r>
            <a:r>
              <a:rPr lang="en-US" alt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0 W</a:t>
            </a:r>
            <a:endParaRPr lang="en-US" alt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1</a:t>
            </a:r>
            <a:r>
              <a:rPr lang="en-US" altLang="en-US" sz="2000" dirty="0" smtClean="0">
                <a:solidFill>
                  <a:srgbClr val="000000"/>
                </a:solidFill>
                <a:latin typeface="Avenir Book"/>
                <a:cs typeface="Avenir Book"/>
                <a:sym typeface="Symbol"/>
              </a:rPr>
              <a:t>8 switch </a:t>
            </a:r>
            <a:r>
              <a:rPr lang="en-US" alt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by ultrafast EOM switch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Switch time</a:t>
            </a:r>
            <a:r>
              <a:rPr lang="en-US" altLang="en-US" sz="2000" dirty="0">
                <a:solidFill>
                  <a:srgbClr val="000000"/>
                </a:solidFill>
                <a:latin typeface="Avenir Book"/>
                <a:cs typeface="Avenir Book"/>
              </a:rPr>
              <a:t>: </a:t>
            </a:r>
            <a:r>
              <a:rPr lang="en-US" alt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~10 ns</a:t>
            </a:r>
            <a:endParaRPr lang="en-US" alt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285750" indent="-285750" ea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Crosstalk: &lt; -20 dB </a:t>
            </a:r>
            <a:r>
              <a:rPr lang="en-US" altLang="en-US" sz="2000" dirty="0" smtClean="0">
                <a:solidFill>
                  <a:srgbClr val="000000"/>
                </a:solidFill>
                <a:latin typeface="Avenir Book"/>
                <a:cs typeface="Avenir Book"/>
                <a:sym typeface="Symbol"/>
              </a:rPr>
              <a:t> </a:t>
            </a:r>
            <a:r>
              <a:rPr lang="en-US" altLang="zh-CN" sz="2000" dirty="0" smtClean="0">
                <a:solidFill>
                  <a:srgbClr val="000000"/>
                </a:solidFill>
                <a:latin typeface="Avenir Book"/>
                <a:cs typeface="Avenir Book"/>
                <a:sym typeface="Symbol"/>
              </a:rPr>
              <a:t>-</a:t>
            </a:r>
            <a:r>
              <a:rPr lang="en-US" altLang="en-US" sz="2000" dirty="0" smtClean="0">
                <a:solidFill>
                  <a:srgbClr val="000000"/>
                </a:solidFill>
                <a:latin typeface="Avenir Book"/>
                <a:cs typeface="Avenir Book"/>
                <a:sym typeface="Symbol"/>
              </a:rPr>
              <a:t>3</a:t>
            </a:r>
            <a:r>
              <a:rPr lang="en-US" altLang="zh-CN" sz="2000" dirty="0" smtClean="0">
                <a:solidFill>
                  <a:srgbClr val="000000"/>
                </a:solidFill>
                <a:latin typeface="Avenir Book"/>
                <a:cs typeface="Avenir Book"/>
                <a:sym typeface="Symbol"/>
              </a:rPr>
              <a:t>5</a:t>
            </a:r>
            <a:r>
              <a:rPr lang="en-US" altLang="en-US" sz="2000" dirty="0" smtClean="0">
                <a:solidFill>
                  <a:srgbClr val="000000"/>
                </a:solidFill>
                <a:latin typeface="Avenir Book"/>
                <a:cs typeface="Avenir Book"/>
                <a:sym typeface="Symbol"/>
              </a:rPr>
              <a:t> dB</a:t>
            </a:r>
            <a:endParaRPr lang="en-US" altLang="en-US" sz="2000" dirty="0" smtClean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2" name="Right Arrow 1"/>
          <p:cNvSpPr/>
          <p:nvPr/>
        </p:nvSpPr>
        <p:spPr>
          <a:xfrm rot="18231456">
            <a:off x="2458468" y="2908423"/>
            <a:ext cx="1634664" cy="413878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A65A578-339B-E541-9A90-BB28687D9493}" type="datetime1">
              <a:rPr lang="en-US" smtClean="0"/>
              <a:t>9/11/17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b="0" kern="0" dirty="0">
                <a:ea typeface="ＭＳ Ｐゴシック" pitchFamily="34" charset="-128"/>
                <a:cs typeface="Helvetica" pitchFamily="-84" charset="0"/>
              </a:rPr>
              <a:t>Fiber Laser for Multiple DC Guns</a:t>
            </a:r>
            <a:br>
              <a:rPr lang="en-US" altLang="en-US" b="0" kern="0" dirty="0">
                <a:ea typeface="ＭＳ Ｐゴシック" pitchFamily="34" charset="-128"/>
                <a:cs typeface="Helvetica" pitchFamily="-8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497129"/>
      </p:ext>
    </p:extLst>
  </p:cSld>
  <p:clrMapOvr>
    <a:masterClrMapping/>
  </p:clrMapOvr>
  <p:transition xmlns:p14="http://schemas.microsoft.com/office/powerpoint/2010/main" spd="slow" advTm="6401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Coil-plates RF deflector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F3B2A-C025-6045-918C-5245ACD110BB}" type="slidenum">
              <a:rPr lang="en-US" smtClean="0">
                <a:latin typeface="Avenir Book"/>
                <a:cs typeface="Avenir Book"/>
              </a:rPr>
              <a:pPr>
                <a:defRPr/>
              </a:pPr>
              <a:t>9</a:t>
            </a:fld>
            <a:endParaRPr lang="en-US">
              <a:latin typeface="Avenir Book"/>
              <a:cs typeface="Avenir Book"/>
            </a:endParaRPr>
          </a:p>
        </p:txBody>
      </p:sp>
      <p:pic>
        <p:nvPicPr>
          <p:cNvPr id="9" name="Picture 8" descr="map.JP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10120"/>
            <a:ext cx="4049724" cy="198657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4800" y="5129472"/>
            <a:ext cx="868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RF deflector:</a:t>
            </a:r>
          </a:p>
          <a:p>
            <a:r>
              <a:rPr lang="en-US" dirty="0">
                <a:latin typeface="Avenir Book"/>
                <a:cs typeface="Avenir Book"/>
              </a:rPr>
              <a:t>R</a:t>
            </a:r>
            <a:r>
              <a:rPr lang="en-US" dirty="0" smtClean="0">
                <a:latin typeface="Avenir Book"/>
                <a:cs typeface="Avenir Book"/>
              </a:rPr>
              <a:t>esonant </a:t>
            </a:r>
            <a:r>
              <a:rPr lang="en-US" dirty="0">
                <a:latin typeface="Avenir Book"/>
                <a:cs typeface="Avenir Book"/>
              </a:rPr>
              <a:t>circuits which are tuned with a resonating inductor and a pair of tunable external capacitors in parallel with the deflection plates.</a:t>
            </a:r>
          </a:p>
        </p:txBody>
      </p:sp>
      <p:pic>
        <p:nvPicPr>
          <p:cNvPr id="15" name="Picture 14" descr="case4_combine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02"/>
          <a:stretch/>
        </p:blipFill>
        <p:spPr bwMode="auto">
          <a:xfrm>
            <a:off x="304800" y="3276600"/>
            <a:ext cx="4038600" cy="182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1183784"/>
            <a:ext cx="1646641" cy="421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4419600"/>
            <a:ext cx="4038600" cy="96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43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NL_70_100_PPT_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NL_70_100_PPT_Template" id="{F58EDFFD-527C-7E42-BAA5-64FCBB450853}" vid="{EBDB0018-34B5-C744-99EA-0F616804CE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BNL_70_100_PPT_Template.potx</Template>
  <TotalTime>15884</TotalTime>
  <Words>1577</Words>
  <Application>Microsoft Macintosh PowerPoint</Application>
  <PresentationFormat>On-screen Show (4:3)</PresentationFormat>
  <Paragraphs>294</Paragraphs>
  <Slides>32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BNL_70_100_PPT_Template</vt:lpstr>
      <vt:lpstr>Equation</vt:lpstr>
      <vt:lpstr>High current polarized electron source for future eRHIC</vt:lpstr>
      <vt:lpstr>Outline</vt:lpstr>
      <vt:lpstr>RR-eRHIC pre-injector specifications</vt:lpstr>
      <vt:lpstr>LR-eRHIC pre-injector specifications</vt:lpstr>
      <vt:lpstr>Risk consideration</vt:lpstr>
      <vt:lpstr>Strategy of schemes choosing</vt:lpstr>
      <vt:lpstr>8 Gun combiner scheme</vt:lpstr>
      <vt:lpstr>Fiber Laser for Multiple DC Guns </vt:lpstr>
      <vt:lpstr>Coil-plates RF deflector</vt:lpstr>
      <vt:lpstr>Eight guns beamline arrangement</vt:lpstr>
      <vt:lpstr>Alternative 8 Gun combiner scheme</vt:lpstr>
      <vt:lpstr>Rotatable field combiner</vt:lpstr>
      <vt:lpstr>Beamline arrangement</vt:lpstr>
      <vt:lpstr>GPT simulation results</vt:lpstr>
      <vt:lpstr>Prolong the cathode lifetime</vt:lpstr>
      <vt:lpstr>Estimate charge lifetime</vt:lpstr>
      <vt:lpstr>Quantities the charge lifetime</vt:lpstr>
      <vt:lpstr>If we have beam loss?</vt:lpstr>
      <vt:lpstr>Ion back bombardment simulation</vt:lpstr>
      <vt:lpstr>Ions distribution on the cathode</vt:lpstr>
      <vt:lpstr>Determine the cathode size</vt:lpstr>
      <vt:lpstr>BNL large cathode inverted gun</vt:lpstr>
      <vt:lpstr>polarized gun R&amp;D and fabrication</vt:lpstr>
      <vt:lpstr>Gatling gun upgrade</vt:lpstr>
      <vt:lpstr>Gatling gun beam test</vt:lpstr>
      <vt:lpstr>Summary</vt:lpstr>
      <vt:lpstr>PowerPoint Presentation</vt:lpstr>
      <vt:lpstr>Back up</vt:lpstr>
      <vt:lpstr>Ballistic compression</vt:lpstr>
      <vt:lpstr>Space charge consideration</vt:lpstr>
      <vt:lpstr>PowerPoint Presentation</vt:lpstr>
      <vt:lpstr>Deflector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Graphic Design</dc:creator>
  <cp:keywords/>
  <dc:description/>
  <cp:lastModifiedBy>Erdong Wang</cp:lastModifiedBy>
  <cp:revision>40</cp:revision>
  <dcterms:created xsi:type="dcterms:W3CDTF">2017-01-09T19:35:35Z</dcterms:created>
  <dcterms:modified xsi:type="dcterms:W3CDTF">2017-09-15T00:46:51Z</dcterms:modified>
  <cp:category/>
</cp:coreProperties>
</file>