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4.xml" ContentType="application/vnd.openxmlformats-officedocument.presentationml.slideMaster+xml"/>
  <Override PartName="/ppt/theme/theme16.xml" ContentType="application/vnd.openxmlformats-officedocument.them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Masters/slideMaster8.xml" ContentType="application/vnd.openxmlformats-officedocument.presentationml.slideMaster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theme/theme15.xml" ContentType="application/vnd.openxmlformats-officedocument.theme+xml"/>
  <Override PartName="/ppt/notesSlides/notesSlide7.xml" ContentType="application/vnd.openxmlformats-officedocument.presentationml.notesSlide+xml"/>
  <Override PartName="/ppt/theme/theme6.xml" ContentType="application/vnd.openxmlformats-officedocument.them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20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Masters/slideMaster7.xml" ContentType="application/vnd.openxmlformats-officedocument.presentationml.slideMaster+xml"/>
  <Default Extension="png" ContentType="image/png"/>
  <Override PartName="/ppt/slideLayouts/slideLayout4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slideMasters/slideMaster12.xml" ContentType="application/vnd.openxmlformats-officedocument.presentationml.slideMaster+xml"/>
  <Override PartName="/ppt/notesSlides/notesSlide14.xml" ContentType="application/vnd.openxmlformats-officedocument.presentationml.notesSlide+xml"/>
  <Override PartName="/ppt/theme/theme14.xml" ContentType="application/vnd.openxmlformats-officedocument.them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Masters/slideMaster11.xml" ContentType="application/vnd.openxmlformats-officedocument.presentationml.slideMaster+xml"/>
  <Override PartName="/ppt/notesSlides/notesSlide13.xml" ContentType="application/vnd.openxmlformats-officedocument.presentationml.notesSlide+xml"/>
  <Override PartName="/ppt/theme/theme13.xml" ContentType="application/vnd.openxmlformats-officedocument.them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0.xml" ContentType="application/vnd.openxmlformats-officedocument.presentationml.slideMaster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12.xml" ContentType="application/vnd.openxmlformats-officedocument.them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theme/theme9.xml" ContentType="application/vnd.openxmlformats-officedocument.theme+xml"/>
  <Override PartName="/ppt/theme/theme11.xml" ContentType="application/vnd.openxmlformats-officedocument.them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Default Extension="tiff" ContentType="image/tiff"/>
  <Override PartName="/ppt/drawings/drawing1.xml" ContentType="application/vnd.openxmlformats-officedocument.drawingml.chartshapes+xml"/>
  <Default Extension="wdp" ContentType="image/vnd.ms-photo"/>
  <Override PartName="/ppt/theme/theme8.xml" ContentType="application/vnd.openxmlformats-officedocument.theme+xml"/>
  <Override PartName="/ppt/theme/theme10.xml" ContentType="application/vnd.openxmlformats-officedocument.them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6.xml" ContentType="application/vnd.openxmlformats-officedocument.presentationml.slide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Masters/slideMaster9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755" r:id="rId1"/>
    <p:sldMasterId id="2147483765" r:id="rId2"/>
    <p:sldMasterId id="2147483787" r:id="rId3"/>
    <p:sldMasterId id="2147483789" r:id="rId4"/>
    <p:sldMasterId id="2147483791" r:id="rId5"/>
    <p:sldMasterId id="2147483792" r:id="rId6"/>
    <p:sldMasterId id="2147483794" r:id="rId7"/>
    <p:sldMasterId id="2147483795" r:id="rId8"/>
    <p:sldMasterId id="2147483797" r:id="rId9"/>
    <p:sldMasterId id="2147483809" r:id="rId10"/>
    <p:sldMasterId id="2147483815" r:id="rId11"/>
    <p:sldMasterId id="2147483798" r:id="rId12"/>
    <p:sldMasterId id="2147483826" r:id="rId13"/>
    <p:sldMasterId id="2147483828" r:id="rId14"/>
  </p:sldMasterIdLst>
  <p:notesMasterIdLst>
    <p:notesMasterId r:id="rId48"/>
  </p:notesMasterIdLst>
  <p:handoutMasterIdLst>
    <p:handoutMasterId r:id="rId49"/>
  </p:handoutMasterIdLst>
  <p:sldIdLst>
    <p:sldId id="1892" r:id="rId15"/>
    <p:sldId id="1824" r:id="rId16"/>
    <p:sldId id="2275" r:id="rId17"/>
    <p:sldId id="2306" r:id="rId18"/>
    <p:sldId id="2283" r:id="rId19"/>
    <p:sldId id="2274" r:id="rId20"/>
    <p:sldId id="2311" r:id="rId21"/>
    <p:sldId id="2313" r:id="rId22"/>
    <p:sldId id="2315" r:id="rId23"/>
    <p:sldId id="2307" r:id="rId24"/>
    <p:sldId id="2308" r:id="rId25"/>
    <p:sldId id="2309" r:id="rId26"/>
    <p:sldId id="2304" r:id="rId27"/>
    <p:sldId id="2305" r:id="rId28"/>
    <p:sldId id="2285" r:id="rId29"/>
    <p:sldId id="2300" r:id="rId30"/>
    <p:sldId id="2272" r:id="rId31"/>
    <p:sldId id="2288" r:id="rId32"/>
    <p:sldId id="2232" r:id="rId33"/>
    <p:sldId id="2233" r:id="rId34"/>
    <p:sldId id="2234" r:id="rId35"/>
    <p:sldId id="2282" r:id="rId36"/>
    <p:sldId id="2280" r:id="rId37"/>
    <p:sldId id="2278" r:id="rId38"/>
    <p:sldId id="2194" r:id="rId39"/>
    <p:sldId id="2316" r:id="rId40"/>
    <p:sldId id="2271" r:id="rId41"/>
    <p:sldId id="845" r:id="rId42"/>
    <p:sldId id="1996" r:id="rId43"/>
    <p:sldId id="1895" r:id="rId44"/>
    <p:sldId id="1753" r:id="rId45"/>
    <p:sldId id="2276" r:id="rId46"/>
    <p:sldId id="2223" r:id="rId47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A600"/>
    <a:srgbClr val="39C44F"/>
    <a:srgbClr val="F3EB45"/>
    <a:srgbClr val="F4FF28"/>
    <a:srgbClr val="F7FF5C"/>
    <a:srgbClr val="CCFF7F"/>
    <a:srgbClr val="9EFFA3"/>
    <a:srgbClr val="2CD431"/>
    <a:srgbClr val="47FF7C"/>
    <a:srgbClr val="4D4D4D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7782" autoAdjust="0"/>
    <p:restoredTop sz="99302" autoAdjust="0"/>
  </p:normalViewPr>
  <p:slideViewPr>
    <p:cSldViewPr>
      <p:cViewPr>
        <p:scale>
          <a:sx n="100" d="100"/>
          <a:sy n="100" d="100"/>
        </p:scale>
        <p:origin x="-4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9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262" y="-58"/>
      </p:cViewPr>
      <p:guideLst>
        <p:guide orient="horz" pos="2960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doc\upgrade\magfield\torus-mapping-data\sector-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doc\upgrade\magfield\torus-mapping-data\sector-comparison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By</a:t>
            </a:r>
            <a:r>
              <a:rPr lang="en-US" baseline="0"/>
              <a:t> (+ 15 deg) - all sectors</a:t>
            </a:r>
            <a:endParaRPr 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'By-B'!$A$1</c:f>
              <c:strCache>
                <c:ptCount val="1"/>
                <c:pt idx="0">
                  <c:v>By-sec5</c:v>
                </c:pt>
              </c:strCache>
            </c:strRef>
          </c:tx>
          <c:val>
            <c:numRef>
              <c:f>'By-B'!$A$2:$A$41</c:f>
              <c:numCache>
                <c:formatCode>General</c:formatCode>
                <c:ptCount val="40"/>
                <c:pt idx="0">
                  <c:v>138.89</c:v>
                </c:pt>
                <c:pt idx="1">
                  <c:v>290.95</c:v>
                </c:pt>
                <c:pt idx="2">
                  <c:v>655.75</c:v>
                </c:pt>
                <c:pt idx="3">
                  <c:v>1506.86</c:v>
                </c:pt>
                <c:pt idx="4">
                  <c:v>3062.82</c:v>
                </c:pt>
                <c:pt idx="5">
                  <c:v>5171.44</c:v>
                </c:pt>
                <c:pt idx="6">
                  <c:v>7466.57</c:v>
                </c:pt>
                <c:pt idx="7">
                  <c:v>9728.49</c:v>
                </c:pt>
                <c:pt idx="8">
                  <c:v>11832.08</c:v>
                </c:pt>
                <c:pt idx="9">
                  <c:v>13671.07</c:v>
                </c:pt>
                <c:pt idx="10">
                  <c:v>15108.93</c:v>
                </c:pt>
                <c:pt idx="11">
                  <c:v>16085.31</c:v>
                </c:pt>
                <c:pt idx="12">
                  <c:v>16641.56</c:v>
                </c:pt>
                <c:pt idx="13">
                  <c:v>16912.91</c:v>
                </c:pt>
                <c:pt idx="14">
                  <c:v>17029.98</c:v>
                </c:pt>
                <c:pt idx="15">
                  <c:v>17090.23</c:v>
                </c:pt>
                <c:pt idx="16">
                  <c:v>17111.97</c:v>
                </c:pt>
                <c:pt idx="17">
                  <c:v>17118.9</c:v>
                </c:pt>
                <c:pt idx="18">
                  <c:v>17116.36</c:v>
                </c:pt>
                <c:pt idx="19">
                  <c:v>17116.15</c:v>
                </c:pt>
                <c:pt idx="20">
                  <c:v>17112.13</c:v>
                </c:pt>
                <c:pt idx="21">
                  <c:v>17107.74000000001</c:v>
                </c:pt>
                <c:pt idx="22">
                  <c:v>17104.75999999999</c:v>
                </c:pt>
                <c:pt idx="23">
                  <c:v>17108.41999999999</c:v>
                </c:pt>
                <c:pt idx="24">
                  <c:v>17111.06</c:v>
                </c:pt>
                <c:pt idx="25">
                  <c:v>17115.08000000001</c:v>
                </c:pt>
                <c:pt idx="26">
                  <c:v>17113.31</c:v>
                </c:pt>
                <c:pt idx="27">
                  <c:v>17117.91</c:v>
                </c:pt>
                <c:pt idx="28">
                  <c:v>17113.28</c:v>
                </c:pt>
                <c:pt idx="29">
                  <c:v>17095.34999999999</c:v>
                </c:pt>
                <c:pt idx="30">
                  <c:v>17061.07</c:v>
                </c:pt>
                <c:pt idx="31">
                  <c:v>16992.54</c:v>
                </c:pt>
                <c:pt idx="32">
                  <c:v>16842.73</c:v>
                </c:pt>
                <c:pt idx="33">
                  <c:v>16515.32</c:v>
                </c:pt>
                <c:pt idx="34">
                  <c:v>15865.62</c:v>
                </c:pt>
                <c:pt idx="35">
                  <c:v>14791.47</c:v>
                </c:pt>
                <c:pt idx="36">
                  <c:v>13266.27</c:v>
                </c:pt>
                <c:pt idx="37">
                  <c:v>11390.03</c:v>
                </c:pt>
                <c:pt idx="38">
                  <c:v>9289.19</c:v>
                </c:pt>
                <c:pt idx="39">
                  <c:v>7074.71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F6-4042-9E07-4D1DA3BCD3AA}"/>
            </c:ext>
          </c:extLst>
        </c:ser>
        <c:ser>
          <c:idx val="1"/>
          <c:order val="1"/>
          <c:tx>
            <c:strRef>
              <c:f>'By-B'!$B$1</c:f>
              <c:strCache>
                <c:ptCount val="1"/>
                <c:pt idx="0">
                  <c:v>By-sec4</c:v>
                </c:pt>
              </c:strCache>
            </c:strRef>
          </c:tx>
          <c:val>
            <c:numRef>
              <c:f>'By-B'!$B$2:$B$41</c:f>
              <c:numCache>
                <c:formatCode>General</c:formatCode>
                <c:ptCount val="40"/>
                <c:pt idx="0">
                  <c:v>121.78</c:v>
                </c:pt>
                <c:pt idx="1">
                  <c:v>270.02</c:v>
                </c:pt>
                <c:pt idx="2">
                  <c:v>642.9399999999994</c:v>
                </c:pt>
                <c:pt idx="3">
                  <c:v>1529.43</c:v>
                </c:pt>
                <c:pt idx="4">
                  <c:v>3137.52</c:v>
                </c:pt>
                <c:pt idx="5">
                  <c:v>5286.51</c:v>
                </c:pt>
                <c:pt idx="6">
                  <c:v>7599.8</c:v>
                </c:pt>
                <c:pt idx="7">
                  <c:v>9871.79</c:v>
                </c:pt>
                <c:pt idx="8">
                  <c:v>11964.87</c:v>
                </c:pt>
                <c:pt idx="9">
                  <c:v>13775.44</c:v>
                </c:pt>
                <c:pt idx="10">
                  <c:v>15177.76</c:v>
                </c:pt>
                <c:pt idx="11">
                  <c:v>16122.13</c:v>
                </c:pt>
                <c:pt idx="12">
                  <c:v>16665.56</c:v>
                </c:pt>
                <c:pt idx="13">
                  <c:v>16939.66999999999</c:v>
                </c:pt>
                <c:pt idx="14">
                  <c:v>17071.48</c:v>
                </c:pt>
                <c:pt idx="15">
                  <c:v>17127.8</c:v>
                </c:pt>
                <c:pt idx="16">
                  <c:v>17153.7</c:v>
                </c:pt>
                <c:pt idx="17">
                  <c:v>17157.61</c:v>
                </c:pt>
                <c:pt idx="18">
                  <c:v>17157.9</c:v>
                </c:pt>
                <c:pt idx="19">
                  <c:v>17156.38</c:v>
                </c:pt>
                <c:pt idx="20">
                  <c:v>17152.00999999999</c:v>
                </c:pt>
                <c:pt idx="21">
                  <c:v>17150.34999999999</c:v>
                </c:pt>
                <c:pt idx="22">
                  <c:v>17151.68</c:v>
                </c:pt>
                <c:pt idx="23">
                  <c:v>17151.88</c:v>
                </c:pt>
                <c:pt idx="24">
                  <c:v>17152.28</c:v>
                </c:pt>
                <c:pt idx="25">
                  <c:v>17156.41999999999</c:v>
                </c:pt>
                <c:pt idx="26">
                  <c:v>17157.52</c:v>
                </c:pt>
                <c:pt idx="27">
                  <c:v>17158.89</c:v>
                </c:pt>
                <c:pt idx="28">
                  <c:v>17158.62</c:v>
                </c:pt>
                <c:pt idx="29">
                  <c:v>17143.78</c:v>
                </c:pt>
                <c:pt idx="30">
                  <c:v>17115.53</c:v>
                </c:pt>
                <c:pt idx="31">
                  <c:v>17045.97</c:v>
                </c:pt>
                <c:pt idx="32">
                  <c:v>16884.38</c:v>
                </c:pt>
                <c:pt idx="33">
                  <c:v>16550.29</c:v>
                </c:pt>
                <c:pt idx="34">
                  <c:v>15901.35</c:v>
                </c:pt>
                <c:pt idx="35">
                  <c:v>14819.53</c:v>
                </c:pt>
                <c:pt idx="36">
                  <c:v>13284.43</c:v>
                </c:pt>
                <c:pt idx="37">
                  <c:v>11410.03</c:v>
                </c:pt>
                <c:pt idx="38">
                  <c:v>9297.67</c:v>
                </c:pt>
                <c:pt idx="39">
                  <c:v>7095.25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F6-4042-9E07-4D1DA3BCD3AA}"/>
            </c:ext>
          </c:extLst>
        </c:ser>
        <c:ser>
          <c:idx val="2"/>
          <c:order val="2"/>
          <c:tx>
            <c:strRef>
              <c:f>'By-B'!$C$1</c:f>
              <c:strCache>
                <c:ptCount val="1"/>
                <c:pt idx="0">
                  <c:v>By-sec3</c:v>
                </c:pt>
              </c:strCache>
            </c:strRef>
          </c:tx>
          <c:val>
            <c:numRef>
              <c:f>'By-B'!$C$2:$C$41</c:f>
              <c:numCache>
                <c:formatCode>General</c:formatCode>
                <c:ptCount val="40"/>
                <c:pt idx="0">
                  <c:v>110.97</c:v>
                </c:pt>
                <c:pt idx="1">
                  <c:v>253.96</c:v>
                </c:pt>
                <c:pt idx="2">
                  <c:v>612.8199999999994</c:v>
                </c:pt>
                <c:pt idx="3">
                  <c:v>1476.61</c:v>
                </c:pt>
                <c:pt idx="4">
                  <c:v>3063.99</c:v>
                </c:pt>
                <c:pt idx="5">
                  <c:v>5218.6</c:v>
                </c:pt>
                <c:pt idx="6">
                  <c:v>7545.44</c:v>
                </c:pt>
                <c:pt idx="7">
                  <c:v>9833.65</c:v>
                </c:pt>
                <c:pt idx="8">
                  <c:v>11942.8</c:v>
                </c:pt>
                <c:pt idx="9">
                  <c:v>13772.87</c:v>
                </c:pt>
                <c:pt idx="10">
                  <c:v>15196.86</c:v>
                </c:pt>
                <c:pt idx="11">
                  <c:v>16158.63</c:v>
                </c:pt>
                <c:pt idx="12">
                  <c:v>16712.3</c:v>
                </c:pt>
                <c:pt idx="13">
                  <c:v>16988.18</c:v>
                </c:pt>
                <c:pt idx="14">
                  <c:v>17121.46</c:v>
                </c:pt>
                <c:pt idx="15">
                  <c:v>17174.97</c:v>
                </c:pt>
                <c:pt idx="16">
                  <c:v>17197.39</c:v>
                </c:pt>
                <c:pt idx="17">
                  <c:v>17201.59999999999</c:v>
                </c:pt>
                <c:pt idx="18">
                  <c:v>17198.0</c:v>
                </c:pt>
                <c:pt idx="19">
                  <c:v>17194.05</c:v>
                </c:pt>
                <c:pt idx="20">
                  <c:v>17189.50999999999</c:v>
                </c:pt>
                <c:pt idx="21">
                  <c:v>17183.91</c:v>
                </c:pt>
                <c:pt idx="22">
                  <c:v>17185.03</c:v>
                </c:pt>
                <c:pt idx="23">
                  <c:v>17180.16</c:v>
                </c:pt>
                <c:pt idx="24">
                  <c:v>17185.75</c:v>
                </c:pt>
                <c:pt idx="25">
                  <c:v>17192.00999999999</c:v>
                </c:pt>
                <c:pt idx="26">
                  <c:v>17193.87</c:v>
                </c:pt>
                <c:pt idx="27">
                  <c:v>17191.29</c:v>
                </c:pt>
                <c:pt idx="28">
                  <c:v>17189.82</c:v>
                </c:pt>
                <c:pt idx="29">
                  <c:v>17178.4</c:v>
                </c:pt>
                <c:pt idx="30">
                  <c:v>17144.11</c:v>
                </c:pt>
                <c:pt idx="31">
                  <c:v>17065.3</c:v>
                </c:pt>
                <c:pt idx="32">
                  <c:v>16901.14</c:v>
                </c:pt>
                <c:pt idx="33">
                  <c:v>16557.4</c:v>
                </c:pt>
                <c:pt idx="34">
                  <c:v>15899.47</c:v>
                </c:pt>
                <c:pt idx="35">
                  <c:v>14803.85</c:v>
                </c:pt>
                <c:pt idx="36">
                  <c:v>13265.42</c:v>
                </c:pt>
                <c:pt idx="37">
                  <c:v>11380.89</c:v>
                </c:pt>
                <c:pt idx="38">
                  <c:v>9271.309999999929</c:v>
                </c:pt>
                <c:pt idx="39">
                  <c:v>7055.24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F6-4042-9E07-4D1DA3BCD3AA}"/>
            </c:ext>
          </c:extLst>
        </c:ser>
        <c:ser>
          <c:idx val="3"/>
          <c:order val="3"/>
          <c:tx>
            <c:strRef>
              <c:f>'By-B'!$D$1</c:f>
              <c:strCache>
                <c:ptCount val="1"/>
                <c:pt idx="0">
                  <c:v>By-sec2</c:v>
                </c:pt>
              </c:strCache>
            </c:strRef>
          </c:tx>
          <c:val>
            <c:numRef>
              <c:f>'By-B'!$D$2:$D$41</c:f>
              <c:numCache>
                <c:formatCode>General</c:formatCode>
                <c:ptCount val="40"/>
                <c:pt idx="0">
                  <c:v>139.25</c:v>
                </c:pt>
                <c:pt idx="1">
                  <c:v>285.18</c:v>
                </c:pt>
                <c:pt idx="2">
                  <c:v>639.3199999999994</c:v>
                </c:pt>
                <c:pt idx="3">
                  <c:v>1452.65</c:v>
                </c:pt>
                <c:pt idx="4">
                  <c:v>2969.54</c:v>
                </c:pt>
                <c:pt idx="5">
                  <c:v>5059.42</c:v>
                </c:pt>
                <c:pt idx="6">
                  <c:v>7374.44</c:v>
                </c:pt>
                <c:pt idx="7">
                  <c:v>9670.57</c:v>
                </c:pt>
                <c:pt idx="8">
                  <c:v>11807.93</c:v>
                </c:pt>
                <c:pt idx="9">
                  <c:v>13666.4</c:v>
                </c:pt>
                <c:pt idx="10">
                  <c:v>15123.75</c:v>
                </c:pt>
                <c:pt idx="11">
                  <c:v>16114.87</c:v>
                </c:pt>
                <c:pt idx="12">
                  <c:v>16687.99000000001</c:v>
                </c:pt>
                <c:pt idx="13">
                  <c:v>16978.11</c:v>
                </c:pt>
                <c:pt idx="14">
                  <c:v>17113.3</c:v>
                </c:pt>
                <c:pt idx="15">
                  <c:v>17178.23</c:v>
                </c:pt>
                <c:pt idx="16">
                  <c:v>17206.05</c:v>
                </c:pt>
                <c:pt idx="17">
                  <c:v>17216.23</c:v>
                </c:pt>
                <c:pt idx="18">
                  <c:v>17215.12</c:v>
                </c:pt>
                <c:pt idx="19">
                  <c:v>17208.69</c:v>
                </c:pt>
                <c:pt idx="20">
                  <c:v>17204.27</c:v>
                </c:pt>
                <c:pt idx="21">
                  <c:v>17197.66999999999</c:v>
                </c:pt>
                <c:pt idx="22">
                  <c:v>17194.22</c:v>
                </c:pt>
                <c:pt idx="23">
                  <c:v>17195.14</c:v>
                </c:pt>
                <c:pt idx="24">
                  <c:v>17200.87</c:v>
                </c:pt>
                <c:pt idx="25">
                  <c:v>17206.96</c:v>
                </c:pt>
                <c:pt idx="26">
                  <c:v>17210.29</c:v>
                </c:pt>
                <c:pt idx="27">
                  <c:v>17213.89</c:v>
                </c:pt>
                <c:pt idx="28">
                  <c:v>17211.57</c:v>
                </c:pt>
                <c:pt idx="29">
                  <c:v>17192.34</c:v>
                </c:pt>
                <c:pt idx="30">
                  <c:v>17149.27</c:v>
                </c:pt>
                <c:pt idx="31">
                  <c:v>17069.12</c:v>
                </c:pt>
                <c:pt idx="32">
                  <c:v>16900.39</c:v>
                </c:pt>
                <c:pt idx="33">
                  <c:v>16549.78</c:v>
                </c:pt>
                <c:pt idx="34">
                  <c:v>15883.58</c:v>
                </c:pt>
                <c:pt idx="35">
                  <c:v>14776.51</c:v>
                </c:pt>
                <c:pt idx="36">
                  <c:v>13227.73</c:v>
                </c:pt>
                <c:pt idx="37">
                  <c:v>11323.28</c:v>
                </c:pt>
                <c:pt idx="38">
                  <c:v>9202.04</c:v>
                </c:pt>
                <c:pt idx="39">
                  <c:v>6973.81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1F6-4042-9E07-4D1DA3BCD3AA}"/>
            </c:ext>
          </c:extLst>
        </c:ser>
        <c:ser>
          <c:idx val="4"/>
          <c:order val="4"/>
          <c:tx>
            <c:strRef>
              <c:f>'By-B'!$E$1</c:f>
              <c:strCache>
                <c:ptCount val="1"/>
                <c:pt idx="0">
                  <c:v>By-sec6</c:v>
                </c:pt>
              </c:strCache>
            </c:strRef>
          </c:tx>
          <c:val>
            <c:numRef>
              <c:f>'By-B'!$E$2:$E$41</c:f>
              <c:numCache>
                <c:formatCode>General</c:formatCode>
                <c:ptCount val="40"/>
                <c:pt idx="0">
                  <c:v>144.71</c:v>
                </c:pt>
                <c:pt idx="1">
                  <c:v>305.41</c:v>
                </c:pt>
                <c:pt idx="2">
                  <c:v>691.4599999999994</c:v>
                </c:pt>
                <c:pt idx="3">
                  <c:v>1564.56</c:v>
                </c:pt>
                <c:pt idx="4">
                  <c:v>3129.05</c:v>
                </c:pt>
                <c:pt idx="5">
                  <c:v>5223.0</c:v>
                </c:pt>
                <c:pt idx="6">
                  <c:v>7504.23</c:v>
                </c:pt>
                <c:pt idx="7">
                  <c:v>9751.43</c:v>
                </c:pt>
                <c:pt idx="8">
                  <c:v>11843.71</c:v>
                </c:pt>
                <c:pt idx="9">
                  <c:v>13658.05</c:v>
                </c:pt>
                <c:pt idx="10">
                  <c:v>15071.85</c:v>
                </c:pt>
                <c:pt idx="11">
                  <c:v>16020.23</c:v>
                </c:pt>
                <c:pt idx="12">
                  <c:v>16568.82</c:v>
                </c:pt>
                <c:pt idx="13">
                  <c:v>16841.93</c:v>
                </c:pt>
                <c:pt idx="14">
                  <c:v>16969.8</c:v>
                </c:pt>
                <c:pt idx="15">
                  <c:v>17035.15</c:v>
                </c:pt>
                <c:pt idx="16">
                  <c:v>17067.2</c:v>
                </c:pt>
                <c:pt idx="17">
                  <c:v>17080.66</c:v>
                </c:pt>
                <c:pt idx="18">
                  <c:v>17085.29</c:v>
                </c:pt>
                <c:pt idx="19">
                  <c:v>17085.32</c:v>
                </c:pt>
                <c:pt idx="20">
                  <c:v>17082.71</c:v>
                </c:pt>
                <c:pt idx="21">
                  <c:v>17080.44</c:v>
                </c:pt>
                <c:pt idx="22">
                  <c:v>17080.34999999999</c:v>
                </c:pt>
                <c:pt idx="23">
                  <c:v>17082.86</c:v>
                </c:pt>
                <c:pt idx="24">
                  <c:v>17087.15</c:v>
                </c:pt>
                <c:pt idx="25">
                  <c:v>17092.05</c:v>
                </c:pt>
                <c:pt idx="26">
                  <c:v>17090.09999999999</c:v>
                </c:pt>
                <c:pt idx="27">
                  <c:v>17093.58000000001</c:v>
                </c:pt>
                <c:pt idx="28">
                  <c:v>17086.94</c:v>
                </c:pt>
                <c:pt idx="29">
                  <c:v>17067.88</c:v>
                </c:pt>
                <c:pt idx="30">
                  <c:v>17030.25999999999</c:v>
                </c:pt>
                <c:pt idx="31">
                  <c:v>16954.43</c:v>
                </c:pt>
                <c:pt idx="32">
                  <c:v>16795.82</c:v>
                </c:pt>
                <c:pt idx="33">
                  <c:v>16460.75999999999</c:v>
                </c:pt>
                <c:pt idx="34">
                  <c:v>15809.05</c:v>
                </c:pt>
                <c:pt idx="35">
                  <c:v>14725.56</c:v>
                </c:pt>
                <c:pt idx="36">
                  <c:v>13200.42</c:v>
                </c:pt>
                <c:pt idx="37">
                  <c:v>11324.59</c:v>
                </c:pt>
                <c:pt idx="38">
                  <c:v>9229.04</c:v>
                </c:pt>
                <c:pt idx="39">
                  <c:v>7037.03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1F6-4042-9E07-4D1DA3BCD3AA}"/>
            </c:ext>
          </c:extLst>
        </c:ser>
        <c:ser>
          <c:idx val="5"/>
          <c:order val="5"/>
          <c:tx>
            <c:strRef>
              <c:f>'By-B'!$F$1</c:f>
              <c:strCache>
                <c:ptCount val="1"/>
                <c:pt idx="0">
                  <c:v>By-sec1</c:v>
                </c:pt>
              </c:strCache>
            </c:strRef>
          </c:tx>
          <c:val>
            <c:numRef>
              <c:f>'By-B'!$F$2:$F$41</c:f>
              <c:numCache>
                <c:formatCode>General</c:formatCode>
                <c:ptCount val="40"/>
                <c:pt idx="0">
                  <c:v>158.58</c:v>
                </c:pt>
                <c:pt idx="1">
                  <c:v>317.83</c:v>
                </c:pt>
                <c:pt idx="2">
                  <c:v>691.37</c:v>
                </c:pt>
                <c:pt idx="3">
                  <c:v>1521.39</c:v>
                </c:pt>
                <c:pt idx="4">
                  <c:v>3036.93</c:v>
                </c:pt>
                <c:pt idx="5">
                  <c:v>5105.92</c:v>
                </c:pt>
                <c:pt idx="6">
                  <c:v>7371.29</c:v>
                </c:pt>
                <c:pt idx="7">
                  <c:v>9639.549999999987</c:v>
                </c:pt>
                <c:pt idx="8">
                  <c:v>11748.15</c:v>
                </c:pt>
                <c:pt idx="9">
                  <c:v>13588.0</c:v>
                </c:pt>
                <c:pt idx="10">
                  <c:v>15025.99</c:v>
                </c:pt>
                <c:pt idx="11">
                  <c:v>16005.36</c:v>
                </c:pt>
                <c:pt idx="12">
                  <c:v>16581.5</c:v>
                </c:pt>
                <c:pt idx="13">
                  <c:v>16865.66999999999</c:v>
                </c:pt>
                <c:pt idx="14">
                  <c:v>17006.58000000001</c:v>
                </c:pt>
                <c:pt idx="15">
                  <c:v>17067.86</c:v>
                </c:pt>
                <c:pt idx="16">
                  <c:v>17100.64</c:v>
                </c:pt>
                <c:pt idx="17">
                  <c:v>17112.34999999999</c:v>
                </c:pt>
                <c:pt idx="18">
                  <c:v>17113.71</c:v>
                </c:pt>
                <c:pt idx="19">
                  <c:v>17109.66999999999</c:v>
                </c:pt>
                <c:pt idx="20">
                  <c:v>17105.62</c:v>
                </c:pt>
                <c:pt idx="21">
                  <c:v>17101.75</c:v>
                </c:pt>
                <c:pt idx="22">
                  <c:v>17097.97</c:v>
                </c:pt>
                <c:pt idx="23">
                  <c:v>17098.55</c:v>
                </c:pt>
                <c:pt idx="24">
                  <c:v>17105.56</c:v>
                </c:pt>
                <c:pt idx="25">
                  <c:v>17111.25999999999</c:v>
                </c:pt>
                <c:pt idx="26">
                  <c:v>17114.64</c:v>
                </c:pt>
                <c:pt idx="27">
                  <c:v>17115.11</c:v>
                </c:pt>
                <c:pt idx="28">
                  <c:v>17110.88</c:v>
                </c:pt>
                <c:pt idx="29">
                  <c:v>17094.0</c:v>
                </c:pt>
                <c:pt idx="30">
                  <c:v>17048.84</c:v>
                </c:pt>
                <c:pt idx="31">
                  <c:v>16967.66999999999</c:v>
                </c:pt>
                <c:pt idx="32">
                  <c:v>16799.34999999999</c:v>
                </c:pt>
                <c:pt idx="33">
                  <c:v>16451.83</c:v>
                </c:pt>
                <c:pt idx="34">
                  <c:v>15787.92</c:v>
                </c:pt>
                <c:pt idx="35">
                  <c:v>14697.97</c:v>
                </c:pt>
                <c:pt idx="36">
                  <c:v>13166.3</c:v>
                </c:pt>
                <c:pt idx="37">
                  <c:v>11286.19</c:v>
                </c:pt>
                <c:pt idx="38">
                  <c:v>9185.69</c:v>
                </c:pt>
                <c:pt idx="39">
                  <c:v>6986.76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1F6-4042-9E07-4D1DA3BCD3AA}"/>
            </c:ext>
          </c:extLst>
        </c:ser>
        <c:marker val="1"/>
        <c:axId val="351300968"/>
        <c:axId val="352027080"/>
      </c:lineChart>
      <c:catAx>
        <c:axId val="351300968"/>
        <c:scaling>
          <c:orientation val="minMax"/>
        </c:scaling>
        <c:axPos val="b"/>
        <c:majorTickMark val="none"/>
        <c:tickLblPos val="nextTo"/>
        <c:crossAx val="352027080"/>
        <c:crosses val="autoZero"/>
        <c:auto val="1"/>
        <c:lblAlgn val="ctr"/>
        <c:lblOffset val="100"/>
      </c:catAx>
      <c:valAx>
        <c:axId val="35202708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Gauss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35130096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By</a:t>
            </a:r>
            <a:r>
              <a:rPr lang="en-US" baseline="0"/>
              <a:t> (+ 15 deg) - all sectors</a:t>
            </a:r>
            <a:endParaRPr 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'By-B'!$A$1</c:f>
              <c:strCache>
                <c:ptCount val="1"/>
                <c:pt idx="0">
                  <c:v>By-sec5</c:v>
                </c:pt>
              </c:strCache>
            </c:strRef>
          </c:tx>
          <c:val>
            <c:numRef>
              <c:f>'By-B'!$A$2:$A$41</c:f>
              <c:numCache>
                <c:formatCode>General</c:formatCode>
                <c:ptCount val="40"/>
                <c:pt idx="0">
                  <c:v>138.89</c:v>
                </c:pt>
                <c:pt idx="1">
                  <c:v>290.95</c:v>
                </c:pt>
                <c:pt idx="2">
                  <c:v>655.75</c:v>
                </c:pt>
                <c:pt idx="3">
                  <c:v>1506.86</c:v>
                </c:pt>
                <c:pt idx="4">
                  <c:v>3062.82</c:v>
                </c:pt>
                <c:pt idx="5">
                  <c:v>5171.44</c:v>
                </c:pt>
                <c:pt idx="6">
                  <c:v>7466.57</c:v>
                </c:pt>
                <c:pt idx="7">
                  <c:v>9728.49</c:v>
                </c:pt>
                <c:pt idx="8">
                  <c:v>11832.08</c:v>
                </c:pt>
                <c:pt idx="9">
                  <c:v>13671.07</c:v>
                </c:pt>
                <c:pt idx="10">
                  <c:v>15108.93</c:v>
                </c:pt>
                <c:pt idx="11">
                  <c:v>16085.31</c:v>
                </c:pt>
                <c:pt idx="12">
                  <c:v>16641.56</c:v>
                </c:pt>
                <c:pt idx="13">
                  <c:v>16912.91</c:v>
                </c:pt>
                <c:pt idx="14">
                  <c:v>17029.98</c:v>
                </c:pt>
                <c:pt idx="15">
                  <c:v>17090.23</c:v>
                </c:pt>
                <c:pt idx="16">
                  <c:v>17111.97</c:v>
                </c:pt>
                <c:pt idx="17">
                  <c:v>17118.9</c:v>
                </c:pt>
                <c:pt idx="18">
                  <c:v>17116.36</c:v>
                </c:pt>
                <c:pt idx="19">
                  <c:v>17116.15</c:v>
                </c:pt>
                <c:pt idx="20">
                  <c:v>17112.13</c:v>
                </c:pt>
                <c:pt idx="21">
                  <c:v>17107.74000000001</c:v>
                </c:pt>
                <c:pt idx="22">
                  <c:v>17104.75999999999</c:v>
                </c:pt>
                <c:pt idx="23">
                  <c:v>17108.41999999999</c:v>
                </c:pt>
                <c:pt idx="24">
                  <c:v>17111.06</c:v>
                </c:pt>
                <c:pt idx="25">
                  <c:v>17115.08000000001</c:v>
                </c:pt>
                <c:pt idx="26">
                  <c:v>17113.31</c:v>
                </c:pt>
                <c:pt idx="27">
                  <c:v>17117.91</c:v>
                </c:pt>
                <c:pt idx="28">
                  <c:v>17113.28</c:v>
                </c:pt>
                <c:pt idx="29">
                  <c:v>17095.34999999999</c:v>
                </c:pt>
                <c:pt idx="30">
                  <c:v>17061.07</c:v>
                </c:pt>
                <c:pt idx="31">
                  <c:v>16992.54</c:v>
                </c:pt>
                <c:pt idx="32">
                  <c:v>16842.73</c:v>
                </c:pt>
                <c:pt idx="33">
                  <c:v>16515.32</c:v>
                </c:pt>
                <c:pt idx="34">
                  <c:v>15865.62</c:v>
                </c:pt>
                <c:pt idx="35">
                  <c:v>14791.47</c:v>
                </c:pt>
                <c:pt idx="36">
                  <c:v>13266.27</c:v>
                </c:pt>
                <c:pt idx="37">
                  <c:v>11390.03</c:v>
                </c:pt>
                <c:pt idx="38">
                  <c:v>9289.19</c:v>
                </c:pt>
                <c:pt idx="39">
                  <c:v>7074.71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F3-4365-8FD8-FEA2D487923F}"/>
            </c:ext>
          </c:extLst>
        </c:ser>
        <c:ser>
          <c:idx val="1"/>
          <c:order val="1"/>
          <c:tx>
            <c:strRef>
              <c:f>'By-B'!$B$1</c:f>
              <c:strCache>
                <c:ptCount val="1"/>
                <c:pt idx="0">
                  <c:v>By-sec4</c:v>
                </c:pt>
              </c:strCache>
            </c:strRef>
          </c:tx>
          <c:val>
            <c:numRef>
              <c:f>'By-B'!$B$2:$B$41</c:f>
              <c:numCache>
                <c:formatCode>General</c:formatCode>
                <c:ptCount val="40"/>
                <c:pt idx="0">
                  <c:v>121.78</c:v>
                </c:pt>
                <c:pt idx="1">
                  <c:v>270.02</c:v>
                </c:pt>
                <c:pt idx="2">
                  <c:v>642.9399999999994</c:v>
                </c:pt>
                <c:pt idx="3">
                  <c:v>1529.43</c:v>
                </c:pt>
                <c:pt idx="4">
                  <c:v>3137.52</c:v>
                </c:pt>
                <c:pt idx="5">
                  <c:v>5286.51</c:v>
                </c:pt>
                <c:pt idx="6">
                  <c:v>7599.8</c:v>
                </c:pt>
                <c:pt idx="7">
                  <c:v>9871.79</c:v>
                </c:pt>
                <c:pt idx="8">
                  <c:v>11964.87</c:v>
                </c:pt>
                <c:pt idx="9">
                  <c:v>13775.44</c:v>
                </c:pt>
                <c:pt idx="10">
                  <c:v>15177.76</c:v>
                </c:pt>
                <c:pt idx="11">
                  <c:v>16122.13</c:v>
                </c:pt>
                <c:pt idx="12">
                  <c:v>16665.56</c:v>
                </c:pt>
                <c:pt idx="13">
                  <c:v>16939.66999999999</c:v>
                </c:pt>
                <c:pt idx="14">
                  <c:v>17071.48</c:v>
                </c:pt>
                <c:pt idx="15">
                  <c:v>17127.8</c:v>
                </c:pt>
                <c:pt idx="16">
                  <c:v>17153.7</c:v>
                </c:pt>
                <c:pt idx="17">
                  <c:v>17157.61</c:v>
                </c:pt>
                <c:pt idx="18">
                  <c:v>17157.9</c:v>
                </c:pt>
                <c:pt idx="19">
                  <c:v>17156.38</c:v>
                </c:pt>
                <c:pt idx="20">
                  <c:v>17152.00999999999</c:v>
                </c:pt>
                <c:pt idx="21">
                  <c:v>17150.34999999999</c:v>
                </c:pt>
                <c:pt idx="22">
                  <c:v>17151.68</c:v>
                </c:pt>
                <c:pt idx="23">
                  <c:v>17151.88</c:v>
                </c:pt>
                <c:pt idx="24">
                  <c:v>17152.28</c:v>
                </c:pt>
                <c:pt idx="25">
                  <c:v>17156.41999999999</c:v>
                </c:pt>
                <c:pt idx="26">
                  <c:v>17157.52</c:v>
                </c:pt>
                <c:pt idx="27">
                  <c:v>17158.89</c:v>
                </c:pt>
                <c:pt idx="28">
                  <c:v>17158.62</c:v>
                </c:pt>
                <c:pt idx="29">
                  <c:v>17143.78</c:v>
                </c:pt>
                <c:pt idx="30">
                  <c:v>17115.53</c:v>
                </c:pt>
                <c:pt idx="31">
                  <c:v>17045.97</c:v>
                </c:pt>
                <c:pt idx="32">
                  <c:v>16884.38</c:v>
                </c:pt>
                <c:pt idx="33">
                  <c:v>16550.29</c:v>
                </c:pt>
                <c:pt idx="34">
                  <c:v>15901.35</c:v>
                </c:pt>
                <c:pt idx="35">
                  <c:v>14819.53</c:v>
                </c:pt>
                <c:pt idx="36">
                  <c:v>13284.43</c:v>
                </c:pt>
                <c:pt idx="37">
                  <c:v>11410.03</c:v>
                </c:pt>
                <c:pt idx="38">
                  <c:v>9297.67</c:v>
                </c:pt>
                <c:pt idx="39">
                  <c:v>7095.25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F3-4365-8FD8-FEA2D487923F}"/>
            </c:ext>
          </c:extLst>
        </c:ser>
        <c:ser>
          <c:idx val="2"/>
          <c:order val="2"/>
          <c:tx>
            <c:strRef>
              <c:f>'By-B'!$C$1</c:f>
              <c:strCache>
                <c:ptCount val="1"/>
                <c:pt idx="0">
                  <c:v>By-sec3</c:v>
                </c:pt>
              </c:strCache>
            </c:strRef>
          </c:tx>
          <c:val>
            <c:numRef>
              <c:f>'By-B'!$C$2:$C$41</c:f>
              <c:numCache>
                <c:formatCode>General</c:formatCode>
                <c:ptCount val="40"/>
                <c:pt idx="0">
                  <c:v>110.97</c:v>
                </c:pt>
                <c:pt idx="1">
                  <c:v>253.96</c:v>
                </c:pt>
                <c:pt idx="2">
                  <c:v>612.8199999999994</c:v>
                </c:pt>
                <c:pt idx="3">
                  <c:v>1476.61</c:v>
                </c:pt>
                <c:pt idx="4">
                  <c:v>3063.99</c:v>
                </c:pt>
                <c:pt idx="5">
                  <c:v>5218.6</c:v>
                </c:pt>
                <c:pt idx="6">
                  <c:v>7545.44</c:v>
                </c:pt>
                <c:pt idx="7">
                  <c:v>9833.65</c:v>
                </c:pt>
                <c:pt idx="8">
                  <c:v>11942.8</c:v>
                </c:pt>
                <c:pt idx="9">
                  <c:v>13772.87</c:v>
                </c:pt>
                <c:pt idx="10">
                  <c:v>15196.86</c:v>
                </c:pt>
                <c:pt idx="11">
                  <c:v>16158.63</c:v>
                </c:pt>
                <c:pt idx="12">
                  <c:v>16712.3</c:v>
                </c:pt>
                <c:pt idx="13">
                  <c:v>16988.18</c:v>
                </c:pt>
                <c:pt idx="14">
                  <c:v>17121.46</c:v>
                </c:pt>
                <c:pt idx="15">
                  <c:v>17174.97</c:v>
                </c:pt>
                <c:pt idx="16">
                  <c:v>17197.39</c:v>
                </c:pt>
                <c:pt idx="17">
                  <c:v>17201.59999999999</c:v>
                </c:pt>
                <c:pt idx="18">
                  <c:v>17198.0</c:v>
                </c:pt>
                <c:pt idx="19">
                  <c:v>17194.05</c:v>
                </c:pt>
                <c:pt idx="20">
                  <c:v>17189.50999999999</c:v>
                </c:pt>
                <c:pt idx="21">
                  <c:v>17183.91</c:v>
                </c:pt>
                <c:pt idx="22">
                  <c:v>17185.03</c:v>
                </c:pt>
                <c:pt idx="23">
                  <c:v>17180.16</c:v>
                </c:pt>
                <c:pt idx="24">
                  <c:v>17185.75</c:v>
                </c:pt>
                <c:pt idx="25">
                  <c:v>17192.00999999999</c:v>
                </c:pt>
                <c:pt idx="26">
                  <c:v>17193.87</c:v>
                </c:pt>
                <c:pt idx="27">
                  <c:v>17191.29</c:v>
                </c:pt>
                <c:pt idx="28">
                  <c:v>17189.82</c:v>
                </c:pt>
                <c:pt idx="29">
                  <c:v>17178.4</c:v>
                </c:pt>
                <c:pt idx="30">
                  <c:v>17144.11</c:v>
                </c:pt>
                <c:pt idx="31">
                  <c:v>17065.3</c:v>
                </c:pt>
                <c:pt idx="32">
                  <c:v>16901.14</c:v>
                </c:pt>
                <c:pt idx="33">
                  <c:v>16557.4</c:v>
                </c:pt>
                <c:pt idx="34">
                  <c:v>15899.47</c:v>
                </c:pt>
                <c:pt idx="35">
                  <c:v>14803.85</c:v>
                </c:pt>
                <c:pt idx="36">
                  <c:v>13265.42</c:v>
                </c:pt>
                <c:pt idx="37">
                  <c:v>11380.89</c:v>
                </c:pt>
                <c:pt idx="38">
                  <c:v>9271.309999999929</c:v>
                </c:pt>
                <c:pt idx="39">
                  <c:v>7055.24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F3-4365-8FD8-FEA2D487923F}"/>
            </c:ext>
          </c:extLst>
        </c:ser>
        <c:ser>
          <c:idx val="3"/>
          <c:order val="3"/>
          <c:tx>
            <c:strRef>
              <c:f>'By-B'!$D$1</c:f>
              <c:strCache>
                <c:ptCount val="1"/>
                <c:pt idx="0">
                  <c:v>By-sec2</c:v>
                </c:pt>
              </c:strCache>
            </c:strRef>
          </c:tx>
          <c:val>
            <c:numRef>
              <c:f>'By-B'!$D$2:$D$41</c:f>
              <c:numCache>
                <c:formatCode>General</c:formatCode>
                <c:ptCount val="40"/>
                <c:pt idx="0">
                  <c:v>139.25</c:v>
                </c:pt>
                <c:pt idx="1">
                  <c:v>285.18</c:v>
                </c:pt>
                <c:pt idx="2">
                  <c:v>639.3199999999994</c:v>
                </c:pt>
                <c:pt idx="3">
                  <c:v>1452.65</c:v>
                </c:pt>
                <c:pt idx="4">
                  <c:v>2969.54</c:v>
                </c:pt>
                <c:pt idx="5">
                  <c:v>5059.42</c:v>
                </c:pt>
                <c:pt idx="6">
                  <c:v>7374.44</c:v>
                </c:pt>
                <c:pt idx="7">
                  <c:v>9670.57</c:v>
                </c:pt>
                <c:pt idx="8">
                  <c:v>11807.93</c:v>
                </c:pt>
                <c:pt idx="9">
                  <c:v>13666.4</c:v>
                </c:pt>
                <c:pt idx="10">
                  <c:v>15123.75</c:v>
                </c:pt>
                <c:pt idx="11">
                  <c:v>16114.87</c:v>
                </c:pt>
                <c:pt idx="12">
                  <c:v>16687.99000000001</c:v>
                </c:pt>
                <c:pt idx="13">
                  <c:v>16978.11</c:v>
                </c:pt>
                <c:pt idx="14">
                  <c:v>17113.3</c:v>
                </c:pt>
                <c:pt idx="15">
                  <c:v>17178.23</c:v>
                </c:pt>
                <c:pt idx="16">
                  <c:v>17206.05</c:v>
                </c:pt>
                <c:pt idx="17">
                  <c:v>17216.23</c:v>
                </c:pt>
                <c:pt idx="18">
                  <c:v>17215.12</c:v>
                </c:pt>
                <c:pt idx="19">
                  <c:v>17208.69</c:v>
                </c:pt>
                <c:pt idx="20">
                  <c:v>17204.27</c:v>
                </c:pt>
                <c:pt idx="21">
                  <c:v>17197.66999999999</c:v>
                </c:pt>
                <c:pt idx="22">
                  <c:v>17194.22</c:v>
                </c:pt>
                <c:pt idx="23">
                  <c:v>17195.14</c:v>
                </c:pt>
                <c:pt idx="24">
                  <c:v>17200.87</c:v>
                </c:pt>
                <c:pt idx="25">
                  <c:v>17206.96</c:v>
                </c:pt>
                <c:pt idx="26">
                  <c:v>17210.29</c:v>
                </c:pt>
                <c:pt idx="27">
                  <c:v>17213.89</c:v>
                </c:pt>
                <c:pt idx="28">
                  <c:v>17211.57</c:v>
                </c:pt>
                <c:pt idx="29">
                  <c:v>17192.34</c:v>
                </c:pt>
                <c:pt idx="30">
                  <c:v>17149.27</c:v>
                </c:pt>
                <c:pt idx="31">
                  <c:v>17069.12</c:v>
                </c:pt>
                <c:pt idx="32">
                  <c:v>16900.39</c:v>
                </c:pt>
                <c:pt idx="33">
                  <c:v>16549.78</c:v>
                </c:pt>
                <c:pt idx="34">
                  <c:v>15883.58</c:v>
                </c:pt>
                <c:pt idx="35">
                  <c:v>14776.51</c:v>
                </c:pt>
                <c:pt idx="36">
                  <c:v>13227.73</c:v>
                </c:pt>
                <c:pt idx="37">
                  <c:v>11323.28</c:v>
                </c:pt>
                <c:pt idx="38">
                  <c:v>9202.04</c:v>
                </c:pt>
                <c:pt idx="39">
                  <c:v>6973.81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AF3-4365-8FD8-FEA2D487923F}"/>
            </c:ext>
          </c:extLst>
        </c:ser>
        <c:ser>
          <c:idx val="4"/>
          <c:order val="4"/>
          <c:tx>
            <c:strRef>
              <c:f>'By-B'!$E$1</c:f>
              <c:strCache>
                <c:ptCount val="1"/>
                <c:pt idx="0">
                  <c:v>By-sec6</c:v>
                </c:pt>
              </c:strCache>
            </c:strRef>
          </c:tx>
          <c:val>
            <c:numRef>
              <c:f>'By-B'!$E$2:$E$41</c:f>
              <c:numCache>
                <c:formatCode>General</c:formatCode>
                <c:ptCount val="40"/>
                <c:pt idx="0">
                  <c:v>144.71</c:v>
                </c:pt>
                <c:pt idx="1">
                  <c:v>305.41</c:v>
                </c:pt>
                <c:pt idx="2">
                  <c:v>691.4599999999994</c:v>
                </c:pt>
                <c:pt idx="3">
                  <c:v>1564.56</c:v>
                </c:pt>
                <c:pt idx="4">
                  <c:v>3129.05</c:v>
                </c:pt>
                <c:pt idx="5">
                  <c:v>5223.0</c:v>
                </c:pt>
                <c:pt idx="6">
                  <c:v>7504.23</c:v>
                </c:pt>
                <c:pt idx="7">
                  <c:v>9751.43</c:v>
                </c:pt>
                <c:pt idx="8">
                  <c:v>11843.71</c:v>
                </c:pt>
                <c:pt idx="9">
                  <c:v>13658.05</c:v>
                </c:pt>
                <c:pt idx="10">
                  <c:v>15071.85</c:v>
                </c:pt>
                <c:pt idx="11">
                  <c:v>16020.23</c:v>
                </c:pt>
                <c:pt idx="12">
                  <c:v>16568.82</c:v>
                </c:pt>
                <c:pt idx="13">
                  <c:v>16841.93</c:v>
                </c:pt>
                <c:pt idx="14">
                  <c:v>16969.8</c:v>
                </c:pt>
                <c:pt idx="15">
                  <c:v>17035.15</c:v>
                </c:pt>
                <c:pt idx="16">
                  <c:v>17067.2</c:v>
                </c:pt>
                <c:pt idx="17">
                  <c:v>17080.66</c:v>
                </c:pt>
                <c:pt idx="18">
                  <c:v>17085.29</c:v>
                </c:pt>
                <c:pt idx="19">
                  <c:v>17085.32</c:v>
                </c:pt>
                <c:pt idx="20">
                  <c:v>17082.71</c:v>
                </c:pt>
                <c:pt idx="21">
                  <c:v>17080.44</c:v>
                </c:pt>
                <c:pt idx="22">
                  <c:v>17080.34999999999</c:v>
                </c:pt>
                <c:pt idx="23">
                  <c:v>17082.86</c:v>
                </c:pt>
                <c:pt idx="24">
                  <c:v>17087.15</c:v>
                </c:pt>
                <c:pt idx="25">
                  <c:v>17092.05</c:v>
                </c:pt>
                <c:pt idx="26">
                  <c:v>17090.09999999999</c:v>
                </c:pt>
                <c:pt idx="27">
                  <c:v>17093.58000000001</c:v>
                </c:pt>
                <c:pt idx="28">
                  <c:v>17086.94</c:v>
                </c:pt>
                <c:pt idx="29">
                  <c:v>17067.88</c:v>
                </c:pt>
                <c:pt idx="30">
                  <c:v>17030.25999999999</c:v>
                </c:pt>
                <c:pt idx="31">
                  <c:v>16954.43</c:v>
                </c:pt>
                <c:pt idx="32">
                  <c:v>16795.82</c:v>
                </c:pt>
                <c:pt idx="33">
                  <c:v>16460.75999999999</c:v>
                </c:pt>
                <c:pt idx="34">
                  <c:v>15809.05</c:v>
                </c:pt>
                <c:pt idx="35">
                  <c:v>14725.56</c:v>
                </c:pt>
                <c:pt idx="36">
                  <c:v>13200.42</c:v>
                </c:pt>
                <c:pt idx="37">
                  <c:v>11324.59</c:v>
                </c:pt>
                <c:pt idx="38">
                  <c:v>9229.04</c:v>
                </c:pt>
                <c:pt idx="39">
                  <c:v>7037.03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F3-4365-8FD8-FEA2D487923F}"/>
            </c:ext>
          </c:extLst>
        </c:ser>
        <c:ser>
          <c:idx val="5"/>
          <c:order val="5"/>
          <c:tx>
            <c:strRef>
              <c:f>'By-B'!$F$1</c:f>
              <c:strCache>
                <c:ptCount val="1"/>
                <c:pt idx="0">
                  <c:v>By-sec1</c:v>
                </c:pt>
              </c:strCache>
            </c:strRef>
          </c:tx>
          <c:val>
            <c:numRef>
              <c:f>'By-B'!$F$2:$F$41</c:f>
              <c:numCache>
                <c:formatCode>General</c:formatCode>
                <c:ptCount val="40"/>
                <c:pt idx="0">
                  <c:v>158.58</c:v>
                </c:pt>
                <c:pt idx="1">
                  <c:v>317.83</c:v>
                </c:pt>
                <c:pt idx="2">
                  <c:v>691.37</c:v>
                </c:pt>
                <c:pt idx="3">
                  <c:v>1521.39</c:v>
                </c:pt>
                <c:pt idx="4">
                  <c:v>3036.93</c:v>
                </c:pt>
                <c:pt idx="5">
                  <c:v>5105.92</c:v>
                </c:pt>
                <c:pt idx="6">
                  <c:v>7371.29</c:v>
                </c:pt>
                <c:pt idx="7">
                  <c:v>9639.549999999987</c:v>
                </c:pt>
                <c:pt idx="8">
                  <c:v>11748.15</c:v>
                </c:pt>
                <c:pt idx="9">
                  <c:v>13588.0</c:v>
                </c:pt>
                <c:pt idx="10">
                  <c:v>15025.99</c:v>
                </c:pt>
                <c:pt idx="11">
                  <c:v>16005.36</c:v>
                </c:pt>
                <c:pt idx="12">
                  <c:v>16581.5</c:v>
                </c:pt>
                <c:pt idx="13">
                  <c:v>16865.66999999999</c:v>
                </c:pt>
                <c:pt idx="14">
                  <c:v>17006.58000000001</c:v>
                </c:pt>
                <c:pt idx="15">
                  <c:v>17067.86</c:v>
                </c:pt>
                <c:pt idx="16">
                  <c:v>17100.64</c:v>
                </c:pt>
                <c:pt idx="17">
                  <c:v>17112.34999999999</c:v>
                </c:pt>
                <c:pt idx="18">
                  <c:v>17113.71</c:v>
                </c:pt>
                <c:pt idx="19">
                  <c:v>17109.66999999999</c:v>
                </c:pt>
                <c:pt idx="20">
                  <c:v>17105.62</c:v>
                </c:pt>
                <c:pt idx="21">
                  <c:v>17101.75</c:v>
                </c:pt>
                <c:pt idx="22">
                  <c:v>17097.97</c:v>
                </c:pt>
                <c:pt idx="23">
                  <c:v>17098.55</c:v>
                </c:pt>
                <c:pt idx="24">
                  <c:v>17105.56</c:v>
                </c:pt>
                <c:pt idx="25">
                  <c:v>17111.25999999999</c:v>
                </c:pt>
                <c:pt idx="26">
                  <c:v>17114.64</c:v>
                </c:pt>
                <c:pt idx="27">
                  <c:v>17115.11</c:v>
                </c:pt>
                <c:pt idx="28">
                  <c:v>17110.88</c:v>
                </c:pt>
                <c:pt idx="29">
                  <c:v>17094.0</c:v>
                </c:pt>
                <c:pt idx="30">
                  <c:v>17048.84</c:v>
                </c:pt>
                <c:pt idx="31">
                  <c:v>16967.66999999999</c:v>
                </c:pt>
                <c:pt idx="32">
                  <c:v>16799.34999999999</c:v>
                </c:pt>
                <c:pt idx="33">
                  <c:v>16451.83</c:v>
                </c:pt>
                <c:pt idx="34">
                  <c:v>15787.92</c:v>
                </c:pt>
                <c:pt idx="35">
                  <c:v>14697.97</c:v>
                </c:pt>
                <c:pt idx="36">
                  <c:v>13166.3</c:v>
                </c:pt>
                <c:pt idx="37">
                  <c:v>11286.19</c:v>
                </c:pt>
                <c:pt idx="38">
                  <c:v>9185.69</c:v>
                </c:pt>
                <c:pt idx="39">
                  <c:v>6986.76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AF3-4365-8FD8-FEA2D487923F}"/>
            </c:ext>
          </c:extLst>
        </c:ser>
        <c:marker val="1"/>
        <c:axId val="187132344"/>
        <c:axId val="351592648"/>
      </c:lineChart>
      <c:catAx>
        <c:axId val="187132344"/>
        <c:scaling>
          <c:orientation val="minMax"/>
        </c:scaling>
        <c:axPos val="b"/>
        <c:majorTickMark val="none"/>
        <c:tickLblPos val="nextTo"/>
        <c:crossAx val="351592648"/>
        <c:crosses val="autoZero"/>
        <c:auto val="1"/>
        <c:lblAlgn val="ctr"/>
        <c:lblOffset val="100"/>
      </c:catAx>
      <c:valAx>
        <c:axId val="351592648"/>
        <c:scaling>
          <c:orientation val="minMax"/>
          <c:min val="16800.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Gauss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8713234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0.51667</cdr:x>
      <cdr:y>0.33333</cdr:y>
    </cdr:from>
    <cdr:to>
      <cdr:x>0.51667</cdr:x>
      <cdr:y>0.48533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2362200" y="762000"/>
          <a:ext cx="0" cy="34747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0.28333</cdr:x>
      <cdr:y>0.33333</cdr:y>
    </cdr:from>
    <cdr:to>
      <cdr:x>0.38333</cdr:x>
      <cdr:y>0.44444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95400" y="762000"/>
          <a:ext cx="457200" cy="253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±0.3</a:t>
          </a:r>
          <a:r>
            <a:rPr lang="en-US" sz="1100" dirty="0" smtClean="0"/>
            <a:t>%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924925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927F352D-58D3-924D-AB79-E6DC2BC94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4436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6913"/>
            <a:ext cx="4757738" cy="356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497388"/>
            <a:ext cx="51625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345B9781-D0F7-3F4C-B6F0-F4225B4E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8575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latin typeface="Tahoma" pitchFamily="-110" charset="0"/>
              </a:rPr>
              <a:pPr/>
              <a:t>1</a:t>
            </a:fld>
            <a:endParaRPr lang="en-US"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EE0B0-F3A1-0249-A042-BCE25628EE3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A4F4B-0192-5745-B589-03ECE47253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3831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3B3B6-2D11-244B-B5D5-0357A7EE59BE}" type="slidenum">
              <a:rPr lang="en-US">
                <a:latin typeface="Tahoma" pitchFamily="-110" charset="0"/>
              </a:rPr>
              <a:pPr/>
              <a:t>28</a:t>
            </a:fld>
            <a:endParaRPr lang="en-US">
              <a:latin typeface="Tahoma" pitchFamily="-110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50DA8-73F1-4D94-881B-378DD82AAA3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096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B351D-E147-A944-A82F-260C4380C883}" type="slidenum">
              <a:rPr lang="en-US">
                <a:latin typeface="Tahoma" pitchFamily="-110" charset="0"/>
              </a:rPr>
              <a:pPr/>
              <a:t>2</a:t>
            </a:fld>
            <a:endParaRPr lang="en-US">
              <a:latin typeface="Tahoma" pitchFamily="-110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1084" y="8925311"/>
            <a:ext cx="3037735" cy="469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106" tIns="46054" rIns="92106" bIns="46054"/>
          <a:lstStyle/>
          <a:p>
            <a:pPr algn="ctr" eaLnBrk="0" hangingPunct="0"/>
            <a:fld id="{6BB2F47E-F193-4D70-B546-24E07DA967B7}" type="slidenum">
              <a:rPr lang="en-US">
                <a:solidFill>
                  <a:prstClr val="black"/>
                </a:solidFill>
              </a:rPr>
              <a:pPr algn="ctr" eaLnBrk="0" hangingPunct="0"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50DA8-73F1-4D94-881B-378DD82AAA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096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618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A55C-D359-164B-BFAA-47431F11593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722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A55C-D359-164B-BFAA-47431F1159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7229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6FDE3-16E2-4759-AFD2-07DCF33C2D3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97DB5-B57C-2E4F-BDE3-95F8345463E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748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8386-2D40-324C-B0D5-E1F2099C9F47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5AE26-6763-C643-AB90-32A5D63D8586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E8AD-129B-8748-ABB0-63331132F2D1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180DDF1F-3DD0-904B-AFA6-1CFE5C1CDB76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AA30-C158-BF4D-9487-70125D9050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897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C787-D383-AF42-8DA4-850CDA32C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B448-D881-4C06-8E31-715F81B52A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0E465-857D-F94D-85C6-15A39D55D8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DB3B7-D6DC-7740-964D-35A95BB7757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385"/>
          </a:xfrm>
        </p:spPr>
        <p:txBody>
          <a:bodyPr/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40B93-3574-C441-ACC1-3B6029D136CC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theme" Target="../theme/theme11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8CDF288-1F08-E443-AAF9-F05DF010CD73}" type="datetime1">
              <a:rPr lang="en-US" smtClean="0"/>
              <a:pPr/>
              <a:t>3/29/17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/>
              <a:t>CLAS collaboration meeting, JLab  03/28-31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823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6AF4B3E-046D-9749-84F9-CD2100D759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4AECE49-2D02-384D-8D31-E508EE73D789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CLAS collaboration meeting, JLab  03/28-31</a:t>
            </a: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79577F5-4CBB-1B4A-A4E3-F09C5D46D8A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8" r:id="rId2"/>
    <p:sldLayoutId id="2147483824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400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78D1537-DF97-7546-80C9-4160D6AE8443}" type="datetime1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Calibri"/>
              </a:rPr>
              <a:t>CLAS collaboration meeting, JLab  03/28-31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E041EDE-50F2-FD49-B156-DFB8E5BC9437}" type="slidenum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8383B53-B9EB-F040-9EC7-3CF761B2A3EE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CLAS collaboration meeting, JLab  03/28-31</a:t>
            </a: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79577F5-4CBB-1B4A-A4E3-F09C5D46D8A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8685EEE-8B89-AE47-A53A-15AFA50FA3DA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CLAS collaboration meeting, JLab  03/28-31</a:t>
            </a: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79577F5-4CBB-1B4A-A4E3-F09C5D46D8A7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3B1C84-7F02-6649-B4D1-AB4FC51EF3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400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1121104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30B33EB-A40B-334D-866F-12C89D89D584}" type="datetime1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Calibri"/>
              </a:rPr>
              <a:t>CLAS collaboration meeting, JLab  03/28-31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E041EDE-50F2-FD49-B156-DFB8E5BC9437}" type="slidenum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B77B9FE-7246-7E47-8F8E-4BC78C10B8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E62BE97-08BF-2E4F-949B-7BD7892A87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400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1121104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38B5C1-C56B-BE4F-AE8A-E4941C185299}" type="datetime1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Calibri"/>
              </a:rPr>
              <a:t>CLAS collaboration meeting, JLab  03/28-31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E041EDE-50F2-FD49-B156-DFB8E5BC9437}" type="slidenum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3130E9C-75A4-2C47-B37F-66A6E6F4D8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meeting, JLab  03/28-31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400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BC2BEB1-CCC1-744F-B2B8-17AF1012ED8C}" type="datetime1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Calibri"/>
              </a:rPr>
              <a:t>CLAS collaboration meeting, JLab  03/28-31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E041EDE-50F2-FD49-B156-DFB8E5BC9437}" type="slidenum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400" b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1121104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567DD43-66FE-7648-A65F-71E1AB4C9589}" type="datetime1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/>
                </a:solidFill>
                <a:latin typeface="Calibri"/>
              </a:rPr>
              <a:t>CLAS collaboration meeting, JLab  03/28-31</a:t>
            </a:r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E041EDE-50F2-FD49-B156-DFB8E5BC9437}" type="slidenum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8" Type="http://schemas.openxmlformats.org/officeDocument/2006/relationships/image" Target="../media/image42.pn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microsoft.com/office/2007/relationships/hdphoto" Target="../media/hdphoto1.wdp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50.png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7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09800"/>
            <a:ext cx="4514257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90"/>
                </a:solidFill>
              </a:rPr>
              <a:t>Status of Hall B</a:t>
            </a:r>
            <a:endParaRPr lang="en-US" sz="4900" b="1" i="1" dirty="0">
              <a:solidFill>
                <a:srgbClr val="00009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2100186" y="3200400"/>
            <a:ext cx="2109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000090"/>
                </a:solidFill>
                <a:latin typeface="Tahoma"/>
                <a:cs typeface="Tahoma"/>
              </a:rPr>
              <a:t>Volker D. </a:t>
            </a:r>
            <a:r>
              <a:rPr lang="en-US" sz="2000" b="0" dirty="0" smtClean="0">
                <a:solidFill>
                  <a:srgbClr val="000090"/>
                </a:solidFill>
                <a:latin typeface="Tahoma"/>
                <a:cs typeface="Tahoma"/>
              </a:rPr>
              <a:t>Burkert</a:t>
            </a:r>
            <a:endParaRPr lang="en-US" sz="2000" b="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 l="-1077"/>
          <a:stretch>
            <a:fillRect/>
          </a:stretch>
        </p:blipFill>
        <p:spPr>
          <a:xfrm>
            <a:off x="6096000" y="380374"/>
            <a:ext cx="2897518" cy="3336521"/>
          </a:xfrm>
          <a:prstGeom prst="rect">
            <a:avLst/>
          </a:prstGeom>
        </p:spPr>
      </p:pic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b="8919"/>
          <a:stretch>
            <a:fillRect/>
          </a:stretch>
        </p:blipFill>
        <p:spPr>
          <a:xfrm>
            <a:off x="76200" y="376222"/>
            <a:ext cx="2831229" cy="145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520" t="31945" r="21591" b="32719"/>
          <a:stretch>
            <a:fillRect/>
          </a:stretch>
        </p:blipFill>
        <p:spPr>
          <a:xfrm>
            <a:off x="3048000" y="435287"/>
            <a:ext cx="2811620" cy="1150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800" y="361890"/>
            <a:ext cx="11686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effectLst>
                  <a:outerShdw dir="2700000">
                    <a:srgbClr val="000000"/>
                  </a:outerShdw>
                </a:effectLst>
              </a:rPr>
              <a:t>CLAS12</a:t>
            </a:r>
            <a:endParaRPr lang="en-US" sz="2000" b="1" i="1" dirty="0">
              <a:solidFill>
                <a:srgbClr val="FF0000"/>
              </a:solidFill>
              <a:effectLst>
                <a:outerShdw dir="2700000">
                  <a:srgbClr val="000000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100" y="5562600"/>
            <a:ext cx="800100" cy="800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50" y="5784850"/>
            <a:ext cx="2825750" cy="539750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237657" y="4267200"/>
            <a:ext cx="3808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>
                <a:solidFill>
                  <a:srgbClr val="000090"/>
                </a:solidFill>
                <a:latin typeface="Tahoma" pitchFamily="-110" charset="0"/>
              </a:rPr>
              <a:t>CLAS Collaboration 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Meeting </a:t>
            </a:r>
          </a:p>
          <a:p>
            <a:pPr algn="ctr"/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March 28 - 31 , 2017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4495800" y="5472188"/>
            <a:ext cx="1524000" cy="9373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22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90"/>
                </a:solidFill>
                <a:latin typeface="+mn-lt"/>
              </a:rPr>
              <a:t>Micromegas Vertex Tracker</a:t>
            </a:r>
          </a:p>
        </p:txBody>
      </p:sp>
      <p:pic>
        <p:nvPicPr>
          <p:cNvPr id="28" name="Image 27"/>
          <p:cNvPicPr/>
          <p:nvPr/>
        </p:nvPicPr>
        <p:blipFill>
          <a:blip r:embed="rId4"/>
          <a:stretch>
            <a:fillRect/>
          </a:stretch>
        </p:blipFill>
        <p:spPr>
          <a:xfrm>
            <a:off x="5826832" y="1182213"/>
            <a:ext cx="2921632" cy="2520775"/>
          </a:xfrm>
          <a:prstGeom prst="rect">
            <a:avLst/>
          </a:prstGeom>
          <a:ln>
            <a:noFill/>
          </a:ln>
        </p:spPr>
      </p:pic>
      <p:pic>
        <p:nvPicPr>
          <p:cNvPr id="29" name="Image 28"/>
          <p:cNvPicPr/>
          <p:nvPr/>
        </p:nvPicPr>
        <p:blipFill>
          <a:blip r:embed="rId5"/>
          <a:stretch>
            <a:fillRect/>
          </a:stretch>
        </p:blipFill>
        <p:spPr>
          <a:xfrm>
            <a:off x="5910653" y="3808071"/>
            <a:ext cx="2921633" cy="2447496"/>
          </a:xfrm>
          <a:prstGeom prst="rect">
            <a:avLst/>
          </a:prstGeom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228600" y="1089660"/>
            <a:ext cx="525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Mechanical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 structure for the B6 configuration </a:t>
            </a:r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is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ready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.</a:t>
            </a:r>
            <a:br>
              <a:rPr lang="fr-FR" b="0" dirty="0" smtClean="0">
                <a:solidFill>
                  <a:srgbClr val="000090"/>
                </a:solidFill>
                <a:latin typeface="+mj-lt"/>
              </a:rPr>
            </a:br>
            <a:r>
              <a:rPr lang="fr-FR" b="0" dirty="0" smtClean="0">
                <a:solidFill>
                  <a:srgbClr val="000090"/>
                </a:solidFill>
                <a:latin typeface="+mj-lt"/>
              </a:rPr>
              <a:t/>
            </a:r>
            <a:br>
              <a:rPr lang="fr-FR" b="0" dirty="0" smtClean="0">
                <a:solidFill>
                  <a:srgbClr val="000090"/>
                </a:solidFill>
                <a:latin typeface="+mj-lt"/>
              </a:rPr>
            </a:br>
            <a:r>
              <a:rPr lang="fr-FR" dirty="0" smtClean="0">
                <a:solidFill>
                  <a:srgbClr val="000090"/>
                </a:solidFill>
                <a:latin typeface="+mj-lt"/>
              </a:rPr>
              <a:t>75% of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tiles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constructed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 and are </a:t>
            </a:r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being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tested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.</a:t>
            </a:r>
            <a:br>
              <a:rPr lang="fr-FR" b="0" dirty="0" smtClean="0">
                <a:solidFill>
                  <a:srgbClr val="000090"/>
                </a:solidFill>
                <a:latin typeface="+mj-lt"/>
              </a:rPr>
            </a:br>
            <a:endParaRPr lang="fr-FR" b="0" dirty="0" smtClean="0">
              <a:solidFill>
                <a:srgbClr val="000090"/>
              </a:solidFill>
              <a:latin typeface="+mj-lt"/>
            </a:endParaRPr>
          </a:p>
          <a:p>
            <a:r>
              <a:rPr lang="fr-FR" b="0" dirty="0" smtClean="0">
                <a:solidFill>
                  <a:srgbClr val="000090"/>
                </a:solidFill>
                <a:latin typeface="+mj-lt"/>
              </a:rPr>
              <a:t>Detectors </a:t>
            </a:r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will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be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b="0" dirty="0" err="1" smtClean="0">
                <a:solidFill>
                  <a:srgbClr val="000090"/>
                </a:solidFill>
                <a:latin typeface="+mj-lt"/>
              </a:rPr>
              <a:t>delivered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 and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integrated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with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SVT in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early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June</a:t>
            </a:r>
            <a:r>
              <a:rPr lang="fr-FR" b="0" dirty="0" smtClean="0">
                <a:solidFill>
                  <a:srgbClr val="000090"/>
                </a:solidFill>
                <a:latin typeface="+mj-lt"/>
              </a:rPr>
              <a:t>.</a:t>
            </a:r>
          </a:p>
          <a:p>
            <a:r>
              <a:rPr lang="fr-FR" dirty="0" smtClean="0"/>
              <a:t>  </a:t>
            </a: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35542" y="3249838"/>
            <a:ext cx="3747832" cy="2608188"/>
          </a:xfrm>
          <a:prstGeom prst="rect">
            <a:avLst/>
          </a:prstGeom>
        </p:spPr>
      </p:pic>
      <p:sp>
        <p:nvSpPr>
          <p:cNvPr id="31" name="Espace réservé du contenu 2"/>
          <p:cNvSpPr txBox="1">
            <a:spLocks/>
          </p:cNvSpPr>
          <p:nvPr/>
        </p:nvSpPr>
        <p:spPr>
          <a:xfrm>
            <a:off x="717942" y="5985933"/>
            <a:ext cx="3473058" cy="338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MVT B6 structure with CR6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5830759" y="6199446"/>
            <a:ext cx="3290091" cy="414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Efficiency test for an inner tile of MVT</a:t>
            </a:r>
            <a:endParaRPr lang="en-US" sz="1800" dirty="0"/>
          </a:p>
        </p:txBody>
      </p:sp>
      <p:sp>
        <p:nvSpPr>
          <p:cNvPr id="21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0EFC08E7-E697-254F-B218-53E6C67D95D3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3/29/17</a:t>
            </a:fld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24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10</a:t>
            </a:fld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33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t>CLAS collaboration meeting, JLab  03/28-31</a:t>
            </a:r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9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3051"/>
          <a:stretch/>
        </p:blipFill>
        <p:spPr>
          <a:xfrm>
            <a:off x="726472" y="3673331"/>
            <a:ext cx="3845528" cy="22193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5073580" y="2098381"/>
            <a:ext cx="4199867" cy="3149900"/>
          </a:xfrm>
          <a:prstGeom prst="rect">
            <a:avLst/>
          </a:prstGeom>
        </p:spPr>
      </p:pic>
      <p:pic>
        <p:nvPicPr>
          <p:cNvPr id="9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0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90"/>
                </a:solidFill>
                <a:latin typeface="+mj-lt"/>
              </a:rPr>
              <a:t>Micromegas</a:t>
            </a:r>
            <a:r>
              <a:rPr lang="en-US" sz="3600" b="1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Gas System</a:t>
            </a:r>
            <a:endParaRPr lang="en-US" sz="36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540688" y="5912065"/>
            <a:ext cx="3545437" cy="414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MVT distribution gas rack under test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576001" y="6006730"/>
            <a:ext cx="3933983" cy="414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MVT barrel and forward gas control rack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76001" y="1192192"/>
            <a:ext cx="44705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90"/>
                </a:solidFill>
                <a:latin typeface="+mj-lt"/>
              </a:rPr>
              <a:t>Gas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distribution rack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done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and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tested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.</a:t>
            </a:r>
            <a:br>
              <a:rPr lang="fr-FR" dirty="0" smtClean="0">
                <a:solidFill>
                  <a:srgbClr val="000090"/>
                </a:solidFill>
                <a:latin typeface="+mj-lt"/>
              </a:rPr>
            </a:br>
            <a:endParaRPr lang="fr-FR" dirty="0" smtClean="0">
              <a:solidFill>
                <a:srgbClr val="000090"/>
              </a:solidFill>
              <a:latin typeface="+mj-lt"/>
            </a:endParaRPr>
          </a:p>
          <a:p>
            <a:r>
              <a:rPr lang="fr-FR" dirty="0" smtClean="0">
                <a:solidFill>
                  <a:srgbClr val="000090"/>
                </a:solidFill>
                <a:latin typeface="+mj-lt"/>
              </a:rPr>
              <a:t>The control rack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with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PLC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is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being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tested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with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the distribution </a:t>
            </a:r>
            <a:r>
              <a:rPr lang="fr-FR" dirty="0" err="1" smtClean="0">
                <a:solidFill>
                  <a:srgbClr val="000090"/>
                </a:solidFill>
                <a:latin typeface="+mj-lt"/>
              </a:rPr>
              <a:t>gas</a:t>
            </a:r>
            <a:r>
              <a:rPr lang="fr-FR" dirty="0" smtClean="0">
                <a:solidFill>
                  <a:srgbClr val="000090"/>
                </a:solidFill>
                <a:latin typeface="+mj-lt"/>
              </a:rPr>
              <a:t> .</a:t>
            </a:r>
            <a:br>
              <a:rPr lang="fr-FR" dirty="0" smtClean="0">
                <a:solidFill>
                  <a:srgbClr val="000090"/>
                </a:solidFill>
                <a:latin typeface="+mj-lt"/>
              </a:rPr>
            </a:br>
            <a:endParaRPr lang="fr-FR" dirty="0" smtClean="0">
              <a:solidFill>
                <a:srgbClr val="000090"/>
              </a:solidFill>
              <a:latin typeface="+mj-lt"/>
            </a:endParaRPr>
          </a:p>
          <a:p>
            <a:r>
              <a:rPr lang="fr-FR" dirty="0" smtClean="0">
                <a:solidFill>
                  <a:srgbClr val="008000"/>
                </a:solidFill>
                <a:latin typeface="+mj-lt"/>
              </a:rPr>
              <a:t>In </a:t>
            </a:r>
            <a:r>
              <a:rPr lang="fr-FR" dirty="0" err="1" smtClean="0">
                <a:solidFill>
                  <a:srgbClr val="008000"/>
                </a:solidFill>
                <a:latin typeface="+mj-lt"/>
              </a:rPr>
              <a:t>June</a:t>
            </a:r>
            <a:r>
              <a:rPr lang="fr-FR" dirty="0" smtClean="0">
                <a:solidFill>
                  <a:srgbClr val="008000"/>
                </a:solidFill>
                <a:latin typeface="+mj-lt"/>
              </a:rPr>
              <a:t>, </a:t>
            </a:r>
            <a:r>
              <a:rPr lang="fr-FR" dirty="0" err="1" smtClean="0">
                <a:solidFill>
                  <a:srgbClr val="008000"/>
                </a:solidFill>
                <a:latin typeface="+mj-lt"/>
              </a:rPr>
              <a:t>everything</a:t>
            </a:r>
            <a:r>
              <a:rPr lang="fr-FR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latin typeface="+mj-lt"/>
              </a:rPr>
              <a:t>will</a:t>
            </a:r>
            <a:r>
              <a:rPr lang="fr-FR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latin typeface="+mj-lt"/>
              </a:rPr>
              <a:t>be</a:t>
            </a:r>
            <a:r>
              <a:rPr lang="fr-FR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008000"/>
                </a:solidFill>
                <a:latin typeface="+mj-lt"/>
              </a:rPr>
              <a:t>ready</a:t>
            </a:r>
            <a:r>
              <a:rPr lang="fr-FR" dirty="0" smtClean="0">
                <a:solidFill>
                  <a:srgbClr val="008000"/>
                </a:solidFill>
                <a:latin typeface="+mj-lt"/>
              </a:rPr>
              <a:t> to </a:t>
            </a:r>
            <a:r>
              <a:rPr lang="fr-FR" dirty="0" err="1" smtClean="0">
                <a:solidFill>
                  <a:srgbClr val="008000"/>
                </a:solidFill>
                <a:latin typeface="+mj-lt"/>
              </a:rPr>
              <a:t>receive</a:t>
            </a:r>
            <a:r>
              <a:rPr lang="fr-FR" dirty="0" smtClean="0">
                <a:solidFill>
                  <a:srgbClr val="008000"/>
                </a:solidFill>
                <a:latin typeface="+mj-lt"/>
              </a:rPr>
              <a:t> the </a:t>
            </a:r>
            <a:r>
              <a:rPr lang="fr-FR" dirty="0" err="1" smtClean="0">
                <a:solidFill>
                  <a:srgbClr val="008000"/>
                </a:solidFill>
                <a:latin typeface="+mj-lt"/>
              </a:rPr>
              <a:t>gas</a:t>
            </a:r>
            <a:r>
              <a:rPr lang="fr-FR" dirty="0" smtClean="0">
                <a:solidFill>
                  <a:srgbClr val="008000"/>
                </a:solidFill>
                <a:latin typeface="+mj-lt"/>
              </a:rPr>
              <a:t>.</a:t>
            </a:r>
            <a:endParaRPr lang="fr-FR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8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53B114EE-0051-0B49-8E46-D22734D90FF3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3/29/17</a:t>
            </a:fld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9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11</a:t>
            </a:fld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20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t>CLAS collaboration meeting, JLab  03/28-31</a:t>
            </a:r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416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6468"/>
          </a:xfrm>
        </p:spPr>
        <p:txBody>
          <a:bodyPr/>
          <a:lstStyle/>
          <a:p>
            <a:r>
              <a:rPr lang="fr-FR" sz="4000" b="1" dirty="0" smtClean="0">
                <a:solidFill>
                  <a:srgbClr val="000090"/>
                </a:solidFill>
                <a:latin typeface="+mn-lt"/>
              </a:rPr>
              <a:t>Calibration system </a:t>
            </a:r>
            <a:r>
              <a:rPr lang="fr-FR" sz="4000" b="1" dirty="0" smtClean="0">
                <a:solidFill>
                  <a:srgbClr val="000090"/>
                </a:solidFill>
              </a:rPr>
              <a:t>+ GEMC </a:t>
            </a:r>
            <a:endParaRPr lang="fr-FR" sz="4000" b="1" dirty="0">
              <a:solidFill>
                <a:srgbClr val="00009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7200" y="1161871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90"/>
                </a:solidFill>
                <a:latin typeface="Arial"/>
              </a:rPr>
              <a:t>Calibration code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nearly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complete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.</a:t>
            </a:r>
            <a:br>
              <a:rPr lang="fr-FR" dirty="0" smtClean="0">
                <a:solidFill>
                  <a:srgbClr val="000090"/>
                </a:solidFill>
                <a:latin typeface="Arial"/>
              </a:rPr>
            </a:br>
            <a:endParaRPr lang="fr-FR" dirty="0" smtClean="0">
              <a:solidFill>
                <a:srgbClr val="00009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90"/>
                </a:solidFill>
                <a:latin typeface="Arial"/>
              </a:rPr>
              <a:t>Monitoring and calibration code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will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be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merged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to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coatjava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in April.</a:t>
            </a:r>
          </a:p>
        </p:txBody>
      </p:sp>
      <p:pic>
        <p:nvPicPr>
          <p:cNvPr id="21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680614" y="76200"/>
            <a:ext cx="1463386" cy="685800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 rotWithShape="1">
          <a:blip r:embed="rId5"/>
          <a:srcRect t="49039" r="65782"/>
          <a:stretch/>
        </p:blipFill>
        <p:spPr>
          <a:xfrm>
            <a:off x="5360584" y="1180618"/>
            <a:ext cx="3005681" cy="2558005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/>
          <p:nvPr/>
        </p:nvPicPr>
        <p:blipFill rotWithShape="1">
          <a:blip r:embed="rId6"/>
          <a:srcRect t="49447" r="66784"/>
          <a:stretch/>
        </p:blipFill>
        <p:spPr>
          <a:xfrm>
            <a:off x="5479525" y="3792080"/>
            <a:ext cx="2886740" cy="2689328"/>
          </a:xfrm>
          <a:prstGeom prst="rect">
            <a:avLst/>
          </a:prstGeom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5766606" y="3121223"/>
            <a:ext cx="219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b="0" dirty="0" smtClean="0">
                <a:solidFill>
                  <a:prstClr val="black"/>
                </a:solidFill>
                <a:latin typeface="Arial"/>
              </a:rPr>
              <a:t>MVT </a:t>
            </a:r>
            <a:r>
              <a:rPr lang="fr-FR" sz="1400" dirty="0" smtClean="0">
                <a:solidFill>
                  <a:prstClr val="black"/>
                </a:solidFill>
                <a:latin typeface="Arial"/>
              </a:rPr>
              <a:t>Calibration</a:t>
            </a:r>
            <a:r>
              <a:rPr lang="fr-FR" sz="1400" b="0" dirty="0" smtClean="0">
                <a:solidFill>
                  <a:prstClr val="black"/>
                </a:solidFill>
                <a:latin typeface="Arial"/>
              </a:rPr>
              <a:t> system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3400" y="5210958"/>
            <a:ext cx="4603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90"/>
                </a:solidFill>
                <a:latin typeface="Arial"/>
              </a:rPr>
              <a:t>Hit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process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routines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improved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for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micromegas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(FTT and MVT) in GEMC</a:t>
            </a:r>
            <a:br>
              <a:rPr lang="fr-FR" dirty="0" smtClean="0">
                <a:solidFill>
                  <a:srgbClr val="000090"/>
                </a:solidFill>
                <a:latin typeface="Arial"/>
              </a:rPr>
            </a:br>
            <a:r>
              <a:rPr lang="fr-FR" dirty="0" smtClean="0">
                <a:solidFill>
                  <a:srgbClr val="000090"/>
                </a:solidFill>
                <a:latin typeface="Arial"/>
              </a:rPr>
              <a:t/>
            </a:r>
            <a:br>
              <a:rPr lang="fr-FR" dirty="0" smtClean="0">
                <a:solidFill>
                  <a:srgbClr val="000090"/>
                </a:solidFill>
                <a:latin typeface="Arial"/>
              </a:rPr>
            </a:br>
            <a:r>
              <a:rPr lang="fr-FR" dirty="0" err="1" smtClean="0">
                <a:solidFill>
                  <a:srgbClr val="000090"/>
                </a:solidFill>
                <a:latin typeface="Arial"/>
              </a:rPr>
              <a:t>Next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step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: </a:t>
            </a:r>
            <a:r>
              <a:rPr lang="fr-FR" dirty="0" err="1" smtClean="0">
                <a:solidFill>
                  <a:srgbClr val="000090"/>
                </a:solidFill>
                <a:latin typeface="Arial"/>
              </a:rPr>
              <a:t>Implement</a:t>
            </a:r>
            <a:r>
              <a:rPr lang="fr-FR" dirty="0" smtClean="0">
                <a:solidFill>
                  <a:srgbClr val="000090"/>
                </a:solidFill>
                <a:latin typeface="Arial"/>
              </a:rPr>
              <a:t> B6 configuration</a:t>
            </a:r>
            <a:endParaRPr lang="fr-FR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580" t="11111" b="11843"/>
          <a:stretch/>
        </p:blipFill>
        <p:spPr>
          <a:xfrm>
            <a:off x="685800" y="2608044"/>
            <a:ext cx="3855433" cy="241222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85800" y="4721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prstClr val="black"/>
                </a:solidFill>
                <a:latin typeface="Arial"/>
              </a:rPr>
              <a:t>Hit </a:t>
            </a:r>
            <a:r>
              <a:rPr lang="fr-FR" sz="1400" dirty="0" err="1" smtClean="0">
                <a:solidFill>
                  <a:prstClr val="black"/>
                </a:solidFill>
                <a:latin typeface="Arial"/>
              </a:rPr>
              <a:t>processing</a:t>
            </a:r>
            <a:r>
              <a:rPr lang="fr-FR" sz="1400" dirty="0" smtClean="0">
                <a:solidFill>
                  <a:prstClr val="black"/>
                </a:solidFill>
                <a:latin typeface="Arial"/>
              </a:rPr>
              <a:t> routine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081706" y="2605469"/>
            <a:ext cx="157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>
                <a:solidFill>
                  <a:prstClr val="black"/>
                </a:solidFill>
                <a:latin typeface="Arial"/>
              </a:rPr>
              <a:t>MVT in GEMC</a:t>
            </a:r>
          </a:p>
        </p:txBody>
      </p:sp>
      <p:sp>
        <p:nvSpPr>
          <p:cNvPr id="29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40CD1F51-F688-BE4C-ADC0-41B2ED76013B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3/29/17</a:t>
            </a:fld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30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12</a:t>
            </a:fld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31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t>CLAS collaboration meeting, JLab  03/28-31</a:t>
            </a:r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969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cs typeface="Calibri"/>
              </a:rPr>
              <a:t>RICH Detector</a:t>
            </a:r>
            <a:endParaRPr sz="4000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0" name="CustomShape 2"/>
          <p:cNvSpPr/>
          <p:nvPr/>
        </p:nvSpPr>
        <p:spPr>
          <a:xfrm>
            <a:off x="2972680" y="2667000"/>
            <a:ext cx="3199520" cy="940507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Spherical mirrors</a:t>
            </a:r>
            <a:r>
              <a:rPr lang="en-US" sz="1600" b="1" dirty="0" smtClean="0">
                <a:solidFill>
                  <a:prstClr val="black"/>
                </a:solidFill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</a:rPr>
              <a:t>- All </a:t>
            </a:r>
            <a:r>
              <a:rPr lang="en-US" sz="1200" dirty="0" smtClean="0"/>
              <a:t>10</a:t>
            </a:r>
            <a:r>
              <a:rPr lang="en-US" sz="1200" dirty="0" smtClean="0">
                <a:solidFill>
                  <a:prstClr val="black"/>
                </a:solidFill>
              </a:rPr>
              <a:t> mirrors received and accepted</a:t>
            </a:r>
            <a:endParaRPr lang="en-US" sz="1200" dirty="0">
              <a:solidFill>
                <a:prstClr val="black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</a:rPr>
              <a:t>- Back to vendor to build support and alignment structure </a:t>
            </a:r>
            <a:endParaRPr sz="1200" dirty="0">
              <a:solidFill>
                <a:prstClr val="black"/>
              </a:solidFill>
            </a:endParaRPr>
          </a:p>
        </p:txBody>
      </p:sp>
      <p:sp>
        <p:nvSpPr>
          <p:cNvPr id="35" name="CustomShape 2"/>
          <p:cNvSpPr/>
          <p:nvPr/>
        </p:nvSpPr>
        <p:spPr>
          <a:xfrm>
            <a:off x="2972680" y="1645041"/>
            <a:ext cx="3199520" cy="945759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Mechanical structure</a:t>
            </a:r>
            <a:endParaRPr lang="en-US" sz="1600" b="1" dirty="0">
              <a:solidFill>
                <a:srgbClr val="FF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- Assembling at JLab ongoing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with help of DSG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 Support structure for the electronics panel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  arrived to Jlab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sz="1400" b="1" dirty="0">
              <a:solidFill>
                <a:prstClr val="black"/>
              </a:solidFill>
            </a:endParaRPr>
          </a:p>
        </p:txBody>
      </p:sp>
      <p:pic>
        <p:nvPicPr>
          <p:cNvPr id="8" name="Picture 7" descr="IMG_20161115_154540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3333" t="23621" r="10741" b="4609"/>
          <a:stretch/>
        </p:blipFill>
        <p:spPr>
          <a:xfrm>
            <a:off x="2910076" y="4582041"/>
            <a:ext cx="3117574" cy="1657637"/>
          </a:xfrm>
          <a:prstGeom prst="rect">
            <a:avLst/>
          </a:prstGeom>
        </p:spPr>
      </p:pic>
      <p:sp>
        <p:nvSpPr>
          <p:cNvPr id="18" name="Date Placeholder 11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C3E7F5-CC9E-7F49-8A45-704A8723461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3/29/17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Slide Number Placeholder 12"/>
          <p:cNvSpPr txBox="1">
            <a:spLocks/>
          </p:cNvSpPr>
          <p:nvPr/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041EDE-50F2-FD49-B156-DFB8E5BC9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Footer Placeholder 13"/>
          <p:cNvSpPr txBox="1">
            <a:spLocks/>
          </p:cNvSpPr>
          <p:nvPr/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CLAS collaboration meeting, JLab  03/28-31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 r="25793"/>
          <a:stretch>
            <a:fillRect/>
          </a:stretch>
        </p:blipFill>
        <p:spPr>
          <a:xfrm>
            <a:off x="6248400" y="914400"/>
            <a:ext cx="2849880" cy="512064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2150" y="6015335"/>
            <a:ext cx="142225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RICH structure assembled at Jlab!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l="25183" t="4579" r="8425"/>
          <a:stretch>
            <a:fillRect/>
          </a:stretch>
        </p:blipFill>
        <p:spPr>
          <a:xfrm>
            <a:off x="99644" y="914400"/>
            <a:ext cx="2719756" cy="293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334" y="3197873"/>
            <a:ext cx="16764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Electronics panel with support ready at Jlab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9" name="Picture 18" descr="RICH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48403" y="107950"/>
            <a:ext cx="3598333" cy="14361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660066"/>
            </a:solidFill>
          </a:ln>
        </p:spPr>
      </p:pic>
      <p:pic>
        <p:nvPicPr>
          <p:cNvPr id="9" name="Picture 8" descr="IMG_20170315_16320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374" r="8595"/>
          <a:stretch>
            <a:fillRect/>
          </a:stretch>
        </p:blipFill>
        <p:spPr>
          <a:xfrm>
            <a:off x="152400" y="3886200"/>
            <a:ext cx="2667000" cy="2438400"/>
          </a:xfrm>
          <a:prstGeom prst="rect">
            <a:avLst/>
          </a:prstGeom>
        </p:spPr>
      </p:pic>
      <p:sp>
        <p:nvSpPr>
          <p:cNvPr id="36" name="CustomShape 2"/>
          <p:cNvSpPr/>
          <p:nvPr/>
        </p:nvSpPr>
        <p:spPr>
          <a:xfrm>
            <a:off x="2971800" y="3733800"/>
            <a:ext cx="3188234" cy="743015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+mj-lt"/>
              </a:rPr>
              <a:t>Planar mirrors: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-  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3/</a:t>
            </a:r>
            <a:r>
              <a:rPr lang="en-US" sz="1200" dirty="0">
                <a:solidFill>
                  <a:prstClr val="black"/>
                </a:solidFill>
                <a:latin typeface="+mj-lt"/>
              </a:rPr>
              <a:t>5 lateral mirrors accepted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-  </a:t>
            </a:r>
            <a:r>
              <a:rPr lang="en-US" sz="12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 front </a:t>
            </a:r>
            <a:r>
              <a:rPr lang="en-US" sz="1200" dirty="0">
                <a:solidFill>
                  <a:prstClr val="black"/>
                </a:solidFill>
                <a:latin typeface="+mj-lt"/>
              </a:rPr>
              <a:t>mirrors in production</a:t>
            </a:r>
          </a:p>
        </p:txBody>
      </p:sp>
      <p:pic>
        <p:nvPicPr>
          <p:cNvPr id="26" name="Picture 25" descr="CLAS-color-lo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96200" y="33271"/>
            <a:ext cx="1363113" cy="728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3-17 at 16.32.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001" r="578"/>
          <a:stretch/>
        </p:blipFill>
        <p:spPr>
          <a:xfrm>
            <a:off x="3492822" y="3898993"/>
            <a:ext cx="3461663" cy="2293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33333" y="3868215"/>
            <a:ext cx="165946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latin typeface="+mn-lt"/>
                <a:cs typeface="Arial"/>
              </a:rPr>
              <a:t>RICH Detector</a:t>
            </a:r>
            <a:endParaRPr sz="4000" b="1" dirty="0">
              <a:solidFill>
                <a:srgbClr val="000090"/>
              </a:solidFill>
              <a:latin typeface="+mn-lt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7" name="CustomShape 2"/>
          <p:cNvSpPr/>
          <p:nvPr/>
        </p:nvSpPr>
        <p:spPr>
          <a:xfrm>
            <a:off x="2734730" y="2575212"/>
            <a:ext cx="3455218" cy="1107787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Electronics: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prstClr val="black"/>
                </a:solidFill>
                <a:latin typeface="+mj-lt"/>
              </a:rPr>
              <a:t>All</a:t>
            </a: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 electronics front-end boards are at JLab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Acceptance tests done at the company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-   Electronics boards characterization ongoing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cs typeface="Symbol" charset="2"/>
              </a:rPr>
              <a:t> - </a:t>
            </a:r>
            <a:r>
              <a:rPr lang="en-US" sz="12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s</a:t>
            </a:r>
            <a:r>
              <a:rPr lang="en-US" sz="1200" dirty="0" smtClean="0">
                <a:solidFill>
                  <a:prstClr val="black"/>
                </a:solidFill>
                <a:cs typeface="Symbol" charset="2"/>
              </a:rPr>
              <a:t>(</a:t>
            </a:r>
            <a:r>
              <a:rPr lang="en-US" sz="1200" dirty="0" err="1" smtClean="0">
                <a:solidFill>
                  <a:prstClr val="black"/>
                </a:solidFill>
                <a:cs typeface="Symbol" charset="2"/>
              </a:rPr>
              <a:t>ped</a:t>
            </a:r>
            <a:r>
              <a:rPr lang="en-US" sz="1200" dirty="0" smtClean="0">
                <a:solidFill>
                  <a:prstClr val="black"/>
                </a:solidFill>
                <a:cs typeface="Symbol" charset="2"/>
              </a:rPr>
              <a:t>)/1phe ~ 1%</a:t>
            </a:r>
            <a:endParaRPr lang="en-US" sz="1200" dirty="0" smtClean="0">
              <a:solidFill>
                <a:prstClr val="black"/>
              </a:solidFill>
              <a:latin typeface="Symbol" charset="2"/>
              <a:cs typeface="Symbol" charset="2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1600" dirty="0" smtClean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8" name="CustomShape 2"/>
          <p:cNvSpPr/>
          <p:nvPr/>
        </p:nvSpPr>
        <p:spPr>
          <a:xfrm>
            <a:off x="2734730" y="1539635"/>
            <a:ext cx="3455218" cy="91781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+mj-lt"/>
              </a:rPr>
              <a:t>Aerogel: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Received over 75% of the minimum required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 quantity of 3cm tiles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- 2cm layer production started</a:t>
            </a:r>
          </a:p>
        </p:txBody>
      </p:sp>
      <p:pic>
        <p:nvPicPr>
          <p:cNvPr id="3" name="Picture 2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353" t="16242" r="11980" b="13927"/>
          <a:stretch/>
        </p:blipFill>
        <p:spPr>
          <a:xfrm>
            <a:off x="96485" y="1497822"/>
            <a:ext cx="2581915" cy="1817185"/>
          </a:xfrm>
          <a:prstGeom prst="rect">
            <a:avLst/>
          </a:prstGeom>
        </p:spPr>
      </p:pic>
      <p:pic>
        <p:nvPicPr>
          <p:cNvPr id="19" name="Picture 18" descr="RICH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67818" y="112511"/>
            <a:ext cx="3598333" cy="1436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3331941"/>
            <a:ext cx="20014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One photoelectron spectrum</a:t>
            </a:r>
          </a:p>
          <a:p>
            <a:r>
              <a:rPr lang="en-US" sz="1200" dirty="0" smtClean="0"/>
              <a:t>taken with new front-end</a:t>
            </a:r>
            <a:endParaRPr lang="en-US" sz="1200" dirty="0"/>
          </a:p>
        </p:txBody>
      </p:sp>
      <p:pic>
        <p:nvPicPr>
          <p:cNvPr id="22" name="Picture 21" descr="EPICS_interlo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6074" y="4369929"/>
            <a:ext cx="3241485" cy="1779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0309" y="3898993"/>
            <a:ext cx="2603024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Slow Control design ongoing</a:t>
            </a:r>
            <a:endParaRPr lang="en-US" sz="1600" dirty="0"/>
          </a:p>
        </p:txBody>
      </p:sp>
      <p:pic>
        <p:nvPicPr>
          <p:cNvPr id="8" name="Picture 7" descr="IMG_464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66151" y="1320800"/>
            <a:ext cx="2867377" cy="2150533"/>
          </a:xfrm>
          <a:prstGeom prst="rect">
            <a:avLst/>
          </a:prstGeom>
        </p:spPr>
      </p:pic>
      <p:pic>
        <p:nvPicPr>
          <p:cNvPr id="10" name="Picture 9" descr="Time_walk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66151" y="3883070"/>
            <a:ext cx="2786610" cy="26098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49737" y="3547590"/>
            <a:ext cx="2603024" cy="276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Digital time walk correction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65563" y="6118102"/>
            <a:ext cx="572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 schedule for the installation in Hall B in September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Date Placeholder 11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C3E7F5-CC9E-7F49-8A45-704A8723461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3/29/17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Slide Number Placeholder 12"/>
          <p:cNvSpPr txBox="1">
            <a:spLocks/>
          </p:cNvSpPr>
          <p:nvPr/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041EDE-50F2-FD49-B156-DFB8E5BC9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8" name="Footer Placeholder 13"/>
          <p:cNvSpPr txBox="1">
            <a:spLocks/>
          </p:cNvSpPr>
          <p:nvPr/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CLAS collaboration meeting, JLab  03/28-31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5" name="Picture 24" descr="CLAS-color-low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96200" y="33271"/>
            <a:ext cx="1363113" cy="72872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30418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 l="58035" t="48925" b="9933"/>
          <a:stretch>
            <a:fillRect/>
          </a:stretch>
        </p:blipFill>
        <p:spPr bwMode="auto">
          <a:xfrm>
            <a:off x="7783284" y="76200"/>
            <a:ext cx="134631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106"/>
          <p:cNvSpPr>
            <a:spLocks noGrp="1" noChangeArrowheads="1"/>
          </p:cNvSpPr>
          <p:nvPr>
            <p:ph type="ctrTitle"/>
          </p:nvPr>
        </p:nvSpPr>
        <p:spPr>
          <a:xfrm>
            <a:off x="0" y="-32099"/>
            <a:ext cx="9144000" cy="8382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solidFill>
                  <a:srgbClr val="000090"/>
                </a:solidFill>
                <a:cs typeface="Times New Roman" pitchFamily="18" charset="0"/>
              </a:rPr>
              <a:t>Central Neutron Detector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900" y="881119"/>
            <a:ext cx="5070198" cy="45243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u="sng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Recent</a:t>
            </a:r>
            <a:r>
              <a:rPr lang="fr-FR" b="1" u="sng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u="sng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achievements</a:t>
            </a:r>
            <a:r>
              <a:rPr lang="fr-FR" b="1" u="sng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:</a:t>
            </a:r>
            <a:endParaRPr lang="fr-FR" b="1" u="sng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Construction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completed</a:t>
            </a:r>
            <a:endParaRPr lang="fr-FR" b="1" dirty="0">
              <a:solidFill>
                <a:srgbClr val="000090"/>
              </a:solidFill>
              <a:latin typeface="+mj-lt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Detector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at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JLab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(ESB building)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since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6/2015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HV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calibrations of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PMTs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completed</a:t>
            </a:r>
            <a:endParaRPr lang="fr-FR" b="1" dirty="0">
              <a:solidFill>
                <a:srgbClr val="000090"/>
              </a:solidFill>
              <a:latin typeface="+mj-lt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Cosmic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data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analysis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: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Symbol" charset="2"/>
              </a:rPr>
              <a:t>σ</a:t>
            </a:r>
            <a:r>
              <a:rPr lang="fr-FR" b="1" baseline="-25000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t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~150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ps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for all blocks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Assembly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in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mechanical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structure </a:t>
            </a:r>
            <a:r>
              <a:rPr lang="fr-FR" b="1" dirty="0" err="1">
                <a:solidFill>
                  <a:srgbClr val="000090"/>
                </a:solidFill>
                <a:latin typeface="+mj-lt"/>
                <a:cs typeface="Times New Roman" pitchFamily="18" charset="0"/>
              </a:rPr>
              <a:t>done</a:t>
            </a:r>
            <a:r>
              <a:rPr lang="fr-FR" b="1" dirty="0">
                <a:solidFill>
                  <a:srgbClr val="00009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smtClean="0">
                <a:solidFill>
                  <a:srgbClr val="000090"/>
                </a:solidFill>
                <a:latin typeface="+mj-lt"/>
                <a:cs typeface="Times New Roman" pitchFamily="18" charset="0"/>
              </a:rPr>
              <a:t>in Orsay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009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Times New Roman" pitchFamily="18" charset="0"/>
              </a:rPr>
              <a:t>Cosmic rays tests at </a:t>
            </a:r>
            <a:r>
              <a:rPr lang="en-US" b="1" dirty="0" err="1" smtClean="0">
                <a:solidFill>
                  <a:srgbClr val="000090"/>
                </a:solidFill>
                <a:latin typeface="+mj-lt"/>
                <a:cs typeface="Times New Roman" pitchFamily="18" charset="0"/>
              </a:rPr>
              <a:t>JLab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Times New Roman" pitchFamily="18" charset="0"/>
              </a:rPr>
              <a:t> using CLAS12 electronics, </a:t>
            </a:r>
            <a:r>
              <a:rPr lang="en-US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confirmed </a:t>
            </a:r>
            <a:r>
              <a:rPr lang="en-US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Orsay</a:t>
            </a:r>
            <a:r>
              <a:rPr lang="en-US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results for time resolution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June</a:t>
            </a:r>
            <a:r>
              <a:rPr lang="fr-FR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2016: </a:t>
            </a:r>
            <a:r>
              <a:rPr lang="fr-FR" b="1" dirty="0" err="1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Ancillary</a:t>
            </a:r>
            <a:r>
              <a:rPr lang="fr-FR" b="1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Equipment ERR</a:t>
            </a:r>
            <a:endParaRPr lang="fr-FR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C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alibration</a:t>
            </a:r>
            <a:r>
              <a:rPr lang="fr-FR" b="1" dirty="0">
                <a:solidFill>
                  <a:srgbClr val="008000"/>
                </a:solidFill>
                <a:latin typeface="+mj-lt"/>
                <a:cs typeface="Times New Roman" pitchFamily="18" charset="0"/>
              </a:rPr>
              <a:t>, monitoring, 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simulation and reconstruction </a:t>
            </a:r>
            <a:r>
              <a:rPr lang="fr-FR" b="1" dirty="0">
                <a:solidFill>
                  <a:srgbClr val="008000"/>
                </a:solidFill>
                <a:latin typeface="+mj-lt"/>
                <a:cs typeface="Times New Roman" pitchFamily="18" charset="0"/>
              </a:rPr>
              <a:t>software 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90</a:t>
            </a:r>
            <a:r>
              <a:rPr lang="fr-FR" b="1" dirty="0">
                <a:solidFill>
                  <a:srgbClr val="008000"/>
                </a:solidFill>
                <a:latin typeface="+mj-lt"/>
                <a:cs typeface="Times New Roman" pitchFamily="18" charset="0"/>
              </a:rPr>
              <a:t>%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complete</a:t>
            </a:r>
            <a:endParaRPr lang="fr-FR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v</a:t>
            </a:r>
            <a:r>
              <a:rPr lang="fr-FR" b="1" baseline="-25000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eff</a:t>
            </a:r>
            <a:r>
              <a:rPr lang="fr-FR" b="1" baseline="-25000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, time offsets calibrations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demonstrated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at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calibration challenge (12/2016),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ADC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calibration and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attenuation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length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near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completion</a:t>
            </a:r>
            <a:endParaRPr lang="fr-FR" b="1" dirty="0" smtClean="0">
              <a:solidFill>
                <a:srgbClr val="008000"/>
              </a:solidFill>
              <a:latin typeface="+mj-lt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GEMC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digitization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undergoing</a:t>
            </a:r>
            <a:r>
              <a:rPr lang="fr-FR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improvements</a:t>
            </a:r>
            <a:endParaRPr lang="fr-FR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8423" y="54864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b="1" u="sng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Plan for 2017:</a:t>
            </a:r>
            <a:endParaRPr lang="fr-FR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b="1" dirty="0">
                <a:solidFill>
                  <a:srgbClr val="008000"/>
                </a:solidFill>
                <a:latin typeface="+mn-lt"/>
                <a:cs typeface="Times New Roman" pitchFamily="18" charset="0"/>
              </a:rPr>
              <a:t> Installation in the </a:t>
            </a:r>
            <a:r>
              <a:rPr lang="fr-FR" b="1" dirty="0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CD </a:t>
            </a:r>
            <a:r>
              <a:rPr lang="fr-FR" b="1" dirty="0" err="1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after</a:t>
            </a:r>
            <a:r>
              <a:rPr lang="fr-FR" b="1" dirty="0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solenoid</a:t>
            </a:r>
            <a:r>
              <a:rPr lang="fr-FR" b="1" dirty="0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magnet</a:t>
            </a:r>
            <a:r>
              <a:rPr lang="fr-FR" b="1" dirty="0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 </a:t>
            </a:r>
            <a:r>
              <a:rPr lang="fr-FR" b="1" dirty="0" err="1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commissioning</a:t>
            </a:r>
            <a:r>
              <a:rPr lang="fr-FR" b="1" dirty="0" smtClean="0">
                <a:solidFill>
                  <a:srgbClr val="008000"/>
                </a:solidFill>
                <a:latin typeface="+mn-lt"/>
                <a:cs typeface="Times New Roman" pitchFamily="18" charset="0"/>
              </a:rPr>
              <a:t> (09 ‘17)</a:t>
            </a:r>
            <a:endParaRPr lang="en-US" b="1" dirty="0">
              <a:solidFill>
                <a:srgbClr val="008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" y="27432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7" name="Picture 5" descr="C:\Users\$niccolai.PORT-PHASE5\Downloads\16321956810_4a3dd43ac2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4573" y="857970"/>
            <a:ext cx="4109427" cy="2741758"/>
          </a:xfrm>
          <a:prstGeom prst="rect">
            <a:avLst/>
          </a:prstGeom>
          <a:noFill/>
        </p:spPr>
      </p:pic>
      <p:sp>
        <p:nvSpPr>
          <p:cNvPr id="15" name="CustomShape 2"/>
          <p:cNvSpPr/>
          <p:nvPr/>
        </p:nvSpPr>
        <p:spPr>
          <a:xfrm>
            <a:off x="5092924" y="915844"/>
            <a:ext cx="1447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Times New Roman" pitchFamily="-110" charset="0"/>
              </a:rPr>
              <a:t>CND @ Orsay</a:t>
            </a:r>
            <a:endParaRPr sz="1600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pic>
        <p:nvPicPr>
          <p:cNvPr id="21" name="Picture 2" descr="D:\Photos\iPhone\IMG_4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4082" y="3885134"/>
            <a:ext cx="4120402" cy="2318896"/>
          </a:xfrm>
          <a:prstGeom prst="rect">
            <a:avLst/>
          </a:prstGeom>
          <a:noFill/>
        </p:spPr>
      </p:pic>
      <p:sp>
        <p:nvSpPr>
          <p:cNvPr id="22" name="CustomShape 2"/>
          <p:cNvSpPr/>
          <p:nvPr/>
        </p:nvSpPr>
        <p:spPr>
          <a:xfrm>
            <a:off x="5104499" y="4017378"/>
            <a:ext cx="1447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Times New Roman" pitchFamily="-110" charset="0"/>
              </a:rPr>
              <a:t>CND @ </a:t>
            </a:r>
            <a:r>
              <a:rPr lang="en-US" sz="1600" b="1" dirty="0" err="1" smtClean="0">
                <a:solidFill>
                  <a:prstClr val="black"/>
                </a:solidFill>
                <a:latin typeface="Times New Roman" pitchFamily="-110" charset="0"/>
              </a:rPr>
              <a:t>JLab</a:t>
            </a:r>
            <a:endParaRPr sz="1600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A70EA6E4-95EF-DB47-9AF1-9FEC92985148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3/29/17</a:t>
            </a:fld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pPr/>
              <a:t>15</a:t>
            </a:fld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+mn-lt"/>
              </a:rPr>
              <a:t>CLAS collaboration meeting, JLab  03/28-31</a:t>
            </a:r>
            <a:endParaRPr lang="en-US" b="0">
              <a:solidFill>
                <a:prstClr val="black">
                  <a:tint val="75000"/>
                </a:prst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5911192" y="1203681"/>
            <a:ext cx="3034287" cy="1804854"/>
            <a:chOff x="3921454" y="2960740"/>
            <a:chExt cx="5076000" cy="3291285"/>
          </a:xfrm>
        </p:grpSpPr>
        <p:pic>
          <p:nvPicPr>
            <p:cNvPr id="25" name="Picture 24" descr="forward_tagger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/>
          </p:blipFill>
          <p:spPr>
            <a:xfrm>
              <a:off x="3921454" y="2960740"/>
              <a:ext cx="5076000" cy="3184990"/>
            </a:xfrm>
            <a:prstGeom prst="rect">
              <a:avLst/>
            </a:prstGeom>
          </p:spPr>
        </p:pic>
        <p:sp>
          <p:nvSpPr>
            <p:cNvPr id="28" name="CasellaDiTesto 12"/>
            <p:cNvSpPr txBox="1"/>
            <p:nvPr/>
          </p:nvSpPr>
          <p:spPr>
            <a:xfrm>
              <a:off x="4740510" y="2989040"/>
              <a:ext cx="1650618" cy="449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90"/>
                  </a:solidFill>
                  <a:latin typeface="Gill Sans"/>
                  <a:cs typeface="Gill Sans"/>
                </a:rPr>
                <a:t>Calorimeter</a:t>
              </a:r>
              <a:endParaRPr lang="en-US" sz="1000" dirty="0">
                <a:solidFill>
                  <a:srgbClr val="000090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30" name="Connettore 2 13"/>
            <p:cNvCxnSpPr/>
            <p:nvPr/>
          </p:nvCxnSpPr>
          <p:spPr>
            <a:xfrm rot="16200000" flipH="1">
              <a:off x="5546122" y="3492612"/>
              <a:ext cx="555825" cy="382421"/>
            </a:xfrm>
            <a:prstGeom prst="straightConnector1">
              <a:avLst/>
            </a:prstGeom>
            <a:ln w="25400">
              <a:solidFill>
                <a:srgbClr val="00009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CasellaDiTesto 19"/>
            <p:cNvSpPr txBox="1"/>
            <p:nvPr/>
          </p:nvSpPr>
          <p:spPr>
            <a:xfrm>
              <a:off x="4490069" y="4144603"/>
              <a:ext cx="1145549" cy="449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0090"/>
                  </a:solidFill>
                  <a:latin typeface="Gill Sans"/>
                  <a:cs typeface="Gill Sans"/>
                </a:rPr>
                <a:t>Tracker</a:t>
              </a:r>
              <a:endParaRPr lang="en-US" sz="1000" dirty="0">
                <a:solidFill>
                  <a:srgbClr val="000090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40" name="Connettore 2 21"/>
            <p:cNvCxnSpPr/>
            <p:nvPr/>
          </p:nvCxnSpPr>
          <p:spPr>
            <a:xfrm>
              <a:off x="5169441" y="4497744"/>
              <a:ext cx="171427" cy="314600"/>
            </a:xfrm>
            <a:prstGeom prst="straightConnector1">
              <a:avLst/>
            </a:prstGeom>
            <a:ln w="25400">
              <a:solidFill>
                <a:srgbClr val="00009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CasellaDiTesto 28"/>
            <p:cNvSpPr txBox="1"/>
            <p:nvPr/>
          </p:nvSpPr>
          <p:spPr>
            <a:xfrm>
              <a:off x="6239540" y="5522395"/>
              <a:ext cx="1693571" cy="729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000090"/>
                  </a:solidFill>
                  <a:latin typeface="Gill Sans"/>
                  <a:cs typeface="Gill Sans"/>
                </a:rPr>
                <a:t>Scintillation </a:t>
              </a:r>
              <a:r>
                <a:rPr lang="en-US" sz="1000" dirty="0" err="1" smtClean="0">
                  <a:solidFill>
                    <a:srgbClr val="000090"/>
                  </a:solidFill>
                  <a:latin typeface="Gill Sans"/>
                  <a:cs typeface="Gill Sans"/>
                </a:rPr>
                <a:t>Hodoscope</a:t>
              </a:r>
              <a:endParaRPr lang="en-US" sz="1000" dirty="0">
                <a:solidFill>
                  <a:srgbClr val="000090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42" name="Connettore 2 29"/>
            <p:cNvCxnSpPr/>
            <p:nvPr/>
          </p:nvCxnSpPr>
          <p:spPr>
            <a:xfrm flipH="1" flipV="1">
              <a:off x="6300035" y="5323117"/>
              <a:ext cx="223259" cy="341222"/>
            </a:xfrm>
            <a:prstGeom prst="straightConnector1">
              <a:avLst/>
            </a:prstGeom>
            <a:ln w="25400">
              <a:solidFill>
                <a:srgbClr val="00009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 descr="IMG_025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 rot="5400000">
            <a:off x="4562" y="2812022"/>
            <a:ext cx="3278938" cy="2862347"/>
          </a:xfrm>
          <a:prstGeom prst="rect">
            <a:avLst/>
          </a:prstGeom>
        </p:spPr>
      </p:pic>
      <p:pic>
        <p:nvPicPr>
          <p:cNvPr id="36" name="Picture 35" descr="OccT968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24200" y="2603727"/>
            <a:ext cx="3429000" cy="184899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90"/>
                </a:solidFill>
                <a:latin typeface="+mn-lt"/>
              </a:rPr>
              <a:t>Forward Tagger (FT)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4958" y="2993950"/>
            <a:ext cx="2489042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400" b="1" dirty="0" smtClean="0">
                <a:solidFill>
                  <a:srgbClr val="000090"/>
                </a:solidFill>
              </a:rPr>
              <a:t>First calibration </a:t>
            </a:r>
            <a:r>
              <a:rPr lang="en-US" sz="1400" b="1" dirty="0" err="1" smtClean="0">
                <a:solidFill>
                  <a:srgbClr val="000090"/>
                </a:solidFill>
              </a:rPr>
              <a:t>w</a:t>
            </a:r>
            <a:r>
              <a:rPr lang="en-US" sz="1400" b="1" dirty="0" smtClean="0">
                <a:solidFill>
                  <a:srgbClr val="000090"/>
                </a:solidFill>
              </a:rPr>
              <a:t>/ </a:t>
            </a:r>
            <a:r>
              <a:rPr lang="en-US" sz="1400" b="1" dirty="0" err="1" smtClean="0">
                <a:solidFill>
                  <a:srgbClr val="000090"/>
                </a:solidFill>
              </a:rPr>
              <a:t>cosmics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400" b="1" dirty="0" smtClean="0">
                <a:solidFill>
                  <a:srgbClr val="000090"/>
                </a:solidFill>
              </a:rPr>
              <a:t>Hardware interlocks in preparation by DSG</a:t>
            </a: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400" b="1" dirty="0" smtClean="0">
                <a:solidFill>
                  <a:srgbClr val="008000"/>
                </a:solidFill>
              </a:rPr>
              <a:t>FT-Cal final assembly in May</a:t>
            </a:r>
          </a:p>
          <a:p>
            <a:pPr marL="173038" indent="-173038"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400" b="1" dirty="0" smtClean="0">
                <a:solidFill>
                  <a:srgbClr val="008000"/>
                </a:solidFill>
              </a:rPr>
              <a:t>FT checkout </a:t>
            </a:r>
            <a:r>
              <a:rPr lang="en-US" sz="1400" dirty="0" smtClean="0">
                <a:solidFill>
                  <a:srgbClr val="008000"/>
                </a:solidFill>
              </a:rPr>
              <a:t>in June (in EEL) </a:t>
            </a: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400" b="1" dirty="0" smtClean="0">
                <a:solidFill>
                  <a:srgbClr val="008000"/>
                </a:solidFill>
              </a:rPr>
              <a:t>Installation in CLAS12 in July</a:t>
            </a: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8000"/>
                </a:solidFill>
              </a:rPr>
              <a:t>Implementation of R/O in CLAS12 DAQ in summer</a:t>
            </a: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FT-Cal + FT-Hodo reconstruction implemented in COATJAVA3.0. </a:t>
            </a: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FT-</a:t>
            </a:r>
            <a:r>
              <a:rPr lang="en-US" sz="1400" dirty="0" err="1" smtClean="0">
                <a:solidFill>
                  <a:srgbClr val="000090"/>
                </a:solidFill>
              </a:rPr>
              <a:t>Trck</a:t>
            </a:r>
            <a:r>
              <a:rPr lang="en-US" sz="1400" dirty="0" smtClean="0">
                <a:solidFill>
                  <a:srgbClr val="000090"/>
                </a:solidFill>
              </a:rPr>
              <a:t> in progress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4800" y="1222362"/>
            <a:ext cx="5562600" cy="1266537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51048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6600"/>
                </a:solidFill>
              </a:rPr>
              <a:t>Calorimeter:</a:t>
            </a:r>
            <a:r>
              <a:rPr lang="en-GB" sz="1400" b="1" dirty="0" smtClean="0">
                <a:solidFill>
                  <a:prstClr val="black"/>
                </a:solidFill>
              </a:rPr>
              <a:t> electron energy/momentum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prstClr val="black"/>
                </a:solidFill>
              </a:rPr>
              <a:t>	Photon </a:t>
            </a:r>
            <a:r>
              <a:rPr lang="en-GB" sz="1400" b="1" dirty="0">
                <a:solidFill>
                  <a:prstClr val="black"/>
                </a:solidFill>
              </a:rPr>
              <a:t>energy (</a:t>
            </a:r>
            <a:r>
              <a:rPr lang="en-GB" sz="1400" b="1" dirty="0" err="1">
                <a:solidFill>
                  <a:prstClr val="black"/>
                </a:solidFill>
              </a:rPr>
              <a:t>ν</a:t>
            </a:r>
            <a:r>
              <a:rPr lang="en-GB" sz="1400" b="1" dirty="0">
                <a:solidFill>
                  <a:prstClr val="black"/>
                </a:solidFill>
              </a:rPr>
              <a:t>=E-</a:t>
            </a:r>
            <a:r>
              <a:rPr lang="en-GB" sz="1400" b="1" dirty="0" smtClean="0">
                <a:solidFill>
                  <a:prstClr val="black"/>
                </a:solidFill>
              </a:rPr>
              <a:t>E’), Polarization </a:t>
            </a:r>
            <a:r>
              <a:rPr lang="en-GB" sz="1400" b="1" dirty="0">
                <a:solidFill>
                  <a:prstClr val="black"/>
                </a:solidFill>
              </a:rPr>
              <a:t>ε</a:t>
            </a:r>
            <a:r>
              <a:rPr lang="en-GB" sz="1400" b="1" baseline="33000" dirty="0">
                <a:solidFill>
                  <a:prstClr val="black"/>
                </a:solidFill>
              </a:rPr>
              <a:t>-1 </a:t>
            </a:r>
            <a:r>
              <a:rPr lang="en-GB" sz="1400" b="1" dirty="0">
                <a:solidFill>
                  <a:prstClr val="black"/>
                </a:solidFill>
              </a:rPr>
              <a:t>≈1 + ν</a:t>
            </a:r>
            <a:r>
              <a:rPr lang="en-GB" sz="1400" b="1" baseline="33000" dirty="0">
                <a:solidFill>
                  <a:prstClr val="black"/>
                </a:solidFill>
              </a:rPr>
              <a:t>2</a:t>
            </a:r>
            <a:r>
              <a:rPr lang="en-GB" sz="1400" b="1" dirty="0">
                <a:solidFill>
                  <a:prstClr val="black"/>
                </a:solidFill>
              </a:rPr>
              <a:t>/</a:t>
            </a:r>
            <a:r>
              <a:rPr lang="en-GB" sz="1400" b="1" dirty="0" smtClean="0">
                <a:solidFill>
                  <a:prstClr val="black"/>
                </a:solidFill>
              </a:rPr>
              <a:t>2EE’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000090"/>
                </a:solidFill>
              </a:rPr>
              <a:t>	PbWO</a:t>
            </a:r>
            <a:r>
              <a:rPr lang="en-GB" sz="1400" b="1" baseline="-25000" dirty="0" smtClean="0">
                <a:solidFill>
                  <a:srgbClr val="000090"/>
                </a:solidFill>
              </a:rPr>
              <a:t>4</a:t>
            </a:r>
            <a:r>
              <a:rPr lang="en-GB" sz="1400" b="1" dirty="0" smtClean="0">
                <a:solidFill>
                  <a:srgbClr val="000090"/>
                </a:solidFill>
              </a:rPr>
              <a:t> crystals with APD/</a:t>
            </a:r>
            <a:r>
              <a:rPr lang="en-GB" sz="1400" b="1" dirty="0" err="1" smtClean="0">
                <a:solidFill>
                  <a:srgbClr val="000090"/>
                </a:solidFill>
              </a:rPr>
              <a:t>SiPM</a:t>
            </a:r>
            <a:r>
              <a:rPr lang="en-GB" sz="1400" b="1" dirty="0" smtClean="0">
                <a:solidFill>
                  <a:srgbClr val="000090"/>
                </a:solidFill>
              </a:rPr>
              <a:t> readout</a:t>
            </a:r>
            <a:endParaRPr lang="en-GB" sz="10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6600"/>
                </a:solidFill>
              </a:rPr>
              <a:t>Scintillation </a:t>
            </a:r>
            <a:r>
              <a:rPr lang="en-GB" sz="1600" b="1" dirty="0" err="1" smtClean="0">
                <a:solidFill>
                  <a:srgbClr val="FF6600"/>
                </a:solidFill>
              </a:rPr>
              <a:t>Hodoscope</a:t>
            </a:r>
            <a:r>
              <a:rPr lang="en-GB" sz="1600" b="1" dirty="0" smtClean="0">
                <a:solidFill>
                  <a:srgbClr val="FF6600"/>
                </a:solidFill>
              </a:rPr>
              <a:t>:</a:t>
            </a:r>
            <a:r>
              <a:rPr lang="en-GB" sz="1400" b="1" dirty="0" smtClean="0">
                <a:solidFill>
                  <a:prstClr val="black"/>
                </a:solidFill>
              </a:rPr>
              <a:t> veto for photons, </a:t>
            </a:r>
            <a:r>
              <a:rPr lang="en-GB" sz="1400" b="1" dirty="0" err="1" smtClean="0">
                <a:solidFill>
                  <a:srgbClr val="000090"/>
                </a:solidFill>
              </a:rPr>
              <a:t>Scintillator</a:t>
            </a:r>
            <a:r>
              <a:rPr lang="en-GB" sz="1400" b="1" dirty="0" smtClean="0">
                <a:solidFill>
                  <a:srgbClr val="000090"/>
                </a:solidFill>
              </a:rPr>
              <a:t> tiles with WLS</a:t>
            </a:r>
            <a:endParaRPr lang="en-GB" sz="900" b="1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6600"/>
                </a:solidFill>
              </a:rPr>
              <a:t>Tracker: </a:t>
            </a:r>
            <a:r>
              <a:rPr lang="en-GB" sz="1400" b="1" dirty="0" smtClean="0">
                <a:solidFill>
                  <a:prstClr val="black"/>
                </a:solidFill>
              </a:rPr>
              <a:t>electron angles, polarization plane, </a:t>
            </a:r>
            <a:r>
              <a:rPr lang="en-GB" sz="1400" b="1" dirty="0" err="1" smtClean="0">
                <a:solidFill>
                  <a:srgbClr val="000090"/>
                </a:solidFill>
              </a:rPr>
              <a:t>MicroMegas</a:t>
            </a:r>
            <a:r>
              <a:rPr lang="en-GB" sz="1400" b="1" dirty="0" smtClean="0">
                <a:solidFill>
                  <a:srgbClr val="000090"/>
                </a:solidFill>
              </a:rPr>
              <a:t> detectors</a:t>
            </a:r>
            <a:endParaRPr lang="en-GB" sz="1400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213" y="876448"/>
            <a:ext cx="86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90"/>
                </a:solidFill>
              </a:rPr>
              <a:t>Detect electrons at small angle to perform quasi-real photo-production experiments.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019800"/>
            <a:ext cx="1537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latin typeface="Times New Roman" pitchFamily="-110" charset="0"/>
              </a:rPr>
              <a:t>HV/LV GUI</a:t>
            </a:r>
          </a:p>
        </p:txBody>
      </p:sp>
      <p:pic>
        <p:nvPicPr>
          <p:cNvPr id="31" name="Picture 30" descr="Screenshot 2016-07-22 13.55.5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42412" y="4420990"/>
            <a:ext cx="3606315" cy="220472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419297" y="6154321"/>
            <a:ext cx="1201005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90"/>
                </a:solidFill>
                <a:latin typeface="+mn-lt"/>
              </a:rPr>
              <a:t>FT monitor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00400" y="4233446"/>
            <a:ext cx="1907982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0090"/>
                </a:solidFill>
                <a:latin typeface="+mn-lt"/>
              </a:rPr>
              <a:t>Cosmics</a:t>
            </a:r>
            <a:r>
              <a:rPr lang="en-US" sz="1600" b="1" dirty="0">
                <a:solidFill>
                  <a:srgbClr val="000090"/>
                </a:solidFill>
                <a:latin typeface="+mn-lt"/>
              </a:rPr>
              <a:t> in the 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2857" y="5861933"/>
            <a:ext cx="2862348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2"/>
                </a:solidFill>
                <a:latin typeface="+mn-lt"/>
                <a:cs typeface="Calibri"/>
              </a:rPr>
              <a:t>FT-</a:t>
            </a:r>
            <a:r>
              <a:rPr lang="en-US" sz="1600" b="1" dirty="0" err="1">
                <a:solidFill>
                  <a:schemeClr val="tx2"/>
                </a:solidFill>
                <a:latin typeface="+mn-lt"/>
                <a:cs typeface="Calibri"/>
              </a:rPr>
              <a:t>Cal+FT-Hodo+FT-Trck</a:t>
            </a:r>
            <a:r>
              <a:rPr lang="en-US" sz="1600" b="1" dirty="0">
                <a:solidFill>
                  <a:schemeClr val="tx2"/>
                </a:solidFill>
                <a:latin typeface="+mn-lt"/>
                <a:cs typeface="Calibri"/>
              </a:rPr>
              <a:t> cosmic test at JLab</a:t>
            </a:r>
          </a:p>
        </p:txBody>
      </p:sp>
      <p:sp>
        <p:nvSpPr>
          <p:cNvPr id="46" name="Date Placeholder 1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FB5E8D43-A7D5-8E4B-B52E-50194F86617E}" type="datetime1">
              <a:rPr lang="en-US" b="0" smtClean="0">
                <a:latin typeface="+mj-lt"/>
              </a:rPr>
              <a:pPr/>
              <a:t>3/29/17</a:t>
            </a:fld>
            <a:endParaRPr lang="en-US" b="0">
              <a:latin typeface="+mj-lt"/>
            </a:endParaRPr>
          </a:p>
        </p:txBody>
      </p:sp>
      <p:sp>
        <p:nvSpPr>
          <p:cNvPr id="47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b="0" smtClean="0">
                <a:latin typeface="+mj-lt"/>
              </a:rPr>
              <a:pPr/>
              <a:t>16</a:t>
            </a:fld>
            <a:endParaRPr lang="en-US" b="0">
              <a:latin typeface="+mj-lt"/>
            </a:endParaRPr>
          </a:p>
        </p:txBody>
      </p:sp>
      <p:sp>
        <p:nvSpPr>
          <p:cNvPr id="48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0" smtClean="0">
                <a:latin typeface="+mj-lt"/>
              </a:rPr>
              <a:t>CLAS collaboration meeting, JLab  03/28-31</a:t>
            </a:r>
            <a:endParaRPr lang="en-US" b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0090"/>
                </a:solidFill>
                <a:latin typeface="+mn-lt"/>
                <a:ea typeface="ＭＳ Ｐゴシック" pitchFamily="-104" charset="-128"/>
                <a:cs typeface="ＭＳ Ｐゴシック" pitchFamily="-104" charset="-128"/>
              </a:rPr>
              <a:t>PRad</a:t>
            </a:r>
            <a:r>
              <a:rPr lang="en-US" sz="3600" b="1" dirty="0" smtClean="0">
                <a:solidFill>
                  <a:srgbClr val="000090"/>
                </a:solidFill>
                <a:latin typeface="+mn-lt"/>
                <a:ea typeface="ＭＳ Ｐゴシック" pitchFamily="-104" charset="-128"/>
                <a:cs typeface="ＭＳ Ｐゴシック" pitchFamily="-104" charset="-128"/>
              </a:rPr>
              <a:t> Analysis Status </a:t>
            </a:r>
            <a:endParaRPr lang="en-US" sz="3600" b="1" dirty="0">
              <a:solidFill>
                <a:srgbClr val="000090"/>
              </a:solidFill>
              <a:latin typeface="+mn-lt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b="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457200" y="914400"/>
            <a:ext cx="81534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CC3300"/>
              </a:buClr>
              <a:defRPr/>
            </a:pPr>
            <a:endParaRPr lang="en-US" b="0" dirty="0">
              <a:latin typeface="+mn-lt"/>
              <a:cs typeface="Arial" charset="0"/>
              <a:sym typeface="Symbol" charset="0"/>
            </a:endParaRPr>
          </a:p>
          <a:p>
            <a:pPr marL="342900" indent="-342900">
              <a:buClr>
                <a:srgbClr val="CC3300"/>
              </a:buClr>
              <a:buFont typeface="Wingdings" charset="2"/>
              <a:buChar char="§"/>
              <a:defRPr/>
            </a:pP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Development of a GEANT4 based simulation code, including detectors realistic geometry,  resolutions and beam line elements, has been finalized. </a:t>
            </a:r>
          </a:p>
          <a:p>
            <a:pPr marL="342900" indent="-342900">
              <a:buClr>
                <a:srgbClr val="CC3300"/>
              </a:buClr>
              <a:buFont typeface="Wingdings" charset="2"/>
              <a:buChar char="§"/>
              <a:defRPr/>
            </a:pP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Physics analysis in progress:</a:t>
            </a:r>
          </a:p>
          <a:p>
            <a:pPr marL="742950" lvl="1" indent="-285750">
              <a:buClr>
                <a:srgbClr val="CC3300"/>
              </a:buClr>
              <a:buSzPct val="70000"/>
              <a:buFont typeface="Wingdings" charset="2"/>
              <a:buChar char="ü"/>
              <a:defRPr/>
            </a:pPr>
            <a:r>
              <a:rPr lang="en-US" b="0" dirty="0">
                <a:latin typeface="+mn-lt"/>
                <a:cs typeface="Arial" charset="0"/>
                <a:sym typeface="Symbol" charset="0"/>
              </a:rPr>
              <a:t>z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-vertex reconstruction is finalized for both </a:t>
            </a:r>
            <a:r>
              <a:rPr lang="en-US" b="0" dirty="0" err="1" smtClean="0">
                <a:latin typeface="+mn-lt"/>
                <a:cs typeface="Arial" charset="0"/>
                <a:sym typeface="Symbol" charset="0"/>
              </a:rPr>
              <a:t>ep</a:t>
            </a:r>
            <a:r>
              <a:rPr lang="en-US" b="0" dirty="0" smtClean="0">
                <a:latin typeface="+mn-lt"/>
                <a:ea typeface="Wingdings"/>
                <a:cs typeface="Arial Narrow"/>
                <a:sym typeface="Wingdings"/>
              </a:rPr>
              <a:t> --&gt; </a:t>
            </a:r>
            <a:r>
              <a:rPr lang="en-US" b="0" dirty="0" err="1" smtClean="0">
                <a:latin typeface="+mn-lt"/>
                <a:cs typeface="Arial" charset="0"/>
                <a:sym typeface="Symbol" charset="0"/>
              </a:rPr>
              <a:t>ep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  and  </a:t>
            </a:r>
            <a:r>
              <a:rPr lang="en-US" b="0" dirty="0" err="1" smtClean="0">
                <a:latin typeface="+mn-lt"/>
                <a:cs typeface="Arial" charset="0"/>
                <a:sym typeface="Symbol" charset="0"/>
              </a:rPr>
              <a:t>ee</a:t>
            </a:r>
            <a:r>
              <a:rPr lang="en-US" b="0" dirty="0" smtClean="0">
                <a:latin typeface="+mn-lt"/>
                <a:ea typeface="Wingdings"/>
                <a:cs typeface="Arial Narrow"/>
                <a:sym typeface="Wingdings"/>
              </a:rPr>
              <a:t> --&gt; </a:t>
            </a:r>
            <a:r>
              <a:rPr lang="en-US" b="0" dirty="0" err="1" smtClean="0">
                <a:latin typeface="+mn-lt"/>
                <a:cs typeface="Arial" charset="0"/>
                <a:sym typeface="Symbol" charset="0"/>
              </a:rPr>
              <a:t>ee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 from </a:t>
            </a:r>
            <a:r>
              <a:rPr lang="en-US" b="0" baseline="30000" dirty="0" smtClean="0">
                <a:latin typeface="+mn-lt"/>
                <a:cs typeface="Arial" charset="0"/>
                <a:sym typeface="Symbol" charset="0"/>
              </a:rPr>
              <a:t>12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C and H</a:t>
            </a:r>
            <a:r>
              <a:rPr lang="en-US" b="0" baseline="-25000" dirty="0" smtClean="0">
                <a:latin typeface="+mn-lt"/>
                <a:cs typeface="Arial" charset="0"/>
                <a:sym typeface="Symbol" charset="0"/>
              </a:rPr>
              <a:t>2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 targets;</a:t>
            </a:r>
            <a:endParaRPr lang="en-US" b="0" dirty="0">
              <a:latin typeface="+mn-lt"/>
              <a:cs typeface="Arial" charset="0"/>
              <a:sym typeface="Symbol" charset="0"/>
            </a:endParaRPr>
          </a:p>
          <a:p>
            <a:pPr marL="742950" lvl="1" indent="-285750">
              <a:buClr>
                <a:srgbClr val="CC3300"/>
              </a:buClr>
              <a:buSzPct val="70000"/>
              <a:buFont typeface="Wingdings" charset="2"/>
              <a:buChar char="ü"/>
              <a:defRPr/>
            </a:pPr>
            <a:r>
              <a:rPr lang="en-US" b="0" dirty="0">
                <a:latin typeface="+mn-lt"/>
                <a:cs typeface="Arial" charset="0"/>
                <a:sym typeface="Symbol" charset="0"/>
              </a:rPr>
              <a:t>n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ormalized </a:t>
            </a:r>
            <a:r>
              <a:rPr lang="en-US" b="0" dirty="0">
                <a:latin typeface="+mn-lt"/>
                <a:cs typeface="Arial" charset="0"/>
                <a:sym typeface="Symbol" charset="0"/>
              </a:rPr>
              <a:t>e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xperimental yields for </a:t>
            </a:r>
            <a:r>
              <a:rPr lang="en-US" b="0" dirty="0" err="1" smtClean="0">
                <a:latin typeface="+mn-lt"/>
                <a:cs typeface="Arial" charset="0"/>
                <a:sym typeface="Symbol" charset="0"/>
              </a:rPr>
              <a:t>ep</a:t>
            </a:r>
            <a:r>
              <a:rPr lang="en-US" b="0" dirty="0" smtClean="0">
                <a:latin typeface="+mn-lt"/>
                <a:ea typeface="Wingdings"/>
                <a:cs typeface="Arial Narrow"/>
                <a:sym typeface="Wingdings"/>
              </a:rPr>
              <a:t> --&gt; </a:t>
            </a:r>
            <a:r>
              <a:rPr lang="en-US" b="0" dirty="0" err="1" smtClean="0">
                <a:latin typeface="+mn-lt"/>
                <a:cs typeface="Arial" charset="0"/>
                <a:sym typeface="Symbol" charset="0"/>
              </a:rPr>
              <a:t>ep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   and </a:t>
            </a:r>
            <a:r>
              <a:rPr lang="en-US" b="0" dirty="0" err="1" smtClean="0">
                <a:latin typeface="+mn-lt"/>
                <a:cs typeface="Arial" charset="0"/>
                <a:sym typeface="Symbol" charset="0"/>
              </a:rPr>
              <a:t>ee</a:t>
            </a:r>
            <a:r>
              <a:rPr lang="en-US" b="0" dirty="0" smtClean="0">
                <a:latin typeface="+mn-lt"/>
                <a:ea typeface="Wingdings"/>
                <a:cs typeface="Arial Narrow"/>
                <a:sym typeface="Wingdings"/>
              </a:rPr>
              <a:t> --&gt; </a:t>
            </a:r>
            <a:r>
              <a:rPr lang="en-US" b="0" dirty="0" err="1" smtClean="0">
                <a:latin typeface="+mn-lt"/>
                <a:cs typeface="Arial" charset="0"/>
                <a:sym typeface="Symbol" charset="0"/>
              </a:rPr>
              <a:t>ee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 are extracted for the ~50% of 1.1 GeV runs;</a:t>
            </a:r>
          </a:p>
          <a:p>
            <a:pPr marL="742950" lvl="1" indent="-285750">
              <a:buClr>
                <a:srgbClr val="CC3300"/>
              </a:buClr>
              <a:buSzPct val="70000"/>
              <a:buFont typeface="Wingdings" charset="2"/>
              <a:buChar char="ü"/>
              <a:defRPr/>
            </a:pPr>
            <a:r>
              <a:rPr lang="en-US" b="0" dirty="0">
                <a:latin typeface="+mn-lt"/>
                <a:cs typeface="Arial" charset="0"/>
                <a:sym typeface="Symbol" charset="0"/>
              </a:rPr>
              <a:t>t</a:t>
            </a:r>
            <a:r>
              <a:rPr lang="en-US" b="0" dirty="0" smtClean="0">
                <a:latin typeface="+mn-lt"/>
                <a:cs typeface="Arial" charset="0"/>
                <a:sym typeface="Symbol" charset="0"/>
              </a:rPr>
              <a:t>he ratio shows good stability vs. run number for physics runs;</a:t>
            </a:r>
          </a:p>
          <a:p>
            <a:pPr marL="342900" indent="-342900">
              <a:buClr>
                <a:srgbClr val="CC3300"/>
              </a:buClr>
              <a:defRPr/>
            </a:pPr>
            <a:endParaRPr lang="en-US" sz="2000" dirty="0">
              <a:latin typeface="Arial Narrow" charset="0"/>
              <a:cs typeface="Arial" charset="0"/>
              <a:sym typeface="Symbol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752600" y="3581400"/>
            <a:ext cx="2437882" cy="2880360"/>
            <a:chOff x="1752600" y="3581400"/>
            <a:chExt cx="2437882" cy="2880360"/>
          </a:xfrm>
        </p:grpSpPr>
        <p:pic>
          <p:nvPicPr>
            <p:cNvPr id="20" name="Picture 19" descr="vertex_z_hydrogen_gas.pdf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21777"/>
            <a:stretch>
              <a:fillRect/>
            </a:stretch>
          </p:blipFill>
          <p:spPr>
            <a:xfrm rot="5400000">
              <a:off x="1531361" y="3802639"/>
              <a:ext cx="2880360" cy="2437882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rot="5400000">
              <a:off x="609603" y="5029198"/>
              <a:ext cx="2285999" cy="3"/>
            </a:xfrm>
            <a:prstGeom prst="line">
              <a:avLst/>
            </a:prstGeom>
            <a:ln w="31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840256" y="3614373"/>
            <a:ext cx="3236944" cy="2938827"/>
            <a:chOff x="5235266" y="3581397"/>
            <a:chExt cx="3236944" cy="2938827"/>
          </a:xfrm>
        </p:grpSpPr>
        <p:pic>
          <p:nvPicPr>
            <p:cNvPr id="29" name="Picture 28" descr="normalized_ep_ee_ratio_vs_run_number_fv2-1.pdf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23411" r="-4646" b="-15054"/>
            <a:stretch>
              <a:fillRect/>
            </a:stretch>
          </p:blipFill>
          <p:spPr>
            <a:xfrm rot="5400000">
              <a:off x="5384324" y="3432339"/>
              <a:ext cx="2938827" cy="3236944"/>
            </a:xfrm>
            <a:prstGeom prst="rect">
              <a:avLst/>
            </a:prstGeom>
          </p:spPr>
        </p:pic>
        <p:cxnSp>
          <p:nvCxnSpPr>
            <p:cNvPr id="31" name="Straight Connector 30"/>
            <p:cNvCxnSpPr>
              <a:cxnSpLocks/>
            </p:cNvCxnSpPr>
            <p:nvPr/>
          </p:nvCxnSpPr>
          <p:spPr>
            <a:xfrm rot="16200000" flipH="1">
              <a:off x="4686300" y="4991099"/>
              <a:ext cx="2209799" cy="2"/>
            </a:xfrm>
            <a:prstGeom prst="line">
              <a:avLst/>
            </a:prstGeom>
            <a:ln w="31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752600" y="4114800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+mj-lt"/>
              </a:rPr>
              <a:t>Moeller events</a:t>
            </a:r>
            <a:endParaRPr lang="en-US" sz="1400" b="0" dirty="0">
              <a:latin typeface="+mj-lt"/>
            </a:endParaRPr>
          </a:p>
        </p:txBody>
      </p:sp>
      <p:sp>
        <p:nvSpPr>
          <p:cNvPr id="23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7D7BD83C-7C82-754C-8C43-2B397D59C27C}" type="datetime1">
              <a:rPr lang="en-US" b="0" smtClean="0">
                <a:latin typeface="+mj-lt"/>
              </a:rPr>
              <a:pPr/>
              <a:t>3/29/17</a:t>
            </a:fld>
            <a:endParaRPr lang="en-US" b="0">
              <a:latin typeface="+mj-lt"/>
            </a:endParaRPr>
          </a:p>
        </p:txBody>
      </p:sp>
      <p:sp>
        <p:nvSpPr>
          <p:cNvPr id="27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b="0" smtClean="0">
                <a:latin typeface="+mj-lt"/>
              </a:rPr>
              <a:pPr/>
              <a:t>17</a:t>
            </a:fld>
            <a:endParaRPr lang="en-US" b="0">
              <a:latin typeface="+mj-lt"/>
            </a:endParaRPr>
          </a:p>
        </p:txBody>
      </p:sp>
      <p:sp>
        <p:nvSpPr>
          <p:cNvPr id="32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0" smtClean="0">
                <a:latin typeface="+mj-lt"/>
              </a:rPr>
              <a:t>CLAS collaboration meeting, JLab  03/28-31</a:t>
            </a:r>
            <a:endParaRPr lang="en-US" b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effectLst/>
              </a:rPr>
              <a:t>HPS Physics Results</a:t>
            </a:r>
            <a:endParaRPr lang="en-US" sz="4000" b="1" dirty="0">
              <a:solidFill>
                <a:srgbClr val="00009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289" y="3200400"/>
            <a:ext cx="8727311" cy="2692340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sym typeface="Symbol"/>
              </a:rPr>
              <a:t>First Limits are based on the </a:t>
            </a:r>
            <a:r>
              <a:rPr lang="en-US" sz="1600" b="1" dirty="0" err="1" smtClean="0">
                <a:sym typeface="Symbol"/>
              </a:rPr>
              <a:t>unblinded</a:t>
            </a:r>
            <a:r>
              <a:rPr lang="en-US" sz="1600" b="1" dirty="0" smtClean="0">
                <a:sym typeface="Symbol"/>
              </a:rPr>
              <a:t> 10% of 2015 data</a:t>
            </a:r>
            <a:br>
              <a:rPr lang="en-US" sz="1600" b="1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*  Ready to </a:t>
            </a:r>
            <a:r>
              <a:rPr lang="en-US" sz="1600" dirty="0" err="1" smtClean="0">
                <a:sym typeface="Symbol"/>
              </a:rPr>
              <a:t>unblind</a:t>
            </a:r>
            <a:r>
              <a:rPr lang="en-US" sz="1600" dirty="0" smtClean="0">
                <a:sym typeface="Symbol"/>
              </a:rPr>
              <a:t> the full data set in ~1-2 weeks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*  HPS can deliver physics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/>
            </a:r>
            <a:br>
              <a:rPr lang="en-US" sz="1600" dirty="0" smtClean="0">
                <a:sym typeface="Symbol"/>
              </a:rPr>
            </a:br>
            <a:endParaRPr lang="en-US" sz="1600" dirty="0">
              <a:sym typeface="Symbol"/>
            </a:endParaRPr>
          </a:p>
          <a:p>
            <a:endParaRPr lang="en-US" sz="1600" dirty="0">
              <a:sym typeface="Symbol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68644" y="3385896"/>
            <a:ext cx="3022956" cy="263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01942" y="3124200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Limits on </a:t>
            </a:r>
            <a:r>
              <a:rPr lang="en-US" dirty="0" smtClean="0">
                <a:sym typeface="Symbol"/>
              </a:rPr>
              <a:t></a:t>
            </a:r>
            <a:r>
              <a:rPr lang="en-US" baseline="300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, m</a:t>
            </a:r>
            <a:r>
              <a:rPr lang="en-US" baseline="-25000" dirty="0" smtClean="0">
                <a:sym typeface="Symbol"/>
              </a:rPr>
              <a:t>A’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1194" y="3962400"/>
            <a:ext cx="56007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996388" y="5105400"/>
            <a:ext cx="1365812" cy="1066800"/>
            <a:chOff x="996388" y="5105400"/>
            <a:chExt cx="1365812" cy="1066800"/>
          </a:xfrm>
        </p:grpSpPr>
        <p:cxnSp>
          <p:nvCxnSpPr>
            <p:cNvPr id="12" name="Straight Arrow Connector 11"/>
            <p:cNvCxnSpPr>
              <a:stCxn id="17" idx="4"/>
            </p:cNvCxnSpPr>
            <p:nvPr/>
          </p:nvCxnSpPr>
          <p:spPr>
            <a:xfrm rot="16200000" flipH="1">
              <a:off x="1373529" y="5793129"/>
              <a:ext cx="684836" cy="733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96388" y="5105400"/>
              <a:ext cx="1365812" cy="3819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b="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530"/>
            <a:ext cx="1175099" cy="71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ontent Placeholder 6"/>
          <p:cNvSpPr txBox="1">
            <a:spLocks/>
          </p:cNvSpPr>
          <p:nvPr/>
        </p:nvSpPr>
        <p:spPr>
          <a:xfrm>
            <a:off x="261394" y="1828800"/>
            <a:ext cx="8958806" cy="1463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DM is light and produced in the Big Bang, Nature needs a new force, e.g. a heavy photon (A’)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A’s could mediate dark matter annihilations and its interactions with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matter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HPS looks for an electro-produced A’ decaying to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30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HPS identifies A’s with invariant mass and separated vertices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97857" y="861060"/>
            <a:ext cx="3063240" cy="134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62300" y="868680"/>
            <a:ext cx="20193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6516547" y="1840468"/>
            <a:ext cx="798653" cy="1157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24600" y="160020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7D7BD83C-7C82-754C-8C43-2B397D59C27C}" type="datetime1">
              <a:rPr lang="en-US" b="0" smtClean="0">
                <a:latin typeface="+mj-lt"/>
              </a:rPr>
              <a:pPr/>
              <a:t>3/29/17</a:t>
            </a:fld>
            <a:endParaRPr lang="en-US" b="0">
              <a:latin typeface="+mj-lt"/>
            </a:endParaRPr>
          </a:p>
        </p:txBody>
      </p:sp>
      <p:sp>
        <p:nvSpPr>
          <p:cNvPr id="28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b="0" smtClean="0">
                <a:latin typeface="+mj-lt"/>
              </a:rPr>
              <a:pPr/>
              <a:t>18</a:t>
            </a:fld>
            <a:endParaRPr lang="en-US" b="0">
              <a:latin typeface="+mj-lt"/>
            </a:endParaRPr>
          </a:p>
        </p:txBody>
      </p:sp>
      <p:sp>
        <p:nvSpPr>
          <p:cNvPr id="29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0" smtClean="0">
                <a:latin typeface="+mj-lt"/>
              </a:rPr>
              <a:t>CLAS collaboration meeting, JLab  03/28-31</a:t>
            </a:r>
            <a:endParaRPr lang="en-US" b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63388" y="5410200"/>
            <a:ext cx="1365812" cy="762000"/>
            <a:chOff x="996388" y="5105400"/>
            <a:chExt cx="1365812" cy="762000"/>
          </a:xfrm>
        </p:grpSpPr>
        <p:cxnSp>
          <p:nvCxnSpPr>
            <p:cNvPr id="30" name="Straight Arrow Connector 29"/>
            <p:cNvCxnSpPr>
              <a:stCxn id="31" idx="4"/>
            </p:cNvCxnSpPr>
            <p:nvPr/>
          </p:nvCxnSpPr>
          <p:spPr>
            <a:xfrm rot="16200000" flipH="1">
              <a:off x="1566923" y="5599735"/>
              <a:ext cx="380036" cy="1552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996388" y="5105400"/>
              <a:ext cx="1365812" cy="3819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6096000" y="6323012"/>
            <a:ext cx="685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858000" y="60960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 by N. </a:t>
            </a:r>
            <a:r>
              <a:rPr lang="en-US" dirty="0" err="1" smtClean="0"/>
              <a:t>Baltzell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875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3054353"/>
              </p:ext>
            </p:extLst>
          </p:nvPr>
        </p:nvGraphicFramePr>
        <p:xfrm>
          <a:off x="69488" y="1016472"/>
          <a:ext cx="9068239" cy="4835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347"/>
                <a:gridCol w="2703583"/>
                <a:gridCol w="870197"/>
                <a:gridCol w="465144"/>
                <a:gridCol w="863276"/>
                <a:gridCol w="444500"/>
                <a:gridCol w="849531"/>
                <a:gridCol w="533400"/>
                <a:gridCol w="762000"/>
                <a:gridCol w="637261"/>
              </a:tblGrid>
              <a:tr h="240828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New equipment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Exclusive N*-&gt;KY Studies with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Transition Form Factor of the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’ Meson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CLAS12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Kunkel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Semi-inclusive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Λ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productiuon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79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structure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-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Stoler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, Weiss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Neutron magnetic form factor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Gilfoyle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Neutron detector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E12-09-007(a)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in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kaon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Boer-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Mulders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asymmetry in K SIDIS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H and 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 production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structuer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on neutron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2161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In medium structure functions, SRC, and the EMC effect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(90)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partial  sum 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765 (1355)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229</a:t>
                      </a:r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94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latin typeface="+mj-lt"/>
              </a:rPr>
              <a:t>Hall B – Run Groups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9500" y="698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339" y="5939135"/>
            <a:ext cx="8202078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90"/>
                </a:solidFill>
                <a:latin typeface="Times New Roman" pitchFamily="-110" charset="0"/>
              </a:rPr>
              <a:t>Experiment ending with A or B are run group experiments approved by the CLAS collaboration. They are running parallel to the experiments with same experiment number. </a:t>
            </a:r>
            <a:r>
              <a:rPr lang="en-US" sz="1200" b="1" dirty="0">
                <a:solidFill>
                  <a:srgbClr val="FF0000"/>
                </a:solidFill>
                <a:latin typeface="Times New Roman" pitchFamily="-110" charset="0"/>
              </a:rPr>
              <a:t>Experiments ending with (a) and (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-110" charset="0"/>
              </a:rPr>
              <a:t>b</a:t>
            </a:r>
            <a:r>
              <a:rPr lang="en-US" sz="1200" b="1" dirty="0">
                <a:solidFill>
                  <a:srgbClr val="FF0000"/>
                </a:solidFill>
                <a:latin typeface="Times New Roman" pitchFamily="-110" charset="0"/>
              </a:rPr>
              <a:t>) take data with both run groups.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E0140-B558-7746-A08F-066E2F3D7BDF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b="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solidFill>
                  <a:srgbClr val="000090"/>
                </a:solidFill>
                <a:latin typeface="+mn-lt"/>
              </a:rPr>
              <a:t> Hall B </a:t>
            </a:r>
            <a:r>
              <a:rPr lang="en-US" sz="4400" dirty="0" smtClean="0">
                <a:solidFill>
                  <a:srgbClr val="000090"/>
                </a:solidFill>
                <a:latin typeface="+mn-lt"/>
                <a:cs typeface="Tahoma"/>
              </a:rPr>
              <a:t>Overview</a:t>
            </a:r>
            <a:endParaRPr lang="en-US" sz="4400" dirty="0">
              <a:solidFill>
                <a:srgbClr val="000090"/>
              </a:solidFill>
              <a:latin typeface="+mn-lt"/>
              <a:cs typeface="Tahoma"/>
            </a:endParaRP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533400" y="1143000"/>
            <a:ext cx="8305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12 </a:t>
            </a:r>
            <a:r>
              <a:rPr lang="en-US" sz="1700" dirty="0">
                <a:solidFill>
                  <a:srgbClr val="000090"/>
                </a:solidFill>
                <a:latin typeface="Calibri"/>
                <a:cs typeface="Calibri"/>
              </a:rPr>
              <a:t>GeV</a:t>
            </a: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 upgrade project nearly complete, CD4B Review May 10/11.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All base detector construction, readout &amp; slow controls - developed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Torus assembly complete – magnet is superconducting and ramped up to 3800 A (</a:t>
            </a:r>
            <a:r>
              <a:rPr lang="en-US" sz="1700" b="0" dirty="0" err="1" smtClean="0">
                <a:solidFill>
                  <a:srgbClr val="000090"/>
                </a:solidFill>
                <a:latin typeface="Calibri"/>
                <a:cs typeface="Calibri"/>
              </a:rPr>
              <a:t>I</a:t>
            </a:r>
            <a:r>
              <a:rPr lang="en-US" sz="1700" b="0" baseline="-25000" dirty="0" err="1" smtClean="0">
                <a:solidFill>
                  <a:srgbClr val="000090"/>
                </a:solidFill>
                <a:latin typeface="Calibri"/>
                <a:cs typeface="Calibri"/>
              </a:rPr>
              <a:t>Design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=3770 A).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Solenoid magnet in final assembly at ETI – shipping to JLab scheduled for May’17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Successful CLAS12 run 2/3-2/5 demonstrating the DOE Key Performance Parameter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Event reconstruction, calibration/commissioning effort making excellent progress using data from KPP and cosmic rays for detector calibration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CLAS12 upgrades with collaboration driven equipment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Central Neutron Detector, Forward Tagger addressing ERR, MM &amp; RICH in final assembly stage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Solid flow of PhD theses, publications in refereed journals and conference talks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90"/>
              </a:buClr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168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PhD theses completed on CLAS results (</a:t>
            </a: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33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in progress)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90"/>
              </a:buClr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184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 science papers + </a:t>
            </a:r>
            <a:r>
              <a:rPr lang="en-US" sz="17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39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 technical papers published in refereed journals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9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Many entrances in recent RPP (PDG) editions are based on CLAS data (e.g. N*’</a:t>
            </a:r>
            <a:r>
              <a:rPr lang="en-US" sz="1700" b="0" dirty="0" err="1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s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)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0090"/>
              </a:buClr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&gt;2,050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 talks at conference (&gt;1150 invited) </a:t>
            </a:r>
            <a:endParaRPr lang="en-US" sz="17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Non-CLAS experiments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Proton Radius experiment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– 2016 completed (&gt;100% of goal) – analysis underway</a:t>
            </a: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Heavy Photon Search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– 2015/16 data – awaiting first results from low energy run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CLAS12 engineering &amp; physics runs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scheduled for October –December 2017  </a:t>
            </a:r>
          </a:p>
        </p:txBody>
      </p:sp>
      <p:sp>
        <p:nvSpPr>
          <p:cNvPr id="44038" name="Rectangle 12"/>
          <p:cNvSpPr>
            <a:spLocks noChangeArrowheads="1"/>
          </p:cNvSpPr>
          <p:nvPr/>
        </p:nvSpPr>
        <p:spPr bwMode="auto">
          <a:xfrm>
            <a:off x="-1603375" y="-5508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BC63-B9C6-F640-B3A4-7ECB55346242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2476173"/>
              </p:ext>
            </p:extLst>
          </p:nvPr>
        </p:nvGraphicFramePr>
        <p:xfrm>
          <a:off x="38555" y="3832013"/>
          <a:ext cx="9074525" cy="2416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762"/>
                <a:gridCol w="2595085"/>
                <a:gridCol w="927100"/>
                <a:gridCol w="561745"/>
                <a:gridCol w="868553"/>
                <a:gridCol w="445056"/>
                <a:gridCol w="850471"/>
                <a:gridCol w="607882"/>
                <a:gridCol w="683866"/>
                <a:gridCol w="587005"/>
              </a:tblGrid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C12-11-111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 on transverse polarized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Transverse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HD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C12-12-009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Transversity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-hadron on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transvere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25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C12-12-010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 with transverse polarized target in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Elouadrhriri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All CLAS12  transverse target proposals</a:t>
                      </a: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E12-11-006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Heavy Photon Search at Jefferson Lab (HPS)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Jaros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Setup in alcove 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2.2, 6.6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I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Nuclear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E12-11-106</a:t>
                      </a: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High Precision Measurement of the Proton Charge Radius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latin typeface="Arial Narrow"/>
                          <a:cs typeface="Arial Narrow"/>
                        </a:rPr>
                        <a:t>Gasparian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15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15</a:t>
                      </a:r>
                      <a:endParaRPr lang="en-US" sz="9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>
                          <a:latin typeface="Arial Narrow"/>
                          <a:cs typeface="Arial Narrow"/>
                        </a:rPr>
                        <a:t>Primex</a:t>
                      </a:r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1.1,</a:t>
                      </a:r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 2.2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J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H2 gas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 request from CLAS12 C1 experiments + non-CLAS12  experiments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525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305</a:t>
                      </a:r>
                    </a:p>
                  </a:txBody>
                  <a:tcPr/>
                </a:tc>
                <a:tc rowSpan="3" gridSpan="4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from approved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CLAS12 experiments (from previous table)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1466 (2118)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631</a:t>
                      </a:r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for Hall B experiments table 1 + table 2 (incl. 110 days of C1 approved exp.)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1991 (2643)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936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1166" y="1050713"/>
          <a:ext cx="9059332" cy="2537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499"/>
                <a:gridCol w="2627535"/>
                <a:gridCol w="875548"/>
                <a:gridCol w="592669"/>
                <a:gridCol w="857250"/>
                <a:gridCol w="444500"/>
                <a:gridCol w="822764"/>
                <a:gridCol w="616568"/>
                <a:gridCol w="678832"/>
                <a:gridCol w="591167"/>
              </a:tblGrid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-06-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109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Longitudinal Spin Structure of the Nucleon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185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Polarized target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E12-06-109A 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on the neutron with polarized deuterium 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E12-06- 119(b)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on longitudinally polarized proton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-07-107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Correl. with Longitudinally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E12-09-007(b)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using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K 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E12-09-009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 correlations in K production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pol.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Color transparency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in exclusive vector meson production 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</a:t>
                      </a: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Quark propagation and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formation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Nuclear 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E12-06-113</a:t>
                      </a:r>
                    </a:p>
                  </a:txBody>
                  <a:tcPr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Free  Neutron structure at   large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x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Bueltman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Radial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TPC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Gas 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E12-14-001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-25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EMC effect in spin structure functions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Pol.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LiH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-2500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LiH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983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TOTAL CLAS12  run time (approved experiments)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900" b="1" dirty="0"/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1466 (2118)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631</a:t>
                      </a:r>
                      <a:endParaRPr lang="en-US" sz="105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394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latin typeface="+mj-lt"/>
              </a:rPr>
              <a:t>Hall B</a:t>
            </a:r>
            <a:r>
              <a:rPr lang="en-US" sz="4000" b="1" dirty="0" smtClean="0">
                <a:solidFill>
                  <a:srgbClr val="000090"/>
                </a:solidFill>
                <a:latin typeface="+mj-lt"/>
              </a:rPr>
              <a:t> – Run </a:t>
            </a:r>
            <a:r>
              <a:rPr lang="en-US" sz="4000" b="1" dirty="0">
                <a:solidFill>
                  <a:srgbClr val="000090"/>
                </a:solidFill>
                <a:latin typeface="+mj-lt"/>
              </a:rPr>
              <a:t>G</a:t>
            </a:r>
            <a:r>
              <a:rPr lang="en-US" sz="4000" b="1" dirty="0" smtClean="0">
                <a:solidFill>
                  <a:srgbClr val="000090"/>
                </a:solidFill>
                <a:latin typeface="+mj-lt"/>
              </a:rPr>
              <a:t>roups </a:t>
            </a:r>
            <a:endParaRPr lang="en-US" sz="40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9DCE0-7B3D-6248-BA25-2C2EDBFCD4EE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b="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90"/>
                </a:solidFill>
                <a:latin typeface="Calibri"/>
              </a:rPr>
              <a:t>Hall B – 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Run Groups</a:t>
            </a:r>
            <a:endParaRPr lang="en-US" sz="4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476173"/>
              </p:ext>
            </p:extLst>
          </p:nvPr>
        </p:nvGraphicFramePr>
        <p:xfrm>
          <a:off x="76200" y="1066800"/>
          <a:ext cx="9067800" cy="193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3184"/>
                <a:gridCol w="2643511"/>
                <a:gridCol w="852905"/>
                <a:gridCol w="620295"/>
                <a:gridCol w="852905"/>
                <a:gridCol w="465221"/>
                <a:gridCol w="697832"/>
                <a:gridCol w="620295"/>
                <a:gridCol w="782052"/>
                <a:gridCol w="609600"/>
              </a:tblGrid>
              <a:tr h="170793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2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 search for Hybrid Baryons in Hall B with CLAS12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D’Angelo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6.6, 8.8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</a:p>
                    <a:p>
                      <a:pPr algn="ctr"/>
                      <a:r>
                        <a:rPr lang="en-US" sz="900" b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Confinement &amp; Strong QCD</a:t>
                      </a:r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lH2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</a:tr>
              <a:tr h="182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E12-16-010A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Nucleon Resonances in exc.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KY </a:t>
                      </a:r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electroproduction</a:t>
                      </a:r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11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E12-16-010B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with CLAS12 at 6.6 and 8.8 GeV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Elouadrhiri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Total  Beam time of Run Group K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100 (300)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/>
                          <a:cs typeface="Arial Narrow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rowSpan="3" gridSpan="4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of approved &amp; C1 approved 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CLAS12 experiments from table 1 + table 2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1991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(2643)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936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for Hall B experiments table 1 + table 2 + table 3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2091 (2943)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1036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ED64-83BF-B142-A4B2-4CFAB3521F14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9600" y="3280747"/>
          <a:ext cx="8077200" cy="77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6400"/>
                <a:gridCol w="1905000"/>
                <a:gridCol w="1413933"/>
                <a:gridCol w="1634067"/>
                <a:gridCol w="1447800"/>
              </a:tblGrid>
              <a:tr h="37570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Proposal</a:t>
                      </a:r>
                      <a:r>
                        <a:rPr lang="en-US" sz="1600" b="1" baseline="0" dirty="0" smtClean="0"/>
                        <a:t> Count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/>
                        <a:t>Experiment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Run</a:t>
                      </a:r>
                      <a:r>
                        <a:rPr lang="en-US" sz="1600" b="1" baseline="0" dirty="0" smtClean="0"/>
                        <a:t> Groups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RG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/>
                        <a:t>Compression </a:t>
                      </a:r>
                      <a:endParaRPr lang="en-US" sz="1600" b="1" dirty="0"/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37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2943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11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1036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0.35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93802" y="4114800"/>
            <a:ext cx="6959598" cy="193899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+mn-lt"/>
              </a:rPr>
              <a:t>In the BOAW we expect experiment schedule: </a:t>
            </a:r>
          </a:p>
          <a:p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- 35 weeks per year ≈ 35/2 = 17.5 PAC weeks = 122.5 PAC days </a:t>
            </a:r>
          </a:p>
          <a:p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- With 0.8 Hall multiplicity  =&gt; 122.5 </a:t>
            </a:r>
            <a:r>
              <a:rPr lang="en-US" sz="2000" b="0" dirty="0" err="1" smtClean="0">
                <a:solidFill>
                  <a:srgbClr val="0000FF"/>
                </a:solidFill>
                <a:latin typeface="+mn-lt"/>
              </a:rPr>
              <a:t>x</a:t>
            </a:r>
            <a:r>
              <a:rPr lang="en-US" sz="2000" b="0" dirty="0" smtClean="0">
                <a:solidFill>
                  <a:srgbClr val="0000FF"/>
                </a:solidFill>
                <a:latin typeface="+mn-lt"/>
              </a:rPr>
              <a:t> 0.8 = 98 PAC days</a:t>
            </a:r>
          </a:p>
          <a:p>
            <a:endParaRPr lang="en-US" sz="2000" b="0" dirty="0" smtClean="0">
              <a:latin typeface="+mn-lt"/>
            </a:endParaRPr>
          </a:p>
          <a:p>
            <a:r>
              <a:rPr lang="en-US" sz="2000" b="0" dirty="0" smtClean="0">
                <a:latin typeface="+mn-lt"/>
              </a:rPr>
              <a:t>- To run 2943 PAC days of individual experiments = </a:t>
            </a:r>
            <a:r>
              <a:rPr lang="en-US" sz="2000" dirty="0" smtClean="0">
                <a:latin typeface="+mn-lt"/>
              </a:rPr>
              <a:t>30  years </a:t>
            </a:r>
          </a:p>
          <a:p>
            <a:r>
              <a:rPr lang="en-US" sz="2000" b="0" dirty="0" smtClean="0">
                <a:latin typeface="+mn-lt"/>
              </a:rPr>
              <a:t>- Run 2943 PAC days  as run groups = 1036/98 =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10.5 years     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3124200"/>
            <a:ext cx="9144000" cy="1588"/>
          </a:xfrm>
          <a:prstGeom prst="line">
            <a:avLst/>
          </a:prstGeom>
          <a:ln w="762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b="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Scheduling considerations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029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	</a:t>
            </a:r>
            <a:r>
              <a:rPr lang="en-US" sz="2800" b="1" dirty="0" smtClean="0">
                <a:solidFill>
                  <a:srgbClr val="008000"/>
                </a:solidFill>
              </a:rPr>
              <a:t>Assuming all ERR reviews have been passed and beam time requested</a:t>
            </a:r>
          </a:p>
          <a:p>
            <a:pPr>
              <a:buNone/>
            </a:pPr>
            <a:endParaRPr lang="en-US" sz="2800" b="1" dirty="0" smtClean="0">
              <a:solidFill>
                <a:srgbClr val="008000"/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Experiment with hydrogen target to run first to understand detector responses, calibrations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Provide all Run Groups with significant amount of data during first 5 years 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			=&gt; schedule ~50% of total approved Run Group days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Scientific ratings by the PAC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Schedule</a:t>
            </a:r>
            <a:r>
              <a:rPr lang="en-US" sz="2800" i="1" dirty="0" smtClean="0">
                <a:solidFill>
                  <a:srgbClr val="000090"/>
                </a:solidFill>
              </a:rPr>
              <a:t> </a:t>
            </a:r>
            <a:r>
              <a:rPr lang="en-US" sz="2800" b="1" i="1" dirty="0" smtClean="0">
                <a:solidFill>
                  <a:srgbClr val="000090"/>
                </a:solidFill>
              </a:rPr>
              <a:t>High Impact </a:t>
            </a:r>
            <a:r>
              <a:rPr lang="en-US" sz="2800" dirty="0" smtClean="0">
                <a:solidFill>
                  <a:srgbClr val="000090"/>
                </a:solidFill>
              </a:rPr>
              <a:t>experiments early (PAC41)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Compatibility with energies used in other Halls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Benefit to collaboration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Operating luminosity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Jeopardy process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Final scheduling done in NPES committee  </a:t>
            </a:r>
          </a:p>
          <a:p>
            <a:endParaRPr lang="en-US" sz="2800" dirty="0" smtClean="0">
              <a:solidFill>
                <a:srgbClr val="000090"/>
              </a:solidFill>
            </a:endParaRP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7C47-11A1-2E4E-881D-4941B112DA76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b="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PAC41 - High Impact Experiments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190" y="970915"/>
            <a:ext cx="4702810" cy="5582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066800"/>
            <a:ext cx="396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+mj-lt"/>
                <a:cs typeface="Chalkboard"/>
              </a:rPr>
              <a:t>Hall B High Impact (H.I.) experiments: </a:t>
            </a:r>
            <a:r>
              <a:rPr lang="en-US" sz="2400" b="0" dirty="0" smtClean="0">
                <a:solidFill>
                  <a:srgbClr val="000090"/>
                </a:solidFill>
                <a:latin typeface="+mj-lt"/>
                <a:cs typeface="Chalkboard"/>
              </a:rPr>
              <a:t>195</a:t>
            </a:r>
            <a:r>
              <a:rPr lang="en-US" sz="2400" b="0" dirty="0" smtClean="0">
                <a:latin typeface="+mj-lt"/>
                <a:cs typeface="Chalkboard"/>
              </a:rPr>
              <a:t> PAC days</a:t>
            </a:r>
          </a:p>
          <a:p>
            <a:r>
              <a:rPr lang="en-US" sz="2400" b="0" dirty="0" smtClean="0">
                <a:latin typeface="+mj-lt"/>
                <a:cs typeface="Chalkboard"/>
              </a:rPr>
              <a:t> </a:t>
            </a:r>
          </a:p>
          <a:p>
            <a:r>
              <a:rPr lang="en-US" sz="2400" b="0" dirty="0" err="1" smtClean="0">
                <a:latin typeface="+mj-lt"/>
                <a:cs typeface="Chalkboard"/>
              </a:rPr>
              <a:t>PRad</a:t>
            </a:r>
            <a:r>
              <a:rPr lang="en-US" sz="2400" b="0" dirty="0" smtClean="0">
                <a:latin typeface="+mj-lt"/>
                <a:cs typeface="Chalkboard"/>
              </a:rPr>
              <a:t>:		</a:t>
            </a:r>
            <a:r>
              <a:rPr lang="en-US" sz="2400" b="0" dirty="0" smtClean="0">
                <a:solidFill>
                  <a:srgbClr val="008000"/>
                </a:solidFill>
                <a:latin typeface="+mj-lt"/>
                <a:cs typeface="Chalkboard"/>
              </a:rPr>
              <a:t>15</a:t>
            </a:r>
            <a:r>
              <a:rPr lang="en-US" sz="2400" b="0" dirty="0" smtClean="0">
                <a:latin typeface="+mj-lt"/>
                <a:cs typeface="Chalkboard"/>
              </a:rPr>
              <a:t> </a:t>
            </a:r>
          </a:p>
          <a:p>
            <a:r>
              <a:rPr lang="en-US" sz="2400" b="0" dirty="0" smtClean="0">
                <a:latin typeface="+mj-lt"/>
                <a:cs typeface="Chalkboard"/>
              </a:rPr>
              <a:t>HPS: 		</a:t>
            </a:r>
            <a:r>
              <a:rPr lang="en-US" sz="2400" b="0" dirty="0" smtClean="0">
                <a:solidFill>
                  <a:srgbClr val="008000"/>
                </a:solidFill>
                <a:latin typeface="+mj-lt"/>
                <a:cs typeface="Chalkboard"/>
              </a:rPr>
              <a:t>39</a:t>
            </a:r>
            <a:r>
              <a:rPr lang="en-US" sz="2400" b="0" dirty="0" smtClean="0">
                <a:latin typeface="+mj-lt"/>
                <a:cs typeface="Chalkboard"/>
              </a:rPr>
              <a:t> </a:t>
            </a:r>
          </a:p>
          <a:p>
            <a:r>
              <a:rPr lang="en-US" sz="2400" b="0" dirty="0" smtClean="0">
                <a:latin typeface="+mj-lt"/>
                <a:cs typeface="Chalkboard"/>
              </a:rPr>
              <a:t>----------------------------</a:t>
            </a:r>
          </a:p>
          <a:p>
            <a:r>
              <a:rPr lang="en-US" sz="2400" b="0" dirty="0" smtClean="0">
                <a:latin typeface="+mj-lt"/>
                <a:cs typeface="Chalkboard"/>
              </a:rPr>
              <a:t>BONUS:	</a:t>
            </a:r>
            <a:r>
              <a:rPr lang="en-US" sz="2400" b="0" dirty="0" smtClean="0">
                <a:solidFill>
                  <a:srgbClr val="008000"/>
                </a:solidFill>
                <a:latin typeface="+mj-lt"/>
                <a:cs typeface="Chalkboard"/>
              </a:rPr>
              <a:t>21 </a:t>
            </a:r>
            <a:r>
              <a:rPr lang="en-US" sz="2400" b="0" baseline="30000" dirty="0" smtClean="0">
                <a:latin typeface="+mj-lt"/>
                <a:cs typeface="Chalkboard"/>
              </a:rPr>
              <a:t>(*)</a:t>
            </a:r>
            <a:r>
              <a:rPr lang="en-US" sz="2400" b="0" dirty="0" smtClean="0">
                <a:latin typeface="+mj-lt"/>
                <a:cs typeface="Chalkboard"/>
              </a:rPr>
              <a:t> </a:t>
            </a:r>
          </a:p>
          <a:p>
            <a:r>
              <a:rPr lang="en-US" sz="2400" b="0" dirty="0" err="1" smtClean="0">
                <a:latin typeface="+mj-lt"/>
                <a:cs typeface="Chalkboard"/>
              </a:rPr>
              <a:t>HDIce</a:t>
            </a:r>
            <a:r>
              <a:rPr lang="en-US" sz="2400" b="0" dirty="0" smtClean="0">
                <a:latin typeface="+mj-lt"/>
                <a:cs typeface="Chalkboard"/>
              </a:rPr>
              <a:t>:		</a:t>
            </a:r>
            <a:r>
              <a:rPr lang="en-US" sz="2400" b="0" dirty="0" smtClean="0">
                <a:solidFill>
                  <a:srgbClr val="008000"/>
                </a:solidFill>
                <a:latin typeface="+mj-lt"/>
                <a:cs typeface="Chalkboard"/>
              </a:rPr>
              <a:t>110</a:t>
            </a:r>
            <a:r>
              <a:rPr lang="en-US" sz="2400" b="0" dirty="0" smtClean="0">
                <a:latin typeface="+mj-lt"/>
                <a:cs typeface="Chalkboard"/>
              </a:rPr>
              <a:t>  </a:t>
            </a:r>
          </a:p>
          <a:p>
            <a:r>
              <a:rPr lang="en-US" sz="2400" b="0" dirty="0" smtClean="0">
                <a:latin typeface="+mj-lt"/>
                <a:cs typeface="Chalkboard"/>
              </a:rPr>
              <a:t>TMD(p):	</a:t>
            </a:r>
            <a:r>
              <a:rPr lang="en-US" sz="2400" b="0" dirty="0" smtClean="0">
                <a:solidFill>
                  <a:srgbClr val="008000"/>
                </a:solidFill>
                <a:latin typeface="+mj-lt"/>
                <a:cs typeface="Chalkboard"/>
              </a:rPr>
              <a:t>10</a:t>
            </a:r>
            <a:r>
              <a:rPr lang="en-US" sz="2400" b="0" dirty="0" smtClean="0">
                <a:latin typeface="+mj-lt"/>
                <a:cs typeface="Chalkboard"/>
              </a:rPr>
              <a:t> </a:t>
            </a:r>
          </a:p>
          <a:p>
            <a:r>
              <a:rPr lang="en-US" sz="2400" b="0" dirty="0" err="1" smtClean="0">
                <a:latin typeface="+mj-lt"/>
                <a:cs typeface="Chalkboard"/>
              </a:rPr>
              <a:t>DVCS(d</a:t>
            </a:r>
            <a:r>
              <a:rPr lang="en-US" sz="2400" b="0" dirty="0" smtClean="0">
                <a:latin typeface="+mj-lt"/>
                <a:cs typeface="Chalkboard"/>
              </a:rPr>
              <a:t>)</a:t>
            </a:r>
            <a:r>
              <a:rPr lang="en-US" sz="2400" b="0" smtClean="0">
                <a:latin typeface="+mj-lt"/>
                <a:cs typeface="Chalkboard"/>
              </a:rPr>
              <a:t>: </a:t>
            </a:r>
            <a:r>
              <a:rPr lang="en-US" sz="2400" b="0" smtClean="0">
                <a:latin typeface="+mj-lt"/>
                <a:cs typeface="Chalkboard"/>
              </a:rPr>
              <a:t>	</a:t>
            </a:r>
            <a:r>
              <a:rPr lang="en-US" sz="2400" b="0" dirty="0" smtClean="0">
                <a:solidFill>
                  <a:srgbClr val="008000"/>
                </a:solidFill>
                <a:latin typeface="+mj-lt"/>
                <a:cs typeface="Chalkboard"/>
              </a:rPr>
              <a:t>9</a:t>
            </a:r>
            <a:r>
              <a:rPr lang="en-US" sz="2400" b="0" smtClean="0">
                <a:solidFill>
                  <a:srgbClr val="008000"/>
                </a:solidFill>
                <a:latin typeface="+mj-lt"/>
                <a:cs typeface="Chalkboard"/>
              </a:rPr>
              <a:t>0 </a:t>
            </a:r>
            <a:r>
              <a:rPr lang="en-US" sz="2400" b="0" baseline="30000" dirty="0" smtClean="0">
                <a:latin typeface="+mj-lt"/>
                <a:cs typeface="Chalkboard"/>
              </a:rPr>
              <a:t>(**) </a:t>
            </a:r>
            <a:endParaRPr lang="en-US" sz="2400" b="0" dirty="0">
              <a:latin typeface="+mj-lt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167" y="4953000"/>
            <a:ext cx="38770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baseline="30000" dirty="0" smtClean="0">
                <a:solidFill>
                  <a:prstClr val="black"/>
                </a:solidFill>
                <a:latin typeface="+mn-lt"/>
                <a:cs typeface="Chalkboard"/>
              </a:rPr>
              <a:t>(*)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  <a:cs typeface="Chalkboard"/>
              </a:rPr>
              <a:t> : </a:t>
            </a:r>
            <a:r>
              <a:rPr lang="en-US" sz="2400" b="0" dirty="0" smtClean="0">
                <a:solidFill>
                  <a:srgbClr val="008000"/>
                </a:solidFill>
                <a:latin typeface="+mn-lt"/>
                <a:cs typeface="Chalkboard"/>
              </a:rPr>
              <a:t>42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  <a:cs typeface="Chalkboard"/>
              </a:rPr>
              <a:t> if it runs before </a:t>
            </a:r>
            <a:r>
              <a:rPr lang="en-US" sz="2400" b="0" baseline="30000" dirty="0" smtClean="0">
                <a:solidFill>
                  <a:prstClr val="black"/>
                </a:solidFill>
                <a:latin typeface="+mn-lt"/>
                <a:cs typeface="Chalkboard"/>
              </a:rPr>
              <a:t>3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  <a:cs typeface="Chalkboard"/>
              </a:rPr>
              <a:t>H/</a:t>
            </a:r>
            <a:r>
              <a:rPr lang="en-US" sz="2400" b="0" baseline="30000" dirty="0" smtClean="0">
                <a:solidFill>
                  <a:prstClr val="black"/>
                </a:solidFill>
                <a:latin typeface="+mn-lt"/>
                <a:cs typeface="Chalkboard"/>
              </a:rPr>
              <a:t>3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  <a:cs typeface="Chalkboard"/>
              </a:rPr>
              <a:t>He </a:t>
            </a:r>
          </a:p>
          <a:p>
            <a:endParaRPr lang="en-US" sz="2400" b="0" baseline="30000" dirty="0" smtClean="0">
              <a:latin typeface="+mn-lt"/>
              <a:cs typeface="Chalkboard"/>
            </a:endParaRPr>
          </a:p>
          <a:p>
            <a:r>
              <a:rPr lang="en-US" sz="2400" b="0" baseline="30000" dirty="0" smtClean="0">
                <a:latin typeface="+mn-lt"/>
                <a:cs typeface="Chalkboard"/>
              </a:rPr>
              <a:t>(**) </a:t>
            </a:r>
            <a:r>
              <a:rPr lang="en-US" sz="2400" b="0" dirty="0" smtClean="0">
                <a:latin typeface="+mn-lt"/>
                <a:cs typeface="Chalkboard"/>
              </a:rPr>
              <a:t>: H.I. if </a:t>
            </a:r>
            <a:r>
              <a:rPr lang="en-US" sz="2400" b="0" dirty="0" err="1" smtClean="0">
                <a:latin typeface="+mn-lt"/>
                <a:cs typeface="Chalkboard"/>
              </a:rPr>
              <a:t>HDIce</a:t>
            </a:r>
            <a:r>
              <a:rPr lang="en-US" sz="2400" b="0" dirty="0" smtClean="0">
                <a:latin typeface="+mn-lt"/>
                <a:cs typeface="Chalkboard"/>
              </a:rPr>
              <a:t> delayed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  <a:cs typeface="Chalkboard"/>
              </a:rPr>
              <a:t> </a:t>
            </a:r>
            <a:endParaRPr lang="en-US" b="0" dirty="0"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375E4-16FE-3F42-9C81-6EF5C43BB48A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5400"/>
            <a:ext cx="8154194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Possible RG Schedule </a:t>
            </a:r>
            <a:r>
              <a:rPr lang="en-US" sz="4000" b="1" smtClean="0">
                <a:solidFill>
                  <a:srgbClr val="000090"/>
                </a:solidFill>
              </a:rPr>
              <a:t>(straw man</a:t>
            </a:r>
            <a:r>
              <a:rPr lang="en-US" sz="4000" b="1" dirty="0" smtClean="0">
                <a:solidFill>
                  <a:srgbClr val="000090"/>
                </a:solidFill>
              </a:rPr>
              <a:t>)</a:t>
            </a:r>
            <a:endParaRPr lang="en-US" sz="4000" b="1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1149214"/>
          <a:ext cx="9067800" cy="5122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204"/>
                <a:gridCol w="615710"/>
                <a:gridCol w="971550"/>
                <a:gridCol w="980977"/>
                <a:gridCol w="895434"/>
                <a:gridCol w="876314"/>
                <a:gridCol w="809626"/>
                <a:gridCol w="728662"/>
                <a:gridCol w="728662"/>
                <a:gridCol w="728661"/>
              </a:tblGrid>
              <a:tr h="431859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Run Group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Days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2016</a:t>
                      </a:r>
                    </a:p>
                    <a:p>
                      <a:pPr algn="ctr"/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2017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2018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2019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2020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2021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2022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Remain</a:t>
                      </a:r>
                      <a:endParaRPr lang="en-US" sz="1400" b="0" dirty="0"/>
                    </a:p>
                  </a:txBody>
                  <a:tcPr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All Run Groups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1036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</a:rPr>
                        <a:t>#)</a:t>
                      </a:r>
                      <a:endParaRPr lang="en-US" sz="12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95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456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HPS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180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baseline="0" dirty="0" smtClean="0">
                          <a:solidFill>
                            <a:srgbClr val="008000"/>
                          </a:solidFill>
                        </a:rPr>
                        <a:t> 15</a:t>
                      </a:r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90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PRad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      15</a:t>
                      </a:r>
                      <a:r>
                        <a:rPr lang="en-US" sz="12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CLAS12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Comm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/>
                        <a:t>            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/>
                        <a:t>  </a:t>
                      </a:r>
                      <a:r>
                        <a:rPr lang="en-US" sz="1200" b="0" dirty="0" smtClean="0"/>
                        <a:t>3          15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RG-A +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RG-K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(proton)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20/</a:t>
                      </a:r>
                      <a:r>
                        <a:rPr lang="en-US" sz="1200" b="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r>
                        <a:rPr lang="en-US" sz="1200" b="0" dirty="0" smtClean="0">
                          <a:solidFill>
                            <a:srgbClr val="008000"/>
                          </a:solidFill>
                        </a:rPr>
                        <a:t>    </a:t>
                      </a:r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 25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114*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RG-B (deuteron)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50*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RG-F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BoNuS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        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21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 (NH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60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RG-C-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(ND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RG-E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Hadr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RG-H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Transv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 Target)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953735"/>
                          </a:solidFill>
                        </a:rPr>
                        <a:t>110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2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953735"/>
                          </a:solidFill>
                        </a:rPr>
                        <a:t>40</a:t>
                      </a:r>
                      <a:endParaRPr lang="en-US" sz="1200" b="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rgbClr val="953735"/>
                          </a:solidFill>
                        </a:rPr>
                        <a:t>20</a:t>
                      </a:r>
                      <a:endParaRPr lang="en-US" sz="1200" b="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953735"/>
                          </a:solidFill>
                        </a:rPr>
                        <a:t>50</a:t>
                      </a:r>
                      <a:endParaRPr lang="en-US" sz="1200" dirty="0">
                        <a:solidFill>
                          <a:srgbClr val="953735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RG-D (CT)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RG-G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LiD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2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52400" y="2057245"/>
            <a:ext cx="8153400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200" y="6553200"/>
            <a:ext cx="8382000" cy="1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6" y="2092325"/>
            <a:ext cx="597252" cy="365506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99" y="2473325"/>
            <a:ext cx="635000" cy="26987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6200" y="3130414"/>
            <a:ext cx="82296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666" y="2706116"/>
            <a:ext cx="609600" cy="41808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4" name="TextBox 33"/>
          <p:cNvSpPr txBox="1"/>
          <p:nvPr/>
        </p:nvSpPr>
        <p:spPr>
          <a:xfrm>
            <a:off x="2438400" y="6026014"/>
            <a:ext cx="902811" cy="246221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baseline="30000" dirty="0" smtClean="0">
                <a:solidFill>
                  <a:prstClr val="black"/>
                </a:solidFill>
                <a:latin typeface="Times New Roman" pitchFamily="-110" charset="0"/>
              </a:rPr>
              <a:t>#)</a:t>
            </a:r>
            <a:r>
              <a:rPr lang="en-US" sz="1000" b="1" dirty="0" smtClean="0">
                <a:solidFill>
                  <a:prstClr val="black"/>
                </a:solidFill>
                <a:latin typeface="Times New Roman" pitchFamily="-110" charset="0"/>
              </a:rPr>
              <a:t> </a:t>
            </a:r>
            <a:r>
              <a:rPr lang="en-US" sz="1000" b="1" dirty="0" smtClean="0">
                <a:solidFill>
                  <a:srgbClr val="008000"/>
                </a:solidFill>
                <a:latin typeface="Times New Roman" pitchFamily="-110" charset="0"/>
              </a:rPr>
              <a:t>incl. RG-H</a:t>
            </a:r>
            <a:endParaRPr lang="en-US" sz="1000" b="1" dirty="0">
              <a:solidFill>
                <a:srgbClr val="008000"/>
              </a:solidFill>
              <a:latin typeface="Times New Roman" pitchFamily="-110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1677194" y="3733800"/>
            <a:ext cx="51816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E05C-0750-3146-9CC2-4E1FFA228132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3276600" y="4878233"/>
            <a:ext cx="1298325" cy="798588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5334000"/>
          </a:xfrm>
        </p:spPr>
        <p:txBody>
          <a:bodyPr>
            <a:normAutofit fontScale="92500"/>
          </a:bodyPr>
          <a:lstStyle/>
          <a:p>
            <a:r>
              <a:rPr lang="en-US" sz="2595" dirty="0" smtClean="0">
                <a:solidFill>
                  <a:srgbClr val="000090"/>
                </a:solidFill>
              </a:rPr>
              <a:t>CLAS data continue to deliver important science in many areas.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HPS experiment successfully took data at 2.3 GeV: first results presented. </a:t>
            </a:r>
            <a:r>
              <a:rPr lang="en-US" sz="2400" dirty="0" err="1" smtClean="0">
                <a:solidFill>
                  <a:srgbClr val="000090"/>
                </a:solidFill>
              </a:rPr>
              <a:t>PRad</a:t>
            </a:r>
            <a:r>
              <a:rPr lang="en-US" sz="2400" dirty="0" smtClean="0">
                <a:solidFill>
                  <a:srgbClr val="000090"/>
                </a:solidFill>
              </a:rPr>
              <a:t> experiment to measure proton radius completed, analysis underway.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CLAS12 base detectors and beam line equipment used in successful KPP run</a:t>
            </a:r>
            <a:r>
              <a:rPr lang="en-US" sz="2000" dirty="0" smtClean="0">
                <a:solidFill>
                  <a:srgbClr val="000090"/>
                </a:solidFill>
              </a:rPr>
              <a:t>. </a:t>
            </a:r>
            <a:endParaRPr lang="en-US" sz="6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Data from KPP run currently employed for detector calibration &amp; event reconstruction. 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Superconducting Torus magnet ramped up to 3800 A (design 3770A) without quench.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Delivery of  Solenoid magnet expected early May 2017.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Ancillary detector construction finished or well advanced – on track for use in engineering run.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Preparations for the fall run are well underway </a:t>
            </a:r>
          </a:p>
          <a:p>
            <a:pPr>
              <a:buNone/>
            </a:pPr>
            <a:endParaRPr lang="en-US" sz="600" dirty="0" smtClean="0">
              <a:solidFill>
                <a:srgbClr val="000090"/>
              </a:solidFill>
            </a:endParaRPr>
          </a:p>
          <a:p>
            <a:pPr>
              <a:buNone/>
            </a:pPr>
            <a:endParaRPr lang="en-US" sz="600" dirty="0" smtClean="0">
              <a:solidFill>
                <a:srgbClr val="00009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44FF1-16CA-B542-92B3-B01575A07B3E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Summary</a:t>
            </a:r>
            <a:endParaRPr lang="en-US" sz="4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75438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The KPP run was a big accomplishment of CLAS12</a:t>
            </a:r>
          </a:p>
          <a:p>
            <a:pPr algn="ctr">
              <a:buNone/>
            </a:pPr>
            <a:endParaRPr lang="en-US" sz="3600" b="1" dirty="0" smtClean="0">
              <a:solidFill>
                <a:srgbClr val="008000"/>
              </a:solidFill>
            </a:endParaRPr>
          </a:p>
          <a:p>
            <a:pPr algn="ctr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 Now we need to channel the energy to be ready for science</a:t>
            </a:r>
          </a:p>
          <a:p>
            <a:pPr algn="ctr">
              <a:buNone/>
            </a:pPr>
            <a:endParaRPr lang="en-US" sz="3600" b="1" dirty="0" smtClean="0">
              <a:solidFill>
                <a:srgbClr val="008000"/>
              </a:solidFill>
            </a:endParaRPr>
          </a:p>
          <a:p>
            <a:pPr algn="ctr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The effort of the entire collaboration is needed! 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E8AD-129B-8748-ABB0-63331132F2D1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C128-8F87-FB4B-84D1-C3D852F362E6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14" descr="30%"/>
          <p:cNvSpPr>
            <a:spLocks noChangeArrowheads="1"/>
          </p:cNvSpPr>
          <p:nvPr/>
        </p:nvSpPr>
        <p:spPr bwMode="auto">
          <a:xfrm rot="5400000">
            <a:off x="6233921" y="3795521"/>
            <a:ext cx="333755" cy="15240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413451" name="Group 33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4650448"/>
              </p:ext>
            </p:extLst>
          </p:nvPr>
        </p:nvGraphicFramePr>
        <p:xfrm>
          <a:off x="76200" y="914400"/>
          <a:ext cx="5410200" cy="5899114"/>
        </p:xfrm>
        <a:graphic>
          <a:graphicData uri="http://schemas.openxmlformats.org/drawingml/2006/table">
            <a:tbl>
              <a:tblPr/>
              <a:tblGrid>
                <a:gridCol w="990600"/>
                <a:gridCol w="1295400"/>
                <a:gridCol w="1219200"/>
                <a:gridCol w="1066800"/>
                <a:gridCol w="8382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HSWG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DPWG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NPWG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4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12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5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5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5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5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1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1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1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j-lt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6+1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184+1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sp>
        <p:nvSpPr>
          <p:cNvPr id="46162" name="Rectangle 302" descr="30%"/>
          <p:cNvSpPr>
            <a:spLocks noChangeArrowheads="1"/>
          </p:cNvSpPr>
          <p:nvPr/>
        </p:nvSpPr>
        <p:spPr bwMode="auto">
          <a:xfrm rot="5400000">
            <a:off x="8035462" y="2146300"/>
            <a:ext cx="355600" cy="228600"/>
          </a:xfrm>
          <a:prstGeom prst="rect">
            <a:avLst/>
          </a:prstGeom>
          <a:pattFill prst="pct30">
            <a:fgClr>
              <a:srgbClr val="FF00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63" name="Rectangle 303"/>
          <p:cNvSpPr>
            <a:spLocks noChangeArrowheads="1"/>
          </p:cNvSpPr>
          <p:nvPr/>
        </p:nvSpPr>
        <p:spPr bwMode="auto">
          <a:xfrm rot="5400000">
            <a:off x="8013700" y="1689100"/>
            <a:ext cx="355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64" name="Text Box 304"/>
          <p:cNvSpPr txBox="1">
            <a:spLocks noChangeArrowheads="1"/>
          </p:cNvSpPr>
          <p:nvPr/>
        </p:nvSpPr>
        <p:spPr bwMode="auto">
          <a:xfrm>
            <a:off x="8349787" y="1962090"/>
            <a:ext cx="7434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 err="1" smtClean="0">
                <a:latin typeface="Arial" pitchFamily="-110" charset="0"/>
              </a:rPr>
              <a:t>subm</a:t>
            </a:r>
            <a:r>
              <a:rPr lang="en-US" sz="1600" b="0" dirty="0" smtClean="0">
                <a:latin typeface="Arial" pitchFamily="-110" charset="0"/>
              </a:rPr>
              <a:t>.</a:t>
            </a:r>
            <a:r>
              <a:rPr lang="en-US" sz="2000" b="0" dirty="0" smtClean="0">
                <a:latin typeface="Arial" pitchFamily="-110" charset="0"/>
              </a:rPr>
              <a:t> </a:t>
            </a:r>
            <a:endParaRPr lang="en-US" sz="2000" b="0" dirty="0">
              <a:latin typeface="Arial" pitchFamily="-110" charset="0"/>
            </a:endParaRPr>
          </a:p>
        </p:txBody>
      </p:sp>
      <p:sp>
        <p:nvSpPr>
          <p:cNvPr id="46165" name="Text Box 305"/>
          <p:cNvSpPr txBox="1">
            <a:spLocks noChangeArrowheads="1"/>
          </p:cNvSpPr>
          <p:nvPr/>
        </p:nvSpPr>
        <p:spPr bwMode="auto">
          <a:xfrm>
            <a:off x="8388813" y="1280756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10" charset="0"/>
              </a:rPr>
              <a:t> </a:t>
            </a:r>
          </a:p>
        </p:txBody>
      </p:sp>
      <p:sp>
        <p:nvSpPr>
          <p:cNvPr id="46166" name="Text Box 306"/>
          <p:cNvSpPr txBox="1">
            <a:spLocks noChangeArrowheads="1"/>
          </p:cNvSpPr>
          <p:nvPr/>
        </p:nvSpPr>
        <p:spPr bwMode="auto">
          <a:xfrm>
            <a:off x="8305800" y="1566446"/>
            <a:ext cx="5725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 err="1" smtClean="0">
                <a:latin typeface="Arial" pitchFamily="-110" charset="0"/>
              </a:rPr>
              <a:t>publ</a:t>
            </a:r>
            <a:endParaRPr lang="en-US" sz="2000" b="0" dirty="0">
              <a:latin typeface="Arial" pitchFamily="-110" charset="0"/>
            </a:endParaRPr>
          </a:p>
        </p:txBody>
      </p:sp>
      <p:sp>
        <p:nvSpPr>
          <p:cNvPr id="46167" name="Rectangle 308"/>
          <p:cNvSpPr>
            <a:spLocks noChangeArrowheads="1"/>
          </p:cNvSpPr>
          <p:nvPr/>
        </p:nvSpPr>
        <p:spPr bwMode="auto">
          <a:xfrm rot="5400000">
            <a:off x="5952076" y="1210724"/>
            <a:ext cx="292608" cy="919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68" name="Rectangle 309"/>
          <p:cNvSpPr>
            <a:spLocks noChangeArrowheads="1"/>
          </p:cNvSpPr>
          <p:nvPr/>
        </p:nvSpPr>
        <p:spPr bwMode="auto">
          <a:xfrm rot="5400000">
            <a:off x="5865305" y="1591056"/>
            <a:ext cx="292608" cy="74980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69" name="Rectangle 310"/>
          <p:cNvSpPr>
            <a:spLocks noChangeArrowheads="1"/>
          </p:cNvSpPr>
          <p:nvPr/>
        </p:nvSpPr>
        <p:spPr bwMode="auto">
          <a:xfrm rot="5400000">
            <a:off x="6537434" y="1203434"/>
            <a:ext cx="336326" cy="213360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0" name="Rectangle 311"/>
          <p:cNvSpPr>
            <a:spLocks noChangeArrowheads="1"/>
          </p:cNvSpPr>
          <p:nvPr/>
        </p:nvSpPr>
        <p:spPr bwMode="auto">
          <a:xfrm rot="5400000">
            <a:off x="6405309" y="1627632"/>
            <a:ext cx="292608" cy="18319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1" name="Rectangle 312"/>
          <p:cNvSpPr>
            <a:spLocks noChangeArrowheads="1"/>
          </p:cNvSpPr>
          <p:nvPr/>
        </p:nvSpPr>
        <p:spPr bwMode="auto">
          <a:xfrm rot="5400000">
            <a:off x="6559294" y="1755648"/>
            <a:ext cx="292608" cy="21336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2" name="Rectangle 313"/>
          <p:cNvSpPr>
            <a:spLocks noChangeArrowheads="1"/>
          </p:cNvSpPr>
          <p:nvPr/>
        </p:nvSpPr>
        <p:spPr bwMode="auto">
          <a:xfrm rot="5400000">
            <a:off x="6813297" y="1792224"/>
            <a:ext cx="292608" cy="264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4" name="Rectangle 315"/>
          <p:cNvSpPr>
            <a:spLocks noChangeArrowheads="1"/>
          </p:cNvSpPr>
          <p:nvPr/>
        </p:nvSpPr>
        <p:spPr bwMode="auto">
          <a:xfrm rot="5400000">
            <a:off x="6541007" y="2350007"/>
            <a:ext cx="329184" cy="21336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5" name="Line 316"/>
          <p:cNvSpPr>
            <a:spLocks noChangeShapeType="1"/>
          </p:cNvSpPr>
          <p:nvPr/>
        </p:nvSpPr>
        <p:spPr bwMode="auto">
          <a:xfrm flipH="1">
            <a:off x="5638800" y="1219200"/>
            <a:ext cx="0" cy="563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6176" name="Group 317"/>
          <p:cNvGrpSpPr>
            <a:grpSpLocks/>
          </p:cNvGrpSpPr>
          <p:nvPr/>
        </p:nvGrpSpPr>
        <p:grpSpPr bwMode="auto">
          <a:xfrm>
            <a:off x="5638800" y="1219200"/>
            <a:ext cx="2895600" cy="247650"/>
            <a:chOff x="3661" y="1536"/>
            <a:chExt cx="1824" cy="96"/>
          </a:xfrm>
        </p:grpSpPr>
        <p:sp>
          <p:nvSpPr>
            <p:cNvPr id="46188" name="Line 318"/>
            <p:cNvSpPr>
              <a:spLocks noChangeShapeType="1"/>
            </p:cNvSpPr>
            <p:nvPr/>
          </p:nvSpPr>
          <p:spPr bwMode="auto">
            <a:xfrm>
              <a:off x="3661" y="1536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89" name="Line 319"/>
            <p:cNvSpPr>
              <a:spLocks noChangeShapeType="1"/>
            </p:cNvSpPr>
            <p:nvPr/>
          </p:nvSpPr>
          <p:spPr bwMode="auto">
            <a:xfrm>
              <a:off x="4237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90" name="Line 320"/>
            <p:cNvSpPr>
              <a:spLocks noChangeShapeType="1"/>
            </p:cNvSpPr>
            <p:nvPr/>
          </p:nvSpPr>
          <p:spPr bwMode="auto">
            <a:xfrm>
              <a:off x="4813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91" name="Line 321"/>
            <p:cNvSpPr>
              <a:spLocks noChangeShapeType="1"/>
            </p:cNvSpPr>
            <p:nvPr/>
          </p:nvSpPr>
          <p:spPr bwMode="auto">
            <a:xfrm>
              <a:off x="5341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177" name="Text Box 322"/>
          <p:cNvSpPr txBox="1">
            <a:spLocks noChangeArrowheads="1"/>
          </p:cNvSpPr>
          <p:nvPr/>
        </p:nvSpPr>
        <p:spPr bwMode="auto">
          <a:xfrm rot="5400000">
            <a:off x="6396038" y="98742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46178" name="Text Box 323"/>
          <p:cNvSpPr txBox="1">
            <a:spLocks noChangeArrowheads="1"/>
          </p:cNvSpPr>
          <p:nvPr/>
        </p:nvSpPr>
        <p:spPr bwMode="auto">
          <a:xfrm rot="5400000">
            <a:off x="7265988" y="942975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10</a:t>
            </a:r>
          </a:p>
        </p:txBody>
      </p:sp>
      <p:sp>
        <p:nvSpPr>
          <p:cNvPr id="46179" name="Text Box 324"/>
          <p:cNvSpPr txBox="1">
            <a:spLocks noChangeArrowheads="1"/>
          </p:cNvSpPr>
          <p:nvPr/>
        </p:nvSpPr>
        <p:spPr bwMode="auto">
          <a:xfrm rot="5400000">
            <a:off x="8104188" y="942975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15</a:t>
            </a:r>
          </a:p>
        </p:txBody>
      </p:sp>
      <p:sp>
        <p:nvSpPr>
          <p:cNvPr id="46180" name="Rectangle 325"/>
          <p:cNvSpPr>
            <a:spLocks noChangeArrowheads="1"/>
          </p:cNvSpPr>
          <p:nvPr/>
        </p:nvSpPr>
        <p:spPr bwMode="auto">
          <a:xfrm>
            <a:off x="5638800" y="1219200"/>
            <a:ext cx="3810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2" name="Text Box 327"/>
          <p:cNvSpPr txBox="1">
            <a:spLocks noChangeArrowheads="1"/>
          </p:cNvSpPr>
          <p:nvPr/>
        </p:nvSpPr>
        <p:spPr bwMode="auto">
          <a:xfrm>
            <a:off x="1619641" y="152400"/>
            <a:ext cx="70671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  <a:latin typeface="+mn-lt"/>
              </a:rPr>
              <a:t>Physics </a:t>
            </a:r>
            <a:r>
              <a:rPr lang="en-US" sz="3200" dirty="0">
                <a:solidFill>
                  <a:srgbClr val="000090"/>
                </a:solidFill>
                <a:latin typeface="+mn-lt"/>
              </a:rPr>
              <a:t>Publications</a:t>
            </a:r>
            <a:r>
              <a:rPr lang="en-US" sz="3200" dirty="0" smtClean="0">
                <a:solidFill>
                  <a:srgbClr val="000090"/>
                </a:solidFill>
                <a:latin typeface="+mn-lt"/>
              </a:rPr>
              <a:t> in refereed Journals </a:t>
            </a:r>
            <a:endParaRPr lang="en-US" sz="32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6183" name="Text Box 328"/>
          <p:cNvSpPr txBox="1">
            <a:spLocks noChangeArrowheads="1"/>
          </p:cNvSpPr>
          <p:nvPr/>
        </p:nvSpPr>
        <p:spPr bwMode="auto">
          <a:xfrm>
            <a:off x="-15015" y="0"/>
            <a:ext cx="17676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000090"/>
                </a:solidFill>
                <a:latin typeface="+mn-lt"/>
              </a:rPr>
              <a:t>Hall B</a:t>
            </a:r>
          </a:p>
        </p:txBody>
      </p:sp>
      <p:sp>
        <p:nvSpPr>
          <p:cNvPr id="46186" name="Rectangle 312"/>
          <p:cNvSpPr>
            <a:spLocks noChangeArrowheads="1"/>
          </p:cNvSpPr>
          <p:nvPr/>
        </p:nvSpPr>
        <p:spPr bwMode="auto">
          <a:xfrm rot="5400000">
            <a:off x="6559295" y="2606040"/>
            <a:ext cx="292608" cy="21335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14" descr="30%"/>
          <p:cNvSpPr>
            <a:spLocks noChangeArrowheads="1"/>
          </p:cNvSpPr>
          <p:nvPr/>
        </p:nvSpPr>
        <p:spPr bwMode="auto">
          <a:xfrm rot="5400000">
            <a:off x="6391656" y="3343656"/>
            <a:ext cx="323088" cy="1828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3"/>
          <p:cNvSpPr>
            <a:spLocks noChangeArrowheads="1"/>
          </p:cNvSpPr>
          <p:nvPr/>
        </p:nvSpPr>
        <p:spPr bwMode="auto">
          <a:xfrm rot="5400000">
            <a:off x="7130794" y="2322576"/>
            <a:ext cx="292608" cy="32766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325"/>
          <p:cNvSpPr>
            <a:spLocks noChangeArrowheads="1"/>
          </p:cNvSpPr>
          <p:nvPr/>
        </p:nvSpPr>
        <p:spPr bwMode="auto">
          <a:xfrm>
            <a:off x="5638800" y="4687824"/>
            <a:ext cx="19812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162800" y="6096000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updated 1 Mar 2017</a:t>
            </a:r>
            <a:endParaRPr lang="en-US" sz="1400" dirty="0">
              <a:latin typeface="+mn-lt"/>
            </a:endParaRPr>
          </a:p>
        </p:txBody>
      </p:sp>
      <p:sp>
        <p:nvSpPr>
          <p:cNvPr id="38" name="Rectangle 303"/>
          <p:cNvSpPr>
            <a:spLocks noChangeArrowheads="1"/>
          </p:cNvSpPr>
          <p:nvPr/>
        </p:nvSpPr>
        <p:spPr bwMode="auto">
          <a:xfrm rot="5400000">
            <a:off x="6553199" y="4383025"/>
            <a:ext cx="304802" cy="21335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03"/>
          <p:cNvSpPr>
            <a:spLocks noChangeArrowheads="1"/>
          </p:cNvSpPr>
          <p:nvPr/>
        </p:nvSpPr>
        <p:spPr bwMode="auto">
          <a:xfrm rot="5400000">
            <a:off x="6934199" y="3697223"/>
            <a:ext cx="304800" cy="28956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03"/>
          <p:cNvSpPr>
            <a:spLocks noChangeArrowheads="1"/>
          </p:cNvSpPr>
          <p:nvPr/>
        </p:nvSpPr>
        <p:spPr bwMode="auto">
          <a:xfrm rot="5400000">
            <a:off x="6573012" y="4668012"/>
            <a:ext cx="265176" cy="2133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5029595" y="3581795"/>
            <a:ext cx="4876006" cy="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3" name="Rectangle 302" descr="30%"/>
          <p:cNvSpPr>
            <a:spLocks noChangeArrowheads="1"/>
          </p:cNvSpPr>
          <p:nvPr/>
        </p:nvSpPr>
        <p:spPr bwMode="auto">
          <a:xfrm rot="5400000">
            <a:off x="6138672" y="5376672"/>
            <a:ext cx="304800" cy="128625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302" descr="30%"/>
          <p:cNvSpPr>
            <a:spLocks noChangeArrowheads="1"/>
          </p:cNvSpPr>
          <p:nvPr/>
        </p:nvSpPr>
        <p:spPr bwMode="auto">
          <a:xfrm rot="5400000">
            <a:off x="5998845" y="5808345"/>
            <a:ext cx="342900" cy="107061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302" descr="30%"/>
          <p:cNvSpPr>
            <a:spLocks noChangeArrowheads="1"/>
          </p:cNvSpPr>
          <p:nvPr/>
        </p:nvSpPr>
        <p:spPr bwMode="auto">
          <a:xfrm rot="5400000">
            <a:off x="6652260" y="6225540"/>
            <a:ext cx="335280" cy="228600"/>
          </a:xfrm>
          <a:prstGeom prst="rect">
            <a:avLst/>
          </a:prstGeom>
          <a:pattFill prst="pct30">
            <a:fgClr>
              <a:srgbClr val="FF00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90"/>
                </a:solidFill>
              </a:rPr>
              <a:t>Physics Publications by Run Groups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3200400" cy="4724400"/>
          </a:xfrm>
          <a:solidFill>
            <a:srgbClr val="CCFFCC"/>
          </a:solidFill>
          <a:ln>
            <a:solidFill>
              <a:srgbClr val="0000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e1(a – </a:t>
            </a:r>
            <a:r>
              <a:rPr lang="en-US" dirty="0" err="1" smtClean="0">
                <a:solidFill>
                  <a:srgbClr val="000090"/>
                </a:solidFill>
              </a:rPr>
              <a:t>f</a:t>
            </a:r>
            <a:r>
              <a:rPr lang="en-US" dirty="0" smtClean="0">
                <a:solidFill>
                  <a:srgbClr val="000090"/>
                </a:solidFill>
              </a:rPr>
              <a:t>)			26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e1-6				12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e2				  8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e1-dvcs			  7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e5				  1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e6				  3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e8-Bonus 		 	  2	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eg1				14	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eg1-dvcs		  	  6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eg2				  4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eg3				  1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eg4			 	  1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eg5-TPE 		 	  2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eg6 </a:t>
            </a:r>
          </a:p>
          <a:p>
            <a:pPr>
              <a:buNone/>
            </a:pPr>
            <a:r>
              <a:rPr lang="en-US" b="1" dirty="0" smtClean="0">
                <a:solidFill>
                  <a:srgbClr val="000090"/>
                </a:solidFill>
              </a:rPr>
              <a:t>TOTAL:		 		 88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57600" y="1447800"/>
            <a:ext cx="2667000" cy="472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g1			14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g2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  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g3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en-US" sz="50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4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g5			  2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g6			</a:t>
            </a:r>
            <a:r>
              <a:rPr kumimoji="0" lang="en-US" sz="50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3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g7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  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g8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  </a:t>
            </a:r>
            <a:r>
              <a:rPr lang="en-US" sz="5000" b="0" noProof="0" dirty="0" smtClean="0">
                <a:solidFill>
                  <a:srgbClr val="000090"/>
                </a:solidFill>
                <a:latin typeface="+mn-lt"/>
              </a:rPr>
              <a:t>2+1</a:t>
            </a:r>
            <a:endParaRPr lang="en-US" sz="5000" b="0" dirty="0" smtClean="0">
              <a:solidFill>
                <a:srgbClr val="000090"/>
              </a:solidFill>
              <a:latin typeface="+mn-lt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g9			</a:t>
            </a:r>
            <a:r>
              <a:rPr kumimoji="0" lang="en-US" sz="50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2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g10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	  7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g11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23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g12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  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g13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   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g14</a:t>
            </a:r>
            <a:r>
              <a:rPr kumimoji="0" lang="en-US" sz="50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 </a:t>
            </a:r>
            <a:endParaRPr kumimoji="0" lang="en-US" sz="50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5000" b="0" dirty="0" smtClean="0">
                <a:solidFill>
                  <a:srgbClr val="000090"/>
                </a:solidFill>
                <a:latin typeface="+mn-lt"/>
              </a:rPr>
              <a:t>PRIMEX	 	    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5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TOTAL:</a:t>
            </a:r>
            <a:r>
              <a:rPr kumimoji="0" lang="en-US" sz="450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	  67</a:t>
            </a:r>
            <a:r>
              <a:rPr kumimoji="0" lang="en-US" sz="4500" b="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+1</a:t>
            </a:r>
            <a:endParaRPr kumimoji="0" lang="en-US" sz="45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D00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77000" y="4114800"/>
            <a:ext cx="2438400" cy="198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dirty="0" smtClean="0">
                <a:solidFill>
                  <a:srgbClr val="000090"/>
                </a:solidFill>
                <a:latin typeface="+mn-lt"/>
              </a:rPr>
              <a:t>E1-E8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  9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noProof="0" dirty="0" smtClean="0">
                <a:solidFill>
                  <a:srgbClr val="000090"/>
                </a:solidFill>
                <a:latin typeface="+mn-lt"/>
              </a:rPr>
              <a:t>EG1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  </a:t>
            </a:r>
            <a:r>
              <a:rPr lang="en-US" sz="3200" b="0" noProof="0" dirty="0" smtClean="0">
                <a:solidFill>
                  <a:srgbClr val="000090"/>
                </a:solidFill>
                <a:latin typeface="+mn-lt"/>
              </a:rPr>
              <a:t>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EG2 			  2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dirty="0" smtClean="0">
                <a:solidFill>
                  <a:srgbClr val="000090"/>
                </a:solidFill>
                <a:latin typeface="+mn-lt"/>
              </a:rPr>
              <a:t>E1-DVCS	 	  3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dirty="0" smtClean="0">
                <a:solidFill>
                  <a:srgbClr val="000090"/>
                </a:solidFill>
                <a:latin typeface="+mn-lt"/>
              </a:rPr>
              <a:t>EG1-DVCS	  	  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b="0" dirty="0" smtClean="0">
                <a:solidFill>
                  <a:srgbClr val="000090"/>
                </a:solidFill>
                <a:latin typeface="+mn-lt"/>
              </a:rPr>
              <a:t>G1-G11	 	  8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TOTAL: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	29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D00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505200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Advanced Analysis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5648" y="6169223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updated 1 Mar 2017</a:t>
            </a:r>
            <a:endParaRPr lang="en-US" sz="1400" dirty="0"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845675" y="0"/>
            <a:ext cx="1298325" cy="7985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1800" y="1600200"/>
            <a:ext cx="1768483" cy="461665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+mn-lt"/>
              </a:rPr>
              <a:t>Total: 184+1</a:t>
            </a:r>
            <a:endParaRPr lang="en-US" sz="24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680B0-1582-D54E-9DC5-7D3AA9CCBD2B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5435600" cy="850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Technical Scope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898560"/>
            <a:ext cx="2425820" cy="5683094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b="1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(FD</a:t>
            </a: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TORUS magnet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HT Cherenkov Counter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Drift chamber system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LT Cherenkov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Counter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Forward </a:t>
            </a:r>
            <a:r>
              <a:rPr lang="en-US" sz="1200" b="1" dirty="0" err="1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ToF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System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Pre-shower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calorimeter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E.M. calorimeter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Forward Tagger 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RICH detector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600" b="1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(CD</a:t>
            </a: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Solenoid magnet (1)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Silicon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Vertex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Tracker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Central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Time-of-Flight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 smtClean="0">
                <a:solidFill>
                  <a:srgbClr val="00C600"/>
                </a:solidFill>
                <a:latin typeface="Arial"/>
                <a:ea typeface="ＭＳ Ｐゴシック" pitchFamily="-110" charset="-128"/>
                <a:cs typeface="Arial"/>
              </a:rPr>
              <a:t>Central Neutron Det. </a:t>
            </a:r>
            <a:endParaRPr lang="en-US" sz="1200" b="1" dirty="0" smtClean="0">
              <a:solidFill>
                <a:srgbClr val="00B50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0" lvl="1"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-</a:t>
            </a:r>
            <a:r>
              <a:rPr lang="en-US" sz="1200" b="1" dirty="0" smtClean="0">
                <a:solidFill>
                  <a:srgbClr val="FFFFFF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9EFFA3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err="1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MicroMegas</a:t>
            </a:r>
            <a:r>
              <a:rPr lang="en-US" sz="1200" b="1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endParaRPr lang="en-US" sz="1200" b="1" dirty="0" smtClean="0">
              <a:solidFill>
                <a:srgbClr val="00B50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b="1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Photon Tagger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Shielding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</a:t>
            </a:r>
            <a:r>
              <a:rPr lang="en-US" sz="1200" b="1" dirty="0" err="1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Cryo</a:t>
            </a: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Target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</a:t>
            </a:r>
            <a:r>
              <a:rPr lang="en-US" sz="1200" b="1" dirty="0" err="1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1200" b="1" dirty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b="1" dirty="0" err="1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Polarized Targets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endParaRPr lang="en-US" sz="1200" b="1" dirty="0" smtClean="0">
              <a:solidFill>
                <a:srgbClr val="CCFFCC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0" y="945331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63276" y="6114230"/>
            <a:ext cx="1499124" cy="438970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470400" cy="2501900"/>
            <a:chOff x="3048000" y="3048000"/>
            <a:chExt cx="4470400" cy="25019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17900" y="3429000"/>
              <a:ext cx="914400" cy="3048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</a:rPr>
                <a:t>MM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17900" y="4038600"/>
              <a:ext cx="609600" cy="381000"/>
            </a:xfrm>
            <a:prstGeom prst="rect">
              <a:avLst/>
            </a:prstGeom>
            <a:solidFill>
              <a:srgbClr val="00B5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</a:rPr>
                <a:t>CND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1400" y="4267200"/>
              <a:ext cx="609600" cy="304800"/>
            </a:xfrm>
            <a:prstGeom prst="rect">
              <a:avLst/>
            </a:prstGeom>
            <a:solidFill>
              <a:srgbClr val="00B5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</a:rPr>
                <a:t>FT</a:t>
              </a: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19650" y="3689350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832600" y="5245100"/>
              <a:ext cx="6858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prstClr val="black"/>
                  </a:solidFill>
                </a:rPr>
                <a:t>RICH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5753100"/>
            <a:ext cx="800100" cy="8001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F7C6-23C4-5545-9A65-FCCE39220F27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90085" y="6019800"/>
            <a:ext cx="4134515" cy="369332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dirty="0" smtClean="0"/>
              <a:t>https://www.jlab.org/Hall-B/clas12-web/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0" y="5486400"/>
            <a:ext cx="3978723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Number of readout channels : 111, 832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9144000" cy="868362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CLAS</a:t>
            </a:r>
            <a:r>
              <a:rPr lang="en-US" sz="3600" b="1" dirty="0" smtClean="0">
                <a:solidFill>
                  <a:srgbClr val="000090"/>
                </a:solidFill>
              </a:rPr>
              <a:t>  PhD Theses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48898" y="1524000"/>
          <a:ext cx="7661693" cy="4207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  <a:gridCol w="403247"/>
              </a:tblGrid>
              <a:tr h="42076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745698" y="18327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8398" y="31154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1098" y="43981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4800" y="57316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14400" y="5181599"/>
            <a:ext cx="406400" cy="5500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21816" y="3962400"/>
            <a:ext cx="430784" cy="17692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27200" y="4571999"/>
            <a:ext cx="406400" cy="11596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33600" y="2057400"/>
            <a:ext cx="447040" cy="36742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65400" y="2743200"/>
            <a:ext cx="406400" cy="29884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71800" y="3429000"/>
            <a:ext cx="418592" cy="230264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03600" y="4191001"/>
            <a:ext cx="406400" cy="154064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784600" y="3962400"/>
            <a:ext cx="406400" cy="17692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85920" y="4419599"/>
            <a:ext cx="386080" cy="13120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72000" y="3581400"/>
            <a:ext cx="426720" cy="215024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03800" y="3124201"/>
            <a:ext cx="406400" cy="260744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10200" y="1600200"/>
            <a:ext cx="426720" cy="41314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16600" y="3124201"/>
            <a:ext cx="406400" cy="260744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835826" y="5888050"/>
            <a:ext cx="63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36703" y="58880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649810" y="5888050"/>
            <a:ext cx="63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2049503" y="58880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455903" y="58880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2861853" y="5888050"/>
            <a:ext cx="64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3268703" y="58880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675103" y="58880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4084377" y="5888050"/>
            <a:ext cx="64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4487903" y="58880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4894303" y="58880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5312932" y="5888050"/>
            <a:ext cx="62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5722093" y="5888050"/>
            <a:ext cx="6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85718" y="42203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79400" y="293237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28600" y="16443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44500" y="54649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208776" y="2368296"/>
            <a:ext cx="406400" cy="3369449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6182694" y="58905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6552026" y="58929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611112" y="2362200"/>
            <a:ext cx="419100" cy="33528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14400" y="990600"/>
            <a:ext cx="517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Completed: </a:t>
            </a:r>
            <a:r>
              <a:rPr lang="en-US" sz="2800" dirty="0" smtClean="0">
                <a:solidFill>
                  <a:srgbClr val="FF0000"/>
                </a:solidFill>
              </a:rPr>
              <a:t>168</a:t>
            </a:r>
            <a:r>
              <a:rPr lang="en-US" sz="2800" dirty="0" smtClean="0">
                <a:solidFill>
                  <a:srgbClr val="000090"/>
                </a:solidFill>
              </a:rPr>
              <a:t>   In progress: </a:t>
            </a:r>
            <a:r>
              <a:rPr lang="en-US" sz="2800" dirty="0" smtClean="0">
                <a:solidFill>
                  <a:srgbClr val="00E001"/>
                </a:solidFill>
              </a:rPr>
              <a:t>33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6147295" y="5243089"/>
            <a:ext cx="530915" cy="32870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5738696" y="5220292"/>
            <a:ext cx="53091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5341076" y="5217810"/>
            <a:ext cx="53091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4933635" y="5215327"/>
            <a:ext cx="53091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4507511" y="5220291"/>
            <a:ext cx="53091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 rot="16200000">
            <a:off x="4119715" y="5238759"/>
            <a:ext cx="530915" cy="33239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5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3708895" y="5164405"/>
            <a:ext cx="530915" cy="32870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 rot="16200000">
            <a:off x="3303990" y="5208990"/>
            <a:ext cx="530915" cy="32870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 rot="16200000">
            <a:off x="2904207" y="5188676"/>
            <a:ext cx="53091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6200000">
            <a:off x="2493389" y="5281496"/>
            <a:ext cx="530915" cy="3360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2062315" y="5283343"/>
            <a:ext cx="530915" cy="33239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1671494" y="5163195"/>
            <a:ext cx="530915" cy="3360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16200000">
            <a:off x="1242896" y="5205296"/>
            <a:ext cx="530915" cy="33609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882134" y="5225534"/>
            <a:ext cx="457200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6573203" y="5222776"/>
            <a:ext cx="53091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6397571" y="1143000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updated 12 Dec 2016</a:t>
            </a:r>
            <a:endParaRPr lang="en-US" sz="1400" dirty="0"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 rot="16200000">
            <a:off x="6937970" y="58929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7040880" y="2895600"/>
            <a:ext cx="406400" cy="28194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 rot="16200000">
            <a:off x="7017476" y="5186192"/>
            <a:ext cx="53091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315203" y="0"/>
            <a:ext cx="1298325" cy="798588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 rot="16200000">
            <a:off x="7329101" y="58929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 rot="16200000">
            <a:off x="6353556" y="4229100"/>
            <a:ext cx="25908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  10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 rot="16200000">
            <a:off x="6857999" y="4343400"/>
            <a:ext cx="23622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  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 rot="16200000">
            <a:off x="7721768" y="58929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80" name="Date Placeholder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1B6DD-DAA3-3544-AECE-EDEF505D3DA3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71" name="Rectangle 70"/>
          <p:cNvSpPr/>
          <p:nvPr/>
        </p:nvSpPr>
        <p:spPr>
          <a:xfrm rot="16200000">
            <a:off x="8229599" y="5334000"/>
            <a:ext cx="381001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8102768" y="58929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990600" y="2895600"/>
            <a:ext cx="72390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2093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91440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Conference Presentations</a:t>
            </a:r>
            <a:endParaRPr lang="en-US" b="1" dirty="0">
              <a:solidFill>
                <a:srgbClr val="00009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4098" y="914400"/>
          <a:ext cx="8271301" cy="4969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403172"/>
                <a:gridCol w="349229"/>
                <a:gridCol w="534074"/>
                <a:gridCol w="534074"/>
              </a:tblGrid>
              <a:tr h="49696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60400" y="5333999"/>
            <a:ext cx="406400" cy="5500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40898" y="19851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3598" y="32678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6298" y="45505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8998" y="5865812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50498" y="4715649"/>
            <a:ext cx="406400" cy="1168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56898" y="4372749"/>
            <a:ext cx="406400" cy="15113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63298" y="4220349"/>
            <a:ext cx="406400" cy="16637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69698" y="3521849"/>
            <a:ext cx="406400" cy="23622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76098" y="2971800"/>
            <a:ext cx="406400" cy="29122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82498" y="3488551"/>
            <a:ext cx="406400" cy="23788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88898" y="3429000"/>
            <a:ext cx="406400" cy="24550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86200" y="3810000"/>
            <a:ext cx="406400" cy="20740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82440" y="2971800"/>
            <a:ext cx="406400" cy="29122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99000" y="3048000"/>
            <a:ext cx="406400" cy="28360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05400" y="2518549"/>
            <a:ext cx="406400" cy="33655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32120" y="2362200"/>
            <a:ext cx="406400" cy="35179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52698" y="2438400"/>
            <a:ext cx="371902" cy="34456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5628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1998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9692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1999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3756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2000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7820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2001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21884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2002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948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2003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30012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2004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34076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2005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8140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42204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2007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46268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2008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5033271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2009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5439670" y="59270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2010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5851023" y="5927083"/>
            <a:ext cx="533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2011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5400" y="437274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-25400" y="3084771"/>
            <a:ext cx="51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-76200" y="179679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39700" y="56173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324600" y="2759849"/>
            <a:ext cx="406400" cy="31242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6321662" y="592954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2012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6690994" y="593200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6705600" y="1851997"/>
            <a:ext cx="400050" cy="4015403"/>
          </a:xfrm>
          <a:prstGeom prst="rect">
            <a:avLst/>
          </a:prstGeom>
          <a:solidFill>
            <a:srgbClr val="FEFF3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514600" y="1066800"/>
            <a:ext cx="1897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Total: 2054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6287743" y="53751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121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5862809" y="5372692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133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5493476" y="5370209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137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5112476" y="5367726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132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4643609" y="53726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108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 rot="16200000">
            <a:off x="4274276" y="5372692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3805409" y="52964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 rot="16200000">
            <a:off x="3436076" y="52964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94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 rot="16200000">
            <a:off x="3055076" y="52964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6200000">
            <a:off x="2586209" y="5398579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114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2216876" y="52989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92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1824209" y="52989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62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16200000">
            <a:off x="1367009" y="52989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59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997676" y="52989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 rot="16200000">
            <a:off x="605009" y="52964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6624809" y="53751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154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638800" y="6248400"/>
            <a:ext cx="131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Source: CSC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34200" y="6248400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+mn-lt"/>
              </a:rPr>
              <a:t>updated 2 Mar 2017</a:t>
            </a:r>
            <a:endParaRPr lang="en-US" sz="14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086600" y="3124200"/>
            <a:ext cx="457200" cy="2743200"/>
          </a:xfrm>
          <a:prstGeom prst="rect">
            <a:avLst/>
          </a:prstGeom>
          <a:solidFill>
            <a:srgbClr val="FEFF3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 rot="16200000">
            <a:off x="7087264" y="593557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6556666" y="4949522"/>
            <a:ext cx="142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106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845675" y="0"/>
            <a:ext cx="1298325" cy="798588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7467600" y="914400"/>
            <a:ext cx="457200" cy="4953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 rot="16200000">
            <a:off x="6670964" y="4682835"/>
            <a:ext cx="196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203 </a:t>
            </a:r>
          </a:p>
        </p:txBody>
      </p:sp>
      <p:sp>
        <p:nvSpPr>
          <p:cNvPr id="80" name="TextBox 79"/>
          <p:cNvSpPr txBox="1"/>
          <p:nvPr/>
        </p:nvSpPr>
        <p:spPr>
          <a:xfrm rot="16200000">
            <a:off x="7468264" y="593557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2015</a:t>
            </a:r>
            <a:endParaRPr lang="en-US" sz="1400" dirty="0"/>
          </a:p>
        </p:txBody>
      </p:sp>
      <p:sp>
        <p:nvSpPr>
          <p:cNvPr id="75" name="Rectangle 74"/>
          <p:cNvSpPr/>
          <p:nvPr/>
        </p:nvSpPr>
        <p:spPr>
          <a:xfrm>
            <a:off x="7924800" y="1676400"/>
            <a:ext cx="457200" cy="4191001"/>
          </a:xfrm>
          <a:prstGeom prst="rect">
            <a:avLst/>
          </a:prstGeom>
          <a:solidFill>
            <a:srgbClr val="F4FF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6200000">
            <a:off x="7816334" y="5301735"/>
            <a:ext cx="60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 rot="16200000">
            <a:off x="7803842" y="590918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2016</a:t>
            </a:r>
            <a:endParaRPr lang="en-US" sz="1400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685800" y="1979612"/>
            <a:ext cx="76962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16200000">
            <a:off x="8261042" y="590918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2017</a:t>
            </a:r>
            <a:endParaRPr lang="en-US" sz="1400" dirty="0"/>
          </a:p>
        </p:txBody>
      </p:sp>
      <p:sp>
        <p:nvSpPr>
          <p:cNvPr id="83" name="Rectangle 82"/>
          <p:cNvSpPr/>
          <p:nvPr/>
        </p:nvSpPr>
        <p:spPr>
          <a:xfrm>
            <a:off x="8382000" y="5257800"/>
            <a:ext cx="457200" cy="609601"/>
          </a:xfrm>
          <a:prstGeom prst="rect">
            <a:avLst/>
          </a:prstGeom>
          <a:solidFill>
            <a:srgbClr val="F4FF28">
              <a:alpha val="6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16200000">
            <a:off x="8223767" y="5187434"/>
            <a:ext cx="68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87" name="Date Placeholder 8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0B70-A274-BD4B-821B-8605E93D7820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88" name="Slide Number Placeholder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9" name="Footer Placeholder 8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</p:spTree>
  </p:cSld>
  <p:clrMapOvr>
    <a:masterClrMapping/>
  </p:clrMapOvr>
  <p:transition advTm="20933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10" y="47928"/>
            <a:ext cx="7667990" cy="685800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+mj-ea"/>
                <a:cs typeface="+mj-cs"/>
              </a:rPr>
              <a:t>International</a:t>
            </a:r>
            <a:r>
              <a:rPr lang="en-US" sz="4800" b="1" dirty="0" smtClean="0">
                <a:solidFill>
                  <a:srgbClr val="000090"/>
                </a:solidFill>
              </a:rPr>
              <a:t> </a:t>
            </a:r>
            <a:r>
              <a:rPr lang="en-US" sz="4800" b="1" dirty="0" smtClean="0">
                <a:solidFill>
                  <a:srgbClr val="000090"/>
                </a:solidFill>
                <a:ea typeface="+mj-ea"/>
                <a:cs typeface="+mj-cs"/>
              </a:rPr>
              <a:t> 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Collaboration</a:t>
            </a:r>
            <a:endParaRPr lang="en-US" sz="4800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635000" y="990600"/>
            <a:ext cx="7670800" cy="5193733"/>
            <a:chOff x="635000" y="924656"/>
            <a:chExt cx="7670800" cy="5193733"/>
          </a:xfrm>
        </p:grpSpPr>
        <p:sp>
          <p:nvSpPr>
            <p:cNvPr id="17411" name="TextBox 4"/>
            <p:cNvSpPr txBox="1">
              <a:spLocks noChangeArrowheads="1"/>
            </p:cNvSpPr>
            <p:nvPr/>
          </p:nvSpPr>
          <p:spPr bwMode="auto">
            <a:xfrm>
              <a:off x="914400" y="1662229"/>
              <a:ext cx="2576257" cy="56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100" b="1" i="1" u="sng" dirty="0">
                  <a:solidFill>
                    <a:srgbClr val="000000"/>
                  </a:solidFill>
                  <a:latin typeface="Calibri" pitchFamily="1" charset="0"/>
                </a:rPr>
                <a:t>France: </a:t>
              </a:r>
              <a:endParaRPr lang="en-US" sz="1100" b="1" i="1" u="sng" dirty="0" smtClean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Orsay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University, IN2P3, Paris</a:t>
              </a:r>
              <a:endParaRPr lang="en-US" sz="1000" dirty="0" smtClean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CEA </a:t>
              </a:r>
              <a:r>
                <a:rPr lang="en-US" sz="1000" dirty="0" err="1">
                  <a:solidFill>
                    <a:srgbClr val="000000"/>
                  </a:solidFill>
                  <a:latin typeface="Calibri" pitchFamily="1" charset="0"/>
                </a:rPr>
                <a:t>Saclay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, IRFU, Paris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</a:p>
          </p:txBody>
        </p:sp>
        <p:sp>
          <p:nvSpPr>
            <p:cNvPr id="17412" name="TextBox 7"/>
            <p:cNvSpPr txBox="1">
              <a:spLocks noChangeArrowheads="1"/>
            </p:cNvSpPr>
            <p:nvPr/>
          </p:nvSpPr>
          <p:spPr bwMode="auto">
            <a:xfrm>
              <a:off x="914400" y="935696"/>
              <a:ext cx="272865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lvl="1" defTabSz="457200"/>
              <a:r>
                <a:rPr lang="en-US" sz="1100" b="1" i="1" u="sng" dirty="0">
                  <a:solidFill>
                    <a:srgbClr val="000000"/>
                  </a:solidFill>
                  <a:latin typeface="Calibri" pitchFamily="1" charset="0"/>
                </a:rPr>
                <a:t>Armenia:</a:t>
              </a:r>
              <a:endParaRPr lang="en-US" sz="1100" b="1" i="1" u="sng" dirty="0" smtClean="0">
                <a:solidFill>
                  <a:srgbClr val="000000"/>
                </a:solidFill>
                <a:latin typeface="Calibri" pitchFamily="1" charset="0"/>
              </a:endParaRPr>
            </a:p>
            <a:p>
              <a:pPr marL="0" lvl="1" defTabSz="457200"/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-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Yerevan Physics Institute, Yerevan</a:t>
              </a:r>
            </a:p>
          </p:txBody>
        </p:sp>
        <p:sp>
          <p:nvSpPr>
            <p:cNvPr id="17413" name="TextBox 8"/>
            <p:cNvSpPr txBox="1">
              <a:spLocks noChangeArrowheads="1"/>
            </p:cNvSpPr>
            <p:nvPr/>
          </p:nvSpPr>
          <p:spPr bwMode="auto">
            <a:xfrm>
              <a:off x="914400" y="5410200"/>
              <a:ext cx="293531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100" b="1" i="1" u="sng" dirty="0">
                  <a:latin typeface="Calibri" pitchFamily="1" charset="0"/>
                </a:rPr>
                <a:t>United Kingdom: </a:t>
              </a:r>
            </a:p>
            <a:p>
              <a:pPr defTabSz="457200"/>
              <a:r>
                <a:rPr lang="en-US" sz="1000" dirty="0">
                  <a:latin typeface="Calibri" pitchFamily="1" charset="0"/>
                </a:rPr>
                <a:t>- Edinburgh University, Edinburgh</a:t>
              </a:r>
            </a:p>
            <a:p>
              <a:pPr defTabSz="457200"/>
              <a:r>
                <a:rPr lang="en-US" sz="1000" dirty="0">
                  <a:latin typeface="Calibri" pitchFamily="1" charset="0"/>
                </a:rPr>
                <a:t>- Glasgow University, Glasgow</a:t>
              </a:r>
            </a:p>
          </p:txBody>
        </p:sp>
        <p:sp>
          <p:nvSpPr>
            <p:cNvPr id="17414" name="TextBox 9"/>
            <p:cNvSpPr txBox="1">
              <a:spLocks noChangeArrowheads="1"/>
            </p:cNvSpPr>
            <p:nvPr/>
          </p:nvSpPr>
          <p:spPr bwMode="auto">
            <a:xfrm>
              <a:off x="914400" y="4382125"/>
              <a:ext cx="3573575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100" b="1" i="1" u="sng" dirty="0">
                  <a:solidFill>
                    <a:srgbClr val="000000"/>
                  </a:solidFill>
                  <a:latin typeface="Calibri" pitchFamily="1" charset="0"/>
                </a:rPr>
                <a:t>Russian Federation: 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MSU, </a:t>
              </a:r>
              <a:r>
                <a:rPr lang="en-US" sz="1000" dirty="0" err="1">
                  <a:solidFill>
                    <a:srgbClr val="000000"/>
                  </a:solidFill>
                  <a:latin typeface="Calibri" pitchFamily="1" charset="0"/>
                </a:rPr>
                <a:t>Skobeltsin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 Institute for Nuclear Physics, Moscow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Lomonsov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Moscow State University, Moscow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Institute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for Theoretical and Experimental Physics,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Moscow</a:t>
              </a:r>
            </a:p>
          </p:txBody>
        </p:sp>
        <p:sp>
          <p:nvSpPr>
            <p:cNvPr id="17415" name="TextBox 10"/>
            <p:cNvSpPr txBox="1">
              <a:spLocks noChangeArrowheads="1"/>
            </p:cNvSpPr>
            <p:nvPr/>
          </p:nvSpPr>
          <p:spPr bwMode="auto">
            <a:xfrm>
              <a:off x="914400" y="2779361"/>
              <a:ext cx="3169982" cy="118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100" b="1" i="1" u="sng" dirty="0">
                  <a:solidFill>
                    <a:srgbClr val="000000"/>
                  </a:solidFill>
                  <a:latin typeface="Calibri" pitchFamily="1" charset="0"/>
                </a:rPr>
                <a:t>Italy: </a:t>
              </a:r>
              <a:endParaRPr lang="en-US" sz="1100" b="1" i="1" u="sng" dirty="0" smtClean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INFN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LNF,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Frascati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, Roma</a:t>
              </a:r>
            </a:p>
            <a:p>
              <a:pPr defTabSz="457200"/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-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Università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di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Genova,INFN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,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Genova</a:t>
              </a:r>
              <a:endParaRPr lang="en-US" sz="1000" dirty="0" smtClean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Università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di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Ferrara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Ferrara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INFN - Pavia,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Universita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di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Pavia</a:t>
              </a:r>
            </a:p>
            <a:p>
              <a:pPr defTabSz="457200"/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- INFN - University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di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Roma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Tor </a:t>
              </a:r>
              <a:r>
                <a:rPr lang="en-US" sz="1000" dirty="0" err="1">
                  <a:solidFill>
                    <a:srgbClr val="000000"/>
                  </a:solidFill>
                  <a:latin typeface="Calibri" pitchFamily="1" charset="0"/>
                </a:rPr>
                <a:t>Vergata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Roma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INFN  -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Sezione.di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Torino, University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di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Torino </a:t>
              </a:r>
            </a:p>
          </p:txBody>
        </p:sp>
        <p:sp>
          <p:nvSpPr>
            <p:cNvPr id="17416" name="TextBox 11"/>
            <p:cNvSpPr txBox="1">
              <a:spLocks noChangeArrowheads="1"/>
            </p:cNvSpPr>
            <p:nvPr/>
          </p:nvSpPr>
          <p:spPr bwMode="auto">
            <a:xfrm>
              <a:off x="914400" y="3962400"/>
              <a:ext cx="3231895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100" b="1" i="1" u="sng" dirty="0">
                  <a:solidFill>
                    <a:srgbClr val="000000"/>
                  </a:solidFill>
                  <a:latin typeface="Calibri" pitchFamily="1" charset="0"/>
                </a:rPr>
                <a:t>Republic of Korea:</a:t>
              </a:r>
            </a:p>
            <a:p>
              <a:pPr defTabSz="457200"/>
              <a:r>
                <a:rPr lang="en-US" sz="1100" dirty="0">
                  <a:solidFill>
                    <a:srgbClr val="000000"/>
                  </a:solidFill>
                  <a:latin typeface="Calibri" pitchFamily="1" charset="0"/>
                </a:rPr>
                <a:t>- </a:t>
              </a:r>
              <a:r>
                <a:rPr lang="en-US" sz="1100" dirty="0" err="1">
                  <a:solidFill>
                    <a:srgbClr val="000000"/>
                  </a:solidFill>
                  <a:latin typeface="Calibri" pitchFamily="1" charset="0"/>
                </a:rPr>
                <a:t>Kyungpook</a:t>
              </a:r>
              <a:r>
                <a:rPr lang="en-US" sz="1100" dirty="0">
                  <a:solidFill>
                    <a:srgbClr val="000000"/>
                  </a:solidFill>
                  <a:latin typeface="Calibri" pitchFamily="1" charset="0"/>
                </a:rPr>
                <a:t> National University, </a:t>
              </a:r>
              <a:r>
                <a:rPr lang="en-US" sz="1100" dirty="0" err="1">
                  <a:solidFill>
                    <a:srgbClr val="000000"/>
                  </a:solidFill>
                  <a:latin typeface="Calibri" pitchFamily="1" charset="0"/>
                </a:rPr>
                <a:t>Daegu</a:t>
              </a:r>
              <a:r>
                <a:rPr lang="en-US" sz="1100" dirty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</a:p>
          </p:txBody>
        </p:sp>
        <p:sp>
          <p:nvSpPr>
            <p:cNvPr id="17417" name="TextBox 12"/>
            <p:cNvSpPr txBox="1">
              <a:spLocks noChangeArrowheads="1"/>
            </p:cNvSpPr>
            <p:nvPr/>
          </p:nvSpPr>
          <p:spPr bwMode="auto">
            <a:xfrm>
              <a:off x="4499343" y="924656"/>
              <a:ext cx="3806457" cy="4570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100" b="1" i="1" u="sng" dirty="0">
                  <a:solidFill>
                    <a:srgbClr val="000000"/>
                  </a:solidFill>
                  <a:latin typeface="Calibri" pitchFamily="1" charset="0"/>
                </a:rPr>
                <a:t>United States of America: </a:t>
              </a:r>
              <a:endParaRPr lang="en-US" sz="1100" b="1" i="1" dirty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>
                <a:buFontTx/>
                <a:buChar char="-"/>
              </a:pP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 Argonne National Laboratory, Argonne,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Il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California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State University, Dominguez Hills,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CA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Canisius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College, Buffalo, New York</a:t>
              </a:r>
            </a:p>
            <a:p>
              <a:pPr defTabSz="457200"/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- Carnegie Mellon University,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</a:rPr>
                <a:t>PIttsburgh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, PA</a:t>
              </a:r>
            </a:p>
            <a:p>
              <a:pPr defTabSz="457200"/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-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Catholic University of America, Washington, DC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College of William and Mary, Williamsburg, VA</a:t>
              </a:r>
              <a:endParaRPr lang="en-US" sz="1000" dirty="0" smtClean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Christopher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Newport University, Newport News,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VA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Duquesne University, Pittsburgh, PA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Fairfield University, Fairfield, CT</a:t>
              </a:r>
            </a:p>
            <a:p>
              <a:pPr defTabSz="457200">
                <a:buFontTx/>
                <a:buChar char="-"/>
              </a:pP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 Florida International University, Miami,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FL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Florida State University, Tallahassee, FL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George Washington University,  Washington, DC</a:t>
              </a:r>
            </a:p>
            <a:p>
              <a:pPr defTabSz="457200"/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-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Idaho State University, </a:t>
              </a:r>
              <a:r>
                <a:rPr lang="en-US" sz="1000" dirty="0" err="1">
                  <a:solidFill>
                    <a:srgbClr val="000000"/>
                  </a:solidFill>
                  <a:latin typeface="Calibri" pitchFamily="1" charset="0"/>
                </a:rPr>
                <a:t>Pocatella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, ID</a:t>
              </a:r>
              <a:endParaRPr lang="en-US" sz="1000" dirty="0" smtClean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James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Madison University, </a:t>
              </a:r>
              <a:r>
                <a:rPr lang="en-US" sz="1000" dirty="0" err="1">
                  <a:solidFill>
                    <a:srgbClr val="000000"/>
                  </a:solidFill>
                  <a:latin typeface="Calibri" pitchFamily="1" charset="0"/>
                </a:rPr>
                <a:t>Harrisionburg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VA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Mississippi  State University,  Starkville, MS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Norfolk State University, Norfolk, VA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Ohio University, Athens, OH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Old Dominion University, Norfolk, VA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Rensselaer Polytechnic Institute, Troy, NY</a:t>
              </a:r>
              <a:endParaRPr lang="en-US" sz="1000" dirty="0" smtClean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/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- Stony Brook University,  </a:t>
              </a:r>
            </a:p>
            <a:p>
              <a:pPr defTabSz="457200"/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-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Temple University, Philadelphia, PA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Thomas Jefferson National Facility,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Newport News, VA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University of Connecticut,   Storrs, CT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University of New Hampshire, Durham, NH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University, of Richmond, Richmond, VA</a:t>
              </a:r>
            </a:p>
            <a:p>
              <a:pPr defTabSz="457200"/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- University of South Carolina, Columbia, SC</a:t>
              </a:r>
            </a:p>
            <a:p>
              <a:pPr defTabSz="457200">
                <a:buFontTx/>
                <a:buChar char="-"/>
              </a:pP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</a:rPr>
                <a:t> University of Virginia, Charlottesville, 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VA</a:t>
              </a:r>
            </a:p>
            <a:p>
              <a:pPr defTabSz="457200"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</a:rPr>
                <a:t> Virginia Polytechnic Institute and State University, Blacksburg, VA</a:t>
              </a:r>
              <a:endParaRPr lang="en-US" sz="1000" dirty="0">
                <a:solidFill>
                  <a:srgbClr val="000000"/>
                </a:solidFill>
                <a:latin typeface="Calibri" pitchFamily="1" charset="0"/>
              </a:endParaRPr>
            </a:p>
          </p:txBody>
        </p:sp>
        <p:sp>
          <p:nvSpPr>
            <p:cNvPr id="17418" name="TextBox 13"/>
            <p:cNvSpPr txBox="1">
              <a:spLocks noChangeArrowheads="1"/>
            </p:cNvSpPr>
            <p:nvPr/>
          </p:nvSpPr>
          <p:spPr bwMode="auto">
            <a:xfrm>
              <a:off x="914400" y="1297675"/>
              <a:ext cx="3493832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i="1" u="sng" dirty="0">
                  <a:solidFill>
                    <a:srgbClr val="000000"/>
                  </a:solidFill>
                  <a:latin typeface="Calibri" pitchFamily="1" charset="0"/>
                  <a:ea typeface="Calibri" pitchFamily="1" charset="0"/>
                  <a:cs typeface="Calibri" pitchFamily="1" charset="0"/>
                </a:rPr>
                <a:t>Chile</a:t>
              </a:r>
              <a:r>
                <a:rPr lang="en-US" sz="1100" i="1" u="sng" dirty="0">
                  <a:solidFill>
                    <a:srgbClr val="000000"/>
                  </a:solidFill>
                  <a:latin typeface="Calibri" pitchFamily="1" charset="0"/>
                  <a:ea typeface="Calibri" pitchFamily="1" charset="0"/>
                  <a:cs typeface="Calibri" pitchFamily="1" charset="0"/>
                </a:rPr>
                <a:t>: </a:t>
              </a:r>
              <a:endParaRPr lang="en-US" sz="1100" i="1" u="sng" dirty="0" smtClean="0">
                <a:solidFill>
                  <a:srgbClr val="000000"/>
                </a:solidFill>
                <a:latin typeface="Calibri" pitchFamily="1" charset="0"/>
                <a:ea typeface="Calibri" pitchFamily="1" charset="0"/>
                <a:cs typeface="Calibri" pitchFamily="1" charset="0"/>
              </a:endParaRPr>
            </a:p>
            <a:p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  <a:ea typeface="Calibri" pitchFamily="1" charset="0"/>
                  <a:cs typeface="Calibri" pitchFamily="1" charset="0"/>
                </a:rPr>
                <a:t>- Universidad </a:t>
              </a:r>
              <a:r>
                <a:rPr lang="en-US" sz="1000" dirty="0" err="1" smtClean="0">
                  <a:solidFill>
                    <a:srgbClr val="000000"/>
                  </a:solidFill>
                  <a:latin typeface="Calibri" pitchFamily="1" charset="0"/>
                  <a:ea typeface="Calibri" pitchFamily="1" charset="0"/>
                  <a:cs typeface="Calibri" pitchFamily="1" charset="0"/>
                </a:rPr>
                <a:t>Tecnica</a:t>
              </a:r>
              <a:r>
                <a:rPr lang="en-US" sz="1000" dirty="0" smtClean="0">
                  <a:solidFill>
                    <a:srgbClr val="000000"/>
                  </a:solidFill>
                  <a:latin typeface="Calibri" pitchFamily="1" charset="0"/>
                  <a:ea typeface="Calibri" pitchFamily="1" charset="0"/>
                  <a:cs typeface="Calibri" pitchFamily="1" charset="0"/>
                </a:rPr>
                <a:t> Federico </a:t>
              </a:r>
              <a:r>
                <a:rPr lang="en-US" sz="1000" dirty="0">
                  <a:solidFill>
                    <a:srgbClr val="000000"/>
                  </a:solidFill>
                  <a:latin typeface="Calibri" pitchFamily="1" charset="0"/>
                  <a:ea typeface="Calibri" pitchFamily="1" charset="0"/>
                  <a:cs typeface="Calibri" pitchFamily="1" charset="0"/>
                </a:rPr>
                <a:t>Santa Maria, Valparaiso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5000" y="935696"/>
              <a:ext cx="7658100" cy="51826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914400" y="5029200"/>
              <a:ext cx="3374114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1100" b="1" i="1" u="sng" dirty="0" smtClean="0">
                  <a:solidFill>
                    <a:srgbClr val="000000"/>
                  </a:solidFill>
                  <a:latin typeface="Calibri" pitchFamily="1" charset="0"/>
                </a:rPr>
                <a:t>Spain:</a:t>
              </a:r>
              <a:endParaRPr lang="en-US" sz="1100" b="1" i="1" u="sng" dirty="0">
                <a:solidFill>
                  <a:srgbClr val="000000"/>
                </a:solidFill>
                <a:latin typeface="Calibri" pitchFamily="1" charset="0"/>
              </a:endParaRPr>
            </a:p>
            <a:p>
              <a:pPr defTabSz="457200"/>
              <a:r>
                <a:rPr lang="en-US" sz="1100" dirty="0">
                  <a:solidFill>
                    <a:srgbClr val="000000"/>
                  </a:solidFill>
                  <a:latin typeface="Calibri" pitchFamily="1" charset="0"/>
                </a:rPr>
                <a:t>-</a:t>
              </a:r>
              <a:r>
                <a:rPr lang="en-US" sz="1100" dirty="0" smtClean="0">
                  <a:solidFill>
                    <a:srgbClr val="000000"/>
                  </a:solidFill>
                  <a:latin typeface="Calibri" pitchFamily="1" charset="0"/>
                </a:rPr>
                <a:t> University of the Basque Country, Bilbao </a:t>
              </a:r>
              <a:endParaRPr lang="en-US" sz="1100" dirty="0">
                <a:solidFill>
                  <a:srgbClr val="000000"/>
                </a:solidFill>
                <a:latin typeface="Calibri" pitchFamily="1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400" y="2193857"/>
              <a:ext cx="32327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 u="sng" dirty="0" smtClean="0">
                  <a:solidFill>
                    <a:srgbClr val="000000"/>
                  </a:solidFill>
                  <a:latin typeface="+mn-lt"/>
                </a:rPr>
                <a:t>Germany: </a:t>
              </a:r>
            </a:p>
            <a:p>
              <a:pPr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+mn-lt"/>
                </a:rPr>
                <a:t>Institut</a:t>
              </a:r>
              <a:r>
                <a:rPr lang="en-US" sz="1000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en-US" sz="1000" dirty="0" err="1" smtClean="0">
                  <a:solidFill>
                    <a:srgbClr val="000000"/>
                  </a:solidFill>
                  <a:latin typeface="+mn-lt"/>
                </a:rPr>
                <a:t>f</a:t>
              </a:r>
              <a:r>
                <a:rPr lang="en-US" sz="1000" dirty="0" smtClean="0">
                  <a:solidFill>
                    <a:srgbClr val="000000"/>
                  </a:solidFill>
                  <a:latin typeface="+mn-lt"/>
                </a:rPr>
                <a:t>. </a:t>
              </a:r>
              <a:r>
                <a:rPr lang="en-US" sz="1000" dirty="0" err="1" smtClean="0">
                  <a:solidFill>
                    <a:srgbClr val="000000"/>
                  </a:solidFill>
                  <a:latin typeface="+mn-lt"/>
                </a:rPr>
                <a:t>Kernphysik</a:t>
              </a:r>
              <a:r>
                <a:rPr lang="en-US" sz="1000" dirty="0" smtClean="0">
                  <a:solidFill>
                    <a:srgbClr val="000000"/>
                  </a:solidFill>
                  <a:latin typeface="+mn-lt"/>
                </a:rPr>
                <a:t>, </a:t>
              </a:r>
              <a:r>
                <a:rPr lang="en-US" sz="1000" dirty="0" err="1" smtClean="0">
                  <a:solidFill>
                    <a:srgbClr val="000000"/>
                  </a:solidFill>
                  <a:latin typeface="+mn-lt"/>
                </a:rPr>
                <a:t>Jülich</a:t>
              </a:r>
              <a:endParaRPr lang="en-US" sz="1000" dirty="0" smtClean="0">
                <a:solidFill>
                  <a:srgbClr val="000000"/>
                </a:solidFill>
                <a:latin typeface="+mn-lt"/>
              </a:endParaRPr>
            </a:p>
            <a:p>
              <a:pPr>
                <a:buFontTx/>
                <a:buChar char="-"/>
              </a:pPr>
              <a:r>
                <a:rPr lang="en-US" sz="1000" dirty="0" smtClean="0">
                  <a:solidFill>
                    <a:srgbClr val="000000"/>
                  </a:solidFill>
                  <a:latin typeface="+mn-lt"/>
                </a:rPr>
                <a:t> Justus-Liebig-University Giessen, Giessen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939114" y="5620394"/>
            <a:ext cx="2223686" cy="33855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47 Institutions, </a:t>
            </a:r>
            <a:r>
              <a:rPr lang="en-US" sz="1600" dirty="0" smtClean="0">
                <a:solidFill>
                  <a:srgbClr val="000000"/>
                </a:solidFill>
              </a:rPr>
              <a:t>03</a:t>
            </a:r>
            <a:r>
              <a:rPr lang="en-US" sz="1600" b="1" dirty="0" smtClean="0">
                <a:solidFill>
                  <a:srgbClr val="000000"/>
                </a:solidFill>
              </a:rPr>
              <a:t>/2017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342662" y="47928"/>
            <a:ext cx="1180295" cy="725989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Date Placeholder 18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81EF3-E4FA-EB43-849D-58CE949E2F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3/29/17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Slide Number Placeholder 26"/>
          <p:cNvSpPr txBox="1">
            <a:spLocks/>
          </p:cNvSpPr>
          <p:nvPr/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1B448-D881-4C06-8E31-715F81B52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Footer Placeholder 27"/>
          <p:cNvSpPr txBox="1">
            <a:spLocks/>
          </p:cNvSpPr>
          <p:nvPr/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 collaboration meeting, JLab  11/01-04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Solenoid Magnet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7678" r="3190"/>
          <a:stretch>
            <a:fillRect/>
          </a:stretch>
        </p:blipFill>
        <p:spPr>
          <a:xfrm>
            <a:off x="-53340" y="990600"/>
            <a:ext cx="4625340" cy="5497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b="13941"/>
          <a:stretch>
            <a:fillRect/>
          </a:stretch>
        </p:blipFill>
        <p:spPr>
          <a:xfrm>
            <a:off x="4653534" y="990600"/>
            <a:ext cx="4490466" cy="54102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rot="5400000">
            <a:off x="1820863" y="3741737"/>
            <a:ext cx="5502275" cy="1588"/>
          </a:xfrm>
          <a:prstGeom prst="line">
            <a:avLst/>
          </a:prstGeom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05400" y="4846320"/>
            <a:ext cx="2057400" cy="3048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7826" b="4393"/>
          <a:stretch>
            <a:fillRect/>
          </a:stretch>
        </p:blipFill>
        <p:spPr>
          <a:xfrm>
            <a:off x="26670" y="1023849"/>
            <a:ext cx="4545330" cy="53993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96" y="1219200"/>
            <a:ext cx="4446104" cy="4648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Torus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Magnet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7" name="Date Placeholder 26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75129-BEF8-B14A-96E4-FD962C4BBB9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3/29/17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28"/>
          <p:cNvSpPr txBox="1">
            <a:spLocks/>
          </p:cNvSpPr>
          <p:nvPr/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041EDE-50F2-FD49-B156-DFB8E5BC9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29"/>
          <p:cNvSpPr txBox="1">
            <a:spLocks/>
          </p:cNvSpPr>
          <p:nvPr/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 collaboration meeting, JLab  03/28-31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5029200"/>
            <a:ext cx="4419600" cy="7620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107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Torus magnet operational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0" y="0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4876800" y="1066800"/>
            <a:ext cx="3950959" cy="262623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/>
          <p:cNvSpPr txBox="1"/>
          <p:nvPr/>
        </p:nvSpPr>
        <p:spPr>
          <a:xfrm>
            <a:off x="7162800" y="2105990"/>
            <a:ext cx="2878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endParaRPr lang="en-US" sz="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2289" y="2410790"/>
            <a:ext cx="2822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48748" y="2176422"/>
            <a:ext cx="278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24933" y="1942054"/>
            <a:ext cx="289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D</a:t>
            </a:r>
          </a:p>
        </p:txBody>
      </p:sp>
      <p:graphicFrame>
        <p:nvGraphicFramePr>
          <p:cNvPr id="40" name="Chart 39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9961543"/>
              </p:ext>
            </p:extLst>
          </p:nvPr>
        </p:nvGraphicFramePr>
        <p:xfrm>
          <a:off x="164995" y="4102100"/>
          <a:ext cx="42672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Chart 40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0293626"/>
              </p:ext>
            </p:extLst>
          </p:nvPr>
        </p:nvGraphicFramePr>
        <p:xfrm>
          <a:off x="4572000" y="4038600"/>
          <a:ext cx="4572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Freeform 41"/>
          <p:cNvSpPr/>
          <p:nvPr/>
        </p:nvSpPr>
        <p:spPr>
          <a:xfrm>
            <a:off x="2647545" y="4407932"/>
            <a:ext cx="2762655" cy="312022"/>
          </a:xfrm>
          <a:custGeom>
            <a:avLst/>
            <a:gdLst>
              <a:gd name="connsiteX0" fmla="*/ 0 w 2762655"/>
              <a:gd name="connsiteY0" fmla="*/ 214745 h 312022"/>
              <a:gd name="connsiteX1" fmla="*/ 564204 w 2762655"/>
              <a:gd name="connsiteY1" fmla="*/ 39648 h 312022"/>
              <a:gd name="connsiteX2" fmla="*/ 1167319 w 2762655"/>
              <a:gd name="connsiteY2" fmla="*/ 737 h 312022"/>
              <a:gd name="connsiteX3" fmla="*/ 1692613 w 2762655"/>
              <a:gd name="connsiteY3" fmla="*/ 59103 h 312022"/>
              <a:gd name="connsiteX4" fmla="*/ 2762655 w 2762655"/>
              <a:gd name="connsiteY4" fmla="*/ 312022 h 3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655" h="312022">
                <a:moveTo>
                  <a:pt x="0" y="214745"/>
                </a:moveTo>
                <a:cubicBezTo>
                  <a:pt x="184825" y="145030"/>
                  <a:pt x="369651" y="75316"/>
                  <a:pt x="564204" y="39648"/>
                </a:cubicBezTo>
                <a:cubicBezTo>
                  <a:pt x="758757" y="3980"/>
                  <a:pt x="979251" y="-2505"/>
                  <a:pt x="1167319" y="737"/>
                </a:cubicBezTo>
                <a:cubicBezTo>
                  <a:pt x="1355387" y="3979"/>
                  <a:pt x="1426724" y="7222"/>
                  <a:pt x="1692613" y="59103"/>
                </a:cubicBezTo>
                <a:cubicBezTo>
                  <a:pt x="1958502" y="110984"/>
                  <a:pt x="2360578" y="211503"/>
                  <a:pt x="2762655" y="312022"/>
                </a:cubicBezTo>
              </a:path>
            </a:pathLst>
          </a:custGeom>
          <a:noFill/>
          <a:ln w="57150">
            <a:solidFill>
              <a:srgbClr val="7A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023802" y="4648200"/>
            <a:ext cx="609600" cy="304800"/>
          </a:xfrm>
          <a:prstGeom prst="roundRect">
            <a:avLst/>
          </a:prstGeom>
          <a:noFill/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rcRect t="7203"/>
          <a:stretch>
            <a:fillRect/>
          </a:stretch>
        </p:blipFill>
        <p:spPr>
          <a:xfrm>
            <a:off x="152400" y="1169670"/>
            <a:ext cx="4622800" cy="2945130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rot="16200000" flipH="1">
            <a:off x="3238500" y="1866900"/>
            <a:ext cx="838200" cy="762000"/>
          </a:xfrm>
          <a:prstGeom prst="straightConnector1">
            <a:avLst/>
          </a:prstGeom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68492" y="914400"/>
            <a:ext cx="1108108" cy="369332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11/4/2016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20465" y="6019800"/>
            <a:ext cx="4832535" cy="369332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0" dirty="0" smtClean="0"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90"/>
                </a:solidFill>
                <a:latin typeface="+mj-lt"/>
              </a:rPr>
              <a:t>Analysis of magnetic field measurements ongoing</a:t>
            </a:r>
            <a:endParaRPr lang="en-US" b="0" dirty="0"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90"/>
              </a:solidFill>
              <a:latin typeface="+mj-lt"/>
            </a:endParaRPr>
          </a:p>
        </p:txBody>
      </p:sp>
      <p:sp>
        <p:nvSpPr>
          <p:cNvPr id="26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7D7BD83C-7C82-754C-8C43-2B397D59C27C}" type="datetime1">
              <a:rPr lang="en-US" b="0" smtClean="0">
                <a:latin typeface="+mj-lt"/>
              </a:rPr>
              <a:pPr/>
              <a:t>3/29/17</a:t>
            </a:fld>
            <a:endParaRPr lang="en-US" b="0">
              <a:latin typeface="+mj-lt"/>
            </a:endParaRPr>
          </a:p>
        </p:txBody>
      </p:sp>
      <p:sp>
        <p:nvSpPr>
          <p:cNvPr id="27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b="0" smtClean="0">
                <a:latin typeface="+mj-lt"/>
              </a:rPr>
              <a:pPr/>
              <a:t>5</a:t>
            </a:fld>
            <a:endParaRPr lang="en-US" b="0">
              <a:latin typeface="+mj-lt"/>
            </a:endParaRPr>
          </a:p>
        </p:txBody>
      </p:sp>
      <p:sp>
        <p:nvSpPr>
          <p:cNvPr id="3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0" smtClean="0">
                <a:latin typeface="+mj-lt"/>
              </a:rPr>
              <a:t>CLAS collaboration meeting, JLab  03/28-31</a:t>
            </a:r>
            <a:endParaRPr lang="en-US" b="0">
              <a:latin typeface="+mj-lt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334"/>
            <a:ext cx="8229600" cy="762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28800" y="-76200"/>
            <a:ext cx="5435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Equipment for KPP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19945"/>
          <a:stretch>
            <a:fillRect/>
          </a:stretch>
        </p:blipFill>
        <p:spPr>
          <a:xfrm>
            <a:off x="157353" y="990600"/>
            <a:ext cx="8910447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4876800" y="1295400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1905000" y="1143000"/>
            <a:ext cx="1314808" cy="646331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CLAS12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02/03/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2017</a:t>
            </a:r>
          </a:p>
        </p:txBody>
      </p:sp>
      <p:sp>
        <p:nvSpPr>
          <p:cNvPr id="14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7D7BD83C-7C82-754C-8C43-2B397D59C27C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15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Calibration of KPP data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9700" y="1066186"/>
            <a:ext cx="4051300" cy="5106014"/>
          </a:xfr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0090"/>
                </a:solidFill>
              </a:rPr>
              <a:t>Focus on forward detectors: </a:t>
            </a:r>
            <a:r>
              <a:rPr lang="en-US" sz="1800" b="1" dirty="0" smtClean="0">
                <a:solidFill>
                  <a:srgbClr val="000090"/>
                </a:solidFill>
              </a:rPr>
              <a:t>ECAL, FTOF, DC</a:t>
            </a:r>
          </a:p>
          <a:p>
            <a:pPr marL="539750" lvl="1" indent="-200025">
              <a:lnSpc>
                <a:spcPct val="12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</a:rPr>
              <a:t>ECAL </a:t>
            </a:r>
            <a:r>
              <a:rPr lang="en-US" sz="1600" dirty="0" smtClean="0">
                <a:solidFill>
                  <a:srgbClr val="000090"/>
                </a:solidFill>
              </a:rPr>
              <a:t>(PCAL+EC): energy calibration) based on </a:t>
            </a:r>
            <a:r>
              <a:rPr lang="en-US" sz="1600" dirty="0" err="1" smtClean="0">
                <a:solidFill>
                  <a:srgbClr val="000090"/>
                </a:solidFill>
              </a:rPr>
              <a:t>pions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</a:p>
          <a:p>
            <a:pPr marL="539750" lvl="1" indent="-200025">
              <a:lnSpc>
                <a:spcPct val="12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</a:rPr>
              <a:t>FTOF</a:t>
            </a:r>
            <a:r>
              <a:rPr lang="en-US" sz="1600" dirty="0" smtClean="0">
                <a:solidFill>
                  <a:srgbClr val="000090"/>
                </a:solidFill>
              </a:rPr>
              <a:t>: gain, attenuation length, effective velocity, left-right timing offsets </a:t>
            </a:r>
            <a:r>
              <a:rPr lang="en-US" sz="1600" b="1" dirty="0" smtClean="0">
                <a:solidFill>
                  <a:srgbClr val="000090"/>
                </a:solidFill>
              </a:rPr>
              <a:t>completed</a:t>
            </a:r>
            <a:r>
              <a:rPr lang="en-US" sz="1600" dirty="0" smtClean="0">
                <a:solidFill>
                  <a:srgbClr val="000090"/>
                </a:solidFill>
              </a:rPr>
              <a:t>, first iteration of time walk, paddle-to-paddle </a:t>
            </a:r>
            <a:r>
              <a:rPr lang="en-US" sz="1600" b="1" dirty="0" smtClean="0">
                <a:solidFill>
                  <a:srgbClr val="000090"/>
                </a:solidFill>
              </a:rPr>
              <a:t>in progress</a:t>
            </a:r>
          </a:p>
          <a:p>
            <a:pPr marL="539750" lvl="1" indent="-200025">
              <a:lnSpc>
                <a:spcPct val="12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</a:rPr>
              <a:t>DC</a:t>
            </a:r>
            <a:r>
              <a:rPr lang="en-US" sz="1600" dirty="0" smtClean="0">
                <a:solidFill>
                  <a:srgbClr val="000090"/>
                </a:solidFill>
              </a:rPr>
              <a:t>: first iteration of T0 and time-to-distance calibration</a:t>
            </a:r>
            <a:endParaRPr lang="en-US" sz="1600" dirty="0">
              <a:solidFill>
                <a:srgbClr val="00009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0090"/>
                </a:solidFill>
              </a:rPr>
              <a:t>Great opportunity to test procedures, identify issues &amp; improve algorithms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0090"/>
                </a:solidFill>
              </a:rPr>
              <a:t>Limitations due to single sector DC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0090"/>
                </a:solidFill>
              </a:rPr>
              <a:t>Alternative procedure to calibrate detectors in all sectors being developed </a:t>
            </a: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8" name="Picture 7" descr="Screenshot 2017-03-26 19.20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66367" y="4477511"/>
            <a:ext cx="3153833" cy="2337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4343400"/>
            <a:ext cx="1269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FTOF panel 1B</a:t>
            </a:r>
            <a:endParaRPr lang="en-US" sz="1400" dirty="0"/>
          </a:p>
        </p:txBody>
      </p:sp>
      <p:pic>
        <p:nvPicPr>
          <p:cNvPr id="11" name="Picture 10" descr="Screenshot 2017-03-26 19.26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67200" y="3403591"/>
            <a:ext cx="2904603" cy="2152650"/>
          </a:xfrm>
          <a:prstGeom prst="rect">
            <a:avLst/>
          </a:prstGeom>
        </p:spPr>
      </p:pic>
      <p:pic>
        <p:nvPicPr>
          <p:cNvPr id="12" name="Picture 11" descr="Screenshot 2017-03-26 19.25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91886" y="2221788"/>
            <a:ext cx="3057948" cy="2043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3200400"/>
            <a:ext cx="1269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FTOF panel 1B</a:t>
            </a:r>
            <a:endParaRPr lang="en-US" sz="1400" dirty="0"/>
          </a:p>
        </p:txBody>
      </p:sp>
      <p:pic>
        <p:nvPicPr>
          <p:cNvPr id="10" name="Picture 9" descr="Screenshot 2017-03-26 19.26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168493" y="838200"/>
            <a:ext cx="3124655" cy="2110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2800" y="1978223"/>
            <a:ext cx="1891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ECAL sampling fraction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861053" y="1246707"/>
            <a:ext cx="1198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 photon invariant mass</a:t>
            </a:r>
            <a:endParaRPr lang="en-US" sz="1400" dirty="0"/>
          </a:p>
        </p:txBody>
      </p:sp>
      <p:pic>
        <p:nvPicPr>
          <p:cNvPr id="16" name="Picture 15" descr="CLAS-color-lo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96200" y="33271"/>
            <a:ext cx="1363113" cy="7287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500" y="54114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BD83C-7C82-754C-8C43-2B397D59C27C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47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Tracking in Forward Detector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E8AD-129B-8748-ABB0-63331132F2D1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3" name="Group 6"/>
          <p:cNvGrpSpPr>
            <a:grpSpLocks noChangeAspect="1"/>
          </p:cNvGrpSpPr>
          <p:nvPr/>
        </p:nvGrpSpPr>
        <p:grpSpPr>
          <a:xfrm>
            <a:off x="152400" y="1455831"/>
            <a:ext cx="4333097" cy="2201769"/>
            <a:chOff x="344796" y="3370663"/>
            <a:chExt cx="3278773" cy="17743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796" y="3370663"/>
              <a:ext cx="3276255" cy="177437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2941" y="4547669"/>
              <a:ext cx="1030628" cy="53131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97016" y="3425599"/>
              <a:ext cx="1158621" cy="570475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  <a:latin typeface="Abadi MT Condensed Light" charset="0"/>
                  <a:ea typeface="Abadi MT Condensed Light" charset="0"/>
                  <a:cs typeface="Abadi MT Condensed Light" charset="0"/>
                </a:rPr>
                <a:t>Out-of-time-hits </a:t>
              </a:r>
            </a:p>
            <a:p>
              <a:r>
                <a:rPr lang="en-US" sz="2000" dirty="0" smtClean="0">
                  <a:solidFill>
                    <a:srgbClr val="000090"/>
                  </a:solidFill>
                  <a:latin typeface="Abadi MT Condensed Light" charset="0"/>
                  <a:ea typeface="Abadi MT Condensed Light" charset="0"/>
                  <a:cs typeface="Abadi MT Condensed Light" charset="0"/>
                </a:rPr>
                <a:t>rejection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7" name="Group 14"/>
          <p:cNvGrpSpPr>
            <a:grpSpLocks noChangeAspect="1"/>
          </p:cNvGrpSpPr>
          <p:nvPr/>
        </p:nvGrpSpPr>
        <p:grpSpPr>
          <a:xfrm>
            <a:off x="4686443" y="1469216"/>
            <a:ext cx="4305157" cy="2145062"/>
            <a:chOff x="5538806" y="1136999"/>
            <a:chExt cx="3376594" cy="16824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8806" y="1136999"/>
              <a:ext cx="3376594" cy="168240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68576" y="1179967"/>
              <a:ext cx="1105535" cy="7965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  <a:latin typeface="Abadi MT Condensed Light" charset="0"/>
                  <a:ea typeface="Abadi MT Condensed Light" charset="0"/>
                  <a:cs typeface="Abadi MT Condensed Light" charset="0"/>
                </a:rPr>
                <a:t>Missing one </a:t>
              </a:r>
              <a:r>
                <a:rPr lang="en-US" sz="2000" dirty="0" err="1" smtClean="0">
                  <a:solidFill>
                    <a:srgbClr val="000090"/>
                  </a:solidFill>
                  <a:latin typeface="Abadi MT Condensed Light" charset="0"/>
                  <a:ea typeface="Abadi MT Condensed Light" charset="0"/>
                  <a:cs typeface="Abadi MT Condensed Light" charset="0"/>
                </a:rPr>
                <a:t>superlayer</a:t>
              </a:r>
              <a:r>
                <a:rPr lang="en-US" sz="2000" dirty="0" smtClean="0">
                  <a:solidFill>
                    <a:srgbClr val="000090"/>
                  </a:solidFill>
                  <a:latin typeface="Abadi MT Condensed Light" charset="0"/>
                  <a:ea typeface="Abadi MT Condensed Light" charset="0"/>
                  <a:cs typeface="Abadi MT Condensed Light" charset="0"/>
                </a:rPr>
                <a:t> in Region-1</a:t>
              </a:r>
              <a:endParaRPr lang="en-US" sz="2000" dirty="0">
                <a:solidFill>
                  <a:srgbClr val="000090"/>
                </a:solidFill>
                <a:latin typeface="Abadi MT Condensed Light" charset="0"/>
                <a:ea typeface="Abadi MT Condensed Light" charset="0"/>
                <a:cs typeface="Abadi MT Condensed Light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l="67574" t="4028" r="2789" b="49288"/>
          <a:stretch>
            <a:fillRect/>
          </a:stretch>
        </p:blipFill>
        <p:spPr>
          <a:xfrm>
            <a:off x="6172200" y="3841681"/>
            <a:ext cx="2895600" cy="25549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t="2875" r="67897" b="48617"/>
          <a:stretch>
            <a:fillRect/>
          </a:stretch>
        </p:blipFill>
        <p:spPr>
          <a:xfrm>
            <a:off x="30511" y="3824859"/>
            <a:ext cx="3093689" cy="26184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 t="51383" r="67897"/>
          <a:stretch>
            <a:fillRect/>
          </a:stretch>
        </p:blipFill>
        <p:spPr>
          <a:xfrm>
            <a:off x="3099466" y="3805787"/>
            <a:ext cx="3148934" cy="26712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8600" y="990600"/>
            <a:ext cx="881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=6.4 GeV, calorimeter trigger in S2 only, negative tracks </a:t>
            </a:r>
            <a:r>
              <a:rPr lang="en-US" dirty="0" err="1" smtClean="0"/>
              <a:t>outbending</a:t>
            </a:r>
            <a:r>
              <a:rPr lang="en-US" dirty="0" smtClean="0"/>
              <a:t>, no solenoid field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500" y="54114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20" name="Picture 19" descr="CLAS-color-lo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96200" y="33271"/>
            <a:ext cx="1363113" cy="7287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4000" y="4114800"/>
            <a:ext cx="1219199" cy="707886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momentum spectrum</a:t>
            </a:r>
            <a:endParaRPr lang="en-US" sz="2000" b="0" dirty="0">
              <a:solidFill>
                <a:srgbClr val="00009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3962400"/>
            <a:ext cx="990600" cy="40011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 </a:t>
            </a:r>
            <a:r>
              <a:rPr lang="en-US" sz="2000" b="0" dirty="0" err="1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z</a:t>
            </a:r>
            <a:r>
              <a:rPr lang="en-US" sz="2000" b="0" dirty="0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-vertex</a:t>
            </a:r>
            <a:endParaRPr lang="en-US" sz="2000" b="0" dirty="0">
              <a:solidFill>
                <a:srgbClr val="00009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9400" y="3962400"/>
            <a:ext cx="990600" cy="707886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Sector-2 tracking </a:t>
            </a:r>
            <a:endParaRPr lang="en-US" sz="2000" b="0" dirty="0">
              <a:solidFill>
                <a:srgbClr val="000090"/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5638800" y="3048000"/>
            <a:ext cx="475488" cy="4754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371600" y="3200400"/>
            <a:ext cx="1828800" cy="320040"/>
            <a:chOff x="1371600" y="3200400"/>
            <a:chExt cx="1828800" cy="320040"/>
          </a:xfrm>
        </p:grpSpPr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1371600" y="3352800"/>
              <a:ext cx="335280" cy="16764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5" idx="3"/>
            </p:cNvCxnSpPr>
            <p:nvPr/>
          </p:nvCxnSpPr>
          <p:spPr>
            <a:xfrm flipV="1">
              <a:off x="1706880" y="3200400"/>
              <a:ext cx="1493520" cy="236220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E8AD-129B-8748-ABB0-63331132F2D1}" type="datetime1">
              <a:rPr lang="en-US" smtClean="0"/>
              <a:pPr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CLAS collaboration meeting, JLab  03/28-31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4754"/>
          <a:stretch>
            <a:fillRect/>
          </a:stretch>
        </p:blipFill>
        <p:spPr>
          <a:xfrm>
            <a:off x="-25400" y="990600"/>
            <a:ext cx="9245600" cy="528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1143000"/>
            <a:ext cx="1676399" cy="138499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Background segment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rejection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685800" y="4419600"/>
            <a:ext cx="594360" cy="59436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Tracking in Forward Detector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00" y="54114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2" name="Picture 11" descr="CLAS-color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96200" y="33271"/>
            <a:ext cx="1363113" cy="728729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1082040" y="5181600"/>
            <a:ext cx="594360" cy="59436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NOPREFERENCE" val="False"/>
  <p:tag name="DELIMITERS" val="3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389533</TotalTime>
  <Words>4332</Words>
  <Application>Microsoft Macintosh PowerPoint</Application>
  <PresentationFormat>On-screen Show (4:3)</PresentationFormat>
  <Paragraphs>1126</Paragraphs>
  <Slides>33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14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1_Office Theme</vt:lpstr>
      <vt:lpstr>2_Office Theme</vt:lpstr>
      <vt:lpstr>Custom Design</vt:lpstr>
      <vt:lpstr>3_Office Theme</vt:lpstr>
      <vt:lpstr>4_Office Theme</vt:lpstr>
      <vt:lpstr>1_Custom Design</vt:lpstr>
      <vt:lpstr>5_Office Theme</vt:lpstr>
      <vt:lpstr>2_Custom Design</vt:lpstr>
      <vt:lpstr>3_Custom Design</vt:lpstr>
      <vt:lpstr>6_Office Theme</vt:lpstr>
      <vt:lpstr>Office Theme</vt:lpstr>
      <vt:lpstr>4_Custom Design</vt:lpstr>
      <vt:lpstr>7_Office Theme</vt:lpstr>
      <vt:lpstr>8_Office Theme</vt:lpstr>
      <vt:lpstr>Status of Hall B</vt:lpstr>
      <vt:lpstr>Slide 2</vt:lpstr>
      <vt:lpstr>Technical Scope</vt:lpstr>
      <vt:lpstr>Slide 4</vt:lpstr>
      <vt:lpstr>Torus magnet operational</vt:lpstr>
      <vt:lpstr> </vt:lpstr>
      <vt:lpstr>Calibration of KPP data</vt:lpstr>
      <vt:lpstr>Tracking in Forward Detector</vt:lpstr>
      <vt:lpstr>Tracking in Forward Detector</vt:lpstr>
      <vt:lpstr>Slide 10</vt:lpstr>
      <vt:lpstr>Slide 11</vt:lpstr>
      <vt:lpstr>Calibration system + GEMC </vt:lpstr>
      <vt:lpstr>Slide 13</vt:lpstr>
      <vt:lpstr>Slide 14</vt:lpstr>
      <vt:lpstr>Central Neutron Detector</vt:lpstr>
      <vt:lpstr>Slide 16</vt:lpstr>
      <vt:lpstr>PRad Analysis Status </vt:lpstr>
      <vt:lpstr>HPS Physics Results</vt:lpstr>
      <vt:lpstr>Slide 19</vt:lpstr>
      <vt:lpstr>Slide 20</vt:lpstr>
      <vt:lpstr>Slide 21</vt:lpstr>
      <vt:lpstr>Scheduling considerations</vt:lpstr>
      <vt:lpstr>PAC41 - High Impact Experiments</vt:lpstr>
      <vt:lpstr>Possible RG Schedule (straw man)</vt:lpstr>
      <vt:lpstr>Summary</vt:lpstr>
      <vt:lpstr>Slide 26</vt:lpstr>
      <vt:lpstr>Additional slides</vt:lpstr>
      <vt:lpstr>Slide 28</vt:lpstr>
      <vt:lpstr>Physics Publications by Run Groups</vt:lpstr>
      <vt:lpstr>CLAS  PhD Theses</vt:lpstr>
      <vt:lpstr>Conference Presentations</vt:lpstr>
      <vt:lpstr>International  Collaboration</vt:lpstr>
      <vt:lpstr>Solenoid Magnet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Machine CCPUB</dc:creator>
  <cp:lastModifiedBy>Volker Burkert</cp:lastModifiedBy>
  <cp:revision>5170</cp:revision>
  <cp:lastPrinted>2017-03-27T16:35:29Z</cp:lastPrinted>
  <dcterms:created xsi:type="dcterms:W3CDTF">2017-03-29T14:38:35Z</dcterms:created>
  <dcterms:modified xsi:type="dcterms:W3CDTF">2017-03-29T14:38:57Z</dcterms:modified>
</cp:coreProperties>
</file>