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2" r:id="rId2"/>
    <p:sldId id="604" r:id="rId3"/>
    <p:sldId id="605" r:id="rId4"/>
    <p:sldId id="606" r:id="rId5"/>
    <p:sldId id="607" r:id="rId6"/>
    <p:sldId id="608" r:id="rId7"/>
    <p:sldId id="612" r:id="rId8"/>
    <p:sldId id="609" r:id="rId9"/>
    <p:sldId id="610" r:id="rId10"/>
    <p:sldId id="613" r:id="rId11"/>
    <p:sldId id="592" r:id="rId12"/>
    <p:sldId id="591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A38"/>
    <a:srgbClr val="0000FF"/>
    <a:srgbClr val="C5D9F1"/>
    <a:srgbClr val="FFCC66"/>
    <a:srgbClr val="A9A172"/>
    <a:srgbClr val="C29910"/>
    <a:srgbClr val="3B86D5"/>
    <a:srgbClr val="E5D6BB"/>
    <a:srgbClr val="A2ADAC"/>
    <a:srgbClr val="86F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256" autoAdjust="0"/>
  </p:normalViewPr>
  <p:slideViewPr>
    <p:cSldViewPr snapToGrid="0">
      <p:cViewPr>
        <p:scale>
          <a:sx n="111" d="100"/>
          <a:sy n="111" d="100"/>
        </p:scale>
        <p:origin x="2264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088" y="-104"/>
      </p:cViewPr>
      <p:guideLst>
        <p:guide orient="horz" pos="2928"/>
        <p:guide pos="2208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0B5B7C01-D47D-E44A-A294-FEA73BAA9A45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E15BC41D-6114-4E49-9DD9-E0EBFC766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F924FF92-8A39-49E8-AD07-71E347A9E2D5}" type="datetimeFigureOut">
              <a:rPr lang="en-US" smtClean="0"/>
              <a:pPr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06" tIns="46652" rIns="93306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77650DA8-73F1-4D94-881B-378DD82AA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0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853" tIns="44928" rIns="89853" bIns="44928"/>
          <a:lstStyle/>
          <a:p>
            <a:pPr algn="ctr" eaLnBrk="0" hangingPunct="0"/>
            <a:fld id="{C70FEA63-CC4E-C543-B6F6-EDCA57DE75D7}" type="slidenum">
              <a:rPr lang="en-US"/>
              <a:pPr algn="ctr" eaLnBrk="0" hangingPunct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4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853" tIns="44928" rIns="89853" bIns="44928"/>
          <a:lstStyle/>
          <a:p>
            <a:pPr algn="ctr" eaLnBrk="0" hangingPunct="0"/>
            <a:fld id="{C70FEA63-CC4E-C543-B6F6-EDCA57DE75D7}" type="slidenum">
              <a:rPr lang="en-US"/>
              <a:pPr algn="ctr" eaLnBrk="0" hangingPunct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7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756" y="8685553"/>
            <a:ext cx="2971697" cy="45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42" tIns="44922" rIns="89842" bIns="44922"/>
          <a:lstStyle/>
          <a:p>
            <a:pPr algn="ctr" eaLnBrk="0" hangingPunct="0"/>
            <a:fld id="{6BB2F47E-F193-4D70-B546-24E07DA967B7}" type="slidenum">
              <a:rPr lang="en-US"/>
              <a:pPr algn="ctr" eaLnBrk="0" hangingPunct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EE6C4-B5FF-A743-8AEE-66EAB97037E3}" type="slidenum">
              <a:rPr lang="en-US">
                <a:latin typeface="Arial" pitchFamily="-110" charset="0"/>
              </a:rPr>
              <a:pPr/>
              <a:t>6</a:t>
            </a:fld>
            <a:endParaRPr lang="en-US">
              <a:latin typeface="Arial" pitchFamily="-110" charset="0"/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54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29046" y="6514362"/>
            <a:ext cx="1409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28, 2017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88561" y="6520200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</a:t>
            </a:r>
            <a:r>
              <a:rPr lang="en-US" sz="1000" baseline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  - CLAS12 Workshop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6-7, 2015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867400" y="65202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OPA Review of 12 </a:t>
            </a:r>
            <a:r>
              <a:rPr lang="en-US" sz="10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0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3489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7013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96067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57297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102336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247900" y="6550362"/>
            <a:ext cx="196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4815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5" y="1219200"/>
            <a:ext cx="8880390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Preparation of the CLAS12 First Experiment Status and Time-Line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3795" y="5038209"/>
            <a:ext cx="497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CLAS Collaboration </a:t>
            </a:r>
            <a:r>
              <a:rPr lang="mr-I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CLAS12 Workshop</a:t>
            </a:r>
          </a:p>
          <a:p>
            <a:pPr algn="r" defTabSz="4572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</a:p>
          <a:p>
            <a:pPr algn="r" defTabSz="4572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28-31, 2017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0325" y="3581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rgbClr val="CC3399"/>
                </a:solidFill>
              </a:rPr>
              <a:t>Latifa Elouadrhiri</a:t>
            </a:r>
          </a:p>
          <a:p>
            <a:r>
              <a:rPr lang="en-US" sz="2800" dirty="0" smtClean="0">
                <a:solidFill>
                  <a:srgbClr val="CC3399"/>
                </a:solidFill>
              </a:rPr>
              <a:t>Jefferson Lab</a:t>
            </a:r>
            <a:endParaRPr lang="en-US" sz="2800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Timeline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74774"/>
              </p:ext>
            </p:extLst>
          </p:nvPr>
        </p:nvGraphicFramePr>
        <p:xfrm>
          <a:off x="299690" y="1597660"/>
          <a:ext cx="8663263" cy="4058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543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  <a:gridCol w="435880"/>
              </a:tblGrid>
              <a:tr h="382448">
                <a:tc rowSpan="2" gridSpan="5">
                  <a:txBody>
                    <a:bodyPr/>
                    <a:lstStyle/>
                    <a:p>
                      <a:pPr algn="l"/>
                      <a:r>
                        <a:rPr lang="en-US" sz="1800" smtClean="0"/>
                        <a:t>TASK</a:t>
                      </a:r>
                      <a:endParaRPr lang="en-US" sz="18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2016</a:t>
                      </a:r>
                      <a:endParaRPr lang="en-US" sz="18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2017</a:t>
                      </a:r>
                      <a:endParaRPr lang="en-US" sz="18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4">
                <a:tc gridSpan="5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Oct.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Nov. 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Dec.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Jan.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Feb.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Mar.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Apr.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May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June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July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Aug.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Sept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Oct.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Nov.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smtClean="0"/>
                        <a:t>Dec.</a:t>
                      </a:r>
                      <a:endParaRPr lang="en-US" sz="105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53">
                <a:tc gridSpan="5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578">
                <a:tc gridSpan="5"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SIMULATION</a:t>
                      </a:r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53">
                <a:tc rowSpan="2" gridSpan="5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353">
                <a:tc gridSpan="5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578">
                <a:tc gridSpan="5"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FF6600"/>
                          </a:solidFill>
                        </a:rPr>
                        <a:t>RECONSTRUCTION</a:t>
                      </a:r>
                      <a:endParaRPr lang="en-US" sz="160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53">
                <a:tc rowSpan="2" gridSpan="5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 gridSpan="5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578">
                <a:tc gridSpan="5">
                  <a:txBody>
                    <a:bodyPr/>
                    <a:lstStyle/>
                    <a:p>
                      <a:r>
                        <a:rPr lang="en-US" sz="1600" smtClean="0">
                          <a:solidFill>
                            <a:srgbClr val="008000"/>
                          </a:solidFill>
                        </a:rPr>
                        <a:t>CALIBRATION</a:t>
                      </a:r>
                      <a:endParaRPr lang="en-US" sz="160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53">
                <a:tc rowSpan="2" gridSpan="5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 gridSpan="5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 rowSpan="2" gridSpan="5"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 gridSpan="5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578">
                <a:tc gridSpan="5">
                  <a:txBody>
                    <a:bodyPr/>
                    <a:lstStyle/>
                    <a:p>
                      <a:r>
                        <a:rPr lang="en-US" sz="1600" smtClean="0"/>
                        <a:t>EXP.  SCHEDULE</a:t>
                      </a: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5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Chevron 8"/>
          <p:cNvSpPr/>
          <p:nvPr/>
        </p:nvSpPr>
        <p:spPr>
          <a:xfrm>
            <a:off x="2423194" y="2624536"/>
            <a:ext cx="3141027" cy="272132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20444" y="3955083"/>
            <a:ext cx="896060" cy="270910"/>
          </a:xfrm>
          <a:prstGeom prst="chevron">
            <a:avLst/>
          </a:prstGeom>
          <a:solidFill>
            <a:srgbClr val="95D25C"/>
          </a:solidFill>
          <a:ln w="12700" cmpd="sng">
            <a:solidFill>
              <a:srgbClr val="008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5366416" y="2949414"/>
            <a:ext cx="234683" cy="220892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59683" y="2936532"/>
            <a:ext cx="2722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solidFill>
                  <a:schemeClr val="tx2"/>
                </a:solidFill>
              </a:rPr>
              <a:t>New release with full central detector (MM)</a:t>
            </a:r>
            <a:endParaRPr lang="en-US" sz="1200" i="1">
              <a:solidFill>
                <a:schemeClr val="tx2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155638" y="4279066"/>
            <a:ext cx="234683" cy="220892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48905" y="4237646"/>
            <a:ext cx="1027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solidFill>
                  <a:srgbClr val="008000"/>
                </a:solidFill>
              </a:rPr>
              <a:t>Ready for KPP</a:t>
            </a:r>
            <a:endParaRPr lang="en-US" sz="1200" i="1">
              <a:solidFill>
                <a:srgbClr val="008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228650" y="3539247"/>
            <a:ext cx="234683" cy="220892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21917" y="3526365"/>
            <a:ext cx="233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rgbClr val="FF6600"/>
                </a:solidFill>
              </a:rPr>
              <a:t>New release </a:t>
            </a:r>
            <a:r>
              <a:rPr lang="en-US" sz="1200" i="1" smtClean="0">
                <a:solidFill>
                  <a:srgbClr val="FF6600"/>
                </a:solidFill>
              </a:rPr>
              <a:t>with full central detector</a:t>
            </a:r>
            <a:endParaRPr lang="en-US" sz="1200" i="1">
              <a:solidFill>
                <a:srgbClr val="FF66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461768" y="4279603"/>
            <a:ext cx="234683" cy="220892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55035" y="4238183"/>
            <a:ext cx="1196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solidFill>
                  <a:srgbClr val="008000"/>
                </a:solidFill>
              </a:rPr>
              <a:t>Ready for Physics</a:t>
            </a:r>
            <a:endParaRPr lang="en-US" sz="1200" i="1">
              <a:solidFill>
                <a:srgbClr val="008000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2404284" y="3283021"/>
            <a:ext cx="4023360" cy="272132"/>
          </a:xfrm>
          <a:prstGeom prst="chevron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6322979" y="3283558"/>
            <a:ext cx="2626360" cy="269509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3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66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5466943" y="2622596"/>
            <a:ext cx="3496013" cy="272132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3222047" y="3955083"/>
            <a:ext cx="3368980" cy="270910"/>
          </a:xfrm>
          <a:prstGeom prst="chevron">
            <a:avLst/>
          </a:prstGeom>
          <a:solidFill>
            <a:srgbClr val="95D25C"/>
          </a:solidFill>
          <a:ln w="12700" cmpd="sng">
            <a:solidFill>
              <a:srgbClr val="008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6517560" y="3955083"/>
            <a:ext cx="2434901" cy="270910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2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12700" cmpd="sng">
            <a:solidFill>
              <a:srgbClr val="008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287415" y="4971781"/>
            <a:ext cx="237894" cy="28359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7725283" y="4974358"/>
            <a:ext cx="1175469" cy="28359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8051" y="5317829"/>
            <a:ext cx="1054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KPP Run</a:t>
            </a:r>
            <a:endParaRPr lang="en-US" sz="1200" i="1"/>
          </a:p>
        </p:txBody>
      </p:sp>
      <p:sp>
        <p:nvSpPr>
          <p:cNvPr id="35" name="TextBox 34"/>
          <p:cNvSpPr txBox="1"/>
          <p:nvPr/>
        </p:nvSpPr>
        <p:spPr>
          <a:xfrm>
            <a:off x="7756768" y="5312785"/>
            <a:ext cx="118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Engineering Run</a:t>
            </a:r>
            <a:endParaRPr lang="en-US" sz="1200" i="1"/>
          </a:p>
        </p:txBody>
      </p:sp>
      <p:sp>
        <p:nvSpPr>
          <p:cNvPr id="3" name="Rectangle 2"/>
          <p:cNvSpPr/>
          <p:nvPr/>
        </p:nvSpPr>
        <p:spPr>
          <a:xfrm>
            <a:off x="7264962" y="2058823"/>
            <a:ext cx="425596" cy="33324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60443" y="5811520"/>
            <a:ext cx="154882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Full Chain Test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335520" y="5391303"/>
            <a:ext cx="142240" cy="4202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06652" y="2002420"/>
            <a:ext cx="163384" cy="33888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7970" y="5683168"/>
            <a:ext cx="24592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Coordinated Calibration</a:t>
            </a:r>
          </a:p>
          <a:p>
            <a:r>
              <a:rPr lang="en-US" b="1" smtClean="0">
                <a:solidFill>
                  <a:srgbClr val="FF0000"/>
                </a:solidFill>
              </a:rPr>
              <a:t>Challenge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59683" y="5069711"/>
            <a:ext cx="1080759" cy="613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4" y="226251"/>
            <a:ext cx="9331037" cy="397933"/>
          </a:xfrm>
        </p:spPr>
        <p:txBody>
          <a:bodyPr/>
          <a:lstStyle/>
          <a:p>
            <a:r>
              <a:rPr lang="en-US" sz="3200" b="1" smtClean="0"/>
              <a:t>Extend KPP Strategy to the engineering Run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935914"/>
            <a:ext cx="8733712" cy="551118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Full Chain Complete from simulation to cosmic data taking to documentation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Commissioning plan revised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CLAS12 first experiment final configuration simulation complete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SC Torus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Solenoid ready and field maps produced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All </a:t>
            </a:r>
            <a:r>
              <a:rPr lang="en-US" b="1" dirty="0">
                <a:solidFill>
                  <a:srgbClr val="002060"/>
                </a:solidFill>
              </a:rPr>
              <a:t>detectors and corresponding </a:t>
            </a:r>
            <a:r>
              <a:rPr lang="en-US" b="1" dirty="0" smtClean="0">
                <a:solidFill>
                  <a:srgbClr val="002060"/>
                </a:solidFill>
              </a:rPr>
              <a:t>electronics ready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DAQ/Trigger  firmware and hardware ready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Beam polarization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Experiment normalization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Online monitoring for shift taker and for experts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Online reconstruction, fully tested ready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Data base complete with detector calibration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Detector alignment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Offline data processing and offline shift training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Offline data calibration ready and exercised on calibration challenge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Event selection framework completed and tested on KPP and simulations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Final data processing to general DST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Skimming to produce DST for the first specific experiments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Analysis note based on KPP data Ready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>
              <a:buFont typeface="Arial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792" y="1171954"/>
            <a:ext cx="8680886" cy="5159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7030A0"/>
                </a:solidFill>
              </a:rPr>
              <a:t>THANK YOU</a:t>
            </a:r>
            <a:r>
              <a:rPr lang="en-US" sz="4400" b="1">
                <a:solidFill>
                  <a:srgbClr val="7030A0"/>
                </a:solidFill>
              </a:rPr>
              <a:t> </a:t>
            </a:r>
            <a:r>
              <a:rPr lang="en-US" sz="4400" b="1" smtClean="0">
                <a:solidFill>
                  <a:srgbClr val="7030A0"/>
                </a:solidFill>
              </a:rPr>
              <a:t>for Successful KPP run </a:t>
            </a:r>
          </a:p>
          <a:p>
            <a:pPr marL="0" indent="0" algn="ctr">
              <a:buNone/>
            </a:pPr>
            <a:endParaRPr lang="en-US" sz="440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4400" b="1" smtClean="0">
                <a:solidFill>
                  <a:srgbClr val="7030A0"/>
                </a:solidFill>
              </a:rPr>
              <a:t>Looking forward to successful engineering run and the start of physics data taking! </a:t>
            </a:r>
            <a:endParaRPr lang="en-US" sz="4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524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US" sz="2595" b="1" dirty="0" smtClean="0">
                <a:solidFill>
                  <a:srgbClr val="000090"/>
                </a:solidFill>
              </a:rPr>
              <a:t>CLAS12 Technical Design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US" sz="2595" b="1" dirty="0" smtClean="0">
                <a:solidFill>
                  <a:srgbClr val="000090"/>
                </a:solidFill>
              </a:rPr>
              <a:t>KPP Run 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US" sz="2595" b="1" dirty="0" smtClean="0">
                <a:solidFill>
                  <a:srgbClr val="000090"/>
                </a:solidFill>
              </a:rPr>
              <a:t>Engineering/Physics Run Preparation</a:t>
            </a:r>
          </a:p>
          <a:p>
            <a:pPr marL="285750" indent="-285750">
              <a:spcAft>
                <a:spcPts val="1200"/>
              </a:spcAft>
              <a:buFontTx/>
              <a:buChar char="•"/>
            </a:pPr>
            <a:r>
              <a:rPr lang="en-US" sz="2595" b="1" dirty="0" smtClean="0">
                <a:solidFill>
                  <a:srgbClr val="00009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34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8872" y="1066800"/>
            <a:ext cx="2286000" cy="5124480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marL="107950" indent="-107950" eaLnBrk="0" hangingPunct="0">
              <a:buClr>
                <a:srgbClr val="BA1E2E"/>
              </a:buClr>
              <a:buSzPct val="85000"/>
              <a:buFont typeface="Arial" pitchFamily="-110" charset="0"/>
              <a:buChar char="•"/>
            </a:pPr>
            <a:endParaRPr lang="en-US" sz="1500" dirty="0">
              <a:solidFill>
                <a:srgbClr val="FFFF00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Optimized for exclusive and semi-inclusive reactions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endParaRPr lang="en-US" sz="1000" dirty="0">
              <a:solidFill>
                <a:srgbClr val="FFFF00"/>
              </a:solidFill>
              <a:ea typeface="Times New Roman" pitchFamily="-110" charset="0"/>
              <a:cs typeface="Times New Roman" pitchFamily="-110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Large coverage in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Symbol" pitchFamily="-110" charset="2"/>
                <a:ea typeface="ＭＳ Ｐゴシック" pitchFamily="-110" charset="-128"/>
                <a:cs typeface="ＭＳ Ｐゴシック" pitchFamily="-110" charset="-128"/>
              </a:rPr>
              <a:t>J</a:t>
            </a:r>
            <a:r>
              <a:rPr lang="en-US" sz="1400" dirty="0">
                <a:solidFill>
                  <a:srgbClr val="FFFF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and</a:t>
            </a:r>
            <a:r>
              <a:rPr lang="en-US" sz="1400" dirty="0">
                <a:solidFill>
                  <a:srgbClr val="FFFF00"/>
                </a:solidFill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Symbol" pitchFamily="-110" charset="2"/>
                <a:ea typeface="ＭＳ Ｐゴシック" pitchFamily="-110" charset="-128"/>
                <a:cs typeface="ＭＳ Ｐゴシック" pitchFamily="-110" charset="-128"/>
              </a:rPr>
              <a:t>f</a:t>
            </a:r>
            <a:r>
              <a:rPr lang="en-US" sz="1400" dirty="0">
                <a:solidFill>
                  <a:srgbClr val="FFFF00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angles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endParaRPr lang="en-US" sz="1000" dirty="0">
              <a:solidFill>
                <a:srgbClr val="FFFF00"/>
              </a:solidFill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Small angle capabilities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ea typeface="Times New Roman" pitchFamily="-110" charset="0"/>
              <a:cs typeface="Arial" panose="020B0604020202020204" pitchFamily="34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Capable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 of operating 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at luminosity of 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  10</a:t>
            </a:r>
            <a:r>
              <a:rPr lang="en-US" sz="1400" baseline="300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35 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cm</a:t>
            </a:r>
            <a:r>
              <a:rPr lang="en-US" sz="1400" baseline="300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-</a:t>
            </a:r>
            <a:r>
              <a:rPr 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s</a:t>
            </a:r>
            <a:r>
              <a:rPr 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-</a:t>
            </a:r>
            <a:r>
              <a:rPr lang="en-US" sz="1400" baseline="300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 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</a:pPr>
            <a:endParaRPr lang="en-US" sz="1000" dirty="0">
              <a:solidFill>
                <a:srgbClr val="FFFF00"/>
              </a:solidFill>
              <a:ea typeface="Times New Roman" pitchFamily="-110" charset="0"/>
              <a:cs typeface="Times New Roman" pitchFamily="-110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Particle ID up to high momentum for e</a:t>
            </a:r>
            <a:r>
              <a:rPr lang="en-US" sz="1400" baseline="300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/</a:t>
            </a:r>
            <a:r>
              <a:rPr lang="el-GR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π</a:t>
            </a:r>
            <a:r>
              <a:rPr lang="en-US" sz="1400" baseline="300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-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, </a:t>
            </a:r>
            <a:r>
              <a:rPr lang="el-GR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π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/K/p, </a:t>
            </a:r>
            <a:r>
              <a:rPr lang="el-GR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γ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/</a:t>
            </a:r>
            <a:r>
              <a:rPr lang="el-GR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π</a:t>
            </a:r>
            <a:r>
              <a:rPr lang="en-US" sz="1400" baseline="300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o</a:t>
            </a:r>
            <a:r>
              <a:rPr lang="en-US" sz="1400" dirty="0">
                <a:solidFill>
                  <a:srgbClr val="FFFF00"/>
                </a:solidFill>
                <a:ea typeface="Times New Roman" pitchFamily="-110" charset="0"/>
                <a:cs typeface="Times New Roman" pitchFamily="-110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separation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endParaRPr lang="en-US" sz="1000" dirty="0">
              <a:solidFill>
                <a:srgbClr val="FFFF00"/>
              </a:solidFill>
              <a:ea typeface="Times New Roman" pitchFamily="-110" charset="0"/>
              <a:cs typeface="Times New Roman" pitchFamily="-110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Good momentum &amp; angle resolution for use of missing mass techniques</a:t>
            </a: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ea typeface="Times New Roman" pitchFamily="-110" charset="0"/>
              <a:cs typeface="Arial" panose="020B0604020202020204" pitchFamily="34" charset="0"/>
            </a:endParaRPr>
          </a:p>
          <a:p>
            <a:pPr marL="107950" indent="-107950" eaLnBrk="0" hangingPunct="0">
              <a:buClr>
                <a:srgbClr val="CC3399"/>
              </a:buClr>
              <a:buSzPct val="85000"/>
              <a:buFont typeface="Arial" pitchFamily="-110" charset="0"/>
              <a:buChar char="•"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-110" charset="0"/>
                <a:cs typeface="Arial" panose="020B0604020202020204" pitchFamily="34" charset="0"/>
              </a:rPr>
              <a:t>Operate Polarized Target</a:t>
            </a:r>
          </a:p>
          <a:p>
            <a:pPr marL="107950" indent="-107950" eaLnBrk="0" hangingPunct="0">
              <a:buClr>
                <a:srgbClr val="BA1E2E"/>
              </a:buClr>
              <a:buSzPct val="85000"/>
              <a:buFont typeface="Arial" pitchFamily="-110" charset="0"/>
              <a:buChar char="•"/>
            </a:pPr>
            <a:endParaRPr lang="en-US" sz="1400" dirty="0">
              <a:solidFill>
                <a:srgbClr val="FFFFFF"/>
              </a:solidFill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150" name="Title 1"/>
          <p:cNvSpPr txBox="1">
            <a:spLocks/>
          </p:cNvSpPr>
          <p:nvPr/>
        </p:nvSpPr>
        <p:spPr bwMode="auto">
          <a:xfrm>
            <a:off x="7620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90"/>
                </a:solidFill>
                <a:latin typeface="Arial" panose="020B0604020202020204" pitchFamily="34" charset="0"/>
                <a:ea typeface="Arial" pitchFamily="-110" charset="0"/>
                <a:cs typeface="Arial" panose="020B0604020202020204" pitchFamily="34" charset="0"/>
              </a:rPr>
              <a:t>CLAS12 Technical </a:t>
            </a:r>
            <a:r>
              <a:rPr lang="en-US" sz="3200" b="1" dirty="0">
                <a:solidFill>
                  <a:srgbClr val="000090"/>
                </a:solidFill>
                <a:latin typeface="Arial" panose="020B0604020202020204" pitchFamily="34" charset="0"/>
                <a:ea typeface="Arial" pitchFamily="-110" charset="0"/>
                <a:cs typeface="Arial" panose="020B0604020202020204" pitchFamily="34" charset="0"/>
              </a:rPr>
              <a:t>Scope</a:t>
            </a:r>
          </a:p>
        </p:txBody>
      </p:sp>
      <p:pic>
        <p:nvPicPr>
          <p:cNvPr id="7" name="Picture 6" descr="clas12-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838200"/>
            <a:ext cx="6631686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/>
          <p:cNvSpPr txBox="1">
            <a:spLocks/>
          </p:cNvSpPr>
          <p:nvPr/>
        </p:nvSpPr>
        <p:spPr bwMode="auto">
          <a:xfrm>
            <a:off x="7620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90"/>
                </a:solidFill>
                <a:latin typeface="Arial" panose="020B0604020202020204" pitchFamily="34" charset="0"/>
                <a:ea typeface="Arial" pitchFamily="-110" charset="0"/>
                <a:cs typeface="Arial" panose="020B0604020202020204" pitchFamily="34" charset="0"/>
              </a:rPr>
              <a:t>CLAS12 </a:t>
            </a:r>
            <a:r>
              <a:rPr lang="mr-IN" sz="3200" b="1" dirty="0" smtClean="0">
                <a:solidFill>
                  <a:srgbClr val="000090"/>
                </a:solidFill>
                <a:latin typeface="Arial" panose="020B0604020202020204" pitchFamily="34" charset="0"/>
                <a:ea typeface="Arial" pitchFamily="-110" charset="0"/>
                <a:cs typeface="Arial" panose="020B0604020202020204" pitchFamily="34" charset="0"/>
              </a:rPr>
              <a:t>–</a:t>
            </a:r>
            <a:r>
              <a:rPr lang="en-US" sz="3200" b="1" dirty="0" smtClean="0">
                <a:solidFill>
                  <a:srgbClr val="000090"/>
                </a:solidFill>
                <a:latin typeface="Arial" panose="020B0604020202020204" pitchFamily="34" charset="0"/>
                <a:ea typeface="Arial" pitchFamily="-110" charset="0"/>
                <a:cs typeface="Arial" panose="020B0604020202020204" pitchFamily="34" charset="0"/>
              </a:rPr>
              <a:t> Baseline Equipment</a:t>
            </a:r>
            <a:endParaRPr lang="en-US" sz="3200" b="1" dirty="0">
              <a:solidFill>
                <a:srgbClr val="000090"/>
              </a:solidFill>
              <a:latin typeface="Arial" panose="020B0604020202020204" pitchFamily="34" charset="0"/>
              <a:ea typeface="Arial" pitchFamily="-110" charset="0"/>
              <a:cs typeface="Arial" panose="020B0604020202020204" pitchFamily="34" charset="0"/>
            </a:endParaRPr>
          </a:p>
        </p:txBody>
      </p:sp>
      <p:pic>
        <p:nvPicPr>
          <p:cNvPr id="7" name="Picture 6" descr="clas12-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838200"/>
            <a:ext cx="6631686" cy="559612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" y="864695"/>
            <a:ext cx="2425820" cy="3099311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sz="1600" u="sng" dirty="0" smtClean="0">
                <a:solidFill>
                  <a:srgbClr val="FF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Forward Detector (FD)</a:t>
            </a:r>
            <a:r>
              <a:rPr lang="en-US" sz="1400" dirty="0" smtClean="0">
                <a:solidFill>
                  <a:srgbClr val="CCFFCC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TORUS Magnet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HT Cherenkov Counter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Drift Chamber System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LT Cherenkov Counter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Forward TOF System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Pre-shower Calorimeter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E.M. Calorimeter </a:t>
            </a:r>
          </a:p>
          <a:p>
            <a:pPr eaLnBrk="0" hangingPunct="0">
              <a:spcBef>
                <a:spcPct val="15000"/>
              </a:spcBef>
            </a:pPr>
            <a:r>
              <a:rPr lang="en-US" sz="1600" u="sng" dirty="0" smtClean="0">
                <a:solidFill>
                  <a:srgbClr val="FF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Central Detector (CD)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DCE6F2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SOLENOID Magnet </a:t>
            </a:r>
          </a:p>
          <a:p>
            <a:pPr marL="342900" lvl="1" indent="-111125" eaLnBrk="0" hangingPunct="0">
              <a:spcBef>
                <a:spcPct val="15000"/>
              </a:spcBef>
              <a:buClr>
                <a:srgbClr val="00FF00"/>
              </a:buClr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Silicon Vertex Tracker </a:t>
            </a:r>
          </a:p>
          <a:p>
            <a:pPr marL="342900" lvl="1" indent="-111125" eaLnBrk="0" hangingPunct="0">
              <a:spcBef>
                <a:spcPct val="15000"/>
              </a:spcBef>
              <a:buClr>
                <a:srgbClr val="00FF00"/>
              </a:buClr>
              <a:buFontTx/>
              <a:buChar char="-"/>
            </a:pPr>
            <a:r>
              <a:rPr lang="en-US" sz="1400" dirty="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Central TOF System</a:t>
            </a:r>
          </a:p>
        </p:txBody>
      </p:sp>
    </p:spTree>
    <p:extLst>
      <p:ext uri="{BB962C8B-B14F-4D97-AF65-F5344CB8AC3E}">
        <p14:creationId xmlns:p14="http://schemas.microsoft.com/office/powerpoint/2010/main" val="11899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6781800" cy="8509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CLAS12 -  </a:t>
            </a:r>
            <a:r>
              <a:rPr lang="en-US" dirty="0" smtClean="0">
                <a:solidFill>
                  <a:srgbClr val="000090"/>
                </a:solidFill>
              </a:rPr>
              <a:t>Upgrade Equipment</a:t>
            </a:r>
            <a:endParaRPr lang="en-US" b="1" dirty="0" smtClean="0">
              <a:solidFill>
                <a:srgbClr val="00009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648200" y="3810000"/>
            <a:ext cx="2504662" cy="1726627"/>
          </a:xfrm>
          <a:prstGeom prst="rect">
            <a:avLst/>
          </a:prstGeom>
          <a:solidFill>
            <a:schemeClr val="tx1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sz="1400" dirty="0" smtClean="0">
                <a:solidFill>
                  <a:srgbClr val="00C6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         - </a:t>
            </a:r>
            <a:r>
              <a:rPr lang="en-US" sz="1400" dirty="0" smtClean="0">
                <a:solidFill>
                  <a:srgbClr val="00C600"/>
                </a:solidFill>
                <a:ea typeface="ＭＳ Ｐゴシック" pitchFamily="-110" charset="-128"/>
                <a:cs typeface="Arial" pitchFamily="34" charset="0"/>
              </a:rPr>
              <a:t>Central Neutron Detector     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sz="1400" dirty="0" smtClean="0">
                <a:solidFill>
                  <a:srgbClr val="CCFFCC"/>
                </a:solidFill>
                <a:ea typeface="ＭＳ Ｐゴシック" pitchFamily="-110" charset="-128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CCFFCC"/>
                </a:solidFill>
                <a:ea typeface="ＭＳ Ｐゴシック" pitchFamily="-110" charset="-128"/>
                <a:cs typeface="Arial" pitchFamily="34" charset="0"/>
              </a:rPr>
              <a:t>MicroMegas</a:t>
            </a:r>
            <a:endParaRPr lang="en-US" sz="1400" smtClean="0">
              <a:solidFill>
                <a:srgbClr val="CCFFCC"/>
              </a:solidFill>
              <a:ea typeface="ＭＳ Ｐゴシック" pitchFamily="-110" charset="-128"/>
              <a:cs typeface="Arial" pitchFamily="34" charset="0"/>
            </a:endParaRP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CCFFCC"/>
                </a:solidFill>
                <a:ea typeface="ＭＳ Ｐゴシック" pitchFamily="-110" charset="-128"/>
                <a:cs typeface="Arial" pitchFamily="34" charset="0"/>
              </a:rPr>
              <a:t> Forward Tagger 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CCFFCC"/>
                </a:solidFill>
                <a:ea typeface="ＭＳ Ｐゴシック" pitchFamily="-110" charset="-128"/>
                <a:cs typeface="Arial" pitchFamily="34" charset="0"/>
              </a:rPr>
              <a:t> RICH detector 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CCFFCC"/>
                </a:solidFill>
                <a:ea typeface="ＭＳ Ｐゴシック" pitchFamily="-110" charset="-128"/>
                <a:cs typeface="Arial" pitchFamily="34" charset="0"/>
              </a:rPr>
              <a:t>Polarized target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endParaRPr lang="en-US" sz="1200" smtClean="0">
              <a:solidFill>
                <a:srgbClr val="FFFFFF"/>
              </a:solidFill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4294967295"/>
          </p:nvPr>
        </p:nvSpPr>
        <p:spPr>
          <a:xfrm>
            <a:off x="457200" y="6518275"/>
            <a:ext cx="2133600" cy="365125"/>
          </a:xfrm>
          <a:prstGeom prst="rect">
            <a:avLst/>
          </a:prstGeom>
        </p:spPr>
        <p:txBody>
          <a:bodyPr/>
          <a:lstStyle/>
          <a:p>
            <a:fld id="{2426404B-1AC1-BA46-A0DC-7D76DAF66DE7}" type="datetime1">
              <a:rPr lang="en-US" smtClean="0"/>
              <a:pPr/>
              <a:t>3/28/17</a:t>
            </a:fld>
            <a:endParaRPr lang="en-US"/>
          </a:p>
        </p:txBody>
      </p:sp>
      <p:pic>
        <p:nvPicPr>
          <p:cNvPr id="21" name="Picture 20" descr="clas12-design-al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841248"/>
            <a:ext cx="6631686" cy="5596128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432" y="864695"/>
            <a:ext cx="2425820" cy="3099311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sz="1600" u="sng" smtClean="0">
                <a:solidFill>
                  <a:srgbClr val="FF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Forward Detector (FD)</a:t>
            </a:r>
            <a:r>
              <a:rPr lang="en-US" sz="1400" smtClean="0">
                <a:solidFill>
                  <a:srgbClr val="CCFFCC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TORUS Magnet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HT Cherenkov Counter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Drift Chamber System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LT Cherenkov Counter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Forward TOF System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Pre-shower Calorimeter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E.M. Calorimeter </a:t>
            </a:r>
          </a:p>
          <a:p>
            <a:pPr eaLnBrk="0" hangingPunct="0">
              <a:spcBef>
                <a:spcPct val="15000"/>
              </a:spcBef>
            </a:pPr>
            <a:r>
              <a:rPr lang="en-US" sz="1600" u="sng" smtClean="0">
                <a:solidFill>
                  <a:srgbClr val="FF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Central Detector (CD)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DCE6F2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SOLENOID Magnet </a:t>
            </a:r>
          </a:p>
          <a:p>
            <a:pPr marL="342900" lvl="1" indent="-111125" eaLnBrk="0" hangingPunct="0">
              <a:spcBef>
                <a:spcPct val="15000"/>
              </a:spcBef>
              <a:buClr>
                <a:srgbClr val="00FF00"/>
              </a:buClr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Silicon Vertex Tracker </a:t>
            </a:r>
          </a:p>
          <a:p>
            <a:pPr marL="342900" lvl="1" indent="-111125" eaLnBrk="0" hangingPunct="0">
              <a:spcBef>
                <a:spcPct val="15000"/>
              </a:spcBef>
              <a:buClr>
                <a:srgbClr val="00FF00"/>
              </a:buClr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Central TOF System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432" y="4050792"/>
            <a:ext cx="2425820" cy="2191369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5000"/>
              </a:spcBef>
            </a:pPr>
            <a:r>
              <a:rPr lang="en-US" sz="1600" u="sng" smtClean="0">
                <a:solidFill>
                  <a:srgbClr val="FF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Upgrade Detectors</a:t>
            </a:r>
            <a:r>
              <a:rPr lang="en-US" sz="1400" smtClean="0">
                <a:solidFill>
                  <a:srgbClr val="CCFFCC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Forward Tagger (FT)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Ring-Imaging Cherenkov Counter (RICH) 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Micro-</a:t>
            </a:r>
            <a:r>
              <a:rPr lang="en-US" sz="1400" err="1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Megas</a:t>
            </a: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 Detector (MM)</a:t>
            </a:r>
          </a:p>
          <a:p>
            <a:pPr marL="342900" lvl="1" indent="-111125" eaLnBrk="0" hangingPunct="0">
              <a:spcBef>
                <a:spcPct val="15000"/>
              </a:spcBef>
              <a:buFontTx/>
              <a:buChar char="-"/>
            </a:pPr>
            <a:r>
              <a:rPr lang="en-US" sz="1400" smtClean="0">
                <a:solidFill>
                  <a:srgbClr val="00FF00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Central Neutron Detector (CND) </a:t>
            </a:r>
          </a:p>
        </p:txBody>
      </p:sp>
    </p:spTree>
    <p:extLst>
      <p:ext uri="{BB962C8B-B14F-4D97-AF65-F5344CB8AC3E}">
        <p14:creationId xmlns:p14="http://schemas.microsoft.com/office/powerpoint/2010/main" val="8201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0"/>
                </a:solidFill>
                <a:ea typeface="Arial" pitchFamily="-110" charset="0"/>
                <a:cs typeface="Arial" pitchFamily="-110" charset="0"/>
              </a:rPr>
              <a:t>CLAS12 Technical </a:t>
            </a:r>
            <a:r>
              <a:rPr lang="en-US">
                <a:solidFill>
                  <a:srgbClr val="000090"/>
                </a:solidFill>
                <a:ea typeface="Arial" pitchFamily="-110" charset="0"/>
                <a:cs typeface="Arial" pitchFamily="-110" charset="0"/>
              </a:rPr>
              <a:t>Specifications</a:t>
            </a:r>
            <a:endParaRPr lang="en-US">
              <a:solidFill>
                <a:srgbClr val="000090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807803"/>
            <a:ext cx="2895600" cy="830997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CLAS12</a:t>
            </a:r>
            <a:r>
              <a:rPr lang="en-US" sz="1600" smtClean="0">
                <a:latin typeface="Arial"/>
                <a:cs typeface="Arial"/>
              </a:rPr>
              <a:t>: </a:t>
            </a:r>
          </a:p>
          <a:p>
            <a:pPr algn="ctr"/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1600" smtClean="0">
                <a:latin typeface="Arial"/>
                <a:cs typeface="Arial"/>
              </a:rPr>
              <a:t>EBAF </a:t>
            </a:r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1600" smtClean="0">
                <a:latin typeface="Arial"/>
                <a:cs typeface="Arial"/>
              </a:rPr>
              <a:t>arge </a:t>
            </a:r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1600" smtClean="0">
                <a:latin typeface="Arial"/>
                <a:cs typeface="Arial"/>
              </a:rPr>
              <a:t>cceptance </a:t>
            </a:r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600" smtClean="0">
                <a:latin typeface="Arial"/>
                <a:cs typeface="Arial"/>
              </a:rPr>
              <a:t>pectrometer </a:t>
            </a:r>
            <a:r>
              <a:rPr lang="en-US" sz="1600" b="1" smtClean="0">
                <a:solidFill>
                  <a:srgbClr val="FF0000"/>
                </a:solidFill>
                <a:latin typeface="Arial"/>
                <a:cs typeface="Arial"/>
              </a:rPr>
              <a:t>12 </a:t>
            </a:r>
            <a:r>
              <a:rPr lang="en-US" sz="1600" smtClean="0">
                <a:latin typeface="Arial"/>
                <a:cs typeface="Arial"/>
              </a:rPr>
              <a:t>GeV</a:t>
            </a: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2" name="Picture 21" descr="clas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" y="1371600"/>
            <a:ext cx="3683318" cy="310896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92118" y="838200"/>
          <a:ext cx="4999482" cy="555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94"/>
                <a:gridCol w="1666494"/>
                <a:gridCol w="1666494"/>
              </a:tblGrid>
              <a:tr h="322791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0682" marR="60682" marT="30340" marB="3034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000090"/>
                          </a:solidFill>
                        </a:rPr>
                        <a:t>Forward Detector</a:t>
                      </a:r>
                      <a:endParaRPr lang="en-US" sz="1600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000090"/>
                          </a:solidFill>
                        </a:rPr>
                        <a:t>Central Detector</a:t>
                      </a:r>
                      <a:endParaRPr lang="en-US" sz="1600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0482"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000090"/>
                          </a:solidFill>
                        </a:rPr>
                        <a:t>Angular Range</a:t>
                      </a:r>
                      <a:endParaRPr lang="en-US" sz="1400" b="1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Tracks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5</a:t>
                      </a:r>
                      <a:r>
                        <a:rPr lang="en-US" sz="1400" baseline="30000" smtClean="0"/>
                        <a:t>o</a:t>
                      </a:r>
                      <a:r>
                        <a:rPr lang="en-US" sz="1400" smtClean="0"/>
                        <a:t> </a:t>
                      </a:r>
                      <a:r>
                        <a:rPr lang="en-US" sz="1400" err="1" smtClean="0">
                          <a:sym typeface="Wingdings"/>
                        </a:rPr>
                        <a:t></a:t>
                      </a:r>
                      <a:r>
                        <a:rPr lang="en-US" sz="1400" smtClean="0">
                          <a:sym typeface="Wingdings"/>
                        </a:rPr>
                        <a:t> 35</a:t>
                      </a:r>
                      <a:r>
                        <a:rPr lang="en-US" sz="1400" baseline="30000" smtClean="0">
                          <a:sym typeface="Wingdings"/>
                        </a:rPr>
                        <a:t>o</a:t>
                      </a:r>
                      <a:endParaRPr lang="en-US" sz="1400" baseline="300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35</a:t>
                      </a:r>
                      <a:r>
                        <a:rPr lang="en-US" sz="1400" baseline="30000" smtClean="0"/>
                        <a:t>o</a:t>
                      </a:r>
                      <a:r>
                        <a:rPr lang="en-US" sz="1400" smtClean="0"/>
                        <a:t> </a:t>
                      </a:r>
                      <a:r>
                        <a:rPr lang="en-US" sz="1400" err="1" smtClean="0">
                          <a:sym typeface="Wingdings"/>
                        </a:rPr>
                        <a:t></a:t>
                      </a:r>
                      <a:r>
                        <a:rPr lang="en-US" sz="1400" smtClean="0">
                          <a:sym typeface="Wingdings"/>
                        </a:rPr>
                        <a:t> 125</a:t>
                      </a:r>
                      <a:r>
                        <a:rPr lang="en-US" sz="1400" baseline="30000" smtClean="0">
                          <a:sym typeface="Wingdings"/>
                        </a:rPr>
                        <a:t>o</a:t>
                      </a:r>
                      <a:endParaRPr lang="en-US" sz="1400" baseline="30000" smtClean="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Photons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/>
                        <a:t>3</a:t>
                      </a:r>
                      <a:r>
                        <a:rPr lang="en-US" sz="1400" baseline="30000" smtClean="0"/>
                        <a:t>o</a:t>
                      </a:r>
                      <a:r>
                        <a:rPr lang="en-US" sz="1400" smtClean="0"/>
                        <a:t> </a:t>
                      </a:r>
                      <a:r>
                        <a:rPr lang="en-US" sz="1400" err="1" smtClean="0">
                          <a:sym typeface="Wingdings"/>
                        </a:rPr>
                        <a:t></a:t>
                      </a:r>
                      <a:r>
                        <a:rPr lang="en-US" sz="1400" smtClean="0">
                          <a:sym typeface="Wingdings"/>
                        </a:rPr>
                        <a:t> 35</a:t>
                      </a:r>
                      <a:r>
                        <a:rPr lang="en-US" sz="1400" baseline="30000" smtClean="0">
                          <a:sym typeface="Wingdings"/>
                        </a:rPr>
                        <a:t>o</a:t>
                      </a:r>
                      <a:endParaRPr lang="en-US" sz="1400" baseline="30000" smtClean="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smtClean="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000090"/>
                          </a:solidFill>
                        </a:rPr>
                        <a:t>Resolution</a:t>
                      </a:r>
                      <a:endParaRPr lang="en-US" sz="1400" b="1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300" err="1" smtClean="0"/>
                        <a:t>p/p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1% @ 5 GeV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5%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 </a:t>
                      </a:r>
                      <a:r>
                        <a:rPr lang="en-US" sz="1400" err="1" smtClean="0"/>
                        <a:t>mrad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 – 20 </a:t>
                      </a:r>
                      <a:r>
                        <a:rPr lang="en-US" sz="1400" err="1" smtClean="0"/>
                        <a:t>mrad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df</a:t>
                      </a:r>
                      <a:r>
                        <a:rPr lang="en-US" sz="1300" baseline="0" smtClean="0"/>
                        <a:t> 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 </a:t>
                      </a:r>
                      <a:r>
                        <a:rPr lang="en-US" sz="1400" err="1" smtClean="0"/>
                        <a:t>mrad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5 </a:t>
                      </a:r>
                      <a:r>
                        <a:rPr lang="en-US" sz="1400" err="1" smtClean="0"/>
                        <a:t>mrad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000090"/>
                          </a:solidFill>
                        </a:rPr>
                        <a:t>Photon Detection</a:t>
                      </a:r>
                      <a:endParaRPr lang="en-US" sz="1400" b="1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Energy 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&gt; 150 MeV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n.a</a:t>
                      </a:r>
                      <a:r>
                        <a:rPr lang="en-US" sz="1400" smtClean="0"/>
                        <a:t>.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dq</a:t>
                      </a:r>
                      <a:r>
                        <a:rPr lang="en-US" sz="1300" smtClean="0"/>
                        <a:t> 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 </a:t>
                      </a:r>
                      <a:r>
                        <a:rPr lang="en-US" sz="1400" err="1" smtClean="0"/>
                        <a:t>mrad</a:t>
                      </a:r>
                      <a:r>
                        <a:rPr lang="en-US" sz="1400" smtClean="0"/>
                        <a:t> @ 1 GeV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n.a</a:t>
                      </a:r>
                      <a:r>
                        <a:rPr lang="en-US" sz="1400" smtClean="0"/>
                        <a:t>.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000090"/>
                          </a:solidFill>
                        </a:rPr>
                        <a:t>Neutron</a:t>
                      </a:r>
                      <a:r>
                        <a:rPr lang="en-US" sz="1400" b="1" baseline="0" smtClean="0">
                          <a:solidFill>
                            <a:srgbClr val="000090"/>
                          </a:solidFill>
                        </a:rPr>
                        <a:t> Detection</a:t>
                      </a:r>
                      <a:endParaRPr lang="en-US" sz="1400" b="1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N</a:t>
                      </a:r>
                      <a:r>
                        <a:rPr lang="en-US" sz="1300" baseline="-25000" smtClean="0"/>
                        <a:t>eff</a:t>
                      </a:r>
                      <a:endParaRPr lang="en-US" sz="1300" baseline="-250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70% (EC+PCAL)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10%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r>
                        <a:rPr lang="en-US" sz="1400" b="1" smtClean="0">
                          <a:solidFill>
                            <a:srgbClr val="000090"/>
                          </a:solidFill>
                        </a:rPr>
                        <a:t>Particle ID</a:t>
                      </a:r>
                      <a:endParaRPr lang="en-US" sz="1400" b="1">
                        <a:solidFill>
                          <a:srgbClr val="000090"/>
                        </a:solidFill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/>
                        <a:t>e/</a:t>
                      </a:r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endParaRPr lang="en-US" sz="1300">
                        <a:latin typeface="Symbol" charset="2"/>
                        <a:cs typeface="Symbol" charset="2"/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Full range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n.a</a:t>
                      </a:r>
                      <a:r>
                        <a:rPr lang="en-US" sz="1400" smtClean="0"/>
                        <a:t>.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300" err="1" smtClean="0"/>
                        <a:t>/p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6 GeV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1.5 GeV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300" smtClean="0"/>
                        <a:t>/K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3 GeV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0.7 GeV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smtClean="0"/>
                        <a:t>K/</a:t>
                      </a:r>
                      <a:r>
                        <a:rPr lang="en-US" sz="1300" err="1" smtClean="0"/>
                        <a:t>p</a:t>
                      </a:r>
                      <a:endParaRPr lang="en-US" sz="1300"/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5 GeV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&lt; 1.0 GeV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  <a:tr h="290482">
                <a:tc>
                  <a:txBody>
                    <a:bodyPr/>
                    <a:lstStyle/>
                    <a:p>
                      <a:pPr algn="r"/>
                      <a:r>
                        <a:rPr lang="en-US" sz="1300" baseline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300" baseline="30000" smtClean="0"/>
                        <a:t>0</a:t>
                      </a:r>
                      <a:r>
                        <a:rPr lang="en-US" sz="1300" baseline="0" smtClean="0"/>
                        <a:t>, </a:t>
                      </a:r>
                      <a:r>
                        <a:rPr lang="en-US" sz="1300" baseline="0" err="1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err="1" smtClean="0">
                          <a:sym typeface="Wingdings"/>
                        </a:rPr>
                        <a:t></a:t>
                      </a:r>
                      <a:r>
                        <a:rPr lang="en-US" sz="1300" smtClean="0">
                          <a:sym typeface="Wingdings"/>
                        </a:rPr>
                        <a:t> </a:t>
                      </a:r>
                      <a:r>
                        <a:rPr lang="en-US" sz="1300" err="1" smtClean="0">
                          <a:latin typeface="Symbol" charset="2"/>
                          <a:cs typeface="Symbol" charset="2"/>
                          <a:sym typeface="Wingdings"/>
                        </a:rPr>
                        <a:t>gg</a:t>
                      </a:r>
                      <a:endParaRPr lang="en-US" sz="1300">
                        <a:latin typeface="Symbol" charset="2"/>
                        <a:cs typeface="Symbol" charset="2"/>
                      </a:endParaRPr>
                    </a:p>
                  </a:txBody>
                  <a:tcPr marL="60682" marR="60682" marT="30340" marB="3034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Full range</a:t>
                      </a:r>
                      <a:endParaRPr lang="en-US" sz="1400"/>
                    </a:p>
                  </a:txBody>
                  <a:tcPr marL="60682" marR="60682" marT="30340" marB="30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n.a</a:t>
                      </a:r>
                      <a:r>
                        <a:rPr lang="en-US" sz="1400" smtClean="0"/>
                        <a:t>.</a:t>
                      </a:r>
                      <a:endParaRPr lang="en-US" sz="1400"/>
                    </a:p>
                  </a:txBody>
                  <a:tcPr marL="60682" marR="60682" marT="30340" marB="3034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9646" y="-138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4083"/>
          </a:xfrm>
        </p:spPr>
        <p:txBody>
          <a:bodyPr/>
          <a:lstStyle/>
          <a:p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CLAS12 KPP Configuration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5126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/>
                <a:cs typeface="Arial"/>
              </a:rPr>
              <a:t>KPP </a:t>
            </a:r>
            <a:r>
              <a:rPr lang="en-US" b="1" smtClean="0">
                <a:solidFill>
                  <a:srgbClr val="0070C0"/>
                </a:solidFill>
                <a:latin typeface="Arial"/>
                <a:cs typeface="Arial"/>
              </a:rPr>
              <a:t>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MT" charset="0"/>
              </a:rPr>
              <a:t>D</a:t>
            </a:r>
            <a:r>
              <a:rPr lang="en-US" smtClean="0">
                <a:latin typeface="ArialMT" charset="0"/>
              </a:rPr>
              <a:t>o </a:t>
            </a:r>
            <a:r>
              <a:rPr lang="en-US">
                <a:latin typeface="ArialMT" charset="0"/>
              </a:rPr>
              <a:t>not wait for the solenoid arrival, fully assembled forward detector, SVT and CTOF installed upstream of the target (CTOF on a temporary support) and run with ~100 times lower luminosity (e.g. 5 </a:t>
            </a:r>
            <a:r>
              <a:rPr lang="en-US" err="1">
                <a:latin typeface="ArialMT" charset="0"/>
              </a:rPr>
              <a:t>nA</a:t>
            </a:r>
            <a:r>
              <a:rPr lang="en-US">
                <a:latin typeface="ArialMT" charset="0"/>
              </a:rPr>
              <a:t> beam on a </a:t>
            </a:r>
            <a:r>
              <a:rPr lang="en-US" smtClean="0">
                <a:latin typeface="ArialMT" charset="0"/>
              </a:rPr>
              <a:t>0.5 </a:t>
            </a:r>
            <a:r>
              <a:rPr lang="en-US">
                <a:latin typeface="ArialMT" charset="0"/>
              </a:rPr>
              <a:t>mm thick </a:t>
            </a:r>
            <a:r>
              <a:rPr lang="en-US" b="1" baseline="30000">
                <a:latin typeface="+mj-lt"/>
              </a:rPr>
              <a:t>12</a:t>
            </a:r>
            <a:r>
              <a:rPr lang="en-US">
                <a:latin typeface="ArialMT" charset="0"/>
              </a:rPr>
              <a:t>C target) </a:t>
            </a:r>
            <a:endParaRPr lang="en-US" b="1">
              <a:solidFill>
                <a:srgbClr val="0070C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latin typeface="+mj-lt"/>
              </a:rPr>
              <a:t>Detector </a:t>
            </a:r>
            <a:r>
              <a:rPr lang="en-US" b="1" i="1">
                <a:latin typeface="+mj-lt"/>
              </a:rPr>
              <a:t>operational: events recorded with a &gt; 2 nA electron beam at &gt;</a:t>
            </a:r>
            <a:r>
              <a:rPr lang="en-US" b="1" i="1" smtClean="0">
                <a:latin typeface="+mj-lt"/>
              </a:rPr>
              <a:t> 6 </a:t>
            </a:r>
            <a:r>
              <a:rPr lang="en-US" b="1" i="1">
                <a:latin typeface="+mj-lt"/>
              </a:rPr>
              <a:t>GeV beam energy </a:t>
            </a:r>
            <a:r>
              <a:rPr lang="en-US" b="1" i="1" smtClean="0">
                <a:latin typeface="+mj-lt"/>
              </a:rPr>
              <a:t>(3 passes)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70C0"/>
                </a:solidFill>
                <a:latin typeface="Arial"/>
                <a:cs typeface="Arial"/>
              </a:rPr>
              <a:t>KPP Demonstration: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smtClean="0">
                <a:latin typeface="+mj-lt"/>
              </a:rPr>
              <a:t>Detector </a:t>
            </a:r>
            <a:r>
              <a:rPr lang="en-US" b="1">
                <a:latin typeface="+mj-lt"/>
              </a:rPr>
              <a:t>running for</a:t>
            </a:r>
            <a:r>
              <a:rPr lang="en-US" b="1" smtClean="0">
                <a:latin typeface="+mj-lt"/>
              </a:rPr>
              <a:t> 8 hours recording </a:t>
            </a:r>
            <a:r>
              <a:rPr lang="en-US" b="1">
                <a:latin typeface="+mj-lt"/>
              </a:rPr>
              <a:t>data from all </a:t>
            </a:r>
            <a:r>
              <a:rPr lang="en-US" b="1" smtClean="0">
                <a:latin typeface="+mj-lt"/>
              </a:rPr>
              <a:t>subsystems.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smtClean="0">
                <a:latin typeface="+mj-lt"/>
              </a:rPr>
              <a:t>Screenshots of beam status and/or accelerator e-log.</a:t>
            </a:r>
            <a:endParaRPr lang="en-US" b="1">
              <a:latin typeface="+mj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smtClean="0">
                <a:latin typeface="+mj-lt"/>
              </a:rPr>
              <a:t>Plots </a:t>
            </a:r>
            <a:r>
              <a:rPr lang="en-US" b="1">
                <a:latin typeface="+mj-lt"/>
              </a:rPr>
              <a:t>showing relative timing</a:t>
            </a:r>
            <a:r>
              <a:rPr lang="en-US" b="1" smtClean="0">
                <a:latin typeface="+mj-lt"/>
              </a:rPr>
              <a:t> of calorimetry, time-of-flight, and Cherenkov detectors.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>
                <a:latin typeface="+mj-lt"/>
              </a:rPr>
              <a:t>Event displays showing </a:t>
            </a:r>
            <a:r>
              <a:rPr lang="en-US" b="1" smtClean="0">
                <a:latin typeface="+mj-lt"/>
              </a:rPr>
              <a:t>correlated particle </a:t>
            </a:r>
            <a:r>
              <a:rPr lang="en-US" b="1">
                <a:latin typeface="+mj-lt"/>
              </a:rPr>
              <a:t>hits in the</a:t>
            </a:r>
            <a:r>
              <a:rPr lang="en-US" b="1" smtClean="0">
                <a:latin typeface="+mj-lt"/>
              </a:rPr>
              <a:t> Forward Detectors.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>
                <a:latin typeface="+mj-lt"/>
              </a:rPr>
              <a:t>Plots of reconstructed particle trajectories showing target position</a:t>
            </a:r>
            <a:r>
              <a:rPr lang="en-US" b="1" smtClean="0">
                <a:latin typeface="+mj-lt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>
                <a:latin typeface="+mj-lt"/>
              </a:rPr>
              <a:t>Particle identification plots using signals from calorimetry and</a:t>
            </a:r>
            <a:r>
              <a:rPr lang="en-US" b="1" smtClean="0">
                <a:latin typeface="+mj-lt"/>
              </a:rPr>
              <a:t> Cherenkov detector.</a:t>
            </a:r>
          </a:p>
        </p:txBody>
      </p:sp>
    </p:spTree>
    <p:extLst>
      <p:ext uri="{BB962C8B-B14F-4D97-AF65-F5344CB8AC3E}">
        <p14:creationId xmlns:p14="http://schemas.microsoft.com/office/powerpoint/2010/main" val="14666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197927"/>
            <a:ext cx="9347200" cy="397933"/>
          </a:xfrm>
        </p:spPr>
        <p:txBody>
          <a:bodyPr/>
          <a:lstStyle/>
          <a:p>
            <a:r>
              <a:rPr lang="en-US" smtClean="0"/>
              <a:t>KPP Run </a:t>
            </a:r>
            <a:r>
              <a:rPr lang="en-US" smtClean="0">
                <a:solidFill>
                  <a:srgbClr val="0A7A38"/>
                </a:solidFill>
              </a:rPr>
              <a:t>Success!! </a:t>
            </a:r>
            <a:endParaRPr lang="en-US" b="1">
              <a:solidFill>
                <a:srgbClr val="0A7A3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80" y="879675"/>
            <a:ext cx="885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A7A38"/>
                </a:solidFill>
                <a:latin typeface="Arial"/>
              </a:rPr>
              <a:t>KPP </a:t>
            </a:r>
            <a:r>
              <a:rPr lang="mr-IN" sz="2000" b="1" dirty="0" smtClean="0">
                <a:solidFill>
                  <a:srgbClr val="0A7A38"/>
                </a:solidFill>
                <a:latin typeface="Arial"/>
              </a:rPr>
              <a:t>–</a:t>
            </a:r>
            <a:r>
              <a:rPr lang="en-US" sz="2000" b="1" dirty="0" smtClean="0">
                <a:solidFill>
                  <a:srgbClr val="0A7A38"/>
                </a:solidFill>
                <a:latin typeface="Arial"/>
              </a:rPr>
              <a:t> Run Period Feb. 3 </a:t>
            </a:r>
            <a:r>
              <a:rPr lang="mr-IN" sz="2000" b="1" dirty="0" smtClean="0">
                <a:solidFill>
                  <a:srgbClr val="0A7A38"/>
                </a:solidFill>
                <a:latin typeface="Arial"/>
              </a:rPr>
              <a:t>–</a:t>
            </a:r>
            <a:r>
              <a:rPr lang="en-US" sz="2000" b="1" dirty="0" smtClean="0">
                <a:solidFill>
                  <a:srgbClr val="0A7A38"/>
                </a:solidFill>
                <a:latin typeface="Arial"/>
              </a:rPr>
              <a:t> Feb. 6, 2017. Data taking with the full detector readout: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cs typeface="Arial"/>
              </a:rPr>
              <a:t>-Beam current: 5 </a:t>
            </a:r>
            <a:r>
              <a:rPr lang="en-US" b="1" dirty="0" err="1" smtClean="0">
                <a:solidFill>
                  <a:srgbClr val="0000FF"/>
                </a:solidFill>
                <a:cs typeface="Arial"/>
              </a:rPr>
              <a:t>nA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 electron beam</a:t>
            </a:r>
            <a:r>
              <a:rPr lang="en-US" b="1" dirty="0">
                <a:solidFill>
                  <a:srgbClr val="0000FF"/>
                </a:solidFill>
                <a:cs typeface="Arial"/>
              </a:rPr>
              <a:t> </a:t>
            </a:r>
            <a:r>
              <a:rPr lang="en-US" b="1" dirty="0" smtClean="0">
                <a:solidFill>
                  <a:srgbClr val="0000FF"/>
                </a:solidFill>
                <a:cs typeface="Arial"/>
              </a:rPr>
              <a:t>   - Target:  0.5 mm carbon wire 	- Torus:  50% B-field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-Trigger: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 Hit-based </a:t>
            </a:r>
            <a:r>
              <a:rPr lang="en-US" b="1" dirty="0">
                <a:solidFill>
                  <a:srgbClr val="0000FF"/>
                </a:solidFill>
              </a:rPr>
              <a:t>trigger, </a:t>
            </a:r>
            <a:r>
              <a:rPr lang="en-US" b="1" dirty="0" err="1">
                <a:solidFill>
                  <a:srgbClr val="0000FF"/>
                </a:solidFill>
              </a:rPr>
              <a:t>ORed</a:t>
            </a:r>
            <a:r>
              <a:rPr lang="en-US" b="1" dirty="0">
                <a:solidFill>
                  <a:srgbClr val="0000FF"/>
                </a:solidFill>
              </a:rPr>
              <a:t> from </a:t>
            </a:r>
            <a:r>
              <a:rPr lang="en-US" b="1" dirty="0" smtClean="0">
                <a:solidFill>
                  <a:srgbClr val="0000FF"/>
                </a:solidFill>
              </a:rPr>
              <a:t>6 </a:t>
            </a:r>
            <a:r>
              <a:rPr lang="en-US" b="1" dirty="0">
                <a:solidFill>
                  <a:srgbClr val="0000FF"/>
                </a:solidFill>
              </a:rPr>
              <a:t>sectors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FADC-based </a:t>
            </a:r>
            <a:r>
              <a:rPr lang="en-US" b="1" dirty="0">
                <a:solidFill>
                  <a:srgbClr val="0000FF"/>
                </a:solidFill>
              </a:rPr>
              <a:t>trigger, ECAL INNER cluster finding with different thresholds </a:t>
            </a:r>
            <a:endParaRPr lang="en-US" b="1" dirty="0" smtClean="0">
              <a:solidFill>
                <a:srgbClr val="0000FF"/>
              </a:solidFill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677601"/>
            <a:ext cx="2438400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2713" indent="-112713">
              <a:buFont typeface="Arial"/>
              <a:buChar char="•"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Production runs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&amp; calibration runs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Reverse polarity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Torus Field = 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DC (HV and Threshold scans)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Random trigger2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Different trigger threshold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 type of trigger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 target positions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Low luminosity run</a:t>
            </a:r>
          </a:p>
        </p:txBody>
      </p:sp>
      <p:pic>
        <p:nvPicPr>
          <p:cNvPr id="15" name="Picture 14" descr="Screen Shot 2017-02-04 at 2.13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54935"/>
            <a:ext cx="6174740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408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CLAS12 Engineering/First Experiment Run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" y="794084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Engineering/First Experiment configuration: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+mj-lt"/>
              </a:rPr>
              <a:t>The entire CLAS12 is operational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Engineering October/November 2017, followed by Physics data taking</a:t>
            </a:r>
            <a:endParaRPr lang="en-US" b="1" dirty="0" smtClean="0">
              <a:latin typeface="+mj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Run at 2.2 GeV (1 pass) and 11 GeV (5 passes) with LH2 target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 Commission at low luminosity using loose trigger configuration </a:t>
            </a:r>
            <a:endParaRPr lang="en-US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Study </a:t>
            </a:r>
            <a:r>
              <a:rPr lang="en-US" b="1" dirty="0">
                <a:latin typeface="+mj-lt"/>
              </a:rPr>
              <a:t>detector performance as a function of </a:t>
            </a:r>
            <a:r>
              <a:rPr lang="en-US" b="1" dirty="0" smtClean="0">
                <a:latin typeface="+mj-lt"/>
              </a:rPr>
              <a:t>luminosity, define </a:t>
            </a:r>
            <a:r>
              <a:rPr lang="en-US" b="1" dirty="0">
                <a:latin typeface="+mj-lt"/>
              </a:rPr>
              <a:t>luminosity limits – the goal is L=10</a:t>
            </a:r>
            <a:r>
              <a:rPr lang="en-US" b="1" baseline="30000" dirty="0">
                <a:latin typeface="+mj-lt"/>
              </a:rPr>
              <a:t>35 </a:t>
            </a:r>
            <a:r>
              <a:rPr lang="en-US" b="1" dirty="0">
                <a:latin typeface="+mj-lt"/>
              </a:rPr>
              <a:t>cm</a:t>
            </a:r>
            <a:r>
              <a:rPr lang="en-US" b="1" baseline="30000" dirty="0">
                <a:latin typeface="+mj-lt"/>
              </a:rPr>
              <a:t>-2 </a:t>
            </a:r>
            <a:r>
              <a:rPr lang="en-US" b="1" dirty="0">
                <a:latin typeface="+mj-lt"/>
              </a:rPr>
              <a:t>sec</a:t>
            </a:r>
            <a:r>
              <a:rPr lang="en-US" b="1" baseline="30000" dirty="0">
                <a:latin typeface="+mj-lt"/>
              </a:rPr>
              <a:t>-1</a:t>
            </a:r>
            <a:r>
              <a:rPr lang="en-US" b="1" dirty="0">
                <a:latin typeface="+mj-lt"/>
              </a:rPr>
              <a:t> (75 </a:t>
            </a:r>
            <a:r>
              <a:rPr lang="en-US" b="1" dirty="0" err="1">
                <a:latin typeface="+mj-lt"/>
              </a:rPr>
              <a:t>nA</a:t>
            </a:r>
            <a:r>
              <a:rPr lang="en-US" b="1" dirty="0">
                <a:latin typeface="+mj-lt"/>
              </a:rPr>
              <a:t> beam on 5 cm long LH</a:t>
            </a:r>
            <a:r>
              <a:rPr lang="en-US" b="1" baseline="-25000" dirty="0">
                <a:latin typeface="+mj-lt"/>
              </a:rPr>
              <a:t>2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target)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Record </a:t>
            </a:r>
            <a:r>
              <a:rPr lang="en-US" b="1" dirty="0">
                <a:latin typeface="+mj-lt"/>
              </a:rPr>
              <a:t>data for physics </a:t>
            </a:r>
            <a:r>
              <a:rPr lang="en-US" b="1" dirty="0" smtClean="0">
                <a:latin typeface="+mj-lt"/>
              </a:rPr>
              <a:t>analysis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Perform </a:t>
            </a:r>
            <a:r>
              <a:rPr lang="en-US" b="1" dirty="0">
                <a:latin typeface="+mj-lt"/>
              </a:rPr>
              <a:t>special runs (e.g. alignment </a:t>
            </a:r>
            <a:r>
              <a:rPr lang="en-US" sz="1400" dirty="0">
                <a:latin typeface="ArialMT" charset="0"/>
              </a:rPr>
              <a:t>...)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8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37328</TotalTime>
  <Words>801</Words>
  <Application>Microsoft Macintosh PowerPoint</Application>
  <PresentationFormat>On-screen Show (4:3)</PresentationFormat>
  <Paragraphs>215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ArialMT</vt:lpstr>
      <vt:lpstr>Calibri</vt:lpstr>
      <vt:lpstr>Mangal</vt:lpstr>
      <vt:lpstr>Minion Pro</vt:lpstr>
      <vt:lpstr>ＭＳ Ｐゴシック</vt:lpstr>
      <vt:lpstr>Symbol</vt:lpstr>
      <vt:lpstr>Times New Roman</vt:lpstr>
      <vt:lpstr>Wingdings</vt:lpstr>
      <vt:lpstr>Arial</vt:lpstr>
      <vt:lpstr>JLabPowerpointMain</vt:lpstr>
      <vt:lpstr> Preparation of the CLAS12 First Experiment Status and Time-Line</vt:lpstr>
      <vt:lpstr>Outline</vt:lpstr>
      <vt:lpstr>PowerPoint Presentation</vt:lpstr>
      <vt:lpstr>PowerPoint Presentation</vt:lpstr>
      <vt:lpstr>CLAS12 -  Upgrade Equipment</vt:lpstr>
      <vt:lpstr>CLAS12 Technical Specifications</vt:lpstr>
      <vt:lpstr>CLAS12 KPP Configuration</vt:lpstr>
      <vt:lpstr>KPP Run Success!! </vt:lpstr>
      <vt:lpstr>CLAS12 Engineering/First Experiment Run</vt:lpstr>
      <vt:lpstr>Timeline</vt:lpstr>
      <vt:lpstr>Extend KPP Strategy to the engineering Run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Lung</dc:creator>
  <cp:lastModifiedBy>latifa Elouadrhiri</cp:lastModifiedBy>
  <cp:revision>433</cp:revision>
  <cp:lastPrinted>2016-12-05T19:26:14Z</cp:lastPrinted>
  <dcterms:created xsi:type="dcterms:W3CDTF">2017-03-28T02:03:53Z</dcterms:created>
  <dcterms:modified xsi:type="dcterms:W3CDTF">2017-03-28T11:40:35Z</dcterms:modified>
</cp:coreProperties>
</file>