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7" r:id="rId2"/>
    <p:sldId id="260" r:id="rId3"/>
    <p:sldId id="258" r:id="rId4"/>
    <p:sldId id="259" r:id="rId5"/>
    <p:sldId id="261" r:id="rId6"/>
    <p:sldId id="262" r:id="rId7"/>
    <p:sldId id="263" r:id="rId8"/>
    <p:sldId id="264" r:id="rId9"/>
    <p:sldId id="265" r:id="rId10"/>
    <p:sldId id="267"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74"/>
  </p:normalViewPr>
  <p:slideViewPr>
    <p:cSldViewPr snapToGrid="0">
      <p:cViewPr>
        <p:scale>
          <a:sx n="97" d="100"/>
          <a:sy n="97" d="100"/>
        </p:scale>
        <p:origin x="-1536" y="-81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8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8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8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83" name="PlaceHolder 5"/>
          <p:cNvSpPr>
            <a:spLocks noGrp="1"/>
          </p:cNvSpPr>
          <p:nvPr>
            <p:ph type="sldNum"/>
          </p:nvPr>
        </p:nvSpPr>
        <p:spPr>
          <a:xfrm>
            <a:off x="4399200" y="9555480"/>
            <a:ext cx="3372840" cy="502560"/>
          </a:xfrm>
          <a:prstGeom prst="rect">
            <a:avLst/>
          </a:prstGeom>
        </p:spPr>
        <p:txBody>
          <a:bodyPr lIns="0" tIns="0" rIns="0" bIns="0" anchor="b"/>
          <a:lstStyle/>
          <a:p>
            <a:pPr algn="r"/>
            <a:fld id="{90B02DE7-665C-4D40-B471-1063EF787AF5}" type="slidenum">
              <a:rPr lang="en-US" sz="1400">
                <a:latin typeface="Times New Roman"/>
              </a:rPr>
              <a:t>‹#›</a:t>
            </a:fld>
            <a:endParaRPr/>
          </a:p>
        </p:txBody>
      </p:sp>
    </p:spTree>
    <p:extLst>
      <p:ext uri="{BB962C8B-B14F-4D97-AF65-F5344CB8AC3E}">
        <p14:creationId xmlns:p14="http://schemas.microsoft.com/office/powerpoint/2010/main" val="222237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body"/>
          </p:nvPr>
        </p:nvSpPr>
        <p:spPr>
          <a:xfrm>
            <a:off x="685800" y="4343400"/>
            <a:ext cx="5486040" cy="4114440"/>
          </a:xfrm>
          <a:prstGeom prst="rect">
            <a:avLst/>
          </a:prstGeom>
        </p:spPr>
        <p:txBody>
          <a:bodyPr/>
          <a:lstStyle/>
          <a:p>
            <a:r>
              <a:rPr lang="en-US" sz="2000" strike="noStrike">
                <a:latin typeface="Arial"/>
              </a:rPr>
              <a:t>CHECK COLORS</a:t>
            </a:r>
            <a:endParaRPr/>
          </a:p>
        </p:txBody>
      </p:sp>
      <p:sp>
        <p:nvSpPr>
          <p:cNvPr id="138" name="TextShape 2"/>
          <p:cNvSpPr txBox="1"/>
          <p:nvPr/>
        </p:nvSpPr>
        <p:spPr>
          <a:xfrm>
            <a:off x="3884760" y="8685360"/>
            <a:ext cx="2971440" cy="456840"/>
          </a:xfrm>
          <a:prstGeom prst="rect">
            <a:avLst/>
          </a:prstGeom>
          <a:noFill/>
          <a:ln>
            <a:noFill/>
          </a:ln>
        </p:spPr>
        <p:txBody>
          <a:bodyPr anchor="b"/>
          <a:lstStyle/>
          <a:p>
            <a:pPr algn="r">
              <a:lnSpc>
                <a:spcPct val="100000"/>
              </a:lnSpc>
            </a:pPr>
            <a:fld id="{6195D514-7CA1-4E66-A39D-AB0802970EDF}" type="slidenum">
              <a:rPr lang="en-US" sz="1200" strike="noStrike">
                <a:solidFill>
                  <a:srgbClr val="000000"/>
                </a:solidFill>
                <a:latin typeface="+mn-lt"/>
                <a:ea typeface="+mn-ea"/>
              </a:rPr>
              <a:t>3</a:t>
            </a:fld>
            <a:endParaRPr/>
          </a:p>
        </p:txBody>
      </p:sp>
    </p:spTree>
    <p:extLst>
      <p:ext uri="{BB962C8B-B14F-4D97-AF65-F5344CB8AC3E}">
        <p14:creationId xmlns:p14="http://schemas.microsoft.com/office/powerpoint/2010/main" val="228445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body"/>
          </p:nvPr>
        </p:nvSpPr>
        <p:spPr>
          <a:xfrm>
            <a:off x="685800" y="4343400"/>
            <a:ext cx="5486040" cy="4114440"/>
          </a:xfrm>
          <a:prstGeom prst="rect">
            <a:avLst/>
          </a:prstGeom>
        </p:spPr>
        <p:txBody>
          <a:bodyPr/>
          <a:lstStyle/>
          <a:p>
            <a:endParaRPr/>
          </a:p>
        </p:txBody>
      </p:sp>
      <p:sp>
        <p:nvSpPr>
          <p:cNvPr id="140" name="TextShape 2"/>
          <p:cNvSpPr txBox="1"/>
          <p:nvPr/>
        </p:nvSpPr>
        <p:spPr>
          <a:xfrm>
            <a:off x="3884760" y="8685360"/>
            <a:ext cx="2971440" cy="456840"/>
          </a:xfrm>
          <a:prstGeom prst="rect">
            <a:avLst/>
          </a:prstGeom>
          <a:noFill/>
          <a:ln>
            <a:noFill/>
          </a:ln>
        </p:spPr>
        <p:txBody>
          <a:bodyPr anchor="b"/>
          <a:lstStyle/>
          <a:p>
            <a:pPr algn="r">
              <a:lnSpc>
                <a:spcPct val="100000"/>
              </a:lnSpc>
            </a:pPr>
            <a:fld id="{28CB726A-7F68-4D20-898D-C0B6B18BCAD7}" type="slidenum">
              <a:rPr lang="en-US" sz="1200" strike="noStrike">
                <a:solidFill>
                  <a:srgbClr val="000000"/>
                </a:solidFill>
                <a:latin typeface="+mn-lt"/>
                <a:ea typeface="+mn-ea"/>
              </a:rPr>
              <a:t>4</a:t>
            </a:fld>
            <a:endParaRPr/>
          </a:p>
        </p:txBody>
      </p:sp>
    </p:spTree>
    <p:extLst>
      <p:ext uri="{BB962C8B-B14F-4D97-AF65-F5344CB8AC3E}">
        <p14:creationId xmlns:p14="http://schemas.microsoft.com/office/powerpoint/2010/main" val="13064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Picture 76"/>
          <p:cNvPicPr/>
          <p:nvPr/>
        </p:nvPicPr>
        <p:blipFill>
          <a:blip r:embed="rId2"/>
          <a:stretch/>
        </p:blipFill>
        <p:spPr>
          <a:xfrm>
            <a:off x="1735560" y="1599840"/>
            <a:ext cx="5671800" cy="4525560"/>
          </a:xfrm>
          <a:prstGeom prst="rect">
            <a:avLst/>
          </a:prstGeom>
          <a:ln>
            <a:noFill/>
          </a:ln>
        </p:spPr>
      </p:pic>
      <p:pic>
        <p:nvPicPr>
          <p:cNvPr id="78" name="Picture 77"/>
          <p:cNvPicPr/>
          <p:nvPr/>
        </p:nvPicPr>
        <p:blipFill>
          <a:blip r:embed="rId2"/>
          <a:stretch/>
        </p:blipFill>
        <p:spPr>
          <a:xfrm>
            <a:off x="1735560" y="1599840"/>
            <a:ext cx="5671800" cy="45255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194760"/>
            <a:ext cx="8229240" cy="1843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194760"/>
            <a:ext cx="8229240" cy="3974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194760"/>
            <a:ext cx="8229240" cy="397440"/>
          </a:xfrm>
          <a:prstGeom prst="rect">
            <a:avLst/>
          </a:prstGeom>
        </p:spPr>
        <p:txBody>
          <a:bodyPr anchor="ctr"/>
          <a:lstStyle/>
          <a:p>
            <a:pPr algn="ctr">
              <a:lnSpc>
                <a:spcPct val="100000"/>
              </a:lnSpc>
            </a:pPr>
            <a:r>
              <a:rPr lang="en-US" sz="4200" strike="noStrike">
                <a:solidFill>
                  <a:srgbClr val="000000"/>
                </a:solidFill>
                <a:latin typeface="Minion Pro"/>
              </a:rPr>
              <a:t>Click to edit the title text formatClick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Minion Pro"/>
              </a:rPr>
              <a:t>Click to edit the outline text format</a:t>
            </a:r>
            <a:endParaRPr/>
          </a:p>
          <a:p>
            <a:pPr lvl="1">
              <a:buSzPct val="75000"/>
              <a:buFont typeface="StarSymbol"/>
              <a:buChar char=""/>
            </a:pPr>
            <a:r>
              <a:rPr lang="en-US" sz="3200" strike="noStrike">
                <a:solidFill>
                  <a:srgbClr val="000000"/>
                </a:solidFill>
                <a:latin typeface="Minion Pro"/>
              </a:rPr>
              <a:t>Second Outline Level</a:t>
            </a:r>
            <a:endParaRPr/>
          </a:p>
          <a:p>
            <a:pPr lvl="2">
              <a:buSzPct val="45000"/>
              <a:buFont typeface="StarSymbol"/>
              <a:buChar char=""/>
            </a:pPr>
            <a:r>
              <a:rPr lang="en-US" sz="3200" strike="noStrike">
                <a:solidFill>
                  <a:srgbClr val="000000"/>
                </a:solidFill>
                <a:latin typeface="Minion Pro"/>
              </a:rPr>
              <a:t>Third Outline Level</a:t>
            </a:r>
            <a:endParaRPr/>
          </a:p>
          <a:p>
            <a:pPr lvl="3">
              <a:buSzPct val="75000"/>
              <a:buFont typeface="StarSymbol"/>
              <a:buChar char=""/>
            </a:pPr>
            <a:r>
              <a:rPr lang="en-US" sz="3200" strike="noStrike">
                <a:solidFill>
                  <a:srgbClr val="000000"/>
                </a:solidFill>
                <a:latin typeface="Minion Pro"/>
              </a:rPr>
              <a:t>Fourth Outline Level</a:t>
            </a:r>
            <a:endParaRPr/>
          </a:p>
          <a:p>
            <a:pPr lvl="4">
              <a:buSzPct val="45000"/>
              <a:buFont typeface="StarSymbol"/>
              <a:buChar char=""/>
            </a:pPr>
            <a:r>
              <a:rPr lang="en-US" sz="3200" strike="noStrike">
                <a:solidFill>
                  <a:srgbClr val="000000"/>
                </a:solidFill>
                <a:latin typeface="Minion Pro"/>
              </a:rPr>
              <a:t>Fifth Outline Level</a:t>
            </a:r>
            <a:endParaRPr/>
          </a:p>
          <a:p>
            <a:pPr lvl="5">
              <a:buSzPct val="45000"/>
              <a:buFont typeface="StarSymbol"/>
              <a:buChar char=""/>
            </a:pPr>
            <a:r>
              <a:rPr lang="en-US" sz="3200" strike="noStrike">
                <a:solidFill>
                  <a:srgbClr val="000000"/>
                </a:solidFill>
                <a:latin typeface="Minion Pro"/>
              </a:rPr>
              <a:t>Sixth Outline Level</a:t>
            </a:r>
            <a:endParaRPr/>
          </a:p>
          <a:p>
            <a:pPr>
              <a:lnSpc>
                <a:spcPct val="100000"/>
              </a:lnSpc>
              <a:buFont typeface="Arial"/>
              <a:buChar char="•"/>
            </a:pPr>
            <a:r>
              <a:rPr lang="en-US" sz="3200" strike="noStrike">
                <a:solidFill>
                  <a:srgbClr val="000000"/>
                </a:solidFill>
                <a:latin typeface="Minion Pro"/>
              </a:rPr>
              <a:t>Seventh Outline LevelClick to edit Master text styles</a:t>
            </a:r>
            <a:endParaRPr/>
          </a:p>
          <a:p>
            <a:pPr lvl="1">
              <a:lnSpc>
                <a:spcPct val="100000"/>
              </a:lnSpc>
              <a:buFont typeface="Arial"/>
              <a:buChar char="–"/>
            </a:pPr>
            <a:r>
              <a:rPr lang="en-US" sz="2800" strike="noStrike">
                <a:solidFill>
                  <a:srgbClr val="000000"/>
                </a:solidFill>
                <a:latin typeface="Minion Pro"/>
              </a:rPr>
              <a:t>Second level</a:t>
            </a:r>
            <a:endParaRPr/>
          </a:p>
          <a:p>
            <a:pPr lvl="2">
              <a:lnSpc>
                <a:spcPct val="100000"/>
              </a:lnSpc>
              <a:buFont typeface="Arial"/>
              <a:buChar char="•"/>
            </a:pPr>
            <a:r>
              <a:rPr lang="en-US" sz="2400" strike="noStrike">
                <a:solidFill>
                  <a:srgbClr val="000000"/>
                </a:solidFill>
                <a:latin typeface="Minion Pro"/>
              </a:rPr>
              <a:t>Third level</a:t>
            </a:r>
            <a:endParaRPr/>
          </a:p>
          <a:p>
            <a:pPr lvl="3">
              <a:lnSpc>
                <a:spcPct val="100000"/>
              </a:lnSpc>
              <a:buFont typeface="Arial"/>
              <a:buChar char="–"/>
            </a:pPr>
            <a:r>
              <a:rPr lang="en-US" sz="2000" strike="noStrike">
                <a:solidFill>
                  <a:srgbClr val="000000"/>
                </a:solidFill>
                <a:latin typeface="Minion Pro"/>
              </a:rPr>
              <a:t>Fourth level</a:t>
            </a:r>
            <a:endParaRPr/>
          </a:p>
          <a:p>
            <a:pPr lvl="4">
              <a:lnSpc>
                <a:spcPct val="100000"/>
              </a:lnSpc>
              <a:buFont typeface="Arial"/>
              <a:buChar char="»"/>
            </a:pPr>
            <a:r>
              <a:rPr lang="en-US" sz="2000" strike="noStrike">
                <a:solidFill>
                  <a:srgbClr val="000000"/>
                </a:solidFill>
                <a:latin typeface="Minion Pro"/>
              </a:rPr>
              <a:t>Fifth level</a:t>
            </a:r>
            <a:endParaRPr/>
          </a:p>
        </p:txBody>
      </p:sp>
      <p:sp>
        <p:nvSpPr>
          <p:cNvPr id="41" name="PlaceHolder 3"/>
          <p:cNvSpPr>
            <a:spLocks noGrp="1"/>
          </p:cNvSpPr>
          <p:nvPr>
            <p:ph type="dt"/>
          </p:nvPr>
        </p:nvSpPr>
        <p:spPr>
          <a:xfrm>
            <a:off x="3505320" y="6394320"/>
            <a:ext cx="2133360" cy="364680"/>
          </a:xfrm>
          <a:prstGeom prst="rect">
            <a:avLst/>
          </a:prstGeom>
        </p:spPr>
        <p:txBody>
          <a:bodyPr anchor="ctr"/>
          <a:lstStyle/>
          <a:p>
            <a:pPr algn="ctr">
              <a:lnSpc>
                <a:spcPct val="100000"/>
              </a:lnSpc>
            </a:pPr>
            <a:r>
              <a:rPr lang="en-US" sz="1000" strike="noStrike">
                <a:solidFill>
                  <a:srgbClr val="FFFFFF"/>
                </a:solidFill>
                <a:latin typeface="Minion Pro"/>
              </a:rPr>
              <a:t>JLAB Software Review, 11/10/2016</a:t>
            </a:r>
            <a:endParaRPr/>
          </a:p>
        </p:txBody>
      </p:sp>
      <p:sp>
        <p:nvSpPr>
          <p:cNvPr id="42" name="PlaceHolder 4"/>
          <p:cNvSpPr>
            <a:spLocks noGrp="1"/>
          </p:cNvSpPr>
          <p:nvPr>
            <p:ph type="ftr"/>
          </p:nvPr>
        </p:nvSpPr>
        <p:spPr>
          <a:xfrm>
            <a:off x="3412800" y="6486120"/>
            <a:ext cx="2895120" cy="364680"/>
          </a:xfrm>
          <a:prstGeom prst="rect">
            <a:avLst/>
          </a:prstGeom>
        </p:spPr>
        <p:txBody>
          <a:bodyPr lIns="90000" tIns="45000" rIns="90000" bIns="45000"/>
          <a:lstStyle/>
          <a:p>
            <a:pPr>
              <a:lnSpc>
                <a:spcPct val="100000"/>
              </a:lnSpc>
            </a:pPr>
            <a:r>
              <a:rPr lang="en-US" strike="noStrike">
                <a:solidFill>
                  <a:srgbClr val="000000"/>
                </a:solidFill>
                <a:latin typeface="Calibri"/>
              </a:rPr>
              <a:t>CLAS12 Analysis Readiness</a:t>
            </a:r>
            <a:endParaRPr/>
          </a:p>
        </p:txBody>
      </p:sp>
      <p:sp>
        <p:nvSpPr>
          <p:cNvPr id="43" name="PlaceHolder 5"/>
          <p:cNvSpPr>
            <a:spLocks noGrp="1"/>
          </p:cNvSpPr>
          <p:nvPr>
            <p:ph type="sldNum"/>
          </p:nvPr>
        </p:nvSpPr>
        <p:spPr>
          <a:xfrm>
            <a:off x="3505320" y="6645600"/>
            <a:ext cx="2133360" cy="189720"/>
          </a:xfrm>
          <a:prstGeom prst="rect">
            <a:avLst/>
          </a:prstGeom>
        </p:spPr>
        <p:txBody>
          <a:bodyPr anchor="ctr"/>
          <a:lstStyle/>
          <a:p>
            <a:pPr algn="ctr">
              <a:lnSpc>
                <a:spcPct val="100000"/>
              </a:lnSpc>
            </a:pPr>
            <a:fld id="{ED0CDF60-BCE6-4696-8F05-53B6C94A268F}" type="slidenum">
              <a:rPr lang="en-US" sz="1000" strike="noStrike">
                <a:solidFill>
                  <a:srgbClr val="FFFFFF"/>
                </a:solidFill>
                <a:latin typeface="Minion Pro"/>
              </a:rPr>
              <a:t>‹#›</a:t>
            </a:fld>
            <a:endParaRPr/>
          </a:p>
        </p:txBody>
      </p:sp>
      <p:pic>
        <p:nvPicPr>
          <p:cNvPr id="44" name="Picture 6"/>
          <p:cNvPicPr/>
          <p:nvPr/>
        </p:nvPicPr>
        <p:blipFill>
          <a:blip r:embed="rId15"/>
          <a:stretch/>
        </p:blipFill>
        <p:spPr>
          <a:xfrm>
            <a:off x="8170200" y="0"/>
            <a:ext cx="973440" cy="52020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200" y="1143000"/>
            <a:ext cx="8229240" cy="4525560"/>
          </a:xfrm>
          <a:prstGeom prst="rect">
            <a:avLst/>
          </a:prstGeom>
          <a:noFill/>
          <a:ln>
            <a:noFill/>
          </a:ln>
        </p:spPr>
        <p:txBody>
          <a:bodyPr/>
          <a:lstStyle/>
          <a:p>
            <a:pPr algn="ctr">
              <a:lnSpc>
                <a:spcPct val="100000"/>
              </a:lnSpc>
            </a:pPr>
            <a:r>
              <a:rPr lang="en-US" sz="4200" b="1" strike="noStrike" dirty="0">
                <a:solidFill>
                  <a:srgbClr val="000000"/>
                </a:solidFill>
                <a:latin typeface="Minion Pro"/>
              </a:rPr>
              <a:t>CLAS12 </a:t>
            </a:r>
            <a:r>
              <a:rPr lang="en-US" sz="4200" b="1" strike="noStrike" dirty="0" smtClean="0">
                <a:solidFill>
                  <a:srgbClr val="000000"/>
                </a:solidFill>
                <a:latin typeface="Minion Pro"/>
              </a:rPr>
              <a:t>Analysis and First </a:t>
            </a:r>
            <a:r>
              <a:rPr lang="en-US" sz="4200" b="1" strike="noStrike" dirty="0">
                <a:solidFill>
                  <a:srgbClr val="000000"/>
                </a:solidFill>
                <a:latin typeface="Minion Pro"/>
              </a:rPr>
              <a:t>Experiment Organization</a:t>
            </a:r>
            <a:endParaRPr dirty="0"/>
          </a:p>
          <a:p>
            <a:pPr algn="ctr">
              <a:lnSpc>
                <a:spcPct val="100000"/>
              </a:lnSpc>
            </a:pPr>
            <a:endParaRPr dirty="0"/>
          </a:p>
          <a:p>
            <a:pPr algn="ctr">
              <a:lnSpc>
                <a:spcPct val="100000"/>
              </a:lnSpc>
            </a:pPr>
            <a:r>
              <a:rPr lang="en-US" sz="3200" dirty="0" smtClean="0">
                <a:solidFill>
                  <a:srgbClr val="000000"/>
                </a:solidFill>
                <a:latin typeface="Minion Pro"/>
              </a:rPr>
              <a:t>Original “Charge” </a:t>
            </a:r>
            <a:r>
              <a:rPr lang="en-US" sz="3200" smtClean="0">
                <a:solidFill>
                  <a:srgbClr val="000000"/>
                </a:solidFill>
                <a:latin typeface="Minion Pro"/>
              </a:rPr>
              <a:t>Presentation </a:t>
            </a:r>
            <a:r>
              <a:rPr lang="en-US" sz="3200" smtClean="0">
                <a:solidFill>
                  <a:srgbClr val="000000"/>
                </a:solidFill>
                <a:latin typeface="Minion Pro"/>
              </a:rPr>
              <a:t>by </a:t>
            </a:r>
            <a:r>
              <a:rPr lang="en-US" sz="3200" strike="noStrike" smtClean="0">
                <a:solidFill>
                  <a:srgbClr val="000000"/>
                </a:solidFill>
                <a:latin typeface="Minion Pro"/>
              </a:rPr>
              <a:t>Latifa</a:t>
            </a:r>
            <a:r>
              <a:rPr lang="en-US" sz="3200" strike="noStrike" dirty="0" smtClean="0">
                <a:solidFill>
                  <a:srgbClr val="000000"/>
                </a:solidFill>
                <a:latin typeface="Minion Pro"/>
              </a:rPr>
              <a:t> </a:t>
            </a:r>
            <a:r>
              <a:rPr lang="en-US" sz="3200" strike="noStrike" dirty="0">
                <a:solidFill>
                  <a:srgbClr val="000000"/>
                </a:solidFill>
                <a:latin typeface="Minion Pro"/>
              </a:rPr>
              <a:t>&amp; Jerry </a:t>
            </a:r>
            <a:endParaRPr dirty="0"/>
          </a:p>
          <a:p>
            <a:pPr algn="ctr">
              <a:lnSpc>
                <a:spcPct val="100000"/>
              </a:lnSpc>
            </a:pPr>
            <a:endParaRPr dirty="0"/>
          </a:p>
          <a:p>
            <a:pPr algn="ctr">
              <a:lnSpc>
                <a:spcPct val="100000"/>
              </a:lnSpc>
            </a:pPr>
            <a:r>
              <a:rPr lang="en-US" sz="3200" strike="noStrike" dirty="0">
                <a:solidFill>
                  <a:srgbClr val="000000"/>
                </a:solidFill>
                <a:latin typeface="Minion Pro"/>
              </a:rPr>
              <a:t>January </a:t>
            </a:r>
            <a:r>
              <a:rPr lang="en-US" sz="3200" strike="noStrike" dirty="0" smtClean="0">
                <a:solidFill>
                  <a:srgbClr val="000000"/>
                </a:solidFill>
                <a:latin typeface="Minion Pro"/>
              </a:rPr>
              <a:t>13, 2017</a:t>
            </a:r>
          </a:p>
          <a:p>
            <a:pPr algn="ctr">
              <a:lnSpc>
                <a:spcPct val="100000"/>
              </a:lnSpc>
            </a:pPr>
            <a:endParaRPr lang="en-US" sz="3200" dirty="0">
              <a:solidFill>
                <a:srgbClr val="000000"/>
              </a:solidFill>
              <a:latin typeface="Minion Pro"/>
            </a:endParaRPr>
          </a:p>
          <a:p>
            <a:pPr algn="ctr">
              <a:lnSpc>
                <a:spcPct val="100000"/>
              </a:lnSpc>
            </a:pPr>
            <a:r>
              <a:rPr lang="en-US" sz="2800" dirty="0" smtClean="0">
                <a:solidFill>
                  <a:srgbClr val="000000"/>
                </a:solidFill>
                <a:latin typeface="Minion Pro"/>
              </a:rPr>
              <a:t>With additions from Sebastian</a:t>
            </a:r>
          </a:p>
          <a:p>
            <a:pPr algn="ctr">
              <a:lnSpc>
                <a:spcPct val="100000"/>
              </a:lnSpc>
            </a:pPr>
            <a:r>
              <a:rPr lang="en-US" sz="2800" dirty="0" smtClean="0">
                <a:solidFill>
                  <a:srgbClr val="000000"/>
                </a:solidFill>
                <a:latin typeface="Minion Pro"/>
              </a:rPr>
              <a:t>March 2017</a:t>
            </a:r>
            <a:endParaRPr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Detector and reconstruction inefficiencies</a:t>
            </a:r>
          </a:p>
        </p:txBody>
      </p:sp>
      <p:pic>
        <p:nvPicPr>
          <p:cNvPr id="4" name="Picture 3"/>
          <p:cNvPicPr>
            <a:picLocks noChangeAspect="1"/>
          </p:cNvPicPr>
          <p:nvPr/>
        </p:nvPicPr>
        <p:blipFill>
          <a:blip r:embed="rId2"/>
          <a:stretch>
            <a:fillRect/>
          </a:stretch>
        </p:blipFill>
        <p:spPr>
          <a:xfrm>
            <a:off x="0" y="927651"/>
            <a:ext cx="4331154" cy="5930349"/>
          </a:xfrm>
          <a:prstGeom prst="rect">
            <a:avLst/>
          </a:prstGeom>
        </p:spPr>
      </p:pic>
      <p:pic>
        <p:nvPicPr>
          <p:cNvPr id="5" name="Picture 4"/>
          <p:cNvPicPr>
            <a:picLocks noChangeAspect="1"/>
          </p:cNvPicPr>
          <p:nvPr/>
        </p:nvPicPr>
        <p:blipFill>
          <a:blip r:embed="rId3"/>
          <a:stretch>
            <a:fillRect/>
          </a:stretch>
        </p:blipFill>
        <p:spPr>
          <a:xfrm>
            <a:off x="4461300" y="927651"/>
            <a:ext cx="4576682" cy="5930349"/>
          </a:xfrm>
          <a:prstGeom prst="rect">
            <a:avLst/>
          </a:prstGeom>
        </p:spPr>
      </p:pic>
    </p:spTree>
    <p:extLst>
      <p:ext uri="{BB962C8B-B14F-4D97-AF65-F5344CB8AC3E}">
        <p14:creationId xmlns:p14="http://schemas.microsoft.com/office/powerpoint/2010/main" val="3837113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41"/>
            <a:ext cx="8229240" cy="397440"/>
          </a:xfrm>
        </p:spPr>
        <p:txBody>
          <a:bodyPr/>
          <a:lstStyle/>
          <a:p>
            <a:r>
              <a:rPr lang="en-US" sz="2800" b="1" i="1"/>
              <a:t>“Model” analysis notes, algorithms, checklists</a:t>
            </a:r>
            <a:endParaRPr lang="en-US" sz="2800" dirty="0"/>
          </a:p>
        </p:txBody>
      </p:sp>
      <p:pic>
        <p:nvPicPr>
          <p:cNvPr id="4" name="Picture 3"/>
          <p:cNvPicPr>
            <a:picLocks noChangeAspect="1"/>
          </p:cNvPicPr>
          <p:nvPr/>
        </p:nvPicPr>
        <p:blipFill>
          <a:blip r:embed="rId2"/>
          <a:stretch>
            <a:fillRect/>
          </a:stretch>
        </p:blipFill>
        <p:spPr>
          <a:xfrm>
            <a:off x="0" y="914400"/>
            <a:ext cx="3758389" cy="5378824"/>
          </a:xfrm>
          <a:prstGeom prst="rect">
            <a:avLst/>
          </a:prstGeom>
        </p:spPr>
      </p:pic>
      <p:pic>
        <p:nvPicPr>
          <p:cNvPr id="5" name="Picture 4"/>
          <p:cNvPicPr>
            <a:picLocks noChangeAspect="1"/>
          </p:cNvPicPr>
          <p:nvPr/>
        </p:nvPicPr>
        <p:blipFill>
          <a:blip r:embed="rId3"/>
          <a:stretch>
            <a:fillRect/>
          </a:stretch>
        </p:blipFill>
        <p:spPr>
          <a:xfrm>
            <a:off x="4551243" y="914400"/>
            <a:ext cx="3981249" cy="5378824"/>
          </a:xfrm>
          <a:prstGeom prst="rect">
            <a:avLst/>
          </a:prstGeom>
        </p:spPr>
      </p:pic>
      <p:grpSp>
        <p:nvGrpSpPr>
          <p:cNvPr id="8" name="Group 7"/>
          <p:cNvGrpSpPr/>
          <p:nvPr/>
        </p:nvGrpSpPr>
        <p:grpSpPr>
          <a:xfrm>
            <a:off x="2390812" y="914400"/>
            <a:ext cx="3975100" cy="5600700"/>
            <a:chOff x="2390812" y="914400"/>
            <a:chExt cx="3975100" cy="5600700"/>
          </a:xfrm>
        </p:grpSpPr>
        <p:pic>
          <p:nvPicPr>
            <p:cNvPr id="6" name="Picture 5"/>
            <p:cNvPicPr>
              <a:picLocks noChangeAspect="1"/>
            </p:cNvPicPr>
            <p:nvPr/>
          </p:nvPicPr>
          <p:blipFill>
            <a:blip r:embed="rId4"/>
            <a:stretch>
              <a:fillRect/>
            </a:stretch>
          </p:blipFill>
          <p:spPr>
            <a:xfrm>
              <a:off x="2390812" y="914400"/>
              <a:ext cx="3975100" cy="4203700"/>
            </a:xfrm>
            <a:prstGeom prst="rect">
              <a:avLst/>
            </a:prstGeom>
            <a:solidFill>
              <a:schemeClr val="bg1"/>
            </a:solidFill>
          </p:spPr>
        </p:pic>
        <p:pic>
          <p:nvPicPr>
            <p:cNvPr id="7" name="Picture 6"/>
            <p:cNvPicPr>
              <a:picLocks noChangeAspect="1"/>
            </p:cNvPicPr>
            <p:nvPr/>
          </p:nvPicPr>
          <p:blipFill>
            <a:blip r:embed="rId5"/>
            <a:stretch>
              <a:fillRect/>
            </a:stretch>
          </p:blipFill>
          <p:spPr>
            <a:xfrm>
              <a:off x="2549038" y="5118100"/>
              <a:ext cx="3784600" cy="1397000"/>
            </a:xfrm>
            <a:prstGeom prst="rect">
              <a:avLst/>
            </a:prstGeom>
            <a:solidFill>
              <a:schemeClr val="bg1"/>
            </a:solidFill>
          </p:spPr>
        </p:pic>
      </p:grpSp>
    </p:spTree>
    <p:extLst>
      <p:ext uri="{BB962C8B-B14F-4D97-AF65-F5344CB8AC3E}">
        <p14:creationId xmlns:p14="http://schemas.microsoft.com/office/powerpoint/2010/main" val="543041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200" y="1029740"/>
            <a:ext cx="8229240" cy="4525560"/>
          </a:xfrm>
          <a:prstGeom prst="rect">
            <a:avLst/>
          </a:prstGeom>
          <a:noFill/>
          <a:ln>
            <a:noFill/>
          </a:ln>
        </p:spPr>
        <p:txBody>
          <a:bodyPr/>
          <a:lstStyle/>
          <a:p>
            <a:pPr>
              <a:lnSpc>
                <a:spcPct val="100000"/>
              </a:lnSpc>
            </a:pPr>
            <a:endParaRPr lang="en-US" b="1" dirty="0" smtClean="0"/>
          </a:p>
          <a:p>
            <a:pPr marL="285750" indent="-285750">
              <a:lnSpc>
                <a:spcPct val="100000"/>
              </a:lnSpc>
              <a:buFont typeface="Arial" panose="020B0604020202020204" pitchFamily="34" charset="0"/>
              <a:buChar char="•"/>
            </a:pPr>
            <a:r>
              <a:rPr lang="en-US" dirty="0" smtClean="0"/>
              <a:t>Complete COATJAVA reconstruction and calibration tools.</a:t>
            </a:r>
          </a:p>
          <a:p>
            <a:pPr marL="285750" indent="-285750">
              <a:lnSpc>
                <a:spcPct val="100000"/>
              </a:lnSpc>
              <a:buFont typeface="Arial" panose="020B0604020202020204" pitchFamily="34" charset="0"/>
              <a:buChar char="•"/>
            </a:pPr>
            <a:r>
              <a:rPr lang="en-US" dirty="0" smtClean="0"/>
              <a:t>Extend COATJAVA to include event selection.</a:t>
            </a:r>
          </a:p>
          <a:p>
            <a:pPr marL="285750" indent="-285750">
              <a:lnSpc>
                <a:spcPct val="100000"/>
              </a:lnSpc>
              <a:buFont typeface="Arial" panose="020B0604020202020204" pitchFamily="34" charset="0"/>
              <a:buChar char="•"/>
            </a:pPr>
            <a:r>
              <a:rPr lang="en-US" dirty="0" smtClean="0"/>
              <a:t>Create this group</a:t>
            </a:r>
          </a:p>
          <a:p>
            <a:pPr marL="742950" lvl="1" indent="-285750">
              <a:buFont typeface="Arial" panose="020B0604020202020204" pitchFamily="34" charset="0"/>
              <a:buChar char="•"/>
            </a:pPr>
            <a:r>
              <a:rPr lang="en-US" dirty="0" smtClean="0"/>
              <a:t>Guide development of analysis algorithms</a:t>
            </a:r>
          </a:p>
          <a:p>
            <a:pPr marL="742950" lvl="1" indent="-285750">
              <a:buFont typeface="Arial" panose="020B0604020202020204" pitchFamily="34" charset="0"/>
              <a:buChar char="•"/>
            </a:pPr>
            <a:r>
              <a:rPr lang="en-US" dirty="0" smtClean="0"/>
              <a:t>PID, momentum corrections, background subtraction, </a:t>
            </a:r>
            <a:r>
              <a:rPr lang="en-US" dirty="0" err="1" smtClean="0"/>
              <a:t>fiducial</a:t>
            </a:r>
            <a:r>
              <a:rPr lang="en-US" dirty="0" smtClean="0"/>
              <a:t> cuts</a:t>
            </a:r>
          </a:p>
          <a:p>
            <a:pPr marL="742950" lvl="1" indent="-285750">
              <a:buFont typeface="Arial" panose="020B0604020202020204" pitchFamily="34" charset="0"/>
              <a:buChar char="•"/>
            </a:pPr>
            <a:r>
              <a:rPr lang="en-US" dirty="0" smtClean="0"/>
              <a:t>Higher level analysis – kinematic fitting, PWA</a:t>
            </a:r>
          </a:p>
          <a:p>
            <a:pPr marL="742950" lvl="1" indent="-285750">
              <a:buFont typeface="Arial" panose="020B0604020202020204" pitchFamily="34" charset="0"/>
              <a:buChar char="•"/>
            </a:pPr>
            <a:r>
              <a:rPr lang="en-US" dirty="0" smtClean="0"/>
              <a:t>Standardize the algorithms and software.</a:t>
            </a:r>
          </a:p>
          <a:p>
            <a:pPr marL="285750" indent="-285750">
              <a:buFont typeface="Arial" panose="020B0604020202020204" pitchFamily="34" charset="0"/>
              <a:buChar char="•"/>
            </a:pPr>
            <a:r>
              <a:rPr lang="en-US" dirty="0" smtClean="0"/>
              <a:t>Create first experiment analysis review committee before the fall run to begin assessing the techniques used in the previous bullet.</a:t>
            </a:r>
          </a:p>
          <a:p>
            <a:pPr marL="285750" indent="-285750">
              <a:buFont typeface="Arial" panose="020B0604020202020204" pitchFamily="34" charset="0"/>
              <a:buChar char="•"/>
            </a:pPr>
            <a:r>
              <a:rPr lang="en-US" dirty="0" smtClean="0"/>
              <a:t>Get ready for the fall run: develop and run simulations for the experiments in Run Group A, define optimal running conditions, complete development of necessary tools, and define infrastructure to manage the work.</a:t>
            </a:r>
          </a:p>
          <a:p>
            <a:pPr marL="285750" indent="-285750">
              <a:buFont typeface="Arial" panose="020B0604020202020204" pitchFamily="34" charset="0"/>
              <a:buChar char="•"/>
            </a:pPr>
            <a:r>
              <a:rPr lang="en-US" dirty="0" smtClean="0"/>
              <a:t>Documentation and dissemination.</a:t>
            </a:r>
            <a:endParaRPr dirty="0"/>
          </a:p>
        </p:txBody>
      </p:sp>
      <p:sp>
        <p:nvSpPr>
          <p:cNvPr id="2" name="Rectangle 1"/>
          <p:cNvSpPr/>
          <p:nvPr/>
        </p:nvSpPr>
        <p:spPr>
          <a:xfrm>
            <a:off x="299299" y="202250"/>
            <a:ext cx="7676794" cy="461665"/>
          </a:xfrm>
          <a:prstGeom prst="rect">
            <a:avLst/>
          </a:prstGeom>
        </p:spPr>
        <p:txBody>
          <a:bodyPr wrap="square">
            <a:spAutoFit/>
          </a:bodyPr>
          <a:lstStyle/>
          <a:p>
            <a:pPr>
              <a:lnSpc>
                <a:spcPct val="100000"/>
              </a:lnSpc>
            </a:pPr>
            <a:r>
              <a:rPr lang="en-US" sz="2400" b="1" dirty="0"/>
              <a:t>Recommendations of Common Tools Committee</a:t>
            </a:r>
          </a:p>
        </p:txBody>
      </p:sp>
    </p:spTree>
    <p:extLst>
      <p:ext uri="{BB962C8B-B14F-4D97-AF65-F5344CB8AC3E}">
        <p14:creationId xmlns:p14="http://schemas.microsoft.com/office/powerpoint/2010/main" val="576236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194760"/>
            <a:ext cx="8229240" cy="397440"/>
          </a:xfrm>
          <a:prstGeom prst="rect">
            <a:avLst/>
          </a:prstGeom>
          <a:noFill/>
          <a:ln>
            <a:noFill/>
          </a:ln>
        </p:spPr>
        <p:txBody>
          <a:bodyPr anchor="ctr"/>
          <a:lstStyle/>
          <a:p>
            <a:pPr algn="ctr">
              <a:lnSpc>
                <a:spcPct val="100000"/>
              </a:lnSpc>
            </a:pPr>
            <a:r>
              <a:rPr lang="en-US" sz="3200" b="1" strike="noStrike" dirty="0">
                <a:solidFill>
                  <a:srgbClr val="000000"/>
                </a:solidFill>
                <a:latin typeface="Minion Pro"/>
              </a:rPr>
              <a:t>CLAS12 Data Analysis Scheme</a:t>
            </a:r>
            <a:endParaRPr dirty="0"/>
          </a:p>
        </p:txBody>
      </p:sp>
      <p:sp>
        <p:nvSpPr>
          <p:cNvPr id="89" name="CustomShape 2"/>
          <p:cNvSpPr/>
          <p:nvPr/>
        </p:nvSpPr>
        <p:spPr>
          <a:xfrm>
            <a:off x="832320" y="1299240"/>
            <a:ext cx="1951200" cy="843480"/>
          </a:xfrm>
          <a:prstGeom prst="roundRect">
            <a:avLst>
              <a:gd name="adj" fmla="val 16667"/>
            </a:avLst>
          </a:prstGeom>
          <a:solidFill>
            <a:schemeClr val="tx2">
              <a:lumMod val="60000"/>
              <a:lumOff val="40000"/>
            </a:schemeClr>
          </a:solid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RAW DATA</a:t>
            </a:r>
            <a:endParaRPr/>
          </a:p>
        </p:txBody>
      </p:sp>
      <p:sp>
        <p:nvSpPr>
          <p:cNvPr id="90" name="CustomShape 3"/>
          <p:cNvSpPr/>
          <p:nvPr/>
        </p:nvSpPr>
        <p:spPr>
          <a:xfrm>
            <a:off x="5113440" y="885240"/>
            <a:ext cx="1288440" cy="621000"/>
          </a:xfrm>
          <a:prstGeom prst="roundRect">
            <a:avLst>
              <a:gd name="adj" fmla="val 16667"/>
            </a:avLst>
          </a:prstGeom>
          <a:solidFill>
            <a:schemeClr val="accent3"/>
          </a:solidFill>
          <a:ln>
            <a:solidFill>
              <a:srgbClr val="008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CCDB</a:t>
            </a:r>
            <a:endParaRPr/>
          </a:p>
        </p:txBody>
      </p:sp>
      <p:sp>
        <p:nvSpPr>
          <p:cNvPr id="91" name="CustomShape 4"/>
          <p:cNvSpPr/>
          <p:nvPr/>
        </p:nvSpPr>
        <p:spPr>
          <a:xfrm>
            <a:off x="3584160" y="2828160"/>
            <a:ext cx="1926360" cy="548640"/>
          </a:xfrm>
          <a:prstGeom prst="roundRect">
            <a:avLst>
              <a:gd name="adj" fmla="val 21484"/>
            </a:avLst>
          </a:prstGeom>
          <a:solidFill>
            <a:schemeClr val="accent6"/>
          </a:solidFill>
          <a:ln>
            <a:solidFill>
              <a:srgbClr val="FF66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Reconstruction</a:t>
            </a:r>
            <a:endParaRPr/>
          </a:p>
        </p:txBody>
      </p:sp>
      <p:sp>
        <p:nvSpPr>
          <p:cNvPr id="92" name="CustomShape 5"/>
          <p:cNvSpPr/>
          <p:nvPr/>
        </p:nvSpPr>
        <p:spPr>
          <a:xfrm>
            <a:off x="752220" y="2684765"/>
            <a:ext cx="2222280" cy="763560"/>
          </a:xfrm>
          <a:prstGeom prst="roundRect">
            <a:avLst>
              <a:gd name="adj" fmla="val 16667"/>
            </a:avLst>
          </a:prstGeom>
          <a:solidFill>
            <a:schemeClr val="tx2">
              <a:lumMod val="60000"/>
              <a:lumOff val="40000"/>
            </a:schemeClr>
          </a:solid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RECONSTRUCTED DATA</a:t>
            </a:r>
            <a:endParaRPr/>
          </a:p>
        </p:txBody>
      </p:sp>
      <p:sp>
        <p:nvSpPr>
          <p:cNvPr id="93" name="CustomShape 6"/>
          <p:cNvSpPr/>
          <p:nvPr/>
        </p:nvSpPr>
        <p:spPr>
          <a:xfrm>
            <a:off x="3584160" y="1869480"/>
            <a:ext cx="1926360" cy="548640"/>
          </a:xfrm>
          <a:prstGeom prst="roundRect">
            <a:avLst>
              <a:gd name="adj" fmla="val 21484"/>
            </a:avLst>
          </a:prstGeom>
          <a:solidFill>
            <a:schemeClr val="accent6"/>
          </a:solidFill>
          <a:ln>
            <a:solidFill>
              <a:srgbClr val="FF66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Calibration</a:t>
            </a:r>
            <a:endParaRPr/>
          </a:p>
        </p:txBody>
      </p:sp>
      <p:sp>
        <p:nvSpPr>
          <p:cNvPr id="94" name="CustomShape 7"/>
          <p:cNvSpPr/>
          <p:nvPr/>
        </p:nvSpPr>
        <p:spPr>
          <a:xfrm>
            <a:off x="2783880" y="1721160"/>
            <a:ext cx="799920" cy="422640"/>
          </a:xfrm>
          <a:prstGeom prst="bentConnector3">
            <a:avLst>
              <a:gd name="adj1" fmla="val 50000"/>
            </a:avLst>
          </a:prstGeom>
          <a:noFill/>
          <a:ln w="28575">
            <a:solidFill>
              <a:srgbClr val="595959"/>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5" name="CustomShape 8"/>
          <p:cNvSpPr/>
          <p:nvPr/>
        </p:nvSpPr>
        <p:spPr>
          <a:xfrm rot="10800000" flipV="1">
            <a:off x="4546800" y="1321784"/>
            <a:ext cx="565560" cy="545040"/>
          </a:xfrm>
          <a:prstGeom prst="bentConnector2">
            <a:avLst/>
          </a:prstGeom>
          <a:noFill/>
          <a:ln w="28575">
            <a:solidFill>
              <a:srgbClr val="595959"/>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6" name="CustomShape 9"/>
          <p:cNvSpPr/>
          <p:nvPr/>
        </p:nvSpPr>
        <p:spPr>
          <a:xfrm>
            <a:off x="3584160" y="5017320"/>
            <a:ext cx="1926360" cy="548640"/>
          </a:xfrm>
          <a:prstGeom prst="roundRect">
            <a:avLst>
              <a:gd name="adj" fmla="val 21484"/>
            </a:avLst>
          </a:prstGeom>
          <a:solidFill>
            <a:srgbClr val="B10F05"/>
          </a:solidFill>
          <a:ln>
            <a:solidFill>
              <a:srgbClr val="BE4B48"/>
            </a:solidFill>
            <a:roun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tIns="45000" rIns="90000" bIns="45000" anchor="ctr"/>
          <a:lstStyle/>
          <a:p>
            <a:pPr algn="ctr">
              <a:lnSpc>
                <a:spcPct val="100000"/>
              </a:lnSpc>
            </a:pPr>
            <a:r>
              <a:rPr lang="en-US" strike="noStrike">
                <a:solidFill>
                  <a:srgbClr val="FFFFFF"/>
                </a:solidFill>
                <a:latin typeface="Calibri"/>
              </a:rPr>
              <a:t>Physics analysis</a:t>
            </a:r>
            <a:endParaRPr/>
          </a:p>
        </p:txBody>
      </p:sp>
      <p:sp>
        <p:nvSpPr>
          <p:cNvPr id="98" name="CustomShape 11"/>
          <p:cNvSpPr/>
          <p:nvPr/>
        </p:nvSpPr>
        <p:spPr>
          <a:xfrm>
            <a:off x="830880" y="3833640"/>
            <a:ext cx="1926360" cy="571680"/>
          </a:xfrm>
          <a:prstGeom prst="roundRect">
            <a:avLst>
              <a:gd name="adj" fmla="val 16667"/>
            </a:avLst>
          </a:prstGeom>
          <a:solidFill>
            <a:schemeClr val="tx2">
              <a:lumMod val="60000"/>
              <a:lumOff val="40000"/>
            </a:schemeClr>
          </a:solid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DSTs</a:t>
            </a:r>
            <a:endParaRPr/>
          </a:p>
        </p:txBody>
      </p:sp>
      <p:sp>
        <p:nvSpPr>
          <p:cNvPr id="100" name="CustomShape 13"/>
          <p:cNvSpPr/>
          <p:nvPr/>
        </p:nvSpPr>
        <p:spPr>
          <a:xfrm>
            <a:off x="3584160" y="3786840"/>
            <a:ext cx="1926360" cy="548640"/>
          </a:xfrm>
          <a:prstGeom prst="roundRect">
            <a:avLst>
              <a:gd name="adj" fmla="val 21484"/>
            </a:avLst>
          </a:prstGeom>
          <a:solidFill>
            <a:schemeClr val="accent6"/>
          </a:solidFill>
          <a:ln>
            <a:solidFill>
              <a:srgbClr val="FF66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Event selection</a:t>
            </a:r>
            <a:endParaRPr/>
          </a:p>
        </p:txBody>
      </p:sp>
      <p:sp>
        <p:nvSpPr>
          <p:cNvPr id="101" name="CustomShape 14"/>
          <p:cNvSpPr/>
          <p:nvPr/>
        </p:nvSpPr>
        <p:spPr>
          <a:xfrm>
            <a:off x="6404040" y="2555640"/>
            <a:ext cx="1926360" cy="621360"/>
          </a:xfrm>
          <a:prstGeom prst="roundRect">
            <a:avLst>
              <a:gd name="adj" fmla="val 16667"/>
            </a:avLst>
          </a:prstGeom>
          <a:solidFill>
            <a:srgbClr val="A361AB"/>
          </a:solidFill>
          <a:ln>
            <a:solidFill>
              <a:srgbClr val="8F16A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MC DATA</a:t>
            </a:r>
            <a:endParaRPr/>
          </a:p>
        </p:txBody>
      </p:sp>
      <p:sp>
        <p:nvSpPr>
          <p:cNvPr id="102" name="CustomShape 15"/>
          <p:cNvSpPr/>
          <p:nvPr/>
        </p:nvSpPr>
        <p:spPr>
          <a:xfrm>
            <a:off x="3263400" y="5841360"/>
            <a:ext cx="2588040" cy="482760"/>
          </a:xfrm>
          <a:prstGeom prst="roundRect">
            <a:avLst>
              <a:gd name="adj" fmla="val 16667"/>
            </a:avLst>
          </a:prstGeom>
          <a:solidFill>
            <a:srgbClr val="B10F05"/>
          </a:solidFill>
          <a:ln>
            <a:solidFill>
              <a:srgbClr val="BE4B48"/>
            </a:solidFill>
            <a:roun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tIns="45000" rIns="90000" bIns="45000" anchor="ctr"/>
          <a:lstStyle/>
          <a:p>
            <a:pPr algn="ctr">
              <a:lnSpc>
                <a:spcPct val="100000"/>
              </a:lnSpc>
            </a:pPr>
            <a:r>
              <a:rPr lang="en-US" strike="noStrike">
                <a:solidFill>
                  <a:srgbClr val="FFFFFF"/>
                </a:solidFill>
                <a:latin typeface="Calibri"/>
              </a:rPr>
              <a:t>PHYSICS OBSERVABLE</a:t>
            </a:r>
            <a:endParaRPr/>
          </a:p>
        </p:txBody>
      </p:sp>
      <p:sp>
        <p:nvSpPr>
          <p:cNvPr id="103" name="CustomShape 16"/>
          <p:cNvSpPr/>
          <p:nvPr/>
        </p:nvSpPr>
        <p:spPr>
          <a:xfrm>
            <a:off x="6402240" y="1195920"/>
            <a:ext cx="964800" cy="315000"/>
          </a:xfrm>
          <a:prstGeom prst="bentConnector2">
            <a:avLst/>
          </a:prstGeom>
          <a:noFill/>
          <a:ln w="28575">
            <a:solidFill>
              <a:srgbClr val="595959"/>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4" name="CustomShape 17"/>
          <p:cNvSpPr/>
          <p:nvPr/>
        </p:nvSpPr>
        <p:spPr>
          <a:xfrm rot="5400000" flipH="1">
            <a:off x="2835000" y="1116000"/>
            <a:ext cx="684720" cy="2738880"/>
          </a:xfrm>
          <a:prstGeom prst="bentConnector3">
            <a:avLst>
              <a:gd name="adj1" fmla="val 36616"/>
            </a:avLst>
          </a:prstGeom>
          <a:noFill/>
          <a:ln w="28575">
            <a:solidFill>
              <a:schemeClr val="tx1"/>
            </a:solidFill>
            <a:round/>
            <a:tailEnd type="non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5" name="CustomShape 18"/>
          <p:cNvSpPr/>
          <p:nvPr/>
        </p:nvSpPr>
        <p:spPr>
          <a:xfrm>
            <a:off x="3401640" y="1740960"/>
            <a:ext cx="2291400" cy="3050640"/>
          </a:xfrm>
          <a:prstGeom prst="roundRect">
            <a:avLst>
              <a:gd name="adj" fmla="val 16667"/>
            </a:avLst>
          </a:prstGeom>
          <a:noFill/>
          <a:ln w="28440">
            <a:solidFill>
              <a:srgbClr val="FF6600"/>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6" name="CustomShape 19"/>
          <p:cNvSpPr/>
          <p:nvPr/>
        </p:nvSpPr>
        <p:spPr>
          <a:xfrm>
            <a:off x="3649320" y="4437000"/>
            <a:ext cx="18010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a:solidFill>
                  <a:srgbClr val="FF6600"/>
                </a:solidFill>
                <a:latin typeface="Calibri"/>
              </a:rPr>
              <a:t>COATJAVA/CLARA</a:t>
            </a:r>
            <a:endParaRPr/>
          </a:p>
        </p:txBody>
      </p:sp>
      <p:sp>
        <p:nvSpPr>
          <p:cNvPr id="107" name="CustomShape 20"/>
          <p:cNvSpPr/>
          <p:nvPr/>
        </p:nvSpPr>
        <p:spPr>
          <a:xfrm>
            <a:off x="6404040" y="1511280"/>
            <a:ext cx="1926360" cy="548640"/>
          </a:xfrm>
          <a:prstGeom prst="roundRect">
            <a:avLst>
              <a:gd name="adj" fmla="val 21484"/>
            </a:avLst>
          </a:prstGeom>
          <a:solidFill>
            <a:srgbClr val="A361AB"/>
          </a:solidFill>
          <a:ln>
            <a:solidFill>
              <a:srgbClr val="8F16A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Simulation</a:t>
            </a:r>
            <a:endParaRPr/>
          </a:p>
        </p:txBody>
      </p:sp>
      <p:sp>
        <p:nvSpPr>
          <p:cNvPr id="108" name="CustomShape 21"/>
          <p:cNvSpPr/>
          <p:nvPr/>
        </p:nvSpPr>
        <p:spPr>
          <a:xfrm rot="10800000" flipV="1">
            <a:off x="5529517" y="2851740"/>
            <a:ext cx="893160" cy="235800"/>
          </a:xfrm>
          <a:prstGeom prst="bentConnector3">
            <a:avLst>
              <a:gd name="adj1" fmla="val 50000"/>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 name="CustomShape 22"/>
          <p:cNvSpPr/>
          <p:nvPr/>
        </p:nvSpPr>
        <p:spPr>
          <a:xfrm>
            <a:off x="6463080" y="3770640"/>
            <a:ext cx="1918440" cy="579600"/>
          </a:xfrm>
          <a:prstGeom prst="roundRect">
            <a:avLst>
              <a:gd name="adj" fmla="val 16667"/>
            </a:avLst>
          </a:prstGeom>
          <a:solidFill>
            <a:srgbClr val="A361AB"/>
          </a:solidFill>
          <a:ln>
            <a:solidFill>
              <a:srgbClr val="8F16A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DSTs</a:t>
            </a:r>
            <a:endParaRPr/>
          </a:p>
        </p:txBody>
      </p:sp>
      <p:sp>
        <p:nvSpPr>
          <p:cNvPr id="110" name="CustomShape 23"/>
          <p:cNvSpPr/>
          <p:nvPr/>
        </p:nvSpPr>
        <p:spPr>
          <a:xfrm>
            <a:off x="7367400" y="2060280"/>
            <a:ext cx="360" cy="495000"/>
          </a:xfrm>
          <a:prstGeom prst="straightConnector1">
            <a:avLst/>
          </a:prstGeom>
          <a:noFill/>
          <a:ln w="28575">
            <a:solidFill>
              <a:schemeClr val="tx1">
                <a:lumMod val="65000"/>
                <a:lumOff val="35000"/>
              </a:schemeClr>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 name="CustomShape 24"/>
          <p:cNvSpPr/>
          <p:nvPr/>
        </p:nvSpPr>
        <p:spPr>
          <a:xfrm flipH="1" flipV="1">
            <a:off x="2974680" y="3098880"/>
            <a:ext cx="609120" cy="3600"/>
          </a:xfrm>
          <a:prstGeom prst="straightConnector1">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 name="CustomShape 25"/>
          <p:cNvSpPr/>
          <p:nvPr/>
        </p:nvSpPr>
        <p:spPr>
          <a:xfrm flipH="1">
            <a:off x="2756880" y="4111200"/>
            <a:ext cx="840600" cy="8280"/>
          </a:xfrm>
          <a:prstGeom prst="straightConnector1">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 name="CustomShape 26"/>
          <p:cNvSpPr/>
          <p:nvPr/>
        </p:nvSpPr>
        <p:spPr>
          <a:xfrm flipV="1">
            <a:off x="5510520" y="1506240"/>
            <a:ext cx="246960" cy="637200"/>
          </a:xfrm>
          <a:prstGeom prst="bentConnector2">
            <a:avLst/>
          </a:prstGeom>
          <a:noFill/>
          <a:ln w="28575">
            <a:solidFill>
              <a:srgbClr val="595959"/>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 name="CustomShape 27"/>
          <p:cNvSpPr/>
          <p:nvPr/>
        </p:nvSpPr>
        <p:spPr>
          <a:xfrm flipH="1">
            <a:off x="4546800" y="3386160"/>
            <a:ext cx="3960" cy="400680"/>
          </a:xfrm>
          <a:prstGeom prst="straightConnector1">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 name="CustomShape 28"/>
          <p:cNvSpPr/>
          <p:nvPr/>
        </p:nvSpPr>
        <p:spPr>
          <a:xfrm flipV="1">
            <a:off x="5510520" y="4060440"/>
            <a:ext cx="952200" cy="720"/>
          </a:xfrm>
          <a:prstGeom prst="straightConnector1">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 name="CustomShape 29"/>
          <p:cNvSpPr/>
          <p:nvPr/>
        </p:nvSpPr>
        <p:spPr>
          <a:xfrm rot="5400000">
            <a:off x="5996160" y="3864600"/>
            <a:ext cx="940680" cy="1911600"/>
          </a:xfrm>
          <a:prstGeom prst="bentConnector2">
            <a:avLst/>
          </a:prstGeom>
          <a:noFill/>
          <a:ln w="28575">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cxnSp>
        <p:nvCxnSpPr>
          <p:cNvPr id="9" name="Straight Arrow Connector 8"/>
          <p:cNvCxnSpPr/>
          <p:nvPr/>
        </p:nvCxnSpPr>
        <p:spPr>
          <a:xfrm flipH="1">
            <a:off x="1794060" y="5290740"/>
            <a:ext cx="1782905" cy="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07920" y="4435830"/>
            <a:ext cx="0" cy="85374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3" idx="2"/>
          </p:cNvCxnSpPr>
          <p:nvPr/>
        </p:nvCxnSpPr>
        <p:spPr>
          <a:xfrm flipH="1">
            <a:off x="4546800" y="2418120"/>
            <a:ext cx="540" cy="4096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63360" y="3586500"/>
            <a:ext cx="2683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92" idx="2"/>
          </p:cNvCxnSpPr>
          <p:nvPr/>
        </p:nvCxnSpPr>
        <p:spPr>
          <a:xfrm flipV="1">
            <a:off x="1863360" y="3448325"/>
            <a:ext cx="0" cy="13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6" idx="2"/>
          </p:cNvCxnSpPr>
          <p:nvPr/>
        </p:nvCxnSpPr>
        <p:spPr>
          <a:xfrm flipH="1">
            <a:off x="4546440" y="5565960"/>
            <a:ext cx="900" cy="275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76320" y="228600"/>
            <a:ext cx="8381520" cy="397440"/>
          </a:xfrm>
          <a:prstGeom prst="rect">
            <a:avLst/>
          </a:prstGeom>
          <a:noFill/>
          <a:ln>
            <a:noFill/>
          </a:ln>
        </p:spPr>
        <p:txBody>
          <a:bodyPr anchor="ctr"/>
          <a:lstStyle/>
          <a:p>
            <a:pPr algn="ctr">
              <a:lnSpc>
                <a:spcPct val="100000"/>
              </a:lnSpc>
            </a:pPr>
            <a:r>
              <a:rPr lang="en-US" sz="3200" b="1" strike="noStrike">
                <a:solidFill>
                  <a:srgbClr val="000000"/>
                </a:solidFill>
                <a:latin typeface="Minion Pro"/>
              </a:rPr>
              <a:t>CLAS12 First Experiment Organization</a:t>
            </a:r>
            <a:endParaRPr/>
          </a:p>
        </p:txBody>
      </p:sp>
      <p:sp>
        <p:nvSpPr>
          <p:cNvPr id="119" name="CustomShape 2"/>
          <p:cNvSpPr/>
          <p:nvPr/>
        </p:nvSpPr>
        <p:spPr>
          <a:xfrm>
            <a:off x="2344680" y="1144800"/>
            <a:ext cx="2269440" cy="681840"/>
          </a:xfrm>
          <a:prstGeom prst="roundRect">
            <a:avLst>
              <a:gd name="adj" fmla="val 16667"/>
            </a:avLst>
          </a:prstGeom>
          <a:solidFill>
            <a:schemeClr val="accent3"/>
          </a:solidFill>
          <a:ln>
            <a:solidFill>
              <a:schemeClr val="accent3">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CLAS Coordinating Committee </a:t>
            </a:r>
            <a:endParaRPr/>
          </a:p>
        </p:txBody>
      </p:sp>
      <p:sp>
        <p:nvSpPr>
          <p:cNvPr id="120" name="CustomShape 3"/>
          <p:cNvSpPr/>
          <p:nvPr/>
        </p:nvSpPr>
        <p:spPr>
          <a:xfrm>
            <a:off x="4775760" y="1144800"/>
            <a:ext cx="2269440" cy="681840"/>
          </a:xfrm>
          <a:prstGeom prst="roundRect">
            <a:avLst>
              <a:gd name="adj" fmla="val 16667"/>
            </a:avLst>
          </a:prstGeom>
          <a:solidFill>
            <a:schemeClr val="accent3"/>
          </a:solidFill>
          <a:ln>
            <a:solidFill>
              <a:schemeClr val="accent3">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Physics Working Groups</a:t>
            </a:r>
            <a:endParaRPr/>
          </a:p>
        </p:txBody>
      </p:sp>
      <p:sp>
        <p:nvSpPr>
          <p:cNvPr id="121" name="CustomShape 4"/>
          <p:cNvSpPr/>
          <p:nvPr/>
        </p:nvSpPr>
        <p:spPr>
          <a:xfrm>
            <a:off x="6019920" y="2514600"/>
            <a:ext cx="2514240" cy="3504960"/>
          </a:xfrm>
          <a:prstGeom prst="roundRect">
            <a:avLst>
              <a:gd name="adj" fmla="val 16667"/>
            </a:avLst>
          </a:prstGeom>
          <a:noFill/>
          <a:ln w="28440">
            <a:solidFill>
              <a:schemeClr val="tx2"/>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2" name="CustomShape 5"/>
          <p:cNvSpPr/>
          <p:nvPr/>
        </p:nvSpPr>
        <p:spPr>
          <a:xfrm>
            <a:off x="2133720" y="990720"/>
            <a:ext cx="5181120" cy="1294920"/>
          </a:xfrm>
          <a:prstGeom prst="roundRect">
            <a:avLst>
              <a:gd name="adj" fmla="val 16667"/>
            </a:avLst>
          </a:prstGeom>
          <a:noFill/>
          <a:ln w="28440">
            <a:solidFill>
              <a:srgbClr val="77933C"/>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3" name="CustomShape 6"/>
          <p:cNvSpPr/>
          <p:nvPr/>
        </p:nvSpPr>
        <p:spPr>
          <a:xfrm>
            <a:off x="2477160" y="1905120"/>
            <a:ext cx="23223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trike="noStrike">
                <a:solidFill>
                  <a:srgbClr val="77933C"/>
                </a:solidFill>
                <a:latin typeface="Calibri"/>
              </a:rPr>
              <a:t>Collaboration Governance</a:t>
            </a:r>
            <a:endParaRPr/>
          </a:p>
        </p:txBody>
      </p:sp>
      <p:sp>
        <p:nvSpPr>
          <p:cNvPr id="124" name="CustomShape 7"/>
          <p:cNvSpPr/>
          <p:nvPr/>
        </p:nvSpPr>
        <p:spPr>
          <a:xfrm>
            <a:off x="3514500" y="2567520"/>
            <a:ext cx="2343240" cy="1874160"/>
          </a:xfrm>
          <a:prstGeom prst="leftRightUpArrow">
            <a:avLst>
              <a:gd name="adj1" fmla="val 10319"/>
              <a:gd name="adj2" fmla="val 15824"/>
              <a:gd name="adj3" fmla="val 19495"/>
            </a:avLst>
          </a:prstGeom>
          <a:solidFill>
            <a:schemeClr val="accent2">
              <a:lumMod val="60000"/>
              <a:lumOff val="40000"/>
            </a:schemeClr>
          </a:solidFill>
          <a:ln>
            <a:solidFill>
              <a:schemeClr val="accent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5" name="CustomShape 8"/>
          <p:cNvSpPr/>
          <p:nvPr/>
        </p:nvSpPr>
        <p:spPr>
          <a:xfrm>
            <a:off x="6302880" y="3657600"/>
            <a:ext cx="1926360" cy="539640"/>
          </a:xfrm>
          <a:prstGeom prst="roundRect">
            <a:avLst>
              <a:gd name="adj" fmla="val 21484"/>
            </a:avLst>
          </a:prstGeom>
          <a:solidFill>
            <a:srgbClr val="558ED5"/>
          </a:solidFill>
          <a:ln>
            <a:solidFill>
              <a:schemeClr val="tx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Analysis Coordinator</a:t>
            </a:r>
            <a:endParaRPr/>
          </a:p>
        </p:txBody>
      </p:sp>
      <p:sp>
        <p:nvSpPr>
          <p:cNvPr id="126" name="CustomShape 9"/>
          <p:cNvSpPr/>
          <p:nvPr/>
        </p:nvSpPr>
        <p:spPr>
          <a:xfrm>
            <a:off x="6324480" y="4336920"/>
            <a:ext cx="1926360" cy="539640"/>
          </a:xfrm>
          <a:prstGeom prst="roundRect">
            <a:avLst>
              <a:gd name="adj" fmla="val 21484"/>
            </a:avLst>
          </a:prstGeom>
          <a:solidFill>
            <a:srgbClr val="558ED5"/>
          </a:solidFill>
          <a:ln>
            <a:solidFill>
              <a:schemeClr val="tx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Calibration Team</a:t>
            </a:r>
            <a:endParaRPr/>
          </a:p>
        </p:txBody>
      </p:sp>
      <p:sp>
        <p:nvSpPr>
          <p:cNvPr id="127" name="CustomShape 10"/>
          <p:cNvSpPr/>
          <p:nvPr/>
        </p:nvSpPr>
        <p:spPr>
          <a:xfrm>
            <a:off x="6324480" y="5022720"/>
            <a:ext cx="1926360" cy="539640"/>
          </a:xfrm>
          <a:prstGeom prst="roundRect">
            <a:avLst>
              <a:gd name="adj" fmla="val 21484"/>
            </a:avLst>
          </a:prstGeom>
          <a:solidFill>
            <a:srgbClr val="558ED5"/>
          </a:solidFill>
          <a:ln>
            <a:solidFill>
              <a:schemeClr val="tx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Analysis Team</a:t>
            </a:r>
            <a:endParaRPr/>
          </a:p>
        </p:txBody>
      </p:sp>
      <p:sp>
        <p:nvSpPr>
          <p:cNvPr id="128" name="CustomShape 11"/>
          <p:cNvSpPr/>
          <p:nvPr/>
        </p:nvSpPr>
        <p:spPr>
          <a:xfrm>
            <a:off x="6576480" y="5562720"/>
            <a:ext cx="15238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trike="noStrike">
                <a:solidFill>
                  <a:srgbClr val="1F497D"/>
                </a:solidFill>
                <a:latin typeface="Calibri"/>
              </a:rPr>
              <a:t>First Experiment</a:t>
            </a:r>
            <a:endParaRPr/>
          </a:p>
        </p:txBody>
      </p:sp>
      <p:sp>
        <p:nvSpPr>
          <p:cNvPr id="129" name="CustomShape 12"/>
          <p:cNvSpPr/>
          <p:nvPr/>
        </p:nvSpPr>
        <p:spPr>
          <a:xfrm>
            <a:off x="6248520" y="2666880"/>
            <a:ext cx="2057040" cy="914040"/>
          </a:xfrm>
          <a:prstGeom prst="roundRect">
            <a:avLst>
              <a:gd name="adj" fmla="val 21484"/>
            </a:avLst>
          </a:prstGeom>
          <a:solidFill>
            <a:srgbClr val="558ED5"/>
          </a:solidFill>
          <a:ln>
            <a:solidFill>
              <a:schemeClr val="tx2"/>
            </a:solidFill>
            <a:roun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p:style>
        <p:txBody>
          <a:bodyPr lIns="90000" tIns="45000" rIns="90000" bIns="45000" anchor="ctr"/>
          <a:lstStyle/>
          <a:p>
            <a:pPr algn="ctr">
              <a:lnSpc>
                <a:spcPct val="100000"/>
              </a:lnSpc>
            </a:pPr>
            <a:r>
              <a:rPr lang="en-US" strike="noStrike">
                <a:solidFill>
                  <a:srgbClr val="FFFFFF"/>
                </a:solidFill>
                <a:latin typeface="Calibri"/>
              </a:rPr>
              <a:t>First Experiment Coordinator &amp; Contact Person</a:t>
            </a:r>
            <a:endParaRPr/>
          </a:p>
        </p:txBody>
      </p:sp>
      <p:sp>
        <p:nvSpPr>
          <p:cNvPr id="130" name="CustomShape 13"/>
          <p:cNvSpPr/>
          <p:nvPr/>
        </p:nvSpPr>
        <p:spPr>
          <a:xfrm>
            <a:off x="1066680" y="4713840"/>
            <a:ext cx="1926360" cy="848160"/>
          </a:xfrm>
          <a:prstGeom prst="roundRect">
            <a:avLst>
              <a:gd name="adj" fmla="val 21484"/>
            </a:avLst>
          </a:prstGeom>
          <a:solidFill>
            <a:schemeClr val="accent6"/>
          </a:solidFill>
          <a:ln>
            <a:solidFill>
              <a:srgbClr val="FF66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dirty="0">
                <a:solidFill>
                  <a:srgbClr val="FFFFFF"/>
                </a:solidFill>
                <a:latin typeface="Calibri"/>
              </a:rPr>
              <a:t>Software &amp; </a:t>
            </a:r>
            <a:r>
              <a:rPr lang="en-US" strike="noStrike" dirty="0" smtClean="0">
                <a:solidFill>
                  <a:srgbClr val="FFFFFF"/>
                </a:solidFill>
                <a:latin typeface="Calibri"/>
              </a:rPr>
              <a:t>Reconstruction</a:t>
            </a:r>
          </a:p>
          <a:p>
            <a:pPr algn="ctr">
              <a:lnSpc>
                <a:spcPct val="100000"/>
              </a:lnSpc>
            </a:pPr>
            <a:r>
              <a:rPr lang="en-US" strike="noStrike" dirty="0" smtClean="0">
                <a:solidFill>
                  <a:srgbClr val="FFFFFF"/>
                </a:solidFill>
                <a:latin typeface="Calibri"/>
              </a:rPr>
              <a:t>Group</a:t>
            </a:r>
            <a:endParaRPr dirty="0"/>
          </a:p>
        </p:txBody>
      </p:sp>
      <p:sp>
        <p:nvSpPr>
          <p:cNvPr id="131" name="CustomShape 14"/>
          <p:cNvSpPr/>
          <p:nvPr/>
        </p:nvSpPr>
        <p:spPr>
          <a:xfrm>
            <a:off x="1045080" y="3657600"/>
            <a:ext cx="1926360" cy="851040"/>
          </a:xfrm>
          <a:prstGeom prst="roundRect">
            <a:avLst>
              <a:gd name="adj" fmla="val 21484"/>
            </a:avLst>
          </a:prstGeom>
          <a:solidFill>
            <a:schemeClr val="accent6"/>
          </a:solidFill>
          <a:ln>
            <a:solidFill>
              <a:srgbClr val="FF66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trike="noStrike">
                <a:solidFill>
                  <a:srgbClr val="FFFFFF"/>
                </a:solidFill>
                <a:latin typeface="Calibri"/>
              </a:rPr>
              <a:t>Calibration &amp; Commissioning Group</a:t>
            </a:r>
            <a:endParaRPr/>
          </a:p>
        </p:txBody>
      </p:sp>
      <p:sp>
        <p:nvSpPr>
          <p:cNvPr id="132" name="CustomShape 15"/>
          <p:cNvSpPr/>
          <p:nvPr/>
        </p:nvSpPr>
        <p:spPr>
          <a:xfrm>
            <a:off x="838080" y="2514600"/>
            <a:ext cx="2514240" cy="3428640"/>
          </a:xfrm>
          <a:prstGeom prst="roundRect">
            <a:avLst>
              <a:gd name="adj" fmla="val 16667"/>
            </a:avLst>
          </a:prstGeom>
          <a:noFill/>
          <a:ln w="28440">
            <a:solidFill>
              <a:srgbClr val="FF6600"/>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3" name="CustomShape 16"/>
          <p:cNvSpPr/>
          <p:nvPr/>
        </p:nvSpPr>
        <p:spPr>
          <a:xfrm>
            <a:off x="1614600" y="5605200"/>
            <a:ext cx="793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trike="noStrike">
                <a:solidFill>
                  <a:srgbClr val="FF6600"/>
                </a:solidFill>
                <a:latin typeface="Calibri"/>
              </a:rPr>
              <a:t>Experts</a:t>
            </a:r>
            <a:endParaRPr/>
          </a:p>
        </p:txBody>
      </p:sp>
      <p:sp>
        <p:nvSpPr>
          <p:cNvPr id="134" name="CustomShape 17"/>
          <p:cNvSpPr/>
          <p:nvPr/>
        </p:nvSpPr>
        <p:spPr>
          <a:xfrm>
            <a:off x="1066680" y="2666880"/>
            <a:ext cx="1980720" cy="837720"/>
          </a:xfrm>
          <a:prstGeom prst="roundRect">
            <a:avLst>
              <a:gd name="adj" fmla="val 21484"/>
            </a:avLst>
          </a:prstGeom>
          <a:solidFill>
            <a:schemeClr val="accent6"/>
          </a:solidFill>
          <a:ln>
            <a:solidFill>
              <a:schemeClr val="accent6"/>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nchor="ctr"/>
          <a:lstStyle/>
          <a:p>
            <a:pPr algn="ctr">
              <a:lnSpc>
                <a:spcPct val="100000"/>
              </a:lnSpc>
            </a:pPr>
            <a:r>
              <a:rPr lang="en-US" strike="noStrike" dirty="0" smtClean="0">
                <a:solidFill>
                  <a:srgbClr val="FFFFFF"/>
                </a:solidFill>
                <a:latin typeface="Calibri"/>
              </a:rPr>
              <a:t>“Analysis Committee of Experts” (ACE)</a:t>
            </a:r>
            <a:endParaRPr dirty="0"/>
          </a:p>
        </p:txBody>
      </p:sp>
      <p:sp>
        <p:nvSpPr>
          <p:cNvPr id="20" name="CustomShape 17"/>
          <p:cNvSpPr/>
          <p:nvPr/>
        </p:nvSpPr>
        <p:spPr>
          <a:xfrm>
            <a:off x="3656880" y="5047962"/>
            <a:ext cx="2079720" cy="837720"/>
          </a:xfrm>
          <a:prstGeom prst="roundRect">
            <a:avLst>
              <a:gd name="adj" fmla="val 21484"/>
            </a:avLst>
          </a:prstGeom>
          <a:solidFill>
            <a:srgbClr val="92D050"/>
          </a:solidFill>
          <a:ln>
            <a:solidFill>
              <a:schemeClr val="accent6"/>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nchor="ctr"/>
          <a:lstStyle/>
          <a:p>
            <a:pPr algn="ctr">
              <a:lnSpc>
                <a:spcPct val="100000"/>
              </a:lnSpc>
            </a:pPr>
            <a:r>
              <a:rPr lang="en-US" strike="noStrike" smtClean="0">
                <a:solidFill>
                  <a:srgbClr val="FFFFFF"/>
                </a:solidFill>
                <a:latin typeface="Calibri"/>
              </a:rPr>
              <a:t>First Experiment Analysis </a:t>
            </a:r>
            <a:r>
              <a:rPr lang="en-US" strike="noStrike">
                <a:solidFill>
                  <a:srgbClr val="FFFFFF"/>
                </a:solidFill>
                <a:latin typeface="Calibri"/>
              </a:rPr>
              <a:t>Review </a:t>
            </a:r>
            <a:r>
              <a:rPr lang="en-US" strike="noStrike" smtClean="0">
                <a:solidFill>
                  <a:srgbClr val="FFFFFF"/>
                </a:solidFill>
                <a:latin typeface="Calibri"/>
              </a:rPr>
              <a:t>Committee (FEAR)</a:t>
            </a:r>
            <a:endParaRPr dirty="0"/>
          </a:p>
        </p:txBody>
      </p:sp>
      <p:cxnSp>
        <p:nvCxnSpPr>
          <p:cNvPr id="4" name="Straight Arrow Connector 3"/>
          <p:cNvCxnSpPr>
            <a:stCxn id="120" idx="2"/>
            <a:endCxn id="20" idx="0"/>
          </p:cNvCxnSpPr>
          <p:nvPr/>
        </p:nvCxnSpPr>
        <p:spPr>
          <a:xfrm flipH="1">
            <a:off x="4696740" y="1826640"/>
            <a:ext cx="1213740" cy="322132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16754" y="1062103"/>
            <a:ext cx="8229240" cy="4525560"/>
          </a:xfrm>
          <a:prstGeom prst="rect">
            <a:avLst/>
          </a:prstGeom>
          <a:noFill/>
          <a:ln>
            <a:noFill/>
          </a:ln>
        </p:spPr>
        <p:txBody>
          <a:bodyPr/>
          <a:lstStyle/>
          <a:p>
            <a:pPr>
              <a:lnSpc>
                <a:spcPct val="100000"/>
              </a:lnSpc>
            </a:pPr>
            <a:endParaRPr lang="en-US" b="1" dirty="0" smtClean="0"/>
          </a:p>
          <a:p>
            <a:pPr marL="285750" indent="-285750">
              <a:lnSpc>
                <a:spcPct val="100000"/>
              </a:lnSpc>
              <a:buFont typeface="Arial" panose="020B0604020202020204" pitchFamily="34" charset="0"/>
              <a:buChar char="•"/>
            </a:pPr>
            <a:r>
              <a:rPr lang="en-US" dirty="0" smtClean="0"/>
              <a:t>Ken Hicks</a:t>
            </a:r>
          </a:p>
          <a:p>
            <a:pPr marL="285750" indent="-285750">
              <a:lnSpc>
                <a:spcPct val="100000"/>
              </a:lnSpc>
              <a:buFont typeface="Arial" panose="020B0604020202020204" pitchFamily="34" charset="0"/>
              <a:buChar char="•"/>
            </a:pPr>
            <a:r>
              <a:rPr lang="en-US" dirty="0" smtClean="0"/>
              <a:t>Dave Ireland</a:t>
            </a:r>
          </a:p>
          <a:p>
            <a:pPr marL="285750" indent="-285750">
              <a:lnSpc>
                <a:spcPct val="100000"/>
              </a:lnSpc>
              <a:buFont typeface="Arial" panose="020B0604020202020204" pitchFamily="34" charset="0"/>
              <a:buChar char="•"/>
            </a:pPr>
            <a:r>
              <a:rPr lang="en-US" dirty="0" smtClean="0"/>
              <a:t>Sebastian Kuhn</a:t>
            </a:r>
          </a:p>
          <a:p>
            <a:pPr marL="285750" indent="-285750">
              <a:lnSpc>
                <a:spcPct val="100000"/>
              </a:lnSpc>
              <a:buFont typeface="Arial" panose="020B0604020202020204" pitchFamily="34" charset="0"/>
              <a:buChar char="•"/>
            </a:pPr>
            <a:r>
              <a:rPr lang="en-US" dirty="0" smtClean="0"/>
              <a:t>Silvia </a:t>
            </a:r>
            <a:r>
              <a:rPr lang="en-US" dirty="0" err="1" smtClean="0"/>
              <a:t>Niccolai</a:t>
            </a:r>
            <a:endParaRPr lang="en-US" dirty="0" smtClean="0"/>
          </a:p>
          <a:p>
            <a:pPr marL="285750" indent="-285750">
              <a:lnSpc>
                <a:spcPct val="100000"/>
              </a:lnSpc>
              <a:buFont typeface="Arial" panose="020B0604020202020204" pitchFamily="34" charset="0"/>
              <a:buChar char="•"/>
            </a:pPr>
            <a:r>
              <a:rPr lang="en-US" dirty="0" smtClean="0"/>
              <a:t>Eugene </a:t>
            </a:r>
            <a:r>
              <a:rPr lang="en-US" dirty="0" err="1" smtClean="0"/>
              <a:t>Pasyuk</a:t>
            </a:r>
            <a:endParaRPr lang="en-US" dirty="0" smtClean="0"/>
          </a:p>
          <a:p>
            <a:pPr marL="285750" indent="-285750">
              <a:lnSpc>
                <a:spcPct val="100000"/>
              </a:lnSpc>
              <a:buFont typeface="Arial" panose="020B0604020202020204" pitchFamily="34" charset="0"/>
              <a:buChar char="•"/>
            </a:pPr>
            <a:r>
              <a:rPr lang="en-US" dirty="0" smtClean="0"/>
              <a:t>Larry Weinstein</a:t>
            </a:r>
          </a:p>
          <a:p>
            <a:pPr marL="285750" indent="-285750">
              <a:lnSpc>
                <a:spcPct val="100000"/>
              </a:lnSpc>
              <a:buFont typeface="Arial" panose="020B0604020202020204" pitchFamily="34" charset="0"/>
              <a:buChar char="•"/>
            </a:pPr>
            <a:r>
              <a:rPr lang="en-US" dirty="0" smtClean="0"/>
              <a:t>+ </a:t>
            </a:r>
            <a:r>
              <a:rPr lang="en-US" dirty="0" err="1" smtClean="0"/>
              <a:t>Kyungseon</a:t>
            </a:r>
            <a:r>
              <a:rPr lang="en-US" dirty="0" smtClean="0"/>
              <a:t> </a:t>
            </a:r>
            <a:r>
              <a:rPr lang="en-US" dirty="0" err="1" smtClean="0"/>
              <a:t>Joo</a:t>
            </a:r>
            <a:endParaRPr lang="en-US" dirty="0" smtClean="0"/>
          </a:p>
        </p:txBody>
      </p:sp>
      <p:sp>
        <p:nvSpPr>
          <p:cNvPr id="2" name="Rectangle 1"/>
          <p:cNvSpPr/>
          <p:nvPr/>
        </p:nvSpPr>
        <p:spPr>
          <a:xfrm>
            <a:off x="780488" y="137907"/>
            <a:ext cx="7124667" cy="584776"/>
          </a:xfrm>
          <a:prstGeom prst="rect">
            <a:avLst/>
          </a:prstGeom>
        </p:spPr>
        <p:txBody>
          <a:bodyPr wrap="none">
            <a:spAutoFit/>
          </a:bodyPr>
          <a:lstStyle/>
          <a:p>
            <a:pPr>
              <a:lnSpc>
                <a:spcPct val="100000"/>
              </a:lnSpc>
            </a:pPr>
            <a:r>
              <a:rPr lang="en-US" sz="3200" b="1" dirty="0"/>
              <a:t>Expert Analysis Group Membership</a:t>
            </a:r>
          </a:p>
        </p:txBody>
      </p:sp>
    </p:spTree>
    <p:extLst>
      <p:ext uri="{BB962C8B-B14F-4D97-AF65-F5344CB8AC3E}">
        <p14:creationId xmlns:p14="http://schemas.microsoft.com/office/powerpoint/2010/main" val="2195317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258184" y="1218303"/>
            <a:ext cx="8885815" cy="4525560"/>
          </a:xfrm>
          <a:prstGeom prst="rect">
            <a:avLst/>
          </a:prstGeom>
          <a:noFill/>
          <a:ln>
            <a:noFill/>
          </a:ln>
        </p:spPr>
        <p:txBody>
          <a:bodyPr/>
          <a:lstStyle/>
          <a:p>
            <a:r>
              <a:rPr lang="en-US" b="1" i="1" dirty="0" smtClean="0"/>
              <a:t>1. Common Tools to do the following (DST generation)</a:t>
            </a:r>
          </a:p>
          <a:p>
            <a:r>
              <a:rPr lang="en-US" dirty="0" smtClean="0"/>
              <a:t>o </a:t>
            </a:r>
            <a:r>
              <a:rPr lang="en-US" dirty="0"/>
              <a:t>Good run, file and event selection </a:t>
            </a:r>
            <a:endParaRPr lang="en-US" dirty="0" smtClean="0"/>
          </a:p>
          <a:p>
            <a:r>
              <a:rPr lang="en-US" dirty="0"/>
              <a:t>o Compile list of special runs </a:t>
            </a:r>
            <a:r>
              <a:rPr lang="en-US" dirty="0" smtClean="0"/>
              <a:t>required (</a:t>
            </a:r>
            <a:r>
              <a:rPr lang="en-US" dirty="0"/>
              <a:t>calibration, </a:t>
            </a:r>
            <a:r>
              <a:rPr lang="en-US" dirty="0" smtClean="0"/>
              <a:t>in/</a:t>
            </a:r>
            <a:r>
              <a:rPr lang="en-US" dirty="0" err="1" smtClean="0"/>
              <a:t>outbending</a:t>
            </a:r>
            <a:r>
              <a:rPr lang="en-US" dirty="0" smtClean="0"/>
              <a:t>, no B, H, 2.2 GeV</a:t>
            </a:r>
            <a:r>
              <a:rPr lang="mr-IN" dirty="0" smtClean="0"/>
              <a:t>…</a:t>
            </a:r>
            <a:r>
              <a:rPr lang="en-US" dirty="0" smtClean="0"/>
              <a:t>)</a:t>
            </a:r>
            <a:endParaRPr lang="en-US" dirty="0"/>
          </a:p>
          <a:p>
            <a:r>
              <a:rPr lang="en-US" dirty="0"/>
              <a:t>o Helicity sorting and matching, false asymmetries </a:t>
            </a:r>
          </a:p>
          <a:p>
            <a:r>
              <a:rPr lang="en-US" dirty="0"/>
              <a:t>o Beam and target </a:t>
            </a:r>
            <a:r>
              <a:rPr lang="en-US" dirty="0" smtClean="0"/>
              <a:t>polarization, dilution, polarized background</a:t>
            </a:r>
            <a:r>
              <a:rPr lang="en-US" dirty="0"/>
              <a:t/>
            </a:r>
            <a:br>
              <a:rPr lang="en-US" dirty="0"/>
            </a:br>
            <a:r>
              <a:rPr lang="en-US" dirty="0"/>
              <a:t>o </a:t>
            </a:r>
            <a:r>
              <a:rPr lang="en-US" dirty="0" smtClean="0"/>
              <a:t>Luminosity </a:t>
            </a:r>
            <a:endParaRPr lang="en-US" dirty="0"/>
          </a:p>
          <a:p>
            <a:r>
              <a:rPr lang="en-US" dirty="0" smtClean="0"/>
              <a:t>o </a:t>
            </a:r>
            <a:r>
              <a:rPr lang="en-US" dirty="0"/>
              <a:t>PID</a:t>
            </a:r>
            <a:br>
              <a:rPr lang="en-US" dirty="0"/>
            </a:br>
            <a:r>
              <a:rPr lang="en-US" dirty="0"/>
              <a:t>o Backgrounds</a:t>
            </a:r>
            <a:br>
              <a:rPr lang="en-US" dirty="0"/>
            </a:br>
            <a:r>
              <a:rPr lang="en-US" dirty="0" smtClean="0"/>
              <a:t>o </a:t>
            </a:r>
            <a:r>
              <a:rPr lang="en-US" dirty="0"/>
              <a:t>Vertex and momentum corrections </a:t>
            </a:r>
          </a:p>
          <a:p>
            <a:r>
              <a:rPr lang="en-US" dirty="0"/>
              <a:t>o Fiducial cuts and acceptance</a:t>
            </a:r>
            <a:br>
              <a:rPr lang="en-US" dirty="0"/>
            </a:br>
            <a:r>
              <a:rPr lang="en-US" dirty="0"/>
              <a:t>o Detector and reconstruction inefficiencies </a:t>
            </a:r>
          </a:p>
          <a:p>
            <a:r>
              <a:rPr lang="en-US" dirty="0" smtClean="0"/>
              <a:t>o </a:t>
            </a:r>
            <a:r>
              <a:rPr lang="en-US" dirty="0"/>
              <a:t>Kinematic fitting </a:t>
            </a:r>
          </a:p>
          <a:p>
            <a:r>
              <a:rPr lang="en-US" dirty="0"/>
              <a:t>o Radiative </a:t>
            </a:r>
            <a:r>
              <a:rPr lang="en-US" dirty="0" smtClean="0"/>
              <a:t>corrections</a:t>
            </a:r>
            <a:endParaRPr lang="en-US" b="1" dirty="0"/>
          </a:p>
          <a:p>
            <a:r>
              <a:rPr lang="en-US" dirty="0" smtClean="0"/>
              <a:t>o </a:t>
            </a:r>
            <a:r>
              <a:rPr lang="en-US" dirty="0"/>
              <a:t>Simulation of all of the above (GEMC) </a:t>
            </a:r>
            <a:endParaRPr lang="en-US" dirty="0" smtClean="0"/>
          </a:p>
          <a:p>
            <a:endParaRPr lang="en-US" dirty="0" smtClean="0"/>
          </a:p>
          <a:p>
            <a:r>
              <a:rPr lang="en-US" b="1" i="1" dirty="0" smtClean="0"/>
              <a:t>2. “Model” analysis notes, algorithms, checklists</a:t>
            </a:r>
            <a:r>
              <a:rPr lang="mr-IN" b="1" i="1" dirty="0" smtClean="0"/>
              <a:t>…</a:t>
            </a:r>
            <a:endParaRPr lang="en-US" b="1" i="1" dirty="0" smtClean="0"/>
          </a:p>
        </p:txBody>
      </p:sp>
      <p:sp>
        <p:nvSpPr>
          <p:cNvPr id="2" name="Rectangle 1"/>
          <p:cNvSpPr/>
          <p:nvPr/>
        </p:nvSpPr>
        <p:spPr>
          <a:xfrm>
            <a:off x="825114" y="120751"/>
            <a:ext cx="6964931" cy="584776"/>
          </a:xfrm>
          <a:prstGeom prst="rect">
            <a:avLst/>
          </a:prstGeom>
        </p:spPr>
        <p:txBody>
          <a:bodyPr wrap="square">
            <a:spAutoFit/>
          </a:bodyPr>
          <a:lstStyle/>
          <a:p>
            <a:pPr>
              <a:lnSpc>
                <a:spcPct val="100000"/>
              </a:lnSpc>
            </a:pPr>
            <a:r>
              <a:rPr lang="en-US" sz="3200" b="1" dirty="0" smtClean="0"/>
              <a:t>To</a:t>
            </a:r>
            <a:r>
              <a:rPr lang="en-US" sz="3200" b="1" dirty="0"/>
              <a:t>-Do List </a:t>
            </a:r>
            <a:r>
              <a:rPr lang="en-US" sz="3200" b="1" dirty="0" smtClean="0"/>
              <a:t>(</a:t>
            </a:r>
            <a:r>
              <a:rPr lang="en-US" sz="3200" b="1" dirty="0"/>
              <a:t>The Agenda)</a:t>
            </a:r>
          </a:p>
        </p:txBody>
      </p:sp>
    </p:spTree>
    <p:extLst>
      <p:ext uri="{BB962C8B-B14F-4D97-AF65-F5344CB8AC3E}">
        <p14:creationId xmlns:p14="http://schemas.microsoft.com/office/powerpoint/2010/main" val="1558606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Luminosity</a:t>
            </a:r>
          </a:p>
        </p:txBody>
      </p:sp>
      <p:pic>
        <p:nvPicPr>
          <p:cNvPr id="4" name="Picture 3"/>
          <p:cNvPicPr>
            <a:picLocks noChangeAspect="1"/>
          </p:cNvPicPr>
          <p:nvPr/>
        </p:nvPicPr>
        <p:blipFill>
          <a:blip r:embed="rId2"/>
          <a:stretch>
            <a:fillRect/>
          </a:stretch>
        </p:blipFill>
        <p:spPr>
          <a:xfrm>
            <a:off x="0" y="925158"/>
            <a:ext cx="7536921" cy="5407442"/>
          </a:xfrm>
          <a:prstGeom prst="rect">
            <a:avLst/>
          </a:prstGeom>
        </p:spPr>
      </p:pic>
      <p:pic>
        <p:nvPicPr>
          <p:cNvPr id="5" name="Picture 4"/>
          <p:cNvPicPr>
            <a:picLocks noChangeAspect="1"/>
          </p:cNvPicPr>
          <p:nvPr/>
        </p:nvPicPr>
        <p:blipFill>
          <a:blip r:embed="rId3"/>
          <a:stretch>
            <a:fillRect/>
          </a:stretch>
        </p:blipFill>
        <p:spPr>
          <a:xfrm>
            <a:off x="4427993" y="925158"/>
            <a:ext cx="4621877" cy="1495313"/>
          </a:xfrm>
          <a:prstGeom prst="rect">
            <a:avLst/>
          </a:prstGeom>
        </p:spPr>
      </p:pic>
    </p:spTree>
    <p:extLst>
      <p:ext uri="{BB962C8B-B14F-4D97-AF65-F5344CB8AC3E}">
        <p14:creationId xmlns:p14="http://schemas.microsoft.com/office/powerpoint/2010/main" val="575147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51" y="162487"/>
            <a:ext cx="8229240" cy="397440"/>
          </a:xfrm>
        </p:spPr>
        <p:txBody>
          <a:bodyPr/>
          <a:lstStyle/>
          <a:p>
            <a:r>
              <a:rPr lang="en-US" dirty="0"/>
              <a:t>PID</a:t>
            </a:r>
          </a:p>
        </p:txBody>
      </p:sp>
      <p:pic>
        <p:nvPicPr>
          <p:cNvPr id="6" name="Picture 5"/>
          <p:cNvPicPr>
            <a:picLocks noChangeAspect="1"/>
          </p:cNvPicPr>
          <p:nvPr/>
        </p:nvPicPr>
        <p:blipFill>
          <a:blip r:embed="rId2"/>
          <a:stretch>
            <a:fillRect/>
          </a:stretch>
        </p:blipFill>
        <p:spPr>
          <a:xfrm>
            <a:off x="-138355" y="877121"/>
            <a:ext cx="2794000" cy="2070100"/>
          </a:xfrm>
          <a:prstGeom prst="rect">
            <a:avLst/>
          </a:prstGeom>
        </p:spPr>
      </p:pic>
      <p:pic>
        <p:nvPicPr>
          <p:cNvPr id="7" name="Picture 6"/>
          <p:cNvPicPr>
            <a:picLocks noChangeAspect="1"/>
          </p:cNvPicPr>
          <p:nvPr/>
        </p:nvPicPr>
        <p:blipFill>
          <a:blip r:embed="rId3"/>
          <a:stretch>
            <a:fillRect/>
          </a:stretch>
        </p:blipFill>
        <p:spPr>
          <a:xfrm>
            <a:off x="317351" y="3364529"/>
            <a:ext cx="5753100" cy="2882900"/>
          </a:xfrm>
          <a:prstGeom prst="rect">
            <a:avLst/>
          </a:prstGeom>
        </p:spPr>
      </p:pic>
      <p:pic>
        <p:nvPicPr>
          <p:cNvPr id="8" name="Picture 7"/>
          <p:cNvPicPr>
            <a:picLocks noChangeAspect="1"/>
          </p:cNvPicPr>
          <p:nvPr/>
        </p:nvPicPr>
        <p:blipFill>
          <a:blip r:embed="rId4"/>
          <a:stretch>
            <a:fillRect/>
          </a:stretch>
        </p:blipFill>
        <p:spPr>
          <a:xfrm>
            <a:off x="3549501" y="1564640"/>
            <a:ext cx="5041900" cy="1168400"/>
          </a:xfrm>
          <a:prstGeom prst="rect">
            <a:avLst/>
          </a:prstGeom>
        </p:spPr>
      </p:pic>
    </p:spTree>
    <p:extLst>
      <p:ext uri="{BB962C8B-B14F-4D97-AF65-F5344CB8AC3E}">
        <p14:creationId xmlns:p14="http://schemas.microsoft.com/office/powerpoint/2010/main" val="678540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89" y="173244"/>
            <a:ext cx="8229240" cy="397440"/>
          </a:xfrm>
        </p:spPr>
        <p:txBody>
          <a:bodyPr/>
          <a:lstStyle/>
          <a:p>
            <a:r>
              <a:rPr lang="en-US" sz="4000"/>
              <a:t>Vertex and momentum corrections</a:t>
            </a:r>
          </a:p>
        </p:txBody>
      </p:sp>
      <p:sp>
        <p:nvSpPr>
          <p:cNvPr id="4" name="TextBox 3"/>
          <p:cNvSpPr txBox="1"/>
          <p:nvPr/>
        </p:nvSpPr>
        <p:spPr>
          <a:xfrm>
            <a:off x="0" y="1075765"/>
            <a:ext cx="9144000" cy="923330"/>
          </a:xfrm>
          <a:prstGeom prst="rect">
            <a:avLst/>
          </a:prstGeom>
          <a:noFill/>
        </p:spPr>
        <p:txBody>
          <a:bodyPr wrap="square" rtlCol="0">
            <a:spAutoFit/>
          </a:bodyPr>
          <a:lstStyle/>
          <a:p>
            <a:r>
              <a:rPr lang="en-US" dirty="0"/>
              <a:t>Tracking Corrections For CLAS 12</a:t>
            </a:r>
            <a:endParaRPr lang="en-US" b="1" dirty="0"/>
          </a:p>
          <a:p>
            <a:r>
              <a:rPr lang="en-US" dirty="0"/>
              <a:t> </a:t>
            </a:r>
          </a:p>
          <a:p>
            <a:r>
              <a:rPr lang="en-US" dirty="0"/>
              <a:t>Sebastian and </a:t>
            </a:r>
            <a:r>
              <a:rPr lang="en-US" dirty="0" smtClean="0"/>
              <a:t>Larry</a:t>
            </a:r>
            <a:endParaRPr lang="en-US" dirty="0"/>
          </a:p>
        </p:txBody>
      </p:sp>
      <p:sp>
        <p:nvSpPr>
          <p:cNvPr id="5" name="TextBox 4"/>
          <p:cNvSpPr txBox="1"/>
          <p:nvPr/>
        </p:nvSpPr>
        <p:spPr>
          <a:xfrm>
            <a:off x="0" y="2140978"/>
            <a:ext cx="9144000" cy="4278094"/>
          </a:xfrm>
          <a:prstGeom prst="rect">
            <a:avLst/>
          </a:prstGeom>
          <a:noFill/>
        </p:spPr>
        <p:txBody>
          <a:bodyPr wrap="square" rtlCol="0">
            <a:spAutoFit/>
          </a:bodyPr>
          <a:lstStyle/>
          <a:p>
            <a:r>
              <a:rPr lang="en-US" sz="1600" b="1" dirty="0"/>
              <a:t>General Philosophy</a:t>
            </a:r>
          </a:p>
          <a:p>
            <a:r>
              <a:rPr lang="en-US" sz="1600" dirty="0"/>
              <a:t> </a:t>
            </a:r>
          </a:p>
          <a:p>
            <a:pPr lvl="0"/>
            <a:r>
              <a:rPr lang="en-US" sz="1600" dirty="0"/>
              <a:t>Make sure run plan contains all necessary auxiliary measurements</a:t>
            </a:r>
          </a:p>
          <a:p>
            <a:pPr lvl="1"/>
            <a:r>
              <a:rPr lang="en-US" sz="1600" dirty="0"/>
              <a:t>Zero-field tracks for relative alignment</a:t>
            </a:r>
          </a:p>
          <a:p>
            <a:pPr lvl="1"/>
            <a:r>
              <a:rPr lang="en-US" sz="1600" dirty="0" err="1"/>
              <a:t>Inbending</a:t>
            </a:r>
            <a:r>
              <a:rPr lang="en-US" sz="1600" dirty="0"/>
              <a:t> and </a:t>
            </a:r>
            <a:r>
              <a:rPr lang="en-US" sz="1600" dirty="0" err="1"/>
              <a:t>outbending</a:t>
            </a:r>
            <a:r>
              <a:rPr lang="en-US" sz="1600" dirty="0"/>
              <a:t> field to disentangle DC displacements from magnetic field imperfections</a:t>
            </a:r>
          </a:p>
          <a:p>
            <a:pPr lvl="1"/>
            <a:r>
              <a:rPr lang="en-US" sz="1600" dirty="0"/>
              <a:t>H runs for elastic and other exclusive channels (must also have multi-particle exclusive channels to fully cover kinematic plane, e.g. p(</a:t>
            </a:r>
            <a:r>
              <a:rPr lang="en-US" sz="1600" dirty="0" err="1"/>
              <a:t>e,e’p</a:t>
            </a:r>
            <a:r>
              <a:rPr lang="en-US" sz="1600" dirty="0"/>
              <a:t> pi+ pi-) or d(</a:t>
            </a:r>
            <a:r>
              <a:rPr lang="en-US" sz="1600" dirty="0" err="1"/>
              <a:t>e,e’pp</a:t>
            </a:r>
            <a:r>
              <a:rPr lang="en-US" sz="1600" dirty="0"/>
              <a:t> pi-)</a:t>
            </a:r>
          </a:p>
          <a:p>
            <a:pPr lvl="0"/>
            <a:r>
              <a:rPr lang="en-US" sz="1600" dirty="0"/>
              <a:t>Fix tracking </a:t>
            </a:r>
            <a:r>
              <a:rPr lang="en-US" sz="1600" b="1" dirty="0"/>
              <a:t>now</a:t>
            </a:r>
            <a:r>
              <a:rPr lang="en-US" sz="1600" dirty="0"/>
              <a:t>, not after the fact</a:t>
            </a:r>
          </a:p>
          <a:p>
            <a:pPr lvl="1"/>
            <a:r>
              <a:rPr lang="en-US" sz="1600" dirty="0"/>
              <a:t>Optimize </a:t>
            </a:r>
            <a:r>
              <a:rPr lang="en-US" sz="1600" dirty="0" err="1"/>
              <a:t>Kalman</a:t>
            </a:r>
            <a:r>
              <a:rPr lang="en-US" sz="1600" dirty="0"/>
              <a:t> filter to provide best fit to measured hits (DC, SVT, µMEGAS, </a:t>
            </a:r>
            <a:r>
              <a:rPr lang="en-US" sz="1600" dirty="0" err="1"/>
              <a:t>PreRad</a:t>
            </a:r>
            <a:r>
              <a:rPr lang="en-US" sz="1600" dirty="0"/>
              <a:t>) including energy loss, multiple scattering and energy loss straggling as well as possible magnetic field and wire position uncertainties; incorporate actual beam position and, if appropriate, detached vertices</a:t>
            </a:r>
          </a:p>
          <a:p>
            <a:pPr lvl="2"/>
            <a:r>
              <a:rPr lang="en-US" sz="1600" dirty="0"/>
              <a:t>This will be improved iteratively, with data</a:t>
            </a:r>
          </a:p>
          <a:p>
            <a:r>
              <a:rPr lang="en-US" sz="1600" dirty="0"/>
              <a:t>Goal: Full set of 4-momenta and vertex positions WITH correlation matrix! Allows for determination of optimum vertex (detached or on beam) including m. sc. by considering all particles in the event. Allows for kinematical fitting of momenta by considering all particles in the event. </a:t>
            </a:r>
          </a:p>
        </p:txBody>
      </p:sp>
    </p:spTree>
    <p:extLst>
      <p:ext uri="{BB962C8B-B14F-4D97-AF65-F5344CB8AC3E}">
        <p14:creationId xmlns:p14="http://schemas.microsoft.com/office/powerpoint/2010/main" val="10951776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334</Words>
  <Application>Microsoft Macintosh PowerPoint</Application>
  <PresentationFormat>On-screen Show (4:3)</PresentationFormat>
  <Paragraphs>92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Luminosity</vt:lpstr>
      <vt:lpstr>PID</vt:lpstr>
      <vt:lpstr>Vertex and momentum corrections</vt:lpstr>
      <vt:lpstr>Detector and reconstruction inefficiencies</vt:lpstr>
      <vt:lpstr>“Model” analysis notes, algorithms, checklists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Marco Contalbrigo</cp:lastModifiedBy>
  <cp:revision>22</cp:revision>
  <dcterms:modified xsi:type="dcterms:W3CDTF">2017-03-29T14:36:36Z</dcterms:modified>
</cp:coreProperties>
</file>