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9" r:id="rId6"/>
    <p:sldId id="263" r:id="rId7"/>
    <p:sldId id="264" r:id="rId8"/>
    <p:sldId id="262" r:id="rId9"/>
    <p:sldId id="260" r:id="rId10"/>
    <p:sldId id="261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B71F-2A9E-40F2-BDDF-F07E4EE8780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4949-9388-40D8-B50E-002FF78CE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B71F-2A9E-40F2-BDDF-F07E4EE8780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4949-9388-40D8-B50E-002FF78CE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B71F-2A9E-40F2-BDDF-F07E4EE8780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4949-9388-40D8-B50E-002FF78CE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B71F-2A9E-40F2-BDDF-F07E4EE8780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4949-9388-40D8-B50E-002FF78CE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B71F-2A9E-40F2-BDDF-F07E4EE8780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4949-9388-40D8-B50E-002FF78CE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B71F-2A9E-40F2-BDDF-F07E4EE8780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4949-9388-40D8-B50E-002FF78CE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B71F-2A9E-40F2-BDDF-F07E4EE8780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4949-9388-40D8-B50E-002FF78CE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B71F-2A9E-40F2-BDDF-F07E4EE8780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4949-9388-40D8-B50E-002FF78CE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B71F-2A9E-40F2-BDDF-F07E4EE8780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4949-9388-40D8-B50E-002FF78CE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B71F-2A9E-40F2-BDDF-F07E4EE8780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4949-9388-40D8-B50E-002FF78CE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B71F-2A9E-40F2-BDDF-F07E4EE8780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4949-9388-40D8-B50E-002FF78CE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1B71F-2A9E-40F2-BDDF-F07E4EE8780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D4949-9388-40D8-B50E-002FF78CE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SRFMW Close-out – Session 1: Drivers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3820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Medium term R&amp;D for projects (NGLS,PX); Long term R&amp;D for accelerators (i.e. what are the ultimate limits?)</a:t>
            </a:r>
          </a:p>
          <a:p>
            <a:r>
              <a:rPr lang="en-US" dirty="0" smtClean="0"/>
              <a:t>1.3 </a:t>
            </a:r>
            <a:r>
              <a:rPr lang="en-US" dirty="0" smtClean="0"/>
              <a:t>GHz cavities </a:t>
            </a:r>
            <a:r>
              <a:rPr lang="en-US" dirty="0" smtClean="0"/>
              <a:t>of the Tesla geometry are </a:t>
            </a:r>
            <a:r>
              <a:rPr lang="en-US" dirty="0" smtClean="0"/>
              <a:t>the present technology benchmark for processing and testing, even </a:t>
            </a:r>
            <a:r>
              <a:rPr lang="en-US" dirty="0" smtClean="0"/>
              <a:t>as </a:t>
            </a:r>
            <a:r>
              <a:rPr lang="en-US" dirty="0" smtClean="0"/>
              <a:t>other projects </a:t>
            </a:r>
            <a:r>
              <a:rPr lang="en-US" dirty="0" smtClean="0"/>
              <a:t>now </a:t>
            </a:r>
            <a:r>
              <a:rPr lang="en-US" dirty="0" smtClean="0"/>
              <a:t>take up the activity in the U.S.</a:t>
            </a:r>
          </a:p>
          <a:p>
            <a:pPr lvl="1"/>
            <a:r>
              <a:rPr lang="en-US" dirty="0" smtClean="0"/>
              <a:t>Infrastructure availability helps push the field</a:t>
            </a:r>
          </a:p>
          <a:p>
            <a:pPr lvl="1"/>
            <a:r>
              <a:rPr lang="en-US" dirty="0" smtClean="0"/>
              <a:t>Materials science is needed to produce high Q at </a:t>
            </a:r>
            <a:r>
              <a:rPr lang="en-US" u="sng" dirty="0" smtClean="0"/>
              <a:t>very high gradient</a:t>
            </a:r>
          </a:p>
          <a:p>
            <a:pPr lvl="1"/>
            <a:r>
              <a:rPr lang="en-US" dirty="0" smtClean="0"/>
              <a:t>Target was 8e09 at 35 MV/m (200 </a:t>
            </a:r>
            <a:r>
              <a:rPr lang="en-US" dirty="0" err="1" smtClean="0"/>
              <a:t>mT</a:t>
            </a:r>
            <a:r>
              <a:rPr lang="en-US" dirty="0" smtClean="0"/>
              <a:t> surface field) 90% pass first test</a:t>
            </a:r>
          </a:p>
          <a:p>
            <a:r>
              <a:rPr lang="en-US" dirty="0" smtClean="0"/>
              <a:t>CW operation of cavities has emerged </a:t>
            </a:r>
            <a:r>
              <a:rPr lang="en-US" dirty="0" smtClean="0"/>
              <a:t>in </a:t>
            </a:r>
            <a:r>
              <a:rPr lang="en-US" dirty="0" smtClean="0"/>
              <a:t>many discussions</a:t>
            </a:r>
          </a:p>
          <a:p>
            <a:pPr lvl="1"/>
            <a:r>
              <a:rPr lang="en-US" dirty="0" smtClean="0"/>
              <a:t>CW </a:t>
            </a:r>
            <a:r>
              <a:rPr lang="en-US" dirty="0" smtClean="0"/>
              <a:t>losses directly </a:t>
            </a:r>
            <a:r>
              <a:rPr lang="en-US" dirty="0" smtClean="0"/>
              <a:t>impacts cryogenic plant size and operational costs</a:t>
            </a:r>
          </a:p>
          <a:p>
            <a:pPr lvl="1"/>
            <a:r>
              <a:rPr lang="en-US" dirty="0" smtClean="0"/>
              <a:t>Materials science is needed to produce </a:t>
            </a:r>
            <a:r>
              <a:rPr lang="en-US" u="sng" dirty="0" smtClean="0"/>
              <a:t>very high Q </a:t>
            </a:r>
            <a:r>
              <a:rPr lang="en-US" dirty="0" smtClean="0"/>
              <a:t>at modest gradients ---- is materials R&amp;D relevant to both Q and E at same time?</a:t>
            </a:r>
          </a:p>
          <a:p>
            <a:pPr lvl="1"/>
            <a:r>
              <a:rPr lang="en-US" dirty="0" smtClean="0"/>
              <a:t>Targets: </a:t>
            </a:r>
            <a:r>
              <a:rPr lang="en-US" b="1" dirty="0" smtClean="0"/>
              <a:t>4-6e10 </a:t>
            </a:r>
            <a:r>
              <a:rPr lang="en-US" b="1" dirty="0" smtClean="0"/>
              <a:t>at 18 MV/m</a:t>
            </a:r>
            <a:r>
              <a:rPr lang="en-US" dirty="0" smtClean="0"/>
              <a:t> at 2 K? </a:t>
            </a:r>
            <a:r>
              <a:rPr lang="en-US" dirty="0" smtClean="0"/>
              <a:t>650- 1500 MHz</a:t>
            </a:r>
            <a:endParaRPr lang="en-US" dirty="0" smtClean="0"/>
          </a:p>
          <a:p>
            <a:r>
              <a:rPr lang="en-US" dirty="0" smtClean="0"/>
              <a:t>All processes should produce high yield at the desired Q and E</a:t>
            </a:r>
          </a:p>
          <a:p>
            <a:pPr lvl="1"/>
            <a:r>
              <a:rPr lang="en-US" dirty="0" smtClean="0"/>
              <a:t>First pass (gradient) yield is 80% at 20 MV/m for </a:t>
            </a:r>
            <a:r>
              <a:rPr lang="en-US" dirty="0" smtClean="0"/>
              <a:t>ILC, ~98% for JLab upgrade</a:t>
            </a:r>
            <a:endParaRPr lang="en-US" dirty="0" smtClean="0"/>
          </a:p>
          <a:p>
            <a:pPr lvl="1"/>
            <a:r>
              <a:rPr lang="en-US" dirty="0" smtClean="0"/>
              <a:t>While projects must plan and build only with what is well-developed, R&amp;D must provide the improvements that build toward the next projects </a:t>
            </a:r>
          </a:p>
          <a:p>
            <a:pPr lvl="1"/>
            <a:r>
              <a:rPr lang="en-US" dirty="0" smtClean="0"/>
              <a:t>Stewardship: cost, convenience, reliability…</a:t>
            </a:r>
          </a:p>
          <a:p>
            <a:r>
              <a:rPr lang="en-US" dirty="0" smtClean="0"/>
              <a:t>Dollars per MV in </a:t>
            </a:r>
            <a:r>
              <a:rPr lang="en-US" dirty="0" smtClean="0"/>
              <a:t>quantity, including rf and </a:t>
            </a:r>
            <a:r>
              <a:rPr lang="en-US" dirty="0" err="1" smtClean="0"/>
              <a:t>cryo</a:t>
            </a:r>
            <a:r>
              <a:rPr lang="en-US" dirty="0" smtClean="0"/>
              <a:t> systems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963203"/>
              </p:ext>
            </p:extLst>
          </p:nvPr>
        </p:nvGraphicFramePr>
        <p:xfrm>
          <a:off x="0" y="73024"/>
          <a:ext cx="9138087" cy="6708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9563167" imgH="7019857" progId="Excel.Sheet.12">
                  <p:embed/>
                </p:oleObj>
              </mc:Choice>
              <mc:Fallback>
                <p:oleObj name="Worksheet" r:id="rId3" imgW="9563167" imgH="7019857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3024"/>
                        <a:ext cx="9138087" cy="67087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305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8521" y="688471"/>
            <a:ext cx="864547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Session 6: Seamless Cavities</a:t>
            </a:r>
          </a:p>
          <a:p>
            <a:endParaRPr lang="en-US" dirty="0" smtClean="0"/>
          </a:p>
          <a:p>
            <a:r>
              <a:rPr lang="en-US" dirty="0" smtClean="0"/>
              <a:t>Can we control thinning in spinning applications/ what is the limit of starting thickness on starting material?</a:t>
            </a:r>
          </a:p>
          <a:p>
            <a:endParaRPr lang="en-US" dirty="0" smtClean="0"/>
          </a:p>
          <a:p>
            <a:r>
              <a:rPr lang="en-US" dirty="0" smtClean="0"/>
              <a:t>Is there a know/desired tube specification?  Iteration is needed urgently.</a:t>
            </a:r>
          </a:p>
          <a:p>
            <a:endParaRPr lang="en-US" dirty="0" smtClean="0"/>
          </a:p>
          <a:p>
            <a:r>
              <a:rPr lang="en-US" dirty="0" smtClean="0"/>
              <a:t>Should there be a collective focus on one tube size?</a:t>
            </a:r>
          </a:p>
          <a:p>
            <a:pPr lvl="1"/>
            <a:r>
              <a:rPr lang="en-US" dirty="0" smtClean="0"/>
              <a:t>A lot of progress in the 3.9 GHz tube size…  </a:t>
            </a:r>
          </a:p>
          <a:p>
            <a:pPr lvl="1"/>
            <a:r>
              <a:rPr lang="en-US" dirty="0" smtClean="0"/>
              <a:t>Does this fit into funding and testing activities in a meaningful way?  Explore…</a:t>
            </a:r>
          </a:p>
          <a:p>
            <a:endParaRPr lang="en-US" dirty="0" smtClean="0"/>
          </a:p>
          <a:p>
            <a:r>
              <a:rPr lang="en-US" dirty="0" smtClean="0"/>
              <a:t>What tube size do we need/want?  The tube size is driven partly by the forming process, in addition to the cavity frequency.</a:t>
            </a:r>
          </a:p>
          <a:p>
            <a:endParaRPr lang="en-US" dirty="0" smtClean="0"/>
          </a:p>
          <a:p>
            <a:r>
              <a:rPr lang="en-US" dirty="0" smtClean="0"/>
              <a:t>System availability to </a:t>
            </a:r>
            <a:r>
              <a:rPr lang="en-US" dirty="0" err="1" smtClean="0"/>
              <a:t>hydroform</a:t>
            </a:r>
            <a:r>
              <a:rPr lang="en-US" dirty="0" smtClean="0"/>
              <a:t> tubes?</a:t>
            </a:r>
          </a:p>
          <a:p>
            <a:endParaRPr lang="en-US" dirty="0" smtClean="0"/>
          </a:p>
          <a:p>
            <a:r>
              <a:rPr lang="en-US" dirty="0" smtClean="0"/>
              <a:t>Are there opportunities for generic materials work from tube R&amp;D?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2: Theory and basic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 of energy gap at high RF fields:</a:t>
            </a:r>
          </a:p>
          <a:p>
            <a:pPr lvl="1"/>
            <a:r>
              <a:rPr lang="en-US" dirty="0" smtClean="0"/>
              <a:t>exp (-D/</a:t>
            </a:r>
            <a:r>
              <a:rPr lang="en-US" dirty="0" err="1" smtClean="0"/>
              <a:t>kT</a:t>
            </a:r>
            <a:r>
              <a:rPr lang="en-US" dirty="0" smtClean="0"/>
              <a:t>) can get large because D can vanish (BCS breaks down at high RF field) </a:t>
            </a:r>
            <a:r>
              <a:rPr lang="en-US" dirty="0" smtClean="0">
                <a:sym typeface="Wingdings" pitchFamily="2" charset="2"/>
              </a:rPr>
              <a:t> serious theory needs to couple with the experiments, materials science</a:t>
            </a:r>
            <a:endParaRPr lang="en-US" dirty="0" smtClean="0"/>
          </a:p>
          <a:p>
            <a:pPr lvl="1"/>
            <a:r>
              <a:rPr lang="en-US" dirty="0" smtClean="0"/>
              <a:t>Not a strong limitation (on Q) for Nb3Sn</a:t>
            </a:r>
          </a:p>
          <a:p>
            <a:pPr lvl="1"/>
            <a:r>
              <a:rPr lang="en-US" dirty="0" smtClean="0"/>
              <a:t>What about Niobium? Does it explain the HFQS? </a:t>
            </a:r>
          </a:p>
          <a:p>
            <a:pPr lvl="2"/>
            <a:r>
              <a:rPr lang="en-US" b="1" u="sng" dirty="0" smtClean="0"/>
              <a:t>Can we come up with experiments to test this?</a:t>
            </a:r>
          </a:p>
          <a:p>
            <a:pPr lvl="3"/>
            <a:r>
              <a:rPr lang="en-US" dirty="0" smtClean="0"/>
              <a:t>Model systems, model experiments</a:t>
            </a:r>
          </a:p>
          <a:p>
            <a:pPr lvl="3"/>
            <a:r>
              <a:rPr lang="en-US" dirty="0" smtClean="0"/>
              <a:t>Isolate certain parameters</a:t>
            </a:r>
          </a:p>
          <a:p>
            <a:r>
              <a:rPr lang="en-US" dirty="0" smtClean="0"/>
              <a:t> Trapped vortices and hot spots: </a:t>
            </a:r>
          </a:p>
          <a:p>
            <a:pPr lvl="1"/>
            <a:r>
              <a:rPr lang="en-US" dirty="0" smtClean="0"/>
              <a:t>How important? Contribution of total dissipated power of a cavity (impact on medium field Q0)? </a:t>
            </a:r>
          </a:p>
          <a:p>
            <a:pPr lvl="1"/>
            <a:r>
              <a:rPr lang="en-US" dirty="0" smtClean="0"/>
              <a:t>Areas between hot spots is also important (power shifts there upon heating)</a:t>
            </a:r>
          </a:p>
          <a:p>
            <a:pPr lvl="1"/>
            <a:r>
              <a:rPr lang="en-US" dirty="0" smtClean="0"/>
              <a:t>1000 vortices = hot spot? (depends on thermal conductivity)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3: raw material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Cooley:  Cold work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better furnaces  Variability of cold work with local strain – recrystallization to get rid of dislocations</a:t>
            </a:r>
          </a:p>
          <a:p>
            <a:r>
              <a:rPr lang="en-US" b="1" dirty="0" smtClean="0"/>
              <a:t>Challenges</a:t>
            </a:r>
            <a:r>
              <a:rPr lang="en-US" dirty="0" smtClean="0"/>
              <a:t> – methods to repair / optimize lower quality cavities.  (reduce variability)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Ciovati</a:t>
            </a:r>
            <a:r>
              <a:rPr lang="en-US" dirty="0" smtClean="0"/>
              <a:t>:  Data do not show need for high RRR or low Ta content to achieve good RF performance (Q or </a:t>
            </a:r>
            <a:r>
              <a:rPr lang="en-US" dirty="0" err="1" smtClean="0"/>
              <a:t>Eacc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Challenges</a:t>
            </a:r>
            <a:r>
              <a:rPr lang="en-US" dirty="0" smtClean="0"/>
              <a:t> – Highest Ta content tolerable: specification for Ta clustering? </a:t>
            </a:r>
          </a:p>
          <a:p>
            <a:r>
              <a:rPr lang="en-US" b="1" dirty="0" smtClean="0"/>
              <a:t>Possible action:  make cavities out of different grades material using present (modern) facilities and techniques.</a:t>
            </a:r>
          </a:p>
          <a:p>
            <a:pPr lvl="1"/>
            <a:r>
              <a:rPr lang="en-US" sz="2600" dirty="0" smtClean="0"/>
              <a:t>Need: what are the metrics for success?  2e10 at 18 MV/m…</a:t>
            </a:r>
          </a:p>
          <a:p>
            <a:r>
              <a:rPr lang="en-US" dirty="0" err="1" smtClean="0"/>
              <a:t>Dzyuba</a:t>
            </a:r>
            <a:r>
              <a:rPr lang="en-US" dirty="0" smtClean="0"/>
              <a:t>:  Resistance as a means to measure H content shown;  strained samples correlated with H uptake – H is higher with depth and strain.</a:t>
            </a:r>
          </a:p>
          <a:p>
            <a:r>
              <a:rPr lang="en-US" b="1" dirty="0" smtClean="0"/>
              <a:t>Challenges </a:t>
            </a:r>
            <a:r>
              <a:rPr lang="en-US" dirty="0" smtClean="0"/>
              <a:t>– unambiguous interpretation of such measurements in practical samples that include EP and heat treatments. --- cross comparison with multiple techniques on same samples</a:t>
            </a:r>
          </a:p>
          <a:p>
            <a:r>
              <a:rPr lang="en-US" dirty="0" err="1" smtClean="0"/>
              <a:t>Chandrasekaran</a:t>
            </a:r>
            <a:r>
              <a:rPr lang="en-US" dirty="0" smtClean="0"/>
              <a:t>:  Thermal conductivity measured in single crystals and </a:t>
            </a:r>
            <a:r>
              <a:rPr lang="en-US" dirty="0" err="1" smtClean="0"/>
              <a:t>bicrystals</a:t>
            </a:r>
            <a:r>
              <a:rPr lang="en-US" dirty="0" smtClean="0"/>
              <a:t>; document effects of strain and H on phonon peak  Phonon peak is regained with annealing above 800</a:t>
            </a:r>
            <a:r>
              <a:rPr lang="en-US" dirty="0" smtClean="0">
                <a:sym typeface="Symbol"/>
              </a:rPr>
              <a:t></a:t>
            </a:r>
            <a:r>
              <a:rPr lang="en-US" dirty="0" smtClean="0"/>
              <a:t>C, but not consistently, depends on strain and crystal orientation.  H retained after 1100</a:t>
            </a:r>
            <a:r>
              <a:rPr lang="en-US" dirty="0" smtClean="0">
                <a:sym typeface="Symbol"/>
              </a:rPr>
              <a:t></a:t>
            </a:r>
            <a:r>
              <a:rPr lang="en-US" dirty="0" smtClean="0"/>
              <a:t>C + H after 800</a:t>
            </a:r>
            <a:r>
              <a:rPr lang="en-US" dirty="0" smtClean="0">
                <a:sym typeface="Symbol"/>
              </a:rPr>
              <a:t></a:t>
            </a:r>
            <a:r>
              <a:rPr lang="en-US" dirty="0" smtClean="0"/>
              <a:t>C anneal?</a:t>
            </a:r>
          </a:p>
          <a:p>
            <a:pPr lvl="1"/>
            <a:r>
              <a:rPr lang="en-US" sz="2600" dirty="0" smtClean="0"/>
              <a:t>THE PHONON PEAK CAN BE TURNED ON AND OFF!!!!  LG amplifies…</a:t>
            </a:r>
          </a:p>
          <a:p>
            <a:r>
              <a:rPr lang="en-US" b="1" dirty="0" smtClean="0"/>
              <a:t>Challenges</a:t>
            </a:r>
            <a:r>
              <a:rPr lang="en-US" dirty="0" smtClean="0"/>
              <a:t> – identify deformation and heat conditions (crystal orientation/strain paths) that lead to retained dislocation content that suppresses phonon peak recovery.</a:t>
            </a:r>
          </a:p>
          <a:p>
            <a:pPr lvl="1"/>
            <a:r>
              <a:rPr lang="en-US" dirty="0" smtClean="0"/>
              <a:t>Need thermal conductivity measurements perpendicular to the sheet / wall (recrystallized structures might divert heat flow, e.g. around small grain layers)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56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305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indent="-234950"/>
            <a:endParaRPr lang="en-US" dirty="0"/>
          </a:p>
          <a:p>
            <a:pPr marL="234950" indent="-234950">
              <a:buFont typeface="Arial" pitchFamily="34" charset="0"/>
              <a:buChar char="•"/>
            </a:pPr>
            <a:r>
              <a:rPr lang="en-US" dirty="0"/>
              <a:t>Wallace:  Methodology for making large diameter ingots with preferred crystal orientation described.  </a:t>
            </a:r>
            <a:endParaRPr lang="en-US" dirty="0" smtClean="0"/>
          </a:p>
          <a:p>
            <a:pPr marL="234950" indent="-234950">
              <a:buFont typeface="Arial" pitchFamily="34" charset="0"/>
              <a:buChar char="•"/>
            </a:pPr>
            <a:r>
              <a:rPr lang="en-US" b="1" dirty="0" smtClean="0"/>
              <a:t>Challenges</a:t>
            </a:r>
            <a:r>
              <a:rPr lang="en-US" dirty="0" smtClean="0"/>
              <a:t> </a:t>
            </a:r>
            <a:r>
              <a:rPr lang="en-US" dirty="0"/>
              <a:t>– practical development hurdles with expensive capital equipment discussed.  </a:t>
            </a:r>
            <a:r>
              <a:rPr lang="en-US" dirty="0" smtClean="0"/>
              <a:t>  DO WE NEED SINGLE CRYSTALS ANY MORE??  LG cavities are important… and control over the grain morphology is useful.  </a:t>
            </a:r>
            <a:endParaRPr lang="en-US" dirty="0"/>
          </a:p>
          <a:p>
            <a:pPr marL="234950" indent="-234950">
              <a:buFont typeface="Arial" pitchFamily="34" charset="0"/>
              <a:buChar char="•"/>
            </a:pPr>
            <a:r>
              <a:rPr lang="en-US" u="sng" dirty="0" smtClean="0"/>
              <a:t>TOWARD A COMPLETE DESCRIPTION OF MATERIAL DEFORMATION FROM UNDERSTANDING OF SLIP BEHAVIOR</a:t>
            </a:r>
            <a:r>
              <a:rPr lang="en-US" dirty="0" smtClean="0"/>
              <a:t> (See the aluminum beverage can industry)</a:t>
            </a:r>
            <a:endParaRPr lang="en-US" u="sng" dirty="0" smtClean="0"/>
          </a:p>
          <a:p>
            <a:pPr marL="692150" lvl="1" indent="-234950">
              <a:buFont typeface="Arial" pitchFamily="34" charset="0"/>
              <a:buChar char="•"/>
            </a:pPr>
            <a:r>
              <a:rPr lang="en-US" dirty="0" smtClean="0"/>
              <a:t>Kang:  Surface damage identified with OIM/GROD maps – shows surface damage on order of 100 um.  Single </a:t>
            </a:r>
            <a:r>
              <a:rPr lang="en-US" dirty="0"/>
              <a:t>crystal deformation analyzed – role of preferred slip on {112} planes identified.  In-situ deformation described.</a:t>
            </a:r>
          </a:p>
          <a:p>
            <a:pPr marL="692150" lvl="1" indent="-234950">
              <a:buFont typeface="Arial" pitchFamily="34" charset="0"/>
              <a:buChar char="•"/>
            </a:pPr>
            <a:r>
              <a:rPr lang="en-US" b="1" dirty="0" smtClean="0"/>
              <a:t>Challenges</a:t>
            </a:r>
            <a:r>
              <a:rPr lang="en-US" dirty="0" smtClean="0"/>
              <a:t> </a:t>
            </a:r>
            <a:r>
              <a:rPr lang="en-US" dirty="0"/>
              <a:t>– Identify how dislocation substructure depends on crystal orientation and strain path</a:t>
            </a:r>
            <a:r>
              <a:rPr lang="en-US" dirty="0" smtClean="0"/>
              <a:t>.</a:t>
            </a:r>
            <a:endParaRPr lang="en-US" dirty="0"/>
          </a:p>
          <a:p>
            <a:pPr marL="692150" lvl="1" indent="-234950">
              <a:buFont typeface="Arial" pitchFamily="34" charset="0"/>
              <a:buChar char="•"/>
            </a:pPr>
            <a:r>
              <a:rPr lang="en-US" dirty="0" err="1"/>
              <a:t>Mapar</a:t>
            </a:r>
            <a:r>
              <a:rPr lang="en-US" dirty="0"/>
              <a:t>:  Crystal plasticity finite element modeling motivations reviewed to support hydroforming, single crystal tubes.</a:t>
            </a:r>
          </a:p>
          <a:p>
            <a:pPr marL="692150" lvl="1" indent="-234950">
              <a:buFont typeface="Arial" pitchFamily="34" charset="0"/>
              <a:buChar char="•"/>
            </a:pPr>
            <a:r>
              <a:rPr lang="en-US" b="1" dirty="0"/>
              <a:t>Challenges</a:t>
            </a:r>
            <a:r>
              <a:rPr lang="en-US" dirty="0"/>
              <a:t> – develop material model that can adequately simulate measured stress-strain behavior with correct slip system </a:t>
            </a:r>
            <a:r>
              <a:rPr lang="en-US" dirty="0" smtClean="0"/>
              <a:t>activation.</a:t>
            </a:r>
            <a:endParaRPr lang="en-US" dirty="0"/>
          </a:p>
          <a:p>
            <a:pPr marL="234950" indent="-234950">
              <a:buFont typeface="Arial" pitchFamily="34" charset="0"/>
              <a:buChar char="•"/>
            </a:pPr>
            <a:r>
              <a:rPr lang="en-US" dirty="0" err="1"/>
              <a:t>Kneisel</a:t>
            </a:r>
            <a:r>
              <a:rPr lang="en-US" dirty="0"/>
              <a:t>:  Large grain ingot slice fabricated cavity overview – generally higher Q  1400</a:t>
            </a:r>
            <a:r>
              <a:rPr lang="en-US" dirty="0">
                <a:sym typeface="Symbol"/>
              </a:rPr>
              <a:t></a:t>
            </a:r>
            <a:r>
              <a:rPr lang="en-US" dirty="0"/>
              <a:t>C anneal effect of having increasing Q slope.  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b="1" dirty="0"/>
              <a:t>Challenges</a:t>
            </a:r>
            <a:r>
              <a:rPr lang="en-US" dirty="0"/>
              <a:t> – gaining acceptance of large grain as viable / competitive fabrication approach in community, </a:t>
            </a:r>
            <a:r>
              <a:rPr lang="en-US" dirty="0" smtClean="0"/>
              <a:t>pressure vessel codes (what softness can be tolerated?), weighing </a:t>
            </a:r>
            <a:r>
              <a:rPr lang="en-US" dirty="0"/>
              <a:t>the pros and cons of 1400</a:t>
            </a:r>
            <a:r>
              <a:rPr lang="en-US" dirty="0">
                <a:sym typeface="Symbol"/>
              </a:rPr>
              <a:t></a:t>
            </a:r>
            <a:r>
              <a:rPr lang="en-US" dirty="0"/>
              <a:t>C anneal.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92208" y="228600"/>
            <a:ext cx="1759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(session 3, 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80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4: Processing Advances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Processing Questions</a:t>
            </a:r>
            <a:endParaRPr lang="en-US" dirty="0" smtClean="0"/>
          </a:p>
          <a:p>
            <a:r>
              <a:rPr lang="en-US" dirty="0" smtClean="0"/>
              <a:t>“Processing” is what we do to the surface to manipulate it into what we want – chemical, mechanical, thermal</a:t>
            </a:r>
          </a:p>
          <a:p>
            <a:r>
              <a:rPr lang="en-US" dirty="0" smtClean="0"/>
              <a:t>What do we “want”?</a:t>
            </a:r>
          </a:p>
          <a:p>
            <a:pPr lvl="1"/>
            <a:r>
              <a:rPr lang="en-US" dirty="0" smtClean="0"/>
              <a:t>“smooth”</a:t>
            </a:r>
          </a:p>
          <a:p>
            <a:pPr lvl="1"/>
            <a:r>
              <a:rPr lang="en-US" dirty="0" smtClean="0"/>
              <a:t>“clean”</a:t>
            </a:r>
          </a:p>
          <a:p>
            <a:pPr lvl="1"/>
            <a:r>
              <a:rPr lang="en-US" dirty="0" smtClean="0"/>
              <a:t>“dirty”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Nb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“safe”</a:t>
            </a:r>
          </a:p>
          <a:p>
            <a:pPr lvl="1"/>
            <a:r>
              <a:rPr lang="en-US" dirty="0" smtClean="0"/>
              <a:t>“cheap” and “simple”</a:t>
            </a:r>
          </a:p>
          <a:p>
            <a:pPr lvl="1"/>
            <a:r>
              <a:rPr lang="en-US" dirty="0" smtClean="0"/>
              <a:t>“reproducible”</a:t>
            </a:r>
          </a:p>
          <a:p>
            <a:r>
              <a:rPr lang="en-US" dirty="0" smtClean="0"/>
              <a:t>Delayed flux entry for high surface field operations.</a:t>
            </a:r>
          </a:p>
          <a:p>
            <a:r>
              <a:rPr lang="en-US" dirty="0" smtClean="0"/>
              <a:t>Low dissipation losses at useful operating fields.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Session 4 – Processing advances  --  Suggestions: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Pay more attention to thermal processing, there is more to baking than just liberating interstitial hydrogen. Be very aware of/control the gas environment during &amp; following bake (</a:t>
            </a:r>
            <a:r>
              <a:rPr lang="en-US" dirty="0" err="1" smtClean="0"/>
              <a:t>passivation</a:t>
            </a:r>
            <a:r>
              <a:rPr lang="en-US" dirty="0" smtClean="0"/>
              <a:t>). Incremental HF is window on near-surface removal/refresh. &gt;&gt; Q</a:t>
            </a:r>
            <a:r>
              <a:rPr lang="en-US" baseline="-25000" dirty="0" smtClean="0"/>
              <a:t>0</a:t>
            </a:r>
            <a:r>
              <a:rPr lang="en-US" dirty="0" smtClean="0"/>
              <a:t> improvement opportunities</a:t>
            </a:r>
            <a:endParaRPr lang="en-US" sz="1600" dirty="0" smtClean="0"/>
          </a:p>
          <a:p>
            <a:pPr lvl="1"/>
            <a:r>
              <a:rPr lang="en-US" dirty="0" smtClean="0"/>
              <a:t>Careful material analysis is yet needed to develop an understanding of what is happening and then to manage it to realize best performing Q</a:t>
            </a:r>
            <a:r>
              <a:rPr lang="en-US" baseline="-25000" dirty="0" smtClean="0"/>
              <a:t>0</a:t>
            </a:r>
            <a:r>
              <a:rPr lang="en-US" dirty="0" smtClean="0"/>
              <a:t> at 2 K.   We have dots without connection…</a:t>
            </a:r>
            <a:endParaRPr lang="en-US" sz="1400" dirty="0" smtClean="0"/>
          </a:p>
          <a:p>
            <a:pPr lvl="0"/>
            <a:r>
              <a:rPr lang="en-US" dirty="0" smtClean="0"/>
              <a:t>Pay more attention to thermal cycle history, including cycles above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c</a:t>
            </a:r>
            <a:r>
              <a:rPr lang="en-US" dirty="0" smtClean="0"/>
              <a:t> and 100K. Flux expulsion mechanism appears to improve Q</a:t>
            </a:r>
            <a:r>
              <a:rPr lang="en-US" baseline="-25000" dirty="0" smtClean="0"/>
              <a:t>0</a:t>
            </a:r>
            <a:r>
              <a:rPr lang="en-US" dirty="0" smtClean="0"/>
              <a:t> at least under some circumstances. What is happening here?</a:t>
            </a:r>
            <a:endParaRPr lang="en-US" sz="1600" dirty="0" smtClean="0"/>
          </a:p>
          <a:p>
            <a:pPr lvl="0"/>
            <a:r>
              <a:rPr lang="en-US" dirty="0" smtClean="0"/>
              <a:t>Process dynamics analysis in </a:t>
            </a:r>
            <a:r>
              <a:rPr lang="en-US" dirty="0" err="1" smtClean="0"/>
              <a:t>Nb</a:t>
            </a:r>
            <a:r>
              <a:rPr lang="en-US" dirty="0" smtClean="0"/>
              <a:t> EP have yet to fully incorporate gravitational self-diffusion effects into analysis of local reaction rates. To the extent that uniform polishing is important, this needs to be better understood and quantified.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(suggestions, 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CBP uniquely erases surface topography. Smoothness target justification is not yet clear, in general, for </a:t>
            </a:r>
            <a:r>
              <a:rPr lang="en-US" dirty="0" err="1" smtClean="0"/>
              <a:t>Nb</a:t>
            </a:r>
            <a:r>
              <a:rPr lang="en-US" dirty="0" smtClean="0"/>
              <a:t> cavity Q or field maximum. (Films need smooth surfaces to start)</a:t>
            </a:r>
          </a:p>
          <a:p>
            <a:pPr lvl="0"/>
            <a:r>
              <a:rPr lang="en-US" dirty="0" smtClean="0"/>
              <a:t>Be aware that hydride precipitates on </a:t>
            </a:r>
            <a:r>
              <a:rPr lang="en-US" dirty="0" err="1" smtClean="0"/>
              <a:t>Nb</a:t>
            </a:r>
            <a:r>
              <a:rPr lang="en-US" dirty="0" smtClean="0"/>
              <a:t> surface induce local plastic  (i.e. semi-permanent) deformations that persist after subsequent dissolution.  ACTION: low-temperature stages to watch this in-situ</a:t>
            </a:r>
          </a:p>
          <a:p>
            <a:pPr lvl="0"/>
            <a:r>
              <a:rPr lang="en-US" dirty="0" smtClean="0"/>
              <a:t>New detailed understanding is yet accessible for BCP effect on </a:t>
            </a:r>
            <a:r>
              <a:rPr lang="en-US" dirty="0" err="1" smtClean="0"/>
              <a:t>Nb</a:t>
            </a:r>
            <a:r>
              <a:rPr lang="en-US" dirty="0" smtClean="0"/>
              <a:t> surface topography.</a:t>
            </a:r>
          </a:p>
          <a:p>
            <a:pPr lvl="0"/>
            <a:r>
              <a:rPr lang="en-US" dirty="0" smtClean="0"/>
              <a:t>VEP is attractive for operational efficiency. Optimization of parameters for performance benefit has yet to be done.</a:t>
            </a:r>
          </a:p>
          <a:p>
            <a:pPr lvl="0"/>
            <a:r>
              <a:rPr lang="en-US" dirty="0" smtClean="0"/>
              <a:t>“Greener” processes are attractive and need yet to be fostered to maturity.  Removing the need for HF chemistry would be great.</a:t>
            </a:r>
          </a:p>
          <a:p>
            <a:r>
              <a:rPr lang="en-US" dirty="0" smtClean="0"/>
              <a:t>Recognize that dealing with “defects” may require different strategies than “optimizing” the normal material. Robust process development must address both.  (Prevent </a:t>
            </a:r>
            <a:r>
              <a:rPr lang="en-US" dirty="0" err="1" smtClean="0"/>
              <a:t>vs</a:t>
            </a:r>
            <a:r>
              <a:rPr lang="en-US" dirty="0" smtClean="0"/>
              <a:t> cure)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5: </a:t>
            </a:r>
            <a:r>
              <a:rPr lang="en-US" dirty="0" err="1" smtClean="0"/>
              <a:t>Nb</a:t>
            </a:r>
            <a:r>
              <a:rPr lang="en-US" dirty="0" smtClean="0"/>
              <a:t> micro and </a:t>
            </a:r>
            <a:r>
              <a:rPr lang="en-US" dirty="0" err="1" smtClean="0"/>
              <a:t>nano</a:t>
            </a:r>
            <a:r>
              <a:rPr lang="en-US" dirty="0" smtClean="0"/>
              <a:t> Characterization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surface?</a:t>
            </a:r>
          </a:p>
          <a:p>
            <a:pPr lvl="1"/>
            <a:r>
              <a:rPr lang="en-US" dirty="0" smtClean="0"/>
              <a:t>Chemistry (Elements, composition))</a:t>
            </a:r>
          </a:p>
          <a:p>
            <a:pPr lvl="2"/>
            <a:r>
              <a:rPr lang="en-US" dirty="0" smtClean="0"/>
              <a:t>Lots of H (very mobile – even during measurement)</a:t>
            </a:r>
          </a:p>
          <a:p>
            <a:pPr lvl="1"/>
            <a:r>
              <a:rPr lang="en-US" dirty="0" smtClean="0"/>
              <a:t>Structure (Orientation)</a:t>
            </a:r>
          </a:p>
          <a:p>
            <a:pPr marL="914400" lvl="2" indent="0">
              <a:buNone/>
            </a:pPr>
            <a:r>
              <a:rPr lang="en-US" dirty="0" smtClean="0"/>
              <a:t>Defects (GBs, dislocation density, pits, sensitive to processing)</a:t>
            </a:r>
          </a:p>
          <a:p>
            <a:pPr marL="914400" lvl="2" indent="0">
              <a:buNone/>
            </a:pPr>
            <a:r>
              <a:rPr lang="en-US" dirty="0" smtClean="0"/>
              <a:t>Growth of model Nb oxide structures</a:t>
            </a:r>
          </a:p>
          <a:p>
            <a:pPr marL="914400" lvl="2" indent="0">
              <a:buNone/>
            </a:pPr>
            <a:r>
              <a:rPr lang="en-US" dirty="0" smtClean="0"/>
              <a:t>Use of decomposition of the oxide (120 bake)</a:t>
            </a:r>
          </a:p>
          <a:p>
            <a:pPr lvl="1"/>
            <a:r>
              <a:rPr lang="en-US" dirty="0" smtClean="0"/>
              <a:t>Localized measurements (PIT, hot/cold-spot sized areas) and global measurements (cavity Q)</a:t>
            </a:r>
          </a:p>
          <a:p>
            <a:pPr marL="914400" lvl="2" indent="0">
              <a:buNone/>
            </a:pPr>
            <a:r>
              <a:rPr lang="en-US" dirty="0" smtClean="0"/>
              <a:t>LDOS (EELS, gap, … )  --- how to make the local measurements relevant to the global performance?</a:t>
            </a:r>
          </a:p>
          <a:p>
            <a:r>
              <a:rPr lang="en-US" dirty="0" smtClean="0"/>
              <a:t>Is it representative - How many layers, how deep is your layer?</a:t>
            </a:r>
          </a:p>
          <a:p>
            <a:pPr lvl="1"/>
            <a:r>
              <a:rPr lang="en-US" dirty="0" smtClean="0"/>
              <a:t>Cross-sections or depth profiling required</a:t>
            </a:r>
          </a:p>
          <a:p>
            <a:pPr lvl="2"/>
            <a:r>
              <a:rPr lang="en-US" dirty="0" smtClean="0"/>
              <a:t>Damage from beams, stirring up hydrogen, etc.</a:t>
            </a:r>
          </a:p>
          <a:p>
            <a:pPr lvl="2"/>
            <a:r>
              <a:rPr lang="en-US" dirty="0" smtClean="0"/>
              <a:t>Do cross-sectioning techniques, profiling influence composition (yes!)</a:t>
            </a:r>
          </a:p>
          <a:p>
            <a:r>
              <a:rPr lang="en-US" dirty="0" smtClean="0"/>
              <a:t>Is it representative - Handling</a:t>
            </a:r>
          </a:p>
          <a:p>
            <a:pPr lvl="1"/>
            <a:r>
              <a:rPr lang="en-US" dirty="0" smtClean="0"/>
              <a:t>Is surface stable/protected between cavity/coupon test and measurement?</a:t>
            </a:r>
            <a:r>
              <a:rPr lang="en-US" dirty="0"/>
              <a:t> </a:t>
            </a:r>
            <a:r>
              <a:rPr lang="en-US" dirty="0" smtClean="0"/>
              <a:t>Are the ex-situ, post-situ microscopic measurements representative of the cavity surface as it was tested.</a:t>
            </a:r>
          </a:p>
        </p:txBody>
      </p:sp>
    </p:spTree>
    <p:extLst>
      <p:ext uri="{BB962C8B-B14F-4D97-AF65-F5344CB8AC3E}">
        <p14:creationId xmlns:p14="http://schemas.microsoft.com/office/powerpoint/2010/main" val="182510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Many new tools have been brought to bear!</a:t>
            </a:r>
          </a:p>
          <a:p>
            <a:pPr lvl="1"/>
            <a:r>
              <a:rPr lang="en-US" dirty="0" smtClean="0"/>
              <a:t>New RF “microscopy” via recording head device – send samples!  Especially those with previous measurements</a:t>
            </a:r>
          </a:p>
          <a:p>
            <a:pPr lvl="1"/>
            <a:r>
              <a:rPr lang="en-US" dirty="0" smtClean="0"/>
              <a:t>New in-cavity laser </a:t>
            </a:r>
            <a:r>
              <a:rPr lang="en-US" dirty="0" err="1" smtClean="0"/>
              <a:t>interferometry</a:t>
            </a:r>
            <a:endParaRPr lang="en-US" dirty="0" smtClean="0"/>
          </a:p>
          <a:p>
            <a:r>
              <a:rPr lang="en-US" dirty="0" smtClean="0"/>
              <a:t>Many topics addressed surface and near-surface structure and composition:</a:t>
            </a:r>
          </a:p>
          <a:p>
            <a:pPr lvl="1"/>
            <a:r>
              <a:rPr lang="en-US" dirty="0" smtClean="0"/>
              <a:t>The surface itself</a:t>
            </a:r>
          </a:p>
          <a:p>
            <a:pPr lvl="1"/>
            <a:r>
              <a:rPr lang="en-US" dirty="0" smtClean="0"/>
              <a:t>Chemical probes 10 to 100 nm deep</a:t>
            </a:r>
          </a:p>
          <a:p>
            <a:pPr lvl="1"/>
            <a:r>
              <a:rPr lang="en-US" dirty="0" smtClean="0"/>
              <a:t>Structural probes 1 to 20 nm deep</a:t>
            </a:r>
          </a:p>
          <a:p>
            <a:r>
              <a:rPr lang="en-US" dirty="0" smtClean="0"/>
              <a:t>Using samples that were “hot” or “cold” to reveal what is important</a:t>
            </a:r>
          </a:p>
          <a:p>
            <a:pPr lvl="1"/>
            <a:r>
              <a:rPr lang="en-US" dirty="0" smtClean="0"/>
              <a:t>A clean oxide (and a complete diffusion barrier) with a clean metal below?</a:t>
            </a:r>
          </a:p>
          <a:p>
            <a:pPr lvl="1"/>
            <a:r>
              <a:rPr lang="en-US" dirty="0" smtClean="0"/>
              <a:t>An oxide with numerous defects… </a:t>
            </a:r>
          </a:p>
          <a:p>
            <a:pPr lvl="2"/>
            <a:r>
              <a:rPr lang="en-US" dirty="0" smtClean="0"/>
              <a:t>Magnetic defects “talk” to Cooper pairs</a:t>
            </a:r>
          </a:p>
          <a:p>
            <a:pPr lvl="2"/>
            <a:r>
              <a:rPr lang="en-US" dirty="0" smtClean="0"/>
              <a:t>Pathways through the diffusion barrier for H moving in or out</a:t>
            </a:r>
          </a:p>
          <a:p>
            <a:pPr lvl="1"/>
            <a:r>
              <a:rPr lang="en-US" dirty="0" smtClean="0"/>
              <a:t>… a slightly dirty metal?</a:t>
            </a:r>
          </a:p>
          <a:p>
            <a:pPr lvl="2"/>
            <a:r>
              <a:rPr lang="en-US" dirty="0" smtClean="0"/>
              <a:t>Hydrogen: up to 40% just beneath oxide, possibly trapped on various sites</a:t>
            </a:r>
          </a:p>
          <a:p>
            <a:pPr lvl="2"/>
            <a:r>
              <a:rPr lang="en-US" dirty="0" smtClean="0"/>
              <a:t>Oxygen: up to 2000 </a:t>
            </a:r>
            <a:r>
              <a:rPr lang="en-US" dirty="0" err="1" smtClean="0"/>
              <a:t>ppm</a:t>
            </a:r>
            <a:r>
              <a:rPr lang="en-US" dirty="0" smtClean="0"/>
              <a:t> just beneath oxide, decays over 200 nm length</a:t>
            </a:r>
          </a:p>
          <a:p>
            <a:pPr lvl="2"/>
            <a:r>
              <a:rPr lang="en-US" dirty="0" smtClean="0"/>
              <a:t>Carbon, Nitrogen:  segregation to boundaries and defects? </a:t>
            </a:r>
          </a:p>
          <a:p>
            <a:pPr lvl="1"/>
            <a:r>
              <a:rPr lang="en-US" dirty="0" smtClean="0"/>
              <a:t>… a slightly dirty metal with defect sites and small precipitates?</a:t>
            </a:r>
          </a:p>
          <a:p>
            <a:pPr lvl="2"/>
            <a:r>
              <a:rPr lang="en-US" dirty="0" smtClean="0"/>
              <a:t>Hydrides…  Others too?</a:t>
            </a:r>
          </a:p>
          <a:p>
            <a:pPr lvl="2"/>
            <a:r>
              <a:rPr lang="en-US" dirty="0" smtClean="0"/>
              <a:t>Proximity effect couples small metallic precipitates</a:t>
            </a:r>
          </a:p>
          <a:p>
            <a:pPr lvl="2"/>
            <a:r>
              <a:rPr lang="en-US" dirty="0" smtClean="0"/>
              <a:t>RF currents are induced across small precipitates</a:t>
            </a:r>
          </a:p>
          <a:p>
            <a:pPr lvl="1"/>
            <a:r>
              <a:rPr lang="en-US" dirty="0" smtClean="0"/>
              <a:t>Strain and cold work </a:t>
            </a:r>
            <a:r>
              <a:rPr lang="en-US" dirty="0" err="1" smtClean="0"/>
              <a:t>vs</a:t>
            </a:r>
            <a:r>
              <a:rPr lang="en-US" dirty="0" smtClean="0"/>
              <a:t> annealed (lack of strain) and recrystallized / recovered samples</a:t>
            </a:r>
          </a:p>
          <a:p>
            <a:pPr lvl="1"/>
            <a:r>
              <a:rPr lang="en-US" dirty="0" smtClean="0"/>
              <a:t>Does sample preparation leave behind a relevant specimen?  Many specimens, broad sources, comparative measurements, contrasting conditions…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yDefaultBlank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MyDefaultBlankTemplate</Template>
  <TotalTime>276</TotalTime>
  <Words>1776</Words>
  <Application>Microsoft Office PowerPoint</Application>
  <PresentationFormat>On-screen Show (4:3)</PresentationFormat>
  <Paragraphs>133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MyDefaultBlankTemplate</vt:lpstr>
      <vt:lpstr>Worksheet</vt:lpstr>
      <vt:lpstr>7th SRFMW Close-out – Session 1: Drivers</vt:lpstr>
      <vt:lpstr>Session 2: Theory and basic measurements</vt:lpstr>
      <vt:lpstr>Session 3: raw material</vt:lpstr>
      <vt:lpstr>PowerPoint Presentation</vt:lpstr>
      <vt:lpstr>Session 4: Processing Advances</vt:lpstr>
      <vt:lpstr>Session 4 – Processing advances  --  Suggestions:</vt:lpstr>
      <vt:lpstr>(suggestions, cont.)</vt:lpstr>
      <vt:lpstr>Session 5: Nb micro and nano Characterization</vt:lpstr>
      <vt:lpstr>Characterization tools</vt:lpstr>
      <vt:lpstr>PowerPoint Presentation</vt:lpstr>
      <vt:lpstr>PowerPoint Presentation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SRFMW Close-out – Session 1: Drivers</dc:title>
  <dc:creator>Lance Cooley</dc:creator>
  <cp:lastModifiedBy>Charlie Reece</cp:lastModifiedBy>
  <cp:revision>28</cp:revision>
  <dcterms:created xsi:type="dcterms:W3CDTF">2012-07-17T17:57:03Z</dcterms:created>
  <dcterms:modified xsi:type="dcterms:W3CDTF">2012-07-23T19:51:22Z</dcterms:modified>
</cp:coreProperties>
</file>