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79" r:id="rId2"/>
    <p:sldId id="280" r:id="rId3"/>
    <p:sldId id="284" r:id="rId4"/>
    <p:sldId id="286" r:id="rId5"/>
    <p:sldId id="281" r:id="rId6"/>
    <p:sldId id="282" r:id="rId7"/>
    <p:sldId id="264" r:id="rId8"/>
    <p:sldId id="278" r:id="rId9"/>
    <p:sldId id="283" r:id="rId10"/>
    <p:sldId id="276" r:id="rId11"/>
    <p:sldId id="273" r:id="rId12"/>
    <p:sldId id="272" r:id="rId13"/>
    <p:sldId id="274" r:id="rId14"/>
    <p:sldId id="260" r:id="rId15"/>
    <p:sldId id="261" r:id="rId16"/>
    <p:sldId id="262" r:id="rId17"/>
    <p:sldId id="263" r:id="rId18"/>
    <p:sldId id="266" r:id="rId19"/>
    <p:sldId id="269" r:id="rId20"/>
    <p:sldId id="256" r:id="rId21"/>
    <p:sldId id="267" r:id="rId22"/>
    <p:sldId id="268" r:id="rId23"/>
    <p:sldId id="258" r:id="rId24"/>
    <p:sldId id="277" r:id="rId25"/>
    <p:sldId id="270" r:id="rId26"/>
    <p:sldId id="275"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07FF"/>
    <a:srgbClr val="09F1F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011" autoAdjust="0"/>
  </p:normalViewPr>
  <p:slideViewPr>
    <p:cSldViewPr>
      <p:cViewPr varScale="1">
        <p:scale>
          <a:sx n="60" d="100"/>
          <a:sy n="60" d="100"/>
        </p:scale>
        <p:origin x="-87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 Id="rId4" Type="http://schemas.openxmlformats.org/officeDocument/2006/relationships/image" Target="../media/image7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9.wmf"/><Relationship Id="rId4" Type="http://schemas.openxmlformats.org/officeDocument/2006/relationships/image" Target="../media/image2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4.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9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4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4"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707B8D1F-C2F8-4E29-AF06-2A24665382D6}" type="datetimeFigureOut">
              <a:rPr lang="en-US" smtClean="0"/>
              <a:pPr/>
              <a:t>7/16/2012</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52D7FEE6-C4F7-4F0E-A9D4-BD0F64F2636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simulation uses the key dimensions of the probe,</a:t>
            </a:r>
            <a:r>
              <a:rPr lang="en-US" baseline="0" dirty="0" smtClean="0"/>
              <a:t> and shows that the peak induced currents are large and concentrated on sub-micron scales.</a:t>
            </a:r>
          </a:p>
          <a:p>
            <a:r>
              <a:rPr lang="en-US" baseline="0" dirty="0" smtClean="0"/>
              <a:t>  The P_3f varies by orders of magnitude before the linear response properties (like surface resistance) begin to show any change.  The superconductor is sending a message about its ultimate failure mode through its nonlinear response.</a:t>
            </a:r>
            <a:endParaRPr lang="en-US" dirty="0"/>
          </a:p>
        </p:txBody>
      </p:sp>
      <p:sp>
        <p:nvSpPr>
          <p:cNvPr id="4" name="Slide Number Placeholder 3"/>
          <p:cNvSpPr>
            <a:spLocks noGrp="1"/>
          </p:cNvSpPr>
          <p:nvPr>
            <p:ph type="sldNum" sz="quarter" idx="10"/>
          </p:nvPr>
        </p:nvSpPr>
        <p:spPr/>
        <p:txBody>
          <a:bodyPr/>
          <a:lstStyle/>
          <a:p>
            <a:fld id="{52D7FEE6-C4F7-4F0E-A9D4-BD0F64F26361}"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microscope, by design, finds the most defective material (smallest J_NL) through its nonlinear response (P_3f).</a:t>
            </a:r>
            <a:endParaRPr lang="en-US" dirty="0"/>
          </a:p>
        </p:txBody>
      </p:sp>
      <p:sp>
        <p:nvSpPr>
          <p:cNvPr id="4" name="Slide Number Placeholder 3"/>
          <p:cNvSpPr>
            <a:spLocks noGrp="1"/>
          </p:cNvSpPr>
          <p:nvPr>
            <p:ph type="sldNum" sz="quarter" idx="10"/>
          </p:nvPr>
        </p:nvSpPr>
        <p:spPr/>
        <p:txBody>
          <a:bodyPr/>
          <a:lstStyle/>
          <a:p>
            <a:fld id="{52D7FEE6-C4F7-4F0E-A9D4-BD0F64F26361}"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a:t>
            </a:r>
            <a:r>
              <a:rPr lang="en-US" baseline="0" dirty="0" smtClean="0"/>
              <a:t> third harmonic power vs. fundamental input power.  At low input power we see a noise-limited response.  Above Tc we see a nonlinear response from the probe at high power.  The onset of nonlinear response is temperature dependent – larger excitation levels are required to create nonlinear response at lower temperature.  The slope of the nonlinear response increases with decreasing temperature.  The third harmonic power saturates and begins to decrease at high power, suggesting that we are destroying superconductivity.  The onset and extrapolated SC destruction fields both show a critical-field-like temperature dependence.</a:t>
            </a:r>
            <a:endParaRPr lang="en-US" dirty="0"/>
          </a:p>
        </p:txBody>
      </p:sp>
      <p:sp>
        <p:nvSpPr>
          <p:cNvPr id="4" name="Slide Number Placeholder 3"/>
          <p:cNvSpPr>
            <a:spLocks noGrp="1"/>
          </p:cNvSpPr>
          <p:nvPr>
            <p:ph type="sldNum" sz="quarter" idx="10"/>
          </p:nvPr>
        </p:nvSpPr>
        <p:spPr/>
        <p:txBody>
          <a:bodyPr/>
          <a:lstStyle/>
          <a:p>
            <a:fld id="{52D7FEE6-C4F7-4F0E-A9D4-BD0F64F26361}"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54D8300-76BC-47F4-8332-94C6F5CBEF04}" type="slidenum">
              <a:rPr lang="en-US" smtClean="0"/>
              <a:pPr>
                <a:defRPr/>
              </a:pPr>
              <a:t>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wrap="square" numCol="1" anchorCtr="0" compatLnSpc="1">
            <a:prstTxWarp prst="textNoShape">
              <a:avLst/>
            </a:prstTxWarp>
          </a:bodyPr>
          <a:lstStyle>
            <a:lvl1pPr>
              <a:defRPr smtClean="0">
                <a:solidFill>
                  <a:srgbClr val="898989"/>
                </a:solidFill>
                <a:latin typeface="Arial" pitchFamily="34" charset="0"/>
                <a:cs typeface="Arial" pitchFamily="34" charset="0"/>
              </a:defRPr>
            </a:lvl1pPr>
          </a:lstStyle>
          <a:p>
            <a:fld id="{A09C51C3-79AD-458C-98B5-A4D295C2DBB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oleObject" Target="../embeddings/oleObject1.bin"/><Relationship Id="rId7"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emf"/><Relationship Id="rId4" Type="http://schemas.openxmlformats.org/officeDocument/2006/relationships/oleObject" Target="../embeddings/oleObject2.bin"/><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wmf"/><Relationship Id="rId1" Type="http://schemas.openxmlformats.org/officeDocument/2006/relationships/slideLayout" Target="../slideLayouts/slideLayout7.xml"/><Relationship Id="rId5" Type="http://schemas.openxmlformats.org/officeDocument/2006/relationships/image" Target="../media/image17.wmf"/><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oleObject" Target="../embeddings/oleObject12.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6.bin"/><Relationship Id="rId5" Type="http://schemas.openxmlformats.org/officeDocument/2006/relationships/oleObject" Target="../embeddings/oleObject15.bin"/><Relationship Id="rId4" Type="http://schemas.openxmlformats.org/officeDocument/2006/relationships/oleObject" Target="../embeddings/oleObject14.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oleObject" Target="../embeddings/oleObject18.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oleObject" Target="../embeddings/oleObject21.bin"/><Relationship Id="rId4" Type="http://schemas.openxmlformats.org/officeDocument/2006/relationships/oleObject" Target="../embeddings/oleObject20.bin"/></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7.xml"/><Relationship Id="rId4" Type="http://schemas.openxmlformats.org/officeDocument/2006/relationships/image" Target="../media/image59.tiff"/></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2.emf"/><Relationship Id="rId5" Type="http://schemas.openxmlformats.org/officeDocument/2006/relationships/image" Target="../media/image11.jpeg"/><Relationship Id="rId4" Type="http://schemas.openxmlformats.org/officeDocument/2006/relationships/image" Target="../media/image10.gif"/></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0.emf"/><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3.bin"/><Relationship Id="rId7"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26.bin"/><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14.vml"/></Relationships>
</file>

<file path=ppt/slides/_rels/slide29.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oleObject" Target="../embeddings/oleObject28.bin"/><Relationship Id="rId7"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31.bin"/><Relationship Id="rId5" Type="http://schemas.openxmlformats.org/officeDocument/2006/relationships/oleObject" Target="../embeddings/oleObject30.bin"/><Relationship Id="rId4" Type="http://schemas.openxmlformats.org/officeDocument/2006/relationships/oleObject" Target="../embeddings/oleObject29.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2.emf"/><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16.vml"/><Relationship Id="rId5" Type="http://schemas.openxmlformats.org/officeDocument/2006/relationships/image" Target="../media/image82.emf"/><Relationship Id="rId4" Type="http://schemas.openxmlformats.org/officeDocument/2006/relationships/image" Target="../media/image81.emf"/></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emf"/><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17.vml"/><Relationship Id="rId5" Type="http://schemas.openxmlformats.org/officeDocument/2006/relationships/oleObject" Target="../embeddings/oleObject35.bin"/><Relationship Id="rId4" Type="http://schemas.openxmlformats.org/officeDocument/2006/relationships/oleObject" Target="../embeddings/oleObject34.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6.bin"/><Relationship Id="rId7" Type="http://schemas.openxmlformats.org/officeDocument/2006/relationships/oleObject" Target="../embeddings/oleObject38.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98.emf"/><Relationship Id="rId5" Type="http://schemas.openxmlformats.org/officeDocument/2006/relationships/image" Target="../media/image97.wmf"/><Relationship Id="rId4" Type="http://schemas.openxmlformats.org/officeDocument/2006/relationships/oleObject" Target="../embeddings/oleObject37.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2.xml"/><Relationship Id="rId1" Type="http://schemas.openxmlformats.org/officeDocument/2006/relationships/vmlDrawing" Target="../drawings/vmlDrawing19.vml"/><Relationship Id="rId5" Type="http://schemas.openxmlformats.org/officeDocument/2006/relationships/image" Target="../media/image101.png"/><Relationship Id="rId4" Type="http://schemas.openxmlformats.org/officeDocument/2006/relationships/oleObject" Target="../embeddings/oleObject40.bin"/></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0.emf"/><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png"/><Relationship Id="rId2" Type="http://schemas.openxmlformats.org/officeDocument/2006/relationships/image" Target="../media/image22.emf"/><Relationship Id="rId1" Type="http://schemas.openxmlformats.org/officeDocument/2006/relationships/slideLayout" Target="../slideLayouts/slideLayout7.xml"/><Relationship Id="rId6" Type="http://schemas.openxmlformats.org/officeDocument/2006/relationships/image" Target="../media/image26.tiff"/><Relationship Id="rId5" Type="http://schemas.openxmlformats.org/officeDocument/2006/relationships/image" Target="../media/image25.emf"/><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2.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44704" y="228600"/>
            <a:ext cx="8846396" cy="461665"/>
          </a:xfrm>
          <a:prstGeom prst="rect">
            <a:avLst/>
          </a:prstGeom>
          <a:noFill/>
          <a:ln w="12700">
            <a:noFill/>
            <a:miter lim="800000"/>
            <a:headEnd/>
            <a:tailEnd/>
          </a:ln>
        </p:spPr>
        <p:txBody>
          <a:bodyPr wrap="none">
            <a:spAutoFit/>
          </a:bodyPr>
          <a:lstStyle/>
          <a:p>
            <a:r>
              <a:rPr lang="en-US" sz="2400" b="1" dirty="0" smtClean="0">
                <a:latin typeface="Times New Roman" pitchFamily="18" charset="0"/>
                <a:cs typeface="Times New Roman" pitchFamily="18" charset="0"/>
              </a:rPr>
              <a:t>Near-Field Nonlinear Microwave Microscopy of Bulk Nb Surfaces</a:t>
            </a:r>
            <a:endParaRPr lang="en-US" altLang="en-US" dirty="0">
              <a:latin typeface="Times New Roman" pitchFamily="18" charset="0"/>
              <a:cs typeface="Times New Roman" pitchFamily="18" charset="0"/>
            </a:endParaRPr>
          </a:p>
        </p:txBody>
      </p:sp>
      <p:grpSp>
        <p:nvGrpSpPr>
          <p:cNvPr id="3" name="Group 4"/>
          <p:cNvGrpSpPr>
            <a:grpSpLocks/>
          </p:cNvGrpSpPr>
          <p:nvPr/>
        </p:nvGrpSpPr>
        <p:grpSpPr bwMode="auto">
          <a:xfrm>
            <a:off x="900113" y="1265238"/>
            <a:ext cx="7143011" cy="2122487"/>
            <a:chOff x="203" y="1738"/>
            <a:chExt cx="4208" cy="1341"/>
          </a:xfrm>
        </p:grpSpPr>
        <p:sp>
          <p:nvSpPr>
            <p:cNvPr id="4" name="Text Box 5"/>
            <p:cNvSpPr txBox="1">
              <a:spLocks noChangeArrowheads="1"/>
            </p:cNvSpPr>
            <p:nvPr/>
          </p:nvSpPr>
          <p:spPr bwMode="auto">
            <a:xfrm>
              <a:off x="1306" y="1738"/>
              <a:ext cx="3105" cy="1186"/>
            </a:xfrm>
            <a:prstGeom prst="rect">
              <a:avLst/>
            </a:prstGeom>
            <a:noFill/>
            <a:ln w="12700">
              <a:noFill/>
              <a:miter lim="800000"/>
              <a:headEnd type="none" w="sm" len="sm"/>
              <a:tailEnd type="none" w="sm" len="sm"/>
            </a:ln>
            <a:effectLst/>
          </p:spPr>
          <p:txBody>
            <a:bodyPr wrap="none">
              <a:spAutoFit/>
            </a:bodyPr>
            <a:lstStyle/>
            <a:p>
              <a:pPr eaLnBrk="0" hangingPunct="0">
                <a:defRPr/>
              </a:pPr>
              <a:r>
                <a:rPr lang="en-US" b="1" i="1" dirty="0">
                  <a:latin typeface="Times New Roman" pitchFamily="18" charset="0"/>
                  <a:cs typeface="Times New Roman" pitchFamily="18" charset="0"/>
                </a:rPr>
                <a:t>Tamin </a:t>
              </a:r>
              <a:r>
                <a:rPr lang="en-US" b="1" i="1" dirty="0" smtClean="0">
                  <a:latin typeface="Times New Roman" pitchFamily="18" charset="0"/>
                  <a:cs typeface="Times New Roman" pitchFamily="18" charset="0"/>
                </a:rPr>
                <a:t>Tai, Behnood G. Ghamsari, </a:t>
              </a:r>
              <a:r>
                <a:rPr lang="en-US" b="1" i="1" u="sng" dirty="0">
                  <a:latin typeface="Times New Roman" pitchFamily="18" charset="0"/>
                  <a:cs typeface="Times New Roman" pitchFamily="18" charset="0"/>
                </a:rPr>
                <a:t>Steven M. Anlage</a:t>
              </a:r>
            </a:p>
            <a:p>
              <a:pPr eaLnBrk="0" hangingPunct="0">
                <a:defRPr/>
              </a:pPr>
              <a:endParaRPr lang="en-US" b="1" i="1" dirty="0">
                <a:latin typeface="Times New Roman" pitchFamily="18" charset="0"/>
                <a:cs typeface="Times New Roman" pitchFamily="18" charset="0"/>
              </a:endParaRPr>
            </a:p>
            <a:p>
              <a:pPr eaLnBrk="0" hangingPunct="0">
                <a:defRPr/>
              </a:pPr>
              <a:r>
                <a:rPr lang="en-US" sz="2000" b="1" i="1" dirty="0">
                  <a:latin typeface="Times New Roman" pitchFamily="18" charset="0"/>
                  <a:cs typeface="Times New Roman" pitchFamily="18" charset="0"/>
                </a:rPr>
                <a:t>Department of Physics</a:t>
              </a:r>
            </a:p>
            <a:p>
              <a:pPr eaLnBrk="0" hangingPunct="0">
                <a:defRPr/>
              </a:pPr>
              <a:r>
                <a:rPr lang="en-US" sz="2000" b="1" i="1" dirty="0">
                  <a:latin typeface="Times New Roman" pitchFamily="18" charset="0"/>
                  <a:cs typeface="Times New Roman" pitchFamily="18" charset="0"/>
                </a:rPr>
                <a:t>Center for Nanophysics and Advanced Materials</a:t>
              </a:r>
            </a:p>
            <a:p>
              <a:pPr eaLnBrk="0" hangingPunct="0">
                <a:defRPr/>
              </a:pPr>
              <a:r>
                <a:rPr lang="en-US" sz="2000" b="1" i="1" dirty="0">
                  <a:latin typeface="Times New Roman" pitchFamily="18" charset="0"/>
                  <a:cs typeface="Times New Roman" pitchFamily="18" charset="0"/>
                </a:rPr>
                <a:t>University of Maryland</a:t>
              </a:r>
            </a:p>
            <a:p>
              <a:pPr eaLnBrk="0" hangingPunct="0">
                <a:defRPr/>
              </a:pPr>
              <a:r>
                <a:rPr lang="en-US" sz="2000" b="1" i="1" dirty="0" smtClean="0">
                  <a:latin typeface="Times New Roman" pitchFamily="18" charset="0"/>
                  <a:cs typeface="Times New Roman" pitchFamily="18" charset="0"/>
                </a:rPr>
                <a:t>17 July, 2012</a:t>
              </a:r>
              <a:endParaRPr lang="en-US" sz="2800" b="1" i="1" dirty="0">
                <a:effectLst>
                  <a:outerShdw blurRad="38100" dist="38100" dir="2700000" algn="tl">
                    <a:srgbClr val="C0C0C0"/>
                  </a:outerShdw>
                </a:effectLst>
                <a:latin typeface="Times New Roman" pitchFamily="18" charset="0"/>
                <a:cs typeface="Times New Roman" pitchFamily="18" charset="0"/>
              </a:endParaRPr>
            </a:p>
          </p:txBody>
        </p:sp>
        <p:graphicFrame>
          <p:nvGraphicFramePr>
            <p:cNvPr id="5" name="Object 6"/>
            <p:cNvGraphicFramePr>
              <a:graphicFrameLocks noChangeAspect="1"/>
            </p:cNvGraphicFramePr>
            <p:nvPr/>
          </p:nvGraphicFramePr>
          <p:xfrm>
            <a:off x="203" y="1901"/>
            <a:ext cx="960" cy="960"/>
          </p:xfrm>
          <a:graphic>
            <a:graphicData uri="http://schemas.openxmlformats.org/presentationml/2006/ole">
              <p:oleObj spid="_x0000_s35842" name="Photo Editor Photo" r:id="rId3" imgW="876190" imgH="876190" progId="">
                <p:embed/>
              </p:oleObj>
            </a:graphicData>
          </a:graphic>
        </p:graphicFrame>
        <p:graphicFrame>
          <p:nvGraphicFramePr>
            <p:cNvPr id="6" name="Object 7"/>
            <p:cNvGraphicFramePr>
              <a:graphicFrameLocks noChangeAspect="1"/>
            </p:cNvGraphicFramePr>
            <p:nvPr/>
          </p:nvGraphicFramePr>
          <p:xfrm>
            <a:off x="1341" y="3024"/>
            <a:ext cx="2731" cy="55"/>
          </p:xfrm>
          <a:graphic>
            <a:graphicData uri="http://schemas.openxmlformats.org/presentationml/2006/ole">
              <p:oleObj spid="_x0000_s35843" name="Photo Editor Photo" r:id="rId4" imgW="3802710" imgH="76320" progId="">
                <p:embed/>
              </p:oleObj>
            </a:graphicData>
          </a:graphic>
        </p:graphicFrame>
      </p:grpSp>
      <p:pic>
        <p:nvPicPr>
          <p:cNvPr id="8" name="Picture 1029" descr="cnam-logo-all-red"/>
          <p:cNvPicPr>
            <a:picLocks noChangeAspect="1" noChangeArrowheads="1"/>
          </p:cNvPicPr>
          <p:nvPr/>
        </p:nvPicPr>
        <p:blipFill>
          <a:blip r:embed="rId5" cstate="print"/>
          <a:srcRect/>
          <a:stretch>
            <a:fillRect/>
          </a:stretch>
        </p:blipFill>
        <p:spPr bwMode="auto">
          <a:xfrm>
            <a:off x="7010400" y="5810250"/>
            <a:ext cx="2133600" cy="666750"/>
          </a:xfrm>
          <a:prstGeom prst="rect">
            <a:avLst/>
          </a:prstGeom>
          <a:noFill/>
          <a:ln w="9525">
            <a:noFill/>
            <a:miter lim="800000"/>
            <a:headEnd/>
            <a:tailEnd/>
          </a:ln>
        </p:spPr>
      </p:pic>
      <p:sp>
        <p:nvSpPr>
          <p:cNvPr id="12" name="Rectangle 11"/>
          <p:cNvSpPr/>
          <p:nvPr/>
        </p:nvSpPr>
        <p:spPr>
          <a:xfrm>
            <a:off x="6691313" y="3429000"/>
            <a:ext cx="381000" cy="198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rot="16200000">
            <a:off x="7925594" y="4385469"/>
            <a:ext cx="319088" cy="198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5846" name="Picture 6" descr="SRFMW"/>
          <p:cNvPicPr>
            <a:picLocks noChangeAspect="1" noChangeArrowheads="1"/>
          </p:cNvPicPr>
          <p:nvPr/>
        </p:nvPicPr>
        <p:blipFill>
          <a:blip r:embed="rId6" cstate="print"/>
          <a:srcRect/>
          <a:stretch>
            <a:fillRect/>
          </a:stretch>
        </p:blipFill>
        <p:spPr bwMode="auto">
          <a:xfrm>
            <a:off x="152400" y="5867400"/>
            <a:ext cx="4238625" cy="809626"/>
          </a:xfrm>
          <a:prstGeom prst="rect">
            <a:avLst/>
          </a:prstGeom>
          <a:noFill/>
        </p:spPr>
      </p:pic>
      <p:pic>
        <p:nvPicPr>
          <p:cNvPr id="23" name="Picture 7" descr="Picture of slider on Tl sample_DSC4746.jpg"/>
          <p:cNvPicPr>
            <a:picLocks noChangeAspect="1"/>
          </p:cNvPicPr>
          <p:nvPr/>
        </p:nvPicPr>
        <p:blipFill>
          <a:blip r:embed="rId7" cstate="print"/>
          <a:srcRect/>
          <a:stretch>
            <a:fillRect/>
          </a:stretch>
        </p:blipFill>
        <p:spPr bwMode="auto">
          <a:xfrm>
            <a:off x="76592" y="3759461"/>
            <a:ext cx="1904608" cy="1269739"/>
          </a:xfrm>
          <a:prstGeom prst="rect">
            <a:avLst/>
          </a:prstGeom>
          <a:noFill/>
          <a:ln w="9525">
            <a:noFill/>
            <a:miter lim="800000"/>
            <a:headEnd/>
            <a:tailEnd/>
          </a:ln>
        </p:spPr>
      </p:pic>
      <p:pic>
        <p:nvPicPr>
          <p:cNvPr id="24" name="Picture 28" descr="ANd9GcS1rE1a5mWq5pEonLVPfye1HKBxUqfBg_IRbKDXstN8IxT9cLYU"/>
          <p:cNvPicPr>
            <a:picLocks noChangeAspect="1" noChangeArrowheads="1"/>
          </p:cNvPicPr>
          <p:nvPr/>
        </p:nvPicPr>
        <p:blipFill>
          <a:blip r:embed="rId8" cstate="print"/>
          <a:srcRect/>
          <a:stretch>
            <a:fillRect/>
          </a:stretch>
        </p:blipFill>
        <p:spPr bwMode="auto">
          <a:xfrm>
            <a:off x="5257800" y="5166756"/>
            <a:ext cx="838200" cy="834190"/>
          </a:xfrm>
          <a:prstGeom prst="rect">
            <a:avLst/>
          </a:prstGeom>
          <a:noFill/>
          <a:ln w="9525">
            <a:noFill/>
            <a:miter lim="800000"/>
            <a:headEnd/>
            <a:tailEnd/>
          </a:ln>
        </p:spPr>
      </p:pic>
      <p:pic>
        <p:nvPicPr>
          <p:cNvPr id="35848" name="Picture 8" descr="ONR (Office of Naval Research) Logo"/>
          <p:cNvPicPr>
            <a:picLocks noChangeAspect="1" noChangeArrowheads="1"/>
          </p:cNvPicPr>
          <p:nvPr/>
        </p:nvPicPr>
        <p:blipFill>
          <a:blip r:embed="rId9" cstate="print"/>
          <a:srcRect/>
          <a:stretch>
            <a:fillRect/>
          </a:stretch>
        </p:blipFill>
        <p:spPr bwMode="auto">
          <a:xfrm>
            <a:off x="5029200" y="6096000"/>
            <a:ext cx="1552575" cy="590551"/>
          </a:xfrm>
          <a:prstGeom prst="rect">
            <a:avLst/>
          </a:prstGeom>
          <a:noFill/>
        </p:spPr>
      </p:pic>
      <p:grpSp>
        <p:nvGrpSpPr>
          <p:cNvPr id="21" name="Group 20"/>
          <p:cNvGrpSpPr/>
          <p:nvPr/>
        </p:nvGrpSpPr>
        <p:grpSpPr>
          <a:xfrm>
            <a:off x="6956822" y="3239309"/>
            <a:ext cx="3558778" cy="2551891"/>
            <a:chOff x="6629400" y="3239309"/>
            <a:chExt cx="3558778" cy="2551891"/>
          </a:xfrm>
        </p:grpSpPr>
        <p:grpSp>
          <p:nvGrpSpPr>
            <p:cNvPr id="17" name="Group 23"/>
            <p:cNvGrpSpPr>
              <a:grpSpLocks/>
            </p:cNvGrpSpPr>
            <p:nvPr/>
          </p:nvGrpSpPr>
          <p:grpSpPr bwMode="auto">
            <a:xfrm>
              <a:off x="6629400" y="3239309"/>
              <a:ext cx="3558778" cy="2551891"/>
              <a:chOff x="433873" y="1524000"/>
              <a:chExt cx="4793456" cy="3598821"/>
            </a:xfrm>
          </p:grpSpPr>
          <p:pic>
            <p:nvPicPr>
              <p:cNvPr id="18" name="Picture 3"/>
              <p:cNvPicPr>
                <a:picLocks noChangeAspect="1" noChangeArrowheads="1"/>
              </p:cNvPicPr>
              <p:nvPr/>
            </p:nvPicPr>
            <p:blipFill>
              <a:blip r:embed="rId10" cstate="print"/>
              <a:srcRect/>
              <a:stretch>
                <a:fillRect/>
              </a:stretch>
            </p:blipFill>
            <p:spPr bwMode="auto">
              <a:xfrm>
                <a:off x="433873" y="1572846"/>
                <a:ext cx="4793456" cy="3549975"/>
              </a:xfrm>
              <a:prstGeom prst="rect">
                <a:avLst/>
              </a:prstGeom>
              <a:noFill/>
              <a:ln w="9525">
                <a:noFill/>
                <a:miter lim="800000"/>
                <a:headEnd/>
                <a:tailEnd/>
              </a:ln>
            </p:spPr>
          </p:pic>
          <p:sp>
            <p:nvSpPr>
              <p:cNvPr id="22" name="TextBox 19"/>
              <p:cNvSpPr txBox="1">
                <a:spLocks noChangeArrowheads="1"/>
              </p:cNvSpPr>
              <p:nvPr/>
            </p:nvSpPr>
            <p:spPr bwMode="auto">
              <a:xfrm>
                <a:off x="4191000" y="1524000"/>
                <a:ext cx="914400" cy="369332"/>
              </a:xfrm>
              <a:prstGeom prst="rect">
                <a:avLst/>
              </a:prstGeom>
              <a:noFill/>
              <a:ln w="9525">
                <a:noFill/>
                <a:miter lim="800000"/>
                <a:headEnd/>
                <a:tailEnd/>
              </a:ln>
            </p:spPr>
            <p:txBody>
              <a:bodyPr>
                <a:spAutoFit/>
              </a:bodyPr>
              <a:lstStyle/>
              <a:p>
                <a:r>
                  <a:rPr lang="en-US" dirty="0"/>
                  <a:t>dBm</a:t>
                </a:r>
              </a:p>
            </p:txBody>
          </p:sp>
        </p:grpSp>
        <p:sp>
          <p:nvSpPr>
            <p:cNvPr id="19" name="Rectangle 18"/>
            <p:cNvSpPr/>
            <p:nvPr/>
          </p:nvSpPr>
          <p:spPr>
            <a:xfrm>
              <a:off x="6905135" y="3438427"/>
              <a:ext cx="1524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066962" y="5496610"/>
              <a:ext cx="2381838" cy="161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Box 3"/>
          <p:cNvSpPr txBox="1">
            <a:spLocks noChangeArrowheads="1"/>
          </p:cNvSpPr>
          <p:nvPr/>
        </p:nvSpPr>
        <p:spPr bwMode="auto">
          <a:xfrm>
            <a:off x="1622822" y="4038600"/>
            <a:ext cx="6248400" cy="1077913"/>
          </a:xfrm>
          <a:prstGeom prst="rect">
            <a:avLst/>
          </a:prstGeom>
          <a:noFill/>
          <a:ln w="12700">
            <a:noFill/>
            <a:miter lim="800000"/>
            <a:headEnd/>
            <a:tailEnd/>
          </a:ln>
        </p:spPr>
        <p:txBody>
          <a:bodyPr>
            <a:spAutoFit/>
          </a:bodyPr>
          <a:lstStyle/>
          <a:p>
            <a:pPr algn="ctr" eaLnBrk="0" hangingPunct="0"/>
            <a:r>
              <a:rPr lang="en-US" altLang="en-US" sz="1600" b="1" dirty="0">
                <a:solidFill>
                  <a:srgbClr val="008000"/>
                </a:solidFill>
              </a:rPr>
              <a:t>Funding from</a:t>
            </a:r>
            <a:r>
              <a:rPr lang="en-US" altLang="en-US" sz="1400" b="1" dirty="0">
                <a:solidFill>
                  <a:schemeClr val="accent2"/>
                </a:solidFill>
              </a:rPr>
              <a:t> </a:t>
            </a:r>
          </a:p>
          <a:p>
            <a:pPr algn="ctr" eaLnBrk="0" hangingPunct="0"/>
            <a:r>
              <a:rPr lang="en-US" altLang="en-US" sz="1600" b="1" dirty="0">
                <a:solidFill>
                  <a:schemeClr val="accent2"/>
                </a:solidFill>
              </a:rPr>
              <a:t>Department of </a:t>
            </a:r>
            <a:r>
              <a:rPr lang="en-US" altLang="en-US" sz="1600" b="1" dirty="0" smtClean="0">
                <a:solidFill>
                  <a:schemeClr val="accent2"/>
                </a:solidFill>
              </a:rPr>
              <a:t>Energy / High Energy Physics</a:t>
            </a:r>
            <a:endParaRPr lang="en-US" altLang="en-US" sz="1600" b="1" dirty="0">
              <a:solidFill>
                <a:schemeClr val="accent2"/>
              </a:solidFill>
            </a:endParaRPr>
          </a:p>
          <a:p>
            <a:pPr algn="ctr" eaLnBrk="0" hangingPunct="0"/>
            <a:r>
              <a:rPr lang="en-US" altLang="en-US" sz="1600" b="1" dirty="0" smtClean="0">
                <a:solidFill>
                  <a:schemeClr val="accent2"/>
                </a:solidFill>
              </a:rPr>
              <a:t>Office of Naval Research</a:t>
            </a:r>
            <a:endParaRPr lang="en-US" altLang="en-US" sz="1600" b="1" dirty="0">
              <a:solidFill>
                <a:schemeClr val="accent2"/>
              </a:solidFill>
            </a:endParaRPr>
          </a:p>
          <a:p>
            <a:pPr algn="ctr" eaLnBrk="0" hangingPunct="0"/>
            <a:r>
              <a:rPr lang="en-US" altLang="en-US" sz="1600" b="1" dirty="0">
                <a:solidFill>
                  <a:schemeClr val="accent2"/>
                </a:solidFill>
              </a:rPr>
              <a:t>Maryland Center for Nanophysics and Advanced Materials</a:t>
            </a:r>
            <a:endParaRPr lang="en-US" altLang="en-US" sz="18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2"/>
          <p:cNvSpPr txBox="1">
            <a:spLocks noChangeArrowheads="1"/>
          </p:cNvSpPr>
          <p:nvPr/>
        </p:nvSpPr>
        <p:spPr>
          <a:xfrm>
            <a:off x="457200" y="0"/>
            <a:ext cx="8229600" cy="71596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smtClean="0">
                <a:ln>
                  <a:noFill/>
                </a:ln>
                <a:solidFill>
                  <a:schemeClr val="tx1"/>
                </a:solidFill>
                <a:effectLst/>
                <a:uLnTx/>
                <a:uFillTx/>
                <a:latin typeface="Times New Roman" pitchFamily="18" charset="0"/>
                <a:ea typeface="+mj-ea"/>
                <a:cs typeface="+mj-cs"/>
              </a:rPr>
              <a:t>Motivation For Our Experiment</a:t>
            </a:r>
          </a:p>
        </p:txBody>
      </p:sp>
      <p:grpSp>
        <p:nvGrpSpPr>
          <p:cNvPr id="3" name="Group 4"/>
          <p:cNvGrpSpPr>
            <a:grpSpLocks/>
          </p:cNvGrpSpPr>
          <p:nvPr/>
        </p:nvGrpSpPr>
        <p:grpSpPr bwMode="auto">
          <a:xfrm>
            <a:off x="3962400" y="4343400"/>
            <a:ext cx="5181600" cy="2216150"/>
            <a:chOff x="0" y="2717"/>
            <a:chExt cx="3120" cy="1192"/>
          </a:xfrm>
        </p:grpSpPr>
        <p:sp>
          <p:nvSpPr>
            <p:cNvPr id="4" name="TextBox 9"/>
            <p:cNvSpPr txBox="1">
              <a:spLocks noChangeArrowheads="1"/>
            </p:cNvSpPr>
            <p:nvPr/>
          </p:nvSpPr>
          <p:spPr bwMode="auto">
            <a:xfrm>
              <a:off x="1200" y="3696"/>
              <a:ext cx="934" cy="213"/>
            </a:xfrm>
            <a:prstGeom prst="rect">
              <a:avLst/>
            </a:prstGeom>
            <a:noFill/>
            <a:ln w="9525">
              <a:noFill/>
              <a:miter lim="800000"/>
              <a:headEnd/>
              <a:tailEnd/>
            </a:ln>
          </p:spPr>
          <p:txBody>
            <a:bodyPr>
              <a:spAutoFit/>
            </a:bodyPr>
            <a:lstStyle/>
            <a:p>
              <a:r>
                <a:rPr lang="en-US" sz="2000">
                  <a:latin typeface="Times New Roman" pitchFamily="18" charset="0"/>
                </a:rPr>
                <a:t>Position  x</a:t>
              </a:r>
            </a:p>
          </p:txBody>
        </p:sp>
        <p:sp>
          <p:nvSpPr>
            <p:cNvPr id="5" name="TextBox 14"/>
            <p:cNvSpPr txBox="1">
              <a:spLocks noChangeArrowheads="1"/>
            </p:cNvSpPr>
            <p:nvPr/>
          </p:nvSpPr>
          <p:spPr bwMode="auto">
            <a:xfrm>
              <a:off x="558" y="3696"/>
              <a:ext cx="589" cy="197"/>
            </a:xfrm>
            <a:prstGeom prst="rect">
              <a:avLst/>
            </a:prstGeom>
            <a:noFill/>
            <a:ln w="9525">
              <a:noFill/>
              <a:miter lim="800000"/>
              <a:headEnd/>
              <a:tailEnd/>
            </a:ln>
          </p:spPr>
          <p:txBody>
            <a:bodyPr wrap="none">
              <a:spAutoFit/>
            </a:bodyPr>
            <a:lstStyle/>
            <a:p>
              <a:r>
                <a:rPr lang="en-US" b="1">
                  <a:solidFill>
                    <a:srgbClr val="008080"/>
                  </a:solidFill>
                  <a:latin typeface="Times New Roman" pitchFamily="18" charset="0"/>
                </a:rPr>
                <a:t>Defect 1</a:t>
              </a:r>
            </a:p>
          </p:txBody>
        </p:sp>
        <p:sp>
          <p:nvSpPr>
            <p:cNvPr id="6" name="TextBox 15"/>
            <p:cNvSpPr txBox="1">
              <a:spLocks noChangeArrowheads="1"/>
            </p:cNvSpPr>
            <p:nvPr/>
          </p:nvSpPr>
          <p:spPr bwMode="auto">
            <a:xfrm>
              <a:off x="2059" y="3701"/>
              <a:ext cx="589" cy="197"/>
            </a:xfrm>
            <a:prstGeom prst="rect">
              <a:avLst/>
            </a:prstGeom>
            <a:noFill/>
            <a:ln w="9525">
              <a:noFill/>
              <a:miter lim="800000"/>
              <a:headEnd/>
              <a:tailEnd/>
            </a:ln>
          </p:spPr>
          <p:txBody>
            <a:bodyPr wrap="none">
              <a:spAutoFit/>
            </a:bodyPr>
            <a:lstStyle/>
            <a:p>
              <a:r>
                <a:rPr lang="en-US" b="1">
                  <a:solidFill>
                    <a:srgbClr val="008080"/>
                  </a:solidFill>
                  <a:latin typeface="Times New Roman" pitchFamily="18" charset="0"/>
                </a:rPr>
                <a:t>Defect 2</a:t>
              </a:r>
            </a:p>
          </p:txBody>
        </p:sp>
        <p:grpSp>
          <p:nvGrpSpPr>
            <p:cNvPr id="7" name="Group 8"/>
            <p:cNvGrpSpPr>
              <a:grpSpLocks/>
            </p:cNvGrpSpPr>
            <p:nvPr/>
          </p:nvGrpSpPr>
          <p:grpSpPr bwMode="auto">
            <a:xfrm>
              <a:off x="0" y="2717"/>
              <a:ext cx="3120" cy="912"/>
              <a:chOff x="2304" y="2939"/>
              <a:chExt cx="3456" cy="1104"/>
            </a:xfrm>
          </p:grpSpPr>
          <p:cxnSp>
            <p:nvCxnSpPr>
              <p:cNvPr id="8" name="Straight Arrow Connector 2"/>
              <p:cNvCxnSpPr>
                <a:cxnSpLocks noChangeShapeType="1"/>
              </p:cNvCxnSpPr>
              <p:nvPr/>
            </p:nvCxnSpPr>
            <p:spPr bwMode="auto">
              <a:xfrm flipV="1">
                <a:off x="2337" y="3243"/>
                <a:ext cx="0" cy="759"/>
              </a:xfrm>
              <a:prstGeom prst="straightConnector1">
                <a:avLst/>
              </a:prstGeom>
              <a:noFill/>
              <a:ln w="9525" algn="ctr">
                <a:solidFill>
                  <a:srgbClr val="003300"/>
                </a:solidFill>
                <a:round/>
                <a:headEnd/>
                <a:tailEnd type="arrow" w="med" len="med"/>
              </a:ln>
            </p:spPr>
          </p:cxnSp>
          <p:cxnSp>
            <p:nvCxnSpPr>
              <p:cNvPr id="9" name="Straight Arrow Connector 4"/>
              <p:cNvCxnSpPr>
                <a:cxnSpLocks noChangeShapeType="1"/>
              </p:cNvCxnSpPr>
              <p:nvPr/>
            </p:nvCxnSpPr>
            <p:spPr bwMode="auto">
              <a:xfrm>
                <a:off x="2337" y="3999"/>
                <a:ext cx="3423" cy="44"/>
              </a:xfrm>
              <a:prstGeom prst="straightConnector1">
                <a:avLst/>
              </a:prstGeom>
              <a:noFill/>
              <a:ln w="9525" algn="ctr">
                <a:solidFill>
                  <a:srgbClr val="003300"/>
                </a:solidFill>
                <a:round/>
                <a:headEnd/>
                <a:tailEnd type="arrow" w="med" len="med"/>
              </a:ln>
            </p:spPr>
          </p:cxnSp>
          <p:sp>
            <p:nvSpPr>
              <p:cNvPr id="10" name="Freeform 9"/>
              <p:cNvSpPr/>
              <p:nvPr/>
            </p:nvSpPr>
            <p:spPr>
              <a:xfrm>
                <a:off x="2512" y="3378"/>
                <a:ext cx="3019" cy="365"/>
              </a:xfrm>
              <a:custGeom>
                <a:avLst/>
                <a:gdLst>
                  <a:gd name="connsiteX0" fmla="*/ 0 w 5700712"/>
                  <a:gd name="connsiteY0" fmla="*/ 54769 h 814388"/>
                  <a:gd name="connsiteX1" fmla="*/ 971550 w 5700712"/>
                  <a:gd name="connsiteY1" fmla="*/ 111919 h 814388"/>
                  <a:gd name="connsiteX2" fmla="*/ 1585912 w 5700712"/>
                  <a:gd name="connsiteY2" fmla="*/ 411957 h 814388"/>
                  <a:gd name="connsiteX3" fmla="*/ 2257425 w 5700712"/>
                  <a:gd name="connsiteY3" fmla="*/ 140494 h 814388"/>
                  <a:gd name="connsiteX4" fmla="*/ 3400425 w 5700712"/>
                  <a:gd name="connsiteY4" fmla="*/ 111919 h 814388"/>
                  <a:gd name="connsiteX5" fmla="*/ 4286250 w 5700712"/>
                  <a:gd name="connsiteY5" fmla="*/ 812007 h 814388"/>
                  <a:gd name="connsiteX6" fmla="*/ 4886325 w 5700712"/>
                  <a:gd name="connsiteY6" fmla="*/ 126207 h 814388"/>
                  <a:gd name="connsiteX7" fmla="*/ 5700712 w 5700712"/>
                  <a:gd name="connsiteY7" fmla="*/ 54769 h 814388"/>
                  <a:gd name="connsiteX8" fmla="*/ 5700712 w 5700712"/>
                  <a:gd name="connsiteY8" fmla="*/ 54769 h 81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0712" h="814388">
                    <a:moveTo>
                      <a:pt x="0" y="54769"/>
                    </a:moveTo>
                    <a:cubicBezTo>
                      <a:pt x="353615" y="53578"/>
                      <a:pt x="707231" y="52388"/>
                      <a:pt x="971550" y="111919"/>
                    </a:cubicBezTo>
                    <a:cubicBezTo>
                      <a:pt x="1235869" y="171450"/>
                      <a:pt x="1371600" y="407195"/>
                      <a:pt x="1585912" y="411957"/>
                    </a:cubicBezTo>
                    <a:cubicBezTo>
                      <a:pt x="1800224" y="416719"/>
                      <a:pt x="1955006" y="190500"/>
                      <a:pt x="2257425" y="140494"/>
                    </a:cubicBezTo>
                    <a:cubicBezTo>
                      <a:pt x="2559844" y="90488"/>
                      <a:pt x="3062288" y="0"/>
                      <a:pt x="3400425" y="111919"/>
                    </a:cubicBezTo>
                    <a:cubicBezTo>
                      <a:pt x="3738562" y="223838"/>
                      <a:pt x="4038600" y="809626"/>
                      <a:pt x="4286250" y="812007"/>
                    </a:cubicBezTo>
                    <a:cubicBezTo>
                      <a:pt x="4533900" y="814388"/>
                      <a:pt x="4650581" y="252413"/>
                      <a:pt x="4886325" y="126207"/>
                    </a:cubicBezTo>
                    <a:cubicBezTo>
                      <a:pt x="5122069" y="1"/>
                      <a:pt x="5700712" y="54769"/>
                      <a:pt x="5700712" y="54769"/>
                    </a:cubicBezTo>
                    <a:lnTo>
                      <a:pt x="5700712" y="54769"/>
                    </a:ln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p>
            </p:txBody>
          </p:sp>
          <p:sp>
            <p:nvSpPr>
              <p:cNvPr id="11" name="Freeform 6"/>
              <p:cNvSpPr/>
              <p:nvPr/>
            </p:nvSpPr>
            <p:spPr>
              <a:xfrm flipV="1">
                <a:off x="2515" y="2939"/>
                <a:ext cx="3018" cy="1097"/>
              </a:xfrm>
              <a:custGeom>
                <a:avLst/>
                <a:gdLst>
                  <a:gd name="connsiteX0" fmla="*/ 0 w 5700712"/>
                  <a:gd name="connsiteY0" fmla="*/ 54769 h 814388"/>
                  <a:gd name="connsiteX1" fmla="*/ 971550 w 5700712"/>
                  <a:gd name="connsiteY1" fmla="*/ 111919 h 814388"/>
                  <a:gd name="connsiteX2" fmla="*/ 1585912 w 5700712"/>
                  <a:gd name="connsiteY2" fmla="*/ 411957 h 814388"/>
                  <a:gd name="connsiteX3" fmla="*/ 2257425 w 5700712"/>
                  <a:gd name="connsiteY3" fmla="*/ 140494 h 814388"/>
                  <a:gd name="connsiteX4" fmla="*/ 3400425 w 5700712"/>
                  <a:gd name="connsiteY4" fmla="*/ 111919 h 814388"/>
                  <a:gd name="connsiteX5" fmla="*/ 4286250 w 5700712"/>
                  <a:gd name="connsiteY5" fmla="*/ 812007 h 814388"/>
                  <a:gd name="connsiteX6" fmla="*/ 4886325 w 5700712"/>
                  <a:gd name="connsiteY6" fmla="*/ 126207 h 814388"/>
                  <a:gd name="connsiteX7" fmla="*/ 5700712 w 5700712"/>
                  <a:gd name="connsiteY7" fmla="*/ 54769 h 814388"/>
                  <a:gd name="connsiteX8" fmla="*/ 5700712 w 5700712"/>
                  <a:gd name="connsiteY8" fmla="*/ 54769 h 81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0712" h="814388">
                    <a:moveTo>
                      <a:pt x="0" y="54769"/>
                    </a:moveTo>
                    <a:cubicBezTo>
                      <a:pt x="353615" y="53578"/>
                      <a:pt x="707231" y="52388"/>
                      <a:pt x="971550" y="111919"/>
                    </a:cubicBezTo>
                    <a:cubicBezTo>
                      <a:pt x="1235869" y="171450"/>
                      <a:pt x="1371600" y="407195"/>
                      <a:pt x="1585912" y="411957"/>
                    </a:cubicBezTo>
                    <a:cubicBezTo>
                      <a:pt x="1800224" y="416719"/>
                      <a:pt x="1955006" y="190500"/>
                      <a:pt x="2257425" y="140494"/>
                    </a:cubicBezTo>
                    <a:cubicBezTo>
                      <a:pt x="2559844" y="90488"/>
                      <a:pt x="3062288" y="0"/>
                      <a:pt x="3400425" y="111919"/>
                    </a:cubicBezTo>
                    <a:cubicBezTo>
                      <a:pt x="3738562" y="223838"/>
                      <a:pt x="4038600" y="809626"/>
                      <a:pt x="4286250" y="812007"/>
                    </a:cubicBezTo>
                    <a:cubicBezTo>
                      <a:pt x="4533900" y="814388"/>
                      <a:pt x="4650581" y="252413"/>
                      <a:pt x="4886325" y="126207"/>
                    </a:cubicBezTo>
                    <a:cubicBezTo>
                      <a:pt x="5122069" y="1"/>
                      <a:pt x="5700712" y="54769"/>
                      <a:pt x="5700712" y="54769"/>
                    </a:cubicBezTo>
                    <a:lnTo>
                      <a:pt x="5700712" y="54769"/>
                    </a:ln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p>
            </p:txBody>
          </p:sp>
          <p:sp>
            <p:nvSpPr>
              <p:cNvPr id="12" name="TextBox 7"/>
              <p:cNvSpPr txBox="1">
                <a:spLocks noChangeArrowheads="1"/>
              </p:cNvSpPr>
              <p:nvPr/>
            </p:nvSpPr>
            <p:spPr bwMode="auto">
              <a:xfrm>
                <a:off x="2304" y="3391"/>
                <a:ext cx="649" cy="297"/>
              </a:xfrm>
              <a:prstGeom prst="rect">
                <a:avLst/>
              </a:prstGeom>
              <a:noFill/>
              <a:ln w="9525">
                <a:noFill/>
                <a:miter lim="800000"/>
                <a:headEnd/>
                <a:tailEnd/>
              </a:ln>
            </p:spPr>
            <p:txBody>
              <a:bodyPr wrap="none">
                <a:spAutoFit/>
              </a:bodyPr>
              <a:lstStyle/>
              <a:p>
                <a:r>
                  <a:rPr lang="en-US" sz="2400" b="1">
                    <a:solidFill>
                      <a:srgbClr val="0000FF"/>
                    </a:solidFill>
                    <a:latin typeface="Times New Roman" pitchFamily="18" charset="0"/>
                  </a:rPr>
                  <a:t>J</a:t>
                </a:r>
                <a:r>
                  <a:rPr lang="en-US" sz="2400" b="1" baseline="-25000">
                    <a:solidFill>
                      <a:srgbClr val="0000FF"/>
                    </a:solidFill>
                    <a:latin typeface="Times New Roman" pitchFamily="18" charset="0"/>
                  </a:rPr>
                  <a:t>NL</a:t>
                </a:r>
                <a:r>
                  <a:rPr lang="en-US" sz="2400" b="1">
                    <a:solidFill>
                      <a:srgbClr val="0000FF"/>
                    </a:solidFill>
                    <a:latin typeface="Times New Roman" pitchFamily="18" charset="0"/>
                  </a:rPr>
                  <a:t>(x)</a:t>
                </a:r>
              </a:p>
            </p:txBody>
          </p:sp>
          <p:sp>
            <p:nvSpPr>
              <p:cNvPr id="13" name="TextBox 8"/>
              <p:cNvSpPr txBox="1">
                <a:spLocks noChangeArrowheads="1"/>
              </p:cNvSpPr>
              <p:nvPr/>
            </p:nvSpPr>
            <p:spPr bwMode="auto">
              <a:xfrm>
                <a:off x="4071" y="3069"/>
                <a:ext cx="597" cy="298"/>
              </a:xfrm>
              <a:prstGeom prst="rect">
                <a:avLst/>
              </a:prstGeom>
              <a:noFill/>
              <a:ln w="9525">
                <a:noFill/>
                <a:miter lim="800000"/>
                <a:headEnd/>
                <a:tailEnd/>
              </a:ln>
            </p:spPr>
            <p:txBody>
              <a:bodyPr>
                <a:spAutoFit/>
              </a:bodyPr>
              <a:lstStyle/>
              <a:p>
                <a:r>
                  <a:rPr lang="en-US" sz="2400" b="1">
                    <a:solidFill>
                      <a:srgbClr val="FF0000"/>
                    </a:solidFill>
                    <a:latin typeface="Times New Roman" pitchFamily="18" charset="0"/>
                  </a:rPr>
                  <a:t>P</a:t>
                </a:r>
                <a:r>
                  <a:rPr lang="en-US" sz="2400" b="1" baseline="-25000">
                    <a:solidFill>
                      <a:srgbClr val="FF0000"/>
                    </a:solidFill>
                    <a:latin typeface="Times New Roman" pitchFamily="18" charset="0"/>
                  </a:rPr>
                  <a:t>3f</a:t>
                </a:r>
                <a:r>
                  <a:rPr lang="en-US" sz="2400" b="1">
                    <a:solidFill>
                      <a:srgbClr val="FF0000"/>
                    </a:solidFill>
                    <a:latin typeface="Times New Roman" pitchFamily="18" charset="0"/>
                  </a:rPr>
                  <a:t>(x)</a:t>
                </a:r>
              </a:p>
            </p:txBody>
          </p:sp>
          <p:cxnSp>
            <p:nvCxnSpPr>
              <p:cNvPr id="14" name="Straight Connector 13"/>
              <p:cNvCxnSpPr/>
              <p:nvPr/>
            </p:nvCxnSpPr>
            <p:spPr>
              <a:xfrm>
                <a:off x="3216" y="3984"/>
                <a:ext cx="240" cy="1"/>
              </a:xfrm>
              <a:prstGeom prst="line">
                <a:avLst/>
              </a:prstGeom>
              <a:ln w="7620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604" y="4007"/>
                <a:ext cx="242" cy="1"/>
              </a:xfrm>
              <a:prstGeom prst="line">
                <a:avLst/>
              </a:prstGeom>
              <a:ln w="76200">
                <a:solidFill>
                  <a:srgbClr val="008080"/>
                </a:solidFill>
              </a:ln>
            </p:spPr>
            <p:style>
              <a:lnRef idx="1">
                <a:schemeClr val="accent1"/>
              </a:lnRef>
              <a:fillRef idx="0">
                <a:schemeClr val="accent1"/>
              </a:fillRef>
              <a:effectRef idx="0">
                <a:schemeClr val="accent1"/>
              </a:effectRef>
              <a:fontRef idx="minor">
                <a:schemeClr val="tx1"/>
              </a:fontRef>
            </p:style>
          </p:cxnSp>
          <p:sp>
            <p:nvSpPr>
              <p:cNvPr id="16" name="Text Box 62"/>
              <p:cNvSpPr txBox="1">
                <a:spLocks noChangeArrowheads="1"/>
              </p:cNvSpPr>
              <p:nvPr/>
            </p:nvSpPr>
            <p:spPr bwMode="auto">
              <a:xfrm>
                <a:off x="2400" y="2977"/>
                <a:ext cx="1728" cy="259"/>
              </a:xfrm>
              <a:prstGeom prst="rect">
                <a:avLst/>
              </a:prstGeom>
              <a:noFill/>
              <a:ln w="9525">
                <a:noFill/>
                <a:miter lim="800000"/>
                <a:headEnd/>
                <a:tailEnd/>
              </a:ln>
            </p:spPr>
            <p:txBody>
              <a:bodyPr>
                <a:spAutoFit/>
              </a:bodyPr>
              <a:lstStyle/>
              <a:p>
                <a:pPr>
                  <a:spcBef>
                    <a:spcPct val="50000"/>
                  </a:spcBef>
                </a:pPr>
                <a:r>
                  <a:rPr lang="en-US" sz="2000" b="1">
                    <a:latin typeface="Times New Roman" pitchFamily="18" charset="0"/>
                  </a:rPr>
                  <a:t>Scanning at T &lt; T</a:t>
                </a:r>
                <a:r>
                  <a:rPr lang="en-US" sz="2000" b="1" baseline="-25000">
                    <a:latin typeface="Times New Roman" pitchFamily="18" charset="0"/>
                  </a:rPr>
                  <a:t>c</a:t>
                </a:r>
              </a:p>
            </p:txBody>
          </p:sp>
        </p:grpSp>
      </p:grpSp>
      <p:grpSp>
        <p:nvGrpSpPr>
          <p:cNvPr id="17" name="Group 40"/>
          <p:cNvGrpSpPr>
            <a:grpSpLocks/>
          </p:cNvGrpSpPr>
          <p:nvPr/>
        </p:nvGrpSpPr>
        <p:grpSpPr bwMode="auto">
          <a:xfrm>
            <a:off x="0" y="4814888"/>
            <a:ext cx="3733800" cy="2043112"/>
            <a:chOff x="48" y="2496"/>
            <a:chExt cx="2352" cy="1287"/>
          </a:xfrm>
        </p:grpSpPr>
        <p:grpSp>
          <p:nvGrpSpPr>
            <p:cNvPr id="18" name="Group 4"/>
            <p:cNvGrpSpPr>
              <a:grpSpLocks/>
            </p:cNvGrpSpPr>
            <p:nvPr/>
          </p:nvGrpSpPr>
          <p:grpSpPr bwMode="auto">
            <a:xfrm>
              <a:off x="432" y="2956"/>
              <a:ext cx="1968" cy="480"/>
              <a:chOff x="816" y="1536"/>
              <a:chExt cx="1872" cy="480"/>
            </a:xfrm>
          </p:grpSpPr>
          <p:sp>
            <p:nvSpPr>
              <p:cNvPr id="33" name="Freeform 5"/>
              <p:cNvSpPr>
                <a:spLocks/>
              </p:cNvSpPr>
              <p:nvPr/>
            </p:nvSpPr>
            <p:spPr bwMode="auto">
              <a:xfrm>
                <a:off x="816" y="1920"/>
                <a:ext cx="1104" cy="96"/>
              </a:xfrm>
              <a:custGeom>
                <a:avLst/>
                <a:gdLst>
                  <a:gd name="T0" fmla="*/ 0 w 1104"/>
                  <a:gd name="T1" fmla="*/ 0 h 96"/>
                  <a:gd name="T2" fmla="*/ 0 w 1104"/>
                  <a:gd name="T3" fmla="*/ 96 h 96"/>
                  <a:gd name="T4" fmla="*/ 1104 w 1104"/>
                  <a:gd name="T5" fmla="*/ 96 h 96"/>
                  <a:gd name="T6" fmla="*/ 1104 w 1104"/>
                  <a:gd name="T7" fmla="*/ 0 h 96"/>
                  <a:gd name="T8" fmla="*/ 0 60000 65536"/>
                  <a:gd name="T9" fmla="*/ 0 60000 65536"/>
                  <a:gd name="T10" fmla="*/ 0 60000 65536"/>
                  <a:gd name="T11" fmla="*/ 0 60000 65536"/>
                  <a:gd name="T12" fmla="*/ 0 w 1104"/>
                  <a:gd name="T13" fmla="*/ 0 h 96"/>
                  <a:gd name="T14" fmla="*/ 1104 w 1104"/>
                  <a:gd name="T15" fmla="*/ 96 h 96"/>
                </a:gdLst>
                <a:ahLst/>
                <a:cxnLst>
                  <a:cxn ang="T8">
                    <a:pos x="T0" y="T1"/>
                  </a:cxn>
                  <a:cxn ang="T9">
                    <a:pos x="T2" y="T3"/>
                  </a:cxn>
                  <a:cxn ang="T10">
                    <a:pos x="T4" y="T5"/>
                  </a:cxn>
                  <a:cxn ang="T11">
                    <a:pos x="T6" y="T7"/>
                  </a:cxn>
                </a:cxnLst>
                <a:rect l="T12" t="T13" r="T14" b="T15"/>
                <a:pathLst>
                  <a:path w="1104" h="96">
                    <a:moveTo>
                      <a:pt x="0" y="0"/>
                    </a:moveTo>
                    <a:lnTo>
                      <a:pt x="0" y="96"/>
                    </a:lnTo>
                    <a:lnTo>
                      <a:pt x="1104" y="96"/>
                    </a:lnTo>
                    <a:lnTo>
                      <a:pt x="1104" y="0"/>
                    </a:lnTo>
                  </a:path>
                </a:pathLst>
              </a:custGeom>
              <a:noFill/>
              <a:ln w="9525">
                <a:solidFill>
                  <a:schemeClr val="tx1"/>
                </a:solidFill>
                <a:round/>
                <a:headEnd/>
                <a:tailEnd/>
              </a:ln>
            </p:spPr>
            <p:txBody>
              <a:bodyPr/>
              <a:lstStyle/>
              <a:p>
                <a:endParaRPr lang="en-US"/>
              </a:p>
            </p:txBody>
          </p:sp>
          <p:sp>
            <p:nvSpPr>
              <p:cNvPr id="34" name="Freeform 6"/>
              <p:cNvSpPr>
                <a:spLocks/>
              </p:cNvSpPr>
              <p:nvPr/>
            </p:nvSpPr>
            <p:spPr bwMode="auto">
              <a:xfrm>
                <a:off x="1920" y="1536"/>
                <a:ext cx="768" cy="480"/>
              </a:xfrm>
              <a:custGeom>
                <a:avLst/>
                <a:gdLst>
                  <a:gd name="T0" fmla="*/ 0 w 768"/>
                  <a:gd name="T1" fmla="*/ 480 h 480"/>
                  <a:gd name="T2" fmla="*/ 768 w 768"/>
                  <a:gd name="T3" fmla="*/ 96 h 480"/>
                  <a:gd name="T4" fmla="*/ 768 w 768"/>
                  <a:gd name="T5" fmla="*/ 0 h 480"/>
                  <a:gd name="T6" fmla="*/ 0 60000 65536"/>
                  <a:gd name="T7" fmla="*/ 0 60000 65536"/>
                  <a:gd name="T8" fmla="*/ 0 60000 65536"/>
                  <a:gd name="T9" fmla="*/ 0 w 768"/>
                  <a:gd name="T10" fmla="*/ 0 h 480"/>
                  <a:gd name="T11" fmla="*/ 768 w 768"/>
                  <a:gd name="T12" fmla="*/ 480 h 480"/>
                </a:gdLst>
                <a:ahLst/>
                <a:cxnLst>
                  <a:cxn ang="T6">
                    <a:pos x="T0" y="T1"/>
                  </a:cxn>
                  <a:cxn ang="T7">
                    <a:pos x="T2" y="T3"/>
                  </a:cxn>
                  <a:cxn ang="T8">
                    <a:pos x="T4" y="T5"/>
                  </a:cxn>
                </a:cxnLst>
                <a:rect l="T9" t="T10" r="T11" b="T12"/>
                <a:pathLst>
                  <a:path w="768" h="480">
                    <a:moveTo>
                      <a:pt x="0" y="480"/>
                    </a:moveTo>
                    <a:lnTo>
                      <a:pt x="768" y="96"/>
                    </a:lnTo>
                    <a:lnTo>
                      <a:pt x="768" y="0"/>
                    </a:lnTo>
                  </a:path>
                </a:pathLst>
              </a:custGeom>
              <a:noFill/>
              <a:ln w="9525">
                <a:solidFill>
                  <a:schemeClr val="tx1"/>
                </a:solidFill>
                <a:round/>
                <a:headEnd/>
                <a:tailEnd/>
              </a:ln>
            </p:spPr>
            <p:txBody>
              <a:bodyPr/>
              <a:lstStyle/>
              <a:p>
                <a:endParaRPr lang="en-US"/>
              </a:p>
            </p:txBody>
          </p:sp>
          <p:sp>
            <p:nvSpPr>
              <p:cNvPr id="35" name="Freeform 7"/>
              <p:cNvSpPr>
                <a:spLocks/>
              </p:cNvSpPr>
              <p:nvPr/>
            </p:nvSpPr>
            <p:spPr bwMode="auto">
              <a:xfrm>
                <a:off x="1296" y="1536"/>
                <a:ext cx="768" cy="480"/>
              </a:xfrm>
              <a:custGeom>
                <a:avLst/>
                <a:gdLst>
                  <a:gd name="T0" fmla="*/ 0 w 768"/>
                  <a:gd name="T1" fmla="*/ 480 h 480"/>
                  <a:gd name="T2" fmla="*/ 0 w 768"/>
                  <a:gd name="T3" fmla="*/ 384 h 480"/>
                  <a:gd name="T4" fmla="*/ 768 w 768"/>
                  <a:gd name="T5" fmla="*/ 0 h 480"/>
                  <a:gd name="T6" fmla="*/ 768 w 768"/>
                  <a:gd name="T7" fmla="*/ 96 h 480"/>
                  <a:gd name="T8" fmla="*/ 0 w 768"/>
                  <a:gd name="T9" fmla="*/ 480 h 480"/>
                  <a:gd name="T10" fmla="*/ 0 60000 65536"/>
                  <a:gd name="T11" fmla="*/ 0 60000 65536"/>
                  <a:gd name="T12" fmla="*/ 0 60000 65536"/>
                  <a:gd name="T13" fmla="*/ 0 60000 65536"/>
                  <a:gd name="T14" fmla="*/ 0 60000 65536"/>
                  <a:gd name="T15" fmla="*/ 0 w 768"/>
                  <a:gd name="T16" fmla="*/ 0 h 480"/>
                  <a:gd name="T17" fmla="*/ 768 w 768"/>
                  <a:gd name="T18" fmla="*/ 480 h 480"/>
                </a:gdLst>
                <a:ahLst/>
                <a:cxnLst>
                  <a:cxn ang="T10">
                    <a:pos x="T0" y="T1"/>
                  </a:cxn>
                  <a:cxn ang="T11">
                    <a:pos x="T2" y="T3"/>
                  </a:cxn>
                  <a:cxn ang="T12">
                    <a:pos x="T4" y="T5"/>
                  </a:cxn>
                  <a:cxn ang="T13">
                    <a:pos x="T6" y="T7"/>
                  </a:cxn>
                  <a:cxn ang="T14">
                    <a:pos x="T8" y="T9"/>
                  </a:cxn>
                </a:cxnLst>
                <a:rect l="T15" t="T16" r="T17" b="T18"/>
                <a:pathLst>
                  <a:path w="768" h="480">
                    <a:moveTo>
                      <a:pt x="0" y="480"/>
                    </a:moveTo>
                    <a:lnTo>
                      <a:pt x="0" y="384"/>
                    </a:lnTo>
                    <a:lnTo>
                      <a:pt x="768" y="0"/>
                    </a:lnTo>
                    <a:lnTo>
                      <a:pt x="768" y="96"/>
                    </a:lnTo>
                    <a:lnTo>
                      <a:pt x="0" y="480"/>
                    </a:lnTo>
                    <a:close/>
                  </a:path>
                </a:pathLst>
              </a:custGeom>
              <a:solidFill>
                <a:srgbClr val="FFFF00"/>
              </a:solidFill>
              <a:ln w="12700" cap="flat">
                <a:solidFill>
                  <a:schemeClr val="tx1"/>
                </a:solidFill>
                <a:prstDash val="solid"/>
                <a:round/>
                <a:headEnd/>
                <a:tailEnd/>
              </a:ln>
            </p:spPr>
            <p:txBody>
              <a:bodyPr/>
              <a:lstStyle/>
              <a:p>
                <a:endParaRPr lang="en-US"/>
              </a:p>
            </p:txBody>
          </p:sp>
          <p:sp>
            <p:nvSpPr>
              <p:cNvPr id="36" name="Freeform 8"/>
              <p:cNvSpPr>
                <a:spLocks/>
              </p:cNvSpPr>
              <p:nvPr/>
            </p:nvSpPr>
            <p:spPr bwMode="auto">
              <a:xfrm>
                <a:off x="816" y="1536"/>
                <a:ext cx="1872" cy="384"/>
              </a:xfrm>
              <a:custGeom>
                <a:avLst/>
                <a:gdLst>
                  <a:gd name="T0" fmla="*/ 0 w 1872"/>
                  <a:gd name="T1" fmla="*/ 384 h 384"/>
                  <a:gd name="T2" fmla="*/ 768 w 1872"/>
                  <a:gd name="T3" fmla="*/ 0 h 384"/>
                  <a:gd name="T4" fmla="*/ 1872 w 1872"/>
                  <a:gd name="T5" fmla="*/ 0 h 384"/>
                  <a:gd name="T6" fmla="*/ 1104 w 1872"/>
                  <a:gd name="T7" fmla="*/ 384 h 384"/>
                  <a:gd name="T8" fmla="*/ 0 w 1872"/>
                  <a:gd name="T9" fmla="*/ 384 h 384"/>
                  <a:gd name="T10" fmla="*/ 0 60000 65536"/>
                  <a:gd name="T11" fmla="*/ 0 60000 65536"/>
                  <a:gd name="T12" fmla="*/ 0 60000 65536"/>
                  <a:gd name="T13" fmla="*/ 0 60000 65536"/>
                  <a:gd name="T14" fmla="*/ 0 60000 65536"/>
                  <a:gd name="T15" fmla="*/ 0 w 1872"/>
                  <a:gd name="T16" fmla="*/ 0 h 384"/>
                  <a:gd name="T17" fmla="*/ 1872 w 1872"/>
                  <a:gd name="T18" fmla="*/ 384 h 384"/>
                </a:gdLst>
                <a:ahLst/>
                <a:cxnLst>
                  <a:cxn ang="T10">
                    <a:pos x="T0" y="T1"/>
                  </a:cxn>
                  <a:cxn ang="T11">
                    <a:pos x="T2" y="T3"/>
                  </a:cxn>
                  <a:cxn ang="T12">
                    <a:pos x="T4" y="T5"/>
                  </a:cxn>
                  <a:cxn ang="T13">
                    <a:pos x="T6" y="T7"/>
                  </a:cxn>
                  <a:cxn ang="T14">
                    <a:pos x="T8" y="T9"/>
                  </a:cxn>
                </a:cxnLst>
                <a:rect l="T15" t="T16" r="T17" b="T18"/>
                <a:pathLst>
                  <a:path w="1872" h="384">
                    <a:moveTo>
                      <a:pt x="0" y="384"/>
                    </a:moveTo>
                    <a:lnTo>
                      <a:pt x="768" y="0"/>
                    </a:lnTo>
                    <a:lnTo>
                      <a:pt x="1872" y="0"/>
                    </a:lnTo>
                    <a:lnTo>
                      <a:pt x="1104" y="384"/>
                    </a:lnTo>
                    <a:lnTo>
                      <a:pt x="0" y="384"/>
                    </a:lnTo>
                    <a:close/>
                  </a:path>
                </a:pathLst>
              </a:custGeom>
              <a:solidFill>
                <a:srgbClr val="FFCC00">
                  <a:alpha val="50195"/>
                </a:srgbClr>
              </a:solidFill>
              <a:ln w="9525">
                <a:solidFill>
                  <a:schemeClr val="tx1"/>
                </a:solidFill>
                <a:round/>
                <a:headEnd/>
                <a:tailEnd/>
              </a:ln>
            </p:spPr>
            <p:txBody>
              <a:bodyPr/>
              <a:lstStyle/>
              <a:p>
                <a:endParaRPr lang="en-US"/>
              </a:p>
            </p:txBody>
          </p:sp>
        </p:grpSp>
        <p:grpSp>
          <p:nvGrpSpPr>
            <p:cNvPr id="19" name="Group 9"/>
            <p:cNvGrpSpPr>
              <a:grpSpLocks/>
            </p:cNvGrpSpPr>
            <p:nvPr/>
          </p:nvGrpSpPr>
          <p:grpSpPr bwMode="auto">
            <a:xfrm>
              <a:off x="1344" y="2716"/>
              <a:ext cx="192" cy="384"/>
              <a:chOff x="768" y="960"/>
              <a:chExt cx="384" cy="768"/>
            </a:xfrm>
          </p:grpSpPr>
          <p:sp>
            <p:nvSpPr>
              <p:cNvPr id="29" name="Oval 10"/>
              <p:cNvSpPr>
                <a:spLocks noChangeArrowheads="1"/>
              </p:cNvSpPr>
              <p:nvPr/>
            </p:nvSpPr>
            <p:spPr bwMode="auto">
              <a:xfrm>
                <a:off x="864" y="1344"/>
                <a:ext cx="288" cy="384"/>
              </a:xfrm>
              <a:prstGeom prst="ellipse">
                <a:avLst/>
              </a:prstGeom>
              <a:solidFill>
                <a:schemeClr val="bg1"/>
              </a:solidFill>
              <a:ln w="9525">
                <a:solidFill>
                  <a:schemeClr val="tx1"/>
                </a:solidFill>
                <a:round/>
                <a:headEnd/>
                <a:tailEnd/>
              </a:ln>
            </p:spPr>
            <p:txBody>
              <a:bodyPr wrap="none" anchor="ctr"/>
              <a:lstStyle/>
              <a:p>
                <a:endParaRPr lang="en-US" sz="2400">
                  <a:latin typeface="Times New Roman" pitchFamily="18" charset="0"/>
                </a:endParaRPr>
              </a:p>
            </p:txBody>
          </p:sp>
          <p:sp>
            <p:nvSpPr>
              <p:cNvPr id="30" name="Oval 11"/>
              <p:cNvSpPr>
                <a:spLocks noChangeArrowheads="1"/>
              </p:cNvSpPr>
              <p:nvPr/>
            </p:nvSpPr>
            <p:spPr bwMode="auto">
              <a:xfrm>
                <a:off x="960" y="1440"/>
                <a:ext cx="96" cy="192"/>
              </a:xfrm>
              <a:prstGeom prst="ellipse">
                <a:avLst/>
              </a:prstGeom>
              <a:noFill/>
              <a:ln w="9525">
                <a:solidFill>
                  <a:schemeClr val="tx1"/>
                </a:solidFill>
                <a:round/>
                <a:headEnd/>
                <a:tailEnd/>
              </a:ln>
            </p:spPr>
            <p:txBody>
              <a:bodyPr wrap="none" anchor="ctr"/>
              <a:lstStyle/>
              <a:p>
                <a:endParaRPr lang="en-US" sz="2400">
                  <a:latin typeface="Times New Roman" pitchFamily="18" charset="0"/>
                </a:endParaRPr>
              </a:p>
            </p:txBody>
          </p:sp>
          <p:sp>
            <p:nvSpPr>
              <p:cNvPr id="31" name="Freeform 12"/>
              <p:cNvSpPr>
                <a:spLocks/>
              </p:cNvSpPr>
              <p:nvPr/>
            </p:nvSpPr>
            <p:spPr bwMode="auto">
              <a:xfrm>
                <a:off x="768" y="960"/>
                <a:ext cx="288" cy="576"/>
              </a:xfrm>
              <a:custGeom>
                <a:avLst/>
                <a:gdLst/>
                <a:ahLst/>
                <a:cxnLst>
                  <a:cxn ang="0">
                    <a:pos x="288" y="0"/>
                  </a:cxn>
                  <a:cxn ang="0">
                    <a:pos x="288" y="576"/>
                  </a:cxn>
                  <a:cxn ang="0">
                    <a:pos x="0" y="576"/>
                  </a:cxn>
                  <a:cxn ang="0">
                    <a:pos x="0" y="0"/>
                  </a:cxn>
                </a:cxnLst>
                <a:rect l="0" t="0" r="r" b="b"/>
                <a:pathLst>
                  <a:path w="288" h="576">
                    <a:moveTo>
                      <a:pt x="288" y="0"/>
                    </a:moveTo>
                    <a:lnTo>
                      <a:pt x="288" y="576"/>
                    </a:lnTo>
                    <a:lnTo>
                      <a:pt x="0" y="576"/>
                    </a:lnTo>
                    <a:lnTo>
                      <a:pt x="0" y="0"/>
                    </a:lnTo>
                  </a:path>
                </a:pathLst>
              </a:custGeom>
              <a:gradFill rotWithShape="0">
                <a:gsLst>
                  <a:gs pos="0">
                    <a:schemeClr val="accent2"/>
                  </a:gs>
                  <a:gs pos="50000">
                    <a:schemeClr val="bg1"/>
                  </a:gs>
                  <a:gs pos="100000">
                    <a:schemeClr val="accent2"/>
                  </a:gs>
                </a:gsLst>
                <a:lin ang="0" scaled="1"/>
              </a:gradFill>
              <a:ln w="9525">
                <a:solidFill>
                  <a:schemeClr val="tx1"/>
                </a:solidFill>
                <a:round/>
                <a:headEnd/>
                <a:tailEnd/>
              </a:ln>
              <a:effectLst/>
            </p:spPr>
            <p:txBody>
              <a:bodyPr/>
              <a:lstStyle/>
              <a:p>
                <a:pPr>
                  <a:defRPr/>
                </a:pPr>
                <a:endParaRPr lang="en-US" sz="2400">
                  <a:latin typeface="Times New Roman" pitchFamily="18" charset="0"/>
                  <a:cs typeface="+mn-cs"/>
                </a:endParaRPr>
              </a:p>
            </p:txBody>
          </p:sp>
          <p:sp>
            <p:nvSpPr>
              <p:cNvPr id="32" name="Freeform 13"/>
              <p:cNvSpPr>
                <a:spLocks/>
              </p:cNvSpPr>
              <p:nvPr/>
            </p:nvSpPr>
            <p:spPr bwMode="auto">
              <a:xfrm>
                <a:off x="768" y="960"/>
                <a:ext cx="288" cy="96"/>
              </a:xfrm>
              <a:custGeom>
                <a:avLst/>
                <a:gdLst>
                  <a:gd name="T0" fmla="*/ 0 w 288"/>
                  <a:gd name="T1" fmla="*/ 0 h 96"/>
                  <a:gd name="T2" fmla="*/ 96 w 288"/>
                  <a:gd name="T3" fmla="*/ 96 h 96"/>
                  <a:gd name="T4" fmla="*/ 192 w 288"/>
                  <a:gd name="T5" fmla="*/ 0 h 96"/>
                  <a:gd name="T6" fmla="*/ 288 w 288"/>
                  <a:gd name="T7" fmla="*/ 96 h 96"/>
                  <a:gd name="T8" fmla="*/ 288 w 288"/>
                  <a:gd name="T9" fmla="*/ 0 h 96"/>
                  <a:gd name="T10" fmla="*/ 0 w 288"/>
                  <a:gd name="T11" fmla="*/ 0 h 96"/>
                  <a:gd name="T12" fmla="*/ 0 60000 65536"/>
                  <a:gd name="T13" fmla="*/ 0 60000 65536"/>
                  <a:gd name="T14" fmla="*/ 0 60000 65536"/>
                  <a:gd name="T15" fmla="*/ 0 60000 65536"/>
                  <a:gd name="T16" fmla="*/ 0 60000 65536"/>
                  <a:gd name="T17" fmla="*/ 0 60000 65536"/>
                  <a:gd name="T18" fmla="*/ 0 w 288"/>
                  <a:gd name="T19" fmla="*/ 0 h 96"/>
                  <a:gd name="T20" fmla="*/ 288 w 288"/>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288" h="96">
                    <a:moveTo>
                      <a:pt x="0" y="0"/>
                    </a:moveTo>
                    <a:lnTo>
                      <a:pt x="96" y="96"/>
                    </a:lnTo>
                    <a:lnTo>
                      <a:pt x="192" y="0"/>
                    </a:lnTo>
                    <a:lnTo>
                      <a:pt x="288" y="96"/>
                    </a:lnTo>
                    <a:lnTo>
                      <a:pt x="288" y="0"/>
                    </a:lnTo>
                    <a:lnTo>
                      <a:pt x="0" y="0"/>
                    </a:lnTo>
                    <a:close/>
                  </a:path>
                </a:pathLst>
              </a:custGeom>
              <a:solidFill>
                <a:schemeClr val="bg1"/>
              </a:solidFill>
              <a:ln w="9525">
                <a:noFill/>
                <a:round/>
                <a:headEnd/>
                <a:tailEnd/>
              </a:ln>
            </p:spPr>
            <p:txBody>
              <a:bodyPr/>
              <a:lstStyle/>
              <a:p>
                <a:endParaRPr lang="en-US"/>
              </a:p>
            </p:txBody>
          </p:sp>
        </p:grpSp>
        <p:sp>
          <p:nvSpPr>
            <p:cNvPr id="20" name="Text Box 14"/>
            <p:cNvSpPr txBox="1">
              <a:spLocks noChangeArrowheads="1"/>
            </p:cNvSpPr>
            <p:nvPr/>
          </p:nvSpPr>
          <p:spPr bwMode="auto">
            <a:xfrm>
              <a:off x="1440" y="2736"/>
              <a:ext cx="925" cy="212"/>
            </a:xfrm>
            <a:prstGeom prst="rect">
              <a:avLst/>
            </a:prstGeom>
            <a:noFill/>
            <a:ln w="9525">
              <a:noFill/>
              <a:miter lim="800000"/>
              <a:headEnd/>
              <a:tailEnd/>
            </a:ln>
          </p:spPr>
          <p:txBody>
            <a:bodyPr wrap="none">
              <a:spAutoFit/>
            </a:bodyPr>
            <a:lstStyle/>
            <a:p>
              <a:pPr algn="ctr"/>
              <a:r>
                <a:rPr lang="en-US" sz="1600">
                  <a:latin typeface="Times New Roman" pitchFamily="18" charset="0"/>
                </a:rPr>
                <a:t>Magnetic probe</a:t>
              </a:r>
            </a:p>
          </p:txBody>
        </p:sp>
        <p:sp>
          <p:nvSpPr>
            <p:cNvPr id="21" name="Text Box 15"/>
            <p:cNvSpPr txBox="1">
              <a:spLocks noChangeArrowheads="1"/>
            </p:cNvSpPr>
            <p:nvPr/>
          </p:nvSpPr>
          <p:spPr bwMode="auto">
            <a:xfrm>
              <a:off x="48" y="2496"/>
              <a:ext cx="1152" cy="442"/>
            </a:xfrm>
            <a:prstGeom prst="rect">
              <a:avLst/>
            </a:prstGeom>
            <a:noFill/>
            <a:ln w="9525">
              <a:noFill/>
              <a:miter lim="800000"/>
              <a:headEnd/>
              <a:tailEnd/>
            </a:ln>
          </p:spPr>
          <p:txBody>
            <a:bodyPr>
              <a:spAutoFit/>
            </a:bodyPr>
            <a:lstStyle/>
            <a:p>
              <a:pPr algn="ctr"/>
              <a:r>
                <a:rPr lang="en-US" sz="2000" b="1">
                  <a:latin typeface="Times New Roman" pitchFamily="18" charset="0"/>
                  <a:cs typeface="Times New Roman" pitchFamily="18" charset="0"/>
                </a:rPr>
                <a:t>Nb film </a:t>
              </a:r>
            </a:p>
            <a:p>
              <a:pPr algn="ctr"/>
              <a:r>
                <a:rPr lang="en-US" sz="2000" b="1">
                  <a:latin typeface="Times New Roman" pitchFamily="18" charset="0"/>
                  <a:cs typeface="Times New Roman" pitchFamily="18" charset="0"/>
                </a:rPr>
                <a:t>or bulk Nb</a:t>
              </a:r>
              <a:endParaRPr lang="en-US" sz="2000" b="1">
                <a:latin typeface="Times New Roman" pitchFamily="18" charset="0"/>
              </a:endParaRPr>
            </a:p>
          </p:txBody>
        </p:sp>
        <p:sp>
          <p:nvSpPr>
            <p:cNvPr id="22" name="Line 18"/>
            <p:cNvSpPr>
              <a:spLocks noChangeShapeType="1"/>
            </p:cNvSpPr>
            <p:nvPr/>
          </p:nvSpPr>
          <p:spPr bwMode="auto">
            <a:xfrm>
              <a:off x="624" y="2956"/>
              <a:ext cx="108" cy="336"/>
            </a:xfrm>
            <a:prstGeom prst="line">
              <a:avLst/>
            </a:prstGeom>
            <a:noFill/>
            <a:ln w="9525">
              <a:solidFill>
                <a:schemeClr val="tx1"/>
              </a:solidFill>
              <a:round/>
              <a:headEnd/>
              <a:tailEnd type="triangle" w="med" len="med"/>
            </a:ln>
          </p:spPr>
          <p:txBody>
            <a:bodyPr/>
            <a:lstStyle/>
            <a:p>
              <a:endParaRPr lang="en-US"/>
            </a:p>
          </p:txBody>
        </p:sp>
        <p:sp>
          <p:nvSpPr>
            <p:cNvPr id="23" name="Line 19"/>
            <p:cNvSpPr>
              <a:spLocks noChangeShapeType="1"/>
            </p:cNvSpPr>
            <p:nvPr/>
          </p:nvSpPr>
          <p:spPr bwMode="auto">
            <a:xfrm flipH="1" flipV="1">
              <a:off x="960" y="3436"/>
              <a:ext cx="48" cy="164"/>
            </a:xfrm>
            <a:prstGeom prst="line">
              <a:avLst/>
            </a:prstGeom>
            <a:noFill/>
            <a:ln w="9525">
              <a:solidFill>
                <a:schemeClr val="tx1"/>
              </a:solidFill>
              <a:round/>
              <a:headEnd/>
              <a:tailEnd type="triangle" w="med" len="med"/>
            </a:ln>
          </p:spPr>
          <p:txBody>
            <a:bodyPr/>
            <a:lstStyle/>
            <a:p>
              <a:endParaRPr lang="en-US"/>
            </a:p>
          </p:txBody>
        </p:sp>
        <p:sp>
          <p:nvSpPr>
            <p:cNvPr id="24" name="Line 20"/>
            <p:cNvSpPr>
              <a:spLocks noChangeShapeType="1"/>
            </p:cNvSpPr>
            <p:nvPr/>
          </p:nvSpPr>
          <p:spPr bwMode="auto">
            <a:xfrm>
              <a:off x="1152" y="2640"/>
              <a:ext cx="576" cy="0"/>
            </a:xfrm>
            <a:prstGeom prst="line">
              <a:avLst/>
            </a:prstGeom>
            <a:noFill/>
            <a:ln w="57150">
              <a:solidFill>
                <a:srgbClr val="0000FF"/>
              </a:solidFill>
              <a:round/>
              <a:headEnd/>
              <a:tailEnd type="triangle" w="med" len="med"/>
            </a:ln>
          </p:spPr>
          <p:txBody>
            <a:bodyPr/>
            <a:lstStyle/>
            <a:p>
              <a:endParaRPr lang="en-US"/>
            </a:p>
          </p:txBody>
        </p:sp>
        <p:sp>
          <p:nvSpPr>
            <p:cNvPr id="25" name="Line 21"/>
            <p:cNvSpPr>
              <a:spLocks noChangeShapeType="1"/>
            </p:cNvSpPr>
            <p:nvPr/>
          </p:nvSpPr>
          <p:spPr bwMode="auto">
            <a:xfrm>
              <a:off x="1260" y="3148"/>
              <a:ext cx="288" cy="0"/>
            </a:xfrm>
            <a:prstGeom prst="line">
              <a:avLst/>
            </a:prstGeom>
            <a:noFill/>
            <a:ln w="28575">
              <a:solidFill>
                <a:srgbClr val="FF0000"/>
              </a:solidFill>
              <a:round/>
              <a:headEnd/>
              <a:tailEnd type="stealth" w="lg" len="lg"/>
            </a:ln>
          </p:spPr>
          <p:txBody>
            <a:bodyPr/>
            <a:lstStyle/>
            <a:p>
              <a:endParaRPr lang="en-US"/>
            </a:p>
          </p:txBody>
        </p:sp>
        <p:sp>
          <p:nvSpPr>
            <p:cNvPr id="26" name="Text Box 22"/>
            <p:cNvSpPr txBox="1">
              <a:spLocks noChangeArrowheads="1"/>
            </p:cNvSpPr>
            <p:nvPr/>
          </p:nvSpPr>
          <p:spPr bwMode="auto">
            <a:xfrm>
              <a:off x="1274" y="3138"/>
              <a:ext cx="178" cy="250"/>
            </a:xfrm>
            <a:prstGeom prst="rect">
              <a:avLst/>
            </a:prstGeom>
            <a:noFill/>
            <a:ln w="9525">
              <a:noFill/>
              <a:miter lim="800000"/>
              <a:headEnd/>
              <a:tailEnd/>
            </a:ln>
          </p:spPr>
          <p:txBody>
            <a:bodyPr wrap="none">
              <a:spAutoFit/>
            </a:bodyPr>
            <a:lstStyle/>
            <a:p>
              <a:r>
                <a:rPr lang="en-US" sz="2000">
                  <a:solidFill>
                    <a:srgbClr val="CC0000"/>
                  </a:solidFill>
                  <a:latin typeface="Times New Roman" pitchFamily="18" charset="0"/>
                </a:rPr>
                <a:t>J</a:t>
              </a:r>
            </a:p>
          </p:txBody>
        </p:sp>
        <p:sp>
          <p:nvSpPr>
            <p:cNvPr id="27" name="Text Box 23"/>
            <p:cNvSpPr txBox="1">
              <a:spLocks noChangeArrowheads="1"/>
            </p:cNvSpPr>
            <p:nvPr/>
          </p:nvSpPr>
          <p:spPr bwMode="auto">
            <a:xfrm>
              <a:off x="668" y="3552"/>
              <a:ext cx="1412" cy="231"/>
            </a:xfrm>
            <a:prstGeom prst="rect">
              <a:avLst/>
            </a:prstGeom>
            <a:noFill/>
            <a:ln w="9525">
              <a:noFill/>
              <a:miter lim="800000"/>
              <a:headEnd/>
              <a:tailEnd/>
            </a:ln>
          </p:spPr>
          <p:txBody>
            <a:bodyPr wrap="none">
              <a:spAutoFit/>
            </a:bodyPr>
            <a:lstStyle/>
            <a:p>
              <a:pPr algn="ctr"/>
              <a:r>
                <a:rPr lang="en-US">
                  <a:latin typeface="Times New Roman" pitchFamily="18" charset="0"/>
                </a:rPr>
                <a:t>crystal grain boundary</a:t>
              </a:r>
            </a:p>
          </p:txBody>
        </p:sp>
        <p:sp>
          <p:nvSpPr>
            <p:cNvPr id="28" name="Text Box 38"/>
            <p:cNvSpPr txBox="1">
              <a:spLocks noChangeArrowheads="1"/>
            </p:cNvSpPr>
            <p:nvPr/>
          </p:nvSpPr>
          <p:spPr bwMode="auto">
            <a:xfrm>
              <a:off x="1728" y="2496"/>
              <a:ext cx="432" cy="231"/>
            </a:xfrm>
            <a:prstGeom prst="rect">
              <a:avLst/>
            </a:prstGeom>
            <a:noFill/>
            <a:ln w="9525">
              <a:noFill/>
              <a:miter lim="800000"/>
              <a:headEnd/>
              <a:tailEnd/>
            </a:ln>
          </p:spPr>
          <p:txBody>
            <a:bodyPr>
              <a:spAutoFit/>
            </a:bodyPr>
            <a:lstStyle/>
            <a:p>
              <a:pPr>
                <a:spcBef>
                  <a:spcPct val="50000"/>
                </a:spcBef>
              </a:pPr>
              <a:r>
                <a:rPr lang="en-US" b="1">
                  <a:solidFill>
                    <a:srgbClr val="0000CC"/>
                  </a:solidFill>
                  <a:latin typeface="Times New Roman" pitchFamily="18" charset="0"/>
                </a:rPr>
                <a:t>scan</a:t>
              </a:r>
            </a:p>
          </p:txBody>
        </p:sp>
      </p:grpSp>
      <p:graphicFrame>
        <p:nvGraphicFramePr>
          <p:cNvPr id="37" name="Object 2"/>
          <p:cNvGraphicFramePr>
            <a:graphicFrameLocks noChangeAspect="1"/>
          </p:cNvGraphicFramePr>
          <p:nvPr/>
        </p:nvGraphicFramePr>
        <p:xfrm>
          <a:off x="228600" y="3981450"/>
          <a:ext cx="3581400" cy="895350"/>
        </p:xfrm>
        <a:graphic>
          <a:graphicData uri="http://schemas.openxmlformats.org/presentationml/2006/ole">
            <p:oleObj spid="_x0000_s11266" name="Equation" r:id="rId3" imgW="2234880" imgH="558720" progId="Equation.3">
              <p:embed/>
            </p:oleObj>
          </a:graphicData>
        </a:graphic>
      </p:graphicFrame>
      <p:grpSp>
        <p:nvGrpSpPr>
          <p:cNvPr id="38" name="Group 65"/>
          <p:cNvGrpSpPr>
            <a:grpSpLocks/>
          </p:cNvGrpSpPr>
          <p:nvPr/>
        </p:nvGrpSpPr>
        <p:grpSpPr bwMode="auto">
          <a:xfrm>
            <a:off x="1066800" y="685800"/>
            <a:ext cx="7829550" cy="3221038"/>
            <a:chOff x="672" y="432"/>
            <a:chExt cx="4932" cy="2029"/>
          </a:xfrm>
        </p:grpSpPr>
        <p:pic>
          <p:nvPicPr>
            <p:cNvPr id="39" name="Picture 20"/>
            <p:cNvPicPr>
              <a:picLocks noChangeAspect="1" noChangeArrowheads="1"/>
            </p:cNvPicPr>
            <p:nvPr/>
          </p:nvPicPr>
          <p:blipFill>
            <a:blip r:embed="rId4" cstate="print"/>
            <a:srcRect/>
            <a:stretch>
              <a:fillRect/>
            </a:stretch>
          </p:blipFill>
          <p:spPr bwMode="auto">
            <a:xfrm>
              <a:off x="2160" y="1104"/>
              <a:ext cx="1728" cy="1293"/>
            </a:xfrm>
            <a:prstGeom prst="rect">
              <a:avLst/>
            </a:prstGeom>
            <a:noFill/>
            <a:ln w="9525">
              <a:noFill/>
              <a:miter lim="800000"/>
              <a:headEnd/>
              <a:tailEnd/>
            </a:ln>
          </p:spPr>
        </p:pic>
        <p:sp>
          <p:nvSpPr>
            <p:cNvPr id="40" name="Text Box 24"/>
            <p:cNvSpPr txBox="1">
              <a:spLocks noChangeArrowheads="1"/>
            </p:cNvSpPr>
            <p:nvPr/>
          </p:nvSpPr>
          <p:spPr bwMode="auto">
            <a:xfrm>
              <a:off x="2256" y="1692"/>
              <a:ext cx="1200" cy="231"/>
            </a:xfrm>
            <a:prstGeom prst="rect">
              <a:avLst/>
            </a:prstGeom>
            <a:solidFill>
              <a:schemeClr val="bg1"/>
            </a:solidFill>
            <a:ln w="9525">
              <a:noFill/>
              <a:miter lim="800000"/>
              <a:headEnd/>
              <a:tailEnd/>
            </a:ln>
          </p:spPr>
          <p:txBody>
            <a:bodyPr>
              <a:spAutoFit/>
            </a:bodyPr>
            <a:lstStyle/>
            <a:p>
              <a:pPr>
                <a:spcBef>
                  <a:spcPct val="50000"/>
                </a:spcBef>
              </a:pPr>
              <a:r>
                <a:rPr lang="en-US" b="1">
                  <a:latin typeface="Times New Roman" pitchFamily="18" charset="0"/>
                </a:rPr>
                <a:t>500 x 200 </a:t>
              </a:r>
              <a:r>
                <a:rPr lang="en-US" b="1">
                  <a:latin typeface="Symbol" pitchFamily="18" charset="2"/>
                </a:rPr>
                <a:t>m</a:t>
              </a:r>
              <a:r>
                <a:rPr lang="en-US" b="1">
                  <a:latin typeface="Times New Roman" pitchFamily="18" charset="0"/>
                </a:rPr>
                <a:t>m pit</a:t>
              </a:r>
            </a:p>
          </p:txBody>
        </p:sp>
        <p:pic>
          <p:nvPicPr>
            <p:cNvPr id="41" name="Picture 2"/>
            <p:cNvPicPr>
              <a:picLocks noChangeAspect="1" noChangeArrowheads="1"/>
            </p:cNvPicPr>
            <p:nvPr/>
          </p:nvPicPr>
          <p:blipFill>
            <a:blip r:embed="rId5" cstate="print"/>
            <a:srcRect/>
            <a:stretch>
              <a:fillRect/>
            </a:stretch>
          </p:blipFill>
          <p:spPr bwMode="auto">
            <a:xfrm>
              <a:off x="3840" y="1104"/>
              <a:ext cx="1357" cy="1357"/>
            </a:xfrm>
            <a:prstGeom prst="rect">
              <a:avLst/>
            </a:prstGeom>
            <a:noFill/>
            <a:ln w="9525">
              <a:noFill/>
              <a:miter lim="800000"/>
              <a:headEnd/>
              <a:tailEnd/>
            </a:ln>
          </p:spPr>
        </p:pic>
        <p:sp>
          <p:nvSpPr>
            <p:cNvPr id="42" name="TextBox 20"/>
            <p:cNvSpPr txBox="1">
              <a:spLocks noChangeArrowheads="1"/>
            </p:cNvSpPr>
            <p:nvPr/>
          </p:nvSpPr>
          <p:spPr bwMode="auto">
            <a:xfrm>
              <a:off x="4080" y="624"/>
              <a:ext cx="898" cy="442"/>
            </a:xfrm>
            <a:prstGeom prst="rect">
              <a:avLst/>
            </a:prstGeom>
            <a:noFill/>
            <a:ln w="9525">
              <a:noFill/>
              <a:miter lim="800000"/>
              <a:headEnd/>
              <a:tailEnd/>
            </a:ln>
          </p:spPr>
          <p:txBody>
            <a:bodyPr wrap="none">
              <a:spAutoFit/>
            </a:bodyPr>
            <a:lstStyle/>
            <a:p>
              <a:pPr algn="ctr"/>
              <a:r>
                <a:rPr lang="en-US" sz="2000" b="1">
                  <a:latin typeface="Times New Roman" pitchFamily="18" charset="0"/>
                </a:rPr>
                <a:t>Grain</a:t>
              </a:r>
            </a:p>
            <a:p>
              <a:pPr algn="ctr"/>
              <a:r>
                <a:rPr lang="en-US" sz="2000" b="1">
                  <a:latin typeface="Times New Roman" pitchFamily="18" charset="0"/>
                </a:rPr>
                <a:t>Boundaries</a:t>
              </a:r>
            </a:p>
          </p:txBody>
        </p:sp>
        <p:sp>
          <p:nvSpPr>
            <p:cNvPr id="43" name="TextBox 21"/>
            <p:cNvSpPr txBox="1">
              <a:spLocks noChangeArrowheads="1"/>
            </p:cNvSpPr>
            <p:nvPr/>
          </p:nvSpPr>
          <p:spPr bwMode="auto">
            <a:xfrm>
              <a:off x="4800" y="2064"/>
              <a:ext cx="804" cy="307"/>
            </a:xfrm>
            <a:prstGeom prst="rect">
              <a:avLst/>
            </a:prstGeom>
            <a:noFill/>
            <a:ln w="9525">
              <a:noFill/>
              <a:miter lim="800000"/>
              <a:headEnd/>
              <a:tailEnd/>
            </a:ln>
          </p:spPr>
          <p:txBody>
            <a:bodyPr wrap="none">
              <a:spAutoFit/>
            </a:bodyPr>
            <a:lstStyle/>
            <a:p>
              <a:pPr algn="ctr"/>
              <a:r>
                <a:rPr lang="en-US" sz="1200">
                  <a:latin typeface="Times New Roman" pitchFamily="18" charset="0"/>
                </a:rPr>
                <a:t>T. Bieler</a:t>
              </a:r>
            </a:p>
            <a:p>
              <a:pPr algn="ctr"/>
              <a:r>
                <a:rPr lang="en-US" sz="1200">
                  <a:latin typeface="Times New Roman" pitchFamily="18" charset="0"/>
                </a:rPr>
                <a:t>Mich. State Univ</a:t>
              </a:r>
              <a:r>
                <a:rPr lang="en-US" sz="1400">
                  <a:latin typeface="Times New Roman" pitchFamily="18" charset="0"/>
                </a:rPr>
                <a:t>.</a:t>
              </a:r>
            </a:p>
          </p:txBody>
        </p:sp>
        <p:pic>
          <p:nvPicPr>
            <p:cNvPr id="44" name="Picture 31"/>
            <p:cNvPicPr>
              <a:picLocks noChangeAspect="1" noChangeArrowheads="1"/>
            </p:cNvPicPr>
            <p:nvPr/>
          </p:nvPicPr>
          <p:blipFill>
            <a:blip r:embed="rId6" cstate="print"/>
            <a:srcRect/>
            <a:stretch>
              <a:fillRect/>
            </a:stretch>
          </p:blipFill>
          <p:spPr bwMode="auto">
            <a:xfrm>
              <a:off x="672" y="1152"/>
              <a:ext cx="1436" cy="1260"/>
            </a:xfrm>
            <a:prstGeom prst="rect">
              <a:avLst/>
            </a:prstGeom>
            <a:noFill/>
            <a:ln w="9525">
              <a:noFill/>
              <a:miter lim="800000"/>
              <a:headEnd/>
              <a:tailEnd/>
            </a:ln>
          </p:spPr>
        </p:pic>
        <p:sp>
          <p:nvSpPr>
            <p:cNvPr id="45" name="Text Box 24"/>
            <p:cNvSpPr txBox="1">
              <a:spLocks noChangeArrowheads="1"/>
            </p:cNvSpPr>
            <p:nvPr/>
          </p:nvSpPr>
          <p:spPr bwMode="auto">
            <a:xfrm>
              <a:off x="1000" y="1310"/>
              <a:ext cx="768" cy="672"/>
            </a:xfrm>
            <a:prstGeom prst="rect">
              <a:avLst/>
            </a:prstGeom>
            <a:solidFill>
              <a:schemeClr val="bg1"/>
            </a:solidFill>
            <a:ln w="9525">
              <a:noFill/>
              <a:miter lim="800000"/>
              <a:headEnd/>
              <a:tailEnd/>
            </a:ln>
          </p:spPr>
          <p:txBody>
            <a:bodyPr>
              <a:spAutoFit/>
            </a:bodyPr>
            <a:lstStyle/>
            <a:p>
              <a:pPr algn="ctr">
                <a:spcBef>
                  <a:spcPct val="50000"/>
                </a:spcBef>
              </a:pPr>
              <a:r>
                <a:rPr lang="en-US" b="1">
                  <a:latin typeface="Times New Roman" pitchFamily="18" charset="0"/>
                </a:rPr>
                <a:t>welds, oxidation,</a:t>
              </a:r>
              <a:r>
                <a:rPr lang="en-US" sz="1400" b="1">
                  <a:latin typeface="Times New Roman" pitchFamily="18" charset="0"/>
                </a:rPr>
                <a:t>hydrogen poisoning</a:t>
              </a:r>
            </a:p>
          </p:txBody>
        </p:sp>
        <p:cxnSp>
          <p:nvCxnSpPr>
            <p:cNvPr id="46" name="Straight Arrow Connector 26"/>
            <p:cNvCxnSpPr>
              <a:cxnSpLocks noChangeShapeType="1"/>
            </p:cNvCxnSpPr>
            <p:nvPr/>
          </p:nvCxnSpPr>
          <p:spPr bwMode="auto">
            <a:xfrm flipH="1" flipV="1">
              <a:off x="672" y="1644"/>
              <a:ext cx="240" cy="96"/>
            </a:xfrm>
            <a:prstGeom prst="straightConnector1">
              <a:avLst/>
            </a:prstGeom>
            <a:noFill/>
            <a:ln w="28575" algn="ctr">
              <a:solidFill>
                <a:srgbClr val="B6DCDF"/>
              </a:solidFill>
              <a:round/>
              <a:headEnd/>
              <a:tailEnd type="arrow" w="med" len="med"/>
            </a:ln>
          </p:spPr>
        </p:cxnSp>
        <p:cxnSp>
          <p:nvCxnSpPr>
            <p:cNvPr id="47" name="Straight Arrow Connector 28"/>
            <p:cNvCxnSpPr>
              <a:cxnSpLocks noChangeShapeType="1"/>
            </p:cNvCxnSpPr>
            <p:nvPr/>
          </p:nvCxnSpPr>
          <p:spPr bwMode="auto">
            <a:xfrm flipH="1" flipV="1">
              <a:off x="854" y="1336"/>
              <a:ext cx="192" cy="432"/>
            </a:xfrm>
            <a:prstGeom prst="straightConnector1">
              <a:avLst/>
            </a:prstGeom>
            <a:noFill/>
            <a:ln w="28575" algn="ctr">
              <a:solidFill>
                <a:srgbClr val="B6DCDF"/>
              </a:solidFill>
              <a:round/>
              <a:headEnd/>
              <a:tailEnd type="arrow" w="med" len="med"/>
            </a:ln>
          </p:spPr>
        </p:cxnSp>
        <p:sp>
          <p:nvSpPr>
            <p:cNvPr id="48" name="Text Box 24"/>
            <p:cNvSpPr txBox="1">
              <a:spLocks noChangeArrowheads="1"/>
            </p:cNvSpPr>
            <p:nvPr/>
          </p:nvSpPr>
          <p:spPr bwMode="auto">
            <a:xfrm>
              <a:off x="1008" y="1308"/>
              <a:ext cx="768" cy="672"/>
            </a:xfrm>
            <a:prstGeom prst="rect">
              <a:avLst/>
            </a:prstGeom>
            <a:solidFill>
              <a:schemeClr val="bg1"/>
            </a:solidFill>
            <a:ln w="9525">
              <a:noFill/>
              <a:miter lim="800000"/>
              <a:headEnd/>
              <a:tailEnd/>
            </a:ln>
          </p:spPr>
          <p:txBody>
            <a:bodyPr>
              <a:spAutoFit/>
            </a:bodyPr>
            <a:lstStyle/>
            <a:p>
              <a:pPr algn="ctr">
                <a:spcBef>
                  <a:spcPct val="50000"/>
                </a:spcBef>
              </a:pPr>
              <a:r>
                <a:rPr lang="en-US" b="1">
                  <a:latin typeface="Times New Roman" pitchFamily="18" charset="0"/>
                </a:rPr>
                <a:t>welds, oxidation,</a:t>
              </a:r>
              <a:r>
                <a:rPr lang="en-US" sz="1400" b="1">
                  <a:latin typeface="Times New Roman" pitchFamily="18" charset="0"/>
                </a:rPr>
                <a:t>hydrogen poisoning</a:t>
              </a:r>
            </a:p>
          </p:txBody>
        </p:sp>
        <p:pic>
          <p:nvPicPr>
            <p:cNvPr id="49" name="Picture 214"/>
            <p:cNvPicPr>
              <a:picLocks noChangeAspect="1" noChangeArrowheads="1"/>
            </p:cNvPicPr>
            <p:nvPr/>
          </p:nvPicPr>
          <p:blipFill>
            <a:blip r:embed="rId7" cstate="print"/>
            <a:srcRect/>
            <a:stretch>
              <a:fillRect/>
            </a:stretch>
          </p:blipFill>
          <p:spPr bwMode="auto">
            <a:xfrm>
              <a:off x="1296" y="432"/>
              <a:ext cx="1853" cy="657"/>
            </a:xfrm>
            <a:prstGeom prst="rect">
              <a:avLst/>
            </a:prstGeom>
            <a:noFill/>
            <a:ln w="9525">
              <a:noFill/>
              <a:miter lim="800000"/>
              <a:headEnd/>
              <a:tailEnd/>
            </a:ln>
          </p:spPr>
        </p:pic>
        <p:sp>
          <p:nvSpPr>
            <p:cNvPr id="50" name="AutoShape 61"/>
            <p:cNvSpPr>
              <a:spLocks noChangeArrowheads="1"/>
            </p:cNvSpPr>
            <p:nvPr/>
          </p:nvSpPr>
          <p:spPr bwMode="auto">
            <a:xfrm>
              <a:off x="2208" y="576"/>
              <a:ext cx="192" cy="24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51" name="Line 62"/>
            <p:cNvSpPr>
              <a:spLocks noChangeShapeType="1"/>
            </p:cNvSpPr>
            <p:nvPr/>
          </p:nvSpPr>
          <p:spPr bwMode="auto">
            <a:xfrm flipH="1">
              <a:off x="1920" y="816"/>
              <a:ext cx="336" cy="480"/>
            </a:xfrm>
            <a:prstGeom prst="line">
              <a:avLst/>
            </a:prstGeom>
            <a:noFill/>
            <a:ln w="76200">
              <a:solidFill>
                <a:schemeClr val="tx1"/>
              </a:solidFill>
              <a:round/>
              <a:headEnd/>
              <a:tailEnd type="triangle" w="med" len="med"/>
            </a:ln>
          </p:spPr>
          <p:txBody>
            <a:bodyPr/>
            <a:lstStyle/>
            <a:p>
              <a:endParaRPr lang="en-US"/>
            </a:p>
          </p:txBody>
        </p:sp>
        <p:sp>
          <p:nvSpPr>
            <p:cNvPr id="52" name="Line 63"/>
            <p:cNvSpPr>
              <a:spLocks noChangeShapeType="1"/>
            </p:cNvSpPr>
            <p:nvPr/>
          </p:nvSpPr>
          <p:spPr bwMode="auto">
            <a:xfrm>
              <a:off x="2400" y="768"/>
              <a:ext cx="240" cy="336"/>
            </a:xfrm>
            <a:prstGeom prst="line">
              <a:avLst/>
            </a:prstGeom>
            <a:noFill/>
            <a:ln w="76200">
              <a:solidFill>
                <a:schemeClr val="tx1"/>
              </a:solidFill>
              <a:round/>
              <a:headEnd/>
              <a:tailEnd type="triangle" w="med" len="med"/>
            </a:ln>
          </p:spPr>
          <p:txBody>
            <a:bodyPr/>
            <a:lstStyle/>
            <a:p>
              <a:endParaRPr lang="en-US"/>
            </a:p>
          </p:txBody>
        </p:sp>
        <p:sp>
          <p:nvSpPr>
            <p:cNvPr id="53" name="Line 64"/>
            <p:cNvSpPr>
              <a:spLocks noChangeShapeType="1"/>
            </p:cNvSpPr>
            <p:nvPr/>
          </p:nvSpPr>
          <p:spPr bwMode="auto">
            <a:xfrm>
              <a:off x="2448" y="720"/>
              <a:ext cx="1728" cy="336"/>
            </a:xfrm>
            <a:prstGeom prst="line">
              <a:avLst/>
            </a:prstGeom>
            <a:noFill/>
            <a:ln w="76200">
              <a:solidFill>
                <a:schemeClr val="tx1"/>
              </a:solidFill>
              <a:round/>
              <a:headEnd/>
              <a:tailEnd type="triangle" w="med" len="med"/>
            </a:ln>
          </p:spPr>
          <p:txBody>
            <a:bodyPr/>
            <a:lstStyle/>
            <a:p>
              <a:endParaRPr lang="en-US"/>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p:cNvPicPr>
            <a:picLocks noChangeAspect="1" noChangeArrowheads="1"/>
          </p:cNvPicPr>
          <p:nvPr/>
        </p:nvPicPr>
        <p:blipFill>
          <a:blip r:embed="rId3" cstate="print"/>
          <a:srcRect/>
          <a:stretch>
            <a:fillRect/>
          </a:stretch>
        </p:blipFill>
        <p:spPr bwMode="auto">
          <a:xfrm>
            <a:off x="0" y="609600"/>
            <a:ext cx="8305800" cy="4938713"/>
          </a:xfrm>
          <a:prstGeom prst="rect">
            <a:avLst/>
          </a:prstGeom>
          <a:noFill/>
          <a:ln w="9525">
            <a:noFill/>
            <a:miter lim="800000"/>
            <a:headEnd/>
            <a:tailEnd/>
          </a:ln>
        </p:spPr>
      </p:pic>
      <p:sp>
        <p:nvSpPr>
          <p:cNvPr id="3" name="Rectangle 11"/>
          <p:cNvSpPr>
            <a:spLocks noChangeArrowheads="1"/>
          </p:cNvSpPr>
          <p:nvPr/>
        </p:nvSpPr>
        <p:spPr bwMode="auto">
          <a:xfrm>
            <a:off x="228600" y="0"/>
            <a:ext cx="8915400" cy="762000"/>
          </a:xfrm>
          <a:prstGeom prst="rect">
            <a:avLst/>
          </a:prstGeom>
          <a:noFill/>
          <a:ln w="12700">
            <a:noFill/>
            <a:miter lim="800000"/>
            <a:headEnd/>
            <a:tailEnd/>
          </a:ln>
        </p:spPr>
        <p:txBody>
          <a:bodyPr lIns="90488" tIns="44450" rIns="90488" bIns="44450" anchor="ctr"/>
          <a:lstStyle/>
          <a:p>
            <a:pPr algn="ctr"/>
            <a:r>
              <a:rPr lang="en-US" sz="2400" b="1">
                <a:solidFill>
                  <a:srgbClr val="FF0000"/>
                </a:solidFill>
                <a:latin typeface="Times New Roman" pitchFamily="18" charset="0"/>
              </a:rPr>
              <a:t>Phase-Sensitive Harmonic Measurements:</a:t>
            </a:r>
            <a:br>
              <a:rPr lang="en-US" sz="2400" b="1">
                <a:solidFill>
                  <a:srgbClr val="FF0000"/>
                </a:solidFill>
                <a:latin typeface="Times New Roman" pitchFamily="18" charset="0"/>
              </a:rPr>
            </a:br>
            <a:r>
              <a:rPr lang="en-US" sz="2400" b="1">
                <a:solidFill>
                  <a:srgbClr val="FF0000"/>
                </a:solidFill>
                <a:latin typeface="Times New Roman" pitchFamily="18" charset="0"/>
              </a:rPr>
              <a:t> Vector Network Analyzer in Frequency Offset Mode (VNA-FOM)</a:t>
            </a:r>
          </a:p>
        </p:txBody>
      </p:sp>
      <p:sp>
        <p:nvSpPr>
          <p:cNvPr id="4" name="Text Box 20"/>
          <p:cNvSpPr txBox="1">
            <a:spLocks noChangeArrowheads="1"/>
          </p:cNvSpPr>
          <p:nvPr/>
        </p:nvSpPr>
        <p:spPr bwMode="auto">
          <a:xfrm>
            <a:off x="7239000" y="3829050"/>
            <a:ext cx="1352550" cy="457200"/>
          </a:xfrm>
          <a:prstGeom prst="rect">
            <a:avLst/>
          </a:prstGeom>
          <a:noFill/>
          <a:ln w="38100" algn="ctr">
            <a:noFill/>
            <a:miter lim="800000"/>
            <a:headEnd/>
            <a:tailEnd/>
          </a:ln>
          <a:effectLst/>
        </p:spPr>
        <p:txBody>
          <a:bodyPr wrap="none">
            <a:spAutoFit/>
          </a:bodyPr>
          <a:lstStyle/>
          <a:p>
            <a:pPr algn="ctr">
              <a:defRPr/>
            </a:pPr>
            <a:r>
              <a:rPr lang="en-US" sz="2400">
                <a:solidFill>
                  <a:srgbClr val="FF3399"/>
                </a:solidFill>
                <a:effectLst>
                  <a:outerShdw blurRad="38100" dist="38100" dir="2700000" algn="tl">
                    <a:srgbClr val="C0C0C0"/>
                  </a:outerShdw>
                </a:effectLst>
                <a:latin typeface="Times New Roman" pitchFamily="18" charset="0"/>
              </a:rPr>
              <a:t>Measures</a:t>
            </a:r>
          </a:p>
        </p:txBody>
      </p:sp>
      <p:graphicFrame>
        <p:nvGraphicFramePr>
          <p:cNvPr id="5" name="Object 4"/>
          <p:cNvGraphicFramePr>
            <a:graphicFrameLocks noChangeAspect="1"/>
          </p:cNvGraphicFramePr>
          <p:nvPr/>
        </p:nvGraphicFramePr>
        <p:xfrm>
          <a:off x="7086600" y="4430713"/>
          <a:ext cx="1828800" cy="598487"/>
        </p:xfrm>
        <a:graphic>
          <a:graphicData uri="http://schemas.openxmlformats.org/presentationml/2006/ole">
            <p:oleObj spid="_x0000_s10242" name="Equation" r:id="rId4" imgW="774360" imgH="253800" progId="Equation.3">
              <p:embed/>
            </p:oleObj>
          </a:graphicData>
        </a:graphic>
      </p:graphicFrame>
      <p:graphicFrame>
        <p:nvGraphicFramePr>
          <p:cNvPr id="6" name="Object 14"/>
          <p:cNvGraphicFramePr>
            <a:graphicFrameLocks noChangeAspect="1"/>
          </p:cNvGraphicFramePr>
          <p:nvPr/>
        </p:nvGraphicFramePr>
        <p:xfrm>
          <a:off x="1524000" y="5570538"/>
          <a:ext cx="6400800" cy="1135062"/>
        </p:xfrm>
        <a:graphic>
          <a:graphicData uri="http://schemas.openxmlformats.org/presentationml/2006/ole">
            <p:oleObj spid="_x0000_s10243" name="Equation" r:id="rId5" imgW="3009600" imgH="533160" progId="Equation.3">
              <p:embed/>
            </p:oleObj>
          </a:graphicData>
        </a:graphic>
      </p:graphicFrame>
      <p:sp>
        <p:nvSpPr>
          <p:cNvPr id="7" name="Slide Number Placeholder 6"/>
          <p:cNvSpPr>
            <a:spLocks noGrp="1"/>
          </p:cNvSpPr>
          <p:nvPr>
            <p:ph type="sldNum" sz="quarter" idx="12"/>
          </p:nvPr>
        </p:nvSpPr>
        <p:spPr>
          <a:xfrm>
            <a:off x="6553200" y="6356350"/>
            <a:ext cx="2133600" cy="365125"/>
          </a:xfrm>
        </p:spPr>
        <p:txBody>
          <a:bodyPr wrap="square" numCol="1" anchorCtr="0" compatLnSpc="1">
            <a:prstTxWarp prst="textNoShape">
              <a:avLst/>
            </a:prstTxWarp>
          </a:bodyPr>
          <a:lstStyle/>
          <a:p>
            <a:fld id="{194F2E35-895F-46AB-80D8-A48C3E0E5B1D}" type="slidenum">
              <a:rPr lang="en-US" smtClean="0">
                <a:solidFill>
                  <a:srgbClr val="898989"/>
                </a:solidFill>
              </a:rPr>
              <a:pPr/>
              <a:t>11</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srcRect/>
          <a:stretch>
            <a:fillRect/>
          </a:stretch>
        </p:blipFill>
        <p:spPr bwMode="auto">
          <a:xfrm>
            <a:off x="0" y="685800"/>
            <a:ext cx="4038600" cy="2679700"/>
          </a:xfrm>
          <a:prstGeom prst="rect">
            <a:avLst/>
          </a:prstGeom>
          <a:noFill/>
          <a:ln w="9525">
            <a:noFill/>
            <a:miter lim="800000"/>
            <a:headEnd/>
            <a:tailEnd/>
          </a:ln>
        </p:spPr>
      </p:pic>
      <p:grpSp>
        <p:nvGrpSpPr>
          <p:cNvPr id="3" name="Group 6"/>
          <p:cNvGrpSpPr>
            <a:grpSpLocks/>
          </p:cNvGrpSpPr>
          <p:nvPr/>
        </p:nvGrpSpPr>
        <p:grpSpPr bwMode="auto">
          <a:xfrm>
            <a:off x="190500" y="2755900"/>
            <a:ext cx="3200400" cy="2667000"/>
            <a:chOff x="336" y="912"/>
            <a:chExt cx="2348" cy="2228"/>
          </a:xfrm>
        </p:grpSpPr>
        <p:pic>
          <p:nvPicPr>
            <p:cNvPr id="4" name="Picture 7" descr="IMG_0307"/>
            <p:cNvPicPr>
              <a:picLocks noChangeAspect="1" noChangeArrowheads="1"/>
            </p:cNvPicPr>
            <p:nvPr/>
          </p:nvPicPr>
          <p:blipFill>
            <a:blip r:embed="rId3" cstate="print"/>
            <a:srcRect/>
            <a:stretch>
              <a:fillRect/>
            </a:stretch>
          </p:blipFill>
          <p:spPr bwMode="auto">
            <a:xfrm>
              <a:off x="336" y="912"/>
              <a:ext cx="2348" cy="2228"/>
            </a:xfrm>
            <a:prstGeom prst="rect">
              <a:avLst/>
            </a:prstGeom>
            <a:noFill/>
            <a:ln w="9525">
              <a:solidFill>
                <a:srgbClr val="FF0000"/>
              </a:solidFill>
              <a:miter lim="800000"/>
              <a:headEnd/>
              <a:tailEnd/>
            </a:ln>
          </p:spPr>
        </p:pic>
        <p:sp>
          <p:nvSpPr>
            <p:cNvPr id="5" name="Oval 8"/>
            <p:cNvSpPr>
              <a:spLocks noChangeArrowheads="1"/>
            </p:cNvSpPr>
            <p:nvPr/>
          </p:nvSpPr>
          <p:spPr bwMode="auto">
            <a:xfrm>
              <a:off x="1248" y="2160"/>
              <a:ext cx="480" cy="480"/>
            </a:xfrm>
            <a:prstGeom prst="ellipse">
              <a:avLst/>
            </a:prstGeom>
            <a:noFill/>
            <a:ln w="38100">
              <a:solidFill>
                <a:srgbClr val="FF0000"/>
              </a:solidFill>
              <a:round/>
              <a:headEnd/>
              <a:tailEnd/>
            </a:ln>
          </p:spPr>
          <p:txBody>
            <a:bodyPr wrap="none" anchor="ctr"/>
            <a:lstStyle/>
            <a:p>
              <a:endParaRPr lang="en-US" sz="2400">
                <a:latin typeface="Times New Roman" pitchFamily="18" charset="0"/>
              </a:endParaRPr>
            </a:p>
          </p:txBody>
        </p:sp>
      </p:grpSp>
      <p:pic>
        <p:nvPicPr>
          <p:cNvPr id="6" name="Picture 7" descr="Picture of slider on Tl sample_DSC4746.jpg"/>
          <p:cNvPicPr>
            <a:picLocks noChangeAspect="1"/>
          </p:cNvPicPr>
          <p:nvPr/>
        </p:nvPicPr>
        <p:blipFill>
          <a:blip r:embed="rId4" cstate="print"/>
          <a:srcRect/>
          <a:stretch>
            <a:fillRect/>
          </a:stretch>
        </p:blipFill>
        <p:spPr bwMode="auto">
          <a:xfrm>
            <a:off x="152400" y="5486400"/>
            <a:ext cx="1828800" cy="1219200"/>
          </a:xfrm>
          <a:prstGeom prst="rect">
            <a:avLst/>
          </a:prstGeom>
          <a:noFill/>
          <a:ln w="9525">
            <a:noFill/>
            <a:miter lim="800000"/>
            <a:headEnd/>
            <a:tailEnd/>
          </a:ln>
        </p:spPr>
      </p:pic>
      <p:sp>
        <p:nvSpPr>
          <p:cNvPr id="7" name="Line 9"/>
          <p:cNvSpPr>
            <a:spLocks noChangeShapeType="1"/>
          </p:cNvSpPr>
          <p:nvPr/>
        </p:nvSpPr>
        <p:spPr bwMode="auto">
          <a:xfrm flipH="1">
            <a:off x="914400" y="4572000"/>
            <a:ext cx="838200" cy="1295400"/>
          </a:xfrm>
          <a:prstGeom prst="line">
            <a:avLst/>
          </a:prstGeom>
          <a:noFill/>
          <a:ln w="38100">
            <a:solidFill>
              <a:srgbClr val="FF0000"/>
            </a:solidFill>
            <a:round/>
            <a:headEnd/>
            <a:tailEnd type="triangle" w="med" len="med"/>
          </a:ln>
        </p:spPr>
        <p:txBody>
          <a:bodyPr/>
          <a:lstStyle/>
          <a:p>
            <a:endParaRPr lang="en-US"/>
          </a:p>
        </p:txBody>
      </p:sp>
      <p:sp>
        <p:nvSpPr>
          <p:cNvPr id="8" name="Text Box 8"/>
          <p:cNvSpPr txBox="1">
            <a:spLocks noChangeArrowheads="1"/>
          </p:cNvSpPr>
          <p:nvPr/>
        </p:nvSpPr>
        <p:spPr bwMode="auto">
          <a:xfrm>
            <a:off x="838200" y="3200400"/>
            <a:ext cx="1981200" cy="396875"/>
          </a:xfrm>
          <a:prstGeom prst="rect">
            <a:avLst/>
          </a:prstGeom>
          <a:noFill/>
          <a:ln w="9525">
            <a:noFill/>
            <a:miter lim="800000"/>
            <a:headEnd/>
            <a:tailEnd/>
          </a:ln>
        </p:spPr>
        <p:txBody>
          <a:bodyPr>
            <a:spAutoFit/>
          </a:bodyPr>
          <a:lstStyle/>
          <a:p>
            <a:pPr>
              <a:spcBef>
                <a:spcPct val="50000"/>
              </a:spcBef>
            </a:pPr>
            <a:r>
              <a:rPr lang="en-US" sz="2000" b="1">
                <a:solidFill>
                  <a:srgbClr val="FFFF00"/>
                </a:solidFill>
                <a:latin typeface="Times New Roman" pitchFamily="18" charset="0"/>
              </a:rPr>
              <a:t>Inside Chamber</a:t>
            </a:r>
          </a:p>
        </p:txBody>
      </p:sp>
      <p:sp>
        <p:nvSpPr>
          <p:cNvPr id="9" name="Rectangle 9"/>
          <p:cNvSpPr>
            <a:spLocks noChangeArrowheads="1"/>
          </p:cNvSpPr>
          <p:nvPr/>
        </p:nvSpPr>
        <p:spPr bwMode="auto">
          <a:xfrm>
            <a:off x="76200" y="6461125"/>
            <a:ext cx="2362200" cy="396875"/>
          </a:xfrm>
          <a:prstGeom prst="rect">
            <a:avLst/>
          </a:prstGeom>
          <a:noFill/>
          <a:ln w="9525">
            <a:noFill/>
            <a:miter lim="800000"/>
            <a:headEnd/>
            <a:tailEnd/>
          </a:ln>
        </p:spPr>
        <p:txBody>
          <a:bodyPr>
            <a:spAutoFit/>
          </a:bodyPr>
          <a:lstStyle/>
          <a:p>
            <a:r>
              <a:rPr lang="en-US" sz="2000" b="1">
                <a:latin typeface="Times New Roman" pitchFamily="18" charset="0"/>
              </a:rPr>
              <a:t>Probe Assembly</a:t>
            </a:r>
          </a:p>
        </p:txBody>
      </p:sp>
      <p:sp>
        <p:nvSpPr>
          <p:cNvPr id="10" name="Rectangle 10"/>
          <p:cNvSpPr txBox="1">
            <a:spLocks noChangeArrowheads="1"/>
          </p:cNvSpPr>
          <p:nvPr/>
        </p:nvSpPr>
        <p:spPr>
          <a:xfrm>
            <a:off x="457200" y="152400"/>
            <a:ext cx="8229600" cy="381000"/>
          </a:xfrm>
          <a:prstGeom prst="rect">
            <a:avLst/>
          </a:prstGeom>
        </p:spPr>
        <p:txBody>
          <a:bodyPr rtlCol="0">
            <a:normAutofit fontScale="5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smtClean="0">
                <a:ln>
                  <a:noFill/>
                </a:ln>
                <a:solidFill>
                  <a:srgbClr val="008000"/>
                </a:solidFill>
                <a:effectLst/>
                <a:uLnTx/>
                <a:uFillTx/>
                <a:latin typeface="+mj-lt"/>
                <a:ea typeface="+mj-ea"/>
                <a:cs typeface="+mj-cs"/>
              </a:rPr>
              <a:t>Experimental  Setup</a:t>
            </a:r>
          </a:p>
        </p:txBody>
      </p:sp>
      <p:sp>
        <p:nvSpPr>
          <p:cNvPr id="11" name="Slide Number Placeholder 55"/>
          <p:cNvSpPr>
            <a:spLocks noGrp="1"/>
          </p:cNvSpPr>
          <p:nvPr>
            <p:ph type="sldNum" sz="quarter" idx="12"/>
          </p:nvPr>
        </p:nvSpPr>
        <p:spPr>
          <a:xfrm>
            <a:off x="6858000" y="6340475"/>
            <a:ext cx="2133600" cy="365125"/>
          </a:xfrm>
        </p:spPr>
        <p:txBody>
          <a:bodyPr/>
          <a:lstStyle/>
          <a:p>
            <a:pPr>
              <a:defRPr/>
            </a:pPr>
            <a:fld id="{799AE96D-B66B-4E9C-A002-4A58C3E3448D}" type="slidenum">
              <a:rPr lang="en-US"/>
              <a:pPr>
                <a:defRPr/>
              </a:pPr>
              <a:t>12</a:t>
            </a:fld>
            <a:r>
              <a:rPr lang="en-US" dirty="0"/>
              <a:t>/31</a:t>
            </a:r>
          </a:p>
        </p:txBody>
      </p:sp>
      <p:grpSp>
        <p:nvGrpSpPr>
          <p:cNvPr id="12" name="Group 36"/>
          <p:cNvGrpSpPr>
            <a:grpSpLocks/>
          </p:cNvGrpSpPr>
          <p:nvPr/>
        </p:nvGrpSpPr>
        <p:grpSpPr bwMode="auto">
          <a:xfrm>
            <a:off x="3733800" y="3768725"/>
            <a:ext cx="3297238" cy="3089275"/>
            <a:chOff x="2928" y="345"/>
            <a:chExt cx="3345" cy="2760"/>
          </a:xfrm>
        </p:grpSpPr>
        <p:pic>
          <p:nvPicPr>
            <p:cNvPr id="13" name="Picture 3"/>
            <p:cNvPicPr>
              <a:picLocks noChangeAspect="1" noChangeArrowheads="1"/>
            </p:cNvPicPr>
            <p:nvPr/>
          </p:nvPicPr>
          <p:blipFill>
            <a:blip r:embed="rId5" cstate="print"/>
            <a:srcRect/>
            <a:stretch>
              <a:fillRect/>
            </a:stretch>
          </p:blipFill>
          <p:spPr bwMode="auto">
            <a:xfrm>
              <a:off x="3504" y="624"/>
              <a:ext cx="2183" cy="1883"/>
            </a:xfrm>
            <a:prstGeom prst="rect">
              <a:avLst/>
            </a:prstGeom>
            <a:noFill/>
            <a:ln w="9525">
              <a:noFill/>
              <a:miter lim="800000"/>
              <a:headEnd/>
              <a:tailEnd/>
            </a:ln>
          </p:spPr>
        </p:pic>
        <p:sp>
          <p:nvSpPr>
            <p:cNvPr id="14" name="Line 4"/>
            <p:cNvSpPr>
              <a:spLocks noChangeShapeType="1"/>
            </p:cNvSpPr>
            <p:nvPr/>
          </p:nvSpPr>
          <p:spPr bwMode="auto">
            <a:xfrm flipV="1">
              <a:off x="4706" y="521"/>
              <a:ext cx="162" cy="61"/>
            </a:xfrm>
            <a:prstGeom prst="line">
              <a:avLst/>
            </a:prstGeom>
            <a:noFill/>
            <a:ln w="17463">
              <a:solidFill>
                <a:schemeClr val="tx1"/>
              </a:solidFill>
              <a:round/>
              <a:headEnd/>
              <a:tailEnd/>
            </a:ln>
          </p:spPr>
          <p:txBody>
            <a:bodyPr/>
            <a:lstStyle/>
            <a:p>
              <a:endParaRPr lang="en-US"/>
            </a:p>
          </p:txBody>
        </p:sp>
        <p:sp>
          <p:nvSpPr>
            <p:cNvPr id="15" name="Line 5"/>
            <p:cNvSpPr>
              <a:spLocks noChangeShapeType="1"/>
            </p:cNvSpPr>
            <p:nvPr/>
          </p:nvSpPr>
          <p:spPr bwMode="auto">
            <a:xfrm flipH="1" flipV="1">
              <a:off x="5225" y="515"/>
              <a:ext cx="218" cy="73"/>
            </a:xfrm>
            <a:prstGeom prst="line">
              <a:avLst/>
            </a:prstGeom>
            <a:noFill/>
            <a:ln w="17463">
              <a:solidFill>
                <a:schemeClr val="tx1"/>
              </a:solidFill>
              <a:round/>
              <a:headEnd/>
              <a:tailEnd/>
            </a:ln>
          </p:spPr>
          <p:txBody>
            <a:bodyPr/>
            <a:lstStyle/>
            <a:p>
              <a:endParaRPr lang="en-US"/>
            </a:p>
          </p:txBody>
        </p:sp>
        <p:sp>
          <p:nvSpPr>
            <p:cNvPr id="16" name="Line 6"/>
            <p:cNvSpPr>
              <a:spLocks noChangeShapeType="1"/>
            </p:cNvSpPr>
            <p:nvPr/>
          </p:nvSpPr>
          <p:spPr bwMode="auto">
            <a:xfrm flipV="1">
              <a:off x="5097" y="521"/>
              <a:ext cx="1" cy="67"/>
            </a:xfrm>
            <a:prstGeom prst="line">
              <a:avLst/>
            </a:prstGeom>
            <a:noFill/>
            <a:ln w="17463">
              <a:solidFill>
                <a:schemeClr val="tx1"/>
              </a:solidFill>
              <a:round/>
              <a:headEnd/>
              <a:tailEnd/>
            </a:ln>
          </p:spPr>
          <p:txBody>
            <a:bodyPr/>
            <a:lstStyle/>
            <a:p>
              <a:endParaRPr lang="en-US"/>
            </a:p>
          </p:txBody>
        </p:sp>
        <p:sp>
          <p:nvSpPr>
            <p:cNvPr id="17" name="Rectangle 7"/>
            <p:cNvSpPr>
              <a:spLocks noChangeArrowheads="1"/>
            </p:cNvSpPr>
            <p:nvPr/>
          </p:nvSpPr>
          <p:spPr bwMode="auto">
            <a:xfrm>
              <a:off x="4543" y="346"/>
              <a:ext cx="1289" cy="190"/>
            </a:xfrm>
            <a:prstGeom prst="rect">
              <a:avLst/>
            </a:prstGeom>
            <a:noFill/>
            <a:ln w="9525">
              <a:noFill/>
              <a:miter lim="800000"/>
              <a:headEnd/>
              <a:tailEnd/>
            </a:ln>
          </p:spPr>
          <p:txBody>
            <a:bodyPr wrap="none" lIns="0" tIns="0" rIns="0" bIns="0">
              <a:spAutoFit/>
            </a:bodyPr>
            <a:lstStyle/>
            <a:p>
              <a:r>
                <a:rPr lang="en-US" sz="1400">
                  <a:latin typeface="Times New Roman" pitchFamily="18" charset="0"/>
                </a:rPr>
                <a:t>Permalloy shields</a:t>
              </a:r>
            </a:p>
          </p:txBody>
        </p:sp>
        <p:sp>
          <p:nvSpPr>
            <p:cNvPr id="18" name="Freeform 8"/>
            <p:cNvSpPr>
              <a:spLocks noEditPoints="1"/>
            </p:cNvSpPr>
            <p:nvPr/>
          </p:nvSpPr>
          <p:spPr bwMode="auto">
            <a:xfrm>
              <a:off x="5287" y="1462"/>
              <a:ext cx="324" cy="50"/>
            </a:xfrm>
            <a:custGeom>
              <a:avLst/>
              <a:gdLst>
                <a:gd name="T0" fmla="*/ 2147474135 w 324"/>
                <a:gd name="T1" fmla="*/ 2147474289 h 50"/>
                <a:gd name="T2" fmla="*/ 2147474135 w 324"/>
                <a:gd name="T3" fmla="*/ 2147474289 h 50"/>
                <a:gd name="T4" fmla="*/ 2147474135 w 324"/>
                <a:gd name="T5" fmla="*/ 2147474289 h 50"/>
                <a:gd name="T6" fmla="*/ 2147474135 w 324"/>
                <a:gd name="T7" fmla="*/ 2147474289 h 50"/>
                <a:gd name="T8" fmla="*/ 2147474135 w 324"/>
                <a:gd name="T9" fmla="*/ 2147474289 h 50"/>
                <a:gd name="T10" fmla="*/ 2147474135 w 324"/>
                <a:gd name="T11" fmla="*/ 2147474289 h 50"/>
                <a:gd name="T12" fmla="*/ 0 w 324"/>
                <a:gd name="T13" fmla="*/ 2147474289 h 50"/>
                <a:gd name="T14" fmla="*/ 2147474135 w 324"/>
                <a:gd name="T15" fmla="*/ 0 h 50"/>
                <a:gd name="T16" fmla="*/ 2147474135 w 324"/>
                <a:gd name="T17" fmla="*/ 0 h 50"/>
                <a:gd name="T18" fmla="*/ 2147474135 w 324"/>
                <a:gd name="T19" fmla="*/ 0 h 50"/>
                <a:gd name="T20" fmla="*/ 2147474135 w 324"/>
                <a:gd name="T21" fmla="*/ 0 h 50"/>
                <a:gd name="T22" fmla="*/ 2147474135 w 324"/>
                <a:gd name="T23" fmla="*/ 0 h 50"/>
                <a:gd name="T24" fmla="*/ 2147474135 w 324"/>
                <a:gd name="T25" fmla="*/ 2147474289 h 50"/>
                <a:gd name="T26" fmla="*/ 2147474135 w 324"/>
                <a:gd name="T27" fmla="*/ 2147474289 h 50"/>
                <a:gd name="T28" fmla="*/ 2147474135 w 324"/>
                <a:gd name="T29" fmla="*/ 2147474289 h 50"/>
                <a:gd name="T30" fmla="*/ 2147474135 w 324"/>
                <a:gd name="T31" fmla="*/ 2147474289 h 50"/>
                <a:gd name="T32" fmla="*/ 2147474135 w 324"/>
                <a:gd name="T33" fmla="*/ 2147474289 h 50"/>
                <a:gd name="T34" fmla="*/ 2147474135 w 324"/>
                <a:gd name="T35" fmla="*/ 2147474289 h 50"/>
                <a:gd name="T36" fmla="*/ 2147474135 w 324"/>
                <a:gd name="T37" fmla="*/ 2147474289 h 50"/>
                <a:gd name="T38" fmla="*/ 2147474135 w 324"/>
                <a:gd name="T39" fmla="*/ 2147474289 h 50"/>
                <a:gd name="T40" fmla="*/ 2147474135 w 324"/>
                <a:gd name="T41" fmla="*/ 2147474289 h 50"/>
                <a:gd name="T42" fmla="*/ 2147474135 w 324"/>
                <a:gd name="T43" fmla="*/ 2147474289 h 50"/>
                <a:gd name="T44" fmla="*/ 2147474135 w 324"/>
                <a:gd name="T45" fmla="*/ 2147474289 h 50"/>
                <a:gd name="T46" fmla="*/ 2147474135 w 324"/>
                <a:gd name="T47" fmla="*/ 2147474289 h 50"/>
                <a:gd name="T48" fmla="*/ 2147474135 w 324"/>
                <a:gd name="T49" fmla="*/ 0 h 50"/>
                <a:gd name="T50" fmla="*/ 2147474135 w 324"/>
                <a:gd name="T51" fmla="*/ 2147474289 h 50"/>
                <a:gd name="T52" fmla="*/ 2147474135 w 324"/>
                <a:gd name="T53" fmla="*/ 2147474289 h 50"/>
                <a:gd name="T54" fmla="*/ 2147474135 w 324"/>
                <a:gd name="T55" fmla="*/ 2147474289 h 50"/>
                <a:gd name="T56" fmla="*/ 2147474135 w 324"/>
                <a:gd name="T57" fmla="*/ 2147474289 h 50"/>
                <a:gd name="T58" fmla="*/ 2147474135 w 324"/>
                <a:gd name="T59" fmla="*/ 2147474289 h 50"/>
                <a:gd name="T60" fmla="*/ 2147474135 w 324"/>
                <a:gd name="T61" fmla="*/ 2147474289 h 50"/>
                <a:gd name="T62" fmla="*/ 2147474135 w 324"/>
                <a:gd name="T63" fmla="*/ 2147474289 h 50"/>
                <a:gd name="T64" fmla="*/ 2147474135 w 324"/>
                <a:gd name="T65" fmla="*/ 2147474289 h 50"/>
                <a:gd name="T66" fmla="*/ 2147474135 w 324"/>
                <a:gd name="T67" fmla="*/ 2147474289 h 50"/>
                <a:gd name="T68" fmla="*/ 2147474135 w 324"/>
                <a:gd name="T69" fmla="*/ 2147474289 h 50"/>
                <a:gd name="T70" fmla="*/ 2147474135 w 324"/>
                <a:gd name="T71" fmla="*/ 2147474289 h 50"/>
                <a:gd name="T72" fmla="*/ 2147474135 w 324"/>
                <a:gd name="T73" fmla="*/ 2147474289 h 50"/>
                <a:gd name="T74" fmla="*/ 2147474135 w 324"/>
                <a:gd name="T75" fmla="*/ 0 h 50"/>
                <a:gd name="T76" fmla="*/ 2147474135 w 324"/>
                <a:gd name="T77" fmla="*/ 0 h 50"/>
                <a:gd name="T78" fmla="*/ 2147474135 w 324"/>
                <a:gd name="T79" fmla="*/ 0 h 50"/>
                <a:gd name="T80" fmla="*/ 2147474135 w 324"/>
                <a:gd name="T81" fmla="*/ 0 h 50"/>
                <a:gd name="T82" fmla="*/ 2147474135 w 324"/>
                <a:gd name="T83" fmla="*/ 0 h 50"/>
                <a:gd name="T84" fmla="*/ 2147474135 w 324"/>
                <a:gd name="T85" fmla="*/ 0 h 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4"/>
                <a:gd name="T130" fmla="*/ 0 h 50"/>
                <a:gd name="T131" fmla="*/ 324 w 324"/>
                <a:gd name="T132" fmla="*/ 50 h 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4" h="50">
                  <a:moveTo>
                    <a:pt x="11" y="22"/>
                  </a:moveTo>
                  <a:lnTo>
                    <a:pt x="312" y="22"/>
                  </a:lnTo>
                  <a:lnTo>
                    <a:pt x="312" y="28"/>
                  </a:lnTo>
                  <a:lnTo>
                    <a:pt x="11" y="28"/>
                  </a:lnTo>
                  <a:lnTo>
                    <a:pt x="11" y="22"/>
                  </a:lnTo>
                  <a:close/>
                  <a:moveTo>
                    <a:pt x="44" y="50"/>
                  </a:moveTo>
                  <a:lnTo>
                    <a:pt x="0" y="22"/>
                  </a:lnTo>
                  <a:lnTo>
                    <a:pt x="44" y="0"/>
                  </a:lnTo>
                  <a:lnTo>
                    <a:pt x="50" y="0"/>
                  </a:lnTo>
                  <a:lnTo>
                    <a:pt x="50" y="6"/>
                  </a:lnTo>
                  <a:lnTo>
                    <a:pt x="11" y="28"/>
                  </a:lnTo>
                  <a:lnTo>
                    <a:pt x="11" y="22"/>
                  </a:lnTo>
                  <a:lnTo>
                    <a:pt x="50" y="45"/>
                  </a:lnTo>
                  <a:lnTo>
                    <a:pt x="50" y="50"/>
                  </a:lnTo>
                  <a:lnTo>
                    <a:pt x="44" y="50"/>
                  </a:lnTo>
                  <a:close/>
                  <a:moveTo>
                    <a:pt x="279" y="0"/>
                  </a:moveTo>
                  <a:lnTo>
                    <a:pt x="324" y="22"/>
                  </a:lnTo>
                  <a:lnTo>
                    <a:pt x="279" y="50"/>
                  </a:lnTo>
                  <a:lnTo>
                    <a:pt x="273" y="50"/>
                  </a:lnTo>
                  <a:lnTo>
                    <a:pt x="273" y="45"/>
                  </a:lnTo>
                  <a:lnTo>
                    <a:pt x="312" y="22"/>
                  </a:lnTo>
                  <a:lnTo>
                    <a:pt x="312" y="28"/>
                  </a:lnTo>
                  <a:lnTo>
                    <a:pt x="273" y="6"/>
                  </a:lnTo>
                  <a:lnTo>
                    <a:pt x="273" y="0"/>
                  </a:lnTo>
                  <a:lnTo>
                    <a:pt x="279" y="0"/>
                  </a:lnTo>
                  <a:close/>
                </a:path>
              </a:pathLst>
            </a:custGeom>
            <a:solidFill>
              <a:srgbClr val="000000"/>
            </a:solidFill>
            <a:ln w="0">
              <a:solidFill>
                <a:srgbClr val="000000"/>
              </a:solidFill>
              <a:prstDash val="solid"/>
              <a:round/>
              <a:headEnd/>
              <a:tailEnd/>
            </a:ln>
          </p:spPr>
          <p:txBody>
            <a:bodyPr/>
            <a:lstStyle/>
            <a:p>
              <a:endParaRPr lang="en-US"/>
            </a:p>
          </p:txBody>
        </p:sp>
        <p:sp>
          <p:nvSpPr>
            <p:cNvPr id="19" name="Rectangle 9"/>
            <p:cNvSpPr>
              <a:spLocks noChangeArrowheads="1"/>
            </p:cNvSpPr>
            <p:nvPr/>
          </p:nvSpPr>
          <p:spPr bwMode="auto">
            <a:xfrm>
              <a:off x="5344" y="1349"/>
              <a:ext cx="191" cy="177"/>
            </a:xfrm>
            <a:prstGeom prst="rect">
              <a:avLst/>
            </a:prstGeom>
            <a:noFill/>
            <a:ln w="9525">
              <a:noFill/>
              <a:miter lim="800000"/>
              <a:headEnd/>
              <a:tailEnd/>
            </a:ln>
          </p:spPr>
          <p:txBody>
            <a:bodyPr wrap="none" lIns="0" tIns="0" rIns="0" bIns="0">
              <a:spAutoFit/>
            </a:bodyPr>
            <a:lstStyle/>
            <a:p>
              <a:r>
                <a:rPr lang="en-US" sz="1300" b="1">
                  <a:solidFill>
                    <a:srgbClr val="000000"/>
                  </a:solidFill>
                </a:rPr>
                <a:t>~2</a:t>
              </a:r>
              <a:endParaRPr lang="en-US">
                <a:latin typeface="Times New Roman" pitchFamily="18" charset="0"/>
              </a:endParaRPr>
            </a:p>
          </p:txBody>
        </p:sp>
        <p:sp>
          <p:nvSpPr>
            <p:cNvPr id="20" name="Rectangle 10"/>
            <p:cNvSpPr>
              <a:spLocks noChangeArrowheads="1"/>
            </p:cNvSpPr>
            <p:nvPr/>
          </p:nvSpPr>
          <p:spPr bwMode="auto">
            <a:xfrm>
              <a:off x="5455" y="1343"/>
              <a:ext cx="96" cy="178"/>
            </a:xfrm>
            <a:prstGeom prst="rect">
              <a:avLst/>
            </a:prstGeom>
            <a:noFill/>
            <a:ln w="9525">
              <a:noFill/>
              <a:miter lim="800000"/>
              <a:headEnd/>
              <a:tailEnd/>
            </a:ln>
          </p:spPr>
          <p:txBody>
            <a:bodyPr wrap="none" lIns="0" tIns="0" rIns="0" bIns="0">
              <a:spAutoFit/>
            </a:bodyPr>
            <a:lstStyle/>
            <a:p>
              <a:r>
                <a:rPr lang="en-US" sz="1300" b="1">
                  <a:solidFill>
                    <a:srgbClr val="000000"/>
                  </a:solidFill>
                  <a:latin typeface="Symbol" pitchFamily="18" charset="2"/>
                </a:rPr>
                <a:t>m</a:t>
              </a:r>
              <a:endParaRPr lang="en-US">
                <a:latin typeface="Times New Roman" pitchFamily="18" charset="0"/>
              </a:endParaRPr>
            </a:p>
          </p:txBody>
        </p:sp>
        <p:sp>
          <p:nvSpPr>
            <p:cNvPr id="21" name="Rectangle 11"/>
            <p:cNvSpPr>
              <a:spLocks noChangeArrowheads="1"/>
            </p:cNvSpPr>
            <p:nvPr/>
          </p:nvSpPr>
          <p:spPr bwMode="auto">
            <a:xfrm>
              <a:off x="5516" y="1349"/>
              <a:ext cx="148" cy="177"/>
            </a:xfrm>
            <a:prstGeom prst="rect">
              <a:avLst/>
            </a:prstGeom>
            <a:noFill/>
            <a:ln w="9525">
              <a:noFill/>
              <a:miter lim="800000"/>
              <a:headEnd/>
              <a:tailEnd/>
            </a:ln>
          </p:spPr>
          <p:txBody>
            <a:bodyPr wrap="none" lIns="0" tIns="0" rIns="0" bIns="0">
              <a:spAutoFit/>
            </a:bodyPr>
            <a:lstStyle/>
            <a:p>
              <a:r>
                <a:rPr lang="en-US" sz="1300" b="1">
                  <a:solidFill>
                    <a:srgbClr val="000000"/>
                  </a:solidFill>
                </a:rPr>
                <a:t>m</a:t>
              </a:r>
              <a:endParaRPr lang="en-US">
                <a:latin typeface="Times New Roman" pitchFamily="18" charset="0"/>
              </a:endParaRPr>
            </a:p>
          </p:txBody>
        </p:sp>
        <p:sp>
          <p:nvSpPr>
            <p:cNvPr id="22" name="Line 12"/>
            <p:cNvSpPr>
              <a:spLocks noChangeShapeType="1"/>
            </p:cNvSpPr>
            <p:nvPr/>
          </p:nvSpPr>
          <p:spPr bwMode="auto">
            <a:xfrm>
              <a:off x="3657" y="551"/>
              <a:ext cx="653" cy="593"/>
            </a:xfrm>
            <a:prstGeom prst="line">
              <a:avLst/>
            </a:prstGeom>
            <a:noFill/>
            <a:ln w="17463">
              <a:solidFill>
                <a:schemeClr val="tx1"/>
              </a:solidFill>
              <a:round/>
              <a:headEnd/>
              <a:tailEnd/>
            </a:ln>
          </p:spPr>
          <p:txBody>
            <a:bodyPr/>
            <a:lstStyle/>
            <a:p>
              <a:endParaRPr lang="en-US"/>
            </a:p>
          </p:txBody>
        </p:sp>
        <p:sp>
          <p:nvSpPr>
            <p:cNvPr id="23" name="Line 13"/>
            <p:cNvSpPr>
              <a:spLocks noChangeShapeType="1"/>
            </p:cNvSpPr>
            <p:nvPr/>
          </p:nvSpPr>
          <p:spPr bwMode="auto">
            <a:xfrm>
              <a:off x="3556" y="563"/>
              <a:ext cx="754" cy="1067"/>
            </a:xfrm>
            <a:prstGeom prst="line">
              <a:avLst/>
            </a:prstGeom>
            <a:noFill/>
            <a:ln w="17463">
              <a:solidFill>
                <a:schemeClr val="tx1"/>
              </a:solidFill>
              <a:round/>
              <a:headEnd/>
              <a:tailEnd/>
            </a:ln>
          </p:spPr>
          <p:txBody>
            <a:bodyPr/>
            <a:lstStyle/>
            <a:p>
              <a:endParaRPr lang="en-US"/>
            </a:p>
          </p:txBody>
        </p:sp>
        <p:sp>
          <p:nvSpPr>
            <p:cNvPr id="24" name="Line 14"/>
            <p:cNvSpPr>
              <a:spLocks noChangeShapeType="1"/>
            </p:cNvSpPr>
            <p:nvPr/>
          </p:nvSpPr>
          <p:spPr bwMode="auto">
            <a:xfrm>
              <a:off x="3456" y="567"/>
              <a:ext cx="943" cy="1570"/>
            </a:xfrm>
            <a:prstGeom prst="line">
              <a:avLst/>
            </a:prstGeom>
            <a:noFill/>
            <a:ln w="17463">
              <a:solidFill>
                <a:schemeClr val="tx1"/>
              </a:solidFill>
              <a:round/>
              <a:headEnd/>
              <a:tailEnd/>
            </a:ln>
          </p:spPr>
          <p:txBody>
            <a:bodyPr/>
            <a:lstStyle/>
            <a:p>
              <a:endParaRPr lang="en-US"/>
            </a:p>
          </p:txBody>
        </p:sp>
        <p:sp>
          <p:nvSpPr>
            <p:cNvPr id="25" name="Rectangle 15"/>
            <p:cNvSpPr>
              <a:spLocks noChangeArrowheads="1"/>
            </p:cNvSpPr>
            <p:nvPr/>
          </p:nvSpPr>
          <p:spPr bwMode="auto">
            <a:xfrm>
              <a:off x="3323" y="345"/>
              <a:ext cx="766" cy="245"/>
            </a:xfrm>
            <a:prstGeom prst="rect">
              <a:avLst/>
            </a:prstGeom>
            <a:noFill/>
            <a:ln w="9525">
              <a:noFill/>
              <a:miter lim="800000"/>
              <a:headEnd/>
              <a:tailEnd/>
            </a:ln>
          </p:spPr>
          <p:txBody>
            <a:bodyPr wrap="none" lIns="0" tIns="0" rIns="0" bIns="0">
              <a:spAutoFit/>
            </a:bodyPr>
            <a:lstStyle/>
            <a:p>
              <a:r>
                <a:rPr lang="en-US">
                  <a:latin typeface="Times New Roman" pitchFamily="18" charset="0"/>
                </a:rPr>
                <a:t>Cu coils</a:t>
              </a:r>
            </a:p>
          </p:txBody>
        </p:sp>
        <p:sp>
          <p:nvSpPr>
            <p:cNvPr id="26" name="Oval 16"/>
            <p:cNvSpPr>
              <a:spLocks noChangeArrowheads="1"/>
            </p:cNvSpPr>
            <p:nvPr/>
          </p:nvSpPr>
          <p:spPr bwMode="auto">
            <a:xfrm>
              <a:off x="5128" y="2153"/>
              <a:ext cx="196" cy="438"/>
            </a:xfrm>
            <a:prstGeom prst="ellipse">
              <a:avLst/>
            </a:prstGeom>
            <a:noFill/>
            <a:ln w="9525">
              <a:solidFill>
                <a:schemeClr val="tx1"/>
              </a:solidFill>
              <a:round/>
              <a:headEnd/>
              <a:tailEnd/>
            </a:ln>
          </p:spPr>
          <p:txBody>
            <a:bodyPr wrap="none" anchor="ctr">
              <a:spAutoFit/>
            </a:bodyPr>
            <a:lstStyle/>
            <a:p>
              <a:endParaRPr lang="en-US">
                <a:latin typeface="Times New Roman" pitchFamily="18" charset="0"/>
              </a:endParaRPr>
            </a:p>
          </p:txBody>
        </p:sp>
        <p:sp>
          <p:nvSpPr>
            <p:cNvPr id="27" name="Line 17"/>
            <p:cNvSpPr>
              <a:spLocks noChangeShapeType="1"/>
            </p:cNvSpPr>
            <p:nvPr/>
          </p:nvSpPr>
          <p:spPr bwMode="auto">
            <a:xfrm>
              <a:off x="5232" y="2400"/>
              <a:ext cx="192" cy="240"/>
            </a:xfrm>
            <a:prstGeom prst="line">
              <a:avLst/>
            </a:prstGeom>
            <a:noFill/>
            <a:ln w="9525">
              <a:solidFill>
                <a:schemeClr val="tx1"/>
              </a:solidFill>
              <a:round/>
              <a:headEnd/>
              <a:tailEnd/>
            </a:ln>
          </p:spPr>
          <p:txBody>
            <a:bodyPr>
              <a:spAutoFit/>
            </a:bodyPr>
            <a:lstStyle/>
            <a:p>
              <a:endParaRPr lang="en-US"/>
            </a:p>
          </p:txBody>
        </p:sp>
        <p:sp>
          <p:nvSpPr>
            <p:cNvPr id="28" name="Text Box 18"/>
            <p:cNvSpPr txBox="1">
              <a:spLocks noChangeArrowheads="1"/>
            </p:cNvSpPr>
            <p:nvPr/>
          </p:nvSpPr>
          <p:spPr bwMode="auto">
            <a:xfrm>
              <a:off x="4920" y="2581"/>
              <a:ext cx="1353" cy="328"/>
            </a:xfrm>
            <a:prstGeom prst="rect">
              <a:avLst/>
            </a:prstGeom>
            <a:noFill/>
            <a:ln w="9525">
              <a:noFill/>
              <a:miter lim="800000"/>
              <a:headEnd/>
              <a:tailEnd/>
            </a:ln>
          </p:spPr>
          <p:txBody>
            <a:bodyPr wrap="none">
              <a:spAutoFit/>
            </a:bodyPr>
            <a:lstStyle/>
            <a:p>
              <a:r>
                <a:rPr lang="en-US">
                  <a:latin typeface="Times New Roman" pitchFamily="18" charset="0"/>
                </a:rPr>
                <a:t>Read Sensor</a:t>
              </a:r>
            </a:p>
          </p:txBody>
        </p:sp>
        <p:sp>
          <p:nvSpPr>
            <p:cNvPr id="29" name="Text Box 19"/>
            <p:cNvSpPr txBox="1">
              <a:spLocks noChangeArrowheads="1"/>
            </p:cNvSpPr>
            <p:nvPr/>
          </p:nvSpPr>
          <p:spPr bwMode="auto">
            <a:xfrm>
              <a:off x="2976" y="1679"/>
              <a:ext cx="1186" cy="328"/>
            </a:xfrm>
            <a:prstGeom prst="rect">
              <a:avLst/>
            </a:prstGeom>
            <a:noFill/>
            <a:ln w="9525">
              <a:noFill/>
              <a:miter lim="800000"/>
              <a:headEnd/>
              <a:tailEnd/>
            </a:ln>
          </p:spPr>
          <p:txBody>
            <a:bodyPr wrap="none">
              <a:spAutoFit/>
            </a:bodyPr>
            <a:lstStyle/>
            <a:p>
              <a:r>
                <a:rPr lang="en-US">
                  <a:latin typeface="Times New Roman" pitchFamily="18" charset="0"/>
                </a:rPr>
                <a:t>Write Pole</a:t>
              </a:r>
            </a:p>
          </p:txBody>
        </p:sp>
        <p:sp>
          <p:nvSpPr>
            <p:cNvPr id="30" name="Line 20"/>
            <p:cNvSpPr>
              <a:spLocks noChangeShapeType="1"/>
            </p:cNvSpPr>
            <p:nvPr/>
          </p:nvSpPr>
          <p:spPr bwMode="auto">
            <a:xfrm>
              <a:off x="3408" y="1872"/>
              <a:ext cx="384" cy="501"/>
            </a:xfrm>
            <a:prstGeom prst="line">
              <a:avLst/>
            </a:prstGeom>
            <a:noFill/>
            <a:ln w="9525">
              <a:solidFill>
                <a:schemeClr val="tx1"/>
              </a:solidFill>
              <a:round/>
              <a:headEnd/>
              <a:tailEnd type="triangle" w="med" len="med"/>
            </a:ln>
          </p:spPr>
          <p:txBody>
            <a:bodyPr>
              <a:spAutoFit/>
            </a:bodyPr>
            <a:lstStyle/>
            <a:p>
              <a:endParaRPr lang="en-US"/>
            </a:p>
          </p:txBody>
        </p:sp>
        <p:sp>
          <p:nvSpPr>
            <p:cNvPr id="31" name="Freeform 20"/>
            <p:cNvSpPr>
              <a:spLocks/>
            </p:cNvSpPr>
            <p:nvPr/>
          </p:nvSpPr>
          <p:spPr bwMode="auto">
            <a:xfrm>
              <a:off x="3792" y="2352"/>
              <a:ext cx="56" cy="122"/>
            </a:xfrm>
            <a:custGeom>
              <a:avLst/>
              <a:gdLst>
                <a:gd name="T0" fmla="*/ 0 w 88752"/>
                <a:gd name="T1" fmla="*/ 0 h 193430"/>
                <a:gd name="T2" fmla="*/ 0 w 88752"/>
                <a:gd name="T3" fmla="*/ 0 h 193430"/>
                <a:gd name="T4" fmla="*/ 0 w 88752"/>
                <a:gd name="T5" fmla="*/ 0 h 193430"/>
                <a:gd name="T6" fmla="*/ 0 w 88752"/>
                <a:gd name="T7" fmla="*/ 0 h 193430"/>
                <a:gd name="T8" fmla="*/ 0 w 88752"/>
                <a:gd name="T9" fmla="*/ 0 h 193430"/>
                <a:gd name="T10" fmla="*/ 0 w 88752"/>
                <a:gd name="T11" fmla="*/ 0 h 193430"/>
                <a:gd name="T12" fmla="*/ 0 60000 65536"/>
                <a:gd name="T13" fmla="*/ 0 60000 65536"/>
                <a:gd name="T14" fmla="*/ 0 60000 65536"/>
                <a:gd name="T15" fmla="*/ 0 60000 65536"/>
                <a:gd name="T16" fmla="*/ 0 60000 65536"/>
                <a:gd name="T17" fmla="*/ 0 60000 65536"/>
                <a:gd name="T18" fmla="*/ 0 w 88752"/>
                <a:gd name="T19" fmla="*/ 0 h 193430"/>
                <a:gd name="T20" fmla="*/ 88752 w 88752"/>
                <a:gd name="T21" fmla="*/ 193430 h 193430"/>
              </a:gdLst>
              <a:ahLst/>
              <a:cxnLst>
                <a:cxn ang="T12">
                  <a:pos x="T0" y="T1"/>
                </a:cxn>
                <a:cxn ang="T13">
                  <a:pos x="T2" y="T3"/>
                </a:cxn>
                <a:cxn ang="T14">
                  <a:pos x="T4" y="T5"/>
                </a:cxn>
                <a:cxn ang="T15">
                  <a:pos x="T6" y="T7"/>
                </a:cxn>
                <a:cxn ang="T16">
                  <a:pos x="T8" y="T9"/>
                </a:cxn>
                <a:cxn ang="T17">
                  <a:pos x="T10" y="T11"/>
                </a:cxn>
              </a:cxnLst>
              <a:rect l="T18" t="T19" r="T20" b="T21"/>
              <a:pathLst>
                <a:path w="88752" h="193430">
                  <a:moveTo>
                    <a:pt x="0" y="96715"/>
                  </a:moveTo>
                  <a:cubicBezTo>
                    <a:pt x="194" y="97683"/>
                    <a:pt x="14037" y="170525"/>
                    <a:pt x="17584" y="175846"/>
                  </a:cubicBezTo>
                  <a:cubicBezTo>
                    <a:pt x="23445" y="184638"/>
                    <a:pt x="35169" y="187569"/>
                    <a:pt x="43961" y="193430"/>
                  </a:cubicBezTo>
                  <a:cubicBezTo>
                    <a:pt x="49823" y="184638"/>
                    <a:pt x="56820" y="176505"/>
                    <a:pt x="61546" y="167053"/>
                  </a:cubicBezTo>
                  <a:cubicBezTo>
                    <a:pt x="65691" y="158764"/>
                    <a:pt x="68727" y="149803"/>
                    <a:pt x="70338" y="140676"/>
                  </a:cubicBezTo>
                  <a:cubicBezTo>
                    <a:pt x="88752" y="36331"/>
                    <a:pt x="87923" y="55560"/>
                    <a:pt x="87923" y="0"/>
                  </a:cubicBezTo>
                </a:path>
              </a:pathLst>
            </a:custGeom>
            <a:noFill/>
            <a:ln w="31750" cap="flat" cmpd="sng" algn="ctr">
              <a:solidFill>
                <a:srgbClr val="FF0000"/>
              </a:solidFill>
              <a:prstDash val="solid"/>
              <a:round/>
              <a:headEnd/>
              <a:tailEnd/>
            </a:ln>
          </p:spPr>
          <p:txBody>
            <a:bodyPr anchor="ctr"/>
            <a:lstStyle/>
            <a:p>
              <a:endParaRPr lang="en-US"/>
            </a:p>
          </p:txBody>
        </p:sp>
        <p:sp>
          <p:nvSpPr>
            <p:cNvPr id="32" name="TextBox 21"/>
            <p:cNvSpPr txBox="1">
              <a:spLocks noChangeArrowheads="1"/>
            </p:cNvSpPr>
            <p:nvPr/>
          </p:nvSpPr>
          <p:spPr bwMode="auto">
            <a:xfrm>
              <a:off x="2928" y="2832"/>
              <a:ext cx="1699" cy="273"/>
            </a:xfrm>
            <a:prstGeom prst="rect">
              <a:avLst/>
            </a:prstGeom>
            <a:noFill/>
            <a:ln w="9525">
              <a:noFill/>
              <a:miter lim="800000"/>
              <a:headEnd/>
              <a:tailEnd/>
            </a:ln>
          </p:spPr>
          <p:txBody>
            <a:bodyPr wrap="none">
              <a:spAutoFit/>
            </a:bodyPr>
            <a:lstStyle/>
            <a:p>
              <a:r>
                <a:rPr lang="en-US" sz="1400" b="1">
                  <a:solidFill>
                    <a:srgbClr val="FF0000"/>
                  </a:solidFill>
                  <a:latin typeface="Times New Roman" pitchFamily="18" charset="0"/>
                </a:rPr>
                <a:t>RF Magnetic Fields</a:t>
              </a:r>
            </a:p>
          </p:txBody>
        </p:sp>
        <p:cxnSp>
          <p:nvCxnSpPr>
            <p:cNvPr id="33" name="Straight Arrow Connector 23"/>
            <p:cNvCxnSpPr/>
            <p:nvPr/>
          </p:nvCxnSpPr>
          <p:spPr>
            <a:xfrm flipV="1">
              <a:off x="3696" y="2497"/>
              <a:ext cx="95" cy="38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 Box 19"/>
            <p:cNvSpPr txBox="1">
              <a:spLocks noChangeArrowheads="1"/>
            </p:cNvSpPr>
            <p:nvPr/>
          </p:nvSpPr>
          <p:spPr bwMode="auto">
            <a:xfrm>
              <a:off x="4464" y="2793"/>
              <a:ext cx="1783" cy="300"/>
            </a:xfrm>
            <a:prstGeom prst="rect">
              <a:avLst/>
            </a:prstGeom>
            <a:noFill/>
            <a:ln w="9525">
              <a:noFill/>
              <a:miter lim="800000"/>
              <a:headEnd/>
              <a:tailEnd/>
            </a:ln>
          </p:spPr>
          <p:txBody>
            <a:bodyPr wrap="none">
              <a:spAutoFit/>
            </a:bodyPr>
            <a:lstStyle/>
            <a:p>
              <a:r>
                <a:rPr lang="en-US" sz="1600">
                  <a:solidFill>
                    <a:srgbClr val="0000FF"/>
                  </a:solidFill>
                  <a:latin typeface="Times New Roman" pitchFamily="18" charset="0"/>
                </a:rPr>
                <a:t>Air bearing surface</a:t>
              </a:r>
            </a:p>
          </p:txBody>
        </p:sp>
        <p:cxnSp>
          <p:nvCxnSpPr>
            <p:cNvPr id="35" name="Straight Arrow Connector 26"/>
            <p:cNvCxnSpPr/>
            <p:nvPr/>
          </p:nvCxnSpPr>
          <p:spPr>
            <a:xfrm rot="10800000">
              <a:off x="4234" y="2399"/>
              <a:ext cx="623" cy="434"/>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6" name="Freeform 8"/>
            <p:cNvSpPr>
              <a:spLocks noEditPoints="1"/>
            </p:cNvSpPr>
            <p:nvPr/>
          </p:nvSpPr>
          <p:spPr bwMode="auto">
            <a:xfrm>
              <a:off x="3898" y="2569"/>
              <a:ext cx="324" cy="50"/>
            </a:xfrm>
            <a:custGeom>
              <a:avLst/>
              <a:gdLst>
                <a:gd name="T0" fmla="*/ 2147474135 w 324"/>
                <a:gd name="T1" fmla="*/ 2147474289 h 50"/>
                <a:gd name="T2" fmla="*/ 2147474135 w 324"/>
                <a:gd name="T3" fmla="*/ 2147474289 h 50"/>
                <a:gd name="T4" fmla="*/ 2147474135 w 324"/>
                <a:gd name="T5" fmla="*/ 2147474289 h 50"/>
                <a:gd name="T6" fmla="*/ 2147474135 w 324"/>
                <a:gd name="T7" fmla="*/ 2147474289 h 50"/>
                <a:gd name="T8" fmla="*/ 2147474135 w 324"/>
                <a:gd name="T9" fmla="*/ 2147474289 h 50"/>
                <a:gd name="T10" fmla="*/ 2147474135 w 324"/>
                <a:gd name="T11" fmla="*/ 2147474289 h 50"/>
                <a:gd name="T12" fmla="*/ 0 w 324"/>
                <a:gd name="T13" fmla="*/ 2147474289 h 50"/>
                <a:gd name="T14" fmla="*/ 2147474135 w 324"/>
                <a:gd name="T15" fmla="*/ 0 h 50"/>
                <a:gd name="T16" fmla="*/ 2147474135 w 324"/>
                <a:gd name="T17" fmla="*/ 0 h 50"/>
                <a:gd name="T18" fmla="*/ 2147474135 w 324"/>
                <a:gd name="T19" fmla="*/ 0 h 50"/>
                <a:gd name="T20" fmla="*/ 2147474135 w 324"/>
                <a:gd name="T21" fmla="*/ 0 h 50"/>
                <a:gd name="T22" fmla="*/ 2147474135 w 324"/>
                <a:gd name="T23" fmla="*/ 0 h 50"/>
                <a:gd name="T24" fmla="*/ 2147474135 w 324"/>
                <a:gd name="T25" fmla="*/ 2147474289 h 50"/>
                <a:gd name="T26" fmla="*/ 2147474135 w 324"/>
                <a:gd name="T27" fmla="*/ 2147474289 h 50"/>
                <a:gd name="T28" fmla="*/ 2147474135 w 324"/>
                <a:gd name="T29" fmla="*/ 2147474289 h 50"/>
                <a:gd name="T30" fmla="*/ 2147474135 w 324"/>
                <a:gd name="T31" fmla="*/ 2147474289 h 50"/>
                <a:gd name="T32" fmla="*/ 2147474135 w 324"/>
                <a:gd name="T33" fmla="*/ 2147474289 h 50"/>
                <a:gd name="T34" fmla="*/ 2147474135 w 324"/>
                <a:gd name="T35" fmla="*/ 2147474289 h 50"/>
                <a:gd name="T36" fmla="*/ 2147474135 w 324"/>
                <a:gd name="T37" fmla="*/ 2147474289 h 50"/>
                <a:gd name="T38" fmla="*/ 2147474135 w 324"/>
                <a:gd name="T39" fmla="*/ 2147474289 h 50"/>
                <a:gd name="T40" fmla="*/ 2147474135 w 324"/>
                <a:gd name="T41" fmla="*/ 2147474289 h 50"/>
                <a:gd name="T42" fmla="*/ 2147474135 w 324"/>
                <a:gd name="T43" fmla="*/ 2147474289 h 50"/>
                <a:gd name="T44" fmla="*/ 2147474135 w 324"/>
                <a:gd name="T45" fmla="*/ 2147474289 h 50"/>
                <a:gd name="T46" fmla="*/ 2147474135 w 324"/>
                <a:gd name="T47" fmla="*/ 2147474289 h 50"/>
                <a:gd name="T48" fmla="*/ 2147474135 w 324"/>
                <a:gd name="T49" fmla="*/ 0 h 50"/>
                <a:gd name="T50" fmla="*/ 2147474135 w 324"/>
                <a:gd name="T51" fmla="*/ 2147474289 h 50"/>
                <a:gd name="T52" fmla="*/ 2147474135 w 324"/>
                <a:gd name="T53" fmla="*/ 2147474289 h 50"/>
                <a:gd name="T54" fmla="*/ 2147474135 w 324"/>
                <a:gd name="T55" fmla="*/ 2147474289 h 50"/>
                <a:gd name="T56" fmla="*/ 2147474135 w 324"/>
                <a:gd name="T57" fmla="*/ 2147474289 h 50"/>
                <a:gd name="T58" fmla="*/ 2147474135 w 324"/>
                <a:gd name="T59" fmla="*/ 2147474289 h 50"/>
                <a:gd name="T60" fmla="*/ 2147474135 w 324"/>
                <a:gd name="T61" fmla="*/ 2147474289 h 50"/>
                <a:gd name="T62" fmla="*/ 2147474135 w 324"/>
                <a:gd name="T63" fmla="*/ 2147474289 h 50"/>
                <a:gd name="T64" fmla="*/ 2147474135 w 324"/>
                <a:gd name="T65" fmla="*/ 2147474289 h 50"/>
                <a:gd name="T66" fmla="*/ 2147474135 w 324"/>
                <a:gd name="T67" fmla="*/ 2147474289 h 50"/>
                <a:gd name="T68" fmla="*/ 2147474135 w 324"/>
                <a:gd name="T69" fmla="*/ 2147474289 h 50"/>
                <a:gd name="T70" fmla="*/ 2147474135 w 324"/>
                <a:gd name="T71" fmla="*/ 2147474289 h 50"/>
                <a:gd name="T72" fmla="*/ 2147474135 w 324"/>
                <a:gd name="T73" fmla="*/ 2147474289 h 50"/>
                <a:gd name="T74" fmla="*/ 2147474135 w 324"/>
                <a:gd name="T75" fmla="*/ 0 h 50"/>
                <a:gd name="T76" fmla="*/ 2147474135 w 324"/>
                <a:gd name="T77" fmla="*/ 0 h 50"/>
                <a:gd name="T78" fmla="*/ 2147474135 w 324"/>
                <a:gd name="T79" fmla="*/ 0 h 50"/>
                <a:gd name="T80" fmla="*/ 2147474135 w 324"/>
                <a:gd name="T81" fmla="*/ 0 h 50"/>
                <a:gd name="T82" fmla="*/ 2147474135 w 324"/>
                <a:gd name="T83" fmla="*/ 0 h 50"/>
                <a:gd name="T84" fmla="*/ 2147474135 w 324"/>
                <a:gd name="T85" fmla="*/ 0 h 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4"/>
                <a:gd name="T130" fmla="*/ 0 h 50"/>
                <a:gd name="T131" fmla="*/ 324 w 324"/>
                <a:gd name="T132" fmla="*/ 50 h 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4" h="50">
                  <a:moveTo>
                    <a:pt x="11" y="22"/>
                  </a:moveTo>
                  <a:lnTo>
                    <a:pt x="312" y="22"/>
                  </a:lnTo>
                  <a:lnTo>
                    <a:pt x="312" y="28"/>
                  </a:lnTo>
                  <a:lnTo>
                    <a:pt x="11" y="28"/>
                  </a:lnTo>
                  <a:lnTo>
                    <a:pt x="11" y="22"/>
                  </a:lnTo>
                  <a:close/>
                  <a:moveTo>
                    <a:pt x="44" y="50"/>
                  </a:moveTo>
                  <a:lnTo>
                    <a:pt x="0" y="22"/>
                  </a:lnTo>
                  <a:lnTo>
                    <a:pt x="44" y="0"/>
                  </a:lnTo>
                  <a:lnTo>
                    <a:pt x="50" y="0"/>
                  </a:lnTo>
                  <a:lnTo>
                    <a:pt x="50" y="6"/>
                  </a:lnTo>
                  <a:lnTo>
                    <a:pt x="11" y="28"/>
                  </a:lnTo>
                  <a:lnTo>
                    <a:pt x="11" y="22"/>
                  </a:lnTo>
                  <a:lnTo>
                    <a:pt x="50" y="45"/>
                  </a:lnTo>
                  <a:lnTo>
                    <a:pt x="50" y="50"/>
                  </a:lnTo>
                  <a:lnTo>
                    <a:pt x="44" y="50"/>
                  </a:lnTo>
                  <a:close/>
                  <a:moveTo>
                    <a:pt x="279" y="0"/>
                  </a:moveTo>
                  <a:lnTo>
                    <a:pt x="324" y="22"/>
                  </a:lnTo>
                  <a:lnTo>
                    <a:pt x="279" y="50"/>
                  </a:lnTo>
                  <a:lnTo>
                    <a:pt x="273" y="50"/>
                  </a:lnTo>
                  <a:lnTo>
                    <a:pt x="273" y="45"/>
                  </a:lnTo>
                  <a:lnTo>
                    <a:pt x="312" y="22"/>
                  </a:lnTo>
                  <a:lnTo>
                    <a:pt x="312" y="28"/>
                  </a:lnTo>
                  <a:lnTo>
                    <a:pt x="273" y="6"/>
                  </a:lnTo>
                  <a:lnTo>
                    <a:pt x="273" y="0"/>
                  </a:lnTo>
                  <a:lnTo>
                    <a:pt x="279" y="0"/>
                  </a:lnTo>
                  <a:close/>
                </a:path>
              </a:pathLst>
            </a:custGeom>
            <a:solidFill>
              <a:srgbClr val="000000"/>
            </a:solidFill>
            <a:ln w="0">
              <a:solidFill>
                <a:srgbClr val="000000"/>
              </a:solidFill>
              <a:prstDash val="solid"/>
              <a:round/>
              <a:headEnd/>
              <a:tailEnd/>
            </a:ln>
          </p:spPr>
          <p:txBody>
            <a:bodyPr/>
            <a:lstStyle/>
            <a:p>
              <a:endParaRPr lang="en-US"/>
            </a:p>
          </p:txBody>
        </p:sp>
        <p:sp>
          <p:nvSpPr>
            <p:cNvPr id="37" name="Rectangle 9"/>
            <p:cNvSpPr>
              <a:spLocks noChangeArrowheads="1"/>
            </p:cNvSpPr>
            <p:nvPr/>
          </p:nvSpPr>
          <p:spPr bwMode="auto">
            <a:xfrm>
              <a:off x="3944" y="2617"/>
              <a:ext cx="385" cy="177"/>
            </a:xfrm>
            <a:prstGeom prst="rect">
              <a:avLst/>
            </a:prstGeom>
            <a:noFill/>
            <a:ln w="9525">
              <a:noFill/>
              <a:miter lim="800000"/>
              <a:headEnd/>
              <a:tailEnd/>
            </a:ln>
          </p:spPr>
          <p:txBody>
            <a:bodyPr wrap="none" lIns="0" tIns="0" rIns="0" bIns="0">
              <a:spAutoFit/>
            </a:bodyPr>
            <a:lstStyle/>
            <a:p>
              <a:r>
                <a:rPr lang="en-US" sz="1300" b="1">
                  <a:solidFill>
                    <a:srgbClr val="000000"/>
                  </a:solidFill>
                </a:rPr>
                <a:t>2 </a:t>
              </a:r>
              <a:r>
                <a:rPr lang="en-US" sz="1300" b="1">
                  <a:solidFill>
                    <a:srgbClr val="000000"/>
                  </a:solidFill>
                  <a:latin typeface="Symbol" pitchFamily="18" charset="2"/>
                </a:rPr>
                <a:t>m</a:t>
              </a:r>
              <a:r>
                <a:rPr lang="en-US" sz="1300" b="1">
                  <a:solidFill>
                    <a:srgbClr val="000000"/>
                  </a:solidFill>
                </a:rPr>
                <a:t>m</a:t>
              </a:r>
              <a:endParaRPr lang="en-US">
                <a:latin typeface="Times New Roman" pitchFamily="18" charset="0"/>
              </a:endParaRPr>
            </a:p>
          </p:txBody>
        </p:sp>
      </p:grpSp>
      <p:grpSp>
        <p:nvGrpSpPr>
          <p:cNvPr id="38" name="Group 37"/>
          <p:cNvGrpSpPr>
            <a:grpSpLocks/>
          </p:cNvGrpSpPr>
          <p:nvPr/>
        </p:nvGrpSpPr>
        <p:grpSpPr bwMode="auto">
          <a:xfrm>
            <a:off x="5199063" y="533400"/>
            <a:ext cx="3944937" cy="3048000"/>
            <a:chOff x="1392" y="816"/>
            <a:chExt cx="4910" cy="3071"/>
          </a:xfrm>
        </p:grpSpPr>
        <p:pic>
          <p:nvPicPr>
            <p:cNvPr id="39" name="Picture 1027" descr="f4q0cgvqx0_HGA_117X"/>
            <p:cNvPicPr>
              <a:picLocks noChangeAspect="1" noChangeArrowheads="1"/>
            </p:cNvPicPr>
            <p:nvPr/>
          </p:nvPicPr>
          <p:blipFill>
            <a:blip r:embed="rId6" cstate="print"/>
            <a:srcRect/>
            <a:stretch>
              <a:fillRect/>
            </a:stretch>
          </p:blipFill>
          <p:spPr bwMode="auto">
            <a:xfrm>
              <a:off x="1440" y="1248"/>
              <a:ext cx="2832" cy="2639"/>
            </a:xfrm>
            <a:prstGeom prst="rect">
              <a:avLst/>
            </a:prstGeom>
            <a:noFill/>
            <a:ln w="9525">
              <a:noFill/>
              <a:miter lim="800000"/>
              <a:headEnd/>
              <a:tailEnd/>
            </a:ln>
          </p:spPr>
        </p:pic>
        <p:sp>
          <p:nvSpPr>
            <p:cNvPr id="40" name="Line 1028"/>
            <p:cNvSpPr>
              <a:spLocks noChangeShapeType="1"/>
            </p:cNvSpPr>
            <p:nvPr/>
          </p:nvSpPr>
          <p:spPr bwMode="auto">
            <a:xfrm flipV="1">
              <a:off x="2928" y="1584"/>
              <a:ext cx="720" cy="288"/>
            </a:xfrm>
            <a:prstGeom prst="line">
              <a:avLst/>
            </a:prstGeom>
            <a:noFill/>
            <a:ln w="9525">
              <a:solidFill>
                <a:srgbClr val="FF0000"/>
              </a:solidFill>
              <a:round/>
              <a:headEnd type="triangle" w="med" len="med"/>
              <a:tailEnd/>
            </a:ln>
          </p:spPr>
          <p:txBody>
            <a:bodyPr/>
            <a:lstStyle/>
            <a:p>
              <a:endParaRPr lang="en-US"/>
            </a:p>
          </p:txBody>
        </p:sp>
        <p:sp>
          <p:nvSpPr>
            <p:cNvPr id="41" name="Text Box 1029"/>
            <p:cNvSpPr txBox="1">
              <a:spLocks noChangeArrowheads="1"/>
            </p:cNvSpPr>
            <p:nvPr/>
          </p:nvSpPr>
          <p:spPr bwMode="auto">
            <a:xfrm>
              <a:off x="3281" y="1248"/>
              <a:ext cx="1108" cy="461"/>
            </a:xfrm>
            <a:prstGeom prst="rect">
              <a:avLst/>
            </a:prstGeom>
            <a:noFill/>
            <a:ln w="9525">
              <a:noFill/>
              <a:miter lim="800000"/>
              <a:headEnd/>
              <a:tailEnd/>
            </a:ln>
          </p:spPr>
          <p:txBody>
            <a:bodyPr wrap="none">
              <a:spAutoFit/>
            </a:bodyPr>
            <a:lstStyle/>
            <a:p>
              <a:pPr algn="ctr"/>
              <a:r>
                <a:rPr lang="en-US" sz="1200">
                  <a:solidFill>
                    <a:srgbClr val="FF0000"/>
                  </a:solidFill>
                  <a:latin typeface="Times New Roman" pitchFamily="18" charset="0"/>
                </a:rPr>
                <a:t>Read/Write</a:t>
              </a:r>
            </a:p>
            <a:p>
              <a:pPr algn="ctr"/>
              <a:r>
                <a:rPr lang="en-US" sz="1200">
                  <a:solidFill>
                    <a:srgbClr val="FF0000"/>
                  </a:solidFill>
                  <a:latin typeface="Times New Roman" pitchFamily="18" charset="0"/>
                </a:rPr>
                <a:t>Head</a:t>
              </a:r>
            </a:p>
          </p:txBody>
        </p:sp>
        <p:sp>
          <p:nvSpPr>
            <p:cNvPr id="42" name="Oval 1030"/>
            <p:cNvSpPr>
              <a:spLocks noChangeArrowheads="1"/>
            </p:cNvSpPr>
            <p:nvPr/>
          </p:nvSpPr>
          <p:spPr bwMode="auto">
            <a:xfrm>
              <a:off x="2775" y="1854"/>
              <a:ext cx="144" cy="96"/>
            </a:xfrm>
            <a:prstGeom prst="ellipse">
              <a:avLst/>
            </a:prstGeom>
            <a:noFill/>
            <a:ln w="9525">
              <a:solidFill>
                <a:srgbClr val="FF0000"/>
              </a:solidFill>
              <a:round/>
              <a:headEnd/>
              <a:tailEnd/>
            </a:ln>
          </p:spPr>
          <p:txBody>
            <a:bodyPr wrap="none" anchor="ctr"/>
            <a:lstStyle/>
            <a:p>
              <a:endParaRPr lang="en-US">
                <a:latin typeface="Times New Roman" pitchFamily="18" charset="0"/>
              </a:endParaRPr>
            </a:p>
          </p:txBody>
        </p:sp>
        <p:sp>
          <p:nvSpPr>
            <p:cNvPr id="43" name="Line 1031"/>
            <p:cNvSpPr>
              <a:spLocks noChangeShapeType="1"/>
            </p:cNvSpPr>
            <p:nvPr/>
          </p:nvSpPr>
          <p:spPr bwMode="auto">
            <a:xfrm>
              <a:off x="4176" y="1920"/>
              <a:ext cx="0" cy="1344"/>
            </a:xfrm>
            <a:prstGeom prst="line">
              <a:avLst/>
            </a:prstGeom>
            <a:noFill/>
            <a:ln w="9525">
              <a:solidFill>
                <a:schemeClr val="tx1"/>
              </a:solidFill>
              <a:round/>
              <a:headEnd type="triangle" w="med" len="med"/>
              <a:tailEnd type="triangle" w="med" len="med"/>
            </a:ln>
          </p:spPr>
          <p:txBody>
            <a:bodyPr/>
            <a:lstStyle/>
            <a:p>
              <a:endParaRPr lang="en-US"/>
            </a:p>
          </p:txBody>
        </p:sp>
        <p:sp>
          <p:nvSpPr>
            <p:cNvPr id="44" name="Text Box 1032"/>
            <p:cNvSpPr txBox="1">
              <a:spLocks noChangeArrowheads="1"/>
            </p:cNvSpPr>
            <p:nvPr/>
          </p:nvSpPr>
          <p:spPr bwMode="auto">
            <a:xfrm>
              <a:off x="3982" y="2352"/>
              <a:ext cx="1393" cy="521"/>
            </a:xfrm>
            <a:prstGeom prst="rect">
              <a:avLst/>
            </a:prstGeom>
            <a:noFill/>
            <a:ln w="9525">
              <a:noFill/>
              <a:miter lim="800000"/>
              <a:headEnd/>
              <a:tailEnd/>
            </a:ln>
          </p:spPr>
          <p:txBody>
            <a:bodyPr>
              <a:spAutoFit/>
            </a:bodyPr>
            <a:lstStyle/>
            <a:p>
              <a:pPr algn="ctr"/>
              <a:r>
                <a:rPr lang="en-US" sz="1400">
                  <a:latin typeface="Times New Roman" pitchFamily="18" charset="0"/>
                </a:rPr>
                <a:t>Thickness</a:t>
              </a:r>
            </a:p>
            <a:p>
              <a:pPr algn="ctr"/>
              <a:r>
                <a:rPr lang="en-US" sz="1400">
                  <a:latin typeface="Times New Roman" pitchFamily="18" charset="0"/>
                </a:rPr>
                <a:t>(~1.2 mm)</a:t>
              </a:r>
            </a:p>
          </p:txBody>
        </p:sp>
        <p:sp>
          <p:nvSpPr>
            <p:cNvPr id="45" name="Line 1033"/>
            <p:cNvSpPr>
              <a:spLocks noChangeShapeType="1"/>
            </p:cNvSpPr>
            <p:nvPr/>
          </p:nvSpPr>
          <p:spPr bwMode="auto">
            <a:xfrm>
              <a:off x="3456" y="3264"/>
              <a:ext cx="720" cy="0"/>
            </a:xfrm>
            <a:prstGeom prst="line">
              <a:avLst/>
            </a:prstGeom>
            <a:noFill/>
            <a:ln w="28575">
              <a:solidFill>
                <a:schemeClr val="tx1"/>
              </a:solidFill>
              <a:prstDash val="dash"/>
              <a:round/>
              <a:headEnd/>
              <a:tailEnd/>
            </a:ln>
          </p:spPr>
          <p:txBody>
            <a:bodyPr/>
            <a:lstStyle/>
            <a:p>
              <a:endParaRPr lang="en-US"/>
            </a:p>
          </p:txBody>
        </p:sp>
        <p:sp>
          <p:nvSpPr>
            <p:cNvPr id="46" name="Line 1034"/>
            <p:cNvSpPr>
              <a:spLocks noChangeShapeType="1"/>
            </p:cNvSpPr>
            <p:nvPr/>
          </p:nvSpPr>
          <p:spPr bwMode="auto">
            <a:xfrm>
              <a:off x="3456" y="1920"/>
              <a:ext cx="720" cy="0"/>
            </a:xfrm>
            <a:prstGeom prst="line">
              <a:avLst/>
            </a:prstGeom>
            <a:noFill/>
            <a:ln w="28575">
              <a:solidFill>
                <a:schemeClr val="tx1"/>
              </a:solidFill>
              <a:prstDash val="dash"/>
              <a:round/>
              <a:headEnd/>
              <a:tailEnd/>
            </a:ln>
          </p:spPr>
          <p:txBody>
            <a:bodyPr/>
            <a:lstStyle/>
            <a:p>
              <a:endParaRPr lang="en-US"/>
            </a:p>
          </p:txBody>
        </p:sp>
        <p:sp>
          <p:nvSpPr>
            <p:cNvPr id="47" name="Text Box 1042"/>
            <p:cNvSpPr txBox="1">
              <a:spLocks noChangeArrowheads="1"/>
            </p:cNvSpPr>
            <p:nvPr/>
          </p:nvSpPr>
          <p:spPr bwMode="auto">
            <a:xfrm>
              <a:off x="4340" y="3446"/>
              <a:ext cx="1093" cy="276"/>
            </a:xfrm>
            <a:prstGeom prst="rect">
              <a:avLst/>
            </a:prstGeom>
            <a:noFill/>
            <a:ln w="9525">
              <a:noFill/>
              <a:miter lim="800000"/>
              <a:headEnd/>
              <a:tailEnd/>
            </a:ln>
          </p:spPr>
          <p:txBody>
            <a:bodyPr wrap="none">
              <a:spAutoFit/>
            </a:bodyPr>
            <a:lstStyle/>
            <a:p>
              <a:r>
                <a:rPr lang="en-US" sz="1200">
                  <a:latin typeface="Times New Roman" pitchFamily="18" charset="0"/>
                </a:rPr>
                <a:t>Suspension</a:t>
              </a:r>
            </a:p>
          </p:txBody>
        </p:sp>
        <p:sp>
          <p:nvSpPr>
            <p:cNvPr id="48" name="Line 1043"/>
            <p:cNvSpPr>
              <a:spLocks noChangeShapeType="1"/>
            </p:cNvSpPr>
            <p:nvPr/>
          </p:nvSpPr>
          <p:spPr bwMode="auto">
            <a:xfrm flipH="1" flipV="1">
              <a:off x="3696" y="3408"/>
              <a:ext cx="672" cy="144"/>
            </a:xfrm>
            <a:prstGeom prst="line">
              <a:avLst/>
            </a:prstGeom>
            <a:noFill/>
            <a:ln w="28575">
              <a:solidFill>
                <a:schemeClr val="tx1"/>
              </a:solidFill>
              <a:round/>
              <a:headEnd/>
              <a:tailEnd/>
            </a:ln>
          </p:spPr>
          <p:txBody>
            <a:bodyPr/>
            <a:lstStyle/>
            <a:p>
              <a:endParaRPr lang="en-US"/>
            </a:p>
          </p:txBody>
        </p:sp>
        <p:sp>
          <p:nvSpPr>
            <p:cNvPr id="49" name="Text Box 1044"/>
            <p:cNvSpPr txBox="1">
              <a:spLocks noChangeArrowheads="1"/>
            </p:cNvSpPr>
            <p:nvPr/>
          </p:nvSpPr>
          <p:spPr bwMode="auto">
            <a:xfrm>
              <a:off x="1392" y="1169"/>
              <a:ext cx="1429" cy="645"/>
            </a:xfrm>
            <a:prstGeom prst="rect">
              <a:avLst/>
            </a:prstGeom>
            <a:noFill/>
            <a:ln w="9525">
              <a:noFill/>
              <a:miter lim="800000"/>
              <a:headEnd/>
              <a:tailEnd/>
            </a:ln>
          </p:spPr>
          <p:txBody>
            <a:bodyPr>
              <a:spAutoFit/>
            </a:bodyPr>
            <a:lstStyle/>
            <a:p>
              <a:r>
                <a:rPr lang="en-US" sz="1200">
                  <a:latin typeface="Times New Roman" pitchFamily="18" charset="0"/>
                </a:rPr>
                <a:t>Au bond pads to reader and writer</a:t>
              </a:r>
            </a:p>
          </p:txBody>
        </p:sp>
        <p:sp>
          <p:nvSpPr>
            <p:cNvPr id="50" name="Line 1045"/>
            <p:cNvSpPr>
              <a:spLocks noChangeShapeType="1"/>
            </p:cNvSpPr>
            <p:nvPr/>
          </p:nvSpPr>
          <p:spPr bwMode="auto">
            <a:xfrm>
              <a:off x="2208" y="1632"/>
              <a:ext cx="384" cy="192"/>
            </a:xfrm>
            <a:prstGeom prst="line">
              <a:avLst/>
            </a:prstGeom>
            <a:noFill/>
            <a:ln w="28575">
              <a:solidFill>
                <a:schemeClr val="tx1"/>
              </a:solidFill>
              <a:round/>
              <a:headEnd/>
              <a:tailEnd/>
            </a:ln>
          </p:spPr>
          <p:txBody>
            <a:bodyPr/>
            <a:lstStyle/>
            <a:p>
              <a:endParaRPr lang="en-US"/>
            </a:p>
          </p:txBody>
        </p:sp>
        <p:sp>
          <p:nvSpPr>
            <p:cNvPr id="51" name="Line 1046"/>
            <p:cNvSpPr>
              <a:spLocks noChangeShapeType="1"/>
            </p:cNvSpPr>
            <p:nvPr/>
          </p:nvSpPr>
          <p:spPr bwMode="auto">
            <a:xfrm>
              <a:off x="2208" y="1632"/>
              <a:ext cx="192" cy="192"/>
            </a:xfrm>
            <a:prstGeom prst="line">
              <a:avLst/>
            </a:prstGeom>
            <a:noFill/>
            <a:ln w="28575">
              <a:solidFill>
                <a:schemeClr val="tx1"/>
              </a:solidFill>
              <a:round/>
              <a:headEnd/>
              <a:tailEnd/>
            </a:ln>
          </p:spPr>
          <p:txBody>
            <a:bodyPr/>
            <a:lstStyle/>
            <a:p>
              <a:endParaRPr lang="en-US"/>
            </a:p>
          </p:txBody>
        </p:sp>
        <p:sp>
          <p:nvSpPr>
            <p:cNvPr id="52" name="Text Box 1044"/>
            <p:cNvSpPr txBox="1">
              <a:spLocks noChangeArrowheads="1"/>
            </p:cNvSpPr>
            <p:nvPr/>
          </p:nvSpPr>
          <p:spPr bwMode="auto">
            <a:xfrm>
              <a:off x="2170" y="2352"/>
              <a:ext cx="1429" cy="922"/>
            </a:xfrm>
            <a:prstGeom prst="rect">
              <a:avLst/>
            </a:prstGeom>
            <a:noFill/>
            <a:ln w="9525">
              <a:noFill/>
              <a:miter lim="800000"/>
              <a:headEnd/>
              <a:tailEnd/>
            </a:ln>
          </p:spPr>
          <p:txBody>
            <a:bodyPr>
              <a:spAutoFit/>
            </a:bodyPr>
            <a:lstStyle/>
            <a:p>
              <a:pPr algn="ctr"/>
              <a:r>
                <a:rPr lang="en-US">
                  <a:latin typeface="Times New Roman" pitchFamily="18" charset="0"/>
                </a:rPr>
                <a:t>Air bearing</a:t>
              </a:r>
            </a:p>
            <a:p>
              <a:pPr algn="ctr"/>
              <a:r>
                <a:rPr lang="en-US">
                  <a:latin typeface="Times New Roman" pitchFamily="18" charset="0"/>
                </a:rPr>
                <a:t>surface</a:t>
              </a:r>
            </a:p>
          </p:txBody>
        </p:sp>
        <p:cxnSp>
          <p:nvCxnSpPr>
            <p:cNvPr id="53" name="Straight Connector 52"/>
            <p:cNvCxnSpPr/>
            <p:nvPr/>
          </p:nvCxnSpPr>
          <p:spPr>
            <a:xfrm rot="5400000">
              <a:off x="2492" y="1896"/>
              <a:ext cx="72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4" name="TextBox 24"/>
            <p:cNvSpPr txBox="1">
              <a:spLocks noChangeArrowheads="1"/>
            </p:cNvSpPr>
            <p:nvPr/>
          </p:nvSpPr>
          <p:spPr bwMode="auto">
            <a:xfrm>
              <a:off x="2975" y="816"/>
              <a:ext cx="3327" cy="369"/>
            </a:xfrm>
            <a:prstGeom prst="rect">
              <a:avLst/>
            </a:prstGeom>
            <a:noFill/>
            <a:ln w="9525">
              <a:noFill/>
              <a:miter lim="800000"/>
              <a:headEnd/>
              <a:tailEnd/>
            </a:ln>
          </p:spPr>
          <p:txBody>
            <a:bodyPr wrap="none">
              <a:spAutoFit/>
            </a:bodyPr>
            <a:lstStyle/>
            <a:p>
              <a:r>
                <a:rPr lang="en-US">
                  <a:latin typeface="Times New Roman" pitchFamily="18" charset="0"/>
                </a:rPr>
                <a:t>Cross-section (right figure)</a:t>
              </a:r>
            </a:p>
          </p:txBody>
        </p:sp>
        <p:cxnSp>
          <p:nvCxnSpPr>
            <p:cNvPr id="55" name="Straight Arrow Connector 26"/>
            <p:cNvCxnSpPr>
              <a:cxnSpLocks noChangeShapeType="1"/>
            </p:cNvCxnSpPr>
            <p:nvPr/>
          </p:nvCxnSpPr>
          <p:spPr bwMode="auto">
            <a:xfrm rot="5400000">
              <a:off x="2712" y="1272"/>
              <a:ext cx="624" cy="288"/>
            </a:xfrm>
            <a:prstGeom prst="straightConnector1">
              <a:avLst/>
            </a:prstGeom>
            <a:noFill/>
            <a:ln w="28575" algn="ctr">
              <a:solidFill>
                <a:schemeClr val="tx1"/>
              </a:solidFill>
              <a:round/>
              <a:headEnd/>
              <a:tailEnd type="arrow" w="med" len="med"/>
            </a:ln>
          </p:spPr>
        </p:cxnSp>
      </p:grpSp>
      <p:pic>
        <p:nvPicPr>
          <p:cNvPr id="56" name="Picture 56" descr="f7p08swmt0_80kX"/>
          <p:cNvPicPr>
            <a:picLocks noChangeAspect="1" noChangeArrowheads="1"/>
          </p:cNvPicPr>
          <p:nvPr/>
        </p:nvPicPr>
        <p:blipFill>
          <a:blip r:embed="rId7" cstate="print"/>
          <a:srcRect/>
          <a:stretch>
            <a:fillRect/>
          </a:stretch>
        </p:blipFill>
        <p:spPr bwMode="auto">
          <a:xfrm>
            <a:off x="7010400" y="4114800"/>
            <a:ext cx="2133600" cy="19859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linds(horizontal)">
                                      <p:cBhvr>
                                        <p:cTn id="7" dur="500"/>
                                        <p:tgtEl>
                                          <p:spTgt spid="56"/>
                                        </p:tgtEl>
                                      </p:cBhvr>
                                    </p:animEffect>
                                  </p:childTnLst>
                                </p:cTn>
                              </p:par>
                              <p:par>
                                <p:cTn id="8" presetID="3" presetClass="entr" presetSubtype="1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linds(horizontal)">
                                      <p:cBhvr>
                                        <p:cTn id="10" dur="500"/>
                                        <p:tgtEl>
                                          <p:spTgt spid="38"/>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a:xfrm>
            <a:off x="4038600" y="3124200"/>
            <a:ext cx="5124450" cy="3505200"/>
          </a:xfrm>
          <a:prstGeom prst="rect">
            <a:avLst/>
          </a:prstGeom>
          <a:noFill/>
        </p:spPr>
      </p:pic>
      <p:sp>
        <p:nvSpPr>
          <p:cNvPr id="3" name="Slide Number Placeholder 9"/>
          <p:cNvSpPr>
            <a:spLocks noGrp="1"/>
          </p:cNvSpPr>
          <p:nvPr>
            <p:ph type="sldNum" sz="quarter" idx="12"/>
          </p:nvPr>
        </p:nvSpPr>
        <p:spPr>
          <a:xfrm>
            <a:off x="6553200" y="6356350"/>
            <a:ext cx="2133600" cy="365125"/>
          </a:xfrm>
        </p:spPr>
        <p:txBody>
          <a:bodyPr wrap="square" numCol="1" anchorCtr="0" compatLnSpc="1">
            <a:prstTxWarp prst="textNoShape">
              <a:avLst/>
            </a:prstTxWarp>
          </a:bodyPr>
          <a:lstStyle/>
          <a:p>
            <a:fld id="{D764C610-FC37-4EE2-A9C2-37A8AB245F75}" type="slidenum">
              <a:rPr lang="en-US" smtClean="0">
                <a:solidFill>
                  <a:srgbClr val="898989"/>
                </a:solidFill>
              </a:rPr>
              <a:pPr/>
              <a:t>13</a:t>
            </a:fld>
            <a:endParaRPr lang="en-US" smtClean="0">
              <a:solidFill>
                <a:srgbClr val="898989"/>
              </a:solidFill>
            </a:endParaRPr>
          </a:p>
        </p:txBody>
      </p:sp>
      <p:sp>
        <p:nvSpPr>
          <p:cNvPr id="4" name="Text Box 5"/>
          <p:cNvSpPr txBox="1">
            <a:spLocks noChangeArrowheads="1"/>
          </p:cNvSpPr>
          <p:nvPr/>
        </p:nvSpPr>
        <p:spPr bwMode="auto">
          <a:xfrm>
            <a:off x="4267200" y="2743200"/>
            <a:ext cx="4724400" cy="457200"/>
          </a:xfrm>
          <a:prstGeom prst="rect">
            <a:avLst/>
          </a:prstGeom>
          <a:noFill/>
          <a:ln w="9525">
            <a:noFill/>
            <a:miter lim="800000"/>
            <a:headEnd/>
            <a:tailEnd/>
          </a:ln>
        </p:spPr>
        <p:txBody>
          <a:bodyPr>
            <a:spAutoFit/>
          </a:bodyPr>
          <a:lstStyle/>
          <a:p>
            <a:pPr algn="ctr">
              <a:spcBef>
                <a:spcPct val="50000"/>
              </a:spcBef>
            </a:pPr>
            <a:r>
              <a:rPr lang="en-US" sz="2400" b="1">
                <a:latin typeface="Times New Roman" pitchFamily="18" charset="0"/>
              </a:rPr>
              <a:t>Fabrication for Standard Samples</a:t>
            </a:r>
          </a:p>
        </p:txBody>
      </p:sp>
      <p:pic>
        <p:nvPicPr>
          <p:cNvPr id="5" name="Picture 8"/>
          <p:cNvPicPr>
            <a:picLocks noChangeAspect="1" noChangeArrowheads="1"/>
          </p:cNvPicPr>
          <p:nvPr/>
        </p:nvPicPr>
        <p:blipFill>
          <a:blip r:embed="rId3" cstate="print"/>
          <a:srcRect/>
          <a:stretch>
            <a:fillRect/>
          </a:stretch>
        </p:blipFill>
        <p:spPr bwMode="auto">
          <a:xfrm>
            <a:off x="533400" y="0"/>
            <a:ext cx="3227388" cy="3582988"/>
          </a:xfrm>
          <a:prstGeom prst="rect">
            <a:avLst/>
          </a:prstGeom>
          <a:noFill/>
          <a:ln w="9525">
            <a:noFill/>
            <a:miter lim="800000"/>
            <a:headEnd/>
            <a:tailEnd/>
          </a:ln>
        </p:spPr>
      </p:pic>
      <p:pic>
        <p:nvPicPr>
          <p:cNvPr id="6" name="Picture 55" descr="IMG_0531"/>
          <p:cNvPicPr>
            <a:picLocks noChangeAspect="1" noChangeArrowheads="1"/>
          </p:cNvPicPr>
          <p:nvPr/>
        </p:nvPicPr>
        <p:blipFill>
          <a:blip r:embed="rId4" cstate="print"/>
          <a:srcRect/>
          <a:stretch>
            <a:fillRect/>
          </a:stretch>
        </p:blipFill>
        <p:spPr bwMode="auto">
          <a:xfrm>
            <a:off x="3886200" y="914400"/>
            <a:ext cx="2514600" cy="1885950"/>
          </a:xfrm>
          <a:prstGeom prst="rect">
            <a:avLst/>
          </a:prstGeom>
          <a:noFill/>
          <a:ln w="9525">
            <a:noFill/>
            <a:miter lim="800000"/>
            <a:headEnd/>
            <a:tailEnd/>
          </a:ln>
        </p:spPr>
      </p:pic>
      <p:sp>
        <p:nvSpPr>
          <p:cNvPr id="7" name="AutoShape 9"/>
          <p:cNvSpPr>
            <a:spLocks noChangeArrowheads="1"/>
          </p:cNvSpPr>
          <p:nvPr/>
        </p:nvSpPr>
        <p:spPr bwMode="auto">
          <a:xfrm rot="19903889">
            <a:off x="3657600" y="19050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p>
            <a:endParaRPr lang="en-US"/>
          </a:p>
        </p:txBody>
      </p:sp>
      <p:pic>
        <p:nvPicPr>
          <p:cNvPr id="8" name="Picture 10"/>
          <p:cNvPicPr>
            <a:picLocks noChangeAspect="1" noChangeArrowheads="1"/>
          </p:cNvPicPr>
          <p:nvPr/>
        </p:nvPicPr>
        <p:blipFill>
          <a:blip r:embed="rId5" cstate="print"/>
          <a:srcRect/>
          <a:stretch>
            <a:fillRect/>
          </a:stretch>
        </p:blipFill>
        <p:spPr bwMode="auto">
          <a:xfrm>
            <a:off x="0" y="4038600"/>
            <a:ext cx="4114800" cy="2590800"/>
          </a:xfrm>
          <a:prstGeom prst="rect">
            <a:avLst/>
          </a:prstGeom>
          <a:noFill/>
          <a:ln w="9525">
            <a:noFill/>
            <a:miter lim="800000"/>
            <a:headEnd/>
            <a:tailEnd/>
          </a:ln>
        </p:spPr>
      </p:pic>
      <p:sp>
        <p:nvSpPr>
          <p:cNvPr id="9" name="Text Box 11"/>
          <p:cNvSpPr txBox="1">
            <a:spLocks noChangeArrowheads="1"/>
          </p:cNvSpPr>
          <p:nvPr/>
        </p:nvSpPr>
        <p:spPr bwMode="auto">
          <a:xfrm>
            <a:off x="381000" y="3505200"/>
            <a:ext cx="3200400" cy="519113"/>
          </a:xfrm>
          <a:prstGeom prst="rect">
            <a:avLst/>
          </a:prstGeom>
          <a:noFill/>
          <a:ln w="9525">
            <a:noFill/>
            <a:miter lim="800000"/>
            <a:headEnd/>
            <a:tailEnd/>
          </a:ln>
        </p:spPr>
        <p:txBody>
          <a:bodyPr>
            <a:spAutoFit/>
          </a:bodyPr>
          <a:lstStyle/>
          <a:p>
            <a:pPr algn="ctr">
              <a:spcBef>
                <a:spcPct val="50000"/>
              </a:spcBef>
            </a:pPr>
            <a:r>
              <a:rPr lang="en-US" sz="2800" b="1">
                <a:latin typeface="Times New Roman" pitchFamily="18" charset="0"/>
              </a:rPr>
              <a:t>Bulk Nb sample</a:t>
            </a:r>
          </a:p>
        </p:txBody>
      </p:sp>
      <p:sp>
        <p:nvSpPr>
          <p:cNvPr id="10" name="Rectangle 2"/>
          <p:cNvSpPr txBox="1">
            <a:spLocks noChangeArrowheads="1"/>
          </p:cNvSpPr>
          <p:nvPr/>
        </p:nvSpPr>
        <p:spPr>
          <a:xfrm>
            <a:off x="457200" y="0"/>
            <a:ext cx="8229600" cy="563563"/>
          </a:xfrm>
          <a:prstGeom prst="rect">
            <a:avLst/>
          </a:prstGeom>
        </p:spPr>
        <p:txBody>
          <a:bodyPr rtlCol="0">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smtClean="0">
                <a:ln>
                  <a:noFill/>
                </a:ln>
                <a:solidFill>
                  <a:schemeClr val="tx1"/>
                </a:solidFill>
                <a:effectLst/>
                <a:uLnTx/>
                <a:uFillTx/>
                <a:latin typeface="Times New Roman" pitchFamily="18" charset="0"/>
                <a:ea typeface="+mj-ea"/>
                <a:cs typeface="+mj-cs"/>
              </a:rPr>
              <a:t>Recent Work-I</a:t>
            </a:r>
            <a:endParaRPr kumimoji="0" lang="en-US" sz="4000" b="1" i="0" u="none" strike="noStrike" kern="1200" cap="none" spc="0" normalizeH="0" baseline="0" noProof="0" dirty="0" smtClean="0">
              <a:ln>
                <a:noFill/>
              </a:ln>
              <a:solidFill>
                <a:schemeClr val="tx1"/>
              </a:solidFill>
              <a:effectLst/>
              <a:uLnTx/>
              <a:uFillTx/>
              <a:latin typeface="Times New Roman" pitchFamily="18"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381000" y="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Power Dependence (P3f –Pf) </a:t>
            </a:r>
          </a:p>
        </p:txBody>
      </p:sp>
      <p:graphicFrame>
        <p:nvGraphicFramePr>
          <p:cNvPr id="3" name="Object 3"/>
          <p:cNvGraphicFramePr>
            <a:graphicFrameLocks noChangeAspect="1"/>
          </p:cNvGraphicFramePr>
          <p:nvPr/>
        </p:nvGraphicFramePr>
        <p:xfrm>
          <a:off x="-76200" y="838200"/>
          <a:ext cx="5029200" cy="5486400"/>
        </p:xfrm>
        <a:graphic>
          <a:graphicData uri="http://schemas.openxmlformats.org/presentationml/2006/ole">
            <p:oleObj spid="_x0000_s2050" name="Graph" r:id="rId3" imgW="3900960" imgH="2936160" progId="Origin50.Graph">
              <p:embed/>
            </p:oleObj>
          </a:graphicData>
        </a:graphic>
      </p:graphicFrame>
      <p:graphicFrame>
        <p:nvGraphicFramePr>
          <p:cNvPr id="4" name="Object 6"/>
          <p:cNvGraphicFramePr>
            <a:graphicFrameLocks noChangeAspect="1"/>
          </p:cNvGraphicFramePr>
          <p:nvPr/>
        </p:nvGraphicFramePr>
        <p:xfrm>
          <a:off x="4038600" y="914400"/>
          <a:ext cx="5334000" cy="6092825"/>
        </p:xfrm>
        <a:graphic>
          <a:graphicData uri="http://schemas.openxmlformats.org/presentationml/2006/ole">
            <p:oleObj spid="_x0000_s2051" name="Graph" r:id="rId4" imgW="3641760" imgH="3034080" progId="Origin50.Graph">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0" y="176213"/>
          <a:ext cx="4572000" cy="3770312"/>
        </p:xfrm>
        <a:graphic>
          <a:graphicData uri="http://schemas.openxmlformats.org/presentationml/2006/ole">
            <p:oleObj spid="_x0000_s3074" name="Graph" r:id="rId3" imgW="3641760" imgH="3003840" progId="Origin50.Graph">
              <p:embed/>
            </p:oleObj>
          </a:graphicData>
        </a:graphic>
      </p:graphicFrame>
      <p:graphicFrame>
        <p:nvGraphicFramePr>
          <p:cNvPr id="3" name="Object 3"/>
          <p:cNvGraphicFramePr>
            <a:graphicFrameLocks noChangeAspect="1"/>
          </p:cNvGraphicFramePr>
          <p:nvPr/>
        </p:nvGraphicFramePr>
        <p:xfrm>
          <a:off x="4495800" y="407988"/>
          <a:ext cx="4352925" cy="3554412"/>
        </p:xfrm>
        <a:graphic>
          <a:graphicData uri="http://schemas.openxmlformats.org/presentationml/2006/ole">
            <p:oleObj spid="_x0000_s3075" name="Graph" r:id="rId4" imgW="3597120" imgH="2939040" progId="Origin50.Graph">
              <p:embed/>
            </p:oleObj>
          </a:graphicData>
        </a:graphic>
      </p:graphicFrame>
      <p:graphicFrame>
        <p:nvGraphicFramePr>
          <p:cNvPr id="4" name="Object 4"/>
          <p:cNvGraphicFramePr>
            <a:graphicFrameLocks noGrp="1" noChangeAspect="1"/>
          </p:cNvGraphicFramePr>
          <p:nvPr/>
        </p:nvGraphicFramePr>
        <p:xfrm>
          <a:off x="152400" y="3429000"/>
          <a:ext cx="4343400" cy="3619500"/>
        </p:xfrm>
        <a:graphic>
          <a:graphicData uri="http://schemas.openxmlformats.org/presentationml/2006/ole">
            <p:oleObj spid="_x0000_s3076" name="Graph" r:id="rId5" imgW="3579840" imgH="2983680" progId="Origin50.Graph">
              <p:embed/>
            </p:oleObj>
          </a:graphicData>
        </a:graphic>
      </p:graphicFrame>
      <p:graphicFrame>
        <p:nvGraphicFramePr>
          <p:cNvPr id="5" name="Object 5"/>
          <p:cNvGraphicFramePr>
            <a:graphicFrameLocks noChangeAspect="1"/>
          </p:cNvGraphicFramePr>
          <p:nvPr/>
        </p:nvGraphicFramePr>
        <p:xfrm>
          <a:off x="4752975" y="3635375"/>
          <a:ext cx="4162425" cy="3451225"/>
        </p:xfrm>
        <a:graphic>
          <a:graphicData uri="http://schemas.openxmlformats.org/presentationml/2006/ole">
            <p:oleObj spid="_x0000_s3077" name="Graph" r:id="rId6" imgW="3512160" imgH="2911680" progId="Origin50.Graph">
              <p:embed/>
            </p:oleObj>
          </a:graphicData>
        </a:graphic>
      </p:graphicFrame>
      <p:sp>
        <p:nvSpPr>
          <p:cNvPr id="6" name="TextBox 5"/>
          <p:cNvSpPr txBox="1">
            <a:spLocks noChangeArrowheads="1"/>
          </p:cNvSpPr>
          <p:nvPr/>
        </p:nvSpPr>
        <p:spPr bwMode="auto">
          <a:xfrm>
            <a:off x="3124200" y="87313"/>
            <a:ext cx="3429000" cy="369887"/>
          </a:xfrm>
          <a:prstGeom prst="rect">
            <a:avLst/>
          </a:prstGeom>
          <a:noFill/>
          <a:ln w="9525">
            <a:noFill/>
            <a:miter lim="800000"/>
            <a:headEnd/>
            <a:tailEnd/>
          </a:ln>
        </p:spPr>
        <p:txBody>
          <a:bodyPr>
            <a:spAutoFit/>
          </a:bodyPr>
          <a:lstStyle/>
          <a:p>
            <a:r>
              <a:rPr lang="en-US" b="1"/>
              <a:t>Power Dependence  (P3f-Pf)</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52400" y="1643063"/>
          <a:ext cx="4953000" cy="4071937"/>
        </p:xfrm>
        <a:graphic>
          <a:graphicData uri="http://schemas.openxmlformats.org/presentationml/2006/ole">
            <p:oleObj spid="_x0000_s4098" name="Graph" r:id="rId3" imgW="3584160" imgH="2946240" progId="Origin50.Graph">
              <p:embed/>
            </p:oleObj>
          </a:graphicData>
        </a:graphic>
      </p:graphicFrame>
      <p:graphicFrame>
        <p:nvGraphicFramePr>
          <p:cNvPr id="3" name="Object 3"/>
          <p:cNvGraphicFramePr>
            <a:graphicFrameLocks noChangeAspect="1"/>
          </p:cNvGraphicFramePr>
          <p:nvPr/>
        </p:nvGraphicFramePr>
        <p:xfrm>
          <a:off x="4419600" y="1530350"/>
          <a:ext cx="4876800" cy="4108450"/>
        </p:xfrm>
        <a:graphic>
          <a:graphicData uri="http://schemas.openxmlformats.org/presentationml/2006/ole">
            <p:oleObj spid="_x0000_s4099" name="Graph" r:id="rId4" imgW="3542400" imgH="2983680" progId="Origin50.Graph">
              <p:embed/>
            </p:oleObj>
          </a:graphicData>
        </a:graphic>
      </p:graphicFrame>
      <p:sp>
        <p:nvSpPr>
          <p:cNvPr id="4" name="Title 4"/>
          <p:cNvSpPr txBox="1">
            <a:spLocks/>
          </p:cNvSpPr>
          <p:nvPr/>
        </p:nvSpPr>
        <p:spPr>
          <a:xfrm>
            <a:off x="457200" y="274638"/>
            <a:ext cx="8229600" cy="1143000"/>
          </a:xfrm>
          <a:prstGeom prst="rect">
            <a:avLst/>
          </a:prstGeom>
        </p:spPr>
        <p:txBody>
          <a:bodyP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smtClean="0">
                <a:ln>
                  <a:noFill/>
                </a:ln>
                <a:solidFill>
                  <a:schemeClr val="tx1"/>
                </a:solidFill>
                <a:effectLst/>
                <a:uLnTx/>
                <a:uFillTx/>
                <a:latin typeface="+mj-lt"/>
                <a:ea typeface="+mj-ea"/>
                <a:cs typeface="+mj-cs"/>
              </a:rPr>
              <a:t>Power Dependence  (P3f-Pf)</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ChangeArrowheads="1"/>
          </p:cNvSpPr>
          <p:nvPr/>
        </p:nvSpPr>
        <p:spPr>
          <a:xfrm>
            <a:off x="457200" y="274638"/>
            <a:ext cx="4191000" cy="23923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P3f (T) </a:t>
            </a:r>
            <a:br>
              <a:rPr kumimoji="0" lang="en-US" sz="4400" b="0" i="0" u="none" strike="noStrike" kern="1200" cap="none" spc="0" normalizeH="0" baseline="0" noProof="0" smtClean="0">
                <a:ln>
                  <a:noFill/>
                </a:ln>
                <a:solidFill>
                  <a:schemeClr val="tx1"/>
                </a:solidFill>
                <a:effectLst/>
                <a:uLnTx/>
                <a:uFillTx/>
                <a:latin typeface="+mj-lt"/>
                <a:ea typeface="+mj-ea"/>
                <a:cs typeface="+mj-cs"/>
              </a:rPr>
            </a:br>
            <a:r>
              <a:rPr kumimoji="0" lang="en-US" sz="4400" b="0" i="0" u="none" strike="noStrike" kern="1200" cap="none" spc="0" normalizeH="0" baseline="0" noProof="0" smtClean="0">
                <a:ln>
                  <a:noFill/>
                </a:ln>
                <a:solidFill>
                  <a:schemeClr val="tx1"/>
                </a:solidFill>
                <a:effectLst/>
                <a:uLnTx/>
                <a:uFillTx/>
                <a:latin typeface="+mj-lt"/>
                <a:ea typeface="+mj-ea"/>
                <a:cs typeface="+mj-cs"/>
              </a:rPr>
              <a:t>Excitation Freq: 5.44 GHz</a:t>
            </a: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graphicFrame>
        <p:nvGraphicFramePr>
          <p:cNvPr id="3" name="Object 3"/>
          <p:cNvGraphicFramePr>
            <a:graphicFrameLocks noChangeAspect="1"/>
          </p:cNvGraphicFramePr>
          <p:nvPr/>
        </p:nvGraphicFramePr>
        <p:xfrm>
          <a:off x="4648200" y="0"/>
          <a:ext cx="4495800" cy="3738563"/>
        </p:xfrm>
        <a:graphic>
          <a:graphicData uri="http://schemas.openxmlformats.org/presentationml/2006/ole">
            <p:oleObj spid="_x0000_s5122" name="Graph" r:id="rId3" imgW="3533760" imgH="2939040" progId="Origin50.Graph">
              <p:embed/>
            </p:oleObj>
          </a:graphicData>
        </a:graphic>
      </p:graphicFrame>
      <p:graphicFrame>
        <p:nvGraphicFramePr>
          <p:cNvPr id="4" name="Object 6"/>
          <p:cNvGraphicFramePr>
            <a:graphicFrameLocks noChangeAspect="1"/>
          </p:cNvGraphicFramePr>
          <p:nvPr/>
        </p:nvGraphicFramePr>
        <p:xfrm>
          <a:off x="4724400" y="3213100"/>
          <a:ext cx="4495800" cy="3873500"/>
        </p:xfrm>
        <a:graphic>
          <a:graphicData uri="http://schemas.openxmlformats.org/presentationml/2006/ole">
            <p:oleObj spid="_x0000_s5123" name="Graph" r:id="rId4" imgW="3494880" imgH="3009600" progId="Origin50.Graph">
              <p:embed/>
            </p:oleObj>
          </a:graphicData>
        </a:graphic>
      </p:graphicFrame>
      <p:graphicFrame>
        <p:nvGraphicFramePr>
          <p:cNvPr id="5" name="Object 9"/>
          <p:cNvGraphicFramePr>
            <a:graphicFrameLocks noChangeAspect="1"/>
          </p:cNvGraphicFramePr>
          <p:nvPr/>
        </p:nvGraphicFramePr>
        <p:xfrm>
          <a:off x="414338" y="3071813"/>
          <a:ext cx="4919662" cy="3938587"/>
        </p:xfrm>
        <a:graphic>
          <a:graphicData uri="http://schemas.openxmlformats.org/presentationml/2006/ole">
            <p:oleObj spid="_x0000_s5124" name="Graph" r:id="rId5" imgW="3765600" imgH="3013920" progId="Origin50.Graph">
              <p:embed/>
            </p:oleObj>
          </a:graphicData>
        </a:graphic>
      </p:graphicFrame>
      <p:sp>
        <p:nvSpPr>
          <p:cNvPr id="6" name="TextBox 5"/>
          <p:cNvSpPr txBox="1"/>
          <p:nvPr/>
        </p:nvSpPr>
        <p:spPr>
          <a:xfrm>
            <a:off x="2286000" y="5486400"/>
            <a:ext cx="979755" cy="369332"/>
          </a:xfrm>
          <a:prstGeom prst="rect">
            <a:avLst/>
          </a:prstGeom>
          <a:noFill/>
        </p:spPr>
        <p:txBody>
          <a:bodyPr wrap="none" rtlCol="0">
            <a:spAutoFit/>
          </a:bodyPr>
          <a:lstStyle/>
          <a:p>
            <a:r>
              <a:rPr lang="en-US" dirty="0" smtClean="0"/>
              <a:t>10 dBm</a:t>
            </a:r>
            <a:endParaRPr lang="en-US" dirty="0"/>
          </a:p>
        </p:txBody>
      </p:sp>
      <p:sp>
        <p:nvSpPr>
          <p:cNvPr id="7" name="Rectangle 6"/>
          <p:cNvSpPr/>
          <p:nvPr/>
        </p:nvSpPr>
        <p:spPr bwMode="auto">
          <a:xfrm>
            <a:off x="2362200" y="5410200"/>
            <a:ext cx="228600" cy="152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eBeamCAD\AFM image\tamin_tasample1_test.jpg"/>
          <p:cNvPicPr>
            <a:picLocks noChangeAspect="1" noChangeArrowheads="1"/>
          </p:cNvPicPr>
          <p:nvPr/>
        </p:nvPicPr>
        <p:blipFill>
          <a:blip r:embed="rId2" cstate="print"/>
          <a:srcRect/>
          <a:stretch>
            <a:fillRect/>
          </a:stretch>
        </p:blipFill>
        <p:spPr bwMode="auto">
          <a:xfrm>
            <a:off x="-152400" y="1844675"/>
            <a:ext cx="5661025" cy="4556125"/>
          </a:xfrm>
          <a:prstGeom prst="rect">
            <a:avLst/>
          </a:prstGeom>
          <a:noFill/>
        </p:spPr>
      </p:pic>
      <p:pic>
        <p:nvPicPr>
          <p:cNvPr id="5" name="Picture 2" descr="G:\eBeamCAD\AFM image\test1.jpg"/>
          <p:cNvPicPr>
            <a:picLocks noChangeAspect="1" noChangeArrowheads="1"/>
          </p:cNvPicPr>
          <p:nvPr/>
        </p:nvPicPr>
        <p:blipFill>
          <a:blip r:embed="rId3" cstate="print"/>
          <a:srcRect/>
          <a:stretch>
            <a:fillRect/>
          </a:stretch>
        </p:blipFill>
        <p:spPr bwMode="auto">
          <a:xfrm>
            <a:off x="5127171" y="3733800"/>
            <a:ext cx="4016829" cy="2343150"/>
          </a:xfrm>
          <a:prstGeom prst="rect">
            <a:avLst/>
          </a:prstGeom>
          <a:noFill/>
        </p:spPr>
      </p:pic>
      <p:sp>
        <p:nvSpPr>
          <p:cNvPr id="6" name="TextBox 5"/>
          <p:cNvSpPr txBox="1"/>
          <p:nvPr/>
        </p:nvSpPr>
        <p:spPr>
          <a:xfrm>
            <a:off x="5410200" y="3352800"/>
            <a:ext cx="3581400" cy="369332"/>
          </a:xfrm>
          <a:prstGeom prst="rect">
            <a:avLst/>
          </a:prstGeom>
          <a:noFill/>
        </p:spPr>
        <p:txBody>
          <a:bodyPr wrap="square" rtlCol="0">
            <a:spAutoFit/>
          </a:bodyPr>
          <a:lstStyle/>
          <a:p>
            <a:pPr algn="ctr"/>
            <a:r>
              <a:rPr lang="en-US" b="1" dirty="0" smtClean="0"/>
              <a:t>Height Profile along the Yellow Line</a:t>
            </a:r>
            <a:endParaRPr lang="en-US" b="1" dirty="0"/>
          </a:p>
        </p:txBody>
      </p:sp>
      <p:sp>
        <p:nvSpPr>
          <p:cNvPr id="7" name="TextBox 6"/>
          <p:cNvSpPr txBox="1"/>
          <p:nvPr/>
        </p:nvSpPr>
        <p:spPr>
          <a:xfrm>
            <a:off x="3124200" y="533400"/>
            <a:ext cx="2667000" cy="584775"/>
          </a:xfrm>
          <a:prstGeom prst="rect">
            <a:avLst/>
          </a:prstGeom>
          <a:noFill/>
        </p:spPr>
        <p:txBody>
          <a:bodyPr wrap="square" rtlCol="0">
            <a:spAutoFit/>
          </a:bodyPr>
          <a:lstStyle/>
          <a:p>
            <a:r>
              <a:rPr lang="en-US" sz="3200" b="1" dirty="0" smtClean="0"/>
              <a:t>AFM  IMAGE</a:t>
            </a:r>
            <a:endParaRPr lang="en-US" sz="3200" b="1" dirty="0"/>
          </a:p>
        </p:txBody>
      </p:sp>
      <p:sp>
        <p:nvSpPr>
          <p:cNvPr id="8" name="TextBox 7"/>
          <p:cNvSpPr txBox="1"/>
          <p:nvPr/>
        </p:nvSpPr>
        <p:spPr>
          <a:xfrm>
            <a:off x="6096000" y="1752600"/>
            <a:ext cx="2545569" cy="646331"/>
          </a:xfrm>
          <a:prstGeom prst="rect">
            <a:avLst/>
          </a:prstGeom>
          <a:noFill/>
        </p:spPr>
        <p:txBody>
          <a:bodyPr wrap="none" rtlCol="0">
            <a:spAutoFit/>
          </a:bodyPr>
          <a:lstStyle/>
          <a:p>
            <a:r>
              <a:rPr lang="en-US" dirty="0" smtClean="0"/>
              <a:t>~50 nm height difference</a:t>
            </a:r>
          </a:p>
          <a:p>
            <a:r>
              <a:rPr lang="en-US" dirty="0" smtClean="0"/>
              <a:t>Ta is rougher</a:t>
            </a:r>
            <a:endParaRPr lang="en-US" dirty="0"/>
          </a:p>
        </p:txBody>
      </p:sp>
      <p:sp>
        <p:nvSpPr>
          <p:cNvPr id="9" name="TextBox 8"/>
          <p:cNvSpPr txBox="1"/>
          <p:nvPr/>
        </p:nvSpPr>
        <p:spPr>
          <a:xfrm>
            <a:off x="1828800" y="2743200"/>
            <a:ext cx="465961" cy="461665"/>
          </a:xfrm>
          <a:prstGeom prst="rect">
            <a:avLst/>
          </a:prstGeom>
          <a:noFill/>
        </p:spPr>
        <p:txBody>
          <a:bodyPr wrap="none" rtlCol="0">
            <a:spAutoFit/>
          </a:bodyPr>
          <a:lstStyle/>
          <a:p>
            <a:r>
              <a:rPr lang="en-US" sz="2400" b="1" dirty="0" smtClean="0"/>
              <a:t>Ta</a:t>
            </a:r>
            <a:endParaRPr lang="en-US" sz="2400" b="1" dirty="0"/>
          </a:p>
        </p:txBody>
      </p:sp>
      <p:sp>
        <p:nvSpPr>
          <p:cNvPr id="10" name="TextBox 9"/>
          <p:cNvSpPr txBox="1"/>
          <p:nvPr/>
        </p:nvSpPr>
        <p:spPr>
          <a:xfrm>
            <a:off x="2971800" y="3048000"/>
            <a:ext cx="551754" cy="461665"/>
          </a:xfrm>
          <a:prstGeom prst="rect">
            <a:avLst/>
          </a:prstGeom>
          <a:noFill/>
        </p:spPr>
        <p:txBody>
          <a:bodyPr wrap="none" rtlCol="0">
            <a:spAutoFit/>
          </a:bodyPr>
          <a:lstStyle/>
          <a:p>
            <a:r>
              <a:rPr lang="en-US" sz="2400" b="1" dirty="0" smtClean="0">
                <a:solidFill>
                  <a:schemeClr val="bg1"/>
                </a:solidFill>
              </a:rPr>
              <a:t>Nb</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2400"/>
            <a:ext cx="8229600" cy="639762"/>
          </a:xfrm>
          <a:prstGeom prst="rect">
            <a:avLst/>
          </a:prstGeom>
        </p:spPr>
        <p:txBody>
          <a:bodyP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SEM  IMAGES</a:t>
            </a:r>
            <a:endParaRPr kumimoji="0" lang="en-US" sz="44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3" name="Content Placeholder 2"/>
          <p:cNvSpPr txBox="1">
            <a:spLocks/>
          </p:cNvSpPr>
          <p:nvPr/>
        </p:nvSpPr>
        <p:spPr>
          <a:xfrm>
            <a:off x="381000" y="5867400"/>
            <a:ext cx="8229600" cy="7921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There is a PMMA/MMA on the top of the film</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2" descr="C:\Users\Tamin\Downloads\Tai3.tif"/>
          <p:cNvPicPr>
            <a:picLocks noChangeAspect="1" noChangeArrowheads="1"/>
          </p:cNvPicPr>
          <p:nvPr/>
        </p:nvPicPr>
        <p:blipFill>
          <a:blip r:embed="rId2" cstate="print"/>
          <a:srcRect/>
          <a:stretch>
            <a:fillRect/>
          </a:stretch>
        </p:blipFill>
        <p:spPr bwMode="auto">
          <a:xfrm>
            <a:off x="6248400" y="914400"/>
            <a:ext cx="2768551" cy="2075907"/>
          </a:xfrm>
          <a:prstGeom prst="rect">
            <a:avLst/>
          </a:prstGeom>
          <a:noFill/>
        </p:spPr>
      </p:pic>
      <p:pic>
        <p:nvPicPr>
          <p:cNvPr id="5" name="Picture 3" descr="C:\Users\Tamin\Downloads\Tai4.tif"/>
          <p:cNvPicPr>
            <a:picLocks noChangeAspect="1" noChangeArrowheads="1"/>
          </p:cNvPicPr>
          <p:nvPr/>
        </p:nvPicPr>
        <p:blipFill>
          <a:blip r:embed="rId3" cstate="print"/>
          <a:srcRect/>
          <a:stretch>
            <a:fillRect/>
          </a:stretch>
        </p:blipFill>
        <p:spPr bwMode="auto">
          <a:xfrm>
            <a:off x="100137" y="914400"/>
            <a:ext cx="5995863" cy="4495800"/>
          </a:xfrm>
          <a:prstGeom prst="rect">
            <a:avLst/>
          </a:prstGeom>
          <a:noFill/>
        </p:spPr>
      </p:pic>
      <p:pic>
        <p:nvPicPr>
          <p:cNvPr id="6" name="Picture 4" descr="C:\Users\Tamin\Downloads\Tai2.tif"/>
          <p:cNvPicPr>
            <a:picLocks noChangeAspect="1" noChangeArrowheads="1"/>
          </p:cNvPicPr>
          <p:nvPr/>
        </p:nvPicPr>
        <p:blipFill>
          <a:blip r:embed="rId4" cstate="print"/>
          <a:srcRect/>
          <a:stretch>
            <a:fillRect/>
          </a:stretch>
        </p:blipFill>
        <p:spPr bwMode="auto">
          <a:xfrm>
            <a:off x="6222306" y="3276600"/>
            <a:ext cx="2845494" cy="2133600"/>
          </a:xfrm>
          <a:prstGeom prst="rect">
            <a:avLst/>
          </a:prstGeom>
          <a:noFill/>
        </p:spPr>
      </p:pic>
      <p:cxnSp>
        <p:nvCxnSpPr>
          <p:cNvPr id="7" name="Straight Arrow Connector 6"/>
          <p:cNvCxnSpPr/>
          <p:nvPr/>
        </p:nvCxnSpPr>
        <p:spPr>
          <a:xfrm>
            <a:off x="3581400" y="1752600"/>
            <a:ext cx="3352800" cy="152400"/>
          </a:xfrm>
          <a:prstGeom prst="straightConnector1">
            <a:avLst/>
          </a:prstGeom>
          <a:ln w="44450">
            <a:solidFill>
              <a:srgbClr val="FFFF00"/>
            </a:solidFill>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1295400" y="2819400"/>
            <a:ext cx="5867400" cy="1066800"/>
          </a:xfrm>
          <a:prstGeom prst="straightConnector1">
            <a:avLst/>
          </a:prstGeom>
          <a:ln w="44450">
            <a:solidFill>
              <a:srgbClr val="FFFF00"/>
            </a:solidFill>
            <a:tailEnd type="arrow"/>
          </a:ln>
        </p:spPr>
        <p:style>
          <a:lnRef idx="1">
            <a:schemeClr val="dk1"/>
          </a:lnRef>
          <a:fillRef idx="0">
            <a:schemeClr val="dk1"/>
          </a:fillRef>
          <a:effectRef idx="0">
            <a:schemeClr val="dk1"/>
          </a:effectRef>
          <a:fontRef idx="minor">
            <a:schemeClr val="tx1"/>
          </a:fontRef>
        </p:style>
      </p:cxnSp>
      <p:sp>
        <p:nvSpPr>
          <p:cNvPr id="9" name="Oval 8"/>
          <p:cNvSpPr/>
          <p:nvPr/>
        </p:nvSpPr>
        <p:spPr>
          <a:xfrm>
            <a:off x="1143000" y="2667000"/>
            <a:ext cx="228600" cy="228600"/>
          </a:xfrm>
          <a:prstGeom prst="ellipse">
            <a:avLst/>
          </a:prstGeom>
          <a:noFill/>
          <a:ln w="508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937575" cy="400110"/>
          </a:xfrm>
          <a:prstGeom prst="rect">
            <a:avLst/>
          </a:prstGeom>
          <a:noFill/>
        </p:spPr>
        <p:txBody>
          <a:bodyPr wrap="none" rtlCol="0">
            <a:spAutoFit/>
          </a:bodyPr>
          <a:lstStyle/>
          <a:p>
            <a:r>
              <a:rPr lang="en-US" sz="2000" b="1" dirty="0" smtClean="0">
                <a:latin typeface="Times New Roman" pitchFamily="18" charset="0"/>
                <a:cs typeface="Times New Roman" pitchFamily="18" charset="0"/>
              </a:rPr>
              <a:t>Objective: Identify microscopic defects that cause breakdown of SRF cavities</a:t>
            </a:r>
          </a:p>
        </p:txBody>
      </p:sp>
      <p:sp>
        <p:nvSpPr>
          <p:cNvPr id="3" name="TextBox 2"/>
          <p:cNvSpPr txBox="1"/>
          <p:nvPr/>
        </p:nvSpPr>
        <p:spPr>
          <a:xfrm>
            <a:off x="457200" y="697468"/>
            <a:ext cx="8612999" cy="1200329"/>
          </a:xfrm>
          <a:prstGeom prst="rect">
            <a:avLst/>
          </a:prstGeom>
          <a:noFill/>
        </p:spPr>
        <p:txBody>
          <a:bodyPr wrap="none" rtlCol="0">
            <a:spAutoFit/>
          </a:bodyPr>
          <a:lstStyle/>
          <a:p>
            <a:r>
              <a:rPr lang="en-US" b="1" dirty="0" smtClean="0">
                <a:latin typeface="Times New Roman" pitchFamily="18" charset="0"/>
                <a:cs typeface="Times New Roman" pitchFamily="18" charset="0"/>
              </a:rPr>
              <a:t>Method: </a:t>
            </a:r>
          </a:p>
          <a:p>
            <a:r>
              <a:rPr lang="en-US" b="1" dirty="0" smtClean="0">
                <a:latin typeface="Times New Roman" pitchFamily="18" charset="0"/>
                <a:cs typeface="Times New Roman" pitchFamily="18" charset="0"/>
              </a:rPr>
              <a:t>	1)  Examine coupons with intense, localized B</a:t>
            </a:r>
            <a:r>
              <a:rPr lang="en-US" b="1" baseline="-25000" dirty="0" smtClean="0">
                <a:latin typeface="Times New Roman" pitchFamily="18" charset="0"/>
                <a:cs typeface="Times New Roman" pitchFamily="18" charset="0"/>
              </a:rPr>
              <a:t>RF</a:t>
            </a:r>
            <a:r>
              <a:rPr lang="en-US" b="1" dirty="0" smtClean="0">
                <a:latin typeface="Times New Roman" pitchFamily="18" charset="0"/>
                <a:cs typeface="Times New Roman" pitchFamily="18" charset="0"/>
              </a:rPr>
              <a:t> in the superconducting state</a:t>
            </a:r>
          </a:p>
          <a:p>
            <a:r>
              <a:rPr lang="en-US" b="1" dirty="0" smtClean="0">
                <a:latin typeface="Times New Roman" pitchFamily="18" charset="0"/>
                <a:cs typeface="Times New Roman" pitchFamily="18" charset="0"/>
              </a:rPr>
              <a:t>	2)  Measure locally-produced harmonic generation from defects</a:t>
            </a:r>
          </a:p>
          <a:p>
            <a:r>
              <a:rPr lang="en-US" b="1" dirty="0" smtClean="0">
                <a:latin typeface="Times New Roman" pitchFamily="18" charset="0"/>
                <a:cs typeface="Times New Roman" pitchFamily="18" charset="0"/>
              </a:rPr>
              <a:t>	3)  Scan the probe and image the response</a:t>
            </a:r>
          </a:p>
        </p:txBody>
      </p:sp>
      <p:pic>
        <p:nvPicPr>
          <p:cNvPr id="41" name="Picture 40" descr="100411HFSS_animated"/>
          <p:cNvPicPr>
            <a:picLocks noChangeAspect="1" noChangeArrowheads="1" noCrop="1"/>
          </p:cNvPicPr>
          <p:nvPr/>
        </p:nvPicPr>
        <p:blipFill>
          <a:blip r:embed="rId4" cstate="print"/>
          <a:srcRect/>
          <a:stretch>
            <a:fillRect/>
          </a:stretch>
        </p:blipFill>
        <p:spPr bwMode="auto">
          <a:xfrm>
            <a:off x="1366116" y="3429000"/>
            <a:ext cx="6025284" cy="3276600"/>
          </a:xfrm>
          <a:prstGeom prst="rect">
            <a:avLst/>
          </a:prstGeom>
          <a:noFill/>
          <a:ln w="9525">
            <a:noFill/>
            <a:miter lim="800000"/>
            <a:headEnd/>
            <a:tailEnd/>
          </a:ln>
        </p:spPr>
      </p:pic>
      <p:cxnSp>
        <p:nvCxnSpPr>
          <p:cNvPr id="42" name="Straight Arrow Connector 41"/>
          <p:cNvCxnSpPr/>
          <p:nvPr/>
        </p:nvCxnSpPr>
        <p:spPr>
          <a:xfrm>
            <a:off x="3347316" y="5943600"/>
            <a:ext cx="457200" cy="152400"/>
          </a:xfrm>
          <a:prstGeom prst="straightConnector1">
            <a:avLst/>
          </a:prstGeom>
          <a:ln w="571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1183387">
            <a:off x="3131451" y="5987424"/>
            <a:ext cx="780856" cy="400110"/>
          </a:xfrm>
          <a:prstGeom prst="rect">
            <a:avLst/>
          </a:prstGeom>
          <a:noFill/>
        </p:spPr>
        <p:txBody>
          <a:bodyPr wrap="square" rtlCol="0">
            <a:spAutoFit/>
          </a:bodyPr>
          <a:lstStyle/>
          <a:p>
            <a:r>
              <a:rPr lang="en-US" sz="2000" b="1" dirty="0" smtClean="0">
                <a:solidFill>
                  <a:schemeClr val="bg1"/>
                </a:solidFill>
              </a:rPr>
              <a:t>1 </a:t>
            </a:r>
            <a:r>
              <a:rPr lang="en-US" sz="2000" b="1" dirty="0" smtClean="0">
                <a:solidFill>
                  <a:schemeClr val="bg1"/>
                </a:solidFill>
                <a:latin typeface="Symbol" pitchFamily="18" charset="2"/>
              </a:rPr>
              <a:t>m</a:t>
            </a:r>
            <a:r>
              <a:rPr lang="en-US" sz="2000" b="1" dirty="0" smtClean="0">
                <a:solidFill>
                  <a:schemeClr val="bg1"/>
                </a:solidFill>
              </a:rPr>
              <a:t>m</a:t>
            </a:r>
            <a:endParaRPr lang="en-US" sz="2000" b="1" dirty="0">
              <a:solidFill>
                <a:schemeClr val="bg1"/>
              </a:solidFill>
            </a:endParaRPr>
          </a:p>
        </p:txBody>
      </p:sp>
      <p:grpSp>
        <p:nvGrpSpPr>
          <p:cNvPr id="47" name="Group 46"/>
          <p:cNvGrpSpPr>
            <a:grpSpLocks/>
          </p:cNvGrpSpPr>
          <p:nvPr/>
        </p:nvGrpSpPr>
        <p:grpSpPr bwMode="auto">
          <a:xfrm>
            <a:off x="2667000" y="3141663"/>
            <a:ext cx="881063" cy="581025"/>
            <a:chOff x="1632" y="768"/>
            <a:chExt cx="555" cy="366"/>
          </a:xfrm>
        </p:grpSpPr>
        <p:sp>
          <p:nvSpPr>
            <p:cNvPr id="48" name="Text Box 5"/>
            <p:cNvSpPr txBox="1">
              <a:spLocks noChangeArrowheads="1"/>
            </p:cNvSpPr>
            <p:nvPr/>
          </p:nvSpPr>
          <p:spPr bwMode="auto">
            <a:xfrm>
              <a:off x="1632" y="768"/>
              <a:ext cx="480" cy="327"/>
            </a:xfrm>
            <a:prstGeom prst="rect">
              <a:avLst/>
            </a:prstGeom>
            <a:solidFill>
              <a:schemeClr val="bg1"/>
            </a:solidFill>
            <a:ln w="9525">
              <a:noFill/>
              <a:miter lim="800000"/>
              <a:headEnd/>
              <a:tailEnd/>
            </a:ln>
            <a:effectLst/>
          </p:spPr>
          <p:txBody>
            <a:bodyPr>
              <a:spAutoFit/>
            </a:bodyPr>
            <a:lstStyle/>
            <a:p>
              <a:pPr>
                <a:spcBef>
                  <a:spcPct val="50000"/>
                </a:spcBef>
                <a:defRPr/>
              </a:pPr>
              <a:r>
                <a:rPr lang="en-US" sz="2800" b="1" i="1">
                  <a:solidFill>
                    <a:srgbClr val="FF0000"/>
                  </a:solidFill>
                  <a:effectLst>
                    <a:outerShdw blurRad="38100" dist="38100" dir="2700000" algn="tl">
                      <a:srgbClr val="C0C0C0"/>
                    </a:outerShdw>
                  </a:effectLst>
                  <a:latin typeface="Times New Roman" pitchFamily="18" charset="0"/>
                </a:rPr>
                <a:t>V</a:t>
              </a:r>
              <a:r>
                <a:rPr lang="en-US" sz="2800" b="1" i="1" baseline="-25000">
                  <a:solidFill>
                    <a:srgbClr val="FF0000"/>
                  </a:solidFill>
                  <a:effectLst>
                    <a:outerShdw blurRad="38100" dist="38100" dir="2700000" algn="tl">
                      <a:srgbClr val="C0C0C0"/>
                    </a:outerShdw>
                  </a:effectLst>
                  <a:latin typeface="Times New Roman" pitchFamily="18" charset="0"/>
                </a:rPr>
                <a:t>f </a:t>
              </a:r>
              <a:r>
                <a:rPr lang="en-US" sz="2800" b="1" i="1" baseline="30000">
                  <a:solidFill>
                    <a:srgbClr val="FF0000"/>
                  </a:solidFill>
                  <a:effectLst>
                    <a:outerShdw blurRad="38100" dist="38100" dir="2700000" algn="tl">
                      <a:srgbClr val="C0C0C0"/>
                    </a:outerShdw>
                  </a:effectLst>
                  <a:latin typeface="Times New Roman" pitchFamily="18" charset="0"/>
                </a:rPr>
                <a:t>+</a:t>
              </a:r>
              <a:r>
                <a:rPr lang="en-US" sz="2400" b="1">
                  <a:latin typeface="Times New Roman" pitchFamily="18" charset="0"/>
                </a:rPr>
                <a:t> </a:t>
              </a:r>
            </a:p>
          </p:txBody>
        </p:sp>
        <p:sp>
          <p:nvSpPr>
            <p:cNvPr id="49" name="Line 6"/>
            <p:cNvSpPr>
              <a:spLocks noChangeShapeType="1"/>
            </p:cNvSpPr>
            <p:nvPr/>
          </p:nvSpPr>
          <p:spPr bwMode="auto">
            <a:xfrm>
              <a:off x="2187" y="846"/>
              <a:ext cx="0" cy="288"/>
            </a:xfrm>
            <a:prstGeom prst="line">
              <a:avLst/>
            </a:prstGeom>
            <a:noFill/>
            <a:ln w="76200">
              <a:solidFill>
                <a:srgbClr val="FF0000"/>
              </a:solidFill>
              <a:round/>
              <a:headEnd/>
              <a:tailEnd type="triangle" w="med" len="med"/>
            </a:ln>
          </p:spPr>
          <p:txBody>
            <a:bodyPr/>
            <a:lstStyle/>
            <a:p>
              <a:endParaRPr lang="en-US"/>
            </a:p>
          </p:txBody>
        </p:sp>
      </p:grpSp>
      <p:grpSp>
        <p:nvGrpSpPr>
          <p:cNvPr id="50" name="Group 49"/>
          <p:cNvGrpSpPr>
            <a:grpSpLocks/>
          </p:cNvGrpSpPr>
          <p:nvPr/>
        </p:nvGrpSpPr>
        <p:grpSpPr bwMode="auto">
          <a:xfrm>
            <a:off x="4267778" y="3367951"/>
            <a:ext cx="914400" cy="533400"/>
            <a:chOff x="2784" y="864"/>
            <a:chExt cx="576" cy="336"/>
          </a:xfrm>
        </p:grpSpPr>
        <p:sp>
          <p:nvSpPr>
            <p:cNvPr id="51" name="Text Box 8"/>
            <p:cNvSpPr txBox="1">
              <a:spLocks noChangeArrowheads="1"/>
            </p:cNvSpPr>
            <p:nvPr/>
          </p:nvSpPr>
          <p:spPr bwMode="auto">
            <a:xfrm>
              <a:off x="2832" y="864"/>
              <a:ext cx="528" cy="327"/>
            </a:xfrm>
            <a:prstGeom prst="rect">
              <a:avLst/>
            </a:prstGeom>
            <a:solidFill>
              <a:schemeClr val="bg1"/>
            </a:solidFill>
            <a:ln w="9525">
              <a:noFill/>
              <a:miter lim="800000"/>
              <a:headEnd/>
              <a:tailEnd/>
            </a:ln>
            <a:effectLst/>
          </p:spPr>
          <p:txBody>
            <a:bodyPr>
              <a:spAutoFit/>
            </a:bodyPr>
            <a:lstStyle/>
            <a:p>
              <a:pPr>
                <a:spcBef>
                  <a:spcPct val="50000"/>
                </a:spcBef>
                <a:defRPr/>
              </a:pPr>
              <a:r>
                <a:rPr lang="en-US" sz="2800" b="1" i="1">
                  <a:solidFill>
                    <a:srgbClr val="0000FF"/>
                  </a:solidFill>
                  <a:effectLst>
                    <a:outerShdw blurRad="38100" dist="38100" dir="2700000" algn="tl">
                      <a:srgbClr val="C0C0C0"/>
                    </a:outerShdw>
                  </a:effectLst>
                  <a:latin typeface="Times New Roman" pitchFamily="18" charset="0"/>
                </a:rPr>
                <a:t>V</a:t>
              </a:r>
              <a:r>
                <a:rPr lang="en-US" sz="2800" b="1" i="1" baseline="-25000">
                  <a:solidFill>
                    <a:srgbClr val="0000FF"/>
                  </a:solidFill>
                  <a:effectLst>
                    <a:outerShdw blurRad="38100" dist="38100" dir="2700000" algn="tl">
                      <a:srgbClr val="C0C0C0"/>
                    </a:outerShdw>
                  </a:effectLst>
                  <a:latin typeface="Times New Roman" pitchFamily="18" charset="0"/>
                </a:rPr>
                <a:t>3f </a:t>
              </a:r>
              <a:r>
                <a:rPr lang="en-US" sz="2800" b="1" i="1" baseline="30000">
                  <a:solidFill>
                    <a:srgbClr val="0000FF"/>
                  </a:solidFill>
                  <a:latin typeface="Times New Roman" pitchFamily="18" charset="0"/>
                </a:rPr>
                <a:t>-</a:t>
              </a:r>
              <a:r>
                <a:rPr lang="en-US" sz="2400" b="1">
                  <a:latin typeface="Times New Roman" pitchFamily="18" charset="0"/>
                </a:rPr>
                <a:t> </a:t>
              </a:r>
            </a:p>
          </p:txBody>
        </p:sp>
        <p:sp>
          <p:nvSpPr>
            <p:cNvPr id="52" name="Line 9"/>
            <p:cNvSpPr>
              <a:spLocks noChangeShapeType="1"/>
            </p:cNvSpPr>
            <p:nvPr/>
          </p:nvSpPr>
          <p:spPr bwMode="auto">
            <a:xfrm flipH="1" flipV="1">
              <a:off x="2784" y="864"/>
              <a:ext cx="0" cy="336"/>
            </a:xfrm>
            <a:prstGeom prst="line">
              <a:avLst/>
            </a:prstGeom>
            <a:noFill/>
            <a:ln w="82550">
              <a:solidFill>
                <a:srgbClr val="0000FF"/>
              </a:solidFill>
              <a:round/>
              <a:headEnd/>
              <a:tailEnd type="triangle" w="lg" len="lg"/>
            </a:ln>
          </p:spPr>
          <p:txBody>
            <a:bodyPr/>
            <a:lstStyle/>
            <a:p>
              <a:endParaRPr lang="en-US"/>
            </a:p>
          </p:txBody>
        </p:sp>
      </p:grpSp>
      <p:sp>
        <p:nvSpPr>
          <p:cNvPr id="53" name="Text Box 14"/>
          <p:cNvSpPr txBox="1">
            <a:spLocks noChangeArrowheads="1"/>
          </p:cNvSpPr>
          <p:nvPr/>
        </p:nvSpPr>
        <p:spPr bwMode="auto">
          <a:xfrm>
            <a:off x="152400" y="2241550"/>
            <a:ext cx="1219200" cy="606425"/>
          </a:xfrm>
          <a:prstGeom prst="rect">
            <a:avLst/>
          </a:prstGeom>
          <a:noFill/>
          <a:ln w="25400">
            <a:solidFill>
              <a:schemeClr val="hlink"/>
            </a:solidFill>
            <a:miter lim="800000"/>
            <a:headEnd/>
            <a:tailEnd/>
          </a:ln>
        </p:spPr>
        <p:txBody>
          <a:bodyPr>
            <a:spAutoFit/>
          </a:bodyPr>
          <a:lstStyle/>
          <a:p>
            <a:pPr algn="ctr">
              <a:spcBef>
                <a:spcPct val="50000"/>
              </a:spcBef>
            </a:pPr>
            <a:r>
              <a:rPr lang="en-US" sz="1600" b="1">
                <a:latin typeface="Times New Roman" pitchFamily="18" charset="0"/>
              </a:rPr>
              <a:t>Microwave Source</a:t>
            </a:r>
          </a:p>
        </p:txBody>
      </p:sp>
      <p:sp>
        <p:nvSpPr>
          <p:cNvPr id="54" name="AutoShape 15"/>
          <p:cNvSpPr>
            <a:spLocks noChangeArrowheads="1"/>
          </p:cNvSpPr>
          <p:nvPr/>
        </p:nvSpPr>
        <p:spPr bwMode="auto">
          <a:xfrm>
            <a:off x="1371600" y="2470150"/>
            <a:ext cx="2133600" cy="304800"/>
          </a:xfrm>
          <a:prstGeom prst="flowChartProcess">
            <a:avLst/>
          </a:prstGeom>
          <a:solidFill>
            <a:srgbClr val="FF0000"/>
          </a:solidFill>
          <a:ln w="9525">
            <a:noFill/>
            <a:miter lim="800000"/>
            <a:headEnd/>
            <a:tailEnd/>
          </a:ln>
        </p:spPr>
        <p:txBody>
          <a:bodyPr wrap="none" anchor="ctr"/>
          <a:lstStyle/>
          <a:p>
            <a:endParaRPr lang="en-US"/>
          </a:p>
        </p:txBody>
      </p:sp>
      <p:sp>
        <p:nvSpPr>
          <p:cNvPr id="55" name="Text Box 16"/>
          <p:cNvSpPr txBox="1">
            <a:spLocks noChangeArrowheads="1"/>
          </p:cNvSpPr>
          <p:nvPr/>
        </p:nvSpPr>
        <p:spPr bwMode="auto">
          <a:xfrm>
            <a:off x="1600200" y="2057400"/>
            <a:ext cx="1600200" cy="336550"/>
          </a:xfrm>
          <a:prstGeom prst="rect">
            <a:avLst/>
          </a:prstGeom>
          <a:noFill/>
          <a:ln w="9525">
            <a:noFill/>
            <a:miter lim="800000"/>
            <a:headEnd/>
            <a:tailEnd/>
          </a:ln>
        </p:spPr>
        <p:txBody>
          <a:bodyPr>
            <a:spAutoFit/>
          </a:bodyPr>
          <a:lstStyle/>
          <a:p>
            <a:pPr>
              <a:spcBef>
                <a:spcPct val="50000"/>
              </a:spcBef>
            </a:pPr>
            <a:r>
              <a:rPr lang="en-US" sz="1600" b="1" dirty="0">
                <a:latin typeface="Times New Roman" pitchFamily="18" charset="0"/>
              </a:rPr>
              <a:t>Low Pass Filter</a:t>
            </a:r>
          </a:p>
        </p:txBody>
      </p:sp>
      <p:grpSp>
        <p:nvGrpSpPr>
          <p:cNvPr id="56" name="Group 17"/>
          <p:cNvGrpSpPr>
            <a:grpSpLocks/>
          </p:cNvGrpSpPr>
          <p:nvPr/>
        </p:nvGrpSpPr>
        <p:grpSpPr bwMode="auto">
          <a:xfrm>
            <a:off x="2133600" y="2393950"/>
            <a:ext cx="457200" cy="533400"/>
            <a:chOff x="2448" y="1104"/>
            <a:chExt cx="288" cy="336"/>
          </a:xfrm>
        </p:grpSpPr>
        <p:sp>
          <p:nvSpPr>
            <p:cNvPr id="57" name="Rectangle 18"/>
            <p:cNvSpPr>
              <a:spLocks noChangeArrowheads="1"/>
            </p:cNvSpPr>
            <p:nvPr/>
          </p:nvSpPr>
          <p:spPr bwMode="auto">
            <a:xfrm>
              <a:off x="2448" y="1104"/>
              <a:ext cx="288" cy="336"/>
            </a:xfrm>
            <a:prstGeom prst="rect">
              <a:avLst/>
            </a:prstGeom>
            <a:noFill/>
            <a:ln w="38100">
              <a:solidFill>
                <a:schemeClr val="tx1"/>
              </a:solidFill>
              <a:miter lim="800000"/>
              <a:headEnd/>
              <a:tailEnd/>
            </a:ln>
          </p:spPr>
          <p:txBody>
            <a:bodyPr wrap="none" anchor="ctr"/>
            <a:lstStyle/>
            <a:p>
              <a:endParaRPr lang="en-US"/>
            </a:p>
          </p:txBody>
        </p:sp>
        <p:sp>
          <p:nvSpPr>
            <p:cNvPr id="58" name="Line 19"/>
            <p:cNvSpPr>
              <a:spLocks noChangeShapeType="1"/>
            </p:cNvSpPr>
            <p:nvPr/>
          </p:nvSpPr>
          <p:spPr bwMode="auto">
            <a:xfrm>
              <a:off x="2496" y="1152"/>
              <a:ext cx="144" cy="0"/>
            </a:xfrm>
            <a:prstGeom prst="line">
              <a:avLst/>
            </a:prstGeom>
            <a:noFill/>
            <a:ln w="38100">
              <a:solidFill>
                <a:schemeClr val="tx1"/>
              </a:solidFill>
              <a:round/>
              <a:headEnd/>
              <a:tailEnd/>
            </a:ln>
          </p:spPr>
          <p:txBody>
            <a:bodyPr/>
            <a:lstStyle/>
            <a:p>
              <a:endParaRPr lang="en-US"/>
            </a:p>
          </p:txBody>
        </p:sp>
        <p:sp>
          <p:nvSpPr>
            <p:cNvPr id="59" name="Line 20"/>
            <p:cNvSpPr>
              <a:spLocks noChangeShapeType="1"/>
            </p:cNvSpPr>
            <p:nvPr/>
          </p:nvSpPr>
          <p:spPr bwMode="auto">
            <a:xfrm>
              <a:off x="2640" y="1152"/>
              <a:ext cx="48" cy="240"/>
            </a:xfrm>
            <a:prstGeom prst="line">
              <a:avLst/>
            </a:prstGeom>
            <a:noFill/>
            <a:ln w="38100">
              <a:solidFill>
                <a:schemeClr val="tx1"/>
              </a:solidFill>
              <a:round/>
              <a:headEnd/>
              <a:tailEnd/>
            </a:ln>
          </p:spPr>
          <p:txBody>
            <a:bodyPr/>
            <a:lstStyle/>
            <a:p>
              <a:endParaRPr lang="en-US"/>
            </a:p>
          </p:txBody>
        </p:sp>
      </p:grpSp>
      <p:sp>
        <p:nvSpPr>
          <p:cNvPr id="60" name="AutoShape 21"/>
          <p:cNvSpPr>
            <a:spLocks noChangeArrowheads="1"/>
          </p:cNvSpPr>
          <p:nvPr/>
        </p:nvSpPr>
        <p:spPr bwMode="auto">
          <a:xfrm>
            <a:off x="3429000" y="2470150"/>
            <a:ext cx="228600" cy="762000"/>
          </a:xfrm>
          <a:prstGeom prst="flowChartProcess">
            <a:avLst/>
          </a:prstGeom>
          <a:solidFill>
            <a:srgbClr val="FF0000"/>
          </a:solidFill>
          <a:ln w="9525">
            <a:noFill/>
            <a:miter lim="800000"/>
            <a:headEnd/>
            <a:tailEnd/>
          </a:ln>
        </p:spPr>
        <p:txBody>
          <a:bodyPr wrap="none" anchor="ctr"/>
          <a:lstStyle/>
          <a:p>
            <a:endParaRPr lang="en-US"/>
          </a:p>
        </p:txBody>
      </p:sp>
      <p:grpSp>
        <p:nvGrpSpPr>
          <p:cNvPr id="61" name="Group 22"/>
          <p:cNvGrpSpPr>
            <a:grpSpLocks/>
          </p:cNvGrpSpPr>
          <p:nvPr/>
        </p:nvGrpSpPr>
        <p:grpSpPr bwMode="auto">
          <a:xfrm>
            <a:off x="4191578" y="2315438"/>
            <a:ext cx="4552950" cy="990600"/>
            <a:chOff x="2736" y="528"/>
            <a:chExt cx="2868" cy="624"/>
          </a:xfrm>
        </p:grpSpPr>
        <p:sp>
          <p:nvSpPr>
            <p:cNvPr id="62" name="Text Box 23"/>
            <p:cNvSpPr txBox="1">
              <a:spLocks noChangeArrowheads="1"/>
            </p:cNvSpPr>
            <p:nvPr/>
          </p:nvSpPr>
          <p:spPr bwMode="auto">
            <a:xfrm>
              <a:off x="3696" y="912"/>
              <a:ext cx="1002" cy="212"/>
            </a:xfrm>
            <a:prstGeom prst="rect">
              <a:avLst/>
            </a:prstGeom>
            <a:noFill/>
            <a:ln w="9525">
              <a:noFill/>
              <a:miter lim="800000"/>
              <a:headEnd/>
              <a:tailEnd/>
            </a:ln>
          </p:spPr>
          <p:txBody>
            <a:bodyPr>
              <a:spAutoFit/>
            </a:bodyPr>
            <a:lstStyle/>
            <a:p>
              <a:pPr>
                <a:spcBef>
                  <a:spcPct val="50000"/>
                </a:spcBef>
              </a:pPr>
              <a:r>
                <a:rPr lang="en-US" sz="1600" b="1">
                  <a:latin typeface="Times New Roman" pitchFamily="18" charset="0"/>
                </a:rPr>
                <a:t>High Pass Filter</a:t>
              </a:r>
            </a:p>
          </p:txBody>
        </p:sp>
        <p:grpSp>
          <p:nvGrpSpPr>
            <p:cNvPr id="63" name="Group 24"/>
            <p:cNvGrpSpPr>
              <a:grpSpLocks/>
            </p:cNvGrpSpPr>
            <p:nvPr/>
          </p:nvGrpSpPr>
          <p:grpSpPr bwMode="auto">
            <a:xfrm>
              <a:off x="2736" y="528"/>
              <a:ext cx="2868" cy="624"/>
              <a:chOff x="2736" y="528"/>
              <a:chExt cx="2868" cy="624"/>
            </a:xfrm>
          </p:grpSpPr>
          <p:sp>
            <p:nvSpPr>
              <p:cNvPr id="64" name="Rectangle 25"/>
              <p:cNvSpPr>
                <a:spLocks noChangeArrowheads="1"/>
              </p:cNvSpPr>
              <p:nvPr/>
            </p:nvSpPr>
            <p:spPr bwMode="auto">
              <a:xfrm>
                <a:off x="4512" y="624"/>
                <a:ext cx="417" cy="177"/>
              </a:xfrm>
              <a:prstGeom prst="rect">
                <a:avLst/>
              </a:prstGeom>
              <a:solidFill>
                <a:srgbClr val="0000FF"/>
              </a:solidFill>
              <a:ln w="9525">
                <a:noFill/>
                <a:miter lim="800000"/>
                <a:headEnd/>
                <a:tailEnd/>
              </a:ln>
            </p:spPr>
            <p:txBody>
              <a:bodyPr wrap="none" anchor="ctr"/>
              <a:lstStyle/>
              <a:p>
                <a:endParaRPr lang="en-US"/>
              </a:p>
            </p:txBody>
          </p:sp>
          <p:sp>
            <p:nvSpPr>
              <p:cNvPr id="65" name="Text Box 26"/>
              <p:cNvSpPr txBox="1">
                <a:spLocks noChangeArrowheads="1"/>
              </p:cNvSpPr>
              <p:nvPr/>
            </p:nvSpPr>
            <p:spPr bwMode="auto">
              <a:xfrm>
                <a:off x="4560" y="672"/>
                <a:ext cx="336" cy="365"/>
              </a:xfrm>
              <a:prstGeom prst="rect">
                <a:avLst/>
              </a:prstGeom>
              <a:noFill/>
              <a:ln w="9525">
                <a:noFill/>
                <a:miter lim="800000"/>
                <a:headEnd/>
                <a:tailEnd/>
              </a:ln>
            </p:spPr>
            <p:txBody>
              <a:bodyPr>
                <a:spAutoFit/>
              </a:bodyPr>
              <a:lstStyle/>
              <a:p>
                <a:pPr>
                  <a:spcBef>
                    <a:spcPct val="50000"/>
                  </a:spcBef>
                </a:pPr>
                <a:r>
                  <a:rPr lang="en-US" altLang="zh-TW" sz="3200" b="1">
                    <a:solidFill>
                      <a:srgbClr val="0000FF"/>
                    </a:solidFill>
                    <a:latin typeface="Times New Roman" pitchFamily="18" charset="0"/>
                  </a:rPr>
                  <a:t>v</a:t>
                </a:r>
                <a:r>
                  <a:rPr lang="en-US" altLang="zh-TW" b="1" baseline="-25000">
                    <a:solidFill>
                      <a:srgbClr val="0000FF"/>
                    </a:solidFill>
                    <a:latin typeface="Times New Roman" pitchFamily="18" charset="0"/>
                  </a:rPr>
                  <a:t>3f</a:t>
                </a:r>
                <a:endParaRPr lang="zh-TW" altLang="en-US" b="1">
                  <a:solidFill>
                    <a:srgbClr val="0000FF"/>
                  </a:solidFill>
                  <a:latin typeface="Times New Roman" pitchFamily="18" charset="0"/>
                </a:endParaRPr>
              </a:p>
            </p:txBody>
          </p:sp>
          <p:sp>
            <p:nvSpPr>
              <p:cNvPr id="66" name="Rectangle 27"/>
              <p:cNvSpPr>
                <a:spLocks noChangeArrowheads="1"/>
              </p:cNvSpPr>
              <p:nvPr/>
            </p:nvSpPr>
            <p:spPr bwMode="auto">
              <a:xfrm>
                <a:off x="4932" y="528"/>
                <a:ext cx="672" cy="432"/>
              </a:xfrm>
              <a:prstGeom prst="rect">
                <a:avLst/>
              </a:prstGeom>
              <a:noFill/>
              <a:ln w="25400">
                <a:solidFill>
                  <a:schemeClr val="hlink"/>
                </a:solidFill>
                <a:miter lim="800000"/>
                <a:headEnd/>
                <a:tailEnd/>
              </a:ln>
            </p:spPr>
            <p:txBody>
              <a:bodyPr wrap="none" anchor="ctr"/>
              <a:lstStyle/>
              <a:p>
                <a:pPr algn="ctr"/>
                <a:r>
                  <a:rPr lang="en-US" sz="1600" b="1">
                    <a:latin typeface="Times New Roman" pitchFamily="18" charset="0"/>
                  </a:rPr>
                  <a:t>Spectrum </a:t>
                </a:r>
              </a:p>
              <a:p>
                <a:pPr algn="ctr"/>
                <a:r>
                  <a:rPr lang="en-US" sz="1600" b="1">
                    <a:latin typeface="Times New Roman" pitchFamily="18" charset="0"/>
                  </a:rPr>
                  <a:t>Analyzer</a:t>
                </a:r>
              </a:p>
            </p:txBody>
          </p:sp>
          <p:grpSp>
            <p:nvGrpSpPr>
              <p:cNvPr id="67" name="Group 28"/>
              <p:cNvGrpSpPr>
                <a:grpSpLocks/>
              </p:cNvGrpSpPr>
              <p:nvPr/>
            </p:nvGrpSpPr>
            <p:grpSpPr bwMode="auto">
              <a:xfrm>
                <a:off x="4224" y="528"/>
                <a:ext cx="288" cy="384"/>
                <a:chOff x="2784" y="1872"/>
                <a:chExt cx="288" cy="384"/>
              </a:xfrm>
            </p:grpSpPr>
            <p:sp>
              <p:nvSpPr>
                <p:cNvPr id="74" name="Rectangle 29"/>
                <p:cNvSpPr>
                  <a:spLocks noChangeArrowheads="1"/>
                </p:cNvSpPr>
                <p:nvPr/>
              </p:nvSpPr>
              <p:spPr bwMode="auto">
                <a:xfrm>
                  <a:off x="2784" y="1872"/>
                  <a:ext cx="288" cy="384"/>
                </a:xfrm>
                <a:prstGeom prst="rect">
                  <a:avLst/>
                </a:prstGeom>
                <a:noFill/>
                <a:ln w="38100">
                  <a:solidFill>
                    <a:schemeClr val="tx1"/>
                  </a:solidFill>
                  <a:miter lim="800000"/>
                  <a:headEnd/>
                  <a:tailEnd/>
                </a:ln>
              </p:spPr>
              <p:txBody>
                <a:bodyPr wrap="none" anchor="ctr"/>
                <a:lstStyle/>
                <a:p>
                  <a:endParaRPr lang="en-US"/>
                </a:p>
              </p:txBody>
            </p:sp>
            <p:sp>
              <p:nvSpPr>
                <p:cNvPr id="75" name="Line 30"/>
                <p:cNvSpPr>
                  <a:spLocks noChangeShapeType="1"/>
                </p:cNvSpPr>
                <p:nvPr/>
              </p:nvSpPr>
              <p:spPr bwMode="auto">
                <a:xfrm flipV="1">
                  <a:off x="2832" y="1920"/>
                  <a:ext cx="48" cy="288"/>
                </a:xfrm>
                <a:prstGeom prst="line">
                  <a:avLst/>
                </a:prstGeom>
                <a:noFill/>
                <a:ln w="38100">
                  <a:solidFill>
                    <a:schemeClr val="tx1"/>
                  </a:solidFill>
                  <a:round/>
                  <a:headEnd/>
                  <a:tailEnd/>
                </a:ln>
              </p:spPr>
              <p:txBody>
                <a:bodyPr/>
                <a:lstStyle/>
                <a:p>
                  <a:endParaRPr lang="en-US"/>
                </a:p>
              </p:txBody>
            </p:sp>
            <p:sp>
              <p:nvSpPr>
                <p:cNvPr id="76" name="Line 31"/>
                <p:cNvSpPr>
                  <a:spLocks noChangeShapeType="1"/>
                </p:cNvSpPr>
                <p:nvPr/>
              </p:nvSpPr>
              <p:spPr bwMode="auto">
                <a:xfrm>
                  <a:off x="2880" y="1920"/>
                  <a:ext cx="144" cy="0"/>
                </a:xfrm>
                <a:prstGeom prst="line">
                  <a:avLst/>
                </a:prstGeom>
                <a:noFill/>
                <a:ln w="38100">
                  <a:solidFill>
                    <a:schemeClr val="tx1"/>
                  </a:solidFill>
                  <a:round/>
                  <a:headEnd/>
                  <a:tailEnd/>
                </a:ln>
              </p:spPr>
              <p:txBody>
                <a:bodyPr/>
                <a:lstStyle/>
                <a:p>
                  <a:endParaRPr lang="en-US"/>
                </a:p>
              </p:txBody>
            </p:sp>
          </p:grpSp>
          <p:grpSp>
            <p:nvGrpSpPr>
              <p:cNvPr id="68" name="Group 32"/>
              <p:cNvGrpSpPr>
                <a:grpSpLocks/>
              </p:cNvGrpSpPr>
              <p:nvPr/>
            </p:nvGrpSpPr>
            <p:grpSpPr bwMode="auto">
              <a:xfrm>
                <a:off x="2736" y="624"/>
                <a:ext cx="1488" cy="192"/>
                <a:chOff x="2736" y="624"/>
                <a:chExt cx="1488" cy="192"/>
              </a:xfrm>
            </p:grpSpPr>
            <p:sp>
              <p:nvSpPr>
                <p:cNvPr id="72" name="Rectangle 33"/>
                <p:cNvSpPr>
                  <a:spLocks noChangeArrowheads="1"/>
                </p:cNvSpPr>
                <p:nvPr/>
              </p:nvSpPr>
              <p:spPr bwMode="auto">
                <a:xfrm rot="5400000">
                  <a:off x="3432" y="24"/>
                  <a:ext cx="96" cy="1488"/>
                </a:xfrm>
                <a:prstGeom prst="rect">
                  <a:avLst/>
                </a:prstGeom>
                <a:solidFill>
                  <a:srgbClr val="0000FF"/>
                </a:solidFill>
                <a:ln w="9525">
                  <a:noFill/>
                  <a:miter lim="800000"/>
                  <a:headEnd/>
                  <a:tailEnd/>
                </a:ln>
              </p:spPr>
              <p:txBody>
                <a:bodyPr wrap="none" anchor="ctr"/>
                <a:lstStyle/>
                <a:p>
                  <a:endParaRPr lang="en-US"/>
                </a:p>
              </p:txBody>
            </p:sp>
            <p:sp>
              <p:nvSpPr>
                <p:cNvPr id="73" name="Rectangle 34"/>
                <p:cNvSpPr>
                  <a:spLocks noChangeArrowheads="1"/>
                </p:cNvSpPr>
                <p:nvPr/>
              </p:nvSpPr>
              <p:spPr bwMode="auto">
                <a:xfrm>
                  <a:off x="2736" y="624"/>
                  <a:ext cx="1488" cy="96"/>
                </a:xfrm>
                <a:prstGeom prst="rect">
                  <a:avLst/>
                </a:prstGeom>
                <a:solidFill>
                  <a:srgbClr val="FF0000"/>
                </a:solidFill>
                <a:ln w="9525">
                  <a:noFill/>
                  <a:miter lim="800000"/>
                  <a:headEnd/>
                  <a:tailEnd/>
                </a:ln>
              </p:spPr>
              <p:txBody>
                <a:bodyPr wrap="none" anchor="ctr"/>
                <a:lstStyle/>
                <a:p>
                  <a:endParaRPr lang="en-US"/>
                </a:p>
              </p:txBody>
            </p:sp>
          </p:grpSp>
          <p:grpSp>
            <p:nvGrpSpPr>
              <p:cNvPr id="69" name="Group 35"/>
              <p:cNvGrpSpPr>
                <a:grpSpLocks/>
              </p:cNvGrpSpPr>
              <p:nvPr/>
            </p:nvGrpSpPr>
            <p:grpSpPr bwMode="auto">
              <a:xfrm rot="-5400000">
                <a:off x="2640" y="816"/>
                <a:ext cx="432" cy="240"/>
                <a:chOff x="2736" y="624"/>
                <a:chExt cx="1488" cy="192"/>
              </a:xfrm>
            </p:grpSpPr>
            <p:sp>
              <p:nvSpPr>
                <p:cNvPr id="70" name="Rectangle 36"/>
                <p:cNvSpPr>
                  <a:spLocks noChangeArrowheads="1"/>
                </p:cNvSpPr>
                <p:nvPr/>
              </p:nvSpPr>
              <p:spPr bwMode="auto">
                <a:xfrm rot="5400000">
                  <a:off x="3432" y="24"/>
                  <a:ext cx="96" cy="1488"/>
                </a:xfrm>
                <a:prstGeom prst="rect">
                  <a:avLst/>
                </a:prstGeom>
                <a:solidFill>
                  <a:srgbClr val="0000FF"/>
                </a:solidFill>
                <a:ln w="9525">
                  <a:noFill/>
                  <a:miter lim="800000"/>
                  <a:headEnd/>
                  <a:tailEnd/>
                </a:ln>
              </p:spPr>
              <p:txBody>
                <a:bodyPr wrap="none" anchor="ctr"/>
                <a:lstStyle/>
                <a:p>
                  <a:endParaRPr lang="en-US"/>
                </a:p>
              </p:txBody>
            </p:sp>
            <p:sp>
              <p:nvSpPr>
                <p:cNvPr id="71" name="Rectangle 37"/>
                <p:cNvSpPr>
                  <a:spLocks noChangeArrowheads="1"/>
                </p:cNvSpPr>
                <p:nvPr/>
              </p:nvSpPr>
              <p:spPr bwMode="auto">
                <a:xfrm>
                  <a:off x="2736" y="624"/>
                  <a:ext cx="1488" cy="96"/>
                </a:xfrm>
                <a:prstGeom prst="rect">
                  <a:avLst/>
                </a:prstGeom>
                <a:solidFill>
                  <a:srgbClr val="FF0000"/>
                </a:solidFill>
                <a:ln w="9525">
                  <a:noFill/>
                  <a:miter lim="800000"/>
                  <a:headEnd/>
                  <a:tailEnd/>
                </a:ln>
              </p:spPr>
              <p:txBody>
                <a:bodyPr wrap="none" anchor="ctr"/>
                <a:lstStyle/>
                <a:p>
                  <a:endParaRPr lang="en-US"/>
                </a:p>
              </p:txBody>
            </p:sp>
          </p:grpSp>
        </p:grpSp>
      </p:grpSp>
      <p:pic>
        <p:nvPicPr>
          <p:cNvPr id="78" name="Picture 6" descr="tamin-1"/>
          <p:cNvPicPr>
            <a:picLocks noChangeAspect="1" noChangeArrowheads="1"/>
          </p:cNvPicPr>
          <p:nvPr/>
        </p:nvPicPr>
        <p:blipFill>
          <a:blip r:embed="rId5" cstate="print"/>
          <a:srcRect t="6053"/>
          <a:stretch>
            <a:fillRect/>
          </a:stretch>
        </p:blipFill>
        <p:spPr bwMode="auto">
          <a:xfrm>
            <a:off x="76200" y="3352800"/>
            <a:ext cx="2047396" cy="1643063"/>
          </a:xfrm>
          <a:prstGeom prst="rect">
            <a:avLst/>
          </a:prstGeom>
          <a:noFill/>
          <a:ln w="9525">
            <a:noFill/>
            <a:miter lim="800000"/>
            <a:headEnd/>
            <a:tailEnd/>
          </a:ln>
        </p:spPr>
      </p:pic>
      <p:sp>
        <p:nvSpPr>
          <p:cNvPr id="79" name="Rectangle 78"/>
          <p:cNvSpPr/>
          <p:nvPr/>
        </p:nvSpPr>
        <p:spPr>
          <a:xfrm>
            <a:off x="5029200" y="3276600"/>
            <a:ext cx="4114800" cy="3581400"/>
          </a:xfrm>
          <a:prstGeom prst="rect">
            <a:avLst/>
          </a:prstGeom>
          <a:solidFill>
            <a:srgbClr val="09F1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p:cNvSpPr txBox="1"/>
          <p:nvPr/>
        </p:nvSpPr>
        <p:spPr>
          <a:xfrm>
            <a:off x="914400" y="6236945"/>
            <a:ext cx="848309" cy="276999"/>
          </a:xfrm>
          <a:prstGeom prst="rect">
            <a:avLst/>
          </a:prstGeom>
          <a:noFill/>
        </p:spPr>
        <p:txBody>
          <a:bodyPr wrap="none" rtlCol="0">
            <a:spAutoFit/>
          </a:bodyPr>
          <a:lstStyle/>
          <a:p>
            <a:r>
              <a:rPr lang="en-US" sz="1200" b="1" dirty="0" smtClean="0">
                <a:latin typeface="Times New Roman" pitchFamily="18" charset="0"/>
                <a:cs typeface="Times New Roman" pitchFamily="18" charset="0"/>
              </a:rPr>
              <a:t>Thin Film</a:t>
            </a:r>
            <a:endParaRPr lang="en-US" sz="1200" b="1" dirty="0">
              <a:latin typeface="Times New Roman" pitchFamily="18" charset="0"/>
              <a:cs typeface="Times New Roman" pitchFamily="18" charset="0"/>
            </a:endParaRPr>
          </a:p>
        </p:txBody>
      </p:sp>
      <p:sp>
        <p:nvSpPr>
          <p:cNvPr id="82" name="TextBox 81"/>
          <p:cNvSpPr txBox="1"/>
          <p:nvPr/>
        </p:nvSpPr>
        <p:spPr>
          <a:xfrm>
            <a:off x="1426143" y="4599801"/>
            <a:ext cx="734496" cy="276999"/>
          </a:xfrm>
          <a:prstGeom prst="rect">
            <a:avLst/>
          </a:prstGeom>
          <a:noFill/>
        </p:spPr>
        <p:txBody>
          <a:bodyPr wrap="none" rtlCol="0">
            <a:spAutoFit/>
          </a:bodyPr>
          <a:lstStyle/>
          <a:p>
            <a:r>
              <a:rPr lang="en-US" sz="1200" b="1" dirty="0" smtClean="0">
                <a:latin typeface="Times New Roman" pitchFamily="18" charset="0"/>
                <a:cs typeface="Times New Roman" pitchFamily="18" charset="0"/>
              </a:rPr>
              <a:t>Bulk Nb</a:t>
            </a:r>
            <a:endParaRPr lang="en-US" sz="1200" b="1" dirty="0">
              <a:latin typeface="Times New Roman" pitchFamily="18" charset="0"/>
              <a:cs typeface="Times New Roman" pitchFamily="18" charset="0"/>
            </a:endParaRPr>
          </a:p>
        </p:txBody>
      </p:sp>
      <p:pic>
        <p:nvPicPr>
          <p:cNvPr id="53251" name="Picture 3"/>
          <p:cNvPicPr>
            <a:picLocks noChangeAspect="1" noChangeArrowheads="1"/>
          </p:cNvPicPr>
          <p:nvPr/>
        </p:nvPicPr>
        <p:blipFill>
          <a:blip r:embed="rId6" cstate="print"/>
          <a:srcRect/>
          <a:stretch>
            <a:fillRect/>
          </a:stretch>
        </p:blipFill>
        <p:spPr bwMode="auto">
          <a:xfrm>
            <a:off x="5105400" y="3383393"/>
            <a:ext cx="4038600" cy="2026807"/>
          </a:xfrm>
          <a:prstGeom prst="rect">
            <a:avLst/>
          </a:prstGeom>
          <a:noFill/>
          <a:ln w="9525">
            <a:noFill/>
            <a:miter lim="800000"/>
            <a:headEnd/>
            <a:tailEnd/>
          </a:ln>
          <a:effectLst/>
        </p:spPr>
      </p:pic>
      <p:sp>
        <p:nvSpPr>
          <p:cNvPr id="91" name="TextBox 90"/>
          <p:cNvSpPr txBox="1"/>
          <p:nvPr/>
        </p:nvSpPr>
        <p:spPr>
          <a:xfrm>
            <a:off x="5410200" y="5410200"/>
            <a:ext cx="3335208"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Nonlinear </a:t>
            </a:r>
            <a:r>
              <a:rPr lang="en-US" b="1" dirty="0" err="1" smtClean="0">
                <a:latin typeface="Times New Roman" pitchFamily="18" charset="0"/>
                <a:cs typeface="Times New Roman" pitchFamily="18" charset="0"/>
              </a:rPr>
              <a:t>Superfluid</a:t>
            </a:r>
            <a:r>
              <a:rPr lang="en-US" b="1" dirty="0" smtClean="0">
                <a:latin typeface="Times New Roman" pitchFamily="18" charset="0"/>
                <a:cs typeface="Times New Roman" pitchFamily="18" charset="0"/>
              </a:rPr>
              <a:t> Response:</a:t>
            </a:r>
            <a:endParaRPr lang="en-US" b="1" dirty="0">
              <a:latin typeface="Times New Roman" pitchFamily="18" charset="0"/>
              <a:cs typeface="Times New Roman" pitchFamily="18" charset="0"/>
            </a:endParaRPr>
          </a:p>
        </p:txBody>
      </p:sp>
      <p:graphicFrame>
        <p:nvGraphicFramePr>
          <p:cNvPr id="5" name="Object 28"/>
          <p:cNvGraphicFramePr>
            <a:graphicFrameLocks noChangeAspect="1"/>
          </p:cNvGraphicFramePr>
          <p:nvPr/>
        </p:nvGraphicFramePr>
        <p:xfrm>
          <a:off x="5638800" y="5759307"/>
          <a:ext cx="2362200" cy="925513"/>
        </p:xfrm>
        <a:graphic>
          <a:graphicData uri="http://schemas.openxmlformats.org/presentationml/2006/ole">
            <p:oleObj spid="_x0000_s53253" name="Equation" r:id="rId7" imgW="1155600" imgH="457200" progId="Equation.3">
              <p:embed/>
            </p:oleObj>
          </a:graphicData>
        </a:graphic>
      </p:graphicFrame>
      <p:sp>
        <p:nvSpPr>
          <p:cNvPr id="92" name="TextBox 91"/>
          <p:cNvSpPr txBox="1"/>
          <p:nvPr/>
        </p:nvSpPr>
        <p:spPr>
          <a:xfrm rot="1054598">
            <a:off x="1458144" y="6064555"/>
            <a:ext cx="1949008" cy="400110"/>
          </a:xfrm>
          <a:prstGeom prst="rect">
            <a:avLst/>
          </a:prstGeom>
          <a:noFill/>
        </p:spPr>
        <p:txBody>
          <a:bodyPr wrap="square" rtlCol="0">
            <a:spAutoFit/>
          </a:bodyPr>
          <a:lstStyle/>
          <a:p>
            <a:r>
              <a:rPr lang="en-US" sz="2000" b="1" dirty="0" smtClean="0">
                <a:solidFill>
                  <a:schemeClr val="bg1"/>
                </a:solidFill>
              </a:rPr>
              <a:t>Superconductor</a:t>
            </a:r>
            <a:endParaRPr lang="en-US" sz="2000" b="1" dirty="0">
              <a:solidFill>
                <a:schemeClr val="bg1"/>
              </a:solidFill>
            </a:endParaRPr>
          </a:p>
        </p:txBody>
      </p:sp>
      <p:pic>
        <p:nvPicPr>
          <p:cNvPr id="77" name="Picture 7" descr="Picture of slider on Tl sample_DSC4746.jpg"/>
          <p:cNvPicPr>
            <a:picLocks noChangeAspect="1"/>
          </p:cNvPicPr>
          <p:nvPr/>
        </p:nvPicPr>
        <p:blipFill>
          <a:blip r:embed="rId8" cstate="print"/>
          <a:srcRect/>
          <a:stretch>
            <a:fillRect/>
          </a:stretch>
        </p:blipFill>
        <p:spPr bwMode="auto">
          <a:xfrm>
            <a:off x="76200" y="5105400"/>
            <a:ext cx="2057400" cy="1371600"/>
          </a:xfrm>
          <a:prstGeom prst="rect">
            <a:avLst/>
          </a:prstGeom>
          <a:noFill/>
          <a:ln w="9525">
            <a:noFill/>
            <a:miter lim="800000"/>
            <a:headEnd/>
            <a:tailEnd/>
          </a:ln>
        </p:spPr>
      </p:pic>
      <p:cxnSp>
        <p:nvCxnSpPr>
          <p:cNvPr id="94" name="Straight Connector 93"/>
          <p:cNvCxnSpPr/>
          <p:nvPr/>
        </p:nvCxnSpPr>
        <p:spPr>
          <a:xfrm>
            <a:off x="5943600" y="4800600"/>
            <a:ext cx="2133600" cy="0"/>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6400800" y="4766846"/>
            <a:ext cx="1753300" cy="338554"/>
          </a:xfrm>
          <a:prstGeom prst="rect">
            <a:avLst/>
          </a:prstGeom>
          <a:noFill/>
        </p:spPr>
        <p:txBody>
          <a:bodyPr wrap="none" rtlCol="0">
            <a:spAutoFit/>
          </a:bodyPr>
          <a:lstStyle/>
          <a:p>
            <a:r>
              <a:rPr lang="en-US" sz="1600" b="1" dirty="0" smtClean="0">
                <a:solidFill>
                  <a:schemeClr val="accent6"/>
                </a:solidFill>
              </a:rPr>
              <a:t>P</a:t>
            </a:r>
            <a:r>
              <a:rPr lang="en-US" sz="1600" b="1" baseline="-25000" dirty="0" smtClean="0">
                <a:solidFill>
                  <a:schemeClr val="accent6"/>
                </a:solidFill>
              </a:rPr>
              <a:t>3f</a:t>
            </a:r>
            <a:r>
              <a:rPr lang="en-US" sz="1600" b="1" dirty="0" smtClean="0">
                <a:solidFill>
                  <a:schemeClr val="accent6"/>
                </a:solidFill>
              </a:rPr>
              <a:t> resolution limit</a:t>
            </a:r>
            <a:endParaRPr lang="en-US" sz="1600" b="1" dirty="0">
              <a:solidFill>
                <a:schemeClr val="accent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blinds(horizontal)">
                                      <p:cBhvr>
                                        <p:cTn id="29" dur="500"/>
                                        <p:tgtEl>
                                          <p:spTgt spid="50"/>
                                        </p:tgtEl>
                                      </p:cBhvr>
                                    </p:animEffect>
                                  </p:childTnLst>
                                </p:cTn>
                              </p:par>
                              <p:par>
                                <p:cTn id="30" presetID="3" presetClass="entr" presetSubtype="10" fill="hold"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blinds(horizontal)">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2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3" grpId="0" animBg="1"/>
      <p:bldP spid="54" grpId="0" animBg="1"/>
      <p:bldP spid="55" grpId="0"/>
      <p:bldP spid="60" grpId="0" animBg="1"/>
      <p:bldP spid="79" grpId="0" animBg="1"/>
      <p:bldP spid="80" grpId="0"/>
      <p:bldP spid="82" grpId="0"/>
      <p:bldP spid="91" grpId="0"/>
      <p:bldP spid="92" grpId="0"/>
      <p:bldP spid="9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p:cNvSpPr txBox="1">
            <a:spLocks noChangeArrowheads="1"/>
          </p:cNvSpPr>
          <p:nvPr/>
        </p:nvSpPr>
        <p:spPr bwMode="auto">
          <a:xfrm>
            <a:off x="1219172" y="1143000"/>
            <a:ext cx="2438400" cy="461665"/>
          </a:xfrm>
          <a:prstGeom prst="rect">
            <a:avLst/>
          </a:prstGeom>
          <a:noFill/>
          <a:ln w="9525">
            <a:noFill/>
            <a:miter lim="800000"/>
            <a:headEnd/>
            <a:tailEnd/>
          </a:ln>
        </p:spPr>
        <p:txBody>
          <a:bodyPr>
            <a:spAutoFit/>
          </a:bodyPr>
          <a:lstStyle/>
          <a:p>
            <a:pPr algn="ctr"/>
            <a:r>
              <a:rPr lang="en-US" sz="2400" b="1" dirty="0">
                <a:latin typeface="Times New Roman" pitchFamily="18" charset="0"/>
                <a:cs typeface="Times New Roman" pitchFamily="18" charset="0"/>
              </a:rPr>
              <a:t>T=15 K</a:t>
            </a:r>
          </a:p>
        </p:txBody>
      </p:sp>
      <p:sp>
        <p:nvSpPr>
          <p:cNvPr id="3" name="TextBox 16"/>
          <p:cNvSpPr txBox="1">
            <a:spLocks noChangeArrowheads="1"/>
          </p:cNvSpPr>
          <p:nvPr/>
        </p:nvSpPr>
        <p:spPr bwMode="auto">
          <a:xfrm>
            <a:off x="457200" y="5124450"/>
            <a:ext cx="4648200" cy="1200150"/>
          </a:xfrm>
          <a:prstGeom prst="rect">
            <a:avLst/>
          </a:prstGeom>
          <a:noFill/>
          <a:ln w="9525">
            <a:noFill/>
            <a:miter lim="800000"/>
            <a:headEnd/>
            <a:tailEnd/>
          </a:ln>
        </p:spPr>
        <p:txBody>
          <a:bodyPr>
            <a:spAutoFit/>
          </a:bodyPr>
          <a:lstStyle/>
          <a:p>
            <a:r>
              <a:rPr lang="en-US" sz="2400" b="1" dirty="0"/>
              <a:t>Excited Power:  16 dBm  </a:t>
            </a:r>
          </a:p>
          <a:p>
            <a:r>
              <a:rPr lang="en-US" sz="2400" b="1" dirty="0"/>
              <a:t>Excited </a:t>
            </a:r>
            <a:r>
              <a:rPr lang="en-US" sz="2400" b="1" dirty="0" smtClean="0"/>
              <a:t>Frequency: </a:t>
            </a:r>
            <a:r>
              <a:rPr lang="en-US" sz="2400" b="1" dirty="0"/>
              <a:t>5.33 GHz</a:t>
            </a:r>
          </a:p>
          <a:p>
            <a:r>
              <a:rPr lang="en-US" sz="2400" b="1" dirty="0" smtClean="0"/>
              <a:t>Step </a:t>
            </a:r>
            <a:r>
              <a:rPr lang="en-US" sz="2400" b="1" dirty="0"/>
              <a:t>size: 10 </a:t>
            </a:r>
            <a:r>
              <a:rPr lang="en-US" sz="2400" b="1" dirty="0">
                <a:latin typeface="Symbol" pitchFamily="18" charset="2"/>
              </a:rPr>
              <a:t>m</a:t>
            </a:r>
            <a:r>
              <a:rPr lang="en-US" sz="2400" b="1" dirty="0"/>
              <a:t>m.  </a:t>
            </a:r>
          </a:p>
        </p:txBody>
      </p:sp>
      <p:sp>
        <p:nvSpPr>
          <p:cNvPr id="4" name="Rectangle 17"/>
          <p:cNvSpPr>
            <a:spLocks noChangeArrowheads="1"/>
          </p:cNvSpPr>
          <p:nvPr/>
        </p:nvSpPr>
        <p:spPr bwMode="auto">
          <a:xfrm>
            <a:off x="-202749" y="685800"/>
            <a:ext cx="5993949" cy="584775"/>
          </a:xfrm>
          <a:prstGeom prst="rect">
            <a:avLst/>
          </a:prstGeom>
          <a:noFill/>
          <a:ln w="9525">
            <a:noFill/>
            <a:miter lim="800000"/>
            <a:headEnd/>
            <a:tailEnd/>
          </a:ln>
        </p:spPr>
        <p:txBody>
          <a:bodyPr wrap="none">
            <a:spAutoFit/>
          </a:bodyPr>
          <a:lstStyle/>
          <a:p>
            <a:pPr algn="ctr"/>
            <a:r>
              <a:rPr lang="en-US" sz="3200" b="1" dirty="0">
                <a:latin typeface="Times New Roman" pitchFamily="18" charset="0"/>
                <a:cs typeface="Times New Roman" pitchFamily="18" charset="0"/>
              </a:rPr>
              <a:t>MgB</a:t>
            </a:r>
            <a:r>
              <a:rPr lang="en-US" sz="3200" b="1" baseline="-25000" dirty="0">
                <a:latin typeface="Times New Roman" pitchFamily="18" charset="0"/>
                <a:cs typeface="Times New Roman" pitchFamily="18" charset="0"/>
              </a:rPr>
              <a:t>2 </a:t>
            </a:r>
            <a:r>
              <a:rPr lang="en-US" sz="3200" b="1" dirty="0" smtClean="0">
                <a:latin typeface="Times New Roman" pitchFamily="18" charset="0"/>
                <a:cs typeface="Times New Roman" pitchFamily="18" charset="0"/>
              </a:rPr>
              <a:t>Film (200 </a:t>
            </a:r>
            <a:r>
              <a:rPr lang="en-US" sz="3200" b="1" dirty="0">
                <a:latin typeface="Times New Roman" pitchFamily="18" charset="0"/>
                <a:cs typeface="Times New Roman" pitchFamily="18" charset="0"/>
              </a:rPr>
              <a:t>nm) </a:t>
            </a:r>
            <a:r>
              <a:rPr lang="en-US" sz="3200" b="1" dirty="0" smtClean="0">
                <a:latin typeface="Times New Roman" pitchFamily="18" charset="0"/>
                <a:cs typeface="Times New Roman" pitchFamily="18" charset="0"/>
              </a:rPr>
              <a:t>P</a:t>
            </a:r>
            <a:r>
              <a:rPr lang="en-US" sz="3200" b="1" baseline="-25000" dirty="0" smtClean="0">
                <a:latin typeface="Times New Roman" pitchFamily="18" charset="0"/>
                <a:cs typeface="Times New Roman" pitchFamily="18" charset="0"/>
              </a:rPr>
              <a:t>3f</a:t>
            </a:r>
            <a:r>
              <a:rPr lang="en-US" sz="3200" b="1" dirty="0" smtClean="0">
                <a:latin typeface="Times New Roman" pitchFamily="18" charset="0"/>
                <a:cs typeface="Times New Roman" pitchFamily="18" charset="0"/>
              </a:rPr>
              <a:t> Imaging</a:t>
            </a:r>
            <a:endParaRPr lang="en-US" sz="3200" b="1" dirty="0">
              <a:latin typeface="Times New Roman" pitchFamily="18" charset="0"/>
              <a:cs typeface="Times New Roman" pitchFamily="18" charset="0"/>
            </a:endParaRPr>
          </a:p>
        </p:txBody>
      </p:sp>
      <p:grpSp>
        <p:nvGrpSpPr>
          <p:cNvPr id="5" name="Group 23"/>
          <p:cNvGrpSpPr>
            <a:grpSpLocks/>
          </p:cNvGrpSpPr>
          <p:nvPr/>
        </p:nvGrpSpPr>
        <p:grpSpPr bwMode="auto">
          <a:xfrm>
            <a:off x="5334000" y="3729038"/>
            <a:ext cx="3657600" cy="3052762"/>
            <a:chOff x="5257800" y="3576935"/>
            <a:chExt cx="3657600" cy="3052465"/>
          </a:xfrm>
        </p:grpSpPr>
        <p:pic>
          <p:nvPicPr>
            <p:cNvPr id="6" name="Picture 3"/>
            <p:cNvPicPr>
              <a:picLocks noChangeAspect="1" noChangeArrowheads="1"/>
            </p:cNvPicPr>
            <p:nvPr/>
          </p:nvPicPr>
          <p:blipFill>
            <a:blip r:embed="rId2" cstate="print"/>
            <a:srcRect/>
            <a:stretch>
              <a:fillRect/>
            </a:stretch>
          </p:blipFill>
          <p:spPr bwMode="auto">
            <a:xfrm>
              <a:off x="5486400" y="3805534"/>
              <a:ext cx="3429000" cy="2632983"/>
            </a:xfrm>
            <a:prstGeom prst="rect">
              <a:avLst/>
            </a:prstGeom>
            <a:noFill/>
            <a:ln w="9525">
              <a:noFill/>
              <a:miter lim="800000"/>
              <a:headEnd/>
              <a:tailEnd/>
            </a:ln>
          </p:spPr>
        </p:pic>
        <p:sp>
          <p:nvSpPr>
            <p:cNvPr id="7" name="Rectangle 19"/>
            <p:cNvSpPr>
              <a:spLocks noChangeArrowheads="1"/>
            </p:cNvSpPr>
            <p:nvPr/>
          </p:nvSpPr>
          <p:spPr bwMode="auto">
            <a:xfrm>
              <a:off x="6858000" y="6167735"/>
              <a:ext cx="619080" cy="461665"/>
            </a:xfrm>
            <a:prstGeom prst="rect">
              <a:avLst/>
            </a:prstGeom>
            <a:noFill/>
            <a:ln w="9525">
              <a:noFill/>
              <a:miter lim="800000"/>
              <a:headEnd/>
              <a:tailEnd/>
            </a:ln>
          </p:spPr>
          <p:txBody>
            <a:bodyPr wrap="none">
              <a:spAutoFit/>
            </a:bodyPr>
            <a:lstStyle/>
            <a:p>
              <a:r>
                <a:rPr lang="en-US" sz="2400" b="1" dirty="0">
                  <a:latin typeface="Symbol" pitchFamily="18" charset="2"/>
                </a:rPr>
                <a:t>m</a:t>
              </a:r>
              <a:r>
                <a:rPr lang="en-US" sz="2400" b="1" dirty="0">
                  <a:latin typeface="Times New Roman" pitchFamily="18" charset="0"/>
                  <a:cs typeface="Times New Roman" pitchFamily="18" charset="0"/>
                </a:rPr>
                <a:t>m</a:t>
              </a:r>
            </a:p>
          </p:txBody>
        </p:sp>
        <p:sp>
          <p:nvSpPr>
            <p:cNvPr id="8" name="Rectangle 20"/>
            <p:cNvSpPr>
              <a:spLocks noChangeArrowheads="1"/>
            </p:cNvSpPr>
            <p:nvPr/>
          </p:nvSpPr>
          <p:spPr bwMode="auto">
            <a:xfrm rot="-5400000">
              <a:off x="5179093" y="4870378"/>
              <a:ext cx="619080" cy="461665"/>
            </a:xfrm>
            <a:prstGeom prst="rect">
              <a:avLst/>
            </a:prstGeom>
            <a:noFill/>
            <a:ln w="9525">
              <a:noFill/>
              <a:miter lim="800000"/>
              <a:headEnd/>
              <a:tailEnd/>
            </a:ln>
          </p:spPr>
          <p:txBody>
            <a:bodyPr wrap="none">
              <a:spAutoFit/>
            </a:bodyPr>
            <a:lstStyle/>
            <a:p>
              <a:r>
                <a:rPr lang="en-US" sz="2400" b="1" dirty="0">
                  <a:latin typeface="Symbol" pitchFamily="18" charset="2"/>
                </a:rPr>
                <a:t>m</a:t>
              </a:r>
              <a:r>
                <a:rPr lang="en-US" sz="2400" b="1" dirty="0">
                  <a:latin typeface="Times New Roman" pitchFamily="18" charset="0"/>
                  <a:cs typeface="Times New Roman" pitchFamily="18" charset="0"/>
                </a:rPr>
                <a:t>m</a:t>
              </a:r>
            </a:p>
          </p:txBody>
        </p:sp>
        <p:sp>
          <p:nvSpPr>
            <p:cNvPr id="9" name="TextBox 21"/>
            <p:cNvSpPr txBox="1">
              <a:spLocks noChangeArrowheads="1"/>
            </p:cNvSpPr>
            <p:nvPr/>
          </p:nvSpPr>
          <p:spPr bwMode="auto">
            <a:xfrm>
              <a:off x="6019800" y="3576935"/>
              <a:ext cx="2667000" cy="369332"/>
            </a:xfrm>
            <a:prstGeom prst="rect">
              <a:avLst/>
            </a:prstGeom>
            <a:noFill/>
            <a:ln w="9525">
              <a:noFill/>
              <a:miter lim="800000"/>
              <a:headEnd/>
              <a:tailEnd/>
            </a:ln>
          </p:spPr>
          <p:txBody>
            <a:bodyPr>
              <a:spAutoFit/>
            </a:bodyPr>
            <a:lstStyle/>
            <a:p>
              <a:r>
                <a:rPr lang="en-US" b="1">
                  <a:latin typeface="Times New Roman" pitchFamily="18" charset="0"/>
                  <a:cs typeface="Times New Roman" pitchFamily="18" charset="0"/>
                </a:rPr>
                <a:t>Temperature Mapping</a:t>
              </a:r>
            </a:p>
          </p:txBody>
        </p:sp>
      </p:grpSp>
      <p:grpSp>
        <p:nvGrpSpPr>
          <p:cNvPr id="10" name="Group 23"/>
          <p:cNvGrpSpPr>
            <a:grpSpLocks/>
          </p:cNvGrpSpPr>
          <p:nvPr/>
        </p:nvGrpSpPr>
        <p:grpSpPr bwMode="auto">
          <a:xfrm>
            <a:off x="116115" y="1371600"/>
            <a:ext cx="4989285" cy="3737616"/>
            <a:chOff x="268515" y="1524000"/>
            <a:chExt cx="4989285" cy="3737616"/>
          </a:xfrm>
        </p:grpSpPr>
        <p:pic>
          <p:nvPicPr>
            <p:cNvPr id="11" name="Picture 3"/>
            <p:cNvPicPr>
              <a:picLocks noChangeAspect="1" noChangeArrowheads="1"/>
            </p:cNvPicPr>
            <p:nvPr/>
          </p:nvPicPr>
          <p:blipFill>
            <a:blip r:embed="rId3" cstate="print"/>
            <a:srcRect/>
            <a:stretch>
              <a:fillRect/>
            </a:stretch>
          </p:blipFill>
          <p:spPr bwMode="auto">
            <a:xfrm>
              <a:off x="464344" y="1628803"/>
              <a:ext cx="4793456" cy="3549975"/>
            </a:xfrm>
            <a:prstGeom prst="rect">
              <a:avLst/>
            </a:prstGeom>
            <a:noFill/>
            <a:ln w="9525">
              <a:noFill/>
              <a:miter lim="800000"/>
              <a:headEnd/>
              <a:tailEnd/>
            </a:ln>
          </p:spPr>
        </p:pic>
        <p:sp>
          <p:nvSpPr>
            <p:cNvPr id="13" name="TextBox 9"/>
            <p:cNvSpPr txBox="1">
              <a:spLocks noChangeArrowheads="1"/>
            </p:cNvSpPr>
            <p:nvPr/>
          </p:nvSpPr>
          <p:spPr bwMode="auto">
            <a:xfrm>
              <a:off x="2271713" y="4738396"/>
              <a:ext cx="942975" cy="523220"/>
            </a:xfrm>
            <a:prstGeom prst="rect">
              <a:avLst/>
            </a:prstGeom>
            <a:noFill/>
            <a:ln w="9525">
              <a:noFill/>
              <a:miter lim="800000"/>
              <a:headEnd/>
              <a:tailEnd/>
            </a:ln>
          </p:spPr>
          <p:txBody>
            <a:bodyPr>
              <a:spAutoFit/>
            </a:bodyPr>
            <a:lstStyle/>
            <a:p>
              <a:r>
                <a:rPr lang="en-US" sz="2800" b="1" dirty="0">
                  <a:latin typeface="Symbol" pitchFamily="18" charset="2"/>
                </a:rPr>
                <a:t>m</a:t>
              </a:r>
              <a:r>
                <a:rPr lang="en-US" sz="2800" b="1" dirty="0">
                  <a:latin typeface="Times New Roman" pitchFamily="18" charset="0"/>
                  <a:cs typeface="Times New Roman" pitchFamily="18" charset="0"/>
                </a:rPr>
                <a:t>m</a:t>
              </a:r>
              <a:endParaRPr lang="en-US" sz="3200" b="1" dirty="0">
                <a:latin typeface="Times New Roman" pitchFamily="18" charset="0"/>
                <a:cs typeface="Times New Roman" pitchFamily="18" charset="0"/>
              </a:endParaRPr>
            </a:p>
          </p:txBody>
        </p:sp>
        <p:sp>
          <p:nvSpPr>
            <p:cNvPr id="14" name="TextBox 13"/>
            <p:cNvSpPr txBox="1">
              <a:spLocks noChangeArrowheads="1"/>
            </p:cNvSpPr>
            <p:nvPr/>
          </p:nvSpPr>
          <p:spPr bwMode="auto">
            <a:xfrm rot="16200000">
              <a:off x="64458" y="3132111"/>
              <a:ext cx="931333" cy="523220"/>
            </a:xfrm>
            <a:prstGeom prst="rect">
              <a:avLst/>
            </a:prstGeom>
            <a:noFill/>
            <a:ln w="9525">
              <a:noFill/>
              <a:miter lim="800000"/>
              <a:headEnd/>
              <a:tailEnd/>
            </a:ln>
          </p:spPr>
          <p:txBody>
            <a:bodyPr>
              <a:spAutoFit/>
            </a:bodyPr>
            <a:lstStyle/>
            <a:p>
              <a:r>
                <a:rPr lang="en-US" sz="2800" b="1" dirty="0">
                  <a:latin typeface="Symbol" pitchFamily="18" charset="2"/>
                </a:rPr>
                <a:t>m</a:t>
              </a:r>
              <a:r>
                <a:rPr lang="en-US" sz="2800" b="1" dirty="0">
                  <a:latin typeface="Times New Roman" pitchFamily="18" charset="0"/>
                  <a:cs typeface="Times New Roman" pitchFamily="18" charset="0"/>
                </a:rPr>
                <a:t>m</a:t>
              </a:r>
              <a:endParaRPr lang="en-US" sz="3200" b="1" dirty="0">
                <a:latin typeface="Times New Roman" pitchFamily="18" charset="0"/>
                <a:cs typeface="Times New Roman" pitchFamily="18" charset="0"/>
              </a:endParaRPr>
            </a:p>
          </p:txBody>
        </p:sp>
        <p:sp>
          <p:nvSpPr>
            <p:cNvPr id="15" name="TextBox 19"/>
            <p:cNvSpPr txBox="1">
              <a:spLocks noChangeArrowheads="1"/>
            </p:cNvSpPr>
            <p:nvPr/>
          </p:nvSpPr>
          <p:spPr bwMode="auto">
            <a:xfrm>
              <a:off x="3993033" y="1524000"/>
              <a:ext cx="1066800" cy="369332"/>
            </a:xfrm>
            <a:prstGeom prst="rect">
              <a:avLst/>
            </a:prstGeom>
            <a:noFill/>
            <a:ln w="9525">
              <a:noFill/>
              <a:miter lim="800000"/>
              <a:headEnd/>
              <a:tailEnd/>
            </a:ln>
          </p:spPr>
          <p:txBody>
            <a:bodyPr wrap="square">
              <a:spAutoFit/>
            </a:bodyPr>
            <a:lstStyle/>
            <a:p>
              <a:r>
                <a:rPr lang="en-US" b="1" dirty="0" smtClean="0"/>
                <a:t>P</a:t>
              </a:r>
              <a:r>
                <a:rPr lang="en-US" b="1" baseline="-25000" dirty="0" smtClean="0"/>
                <a:t>3f</a:t>
              </a:r>
              <a:r>
                <a:rPr lang="en-US" b="1" dirty="0" smtClean="0"/>
                <a:t> (dBm)</a:t>
              </a:r>
              <a:endParaRPr lang="en-US" b="1" dirty="0"/>
            </a:p>
          </p:txBody>
        </p:sp>
      </p:grpSp>
      <p:grpSp>
        <p:nvGrpSpPr>
          <p:cNvPr id="16" name="Group 22"/>
          <p:cNvGrpSpPr>
            <a:grpSpLocks/>
          </p:cNvGrpSpPr>
          <p:nvPr/>
        </p:nvGrpSpPr>
        <p:grpSpPr bwMode="auto">
          <a:xfrm>
            <a:off x="5076649" y="609600"/>
            <a:ext cx="4067351" cy="3094307"/>
            <a:chOff x="5076649" y="609600"/>
            <a:chExt cx="4067351" cy="3094307"/>
          </a:xfrm>
        </p:grpSpPr>
        <p:pic>
          <p:nvPicPr>
            <p:cNvPr id="17" name="Picture 4"/>
            <p:cNvPicPr>
              <a:picLocks noChangeAspect="1" noChangeArrowheads="1"/>
            </p:cNvPicPr>
            <p:nvPr/>
          </p:nvPicPr>
          <p:blipFill>
            <a:blip r:embed="rId4" cstate="print"/>
            <a:srcRect/>
            <a:stretch>
              <a:fillRect/>
            </a:stretch>
          </p:blipFill>
          <p:spPr bwMode="auto">
            <a:xfrm>
              <a:off x="5384475" y="850256"/>
              <a:ext cx="3530925" cy="2625346"/>
            </a:xfrm>
            <a:prstGeom prst="rect">
              <a:avLst/>
            </a:prstGeom>
            <a:noFill/>
            <a:ln w="9525">
              <a:noFill/>
              <a:miter lim="800000"/>
              <a:headEnd/>
              <a:tailEnd/>
            </a:ln>
          </p:spPr>
        </p:pic>
        <p:sp>
          <p:nvSpPr>
            <p:cNvPr id="18" name="Rectangle 7"/>
            <p:cNvSpPr>
              <a:spLocks noChangeArrowheads="1"/>
            </p:cNvSpPr>
            <p:nvPr/>
          </p:nvSpPr>
          <p:spPr bwMode="auto">
            <a:xfrm>
              <a:off x="5779344" y="609600"/>
              <a:ext cx="2647648" cy="418576"/>
            </a:xfrm>
            <a:prstGeom prst="rect">
              <a:avLst/>
            </a:prstGeom>
            <a:noFill/>
            <a:ln w="9525">
              <a:noFill/>
              <a:miter lim="800000"/>
              <a:headEnd/>
              <a:tailEnd/>
            </a:ln>
          </p:spPr>
          <p:txBody>
            <a:bodyPr>
              <a:spAutoFit/>
            </a:bodyPr>
            <a:lstStyle/>
            <a:p>
              <a:pPr algn="ctr"/>
              <a:r>
                <a:rPr lang="en-US" b="1">
                  <a:latin typeface="Times New Roman" pitchFamily="18" charset="0"/>
                  <a:cs typeface="Times New Roman" pitchFamily="18" charset="0"/>
                </a:rPr>
                <a:t>Phase  Mapping</a:t>
              </a:r>
            </a:p>
          </p:txBody>
        </p:sp>
        <p:sp>
          <p:nvSpPr>
            <p:cNvPr id="19" name="TextBox 8"/>
            <p:cNvSpPr txBox="1">
              <a:spLocks noChangeArrowheads="1"/>
            </p:cNvSpPr>
            <p:nvPr/>
          </p:nvSpPr>
          <p:spPr bwMode="auto">
            <a:xfrm>
              <a:off x="6802299" y="3242242"/>
              <a:ext cx="722086" cy="461665"/>
            </a:xfrm>
            <a:prstGeom prst="rect">
              <a:avLst/>
            </a:prstGeom>
            <a:noFill/>
            <a:ln w="9525">
              <a:noFill/>
              <a:miter lim="800000"/>
              <a:headEnd/>
              <a:tailEnd/>
            </a:ln>
          </p:spPr>
          <p:txBody>
            <a:bodyPr>
              <a:spAutoFit/>
            </a:bodyPr>
            <a:lstStyle/>
            <a:p>
              <a:r>
                <a:rPr lang="en-US" sz="2400" b="1" dirty="0">
                  <a:latin typeface="Symbol" pitchFamily="18" charset="2"/>
                </a:rPr>
                <a:t>m</a:t>
              </a:r>
              <a:r>
                <a:rPr lang="en-US" sz="2400" b="1" dirty="0">
                  <a:latin typeface="Times New Roman" pitchFamily="18" charset="0"/>
                  <a:cs typeface="Times New Roman" pitchFamily="18" charset="0"/>
                </a:rPr>
                <a:t>m</a:t>
              </a:r>
            </a:p>
          </p:txBody>
        </p:sp>
        <p:sp>
          <p:nvSpPr>
            <p:cNvPr id="20" name="TextBox 10"/>
            <p:cNvSpPr txBox="1">
              <a:spLocks noChangeArrowheads="1"/>
            </p:cNvSpPr>
            <p:nvPr/>
          </p:nvSpPr>
          <p:spPr bwMode="auto">
            <a:xfrm rot="16200000">
              <a:off x="4949480" y="1738964"/>
              <a:ext cx="716004" cy="461665"/>
            </a:xfrm>
            <a:prstGeom prst="rect">
              <a:avLst/>
            </a:prstGeom>
            <a:noFill/>
            <a:ln w="9525">
              <a:noFill/>
              <a:miter lim="800000"/>
              <a:headEnd/>
              <a:tailEnd/>
            </a:ln>
          </p:spPr>
          <p:txBody>
            <a:bodyPr>
              <a:spAutoFit/>
            </a:bodyPr>
            <a:lstStyle/>
            <a:p>
              <a:r>
                <a:rPr lang="en-US" sz="2400" b="1" dirty="0">
                  <a:latin typeface="Symbol" pitchFamily="18" charset="2"/>
                </a:rPr>
                <a:t>m</a:t>
              </a:r>
              <a:r>
                <a:rPr lang="en-US" sz="2400" b="1" dirty="0">
                  <a:latin typeface="Times New Roman" pitchFamily="18" charset="0"/>
                  <a:cs typeface="Times New Roman" pitchFamily="18" charset="0"/>
                </a:rPr>
                <a:t>m</a:t>
              </a:r>
            </a:p>
          </p:txBody>
        </p:sp>
        <p:sp>
          <p:nvSpPr>
            <p:cNvPr id="21" name="TextBox 20"/>
            <p:cNvSpPr txBox="1">
              <a:spLocks noChangeArrowheads="1"/>
            </p:cNvSpPr>
            <p:nvPr/>
          </p:nvSpPr>
          <p:spPr bwMode="auto">
            <a:xfrm>
              <a:off x="8229600" y="697468"/>
              <a:ext cx="914400" cy="369332"/>
            </a:xfrm>
            <a:prstGeom prst="rect">
              <a:avLst/>
            </a:prstGeom>
            <a:noFill/>
            <a:ln w="9525">
              <a:noFill/>
              <a:miter lim="800000"/>
              <a:headEnd/>
              <a:tailEnd/>
            </a:ln>
          </p:spPr>
          <p:txBody>
            <a:bodyPr>
              <a:spAutoFit/>
            </a:bodyPr>
            <a:lstStyle/>
            <a:p>
              <a:r>
                <a:rPr lang="en-US"/>
                <a:t>degree</a:t>
              </a:r>
            </a:p>
          </p:txBody>
        </p:sp>
      </p:grpSp>
      <p:sp>
        <p:nvSpPr>
          <p:cNvPr id="22" name="TextBox 21"/>
          <p:cNvSpPr txBox="1">
            <a:spLocks noChangeArrowheads="1"/>
          </p:cNvSpPr>
          <p:nvPr/>
        </p:nvSpPr>
        <p:spPr bwMode="auto">
          <a:xfrm>
            <a:off x="8458200" y="3733800"/>
            <a:ext cx="533400" cy="369888"/>
          </a:xfrm>
          <a:prstGeom prst="rect">
            <a:avLst/>
          </a:prstGeom>
          <a:noFill/>
          <a:ln w="9525">
            <a:noFill/>
            <a:miter lim="800000"/>
            <a:headEnd/>
            <a:tailEnd/>
          </a:ln>
        </p:spPr>
        <p:txBody>
          <a:bodyPr>
            <a:spAutoFit/>
          </a:bodyPr>
          <a:lstStyle/>
          <a:p>
            <a:r>
              <a:rPr lang="en-US"/>
              <a:t>K</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p:cNvSpPr>
            <a:spLocks noGrp="1"/>
          </p:cNvSpPr>
          <p:nvPr>
            <p:ph type="sldNum" sz="quarter" idx="12"/>
          </p:nvPr>
        </p:nvSpPr>
        <p:spPr>
          <a:xfrm>
            <a:off x="6553200" y="6356350"/>
            <a:ext cx="2133600" cy="365125"/>
          </a:xfrm>
        </p:spPr>
        <p:txBody>
          <a:bodyPr/>
          <a:lstStyle/>
          <a:p>
            <a:pPr>
              <a:defRPr/>
            </a:pPr>
            <a:fld id="{A2A6E53F-7069-4F68-88D8-371BE8A0B515}" type="slidenum">
              <a:rPr lang="en-US"/>
              <a:pPr>
                <a:defRPr/>
              </a:pPr>
              <a:t>21</a:t>
            </a:fld>
            <a:endParaRPr lang="en-US"/>
          </a:p>
        </p:txBody>
      </p:sp>
      <p:pic>
        <p:nvPicPr>
          <p:cNvPr id="3" name="Picture 8"/>
          <p:cNvPicPr>
            <a:picLocks noChangeAspect="1" noChangeArrowheads="1"/>
          </p:cNvPicPr>
          <p:nvPr/>
        </p:nvPicPr>
        <p:blipFill>
          <a:blip r:embed="rId2" cstate="print"/>
          <a:srcRect/>
          <a:stretch>
            <a:fillRect/>
          </a:stretch>
        </p:blipFill>
        <p:spPr bwMode="auto">
          <a:xfrm>
            <a:off x="1371600" y="696913"/>
            <a:ext cx="3352800" cy="3722687"/>
          </a:xfrm>
          <a:prstGeom prst="rect">
            <a:avLst/>
          </a:prstGeom>
          <a:noFill/>
          <a:ln w="9525">
            <a:noFill/>
            <a:miter lim="800000"/>
            <a:headEnd/>
            <a:tailEnd/>
          </a:ln>
        </p:spPr>
      </p:pic>
      <p:sp>
        <p:nvSpPr>
          <p:cNvPr id="4" name="Rectangle 2"/>
          <p:cNvSpPr txBox="1">
            <a:spLocks noChangeArrowheads="1"/>
          </p:cNvSpPr>
          <p:nvPr/>
        </p:nvSpPr>
        <p:spPr>
          <a:xfrm>
            <a:off x="457200" y="0"/>
            <a:ext cx="8229600" cy="563563"/>
          </a:xfrm>
          <a:prstGeom prst="rect">
            <a:avLst/>
          </a:prstGeom>
        </p:spPr>
        <p:txBody>
          <a:bodyPr rtlCol="0">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smtClean="0">
                <a:ln>
                  <a:noFill/>
                </a:ln>
                <a:solidFill>
                  <a:schemeClr val="tx1"/>
                </a:solidFill>
                <a:effectLst/>
                <a:uLnTx/>
                <a:uFillTx/>
                <a:latin typeface="Times New Roman" pitchFamily="18" charset="0"/>
                <a:ea typeface="+mj-ea"/>
                <a:cs typeface="+mj-cs"/>
              </a:rPr>
              <a:t>Scanning System of  the Microscope</a:t>
            </a:r>
            <a:endParaRPr kumimoji="0" lang="en-US" sz="4000" b="1" i="0" u="none" strike="noStrike" kern="1200" cap="none" spc="0" normalizeH="0" baseline="0" noProof="0" dirty="0" smtClean="0">
              <a:ln>
                <a:noFill/>
              </a:ln>
              <a:solidFill>
                <a:schemeClr val="tx1"/>
              </a:solidFill>
              <a:effectLst/>
              <a:uLnTx/>
              <a:uFillTx/>
              <a:latin typeface="Times New Roman" pitchFamily="18" charset="0"/>
              <a:ea typeface="+mj-ea"/>
              <a:cs typeface="+mj-cs"/>
            </a:endParaRPr>
          </a:p>
        </p:txBody>
      </p:sp>
      <p:pic>
        <p:nvPicPr>
          <p:cNvPr id="5" name="Picture 7" descr="F:\DCIM\100CANON\IMG_0840.JPG"/>
          <p:cNvPicPr>
            <a:picLocks noChangeAspect="1" noChangeArrowheads="1"/>
          </p:cNvPicPr>
          <p:nvPr/>
        </p:nvPicPr>
        <p:blipFill>
          <a:blip r:embed="rId3" cstate="print"/>
          <a:srcRect/>
          <a:stretch>
            <a:fillRect/>
          </a:stretch>
        </p:blipFill>
        <p:spPr bwMode="auto">
          <a:xfrm>
            <a:off x="3429000" y="3562350"/>
            <a:ext cx="4291013" cy="3219450"/>
          </a:xfrm>
          <a:prstGeom prst="rect">
            <a:avLst/>
          </a:prstGeom>
          <a:noFill/>
          <a:ln w="9525">
            <a:noFill/>
            <a:miter lim="800000"/>
            <a:headEnd/>
            <a:tailEnd/>
          </a:ln>
        </p:spPr>
      </p:pic>
      <p:sp>
        <p:nvSpPr>
          <p:cNvPr id="6" name="AutoShape 9"/>
          <p:cNvSpPr>
            <a:spLocks noChangeArrowheads="1"/>
          </p:cNvSpPr>
          <p:nvPr/>
        </p:nvSpPr>
        <p:spPr bwMode="auto">
          <a:xfrm rot="1891256">
            <a:off x="4397375" y="3311525"/>
            <a:ext cx="2020888" cy="484188"/>
          </a:xfrm>
          <a:prstGeom prst="leftArrow">
            <a:avLst>
              <a:gd name="adj1" fmla="val 50000"/>
              <a:gd name="adj2" fmla="val 50066"/>
            </a:avLst>
          </a:prstGeom>
          <a:solidFill>
            <a:srgbClr val="FFFF00"/>
          </a:solidFill>
          <a:ln w="9525">
            <a:solidFill>
              <a:schemeClr val="tx1"/>
            </a:solidFill>
            <a:miter lim="800000"/>
            <a:headEnd/>
            <a:tailEnd/>
          </a:ln>
        </p:spPr>
        <p:txBody>
          <a:bodyPr wrap="none" anchor="ctr"/>
          <a:lstStyle/>
          <a:p>
            <a:endParaRPr lang="en-US"/>
          </a:p>
        </p:txBody>
      </p:sp>
      <p:sp>
        <p:nvSpPr>
          <p:cNvPr id="7" name="Bent-Up Arrow 6"/>
          <p:cNvSpPr/>
          <p:nvPr/>
        </p:nvSpPr>
        <p:spPr>
          <a:xfrm rot="5400000">
            <a:off x="1828800" y="4800600"/>
            <a:ext cx="1524000" cy="1066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10"/>
          <p:cNvSpPr txBox="1">
            <a:spLocks noChangeArrowheads="1"/>
          </p:cNvSpPr>
          <p:nvPr/>
        </p:nvSpPr>
        <p:spPr bwMode="auto">
          <a:xfrm>
            <a:off x="3505200" y="5715000"/>
            <a:ext cx="2743200" cy="523875"/>
          </a:xfrm>
          <a:prstGeom prst="rect">
            <a:avLst/>
          </a:prstGeom>
          <a:noFill/>
          <a:ln w="9525">
            <a:noFill/>
            <a:miter lim="800000"/>
            <a:headEnd/>
            <a:tailEnd/>
          </a:ln>
        </p:spPr>
        <p:txBody>
          <a:bodyPr>
            <a:spAutoFit/>
          </a:bodyPr>
          <a:lstStyle/>
          <a:p>
            <a:r>
              <a:rPr lang="en-US" sz="2800" b="1">
                <a:solidFill>
                  <a:srgbClr val="FFFF00"/>
                </a:solidFill>
                <a:latin typeface="Times New Roman" pitchFamily="18" charset="0"/>
                <a:cs typeface="Times New Roman" pitchFamily="18" charset="0"/>
              </a:rPr>
              <a:t>Motor of X axis</a:t>
            </a:r>
          </a:p>
        </p:txBody>
      </p:sp>
      <p:sp>
        <p:nvSpPr>
          <p:cNvPr id="9" name="TextBox 12"/>
          <p:cNvSpPr txBox="1">
            <a:spLocks noChangeArrowheads="1"/>
          </p:cNvSpPr>
          <p:nvPr/>
        </p:nvSpPr>
        <p:spPr bwMode="auto">
          <a:xfrm>
            <a:off x="5410200" y="4110037"/>
            <a:ext cx="2590800" cy="461963"/>
          </a:xfrm>
          <a:prstGeom prst="rect">
            <a:avLst/>
          </a:prstGeom>
          <a:noFill/>
          <a:ln w="9525">
            <a:noFill/>
            <a:miter lim="800000"/>
            <a:headEnd/>
            <a:tailEnd/>
          </a:ln>
        </p:spPr>
        <p:txBody>
          <a:bodyPr>
            <a:spAutoFit/>
          </a:bodyPr>
          <a:lstStyle/>
          <a:p>
            <a:r>
              <a:rPr lang="en-US" sz="2400" b="1" dirty="0">
                <a:solidFill>
                  <a:srgbClr val="FFFF00"/>
                </a:solidFill>
                <a:latin typeface="Times New Roman" pitchFamily="18" charset="0"/>
                <a:cs typeface="Times New Roman" pitchFamily="18" charset="0"/>
              </a:rPr>
              <a:t>Motor of Y axis</a:t>
            </a:r>
          </a:p>
        </p:txBody>
      </p:sp>
      <p:sp>
        <p:nvSpPr>
          <p:cNvPr id="10" name="TextBox 13"/>
          <p:cNvSpPr txBox="1">
            <a:spLocks noChangeArrowheads="1"/>
          </p:cNvSpPr>
          <p:nvPr/>
        </p:nvSpPr>
        <p:spPr bwMode="auto">
          <a:xfrm>
            <a:off x="4114800" y="493713"/>
            <a:ext cx="4572000" cy="954087"/>
          </a:xfrm>
          <a:prstGeom prst="rect">
            <a:avLst/>
          </a:prstGeom>
          <a:noFill/>
          <a:ln w="9525">
            <a:noFill/>
            <a:miter lim="800000"/>
            <a:headEnd/>
            <a:tailEnd/>
          </a:ln>
        </p:spPr>
        <p:txBody>
          <a:bodyPr>
            <a:spAutoFit/>
          </a:bodyPr>
          <a:lstStyle/>
          <a:p>
            <a:r>
              <a:rPr lang="en-US" sz="2800" dirty="0">
                <a:latin typeface="Times New Roman" pitchFamily="18" charset="0"/>
                <a:cs typeface="Times New Roman" pitchFamily="18" charset="0"/>
              </a:rPr>
              <a:t>Capability of scanning mode: </a:t>
            </a:r>
          </a:p>
          <a:p>
            <a:r>
              <a:rPr lang="en-US" sz="2800" b="1" dirty="0">
                <a:latin typeface="Times New Roman" pitchFamily="18" charset="0"/>
                <a:cs typeface="Times New Roman" pitchFamily="18" charset="0"/>
              </a:rPr>
              <a:t>Contact mode</a:t>
            </a:r>
          </a:p>
        </p:txBody>
      </p:sp>
      <p:sp>
        <p:nvSpPr>
          <p:cNvPr id="11" name="TextBox 10"/>
          <p:cNvSpPr txBox="1">
            <a:spLocks noChangeArrowheads="1"/>
          </p:cNvSpPr>
          <p:nvPr/>
        </p:nvSpPr>
        <p:spPr bwMode="auto">
          <a:xfrm>
            <a:off x="4724400" y="1447800"/>
            <a:ext cx="4267200" cy="1477963"/>
          </a:xfrm>
          <a:prstGeom prst="rect">
            <a:avLst/>
          </a:prstGeom>
          <a:noFill/>
          <a:ln w="9525">
            <a:noFill/>
            <a:miter lim="800000"/>
            <a:headEnd/>
            <a:tailEnd/>
          </a:ln>
        </p:spPr>
        <p:txBody>
          <a:bodyPr>
            <a:spAutoFit/>
          </a:bodyPr>
          <a:lstStyle/>
          <a:p>
            <a:r>
              <a:rPr lang="en-US" dirty="0"/>
              <a:t>Y-axis:  1 full step of the motor= 0.5 </a:t>
            </a:r>
            <a:r>
              <a:rPr lang="en-US" dirty="0">
                <a:latin typeface="Symbol" pitchFamily="18" charset="2"/>
              </a:rPr>
              <a:t>m</a:t>
            </a:r>
            <a:r>
              <a:rPr lang="en-US" dirty="0"/>
              <a:t>m</a:t>
            </a:r>
          </a:p>
          <a:p>
            <a:endParaRPr lang="en-US" dirty="0"/>
          </a:p>
          <a:p>
            <a:r>
              <a:rPr lang="en-US" dirty="0"/>
              <a:t>X-axis:   1 full step of the motor=50 nm</a:t>
            </a:r>
          </a:p>
          <a:p>
            <a:endParaRPr lang="en-US" dirty="0"/>
          </a:p>
          <a:p>
            <a:r>
              <a:rPr lang="en-US" dirty="0"/>
              <a:t>Z-axis:   Under Construction</a:t>
            </a:r>
          </a:p>
        </p:txBody>
      </p:sp>
      <p:sp>
        <p:nvSpPr>
          <p:cNvPr id="12" name="Rectangle 11"/>
          <p:cNvSpPr/>
          <p:nvPr/>
        </p:nvSpPr>
        <p:spPr>
          <a:xfrm>
            <a:off x="0" y="1295400"/>
            <a:ext cx="2362200" cy="646331"/>
          </a:xfrm>
          <a:prstGeom prst="rect">
            <a:avLst/>
          </a:prstGeom>
        </p:spPr>
        <p:txBody>
          <a:bodyPr wrap="square">
            <a:spAutoFit/>
          </a:bodyPr>
          <a:lstStyle/>
          <a:p>
            <a:r>
              <a:rPr lang="en-US" sz="1200" b="1" dirty="0" smtClean="0">
                <a:latin typeface="Times New Roman" pitchFamily="18" charset="0"/>
                <a:cs typeface="Times New Roman" pitchFamily="18" charset="0"/>
              </a:rPr>
              <a:t>R. B. Dinner,  REVIEW OF SCIENTIFIC INSTRUMENTS 76, 103702 2005</a:t>
            </a:r>
            <a:endParaRPr lang="en-US" sz="12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81000" y="76200"/>
            <a:ext cx="8229600" cy="609600"/>
          </a:xfrm>
          <a:prstGeom prst="rect">
            <a:avLst/>
          </a:prstGeom>
        </p:spPr>
        <p:txBody>
          <a:bodyPr rtlCol="0">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smtClean="0">
                <a:ln>
                  <a:noFill/>
                </a:ln>
                <a:solidFill>
                  <a:schemeClr val="tx1"/>
                </a:solidFill>
                <a:effectLst/>
                <a:uLnTx/>
                <a:uFillTx/>
                <a:latin typeface="Times New Roman" pitchFamily="18" charset="0"/>
                <a:ea typeface="+mj-ea"/>
                <a:cs typeface="+mj-cs"/>
              </a:rPr>
              <a:t>Recent Work</a:t>
            </a:r>
            <a:endParaRPr kumimoji="0" lang="en-US" sz="4000" b="1" i="0" u="none" strike="noStrike" kern="1200" cap="none" spc="0" normalizeH="0" baseline="0" noProof="0" dirty="0" smtClean="0">
              <a:ln>
                <a:noFill/>
              </a:ln>
              <a:solidFill>
                <a:schemeClr val="tx1"/>
              </a:solidFill>
              <a:effectLst/>
              <a:uLnTx/>
              <a:uFillTx/>
              <a:latin typeface="Times New Roman" pitchFamily="18" charset="0"/>
              <a:ea typeface="+mj-ea"/>
              <a:cs typeface="+mj-cs"/>
            </a:endParaRPr>
          </a:p>
        </p:txBody>
      </p:sp>
      <p:sp>
        <p:nvSpPr>
          <p:cNvPr id="3" name="Rectangle 3"/>
          <p:cNvSpPr txBox="1">
            <a:spLocks noChangeArrowheads="1"/>
          </p:cNvSpPr>
          <p:nvPr/>
        </p:nvSpPr>
        <p:spPr>
          <a:xfrm>
            <a:off x="381000" y="762000"/>
            <a:ext cx="8153400" cy="533400"/>
          </a:xfrm>
          <a:prstGeom prst="rect">
            <a:avLst/>
          </a:prstGeom>
        </p:spPr>
        <p:txBody>
          <a:body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sz="2800" b="1" i="0" u="none" strike="noStrike" kern="1200" cap="none" spc="0" normalizeH="0" baseline="0" noProof="0" smtClean="0">
                <a:ln>
                  <a:noFill/>
                </a:ln>
                <a:solidFill>
                  <a:schemeClr val="tx1"/>
                </a:solidFill>
                <a:effectLst/>
                <a:uLnTx/>
                <a:uFillTx/>
                <a:latin typeface="Times New Roman" pitchFamily="18" charset="0"/>
                <a:ea typeface="+mn-ea"/>
                <a:cs typeface="+mn-cs"/>
              </a:rPr>
              <a:t>Determine how large field is applied on the surface</a:t>
            </a:r>
          </a:p>
        </p:txBody>
      </p:sp>
      <p:graphicFrame>
        <p:nvGraphicFramePr>
          <p:cNvPr id="4" name="Object 46"/>
          <p:cNvGraphicFramePr>
            <a:graphicFrameLocks noChangeAspect="1"/>
          </p:cNvGraphicFramePr>
          <p:nvPr/>
        </p:nvGraphicFramePr>
        <p:xfrm>
          <a:off x="3429000" y="5257800"/>
          <a:ext cx="5027613" cy="1100138"/>
        </p:xfrm>
        <a:graphic>
          <a:graphicData uri="http://schemas.openxmlformats.org/presentationml/2006/ole">
            <p:oleObj spid="_x0000_s8194" name="Formula" r:id="rId3" imgW="1821240" imgH="398880" progId="">
              <p:embed/>
            </p:oleObj>
          </a:graphicData>
        </a:graphic>
      </p:graphicFrame>
      <p:sp>
        <p:nvSpPr>
          <p:cNvPr id="5" name="Slide Number Placeholder 32"/>
          <p:cNvSpPr>
            <a:spLocks noGrp="1"/>
          </p:cNvSpPr>
          <p:nvPr>
            <p:ph type="sldNum" sz="quarter" idx="12"/>
          </p:nvPr>
        </p:nvSpPr>
        <p:spPr>
          <a:xfrm>
            <a:off x="6553200" y="6356350"/>
            <a:ext cx="2133600" cy="365125"/>
          </a:xfrm>
        </p:spPr>
        <p:txBody>
          <a:bodyPr/>
          <a:lstStyle/>
          <a:p>
            <a:pPr>
              <a:defRPr/>
            </a:pPr>
            <a:fld id="{06856DA3-27B9-410D-83BA-7369D9C671A3}" type="slidenum">
              <a:rPr lang="en-US"/>
              <a:pPr>
                <a:defRPr/>
              </a:pPr>
              <a:t>22</a:t>
            </a:fld>
            <a:endParaRPr lang="en-US"/>
          </a:p>
        </p:txBody>
      </p:sp>
      <p:sp>
        <p:nvSpPr>
          <p:cNvPr id="6" name="Rectangle 13"/>
          <p:cNvSpPr>
            <a:spLocks noChangeArrowheads="1"/>
          </p:cNvSpPr>
          <p:nvPr/>
        </p:nvSpPr>
        <p:spPr bwMode="auto">
          <a:xfrm>
            <a:off x="2286000" y="2667000"/>
            <a:ext cx="152400" cy="2286000"/>
          </a:xfrm>
          <a:prstGeom prst="rect">
            <a:avLst/>
          </a:prstGeom>
          <a:solidFill>
            <a:schemeClr val="bg1"/>
          </a:solidFill>
          <a:ln w="9525">
            <a:noFill/>
            <a:miter lim="800000"/>
            <a:headEnd/>
            <a:tailEnd/>
          </a:ln>
        </p:spPr>
        <p:txBody>
          <a:bodyPr wrap="none" anchor="ctr"/>
          <a:lstStyle/>
          <a:p>
            <a:endParaRPr lang="en-US"/>
          </a:p>
        </p:txBody>
      </p:sp>
      <p:pic>
        <p:nvPicPr>
          <p:cNvPr id="7" name="Picture 16" descr="ANd9GcQiG52sxVXFpYbzExt6pvDhXfBGag3lLLibSG1UdEAxvNn7ZwbTUg"/>
          <p:cNvPicPr>
            <a:picLocks noChangeAspect="1" noChangeArrowheads="1"/>
          </p:cNvPicPr>
          <p:nvPr/>
        </p:nvPicPr>
        <p:blipFill>
          <a:blip r:embed="rId4" cstate="print"/>
          <a:srcRect/>
          <a:stretch>
            <a:fillRect/>
          </a:stretch>
        </p:blipFill>
        <p:spPr bwMode="auto">
          <a:xfrm>
            <a:off x="5029200" y="1447800"/>
            <a:ext cx="4114800" cy="3070225"/>
          </a:xfrm>
          <a:prstGeom prst="rect">
            <a:avLst/>
          </a:prstGeom>
          <a:noFill/>
          <a:ln w="9525">
            <a:noFill/>
            <a:miter lim="800000"/>
            <a:headEnd/>
            <a:tailEnd/>
          </a:ln>
        </p:spPr>
      </p:pic>
      <p:sp>
        <p:nvSpPr>
          <p:cNvPr id="8" name="Text Box 19"/>
          <p:cNvSpPr txBox="1">
            <a:spLocks noChangeArrowheads="1"/>
          </p:cNvSpPr>
          <p:nvPr/>
        </p:nvSpPr>
        <p:spPr bwMode="auto">
          <a:xfrm>
            <a:off x="76200" y="2209800"/>
            <a:ext cx="533400" cy="457200"/>
          </a:xfrm>
          <a:prstGeom prst="rect">
            <a:avLst/>
          </a:prstGeom>
          <a:noFill/>
          <a:ln w="9525">
            <a:noFill/>
            <a:miter lim="800000"/>
            <a:headEnd/>
            <a:tailEnd/>
          </a:ln>
        </p:spPr>
        <p:txBody>
          <a:bodyPr>
            <a:spAutoFit/>
          </a:bodyPr>
          <a:lstStyle/>
          <a:p>
            <a:pPr>
              <a:spcBef>
                <a:spcPct val="50000"/>
              </a:spcBef>
            </a:pPr>
            <a:r>
              <a:rPr lang="en-US" sz="2400" b="1"/>
              <a:t>I</a:t>
            </a:r>
            <a:r>
              <a:rPr lang="en-US" sz="2400" b="1" baseline="30000"/>
              <a:t>+</a:t>
            </a:r>
          </a:p>
        </p:txBody>
      </p:sp>
      <p:sp>
        <p:nvSpPr>
          <p:cNvPr id="9" name="Text Box 20"/>
          <p:cNvSpPr txBox="1">
            <a:spLocks noChangeArrowheads="1"/>
          </p:cNvSpPr>
          <p:nvPr/>
        </p:nvSpPr>
        <p:spPr bwMode="auto">
          <a:xfrm>
            <a:off x="4521200" y="2324100"/>
            <a:ext cx="457200" cy="457200"/>
          </a:xfrm>
          <a:prstGeom prst="rect">
            <a:avLst/>
          </a:prstGeom>
          <a:noFill/>
          <a:ln w="9525">
            <a:noFill/>
            <a:miter lim="800000"/>
            <a:headEnd/>
            <a:tailEnd/>
          </a:ln>
        </p:spPr>
        <p:txBody>
          <a:bodyPr>
            <a:spAutoFit/>
          </a:bodyPr>
          <a:lstStyle/>
          <a:p>
            <a:pPr>
              <a:spcBef>
                <a:spcPct val="50000"/>
              </a:spcBef>
            </a:pPr>
            <a:r>
              <a:rPr lang="en-US" sz="2400" b="1"/>
              <a:t>I</a:t>
            </a:r>
            <a:r>
              <a:rPr lang="en-US" sz="2400" b="1" baseline="30000"/>
              <a:t>-</a:t>
            </a:r>
          </a:p>
        </p:txBody>
      </p:sp>
      <p:sp>
        <p:nvSpPr>
          <p:cNvPr id="10" name="Text Box 21"/>
          <p:cNvSpPr txBox="1">
            <a:spLocks noChangeArrowheads="1"/>
          </p:cNvSpPr>
          <p:nvPr/>
        </p:nvSpPr>
        <p:spPr bwMode="auto">
          <a:xfrm>
            <a:off x="-76200" y="3505200"/>
            <a:ext cx="533400" cy="457200"/>
          </a:xfrm>
          <a:prstGeom prst="rect">
            <a:avLst/>
          </a:prstGeom>
          <a:noFill/>
          <a:ln w="9525">
            <a:noFill/>
            <a:miter lim="800000"/>
            <a:headEnd/>
            <a:tailEnd/>
          </a:ln>
        </p:spPr>
        <p:txBody>
          <a:bodyPr>
            <a:spAutoFit/>
          </a:bodyPr>
          <a:lstStyle/>
          <a:p>
            <a:pPr>
              <a:spcBef>
                <a:spcPct val="50000"/>
              </a:spcBef>
            </a:pPr>
            <a:r>
              <a:rPr lang="en-US" sz="2400" b="1"/>
              <a:t>V</a:t>
            </a:r>
            <a:r>
              <a:rPr lang="en-US" sz="2400" b="1" baseline="30000"/>
              <a:t>+</a:t>
            </a:r>
          </a:p>
        </p:txBody>
      </p:sp>
      <p:grpSp>
        <p:nvGrpSpPr>
          <p:cNvPr id="11" name="Group 29"/>
          <p:cNvGrpSpPr>
            <a:grpSpLocks/>
          </p:cNvGrpSpPr>
          <p:nvPr/>
        </p:nvGrpSpPr>
        <p:grpSpPr bwMode="auto">
          <a:xfrm>
            <a:off x="76200" y="1295400"/>
            <a:ext cx="4978400" cy="4152900"/>
            <a:chOff x="1632" y="1392"/>
            <a:chExt cx="3136" cy="2616"/>
          </a:xfrm>
        </p:grpSpPr>
        <p:sp>
          <p:nvSpPr>
            <p:cNvPr id="12" name="Rectangle 30"/>
            <p:cNvSpPr>
              <a:spLocks noChangeArrowheads="1"/>
            </p:cNvSpPr>
            <p:nvPr/>
          </p:nvSpPr>
          <p:spPr bwMode="auto">
            <a:xfrm>
              <a:off x="1968" y="3504"/>
              <a:ext cx="1584" cy="504"/>
            </a:xfrm>
            <a:prstGeom prst="rect">
              <a:avLst/>
            </a:prstGeom>
            <a:solidFill>
              <a:srgbClr val="FFFFFF"/>
            </a:solidFill>
            <a:ln w="9525">
              <a:miter lim="800000"/>
              <a:headEnd/>
              <a:tailEnd/>
            </a:ln>
            <a:scene3d>
              <a:camera prst="legacyObliqueTopRight"/>
              <a:lightRig rig="legacyFlat3" dir="b"/>
            </a:scene3d>
            <a:sp3d extrusionH="3630600" prstMaterial="legacyMatte">
              <a:bevelT w="13500" h="13500" prst="angle"/>
              <a:bevelB w="13500" h="13500" prst="angle"/>
              <a:extrusionClr>
                <a:srgbClr val="FFFFFF"/>
              </a:extrusionClr>
            </a:sp3d>
          </p:spPr>
          <p:txBody>
            <a:bodyPr>
              <a:flatTx/>
            </a:bodyPr>
            <a:lstStyle/>
            <a:p>
              <a:endParaRPr lang="en-US"/>
            </a:p>
          </p:txBody>
        </p:sp>
        <p:sp>
          <p:nvSpPr>
            <p:cNvPr id="13" name="Line 31"/>
            <p:cNvSpPr>
              <a:spLocks noChangeShapeType="1"/>
            </p:cNvSpPr>
            <p:nvPr/>
          </p:nvSpPr>
          <p:spPr bwMode="auto">
            <a:xfrm>
              <a:off x="2928" y="1528"/>
              <a:ext cx="1" cy="1008"/>
            </a:xfrm>
            <a:prstGeom prst="line">
              <a:avLst/>
            </a:prstGeom>
            <a:noFill/>
            <a:ln w="88900">
              <a:solidFill>
                <a:srgbClr val="00FF00"/>
              </a:solidFill>
              <a:round/>
              <a:headEnd/>
              <a:tailEnd type="triangle" w="med" len="med"/>
            </a:ln>
          </p:spPr>
          <p:txBody>
            <a:bodyPr wrap="none" anchor="ctr"/>
            <a:lstStyle/>
            <a:p>
              <a:endParaRPr lang="en-US"/>
            </a:p>
          </p:txBody>
        </p:sp>
        <p:sp>
          <p:nvSpPr>
            <p:cNvPr id="14" name="Text Box 32"/>
            <p:cNvSpPr txBox="1">
              <a:spLocks noChangeArrowheads="1"/>
            </p:cNvSpPr>
            <p:nvPr/>
          </p:nvSpPr>
          <p:spPr bwMode="auto">
            <a:xfrm>
              <a:off x="2352" y="1912"/>
              <a:ext cx="480" cy="404"/>
            </a:xfrm>
            <a:prstGeom prst="rect">
              <a:avLst/>
            </a:prstGeom>
            <a:noFill/>
            <a:ln w="12700">
              <a:noFill/>
              <a:miter lim="800000"/>
              <a:headEnd/>
              <a:tailEnd/>
            </a:ln>
            <a:effectLst/>
          </p:spPr>
          <p:txBody>
            <a:bodyPr>
              <a:spAutoFit/>
            </a:bodyPr>
            <a:lstStyle/>
            <a:p>
              <a:pPr eaLnBrk="0" hangingPunct="0">
                <a:spcBef>
                  <a:spcPct val="50000"/>
                </a:spcBef>
                <a:defRPr/>
              </a:pPr>
              <a:r>
                <a:rPr lang="en-US" sz="3600">
                  <a:solidFill>
                    <a:srgbClr val="06F82E"/>
                  </a:solidFill>
                  <a:effectLst>
                    <a:outerShdw blurRad="38100" dist="38100" dir="2700000" algn="tl">
                      <a:srgbClr val="C0C0C0"/>
                    </a:outerShdw>
                  </a:effectLst>
                </a:rPr>
                <a:t>P</a:t>
              </a:r>
              <a:r>
                <a:rPr lang="en-US" sz="3600" baseline="-25000">
                  <a:solidFill>
                    <a:srgbClr val="06F82E"/>
                  </a:solidFill>
                  <a:effectLst>
                    <a:outerShdw blurRad="38100" dist="38100" dir="2700000" algn="tl">
                      <a:srgbClr val="C0C0C0"/>
                    </a:outerShdw>
                  </a:effectLst>
                </a:rPr>
                <a:t>f</a:t>
              </a:r>
            </a:p>
          </p:txBody>
        </p:sp>
        <p:sp>
          <p:nvSpPr>
            <p:cNvPr id="15" name="Oval 33"/>
            <p:cNvSpPr>
              <a:spLocks noChangeArrowheads="1"/>
            </p:cNvSpPr>
            <p:nvPr/>
          </p:nvSpPr>
          <p:spPr bwMode="auto">
            <a:xfrm>
              <a:off x="2976" y="3016"/>
              <a:ext cx="432" cy="145"/>
            </a:xfrm>
            <a:prstGeom prst="ellipse">
              <a:avLst/>
            </a:prstGeom>
            <a:solidFill>
              <a:srgbClr val="00FF00"/>
            </a:solidFill>
            <a:ln w="9525">
              <a:solidFill>
                <a:srgbClr val="00FF00"/>
              </a:solidFill>
              <a:round/>
              <a:headEnd/>
              <a:tailEnd/>
            </a:ln>
          </p:spPr>
          <p:txBody>
            <a:bodyPr/>
            <a:lstStyle/>
            <a:p>
              <a:endParaRPr lang="en-US"/>
            </a:p>
          </p:txBody>
        </p:sp>
        <p:sp>
          <p:nvSpPr>
            <p:cNvPr id="16" name="Line 34"/>
            <p:cNvSpPr>
              <a:spLocks noChangeShapeType="1"/>
            </p:cNvSpPr>
            <p:nvPr/>
          </p:nvSpPr>
          <p:spPr bwMode="auto">
            <a:xfrm flipH="1">
              <a:off x="2832" y="2680"/>
              <a:ext cx="720" cy="824"/>
            </a:xfrm>
            <a:prstGeom prst="line">
              <a:avLst/>
            </a:prstGeom>
            <a:noFill/>
            <a:ln w="114300">
              <a:solidFill>
                <a:schemeClr val="accent1"/>
              </a:solidFill>
              <a:round/>
              <a:headEnd/>
              <a:tailEnd/>
            </a:ln>
          </p:spPr>
          <p:txBody>
            <a:bodyPr/>
            <a:lstStyle/>
            <a:p>
              <a:endParaRPr lang="en-US"/>
            </a:p>
          </p:txBody>
        </p:sp>
        <p:sp>
          <p:nvSpPr>
            <p:cNvPr id="17" name="Oval 35"/>
            <p:cNvSpPr>
              <a:spLocks noChangeArrowheads="1"/>
            </p:cNvSpPr>
            <p:nvPr/>
          </p:nvSpPr>
          <p:spPr bwMode="auto">
            <a:xfrm>
              <a:off x="3000" y="1392"/>
              <a:ext cx="432" cy="144"/>
            </a:xfrm>
            <a:prstGeom prst="ellipse">
              <a:avLst/>
            </a:prstGeom>
            <a:solidFill>
              <a:srgbClr val="FFFFFF"/>
            </a:solidFill>
            <a:ln w="9525">
              <a:round/>
              <a:headEnd/>
              <a:tailEnd/>
            </a:ln>
            <a:scene3d>
              <a:camera prst="legacyObliqueTopLeft">
                <a:rot lat="16199972" lon="0" rev="0"/>
              </a:camera>
              <a:lightRig rig="legacyFlat2" dir="t"/>
            </a:scene3d>
            <a:sp3d extrusionH="2513000" prstMaterial="legacyMatte">
              <a:bevelT w="13500" h="13500" prst="angle"/>
              <a:bevelB w="13500" h="13500" prst="angle"/>
              <a:extrusionClr>
                <a:srgbClr val="FF0000"/>
              </a:extrusionClr>
            </a:sp3d>
          </p:spPr>
          <p:txBody>
            <a:bodyPr>
              <a:flatTx/>
            </a:bodyPr>
            <a:lstStyle/>
            <a:p>
              <a:endParaRPr lang="en-US"/>
            </a:p>
          </p:txBody>
        </p:sp>
        <p:sp>
          <p:nvSpPr>
            <p:cNvPr id="18" name="AutoShape 36"/>
            <p:cNvSpPr>
              <a:spLocks noChangeArrowheads="1"/>
            </p:cNvSpPr>
            <p:nvPr/>
          </p:nvSpPr>
          <p:spPr bwMode="auto">
            <a:xfrm>
              <a:off x="2592" y="2872"/>
              <a:ext cx="288" cy="96"/>
            </a:xfrm>
            <a:prstGeom prst="flowChartTerminator">
              <a:avLst/>
            </a:prstGeom>
            <a:solidFill>
              <a:srgbClr val="FFFF00"/>
            </a:solidFill>
            <a:ln w="9525">
              <a:noFill/>
              <a:miter lim="800000"/>
              <a:headEnd/>
              <a:tailEnd/>
            </a:ln>
          </p:spPr>
          <p:txBody>
            <a:bodyPr wrap="none" anchor="ctr"/>
            <a:lstStyle/>
            <a:p>
              <a:endParaRPr lang="en-US"/>
            </a:p>
          </p:txBody>
        </p:sp>
        <p:sp>
          <p:nvSpPr>
            <p:cNvPr id="19" name="AutoShape 37"/>
            <p:cNvSpPr>
              <a:spLocks noChangeArrowheads="1"/>
            </p:cNvSpPr>
            <p:nvPr/>
          </p:nvSpPr>
          <p:spPr bwMode="auto">
            <a:xfrm>
              <a:off x="2400" y="3208"/>
              <a:ext cx="288" cy="96"/>
            </a:xfrm>
            <a:prstGeom prst="flowChartTerminator">
              <a:avLst/>
            </a:prstGeom>
            <a:solidFill>
              <a:srgbClr val="FFFF00"/>
            </a:solidFill>
            <a:ln w="9525">
              <a:noFill/>
              <a:miter lim="800000"/>
              <a:headEnd/>
              <a:tailEnd/>
            </a:ln>
          </p:spPr>
          <p:txBody>
            <a:bodyPr wrap="none" anchor="ctr"/>
            <a:lstStyle/>
            <a:p>
              <a:endParaRPr lang="en-US"/>
            </a:p>
          </p:txBody>
        </p:sp>
        <p:sp>
          <p:nvSpPr>
            <p:cNvPr id="20" name="AutoShape 38"/>
            <p:cNvSpPr>
              <a:spLocks noChangeArrowheads="1"/>
            </p:cNvSpPr>
            <p:nvPr/>
          </p:nvSpPr>
          <p:spPr bwMode="auto">
            <a:xfrm>
              <a:off x="2592" y="2872"/>
              <a:ext cx="288" cy="96"/>
            </a:xfrm>
            <a:prstGeom prst="flowChartTerminator">
              <a:avLst/>
            </a:prstGeom>
            <a:solidFill>
              <a:srgbClr val="FFFF00"/>
            </a:solidFill>
            <a:ln w="9525">
              <a:noFill/>
              <a:miter lim="800000"/>
              <a:headEnd/>
              <a:tailEnd/>
            </a:ln>
          </p:spPr>
          <p:txBody>
            <a:bodyPr wrap="none" anchor="ctr"/>
            <a:lstStyle/>
            <a:p>
              <a:endParaRPr lang="en-US"/>
            </a:p>
          </p:txBody>
        </p:sp>
        <p:sp>
          <p:nvSpPr>
            <p:cNvPr id="21" name="AutoShape 39"/>
            <p:cNvSpPr>
              <a:spLocks noChangeArrowheads="1"/>
            </p:cNvSpPr>
            <p:nvPr/>
          </p:nvSpPr>
          <p:spPr bwMode="auto">
            <a:xfrm>
              <a:off x="2400" y="3208"/>
              <a:ext cx="288" cy="96"/>
            </a:xfrm>
            <a:prstGeom prst="flowChartTerminator">
              <a:avLst/>
            </a:prstGeom>
            <a:solidFill>
              <a:srgbClr val="FFFF00"/>
            </a:solidFill>
            <a:ln w="9525">
              <a:noFill/>
              <a:miter lim="800000"/>
              <a:headEnd/>
              <a:tailEnd/>
            </a:ln>
          </p:spPr>
          <p:txBody>
            <a:bodyPr wrap="none" anchor="ctr"/>
            <a:lstStyle/>
            <a:p>
              <a:endParaRPr lang="en-US"/>
            </a:p>
          </p:txBody>
        </p:sp>
        <p:sp>
          <p:nvSpPr>
            <p:cNvPr id="22" name="AutoShape 40"/>
            <p:cNvSpPr>
              <a:spLocks noChangeArrowheads="1"/>
            </p:cNvSpPr>
            <p:nvPr/>
          </p:nvSpPr>
          <p:spPr bwMode="auto">
            <a:xfrm>
              <a:off x="3648" y="2824"/>
              <a:ext cx="288" cy="96"/>
            </a:xfrm>
            <a:prstGeom prst="flowChartTerminator">
              <a:avLst/>
            </a:prstGeom>
            <a:solidFill>
              <a:srgbClr val="FFFF00"/>
            </a:solidFill>
            <a:ln w="9525">
              <a:noFill/>
              <a:miter lim="800000"/>
              <a:headEnd/>
              <a:tailEnd/>
            </a:ln>
          </p:spPr>
          <p:txBody>
            <a:bodyPr wrap="none" anchor="ctr"/>
            <a:lstStyle/>
            <a:p>
              <a:endParaRPr lang="en-US"/>
            </a:p>
          </p:txBody>
        </p:sp>
        <p:sp>
          <p:nvSpPr>
            <p:cNvPr id="23" name="AutoShape 41"/>
            <p:cNvSpPr>
              <a:spLocks noChangeArrowheads="1"/>
            </p:cNvSpPr>
            <p:nvPr/>
          </p:nvSpPr>
          <p:spPr bwMode="auto">
            <a:xfrm>
              <a:off x="3448" y="3184"/>
              <a:ext cx="288" cy="96"/>
            </a:xfrm>
            <a:prstGeom prst="flowChartTerminator">
              <a:avLst/>
            </a:prstGeom>
            <a:solidFill>
              <a:srgbClr val="FFFF00"/>
            </a:solidFill>
            <a:ln w="9525">
              <a:noFill/>
              <a:miter lim="800000"/>
              <a:headEnd/>
              <a:tailEnd/>
            </a:ln>
          </p:spPr>
          <p:txBody>
            <a:bodyPr wrap="none" anchor="ctr"/>
            <a:lstStyle/>
            <a:p>
              <a:endParaRPr lang="en-US"/>
            </a:p>
          </p:txBody>
        </p:sp>
        <p:sp>
          <p:nvSpPr>
            <p:cNvPr id="24" name="Freeform 42"/>
            <p:cNvSpPr>
              <a:spLocks/>
            </p:cNvSpPr>
            <p:nvPr/>
          </p:nvSpPr>
          <p:spPr bwMode="auto">
            <a:xfrm>
              <a:off x="1632" y="2640"/>
              <a:ext cx="768" cy="624"/>
            </a:xfrm>
            <a:custGeom>
              <a:avLst/>
              <a:gdLst>
                <a:gd name="T0" fmla="*/ 768 w 768"/>
                <a:gd name="T1" fmla="*/ 624 h 624"/>
                <a:gd name="T2" fmla="*/ 384 w 768"/>
                <a:gd name="T3" fmla="*/ 528 h 624"/>
                <a:gd name="T4" fmla="*/ 240 w 768"/>
                <a:gd name="T5" fmla="*/ 192 h 624"/>
                <a:gd name="T6" fmla="*/ 0 w 768"/>
                <a:gd name="T7" fmla="*/ 0 h 624"/>
                <a:gd name="T8" fmla="*/ 0 60000 65536"/>
                <a:gd name="T9" fmla="*/ 0 60000 65536"/>
                <a:gd name="T10" fmla="*/ 0 60000 65536"/>
                <a:gd name="T11" fmla="*/ 0 60000 65536"/>
                <a:gd name="T12" fmla="*/ 0 w 768"/>
                <a:gd name="T13" fmla="*/ 0 h 624"/>
                <a:gd name="T14" fmla="*/ 768 w 768"/>
                <a:gd name="T15" fmla="*/ 624 h 624"/>
              </a:gdLst>
              <a:ahLst/>
              <a:cxnLst>
                <a:cxn ang="T8">
                  <a:pos x="T0" y="T1"/>
                </a:cxn>
                <a:cxn ang="T9">
                  <a:pos x="T2" y="T3"/>
                </a:cxn>
                <a:cxn ang="T10">
                  <a:pos x="T4" y="T5"/>
                </a:cxn>
                <a:cxn ang="T11">
                  <a:pos x="T6" y="T7"/>
                </a:cxn>
              </a:cxnLst>
              <a:rect l="T12" t="T13" r="T14" b="T15"/>
              <a:pathLst>
                <a:path w="768" h="624">
                  <a:moveTo>
                    <a:pt x="768" y="624"/>
                  </a:moveTo>
                  <a:cubicBezTo>
                    <a:pt x="620" y="612"/>
                    <a:pt x="472" y="600"/>
                    <a:pt x="384" y="528"/>
                  </a:cubicBezTo>
                  <a:cubicBezTo>
                    <a:pt x="296" y="456"/>
                    <a:pt x="304" y="280"/>
                    <a:pt x="240" y="192"/>
                  </a:cubicBezTo>
                  <a:cubicBezTo>
                    <a:pt x="176" y="104"/>
                    <a:pt x="40" y="32"/>
                    <a:pt x="0" y="0"/>
                  </a:cubicBezTo>
                </a:path>
              </a:pathLst>
            </a:custGeom>
            <a:noFill/>
            <a:ln w="57150">
              <a:solidFill>
                <a:srgbClr val="FFFF00"/>
              </a:solidFill>
              <a:round/>
              <a:headEnd/>
              <a:tailEnd/>
            </a:ln>
          </p:spPr>
          <p:txBody>
            <a:bodyPr/>
            <a:lstStyle/>
            <a:p>
              <a:endParaRPr lang="en-US"/>
            </a:p>
          </p:txBody>
        </p:sp>
        <p:sp>
          <p:nvSpPr>
            <p:cNvPr id="25" name="Freeform 43"/>
            <p:cNvSpPr>
              <a:spLocks/>
            </p:cNvSpPr>
            <p:nvPr/>
          </p:nvSpPr>
          <p:spPr bwMode="auto">
            <a:xfrm>
              <a:off x="3904" y="2344"/>
              <a:ext cx="864" cy="528"/>
            </a:xfrm>
            <a:custGeom>
              <a:avLst/>
              <a:gdLst>
                <a:gd name="T0" fmla="*/ 864 w 864"/>
                <a:gd name="T1" fmla="*/ 24 h 528"/>
                <a:gd name="T2" fmla="*/ 480 w 864"/>
                <a:gd name="T3" fmla="*/ 72 h 528"/>
                <a:gd name="T4" fmla="*/ 240 w 864"/>
                <a:gd name="T5" fmla="*/ 456 h 528"/>
                <a:gd name="T6" fmla="*/ 0 w 864"/>
                <a:gd name="T7" fmla="*/ 504 h 528"/>
                <a:gd name="T8" fmla="*/ 0 60000 65536"/>
                <a:gd name="T9" fmla="*/ 0 60000 65536"/>
                <a:gd name="T10" fmla="*/ 0 60000 65536"/>
                <a:gd name="T11" fmla="*/ 0 60000 65536"/>
                <a:gd name="T12" fmla="*/ 0 w 864"/>
                <a:gd name="T13" fmla="*/ 0 h 528"/>
                <a:gd name="T14" fmla="*/ 864 w 864"/>
                <a:gd name="T15" fmla="*/ 528 h 528"/>
              </a:gdLst>
              <a:ahLst/>
              <a:cxnLst>
                <a:cxn ang="T8">
                  <a:pos x="T0" y="T1"/>
                </a:cxn>
                <a:cxn ang="T9">
                  <a:pos x="T2" y="T3"/>
                </a:cxn>
                <a:cxn ang="T10">
                  <a:pos x="T4" y="T5"/>
                </a:cxn>
                <a:cxn ang="T11">
                  <a:pos x="T6" y="T7"/>
                </a:cxn>
              </a:cxnLst>
              <a:rect l="T12" t="T13" r="T14" b="T15"/>
              <a:pathLst>
                <a:path w="864" h="528">
                  <a:moveTo>
                    <a:pt x="864" y="24"/>
                  </a:moveTo>
                  <a:cubicBezTo>
                    <a:pt x="724" y="12"/>
                    <a:pt x="584" y="0"/>
                    <a:pt x="480" y="72"/>
                  </a:cubicBezTo>
                  <a:cubicBezTo>
                    <a:pt x="376" y="144"/>
                    <a:pt x="320" y="384"/>
                    <a:pt x="240" y="456"/>
                  </a:cubicBezTo>
                  <a:cubicBezTo>
                    <a:pt x="160" y="528"/>
                    <a:pt x="40" y="496"/>
                    <a:pt x="0" y="504"/>
                  </a:cubicBezTo>
                </a:path>
              </a:pathLst>
            </a:custGeom>
            <a:noFill/>
            <a:ln w="57150">
              <a:solidFill>
                <a:srgbClr val="FFFF00"/>
              </a:solidFill>
              <a:round/>
              <a:headEnd/>
              <a:tailEnd/>
            </a:ln>
          </p:spPr>
          <p:txBody>
            <a:bodyPr/>
            <a:lstStyle/>
            <a:p>
              <a:endParaRPr lang="en-US"/>
            </a:p>
          </p:txBody>
        </p:sp>
        <p:sp>
          <p:nvSpPr>
            <p:cNvPr id="26" name="Freeform 44"/>
            <p:cNvSpPr>
              <a:spLocks/>
            </p:cNvSpPr>
            <p:nvPr/>
          </p:nvSpPr>
          <p:spPr bwMode="auto">
            <a:xfrm>
              <a:off x="3696" y="2832"/>
              <a:ext cx="864" cy="432"/>
            </a:xfrm>
            <a:custGeom>
              <a:avLst/>
              <a:gdLst>
                <a:gd name="T0" fmla="*/ 864 w 864"/>
                <a:gd name="T1" fmla="*/ 2 h 528"/>
                <a:gd name="T2" fmla="*/ 480 w 864"/>
                <a:gd name="T3" fmla="*/ 3 h 528"/>
                <a:gd name="T4" fmla="*/ 240 w 864"/>
                <a:gd name="T5" fmla="*/ 23 h 528"/>
                <a:gd name="T6" fmla="*/ 0 w 864"/>
                <a:gd name="T7" fmla="*/ 25 h 528"/>
                <a:gd name="T8" fmla="*/ 0 60000 65536"/>
                <a:gd name="T9" fmla="*/ 0 60000 65536"/>
                <a:gd name="T10" fmla="*/ 0 60000 65536"/>
                <a:gd name="T11" fmla="*/ 0 60000 65536"/>
                <a:gd name="T12" fmla="*/ 0 w 864"/>
                <a:gd name="T13" fmla="*/ 0 h 528"/>
                <a:gd name="T14" fmla="*/ 864 w 864"/>
                <a:gd name="T15" fmla="*/ 528 h 528"/>
              </a:gdLst>
              <a:ahLst/>
              <a:cxnLst>
                <a:cxn ang="T8">
                  <a:pos x="T0" y="T1"/>
                </a:cxn>
                <a:cxn ang="T9">
                  <a:pos x="T2" y="T3"/>
                </a:cxn>
                <a:cxn ang="T10">
                  <a:pos x="T4" y="T5"/>
                </a:cxn>
                <a:cxn ang="T11">
                  <a:pos x="T6" y="T7"/>
                </a:cxn>
              </a:cxnLst>
              <a:rect l="T12" t="T13" r="T14" b="T15"/>
              <a:pathLst>
                <a:path w="864" h="528">
                  <a:moveTo>
                    <a:pt x="864" y="24"/>
                  </a:moveTo>
                  <a:cubicBezTo>
                    <a:pt x="724" y="12"/>
                    <a:pt x="584" y="0"/>
                    <a:pt x="480" y="72"/>
                  </a:cubicBezTo>
                  <a:cubicBezTo>
                    <a:pt x="376" y="144"/>
                    <a:pt x="320" y="384"/>
                    <a:pt x="240" y="456"/>
                  </a:cubicBezTo>
                  <a:cubicBezTo>
                    <a:pt x="160" y="528"/>
                    <a:pt x="40" y="496"/>
                    <a:pt x="0" y="504"/>
                  </a:cubicBezTo>
                </a:path>
              </a:pathLst>
            </a:custGeom>
            <a:noFill/>
            <a:ln w="57150">
              <a:solidFill>
                <a:srgbClr val="FFFF00"/>
              </a:solidFill>
              <a:round/>
              <a:headEnd/>
              <a:tailEnd/>
            </a:ln>
          </p:spPr>
          <p:txBody>
            <a:bodyPr/>
            <a:lstStyle/>
            <a:p>
              <a:endParaRPr lang="en-US"/>
            </a:p>
          </p:txBody>
        </p:sp>
        <p:sp>
          <p:nvSpPr>
            <p:cNvPr id="27" name="Freeform 45"/>
            <p:cNvSpPr>
              <a:spLocks/>
            </p:cNvSpPr>
            <p:nvPr/>
          </p:nvSpPr>
          <p:spPr bwMode="auto">
            <a:xfrm>
              <a:off x="1821" y="2296"/>
              <a:ext cx="768" cy="624"/>
            </a:xfrm>
            <a:custGeom>
              <a:avLst/>
              <a:gdLst>
                <a:gd name="T0" fmla="*/ 768 w 768"/>
                <a:gd name="T1" fmla="*/ 624 h 624"/>
                <a:gd name="T2" fmla="*/ 384 w 768"/>
                <a:gd name="T3" fmla="*/ 528 h 624"/>
                <a:gd name="T4" fmla="*/ 240 w 768"/>
                <a:gd name="T5" fmla="*/ 192 h 624"/>
                <a:gd name="T6" fmla="*/ 0 w 768"/>
                <a:gd name="T7" fmla="*/ 0 h 624"/>
                <a:gd name="T8" fmla="*/ 0 60000 65536"/>
                <a:gd name="T9" fmla="*/ 0 60000 65536"/>
                <a:gd name="T10" fmla="*/ 0 60000 65536"/>
                <a:gd name="T11" fmla="*/ 0 60000 65536"/>
                <a:gd name="T12" fmla="*/ 0 w 768"/>
                <a:gd name="T13" fmla="*/ 0 h 624"/>
                <a:gd name="T14" fmla="*/ 768 w 768"/>
                <a:gd name="T15" fmla="*/ 624 h 624"/>
              </a:gdLst>
              <a:ahLst/>
              <a:cxnLst>
                <a:cxn ang="T8">
                  <a:pos x="T0" y="T1"/>
                </a:cxn>
                <a:cxn ang="T9">
                  <a:pos x="T2" y="T3"/>
                </a:cxn>
                <a:cxn ang="T10">
                  <a:pos x="T4" y="T5"/>
                </a:cxn>
                <a:cxn ang="T11">
                  <a:pos x="T6" y="T7"/>
                </a:cxn>
              </a:cxnLst>
              <a:rect l="T12" t="T13" r="T14" b="T15"/>
              <a:pathLst>
                <a:path w="768" h="624">
                  <a:moveTo>
                    <a:pt x="768" y="624"/>
                  </a:moveTo>
                  <a:cubicBezTo>
                    <a:pt x="620" y="612"/>
                    <a:pt x="472" y="600"/>
                    <a:pt x="384" y="528"/>
                  </a:cubicBezTo>
                  <a:cubicBezTo>
                    <a:pt x="296" y="456"/>
                    <a:pt x="304" y="280"/>
                    <a:pt x="240" y="192"/>
                  </a:cubicBezTo>
                  <a:cubicBezTo>
                    <a:pt x="176" y="104"/>
                    <a:pt x="40" y="32"/>
                    <a:pt x="0" y="0"/>
                  </a:cubicBezTo>
                </a:path>
              </a:pathLst>
            </a:custGeom>
            <a:noFill/>
            <a:ln w="57150">
              <a:solidFill>
                <a:srgbClr val="FFFF00"/>
              </a:solidFill>
              <a:round/>
              <a:headEnd/>
              <a:tailEnd/>
            </a:ln>
          </p:spPr>
          <p:txBody>
            <a:bodyPr/>
            <a:lstStyle/>
            <a:p>
              <a:endParaRPr lang="en-US"/>
            </a:p>
          </p:txBody>
        </p:sp>
      </p:grpSp>
      <p:sp>
        <p:nvSpPr>
          <p:cNvPr id="28" name="Text Box 22"/>
          <p:cNvSpPr txBox="1">
            <a:spLocks noChangeArrowheads="1"/>
          </p:cNvSpPr>
          <p:nvPr/>
        </p:nvSpPr>
        <p:spPr bwMode="auto">
          <a:xfrm>
            <a:off x="4495800" y="3619500"/>
            <a:ext cx="533400" cy="457200"/>
          </a:xfrm>
          <a:prstGeom prst="rect">
            <a:avLst/>
          </a:prstGeom>
          <a:noFill/>
          <a:ln w="9525">
            <a:noFill/>
            <a:miter lim="800000"/>
            <a:headEnd/>
            <a:tailEnd/>
          </a:ln>
        </p:spPr>
        <p:txBody>
          <a:bodyPr>
            <a:spAutoFit/>
          </a:bodyPr>
          <a:lstStyle/>
          <a:p>
            <a:pPr>
              <a:spcBef>
                <a:spcPct val="50000"/>
              </a:spcBef>
            </a:pPr>
            <a:r>
              <a:rPr lang="en-US" sz="2400" b="1"/>
              <a:t>V</a:t>
            </a:r>
            <a:r>
              <a:rPr lang="en-US" sz="2400" b="1" baseline="30000"/>
              <a:t>-</a:t>
            </a:r>
          </a:p>
        </p:txBody>
      </p:sp>
      <p:sp>
        <p:nvSpPr>
          <p:cNvPr id="29" name="Text Box 48"/>
          <p:cNvSpPr txBox="1">
            <a:spLocks noChangeArrowheads="1"/>
          </p:cNvSpPr>
          <p:nvPr/>
        </p:nvSpPr>
        <p:spPr bwMode="auto">
          <a:xfrm>
            <a:off x="4114800" y="4724400"/>
            <a:ext cx="3124200" cy="457200"/>
          </a:xfrm>
          <a:prstGeom prst="rect">
            <a:avLst/>
          </a:prstGeom>
          <a:noFill/>
          <a:ln w="9525">
            <a:noFill/>
            <a:miter lim="800000"/>
            <a:headEnd/>
            <a:tailEnd/>
          </a:ln>
        </p:spPr>
        <p:txBody>
          <a:bodyPr>
            <a:spAutoFit/>
          </a:bodyPr>
          <a:lstStyle/>
          <a:p>
            <a:pPr>
              <a:spcBef>
                <a:spcPct val="50000"/>
              </a:spcBef>
            </a:pPr>
            <a:r>
              <a:rPr lang="en-US" sz="2400" b="1">
                <a:latin typeface="Times New Roman" pitchFamily="18" charset="0"/>
              </a:rPr>
              <a:t>Voltage source model</a:t>
            </a:r>
          </a:p>
        </p:txBody>
      </p:sp>
      <p:sp>
        <p:nvSpPr>
          <p:cNvPr id="30" name="Text Box 49"/>
          <p:cNvSpPr txBox="1">
            <a:spLocks noChangeArrowheads="1"/>
          </p:cNvSpPr>
          <p:nvPr/>
        </p:nvSpPr>
        <p:spPr bwMode="auto">
          <a:xfrm>
            <a:off x="2425700" y="4292600"/>
            <a:ext cx="762000" cy="366713"/>
          </a:xfrm>
          <a:prstGeom prst="rect">
            <a:avLst/>
          </a:prstGeom>
          <a:noFill/>
          <a:ln w="9525">
            <a:noFill/>
            <a:miter lim="800000"/>
            <a:headEnd/>
            <a:tailEnd/>
          </a:ln>
        </p:spPr>
        <p:txBody>
          <a:bodyPr>
            <a:spAutoFit/>
          </a:bodyPr>
          <a:lstStyle/>
          <a:p>
            <a:pPr>
              <a:spcBef>
                <a:spcPct val="50000"/>
              </a:spcBef>
            </a:pPr>
            <a:r>
              <a:rPr lang="en-US" b="1">
                <a:latin typeface="Times New Roman" pitchFamily="18" charset="0"/>
              </a:rPr>
              <a:t>Al</a:t>
            </a:r>
            <a:r>
              <a:rPr lang="en-US" b="1" baseline="-25000">
                <a:latin typeface="Times New Roman" pitchFamily="18" charset="0"/>
              </a:rPr>
              <a:t>2</a:t>
            </a:r>
            <a:r>
              <a:rPr lang="en-US" b="1">
                <a:latin typeface="Times New Roman" pitchFamily="18" charset="0"/>
              </a:rPr>
              <a:t>O</a:t>
            </a:r>
            <a:r>
              <a:rPr lang="en-US" b="1" baseline="-25000">
                <a:latin typeface="Times New Roman" pitchFamily="18" charset="0"/>
              </a:rPr>
              <a:t>3</a:t>
            </a:r>
          </a:p>
        </p:txBody>
      </p:sp>
      <p:sp>
        <p:nvSpPr>
          <p:cNvPr id="31" name="Line 50"/>
          <p:cNvSpPr>
            <a:spLocks noChangeShapeType="1"/>
          </p:cNvSpPr>
          <p:nvPr/>
        </p:nvSpPr>
        <p:spPr bwMode="auto">
          <a:xfrm>
            <a:off x="2374900" y="4216400"/>
            <a:ext cx="304800" cy="152400"/>
          </a:xfrm>
          <a:prstGeom prst="line">
            <a:avLst/>
          </a:prstGeom>
          <a:noFill/>
          <a:ln w="9525">
            <a:solidFill>
              <a:schemeClr val="tx1"/>
            </a:solidFill>
            <a:round/>
            <a:headEnd/>
            <a:tailEnd type="triangle" w="med" len="med"/>
          </a:ln>
        </p:spPr>
        <p:txBody>
          <a:bodyPr/>
          <a:lstStyle/>
          <a:p>
            <a:endParaRPr lang="en-US"/>
          </a:p>
        </p:txBody>
      </p:sp>
      <p:sp>
        <p:nvSpPr>
          <p:cNvPr id="32" name="Text Box 51"/>
          <p:cNvSpPr txBox="1">
            <a:spLocks noChangeArrowheads="1"/>
          </p:cNvSpPr>
          <p:nvPr/>
        </p:nvSpPr>
        <p:spPr bwMode="auto">
          <a:xfrm>
            <a:off x="838200" y="4292600"/>
            <a:ext cx="1295400" cy="366713"/>
          </a:xfrm>
          <a:prstGeom prst="rect">
            <a:avLst/>
          </a:prstGeom>
          <a:noFill/>
          <a:ln w="9525">
            <a:noFill/>
            <a:miter lim="800000"/>
            <a:headEnd/>
            <a:tailEnd/>
          </a:ln>
        </p:spPr>
        <p:txBody>
          <a:bodyPr>
            <a:spAutoFit/>
          </a:bodyPr>
          <a:lstStyle/>
          <a:p>
            <a:pPr>
              <a:spcBef>
                <a:spcPct val="50000"/>
              </a:spcBef>
            </a:pPr>
            <a:r>
              <a:rPr lang="en-US" b="1" dirty="0">
                <a:latin typeface="Times New Roman" pitchFamily="18" charset="0"/>
              </a:rPr>
              <a:t>Nb film</a:t>
            </a:r>
          </a:p>
        </p:txBody>
      </p:sp>
      <p:sp>
        <p:nvSpPr>
          <p:cNvPr id="33" name="Text Box 52"/>
          <p:cNvSpPr txBox="1">
            <a:spLocks noChangeArrowheads="1"/>
          </p:cNvSpPr>
          <p:nvPr/>
        </p:nvSpPr>
        <p:spPr bwMode="auto">
          <a:xfrm>
            <a:off x="914400" y="4876800"/>
            <a:ext cx="1905000" cy="366713"/>
          </a:xfrm>
          <a:prstGeom prst="rect">
            <a:avLst/>
          </a:prstGeom>
          <a:noFill/>
          <a:ln w="9525">
            <a:noFill/>
            <a:miter lim="800000"/>
            <a:headEnd/>
            <a:tailEnd/>
          </a:ln>
        </p:spPr>
        <p:txBody>
          <a:bodyPr>
            <a:spAutoFit/>
          </a:bodyPr>
          <a:lstStyle/>
          <a:p>
            <a:pPr algn="ctr">
              <a:spcBef>
                <a:spcPct val="50000"/>
              </a:spcBef>
            </a:pPr>
            <a:r>
              <a:rPr lang="en-US" b="1">
                <a:latin typeface="Times New Roman" pitchFamily="18" charset="0"/>
              </a:rPr>
              <a:t>Substrate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JJ image\2012.5.31JJV2.jpg"/>
          <p:cNvPicPr>
            <a:picLocks noChangeAspect="1" noChangeArrowheads="1"/>
          </p:cNvPicPr>
          <p:nvPr/>
        </p:nvPicPr>
        <p:blipFill>
          <a:blip r:embed="rId2" cstate="print"/>
          <a:srcRect l="14423" r="8654"/>
          <a:stretch>
            <a:fillRect/>
          </a:stretch>
        </p:blipFill>
        <p:spPr bwMode="auto">
          <a:xfrm rot="5400000">
            <a:off x="-7356" y="1276900"/>
            <a:ext cx="4739112" cy="4572000"/>
          </a:xfrm>
          <a:prstGeom prst="rect">
            <a:avLst/>
          </a:prstGeom>
          <a:noFill/>
        </p:spPr>
      </p:pic>
      <p:pic>
        <p:nvPicPr>
          <p:cNvPr id="3" name="Picture 16" descr="ANd9GcQiG52sxVXFpYbzExt6pvDhXfBGag3lLLibSG1UdEAxvNn7ZwbTUg"/>
          <p:cNvPicPr>
            <a:picLocks noChangeAspect="1" noChangeArrowheads="1"/>
          </p:cNvPicPr>
          <p:nvPr/>
        </p:nvPicPr>
        <p:blipFill>
          <a:blip r:embed="rId3" cstate="print"/>
          <a:srcRect/>
          <a:stretch>
            <a:fillRect/>
          </a:stretch>
        </p:blipFill>
        <p:spPr bwMode="auto">
          <a:xfrm>
            <a:off x="4648200" y="2187575"/>
            <a:ext cx="4421176" cy="3298825"/>
          </a:xfrm>
          <a:prstGeom prst="rect">
            <a:avLst/>
          </a:prstGeom>
          <a:noFill/>
          <a:ln w="9525">
            <a:noFill/>
            <a:miter lim="800000"/>
            <a:headEnd/>
            <a:tailEnd/>
          </a:ln>
        </p:spPr>
      </p:pic>
      <p:sp>
        <p:nvSpPr>
          <p:cNvPr id="4" name="TextBox 3"/>
          <p:cNvSpPr txBox="1"/>
          <p:nvPr/>
        </p:nvSpPr>
        <p:spPr>
          <a:xfrm>
            <a:off x="1828800" y="2362200"/>
            <a:ext cx="513282" cy="400110"/>
          </a:xfrm>
          <a:prstGeom prst="rect">
            <a:avLst/>
          </a:prstGeom>
          <a:noFill/>
        </p:spPr>
        <p:txBody>
          <a:bodyPr wrap="none" rtlCol="0">
            <a:spAutoFit/>
          </a:bodyPr>
          <a:lstStyle/>
          <a:p>
            <a:r>
              <a:rPr lang="en-US" sz="2000" b="1" dirty="0" smtClean="0">
                <a:solidFill>
                  <a:srgbClr val="FF0000"/>
                </a:solidFill>
                <a:latin typeface="Times New Roman" pitchFamily="18" charset="0"/>
                <a:cs typeface="Times New Roman" pitchFamily="18" charset="0"/>
              </a:rPr>
              <a:t>Nb</a:t>
            </a:r>
            <a:endParaRPr lang="en-US" sz="2000" b="1" dirty="0">
              <a:solidFill>
                <a:srgbClr val="FF0000"/>
              </a:solidFill>
              <a:latin typeface="Times New Roman" pitchFamily="18" charset="0"/>
              <a:cs typeface="Times New Roman" pitchFamily="18" charset="0"/>
            </a:endParaRPr>
          </a:p>
        </p:txBody>
      </p:sp>
      <p:sp>
        <p:nvSpPr>
          <p:cNvPr id="5" name="TextBox 4"/>
          <p:cNvSpPr txBox="1"/>
          <p:nvPr/>
        </p:nvSpPr>
        <p:spPr>
          <a:xfrm>
            <a:off x="1752600" y="3943290"/>
            <a:ext cx="513282" cy="400110"/>
          </a:xfrm>
          <a:prstGeom prst="rect">
            <a:avLst/>
          </a:prstGeom>
          <a:noFill/>
        </p:spPr>
        <p:txBody>
          <a:bodyPr wrap="none" rtlCol="0">
            <a:spAutoFit/>
          </a:bodyPr>
          <a:lstStyle/>
          <a:p>
            <a:r>
              <a:rPr lang="en-US" sz="2000" b="1" dirty="0" smtClean="0">
                <a:solidFill>
                  <a:srgbClr val="FF0000"/>
                </a:solidFill>
                <a:latin typeface="Times New Roman" pitchFamily="18" charset="0"/>
                <a:cs typeface="Times New Roman" pitchFamily="18" charset="0"/>
              </a:rPr>
              <a:t>Nb</a:t>
            </a:r>
            <a:endParaRPr lang="en-US" sz="2000" b="1" dirty="0">
              <a:solidFill>
                <a:srgbClr val="FF0000"/>
              </a:solidFill>
              <a:latin typeface="Times New Roman" pitchFamily="18" charset="0"/>
              <a:cs typeface="Times New Roman" pitchFamily="18" charset="0"/>
            </a:endParaRPr>
          </a:p>
        </p:txBody>
      </p:sp>
      <p:pic>
        <p:nvPicPr>
          <p:cNvPr id="63489" name="Picture 1"/>
          <p:cNvPicPr>
            <a:picLocks noChangeAspect="1" noChangeArrowheads="1"/>
          </p:cNvPicPr>
          <p:nvPr/>
        </p:nvPicPr>
        <p:blipFill>
          <a:blip r:embed="rId4" cstate="print"/>
          <a:srcRect/>
          <a:stretch>
            <a:fillRect/>
          </a:stretch>
        </p:blipFill>
        <p:spPr bwMode="auto">
          <a:xfrm>
            <a:off x="0" y="1371600"/>
            <a:ext cx="2724150" cy="2095500"/>
          </a:xfrm>
          <a:prstGeom prst="rect">
            <a:avLst/>
          </a:prstGeom>
          <a:noFill/>
          <a:ln w="9525">
            <a:noFill/>
            <a:miter lim="800000"/>
            <a:headEnd/>
            <a:tailEnd/>
          </a:ln>
        </p:spPr>
      </p:pic>
      <p:sp>
        <p:nvSpPr>
          <p:cNvPr id="7" name="TextBox 6"/>
          <p:cNvSpPr txBox="1"/>
          <p:nvPr/>
        </p:nvSpPr>
        <p:spPr>
          <a:xfrm>
            <a:off x="2715703" y="3169926"/>
            <a:ext cx="1867499" cy="307777"/>
          </a:xfrm>
          <a:prstGeom prst="rect">
            <a:avLst/>
          </a:prstGeom>
          <a:noFill/>
        </p:spPr>
        <p:txBody>
          <a:bodyPr wrap="none" rtlCol="0">
            <a:spAutoFit/>
          </a:bodyPr>
          <a:lstStyle/>
          <a:p>
            <a:r>
              <a:rPr lang="en-US" sz="1400" b="1" dirty="0" smtClean="0">
                <a:solidFill>
                  <a:srgbClr val="FF0000"/>
                </a:solidFill>
                <a:latin typeface="Times New Roman" pitchFamily="18" charset="0"/>
                <a:cs typeface="Times New Roman" pitchFamily="18" charset="0"/>
              </a:rPr>
              <a:t>Josephson Weak Link</a:t>
            </a:r>
            <a:endParaRPr lang="en-US" sz="1400" b="1" dirty="0">
              <a:solidFill>
                <a:srgbClr val="FF0000"/>
              </a:solidFill>
              <a:latin typeface="Times New Roman" pitchFamily="18" charset="0"/>
              <a:cs typeface="Times New Roman" pitchFamily="18" charset="0"/>
            </a:endParaRPr>
          </a:p>
        </p:txBody>
      </p:sp>
      <p:cxnSp>
        <p:nvCxnSpPr>
          <p:cNvPr id="9" name="Straight Arrow Connector 8"/>
          <p:cNvCxnSpPr/>
          <p:nvPr/>
        </p:nvCxnSpPr>
        <p:spPr>
          <a:xfrm flipH="1">
            <a:off x="2057400" y="3323815"/>
            <a:ext cx="714865" cy="7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787351" y="1295400"/>
            <a:ext cx="4045082" cy="707886"/>
          </a:xfrm>
          <a:prstGeom prst="rect">
            <a:avLst/>
          </a:prstGeom>
          <a:noFill/>
        </p:spPr>
        <p:txBody>
          <a:bodyPr wrap="none" rtlCol="0">
            <a:spAutoFit/>
          </a:bodyPr>
          <a:lstStyle/>
          <a:p>
            <a:pPr algn="ctr"/>
            <a:r>
              <a:rPr lang="en-US" sz="2000" b="1" dirty="0" smtClean="0">
                <a:latin typeface="Times New Roman" pitchFamily="18" charset="0"/>
                <a:cs typeface="Times New Roman" pitchFamily="18" charset="0"/>
              </a:rPr>
              <a:t>Determine |B</a:t>
            </a:r>
            <a:r>
              <a:rPr lang="en-US" sz="2000" b="1" baseline="-25000" dirty="0" smtClean="0">
                <a:latin typeface="Times New Roman" pitchFamily="18" charset="0"/>
                <a:cs typeface="Times New Roman" pitchFamily="18" charset="0"/>
              </a:rPr>
              <a:t>RF</a:t>
            </a:r>
            <a:r>
              <a:rPr lang="en-US" sz="2000" b="1" dirty="0" smtClean="0">
                <a:latin typeface="Times New Roman" pitchFamily="18" charset="0"/>
                <a:cs typeface="Times New Roman" pitchFamily="18" charset="0"/>
              </a:rPr>
              <a:t>| from Shapiro steps</a:t>
            </a:r>
          </a:p>
          <a:p>
            <a:pPr algn="ctr"/>
            <a:r>
              <a:rPr lang="en-US" sz="2000" b="1" dirty="0" smtClean="0">
                <a:latin typeface="Times New Roman" pitchFamily="18" charset="0"/>
                <a:cs typeface="Times New Roman" pitchFamily="18" charset="0"/>
              </a:rPr>
              <a:t>on Nb Josephson weak link</a:t>
            </a:r>
            <a:endParaRPr lang="en-US" sz="20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9144000" cy="63976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rgbClr val="008000"/>
                </a:solidFill>
                <a:effectLst/>
                <a:uLnTx/>
                <a:uFillTx/>
                <a:latin typeface="+mj-lt"/>
                <a:ea typeface="+mj-ea"/>
                <a:cs typeface="+mj-cs"/>
              </a:rPr>
              <a:t>Challenges for Measurements on Nb bulk materials</a:t>
            </a:r>
          </a:p>
        </p:txBody>
      </p:sp>
      <p:sp>
        <p:nvSpPr>
          <p:cNvPr id="3" name="Text Box 4"/>
          <p:cNvSpPr txBox="1">
            <a:spLocks noChangeArrowheads="1"/>
          </p:cNvSpPr>
          <p:nvPr/>
        </p:nvSpPr>
        <p:spPr bwMode="auto">
          <a:xfrm>
            <a:off x="-76200" y="4071938"/>
            <a:ext cx="5486400" cy="2100262"/>
          </a:xfrm>
          <a:prstGeom prst="rect">
            <a:avLst/>
          </a:prstGeom>
          <a:noFill/>
          <a:ln w="9525">
            <a:noFill/>
            <a:miter lim="800000"/>
            <a:headEnd/>
            <a:tailEnd/>
          </a:ln>
        </p:spPr>
        <p:txBody>
          <a:bodyPr>
            <a:spAutoFit/>
          </a:bodyPr>
          <a:lstStyle/>
          <a:p>
            <a:pPr marL="342900" indent="-342900">
              <a:spcBef>
                <a:spcPct val="50000"/>
              </a:spcBef>
              <a:buFontTx/>
              <a:buChar char="•"/>
            </a:pPr>
            <a:r>
              <a:rPr lang="en-US" sz="2400" b="1">
                <a:latin typeface="Times New Roman" pitchFamily="18" charset="0"/>
              </a:rPr>
              <a:t>Temperature of cold plate reaches 4.2K but Nb surface remains warmer. </a:t>
            </a:r>
          </a:p>
          <a:p>
            <a:pPr marL="342900" indent="-342900">
              <a:spcBef>
                <a:spcPct val="50000"/>
              </a:spcBef>
              <a:buFontTx/>
              <a:buChar char="•"/>
            </a:pPr>
            <a:r>
              <a:rPr lang="en-US" sz="2400" b="1">
                <a:latin typeface="Times New Roman" pitchFamily="18" charset="0"/>
              </a:rPr>
              <a:t>Rough sample surface on bulk Nb make the probe far away from sample surface. </a:t>
            </a:r>
            <a:endParaRPr lang="en-US" sz="2400" b="1">
              <a:solidFill>
                <a:srgbClr val="008000"/>
              </a:solidFill>
              <a:latin typeface="Times New Roman" pitchFamily="18" charset="0"/>
            </a:endParaRPr>
          </a:p>
        </p:txBody>
      </p:sp>
      <p:pic>
        <p:nvPicPr>
          <p:cNvPr id="4" name="Picture 6" descr="tamin-1"/>
          <p:cNvPicPr>
            <a:picLocks noChangeAspect="1" noChangeArrowheads="1"/>
          </p:cNvPicPr>
          <p:nvPr/>
        </p:nvPicPr>
        <p:blipFill>
          <a:blip r:embed="rId2" cstate="print"/>
          <a:srcRect t="6053"/>
          <a:stretch>
            <a:fillRect/>
          </a:stretch>
        </p:blipFill>
        <p:spPr bwMode="auto">
          <a:xfrm>
            <a:off x="228600" y="533400"/>
            <a:ext cx="4421188" cy="3548063"/>
          </a:xfrm>
          <a:prstGeom prst="rect">
            <a:avLst/>
          </a:prstGeom>
          <a:noFill/>
          <a:ln w="9525">
            <a:noFill/>
            <a:miter lim="800000"/>
            <a:headEnd/>
            <a:tailEnd/>
          </a:ln>
        </p:spPr>
      </p:pic>
      <p:sp>
        <p:nvSpPr>
          <p:cNvPr id="5" name="Text Box 7"/>
          <p:cNvSpPr txBox="1">
            <a:spLocks noChangeArrowheads="1"/>
          </p:cNvSpPr>
          <p:nvPr/>
        </p:nvSpPr>
        <p:spPr bwMode="auto">
          <a:xfrm>
            <a:off x="4724400" y="1905000"/>
            <a:ext cx="3276600" cy="822325"/>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Top surface of bulk Nb (thickness: 0.1 inch)</a:t>
            </a:r>
          </a:p>
        </p:txBody>
      </p:sp>
      <p:sp>
        <p:nvSpPr>
          <p:cNvPr id="6" name="Rectangle 8"/>
          <p:cNvSpPr>
            <a:spLocks noChangeArrowheads="1"/>
          </p:cNvSpPr>
          <p:nvPr/>
        </p:nvSpPr>
        <p:spPr bwMode="auto">
          <a:xfrm>
            <a:off x="4724400" y="838200"/>
            <a:ext cx="4052888" cy="457200"/>
          </a:xfrm>
          <a:prstGeom prst="rect">
            <a:avLst/>
          </a:prstGeom>
          <a:noFill/>
          <a:ln w="9525">
            <a:noFill/>
            <a:miter lim="800000"/>
            <a:headEnd/>
            <a:tailEnd/>
          </a:ln>
        </p:spPr>
        <p:txBody>
          <a:bodyPr wrap="none">
            <a:spAutoFit/>
          </a:bodyPr>
          <a:lstStyle/>
          <a:p>
            <a:r>
              <a:rPr lang="en-US" sz="2400">
                <a:latin typeface="Times New Roman" pitchFamily="18" charset="0"/>
              </a:rPr>
              <a:t>Head Gimbal Assembly (HGA)</a:t>
            </a:r>
          </a:p>
        </p:txBody>
      </p:sp>
      <p:sp>
        <p:nvSpPr>
          <p:cNvPr id="7" name="Line 9"/>
          <p:cNvSpPr>
            <a:spLocks noChangeShapeType="1"/>
          </p:cNvSpPr>
          <p:nvPr/>
        </p:nvSpPr>
        <p:spPr bwMode="auto">
          <a:xfrm flipV="1">
            <a:off x="2133600" y="1066800"/>
            <a:ext cx="2590800" cy="76200"/>
          </a:xfrm>
          <a:prstGeom prst="line">
            <a:avLst/>
          </a:prstGeom>
          <a:noFill/>
          <a:ln w="57150">
            <a:solidFill>
              <a:srgbClr val="FFFF00"/>
            </a:solidFill>
            <a:round/>
            <a:headEnd type="triangle" w="med" len="med"/>
            <a:tailEnd/>
          </a:ln>
        </p:spPr>
        <p:txBody>
          <a:bodyPr/>
          <a:lstStyle/>
          <a:p>
            <a:endParaRPr lang="en-US"/>
          </a:p>
        </p:txBody>
      </p:sp>
      <p:sp>
        <p:nvSpPr>
          <p:cNvPr id="8" name="Line 10"/>
          <p:cNvSpPr>
            <a:spLocks noChangeShapeType="1"/>
          </p:cNvSpPr>
          <p:nvPr/>
        </p:nvSpPr>
        <p:spPr bwMode="auto">
          <a:xfrm flipV="1">
            <a:off x="3657600" y="2209800"/>
            <a:ext cx="1066800" cy="0"/>
          </a:xfrm>
          <a:prstGeom prst="line">
            <a:avLst/>
          </a:prstGeom>
          <a:noFill/>
          <a:ln w="57150">
            <a:solidFill>
              <a:srgbClr val="FFFF00"/>
            </a:solidFill>
            <a:round/>
            <a:headEnd type="triangle" w="med" len="med"/>
            <a:tailEnd/>
          </a:ln>
        </p:spPr>
        <p:txBody>
          <a:bodyPr/>
          <a:lstStyle/>
          <a:p>
            <a:endParaRPr lang="en-US"/>
          </a:p>
        </p:txBody>
      </p:sp>
      <p:sp>
        <p:nvSpPr>
          <p:cNvPr id="9" name="Line 11"/>
          <p:cNvSpPr>
            <a:spLocks noChangeShapeType="1"/>
          </p:cNvSpPr>
          <p:nvPr/>
        </p:nvSpPr>
        <p:spPr bwMode="auto">
          <a:xfrm>
            <a:off x="473075" y="3187700"/>
            <a:ext cx="4267200" cy="609600"/>
          </a:xfrm>
          <a:prstGeom prst="line">
            <a:avLst/>
          </a:prstGeom>
          <a:noFill/>
          <a:ln w="57150">
            <a:solidFill>
              <a:srgbClr val="FFFF00"/>
            </a:solidFill>
            <a:round/>
            <a:headEnd type="triangle" w="med" len="med"/>
            <a:tailEnd/>
          </a:ln>
        </p:spPr>
        <p:txBody>
          <a:bodyPr/>
          <a:lstStyle/>
          <a:p>
            <a:endParaRPr lang="en-US"/>
          </a:p>
        </p:txBody>
      </p:sp>
      <p:sp>
        <p:nvSpPr>
          <p:cNvPr id="10" name="Line 12"/>
          <p:cNvSpPr>
            <a:spLocks noChangeShapeType="1"/>
          </p:cNvSpPr>
          <p:nvPr/>
        </p:nvSpPr>
        <p:spPr bwMode="auto">
          <a:xfrm>
            <a:off x="3124200" y="3048000"/>
            <a:ext cx="1676400" cy="0"/>
          </a:xfrm>
          <a:prstGeom prst="line">
            <a:avLst/>
          </a:prstGeom>
          <a:noFill/>
          <a:ln w="57150">
            <a:solidFill>
              <a:srgbClr val="FFFF00"/>
            </a:solidFill>
            <a:round/>
            <a:headEnd type="triangle" w="med" len="med"/>
            <a:tailEnd/>
          </a:ln>
        </p:spPr>
        <p:txBody>
          <a:bodyPr/>
          <a:lstStyle/>
          <a:p>
            <a:endParaRPr lang="en-US"/>
          </a:p>
        </p:txBody>
      </p:sp>
      <p:sp>
        <p:nvSpPr>
          <p:cNvPr id="11" name="Text Box 13"/>
          <p:cNvSpPr txBox="1">
            <a:spLocks noChangeArrowheads="1"/>
          </p:cNvSpPr>
          <p:nvPr/>
        </p:nvSpPr>
        <p:spPr bwMode="auto">
          <a:xfrm>
            <a:off x="4800600" y="2819400"/>
            <a:ext cx="1352550" cy="457200"/>
          </a:xfrm>
          <a:prstGeom prst="rect">
            <a:avLst/>
          </a:prstGeom>
          <a:noFill/>
          <a:ln w="9525">
            <a:noFill/>
            <a:miter lim="800000"/>
            <a:headEnd/>
            <a:tailEnd/>
          </a:ln>
        </p:spPr>
        <p:txBody>
          <a:bodyPr wrap="none">
            <a:spAutoFit/>
          </a:bodyPr>
          <a:lstStyle/>
          <a:p>
            <a:r>
              <a:rPr lang="en-US" sz="2400">
                <a:latin typeface="Times New Roman" pitchFamily="18" charset="0"/>
              </a:rPr>
              <a:t>Pit on Nb</a:t>
            </a:r>
          </a:p>
        </p:txBody>
      </p:sp>
      <p:sp>
        <p:nvSpPr>
          <p:cNvPr id="12" name="Text Box 14"/>
          <p:cNvSpPr txBox="1">
            <a:spLocks noChangeArrowheads="1"/>
          </p:cNvSpPr>
          <p:nvPr/>
        </p:nvSpPr>
        <p:spPr bwMode="auto">
          <a:xfrm>
            <a:off x="4724400" y="3581400"/>
            <a:ext cx="2347913" cy="457200"/>
          </a:xfrm>
          <a:prstGeom prst="rect">
            <a:avLst/>
          </a:prstGeom>
          <a:noFill/>
          <a:ln w="9525">
            <a:noFill/>
            <a:miter lim="800000"/>
            <a:headEnd/>
            <a:tailEnd/>
          </a:ln>
        </p:spPr>
        <p:txBody>
          <a:bodyPr wrap="none">
            <a:spAutoFit/>
          </a:bodyPr>
          <a:lstStyle/>
          <a:p>
            <a:r>
              <a:rPr lang="en-US" sz="2400">
                <a:latin typeface="Times New Roman" pitchFamily="18" charset="0"/>
              </a:rPr>
              <a:t>Copper cold plate</a:t>
            </a:r>
          </a:p>
        </p:txBody>
      </p:sp>
      <p:pic>
        <p:nvPicPr>
          <p:cNvPr id="13" name="Picture 13" descr="IMG_0506"/>
          <p:cNvPicPr>
            <a:picLocks noChangeAspect="1" noChangeArrowheads="1"/>
          </p:cNvPicPr>
          <p:nvPr/>
        </p:nvPicPr>
        <p:blipFill>
          <a:blip r:embed="rId3" cstate="print"/>
          <a:srcRect/>
          <a:stretch>
            <a:fillRect/>
          </a:stretch>
        </p:blipFill>
        <p:spPr bwMode="auto">
          <a:xfrm>
            <a:off x="5410200" y="4038600"/>
            <a:ext cx="36576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381000" y="1447800"/>
          <a:ext cx="6881813" cy="5410200"/>
        </p:xfrm>
        <a:graphic>
          <a:graphicData uri="http://schemas.openxmlformats.org/presentationml/2006/ole">
            <p:oleObj spid="_x0000_s9218" name="Graph" r:id="rId3" imgW="4089600" imgH="3214080" progId="Origin50.Graph">
              <p:embed/>
            </p:oleObj>
          </a:graphicData>
        </a:graphic>
      </p:graphicFrame>
      <p:sp>
        <p:nvSpPr>
          <p:cNvPr id="3" name="TextBox 14"/>
          <p:cNvSpPr txBox="1">
            <a:spLocks noChangeArrowheads="1"/>
          </p:cNvSpPr>
          <p:nvPr/>
        </p:nvSpPr>
        <p:spPr bwMode="auto">
          <a:xfrm>
            <a:off x="1590675" y="685800"/>
            <a:ext cx="5530850" cy="457200"/>
          </a:xfrm>
          <a:prstGeom prst="rect">
            <a:avLst/>
          </a:prstGeom>
          <a:noFill/>
          <a:ln w="9525">
            <a:noFill/>
            <a:miter lim="800000"/>
            <a:headEnd/>
            <a:tailEnd/>
          </a:ln>
        </p:spPr>
        <p:txBody>
          <a:bodyPr wrap="none">
            <a:spAutoFit/>
          </a:bodyPr>
          <a:lstStyle/>
          <a:p>
            <a:pPr algn="ctr"/>
            <a:r>
              <a:rPr lang="en-US" sz="2400" b="1">
                <a:solidFill>
                  <a:srgbClr val="FF0000"/>
                </a:solidFill>
                <a:latin typeface="Calibri" pitchFamily="34" charset="0"/>
              </a:rPr>
              <a:t>Measured Input Impedance of Write Head</a:t>
            </a:r>
          </a:p>
        </p:txBody>
      </p:sp>
      <p:graphicFrame>
        <p:nvGraphicFramePr>
          <p:cNvPr id="4" name="Object 3"/>
          <p:cNvGraphicFramePr>
            <a:graphicFrameLocks noChangeAspect="1"/>
          </p:cNvGraphicFramePr>
          <p:nvPr/>
        </p:nvGraphicFramePr>
        <p:xfrm>
          <a:off x="2312988" y="4876800"/>
          <a:ext cx="2238375" cy="539750"/>
        </p:xfrm>
        <a:graphic>
          <a:graphicData uri="http://schemas.openxmlformats.org/presentationml/2006/ole">
            <p:oleObj spid="_x0000_s9219" name="Equation" r:id="rId4" imgW="939600" imgH="228600" progId="Equation.3">
              <p:embed/>
            </p:oleObj>
          </a:graphicData>
        </a:graphic>
      </p:graphicFrame>
      <p:sp>
        <p:nvSpPr>
          <p:cNvPr id="5" name="Oval 4"/>
          <p:cNvSpPr/>
          <p:nvPr/>
        </p:nvSpPr>
        <p:spPr>
          <a:xfrm>
            <a:off x="2819400" y="2209800"/>
            <a:ext cx="37338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srgbClr val="FFFFFF"/>
              </a:solidFill>
              <a:cs typeface="Arial" charset="0"/>
            </a:endParaRPr>
          </a:p>
        </p:txBody>
      </p:sp>
      <p:sp>
        <p:nvSpPr>
          <p:cNvPr id="6" name="Oval 5"/>
          <p:cNvSpPr/>
          <p:nvPr/>
        </p:nvSpPr>
        <p:spPr>
          <a:xfrm>
            <a:off x="2438400" y="3429000"/>
            <a:ext cx="4800600" cy="8382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srgbClr val="FFFFFF"/>
              </a:solidFill>
              <a:cs typeface="Arial" charset="0"/>
            </a:endParaRPr>
          </a:p>
        </p:txBody>
      </p:sp>
      <p:graphicFrame>
        <p:nvGraphicFramePr>
          <p:cNvPr id="7" name="Object 4"/>
          <p:cNvGraphicFramePr>
            <a:graphicFrameLocks noChangeAspect="1"/>
          </p:cNvGraphicFramePr>
          <p:nvPr/>
        </p:nvGraphicFramePr>
        <p:xfrm>
          <a:off x="4419600" y="3581400"/>
          <a:ext cx="1331913" cy="479425"/>
        </p:xfrm>
        <a:graphic>
          <a:graphicData uri="http://schemas.openxmlformats.org/presentationml/2006/ole">
            <p:oleObj spid="_x0000_s9220" name="Equation" r:id="rId5" imgW="558720" imgH="203040" progId="Equation.3">
              <p:embed/>
            </p:oleObj>
          </a:graphicData>
        </a:graphic>
      </p:graphicFrame>
      <p:graphicFrame>
        <p:nvGraphicFramePr>
          <p:cNvPr id="8" name="Object 5"/>
          <p:cNvGraphicFramePr>
            <a:graphicFrameLocks noChangeAspect="1"/>
          </p:cNvGraphicFramePr>
          <p:nvPr/>
        </p:nvGraphicFramePr>
        <p:xfrm>
          <a:off x="4800600" y="1654175"/>
          <a:ext cx="1422400" cy="479425"/>
        </p:xfrm>
        <a:graphic>
          <a:graphicData uri="http://schemas.openxmlformats.org/presentationml/2006/ole">
            <p:oleObj spid="_x0000_s9221" name="Equation" r:id="rId6" imgW="596880" imgH="203040" progId="Equation.3">
              <p:embed/>
            </p:oleObj>
          </a:graphicData>
        </a:graphic>
      </p:graphicFrame>
      <p:sp>
        <p:nvSpPr>
          <p:cNvPr id="9" name="TextBox 18"/>
          <p:cNvSpPr txBox="1">
            <a:spLocks noChangeArrowheads="1"/>
          </p:cNvSpPr>
          <p:nvPr/>
        </p:nvSpPr>
        <p:spPr bwMode="auto">
          <a:xfrm>
            <a:off x="6705600" y="4953000"/>
            <a:ext cx="2438400" cy="830263"/>
          </a:xfrm>
          <a:prstGeom prst="rect">
            <a:avLst/>
          </a:prstGeom>
          <a:noFill/>
          <a:ln w="9525">
            <a:noFill/>
            <a:miter lim="800000"/>
            <a:headEnd/>
            <a:tailEnd/>
          </a:ln>
        </p:spPr>
        <p:txBody>
          <a:bodyPr>
            <a:spAutoFit/>
          </a:bodyPr>
          <a:lstStyle/>
          <a:p>
            <a:r>
              <a:rPr lang="en-US" sz="1600">
                <a:latin typeface="Calibri" pitchFamily="34" charset="0"/>
              </a:rPr>
              <a:t>Seagate Longitudinal Head </a:t>
            </a:r>
          </a:p>
          <a:p>
            <a:r>
              <a:rPr lang="en-US" sz="1600">
                <a:latin typeface="Calibri" pitchFamily="34" charset="0"/>
              </a:rPr>
              <a:t>Pole gap ~ 100 nm</a:t>
            </a:r>
          </a:p>
          <a:p>
            <a:r>
              <a:rPr lang="en-US" sz="1600">
                <a:latin typeface="Calibri" pitchFamily="34" charset="0"/>
              </a:rPr>
              <a:t>Coil turns 6 ~ 8</a:t>
            </a:r>
          </a:p>
        </p:txBody>
      </p:sp>
      <p:sp>
        <p:nvSpPr>
          <p:cNvPr id="10" name="TextBox 9"/>
          <p:cNvSpPr txBox="1">
            <a:spLocks noChangeArrowheads="1"/>
          </p:cNvSpPr>
          <p:nvPr/>
        </p:nvSpPr>
        <p:spPr bwMode="auto">
          <a:xfrm>
            <a:off x="2374900" y="1143000"/>
            <a:ext cx="3873500" cy="457200"/>
          </a:xfrm>
          <a:prstGeom prst="rect">
            <a:avLst/>
          </a:prstGeom>
          <a:noFill/>
          <a:ln w="9525">
            <a:noFill/>
            <a:miter lim="800000"/>
            <a:headEnd/>
            <a:tailEnd/>
          </a:ln>
        </p:spPr>
        <p:txBody>
          <a:bodyPr wrap="none">
            <a:spAutoFit/>
          </a:bodyPr>
          <a:lstStyle/>
          <a:p>
            <a:r>
              <a:rPr lang="en-US" sz="2400" b="1">
                <a:latin typeface="Times New Roman" pitchFamily="18" charset="0"/>
              </a:rPr>
              <a:t>Impedance Matched to 50 </a:t>
            </a:r>
            <a:r>
              <a:rPr lang="en-US" sz="2400" b="1">
                <a:latin typeface="Symbol" pitchFamily="18" charset="2"/>
              </a:rPr>
              <a:t>W</a:t>
            </a:r>
          </a:p>
        </p:txBody>
      </p:sp>
      <p:sp>
        <p:nvSpPr>
          <p:cNvPr id="11" name="Text Box 11"/>
          <p:cNvSpPr txBox="1">
            <a:spLocks noChangeArrowheads="1"/>
          </p:cNvSpPr>
          <p:nvPr/>
        </p:nvSpPr>
        <p:spPr bwMode="auto">
          <a:xfrm>
            <a:off x="304800" y="76200"/>
            <a:ext cx="8458200" cy="579438"/>
          </a:xfrm>
          <a:prstGeom prst="rect">
            <a:avLst/>
          </a:prstGeom>
          <a:noFill/>
          <a:ln w="9525">
            <a:noFill/>
            <a:miter lim="800000"/>
            <a:headEnd/>
            <a:tailEnd/>
          </a:ln>
        </p:spPr>
        <p:txBody>
          <a:bodyPr>
            <a:spAutoFit/>
          </a:bodyPr>
          <a:lstStyle/>
          <a:p>
            <a:pPr>
              <a:spcBef>
                <a:spcPct val="50000"/>
              </a:spcBef>
            </a:pPr>
            <a:r>
              <a:rPr lang="en-US" sz="3200" b="1">
                <a:solidFill>
                  <a:srgbClr val="008000"/>
                </a:solidFill>
                <a:latin typeface="Times New Roman" pitchFamily="18" charset="0"/>
              </a:rPr>
              <a:t>Can we get microwave signal to the write head?</a:t>
            </a:r>
            <a:r>
              <a:rPr lang="en-US" sz="2400" b="1">
                <a:latin typeface="Times New Roman" pitchFamily="18" charset="0"/>
              </a:rPr>
              <a:t>  </a:t>
            </a:r>
          </a:p>
        </p:txBody>
      </p:sp>
      <p:sp>
        <p:nvSpPr>
          <p:cNvPr id="12" name="Text Box 12"/>
          <p:cNvSpPr txBox="1">
            <a:spLocks noChangeArrowheads="1"/>
          </p:cNvSpPr>
          <p:nvPr/>
        </p:nvSpPr>
        <p:spPr bwMode="auto">
          <a:xfrm>
            <a:off x="7153275" y="855663"/>
            <a:ext cx="1905000" cy="369887"/>
          </a:xfrm>
          <a:prstGeom prst="rect">
            <a:avLst/>
          </a:prstGeom>
          <a:noFill/>
          <a:ln w="9525">
            <a:solidFill>
              <a:schemeClr val="tx1"/>
            </a:solidFill>
            <a:miter lim="800000"/>
            <a:headEnd/>
            <a:tailEnd/>
          </a:ln>
        </p:spPr>
        <p:txBody>
          <a:bodyPr>
            <a:spAutoFit/>
          </a:bodyPr>
          <a:lstStyle/>
          <a:p>
            <a:pPr algn="ctr">
              <a:spcBef>
                <a:spcPct val="50000"/>
              </a:spcBef>
            </a:pPr>
            <a:r>
              <a:rPr lang="en-US">
                <a:latin typeface="Times New Roman" pitchFamily="18" charset="0"/>
              </a:rPr>
              <a:t>Network Analyzer</a:t>
            </a:r>
          </a:p>
        </p:txBody>
      </p:sp>
      <p:pic>
        <p:nvPicPr>
          <p:cNvPr id="13" name="Picture 1027" descr="f4q0cgvqx0_HGA_117X"/>
          <p:cNvPicPr>
            <a:picLocks noChangeAspect="1" noChangeArrowheads="1"/>
          </p:cNvPicPr>
          <p:nvPr/>
        </p:nvPicPr>
        <p:blipFill>
          <a:blip r:embed="rId7" cstate="print"/>
          <a:srcRect/>
          <a:stretch>
            <a:fillRect/>
          </a:stretch>
        </p:blipFill>
        <p:spPr bwMode="auto">
          <a:xfrm>
            <a:off x="7489825" y="1466850"/>
            <a:ext cx="1196975" cy="1206500"/>
          </a:xfrm>
          <a:prstGeom prst="rect">
            <a:avLst/>
          </a:prstGeom>
          <a:noFill/>
          <a:ln w="9525">
            <a:noFill/>
            <a:miter lim="800000"/>
            <a:headEnd/>
            <a:tailEnd/>
          </a:ln>
        </p:spPr>
      </p:pic>
      <p:sp>
        <p:nvSpPr>
          <p:cNvPr id="14" name="Oval 1030"/>
          <p:cNvSpPr>
            <a:spLocks noChangeArrowheads="1"/>
          </p:cNvSpPr>
          <p:nvPr/>
        </p:nvSpPr>
        <p:spPr bwMode="auto">
          <a:xfrm>
            <a:off x="8077200" y="1905000"/>
            <a:ext cx="61913" cy="65088"/>
          </a:xfrm>
          <a:prstGeom prst="ellipse">
            <a:avLst/>
          </a:prstGeom>
          <a:noFill/>
          <a:ln w="9525">
            <a:solidFill>
              <a:srgbClr val="FF0000"/>
            </a:solidFill>
            <a:round/>
            <a:headEnd/>
            <a:tailEnd/>
          </a:ln>
        </p:spPr>
        <p:txBody>
          <a:bodyPr wrap="none" anchor="ctr"/>
          <a:lstStyle/>
          <a:p>
            <a:endParaRPr lang="en-US">
              <a:latin typeface="Times New Roman" pitchFamily="18" charset="0"/>
            </a:endParaRPr>
          </a:p>
        </p:txBody>
      </p:sp>
      <p:sp>
        <p:nvSpPr>
          <p:cNvPr id="15" name="Text Box 1044"/>
          <p:cNvSpPr txBox="1">
            <a:spLocks noChangeArrowheads="1"/>
          </p:cNvSpPr>
          <p:nvPr/>
        </p:nvSpPr>
        <p:spPr bwMode="auto">
          <a:xfrm>
            <a:off x="7315200" y="2819400"/>
            <a:ext cx="1600200" cy="641350"/>
          </a:xfrm>
          <a:prstGeom prst="rect">
            <a:avLst/>
          </a:prstGeom>
          <a:noFill/>
          <a:ln w="9525">
            <a:noFill/>
            <a:miter lim="800000"/>
            <a:headEnd/>
            <a:tailEnd/>
          </a:ln>
        </p:spPr>
        <p:txBody>
          <a:bodyPr>
            <a:spAutoFit/>
          </a:bodyPr>
          <a:lstStyle/>
          <a:p>
            <a:r>
              <a:rPr lang="en-US" b="1">
                <a:latin typeface="Times New Roman" pitchFamily="18" charset="0"/>
              </a:rPr>
              <a:t>Au bond pads to writer</a:t>
            </a:r>
          </a:p>
        </p:txBody>
      </p:sp>
      <p:sp>
        <p:nvSpPr>
          <p:cNvPr id="16" name="Line 1045"/>
          <p:cNvSpPr>
            <a:spLocks noChangeShapeType="1"/>
          </p:cNvSpPr>
          <p:nvPr/>
        </p:nvSpPr>
        <p:spPr bwMode="auto">
          <a:xfrm>
            <a:off x="7812088" y="1757363"/>
            <a:ext cx="163512" cy="127000"/>
          </a:xfrm>
          <a:prstGeom prst="line">
            <a:avLst/>
          </a:prstGeom>
          <a:noFill/>
          <a:ln w="28575">
            <a:solidFill>
              <a:schemeClr val="tx1"/>
            </a:solidFill>
            <a:round/>
            <a:headEnd/>
            <a:tailEnd/>
          </a:ln>
        </p:spPr>
        <p:txBody>
          <a:bodyPr/>
          <a:lstStyle/>
          <a:p>
            <a:endParaRPr lang="en-US"/>
          </a:p>
        </p:txBody>
      </p:sp>
      <p:sp>
        <p:nvSpPr>
          <p:cNvPr id="17" name="Line 1046"/>
          <p:cNvSpPr>
            <a:spLocks noChangeShapeType="1"/>
          </p:cNvSpPr>
          <p:nvPr/>
        </p:nvSpPr>
        <p:spPr bwMode="auto">
          <a:xfrm>
            <a:off x="7812088" y="1757363"/>
            <a:ext cx="82550" cy="127000"/>
          </a:xfrm>
          <a:prstGeom prst="line">
            <a:avLst/>
          </a:prstGeom>
          <a:noFill/>
          <a:ln w="28575">
            <a:solidFill>
              <a:schemeClr val="tx1"/>
            </a:solidFill>
            <a:round/>
            <a:headEnd/>
            <a:tailEnd/>
          </a:ln>
        </p:spPr>
        <p:txBody>
          <a:bodyPr/>
          <a:lstStyle/>
          <a:p>
            <a:endParaRPr lang="en-US"/>
          </a:p>
        </p:txBody>
      </p:sp>
      <p:cxnSp>
        <p:nvCxnSpPr>
          <p:cNvPr id="18" name="Straight Arrow Connector 26"/>
          <p:cNvCxnSpPr>
            <a:cxnSpLocks noChangeShapeType="1"/>
          </p:cNvCxnSpPr>
          <p:nvPr/>
        </p:nvCxnSpPr>
        <p:spPr bwMode="auto">
          <a:xfrm flipH="1">
            <a:off x="8097838" y="1404938"/>
            <a:ext cx="120650" cy="415925"/>
          </a:xfrm>
          <a:prstGeom prst="straightConnector1">
            <a:avLst/>
          </a:prstGeom>
          <a:noFill/>
          <a:ln w="28575" algn="ctr">
            <a:solidFill>
              <a:srgbClr val="B6DCDF"/>
            </a:solidFill>
            <a:round/>
            <a:headEnd/>
            <a:tailEnd type="arrow" w="med" len="med"/>
          </a:ln>
        </p:spPr>
      </p:cxnSp>
      <p:sp>
        <p:nvSpPr>
          <p:cNvPr id="19" name="Line 19"/>
          <p:cNvSpPr>
            <a:spLocks noChangeShapeType="1"/>
          </p:cNvSpPr>
          <p:nvPr/>
        </p:nvSpPr>
        <p:spPr bwMode="auto">
          <a:xfrm>
            <a:off x="7786688" y="1219200"/>
            <a:ext cx="0" cy="533400"/>
          </a:xfrm>
          <a:prstGeom prst="line">
            <a:avLst/>
          </a:prstGeom>
          <a:noFill/>
          <a:ln w="38100">
            <a:solidFill>
              <a:schemeClr val="tx1"/>
            </a:solidFill>
            <a:round/>
            <a:headEnd/>
            <a:tailEnd/>
          </a:ln>
        </p:spPr>
        <p:txBody>
          <a:bodyPr/>
          <a:lstStyle/>
          <a:p>
            <a:endParaRPr lang="en-US"/>
          </a:p>
        </p:txBody>
      </p:sp>
      <p:sp>
        <p:nvSpPr>
          <p:cNvPr id="20" name="Slide Number Placeholder 23"/>
          <p:cNvSpPr>
            <a:spLocks noGrp="1"/>
          </p:cNvSpPr>
          <p:nvPr>
            <p:ph type="sldNum" sz="quarter" idx="12"/>
          </p:nvPr>
        </p:nvSpPr>
        <p:spPr>
          <a:xfrm>
            <a:off x="6553200" y="6356350"/>
            <a:ext cx="2133600" cy="365125"/>
          </a:xfrm>
        </p:spPr>
        <p:txBody>
          <a:bodyPr wrap="square" numCol="1" anchorCtr="0" compatLnSpc="1">
            <a:prstTxWarp prst="textNoShape">
              <a:avLst/>
            </a:prstTxWarp>
          </a:bodyPr>
          <a:lstStyle/>
          <a:p>
            <a:fld id="{068055E1-52F2-4D5E-AED1-F4B7D5175065}" type="slidenum">
              <a:rPr lang="en-US" smtClean="0">
                <a:solidFill>
                  <a:srgbClr val="898989"/>
                </a:solidFill>
              </a:rPr>
              <a:pPr/>
              <a:t>25</a:t>
            </a:fld>
            <a:endParaRPr lang="en-US" smtClean="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04800" y="152400"/>
            <a:ext cx="8610600" cy="715963"/>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chemeClr val="tx1"/>
                </a:solidFill>
                <a:effectLst/>
                <a:uLnTx/>
                <a:uFillTx/>
                <a:latin typeface="Times New Roman" pitchFamily="18" charset="0"/>
                <a:ea typeface="+mj-ea"/>
                <a:cs typeface="+mj-cs"/>
              </a:rPr>
              <a:t>Field Image from Hard-Disk Writer Poles by the technique of High-Frequency MFM</a:t>
            </a:r>
            <a:endParaRPr kumimoji="0" lang="en-US" sz="2800" b="1" i="0" u="none" strike="noStrike" kern="1200" cap="none" spc="0" normalizeH="0" baseline="0" noProof="0">
              <a:ln>
                <a:noFill/>
              </a:ln>
              <a:solidFill>
                <a:schemeClr val="tx1"/>
              </a:solidFill>
              <a:effectLst/>
              <a:uLnTx/>
              <a:uFillTx/>
              <a:latin typeface="Times New Roman" pitchFamily="18" charset="0"/>
              <a:ea typeface="+mj-ea"/>
              <a:cs typeface="+mj-cs"/>
            </a:endParaRPr>
          </a:p>
        </p:txBody>
      </p:sp>
      <p:pic>
        <p:nvPicPr>
          <p:cNvPr id="3" name="Picture 5"/>
          <p:cNvPicPr>
            <a:picLocks noChangeAspect="1" noChangeArrowheads="1"/>
          </p:cNvPicPr>
          <p:nvPr/>
        </p:nvPicPr>
        <p:blipFill>
          <a:blip r:embed="rId2" cstate="print"/>
          <a:srcRect/>
          <a:stretch>
            <a:fillRect/>
          </a:stretch>
        </p:blipFill>
        <p:spPr bwMode="auto">
          <a:xfrm>
            <a:off x="4419600" y="2209800"/>
            <a:ext cx="4267200" cy="2906713"/>
          </a:xfrm>
          <a:prstGeom prst="rect">
            <a:avLst/>
          </a:prstGeom>
          <a:noFill/>
        </p:spPr>
      </p:pic>
      <p:sp>
        <p:nvSpPr>
          <p:cNvPr id="4" name="Text Box 6"/>
          <p:cNvSpPr txBox="1">
            <a:spLocks noChangeArrowheads="1"/>
          </p:cNvSpPr>
          <p:nvPr/>
        </p:nvSpPr>
        <p:spPr bwMode="auto">
          <a:xfrm>
            <a:off x="6477000" y="4419600"/>
            <a:ext cx="533400" cy="366713"/>
          </a:xfrm>
          <a:prstGeom prst="rect">
            <a:avLst/>
          </a:prstGeom>
          <a:noFill/>
          <a:ln w="9525">
            <a:noFill/>
            <a:miter lim="800000"/>
            <a:headEnd/>
            <a:tailEnd/>
          </a:ln>
          <a:effectLst/>
        </p:spPr>
        <p:txBody>
          <a:bodyPr>
            <a:spAutoFit/>
          </a:bodyPr>
          <a:lstStyle/>
          <a:p>
            <a:pPr>
              <a:spcBef>
                <a:spcPct val="50000"/>
              </a:spcBef>
            </a:pPr>
            <a:r>
              <a:rPr lang="en-US" b="1" i="1">
                <a:latin typeface="Times New Roman" pitchFamily="18" charset="0"/>
              </a:rPr>
              <a:t>w</a:t>
            </a:r>
            <a:r>
              <a:rPr lang="en-US" b="1" i="1" baseline="-25000">
                <a:latin typeface="Times New Roman" pitchFamily="18" charset="0"/>
              </a:rPr>
              <a:t>c</a:t>
            </a:r>
          </a:p>
        </p:txBody>
      </p:sp>
      <p:sp>
        <p:nvSpPr>
          <p:cNvPr id="5" name="Text Box 7"/>
          <p:cNvSpPr txBox="1">
            <a:spLocks noChangeArrowheads="1"/>
          </p:cNvSpPr>
          <p:nvPr/>
        </p:nvSpPr>
        <p:spPr bwMode="auto">
          <a:xfrm>
            <a:off x="5943600" y="3505200"/>
            <a:ext cx="457200" cy="366713"/>
          </a:xfrm>
          <a:prstGeom prst="rect">
            <a:avLst/>
          </a:prstGeom>
          <a:noFill/>
          <a:ln w="9525">
            <a:noFill/>
            <a:miter lim="800000"/>
            <a:headEnd/>
            <a:tailEnd/>
          </a:ln>
          <a:effectLst/>
        </p:spPr>
        <p:txBody>
          <a:bodyPr>
            <a:spAutoFit/>
          </a:bodyPr>
          <a:lstStyle/>
          <a:p>
            <a:pPr>
              <a:spcBef>
                <a:spcPct val="50000"/>
              </a:spcBef>
            </a:pPr>
            <a:r>
              <a:rPr lang="en-US" b="1" i="1">
                <a:latin typeface="Times New Roman" pitchFamily="18" charset="0"/>
              </a:rPr>
              <a:t>w</a:t>
            </a:r>
            <a:r>
              <a:rPr lang="en-US" b="1" i="1" baseline="-25000">
                <a:latin typeface="Times New Roman" pitchFamily="18" charset="0"/>
              </a:rPr>
              <a:t>m</a:t>
            </a:r>
          </a:p>
        </p:txBody>
      </p:sp>
      <p:sp>
        <p:nvSpPr>
          <p:cNvPr id="6" name="Text Box 8"/>
          <p:cNvSpPr txBox="1">
            <a:spLocks noChangeArrowheads="1"/>
          </p:cNvSpPr>
          <p:nvPr/>
        </p:nvSpPr>
        <p:spPr bwMode="auto">
          <a:xfrm>
            <a:off x="7010400" y="2743200"/>
            <a:ext cx="1295400" cy="366713"/>
          </a:xfrm>
          <a:prstGeom prst="rect">
            <a:avLst/>
          </a:prstGeom>
          <a:noFill/>
          <a:ln w="9525">
            <a:noFill/>
            <a:miter lim="800000"/>
            <a:headEnd/>
            <a:tailEnd/>
          </a:ln>
          <a:effectLst/>
        </p:spPr>
        <p:txBody>
          <a:bodyPr>
            <a:spAutoFit/>
          </a:bodyPr>
          <a:lstStyle/>
          <a:p>
            <a:pPr>
              <a:spcBef>
                <a:spcPct val="50000"/>
              </a:spcBef>
            </a:pPr>
            <a:r>
              <a:rPr lang="en-US" b="1" i="1">
                <a:latin typeface="Times New Roman" pitchFamily="18" charset="0"/>
              </a:rPr>
              <a:t>Ref. w</a:t>
            </a:r>
            <a:r>
              <a:rPr lang="en-US" b="1" i="1" baseline="-25000">
                <a:latin typeface="Times New Roman" pitchFamily="18" charset="0"/>
              </a:rPr>
              <a:t>m</a:t>
            </a:r>
          </a:p>
        </p:txBody>
      </p:sp>
      <p:sp>
        <p:nvSpPr>
          <p:cNvPr id="7" name="AutoShape 9"/>
          <p:cNvSpPr>
            <a:spLocks noChangeArrowheads="1"/>
          </p:cNvSpPr>
          <p:nvPr/>
        </p:nvSpPr>
        <p:spPr bwMode="auto">
          <a:xfrm>
            <a:off x="8382000" y="2133600"/>
            <a:ext cx="228600" cy="304800"/>
          </a:xfrm>
          <a:prstGeom prst="upArrow">
            <a:avLst>
              <a:gd name="adj1" fmla="val 50000"/>
              <a:gd name="adj2" fmla="val 33333"/>
            </a:avLst>
          </a:prstGeom>
          <a:solidFill>
            <a:schemeClr val="accent1"/>
          </a:solidFill>
          <a:ln w="9525">
            <a:solidFill>
              <a:schemeClr val="tx1"/>
            </a:solidFill>
            <a:miter lim="800000"/>
            <a:headEnd/>
            <a:tailEnd/>
          </a:ln>
          <a:effectLst/>
        </p:spPr>
        <p:txBody>
          <a:bodyPr wrap="none" anchor="ctr"/>
          <a:lstStyle/>
          <a:p>
            <a:endParaRPr lang="en-US"/>
          </a:p>
        </p:txBody>
      </p:sp>
      <p:sp>
        <p:nvSpPr>
          <p:cNvPr id="8" name="Text Box 10"/>
          <p:cNvSpPr txBox="1">
            <a:spLocks noChangeArrowheads="1"/>
          </p:cNvSpPr>
          <p:nvPr/>
        </p:nvSpPr>
        <p:spPr bwMode="auto">
          <a:xfrm>
            <a:off x="7391400" y="1295400"/>
            <a:ext cx="2133600" cy="779463"/>
          </a:xfrm>
          <a:prstGeom prst="rect">
            <a:avLst/>
          </a:prstGeom>
          <a:noFill/>
          <a:ln w="9525">
            <a:noFill/>
            <a:miter lim="800000"/>
            <a:headEnd/>
            <a:tailEnd/>
          </a:ln>
          <a:effectLst/>
        </p:spPr>
        <p:txBody>
          <a:bodyPr>
            <a:spAutoFit/>
          </a:bodyPr>
          <a:lstStyle/>
          <a:p>
            <a:pPr>
              <a:spcBef>
                <a:spcPct val="50000"/>
              </a:spcBef>
            </a:pPr>
            <a:r>
              <a:rPr lang="en-US"/>
              <a:t>AC-phase </a:t>
            </a:r>
          </a:p>
          <a:p>
            <a:pPr>
              <a:spcBef>
                <a:spcPct val="50000"/>
              </a:spcBef>
            </a:pPr>
            <a:r>
              <a:rPr lang="en-US"/>
              <a:t>HF-MFM signal</a:t>
            </a:r>
          </a:p>
        </p:txBody>
      </p:sp>
      <p:sp>
        <p:nvSpPr>
          <p:cNvPr id="9" name="Rectangle 11"/>
          <p:cNvSpPr>
            <a:spLocks noChangeArrowheads="1"/>
          </p:cNvSpPr>
          <p:nvPr/>
        </p:nvSpPr>
        <p:spPr bwMode="auto">
          <a:xfrm>
            <a:off x="609600" y="6248400"/>
            <a:ext cx="7935314" cy="369332"/>
          </a:xfrm>
          <a:prstGeom prst="rect">
            <a:avLst/>
          </a:prstGeom>
          <a:noFill/>
          <a:ln w="9525">
            <a:noFill/>
            <a:miter lim="800000"/>
            <a:headEnd/>
            <a:tailEnd/>
          </a:ln>
          <a:effectLst/>
        </p:spPr>
        <p:txBody>
          <a:bodyPr wrap="none">
            <a:spAutoFit/>
          </a:bodyPr>
          <a:lstStyle/>
          <a:p>
            <a:r>
              <a:rPr lang="en-US" dirty="0" err="1" smtClean="0"/>
              <a:t>U.Hartmann</a:t>
            </a:r>
            <a:r>
              <a:rPr lang="en-US" dirty="0" smtClean="0"/>
              <a:t>; Journal </a:t>
            </a:r>
            <a:r>
              <a:rPr lang="en-US" dirty="0"/>
              <a:t>of Magnetism and Magnetic Materials 322 (2010) 1694–1696</a:t>
            </a:r>
          </a:p>
        </p:txBody>
      </p:sp>
      <p:grpSp>
        <p:nvGrpSpPr>
          <p:cNvPr id="10" name="Group 16"/>
          <p:cNvGrpSpPr>
            <a:grpSpLocks/>
          </p:cNvGrpSpPr>
          <p:nvPr/>
        </p:nvGrpSpPr>
        <p:grpSpPr bwMode="auto">
          <a:xfrm>
            <a:off x="46038" y="1295400"/>
            <a:ext cx="4602162" cy="4876800"/>
            <a:chOff x="0" y="672"/>
            <a:chExt cx="2899" cy="3072"/>
          </a:xfrm>
        </p:grpSpPr>
        <p:pic>
          <p:nvPicPr>
            <p:cNvPr id="11" name="Picture 4"/>
            <p:cNvPicPr>
              <a:picLocks noChangeAspect="1" noChangeArrowheads="1"/>
            </p:cNvPicPr>
            <p:nvPr/>
          </p:nvPicPr>
          <p:blipFill>
            <a:blip r:embed="rId3" cstate="print"/>
            <a:srcRect/>
            <a:stretch>
              <a:fillRect/>
            </a:stretch>
          </p:blipFill>
          <p:spPr bwMode="auto">
            <a:xfrm>
              <a:off x="0" y="864"/>
              <a:ext cx="2899" cy="2722"/>
            </a:xfrm>
            <a:prstGeom prst="rect">
              <a:avLst/>
            </a:prstGeom>
            <a:noFill/>
          </p:spPr>
        </p:pic>
        <p:sp>
          <p:nvSpPr>
            <p:cNvPr id="12" name="Text Box 12"/>
            <p:cNvSpPr txBox="1">
              <a:spLocks noChangeArrowheads="1"/>
            </p:cNvSpPr>
            <p:nvPr/>
          </p:nvSpPr>
          <p:spPr bwMode="auto">
            <a:xfrm>
              <a:off x="384" y="681"/>
              <a:ext cx="816" cy="231"/>
            </a:xfrm>
            <a:prstGeom prst="rect">
              <a:avLst/>
            </a:prstGeom>
            <a:noFill/>
            <a:ln w="9525">
              <a:noFill/>
              <a:miter lim="800000"/>
              <a:headEnd/>
              <a:tailEnd/>
            </a:ln>
            <a:effectLst/>
          </p:spPr>
          <p:txBody>
            <a:bodyPr>
              <a:spAutoFit/>
            </a:bodyPr>
            <a:lstStyle/>
            <a:p>
              <a:pPr>
                <a:spcBef>
                  <a:spcPct val="50000"/>
                </a:spcBef>
              </a:pPr>
              <a:r>
                <a:rPr lang="en-US" b="1"/>
                <a:t>200 MHz</a:t>
              </a:r>
            </a:p>
          </p:txBody>
        </p:sp>
        <p:sp>
          <p:nvSpPr>
            <p:cNvPr id="13" name="Text Box 13"/>
            <p:cNvSpPr txBox="1">
              <a:spLocks noChangeArrowheads="1"/>
            </p:cNvSpPr>
            <p:nvPr/>
          </p:nvSpPr>
          <p:spPr bwMode="auto">
            <a:xfrm>
              <a:off x="1728" y="672"/>
              <a:ext cx="816" cy="231"/>
            </a:xfrm>
            <a:prstGeom prst="rect">
              <a:avLst/>
            </a:prstGeom>
            <a:noFill/>
            <a:ln w="9525">
              <a:noFill/>
              <a:miter lim="800000"/>
              <a:headEnd/>
              <a:tailEnd/>
            </a:ln>
            <a:effectLst/>
          </p:spPr>
          <p:txBody>
            <a:bodyPr>
              <a:spAutoFit/>
            </a:bodyPr>
            <a:lstStyle/>
            <a:p>
              <a:pPr>
                <a:spcBef>
                  <a:spcPct val="50000"/>
                </a:spcBef>
              </a:pPr>
              <a:r>
                <a:rPr lang="en-US" b="1"/>
                <a:t>500 MHz</a:t>
              </a:r>
            </a:p>
          </p:txBody>
        </p:sp>
        <p:sp>
          <p:nvSpPr>
            <p:cNvPr id="14" name="Text Box 14"/>
            <p:cNvSpPr txBox="1">
              <a:spLocks noChangeArrowheads="1"/>
            </p:cNvSpPr>
            <p:nvPr/>
          </p:nvSpPr>
          <p:spPr bwMode="auto">
            <a:xfrm>
              <a:off x="432" y="3513"/>
              <a:ext cx="576" cy="231"/>
            </a:xfrm>
            <a:prstGeom prst="rect">
              <a:avLst/>
            </a:prstGeom>
            <a:noFill/>
            <a:ln w="9525">
              <a:noFill/>
              <a:miter lim="800000"/>
              <a:headEnd/>
              <a:tailEnd/>
            </a:ln>
            <a:effectLst/>
          </p:spPr>
          <p:txBody>
            <a:bodyPr>
              <a:spAutoFit/>
            </a:bodyPr>
            <a:lstStyle/>
            <a:p>
              <a:pPr>
                <a:spcBef>
                  <a:spcPct val="50000"/>
                </a:spcBef>
              </a:pPr>
              <a:r>
                <a:rPr lang="en-US" b="1"/>
                <a:t>1 GHz</a:t>
              </a:r>
            </a:p>
          </p:txBody>
        </p:sp>
        <p:sp>
          <p:nvSpPr>
            <p:cNvPr id="15" name="Text Box 15"/>
            <p:cNvSpPr txBox="1">
              <a:spLocks noChangeArrowheads="1"/>
            </p:cNvSpPr>
            <p:nvPr/>
          </p:nvSpPr>
          <p:spPr bwMode="auto">
            <a:xfrm>
              <a:off x="1728" y="3504"/>
              <a:ext cx="576" cy="231"/>
            </a:xfrm>
            <a:prstGeom prst="rect">
              <a:avLst/>
            </a:prstGeom>
            <a:noFill/>
            <a:ln w="9525">
              <a:noFill/>
              <a:miter lim="800000"/>
              <a:headEnd/>
              <a:tailEnd/>
            </a:ln>
            <a:effectLst/>
          </p:spPr>
          <p:txBody>
            <a:bodyPr>
              <a:spAutoFit/>
            </a:bodyPr>
            <a:lstStyle/>
            <a:p>
              <a:pPr>
                <a:spcBef>
                  <a:spcPct val="50000"/>
                </a:spcBef>
              </a:pPr>
              <a:r>
                <a:rPr lang="en-US" b="1"/>
                <a:t>2 GHz</a:t>
              </a:r>
            </a:p>
          </p:txBody>
        </p:sp>
      </p:grpSp>
      <p:sp>
        <p:nvSpPr>
          <p:cNvPr id="16" name="Text Box 18"/>
          <p:cNvSpPr txBox="1">
            <a:spLocks noChangeArrowheads="1"/>
          </p:cNvSpPr>
          <p:nvPr/>
        </p:nvSpPr>
        <p:spPr bwMode="auto">
          <a:xfrm>
            <a:off x="152400" y="1219200"/>
            <a:ext cx="609600" cy="396875"/>
          </a:xfrm>
          <a:prstGeom prst="rect">
            <a:avLst/>
          </a:prstGeom>
          <a:noFill/>
          <a:ln w="9525">
            <a:noFill/>
            <a:miter lim="800000"/>
            <a:headEnd/>
            <a:tailEnd/>
          </a:ln>
          <a:effectLst/>
        </p:spPr>
        <p:txBody>
          <a:bodyPr>
            <a:spAutoFit/>
          </a:bodyPr>
          <a:lstStyle/>
          <a:p>
            <a:pPr>
              <a:spcBef>
                <a:spcPct val="50000"/>
              </a:spcBef>
            </a:pPr>
            <a:r>
              <a:rPr lang="en-US" b="1" i="1">
                <a:latin typeface="Times New Roman" pitchFamily="18" charset="0"/>
              </a:rPr>
              <a:t>w</a:t>
            </a:r>
            <a:r>
              <a:rPr lang="en-US" b="1" i="1" baseline="-25000">
                <a:latin typeface="Times New Roman" pitchFamily="18" charset="0"/>
              </a:rPr>
              <a:t>c </a:t>
            </a:r>
            <a:r>
              <a:rPr lang="en-US" sz="2000" b="1" i="1">
                <a:latin typeface="Times New Roman" pitchFamily="18" charset="0"/>
              </a:rPr>
              <a: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36170" y="4485"/>
            <a:ext cx="8229600" cy="639763"/>
          </a:xfrm>
          <a:prstGeom prst="rect">
            <a:avLst/>
          </a:prstGeom>
        </p:spPr>
        <p:txBody>
          <a:bodyPr/>
          <a:lstStyle/>
          <a:p>
            <a:pPr algn="ctr">
              <a:defRPr/>
            </a:pPr>
            <a:r>
              <a:rPr lang="en-US" kern="0" dirty="0" smtClean="0">
                <a:solidFill>
                  <a:srgbClr val="008000"/>
                </a:solidFill>
                <a:ea typeface="+mj-ea"/>
                <a:cs typeface="+mj-cs"/>
              </a:rPr>
              <a:t>Quenching and Localized </a:t>
            </a:r>
            <a:r>
              <a:rPr lang="en-US" kern="0" dirty="0">
                <a:solidFill>
                  <a:srgbClr val="008000"/>
                </a:solidFill>
                <a:ea typeface="+mj-ea"/>
                <a:cs typeface="+mj-cs"/>
              </a:rPr>
              <a:t>Defects on Nb SRF Cavities</a:t>
            </a:r>
          </a:p>
        </p:txBody>
      </p:sp>
      <p:sp>
        <p:nvSpPr>
          <p:cNvPr id="3" name="Text Box 6"/>
          <p:cNvSpPr txBox="1">
            <a:spLocks noChangeArrowheads="1"/>
          </p:cNvSpPr>
          <p:nvPr/>
        </p:nvSpPr>
        <p:spPr bwMode="auto">
          <a:xfrm>
            <a:off x="3962400" y="533400"/>
            <a:ext cx="5181600" cy="646113"/>
          </a:xfrm>
          <a:prstGeom prst="rect">
            <a:avLst/>
          </a:prstGeom>
          <a:noFill/>
          <a:ln w="9525">
            <a:noFill/>
            <a:miter lim="800000"/>
            <a:headEnd/>
            <a:tailEnd/>
          </a:ln>
        </p:spPr>
        <p:txBody>
          <a:bodyPr>
            <a:spAutoFit/>
          </a:bodyPr>
          <a:lstStyle/>
          <a:p>
            <a:pPr>
              <a:spcBef>
                <a:spcPct val="50000"/>
              </a:spcBef>
            </a:pPr>
            <a:r>
              <a:rPr lang="en-US"/>
              <a:t>These defects can lead to hot spots on accelerator cavity within operating frequency region (1-2 GHz)</a:t>
            </a:r>
          </a:p>
        </p:txBody>
      </p:sp>
      <p:pic>
        <p:nvPicPr>
          <p:cNvPr id="4" name="Picture 7"/>
          <p:cNvPicPr>
            <a:picLocks noChangeAspect="1" noChangeArrowheads="1"/>
          </p:cNvPicPr>
          <p:nvPr/>
        </p:nvPicPr>
        <p:blipFill>
          <a:blip r:embed="rId2" cstate="print"/>
          <a:srcRect/>
          <a:stretch>
            <a:fillRect/>
          </a:stretch>
        </p:blipFill>
        <p:spPr bwMode="auto">
          <a:xfrm>
            <a:off x="609600" y="4953000"/>
            <a:ext cx="8245475" cy="1676400"/>
          </a:xfrm>
          <a:prstGeom prst="rect">
            <a:avLst/>
          </a:prstGeom>
          <a:noFill/>
          <a:ln w="9525">
            <a:noFill/>
            <a:miter lim="800000"/>
            <a:headEnd/>
            <a:tailEnd/>
          </a:ln>
        </p:spPr>
      </p:pic>
      <p:pic>
        <p:nvPicPr>
          <p:cNvPr id="5" name="Picture 8"/>
          <p:cNvPicPr>
            <a:picLocks noChangeAspect="1" noChangeArrowheads="1"/>
          </p:cNvPicPr>
          <p:nvPr/>
        </p:nvPicPr>
        <p:blipFill>
          <a:blip r:embed="rId3" cstate="print"/>
          <a:srcRect/>
          <a:stretch>
            <a:fillRect/>
          </a:stretch>
        </p:blipFill>
        <p:spPr bwMode="auto">
          <a:xfrm>
            <a:off x="457200" y="542925"/>
            <a:ext cx="3505200" cy="2581275"/>
          </a:xfrm>
          <a:prstGeom prst="rect">
            <a:avLst/>
          </a:prstGeom>
          <a:noFill/>
          <a:ln w="9525">
            <a:noFill/>
            <a:miter lim="800000"/>
            <a:headEnd/>
            <a:tailEnd/>
          </a:ln>
        </p:spPr>
      </p:pic>
      <p:sp>
        <p:nvSpPr>
          <p:cNvPr id="6" name="Rectangle 17"/>
          <p:cNvSpPr>
            <a:spLocks noChangeArrowheads="1"/>
          </p:cNvSpPr>
          <p:nvPr/>
        </p:nvSpPr>
        <p:spPr bwMode="auto">
          <a:xfrm>
            <a:off x="4800600" y="1736725"/>
            <a:ext cx="3886200" cy="830263"/>
          </a:xfrm>
          <a:prstGeom prst="rect">
            <a:avLst/>
          </a:prstGeom>
          <a:noFill/>
          <a:ln w="9525">
            <a:noFill/>
            <a:miter lim="800000"/>
            <a:headEnd/>
            <a:tailEnd/>
          </a:ln>
        </p:spPr>
        <p:txBody>
          <a:bodyPr>
            <a:spAutoFit/>
          </a:bodyPr>
          <a:lstStyle/>
          <a:p>
            <a:r>
              <a:rPr lang="en-US" sz="1600">
                <a:solidFill>
                  <a:srgbClr val="FF3300"/>
                </a:solidFill>
              </a:rPr>
              <a:t>However,  many  defects are benign.  How to distinguish the ‘good’ ones from the ‘bad’ ones?</a:t>
            </a:r>
          </a:p>
        </p:txBody>
      </p:sp>
      <p:sp>
        <p:nvSpPr>
          <p:cNvPr id="7" name="AutoShape 18"/>
          <p:cNvSpPr>
            <a:spLocks noChangeArrowheads="1"/>
          </p:cNvSpPr>
          <p:nvPr/>
        </p:nvSpPr>
        <p:spPr bwMode="auto">
          <a:xfrm>
            <a:off x="4191000" y="2057400"/>
            <a:ext cx="304800" cy="304800"/>
          </a:xfrm>
          <a:prstGeom prst="rightArrow">
            <a:avLst>
              <a:gd name="adj1" fmla="val 50000"/>
              <a:gd name="adj2" fmla="val 25000"/>
            </a:avLst>
          </a:prstGeom>
          <a:solidFill>
            <a:srgbClr val="FF0000"/>
          </a:solidFill>
          <a:ln w="9525">
            <a:solidFill>
              <a:schemeClr val="tx1"/>
            </a:solidFill>
            <a:miter lim="800000"/>
            <a:headEnd/>
            <a:tailEnd/>
          </a:ln>
        </p:spPr>
        <p:txBody>
          <a:bodyPr wrap="none" anchor="ctr"/>
          <a:lstStyle/>
          <a:p>
            <a:endParaRPr lang="en-US" sz="1400"/>
          </a:p>
        </p:txBody>
      </p:sp>
      <p:pic>
        <p:nvPicPr>
          <p:cNvPr id="8" name="Picture 20"/>
          <p:cNvPicPr>
            <a:picLocks noChangeAspect="1" noChangeArrowheads="1"/>
          </p:cNvPicPr>
          <p:nvPr/>
        </p:nvPicPr>
        <p:blipFill>
          <a:blip r:embed="rId4" cstate="print"/>
          <a:srcRect/>
          <a:stretch>
            <a:fillRect/>
          </a:stretch>
        </p:blipFill>
        <p:spPr bwMode="auto">
          <a:xfrm>
            <a:off x="3429000" y="2800350"/>
            <a:ext cx="2743200" cy="2052638"/>
          </a:xfrm>
          <a:prstGeom prst="rect">
            <a:avLst/>
          </a:prstGeom>
          <a:noFill/>
          <a:ln w="9525">
            <a:noFill/>
            <a:miter lim="800000"/>
            <a:headEnd/>
            <a:tailEnd/>
          </a:ln>
        </p:spPr>
      </p:pic>
      <p:sp>
        <p:nvSpPr>
          <p:cNvPr id="9" name="Text Box 24"/>
          <p:cNvSpPr txBox="1">
            <a:spLocks noChangeArrowheads="1"/>
          </p:cNvSpPr>
          <p:nvPr/>
        </p:nvSpPr>
        <p:spPr bwMode="auto">
          <a:xfrm>
            <a:off x="3810000" y="4419600"/>
            <a:ext cx="1905000" cy="307975"/>
          </a:xfrm>
          <a:prstGeom prst="rect">
            <a:avLst/>
          </a:prstGeom>
          <a:solidFill>
            <a:schemeClr val="bg1"/>
          </a:solidFill>
          <a:ln w="9525">
            <a:noFill/>
            <a:miter lim="800000"/>
            <a:headEnd/>
            <a:tailEnd/>
          </a:ln>
        </p:spPr>
        <p:txBody>
          <a:bodyPr>
            <a:spAutoFit/>
          </a:bodyPr>
          <a:lstStyle/>
          <a:p>
            <a:pPr>
              <a:spcBef>
                <a:spcPct val="50000"/>
              </a:spcBef>
            </a:pPr>
            <a:r>
              <a:rPr lang="en-US" sz="1400"/>
              <a:t>500 x 200 </a:t>
            </a:r>
            <a:r>
              <a:rPr lang="en-US" sz="1400">
                <a:latin typeface="Symbol" pitchFamily="18" charset="2"/>
              </a:rPr>
              <a:t>m</a:t>
            </a:r>
            <a:r>
              <a:rPr lang="en-US" sz="1400"/>
              <a:t>m pit</a:t>
            </a:r>
          </a:p>
        </p:txBody>
      </p:sp>
      <p:pic>
        <p:nvPicPr>
          <p:cNvPr id="10" name="Picture 2"/>
          <p:cNvPicPr>
            <a:picLocks noChangeAspect="1" noChangeArrowheads="1"/>
          </p:cNvPicPr>
          <p:nvPr/>
        </p:nvPicPr>
        <p:blipFill>
          <a:blip r:embed="rId5" cstate="print"/>
          <a:srcRect/>
          <a:stretch>
            <a:fillRect/>
          </a:stretch>
        </p:blipFill>
        <p:spPr bwMode="auto">
          <a:xfrm>
            <a:off x="6096000" y="2743200"/>
            <a:ext cx="2154238" cy="2154238"/>
          </a:xfrm>
          <a:prstGeom prst="rect">
            <a:avLst/>
          </a:prstGeom>
          <a:noFill/>
          <a:ln w="9525">
            <a:noFill/>
            <a:miter lim="800000"/>
            <a:headEnd/>
            <a:tailEnd/>
          </a:ln>
        </p:spPr>
      </p:pic>
      <p:sp>
        <p:nvSpPr>
          <p:cNvPr id="11" name="TextBox 10"/>
          <p:cNvSpPr txBox="1">
            <a:spLocks noChangeArrowheads="1"/>
          </p:cNvSpPr>
          <p:nvPr/>
        </p:nvSpPr>
        <p:spPr bwMode="auto">
          <a:xfrm>
            <a:off x="7691438" y="2590800"/>
            <a:ext cx="1187450" cy="584200"/>
          </a:xfrm>
          <a:prstGeom prst="rect">
            <a:avLst/>
          </a:prstGeom>
          <a:noFill/>
          <a:ln w="9525">
            <a:noFill/>
            <a:miter lim="800000"/>
            <a:headEnd/>
            <a:tailEnd/>
          </a:ln>
        </p:spPr>
        <p:txBody>
          <a:bodyPr wrap="none">
            <a:spAutoFit/>
          </a:bodyPr>
          <a:lstStyle/>
          <a:p>
            <a:pPr algn="ctr"/>
            <a:r>
              <a:rPr lang="en-US" sz="1600"/>
              <a:t>Grain</a:t>
            </a:r>
          </a:p>
          <a:p>
            <a:pPr algn="ctr"/>
            <a:r>
              <a:rPr lang="en-US" sz="1600"/>
              <a:t>Boundaries</a:t>
            </a:r>
          </a:p>
        </p:txBody>
      </p:sp>
      <p:sp>
        <p:nvSpPr>
          <p:cNvPr id="12" name="TextBox 11"/>
          <p:cNvSpPr txBox="1">
            <a:spLocks noChangeArrowheads="1"/>
          </p:cNvSpPr>
          <p:nvPr/>
        </p:nvSpPr>
        <p:spPr bwMode="auto">
          <a:xfrm>
            <a:off x="7593013" y="4384675"/>
            <a:ext cx="1189037" cy="423863"/>
          </a:xfrm>
          <a:prstGeom prst="rect">
            <a:avLst/>
          </a:prstGeom>
          <a:noFill/>
          <a:ln w="9525">
            <a:noFill/>
            <a:miter lim="800000"/>
            <a:headEnd/>
            <a:tailEnd/>
          </a:ln>
        </p:spPr>
        <p:txBody>
          <a:bodyPr wrap="none">
            <a:spAutoFit/>
          </a:bodyPr>
          <a:lstStyle/>
          <a:p>
            <a:pPr algn="ctr">
              <a:defRPr/>
            </a:pPr>
            <a:r>
              <a:rPr lang="en-US" sz="1050"/>
              <a:t>T. Bieler</a:t>
            </a:r>
          </a:p>
          <a:p>
            <a:pPr algn="ctr">
              <a:defRPr/>
            </a:pPr>
            <a:r>
              <a:rPr lang="en-US" sz="1050"/>
              <a:t>Mich. State Univ</a:t>
            </a:r>
            <a:r>
              <a:rPr lang="en-US" sz="1100"/>
              <a:t>.</a:t>
            </a:r>
          </a:p>
        </p:txBody>
      </p:sp>
      <p:pic>
        <p:nvPicPr>
          <p:cNvPr id="13" name="Picture 31"/>
          <p:cNvPicPr>
            <a:picLocks noChangeAspect="1" noChangeArrowheads="1"/>
          </p:cNvPicPr>
          <p:nvPr/>
        </p:nvPicPr>
        <p:blipFill>
          <a:blip r:embed="rId6" cstate="print"/>
          <a:srcRect/>
          <a:stretch>
            <a:fillRect/>
          </a:stretch>
        </p:blipFill>
        <p:spPr bwMode="auto">
          <a:xfrm>
            <a:off x="762000" y="2895600"/>
            <a:ext cx="2279650" cy="2000250"/>
          </a:xfrm>
          <a:prstGeom prst="rect">
            <a:avLst/>
          </a:prstGeom>
          <a:noFill/>
          <a:ln w="9525">
            <a:noFill/>
            <a:miter lim="800000"/>
            <a:headEnd/>
            <a:tailEnd/>
          </a:ln>
        </p:spPr>
      </p:pic>
      <p:cxnSp>
        <p:nvCxnSpPr>
          <p:cNvPr id="14" name="Straight Arrow Connector 13"/>
          <p:cNvCxnSpPr/>
          <p:nvPr/>
        </p:nvCxnSpPr>
        <p:spPr>
          <a:xfrm rot="10800000">
            <a:off x="1295400" y="4343400"/>
            <a:ext cx="381000" cy="152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V="1">
            <a:off x="1393825" y="4044950"/>
            <a:ext cx="685800" cy="304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Rectangle 21"/>
          <p:cNvSpPr>
            <a:spLocks noChangeArrowheads="1"/>
          </p:cNvSpPr>
          <p:nvPr/>
        </p:nvSpPr>
        <p:spPr bwMode="auto">
          <a:xfrm>
            <a:off x="1908175" y="6642100"/>
            <a:ext cx="3455988" cy="215900"/>
          </a:xfrm>
          <a:prstGeom prst="rect">
            <a:avLst/>
          </a:prstGeom>
          <a:noFill/>
          <a:ln w="9525">
            <a:noFill/>
            <a:miter lim="800000"/>
            <a:headEnd/>
            <a:tailEnd/>
          </a:ln>
        </p:spPr>
        <p:txBody>
          <a:bodyPr wrap="none">
            <a:spAutoFit/>
          </a:bodyPr>
          <a:lstStyle/>
          <a:p>
            <a:r>
              <a:rPr lang="en-US" sz="800"/>
              <a:t>http://www.helmholtz-berlin.de/events/srf2009/programs/tutorials_de.html</a:t>
            </a:r>
          </a:p>
        </p:txBody>
      </p:sp>
      <p:sp>
        <p:nvSpPr>
          <p:cNvPr id="17" name="Text Box 24"/>
          <p:cNvSpPr txBox="1">
            <a:spLocks noChangeArrowheads="1"/>
          </p:cNvSpPr>
          <p:nvPr/>
        </p:nvSpPr>
        <p:spPr bwMode="auto">
          <a:xfrm>
            <a:off x="1763713" y="3810000"/>
            <a:ext cx="1219200" cy="954088"/>
          </a:xfrm>
          <a:prstGeom prst="rect">
            <a:avLst/>
          </a:prstGeom>
          <a:solidFill>
            <a:schemeClr val="bg1"/>
          </a:solidFill>
          <a:ln w="9525">
            <a:noFill/>
            <a:miter lim="800000"/>
            <a:headEnd/>
            <a:tailEnd/>
          </a:ln>
        </p:spPr>
        <p:txBody>
          <a:bodyPr>
            <a:spAutoFit/>
          </a:bodyPr>
          <a:lstStyle/>
          <a:p>
            <a:pPr algn="ctr">
              <a:spcBef>
                <a:spcPct val="50000"/>
              </a:spcBef>
            </a:pPr>
            <a:r>
              <a:rPr lang="en-US" sz="1400"/>
              <a:t>welds, oxidation,   hydrogen poisoning</a:t>
            </a:r>
            <a:endParaRPr lang="en-US" sz="1100"/>
          </a:p>
        </p:txBody>
      </p:sp>
      <p:sp>
        <p:nvSpPr>
          <p:cNvPr id="18" name="Rectangle 18"/>
          <p:cNvSpPr>
            <a:spLocks noChangeArrowheads="1"/>
          </p:cNvSpPr>
          <p:nvPr/>
        </p:nvSpPr>
        <p:spPr bwMode="auto">
          <a:xfrm>
            <a:off x="611188" y="620713"/>
            <a:ext cx="360362" cy="360362"/>
          </a:xfrm>
          <a:prstGeom prst="rect">
            <a:avLst/>
          </a:prstGeom>
          <a:solidFill>
            <a:schemeClr val="bg1"/>
          </a:solidFill>
          <a:ln w="28575" algn="ctr">
            <a:noFill/>
            <a:round/>
            <a:headEnd/>
            <a:tailEnd/>
          </a:ln>
        </p:spPr>
        <p:txBody>
          <a:bodyPr wrap="none">
            <a:spAutoFit/>
          </a:bodyPr>
          <a:lstStyle/>
          <a:p>
            <a:endParaRPr lang="en-US"/>
          </a:p>
        </p:txBody>
      </p:sp>
      <p:sp>
        <p:nvSpPr>
          <p:cNvPr id="19" name="Rectangle 18"/>
          <p:cNvSpPr/>
          <p:nvPr/>
        </p:nvSpPr>
        <p:spPr>
          <a:xfrm>
            <a:off x="2971800" y="2200922"/>
            <a:ext cx="381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500"/>
                                        <p:tgtEl>
                                          <p:spTgt spid="6"/>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ox(in)">
                                      <p:cBhvr>
                                        <p:cTn id="30" dur="500"/>
                                        <p:tgtEl>
                                          <p:spTgt spid="3"/>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ox(i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9" grpId="0" animBg="1"/>
      <p:bldP spid="11" grpId="0"/>
      <p:bldP spid="12" grpId="0"/>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905000" y="71735"/>
            <a:ext cx="5170005" cy="461665"/>
          </a:xfrm>
          <a:prstGeom prst="rect">
            <a:avLst/>
          </a:prstGeom>
          <a:noFill/>
          <a:ln w="9525">
            <a:noFill/>
            <a:miter lim="800000"/>
            <a:headEnd/>
            <a:tailEnd/>
          </a:ln>
        </p:spPr>
        <p:txBody>
          <a:bodyPr wrap="none">
            <a:spAutoFit/>
          </a:bodyPr>
          <a:lstStyle/>
          <a:p>
            <a:r>
              <a:rPr lang="en-US" dirty="0" smtClean="0">
                <a:solidFill>
                  <a:srgbClr val="008000"/>
                </a:solidFill>
              </a:rPr>
              <a:t>Approach to Identifying Critical Defects</a:t>
            </a:r>
            <a:endParaRPr lang="en-US" dirty="0">
              <a:solidFill>
                <a:srgbClr val="008000"/>
              </a:solidFill>
            </a:endParaRPr>
          </a:p>
        </p:txBody>
      </p:sp>
      <p:sp>
        <p:nvSpPr>
          <p:cNvPr id="3" name="TextBox 2"/>
          <p:cNvSpPr txBox="1">
            <a:spLocks noChangeArrowheads="1"/>
          </p:cNvSpPr>
          <p:nvPr/>
        </p:nvSpPr>
        <p:spPr bwMode="auto">
          <a:xfrm>
            <a:off x="352425" y="685800"/>
            <a:ext cx="8531503" cy="707886"/>
          </a:xfrm>
          <a:prstGeom prst="rect">
            <a:avLst/>
          </a:prstGeom>
          <a:noFill/>
          <a:ln w="9525">
            <a:noFill/>
            <a:miter lim="800000"/>
            <a:headEnd/>
            <a:tailEnd/>
          </a:ln>
        </p:spPr>
        <p:txBody>
          <a:bodyPr wrap="none">
            <a:spAutoFit/>
          </a:bodyPr>
          <a:lstStyle/>
          <a:p>
            <a:r>
              <a:rPr lang="en-US" sz="2000" dirty="0"/>
              <a:t>GOAL: To establish links between microscopic defects and</a:t>
            </a:r>
          </a:p>
          <a:p>
            <a:r>
              <a:rPr lang="en-US" sz="2000" dirty="0"/>
              <a:t>	the ultimate RF performance of Nb </a:t>
            </a:r>
            <a:r>
              <a:rPr lang="en-US" sz="2000" dirty="0" smtClean="0"/>
              <a:t>and MgB</a:t>
            </a:r>
            <a:r>
              <a:rPr lang="en-US" sz="2000" baseline="-25000" dirty="0" smtClean="0"/>
              <a:t>2</a:t>
            </a:r>
            <a:r>
              <a:rPr lang="en-US" sz="2000" dirty="0" smtClean="0"/>
              <a:t> at </a:t>
            </a:r>
            <a:r>
              <a:rPr lang="en-US" sz="2000" dirty="0"/>
              <a:t>cryogenic temperatures</a:t>
            </a:r>
          </a:p>
        </p:txBody>
      </p:sp>
      <p:sp>
        <p:nvSpPr>
          <p:cNvPr id="4" name="TextBox 3"/>
          <p:cNvSpPr txBox="1">
            <a:spLocks noChangeArrowheads="1"/>
          </p:cNvSpPr>
          <p:nvPr/>
        </p:nvSpPr>
        <p:spPr bwMode="auto">
          <a:xfrm>
            <a:off x="381000" y="2209800"/>
            <a:ext cx="1627369" cy="400110"/>
          </a:xfrm>
          <a:prstGeom prst="rect">
            <a:avLst/>
          </a:prstGeom>
          <a:noFill/>
          <a:ln w="9525">
            <a:noFill/>
            <a:miter lim="800000"/>
            <a:headEnd/>
            <a:tailEnd/>
          </a:ln>
        </p:spPr>
        <p:txBody>
          <a:bodyPr wrap="none">
            <a:spAutoFit/>
          </a:bodyPr>
          <a:lstStyle/>
          <a:p>
            <a:r>
              <a:rPr lang="en-US" sz="2000"/>
              <a:t>APPROACH:</a:t>
            </a:r>
          </a:p>
        </p:txBody>
      </p:sp>
      <p:grpSp>
        <p:nvGrpSpPr>
          <p:cNvPr id="5" name="Group 18"/>
          <p:cNvGrpSpPr>
            <a:grpSpLocks/>
          </p:cNvGrpSpPr>
          <p:nvPr/>
        </p:nvGrpSpPr>
        <p:grpSpPr bwMode="auto">
          <a:xfrm>
            <a:off x="2489200" y="2086419"/>
            <a:ext cx="5334000" cy="685800"/>
            <a:chOff x="1584" y="1344"/>
            <a:chExt cx="3216" cy="432"/>
          </a:xfrm>
        </p:grpSpPr>
        <p:sp>
          <p:nvSpPr>
            <p:cNvPr id="6" name="TextBox 4"/>
            <p:cNvSpPr txBox="1">
              <a:spLocks noChangeArrowheads="1"/>
            </p:cNvSpPr>
            <p:nvPr/>
          </p:nvSpPr>
          <p:spPr bwMode="auto">
            <a:xfrm>
              <a:off x="1824" y="1392"/>
              <a:ext cx="2373" cy="252"/>
            </a:xfrm>
            <a:prstGeom prst="rect">
              <a:avLst/>
            </a:prstGeom>
            <a:noFill/>
            <a:ln w="9525">
              <a:noFill/>
              <a:miter lim="800000"/>
              <a:headEnd/>
              <a:tailEnd/>
            </a:ln>
          </p:spPr>
          <p:txBody>
            <a:bodyPr wrap="none">
              <a:spAutoFit/>
            </a:bodyPr>
            <a:lstStyle/>
            <a:p>
              <a:r>
                <a:rPr lang="en-US" sz="2000">
                  <a:solidFill>
                    <a:srgbClr val="0000FF"/>
                  </a:solidFill>
                </a:rPr>
                <a:t>Near-Field Microwave Microscopy*</a:t>
              </a:r>
            </a:p>
          </p:txBody>
        </p:sp>
        <p:sp>
          <p:nvSpPr>
            <p:cNvPr id="7" name="Oval 7"/>
            <p:cNvSpPr/>
            <p:nvPr/>
          </p:nvSpPr>
          <p:spPr>
            <a:xfrm>
              <a:off x="1584" y="1344"/>
              <a:ext cx="3216" cy="4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grpSp>
      <p:sp>
        <p:nvSpPr>
          <p:cNvPr id="8" name="TextBox 3"/>
          <p:cNvSpPr txBox="1">
            <a:spLocks noChangeArrowheads="1"/>
          </p:cNvSpPr>
          <p:nvPr/>
        </p:nvSpPr>
        <p:spPr bwMode="auto">
          <a:xfrm>
            <a:off x="381000" y="2895600"/>
            <a:ext cx="8026556" cy="400110"/>
          </a:xfrm>
          <a:prstGeom prst="rect">
            <a:avLst/>
          </a:prstGeom>
          <a:noFill/>
          <a:ln w="9525">
            <a:noFill/>
            <a:miter lim="800000"/>
            <a:headEnd/>
            <a:tailEnd/>
          </a:ln>
        </p:spPr>
        <p:txBody>
          <a:bodyPr wrap="none">
            <a:spAutoFit/>
          </a:bodyPr>
          <a:lstStyle/>
          <a:p>
            <a:r>
              <a:rPr lang="en-US" sz="2000"/>
              <a:t>1)  Stimulate Nb with a concentrated-in-space and intense RF magnetic field</a:t>
            </a:r>
          </a:p>
        </p:txBody>
      </p:sp>
      <p:sp>
        <p:nvSpPr>
          <p:cNvPr id="9" name="TextBox 8"/>
          <p:cNvSpPr txBox="1">
            <a:spLocks noChangeArrowheads="1"/>
          </p:cNvSpPr>
          <p:nvPr/>
        </p:nvSpPr>
        <p:spPr bwMode="auto">
          <a:xfrm>
            <a:off x="381000" y="3657600"/>
            <a:ext cx="7547451" cy="707886"/>
          </a:xfrm>
          <a:prstGeom prst="rect">
            <a:avLst/>
          </a:prstGeom>
          <a:noFill/>
          <a:ln w="9525">
            <a:noFill/>
            <a:miter lim="800000"/>
            <a:headEnd/>
            <a:tailEnd/>
          </a:ln>
        </p:spPr>
        <p:txBody>
          <a:bodyPr wrap="none">
            <a:spAutoFit/>
          </a:bodyPr>
          <a:lstStyle/>
          <a:p>
            <a:pPr marL="457200" indent="-457200">
              <a:buFontTx/>
              <a:buAutoNum type="arabicParenR" startAt="2"/>
            </a:pPr>
            <a:r>
              <a:rPr lang="en-US" sz="2000" dirty="0"/>
              <a:t>Drive the material into nonlinearity </a:t>
            </a:r>
            <a:r>
              <a:rPr lang="en-US" sz="2000" dirty="0" smtClean="0"/>
              <a:t>(e.g. </a:t>
            </a:r>
            <a:r>
              <a:rPr lang="en-US" sz="2000" dirty="0" smtClean="0">
                <a:solidFill>
                  <a:srgbClr val="FF0000"/>
                </a:solidFill>
              </a:rPr>
              <a:t>nonlinear</a:t>
            </a:r>
            <a:r>
              <a:rPr lang="en-US" sz="2000" dirty="0" smtClean="0"/>
              <a:t> </a:t>
            </a:r>
            <a:r>
              <a:rPr lang="en-US" sz="2000" dirty="0" err="1"/>
              <a:t>Meissner</a:t>
            </a:r>
            <a:r>
              <a:rPr lang="en-US" sz="2000" dirty="0"/>
              <a:t> effect)</a:t>
            </a:r>
          </a:p>
          <a:p>
            <a:pPr marL="1371600" lvl="2" indent="-457200"/>
            <a:r>
              <a:rPr lang="en-US" sz="1400" dirty="0">
                <a:solidFill>
                  <a:srgbClr val="FF0000"/>
                </a:solidFill>
              </a:rPr>
              <a:t>Why the NLME?  It is very sensitive to defects…</a:t>
            </a:r>
            <a:r>
              <a:rPr lang="en-US" sz="2000" dirty="0"/>
              <a:t>  </a:t>
            </a:r>
          </a:p>
        </p:txBody>
      </p:sp>
      <p:sp>
        <p:nvSpPr>
          <p:cNvPr id="10" name="TextBox 9"/>
          <p:cNvSpPr txBox="1">
            <a:spLocks noChangeArrowheads="1"/>
          </p:cNvSpPr>
          <p:nvPr/>
        </p:nvSpPr>
        <p:spPr bwMode="auto">
          <a:xfrm>
            <a:off x="381000" y="5181600"/>
            <a:ext cx="6558206" cy="400110"/>
          </a:xfrm>
          <a:prstGeom prst="rect">
            <a:avLst/>
          </a:prstGeom>
          <a:noFill/>
          <a:ln w="9525">
            <a:noFill/>
            <a:miter lim="800000"/>
            <a:headEnd/>
            <a:tailEnd/>
          </a:ln>
        </p:spPr>
        <p:txBody>
          <a:bodyPr wrap="none">
            <a:spAutoFit/>
          </a:bodyPr>
          <a:lstStyle/>
          <a:p>
            <a:pPr marL="457200" indent="-457200">
              <a:buFontTx/>
              <a:buAutoNum type="arabicParenR" startAt="3"/>
            </a:pPr>
            <a:r>
              <a:rPr lang="en-US" sz="2000" dirty="0"/>
              <a:t>Measure the characteristic field scale for nonlinearity: </a:t>
            </a:r>
            <a:r>
              <a:rPr lang="en-US" sz="2000" i="1" dirty="0">
                <a:solidFill>
                  <a:srgbClr val="FF0000"/>
                </a:solidFill>
              </a:rPr>
              <a:t>J</a:t>
            </a:r>
            <a:r>
              <a:rPr lang="en-US" sz="2000" i="1" baseline="-25000" dirty="0">
                <a:solidFill>
                  <a:srgbClr val="FF0000"/>
                </a:solidFill>
              </a:rPr>
              <a:t>NL</a:t>
            </a:r>
          </a:p>
        </p:txBody>
      </p:sp>
      <p:graphicFrame>
        <p:nvGraphicFramePr>
          <p:cNvPr id="11" name="Object 2"/>
          <p:cNvGraphicFramePr>
            <a:graphicFrameLocks noChangeAspect="1"/>
          </p:cNvGraphicFramePr>
          <p:nvPr/>
        </p:nvGraphicFramePr>
        <p:xfrm>
          <a:off x="2743200" y="4261923"/>
          <a:ext cx="4090988" cy="1023938"/>
        </p:xfrm>
        <a:graphic>
          <a:graphicData uri="http://schemas.openxmlformats.org/presentationml/2006/ole">
            <p:oleObj spid="_x0000_s72706" name="Equation" r:id="rId3" imgW="2234880" imgH="558720" progId="Equation.3">
              <p:embed/>
            </p:oleObj>
          </a:graphicData>
        </a:graphic>
      </p:graphicFrame>
      <p:sp>
        <p:nvSpPr>
          <p:cNvPr id="12" name="TextBox 11"/>
          <p:cNvSpPr txBox="1">
            <a:spLocks noChangeArrowheads="1"/>
          </p:cNvSpPr>
          <p:nvPr/>
        </p:nvSpPr>
        <p:spPr bwMode="auto">
          <a:xfrm>
            <a:off x="381000" y="5867400"/>
            <a:ext cx="6861174" cy="400110"/>
          </a:xfrm>
          <a:prstGeom prst="rect">
            <a:avLst/>
          </a:prstGeom>
          <a:noFill/>
          <a:ln w="9525">
            <a:noFill/>
            <a:miter lim="800000"/>
            <a:headEnd/>
            <a:tailEnd/>
          </a:ln>
        </p:spPr>
        <p:txBody>
          <a:bodyPr wrap="none">
            <a:spAutoFit/>
          </a:bodyPr>
          <a:lstStyle/>
          <a:p>
            <a:pPr marL="457200" indent="-457200"/>
            <a:r>
              <a:rPr lang="en-US" sz="2000" dirty="0"/>
              <a:t>4)  </a:t>
            </a:r>
            <a:r>
              <a:rPr lang="en-US" sz="2000" dirty="0">
                <a:solidFill>
                  <a:srgbClr val="0000FF"/>
                </a:solidFill>
              </a:rPr>
              <a:t>Map out </a:t>
            </a:r>
            <a:r>
              <a:rPr lang="en-US" sz="2000" i="1" dirty="0">
                <a:solidFill>
                  <a:srgbClr val="0000FF"/>
                </a:solidFill>
              </a:rPr>
              <a:t>J</a:t>
            </a:r>
            <a:r>
              <a:rPr lang="en-US" sz="2000" i="1" baseline="-25000" dirty="0">
                <a:solidFill>
                  <a:srgbClr val="0000FF"/>
                </a:solidFill>
              </a:rPr>
              <a:t>NL</a:t>
            </a:r>
            <a:r>
              <a:rPr lang="en-US" sz="2000" dirty="0">
                <a:solidFill>
                  <a:srgbClr val="0000FF"/>
                </a:solidFill>
              </a:rPr>
              <a:t>(</a:t>
            </a:r>
            <a:r>
              <a:rPr lang="en-US" sz="2000" dirty="0" err="1">
                <a:solidFill>
                  <a:srgbClr val="0000FF"/>
                </a:solidFill>
              </a:rPr>
              <a:t>x,y</a:t>
            </a:r>
            <a:r>
              <a:rPr lang="en-US" sz="2000" dirty="0">
                <a:solidFill>
                  <a:srgbClr val="0000FF"/>
                </a:solidFill>
              </a:rPr>
              <a:t>) → relate to previously-characterized </a:t>
            </a:r>
            <a:r>
              <a:rPr lang="en-US" sz="2000" dirty="0" smtClean="0">
                <a:solidFill>
                  <a:srgbClr val="0000FF"/>
                </a:solidFill>
              </a:rPr>
              <a:t>defects</a:t>
            </a:r>
            <a:endParaRPr lang="en-US" sz="2000" i="1" baseline="-25000" dirty="0">
              <a:solidFill>
                <a:srgbClr val="0000FF"/>
              </a:solidFill>
            </a:endParaRPr>
          </a:p>
        </p:txBody>
      </p:sp>
      <p:sp>
        <p:nvSpPr>
          <p:cNvPr id="13" name="TextBox 12"/>
          <p:cNvSpPr txBox="1">
            <a:spLocks noChangeArrowheads="1"/>
          </p:cNvSpPr>
          <p:nvPr/>
        </p:nvSpPr>
        <p:spPr bwMode="auto">
          <a:xfrm>
            <a:off x="1880536" y="6400800"/>
            <a:ext cx="5682966" cy="338554"/>
          </a:xfrm>
          <a:prstGeom prst="rect">
            <a:avLst/>
          </a:prstGeom>
          <a:noFill/>
          <a:ln w="9525">
            <a:noFill/>
            <a:miter lim="800000"/>
            <a:headEnd/>
            <a:tailEnd/>
          </a:ln>
        </p:spPr>
        <p:txBody>
          <a:bodyPr wrap="none">
            <a:spAutoFit/>
          </a:bodyPr>
          <a:lstStyle/>
          <a:p>
            <a:pPr algn="ctr"/>
            <a:r>
              <a:rPr lang="en-US" sz="800">
                <a:solidFill>
                  <a:srgbClr val="0000FF"/>
                </a:solidFill>
              </a:rPr>
              <a:t>*</a:t>
            </a:r>
            <a:r>
              <a:rPr lang="en-US" sz="800"/>
              <a:t>S. M. Anlage, V. Talanov, A. Schwartz, "Principles of Near-Field Microwave Microscopy," in  </a:t>
            </a:r>
            <a:r>
              <a:rPr lang="en-US" sz="800" i="1"/>
              <a:t>Scanning Probe Microscopy: Vol. 1, </a:t>
            </a:r>
          </a:p>
          <a:p>
            <a:pPr algn="ctr"/>
            <a:r>
              <a:rPr lang="en-US" sz="800"/>
              <a:t>edited by S. V. Kalinin and A. Gruverman (Springer-Verlag,  New York, 2007), pages 215-253.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4"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ox(in)">
                                      <p:cBhvr>
                                        <p:cTn id="9" dur="500"/>
                                        <p:tgtEl>
                                          <p:spTgt spid="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500"/>
                                        <p:tgtEl>
                                          <p:spTgt spid="9"/>
                                        </p:tgtEl>
                                      </p:cBhvr>
                                    </p:animEffect>
                                  </p:childTnLst>
                                </p:cTn>
                              </p:par>
                              <p:par>
                                <p:cTn id="22" presetID="4"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ox(i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29"/>
          <p:cNvSpPr>
            <a:spLocks noChangeArrowheads="1"/>
          </p:cNvSpPr>
          <p:nvPr/>
        </p:nvSpPr>
        <p:spPr bwMode="auto">
          <a:xfrm>
            <a:off x="0" y="-169863"/>
            <a:ext cx="184150" cy="339726"/>
          </a:xfrm>
          <a:prstGeom prst="rect">
            <a:avLst/>
          </a:prstGeom>
          <a:noFill/>
          <a:ln w="9525">
            <a:noFill/>
            <a:miter lim="800000"/>
            <a:headEnd/>
            <a:tailEnd/>
          </a:ln>
        </p:spPr>
        <p:txBody>
          <a:bodyPr wrap="none" anchor="ctr">
            <a:spAutoFit/>
          </a:bodyPr>
          <a:lstStyle/>
          <a:p>
            <a:endParaRPr lang="en-US" sz="1600"/>
          </a:p>
        </p:txBody>
      </p:sp>
      <p:graphicFrame>
        <p:nvGraphicFramePr>
          <p:cNvPr id="3" name="Object 28"/>
          <p:cNvGraphicFramePr>
            <a:graphicFrameLocks noChangeAspect="1"/>
          </p:cNvGraphicFramePr>
          <p:nvPr/>
        </p:nvGraphicFramePr>
        <p:xfrm>
          <a:off x="365125" y="1371600"/>
          <a:ext cx="2754313" cy="1079500"/>
        </p:xfrm>
        <a:graphic>
          <a:graphicData uri="http://schemas.openxmlformats.org/presentationml/2006/ole">
            <p:oleObj spid="_x0000_s73730" name="Equation" r:id="rId3" imgW="1155600" imgH="457200" progId="Equation.3">
              <p:embed/>
            </p:oleObj>
          </a:graphicData>
        </a:graphic>
      </p:graphicFrame>
      <p:graphicFrame>
        <p:nvGraphicFramePr>
          <p:cNvPr id="4" name="Object 4"/>
          <p:cNvGraphicFramePr>
            <a:graphicFrameLocks noChangeAspect="1"/>
          </p:cNvGraphicFramePr>
          <p:nvPr/>
        </p:nvGraphicFramePr>
        <p:xfrm>
          <a:off x="533400" y="5029200"/>
          <a:ext cx="1938338" cy="1143000"/>
        </p:xfrm>
        <a:graphic>
          <a:graphicData uri="http://schemas.openxmlformats.org/presentationml/2006/ole">
            <p:oleObj spid="_x0000_s73731" name="Equation" r:id="rId4" imgW="1002960" imgH="596880" progId="Equation.3">
              <p:embed/>
            </p:oleObj>
          </a:graphicData>
        </a:graphic>
      </p:graphicFrame>
      <p:graphicFrame>
        <p:nvGraphicFramePr>
          <p:cNvPr id="5" name="Object 31"/>
          <p:cNvGraphicFramePr>
            <a:graphicFrameLocks noChangeAspect="1"/>
          </p:cNvGraphicFramePr>
          <p:nvPr/>
        </p:nvGraphicFramePr>
        <p:xfrm>
          <a:off x="2406650" y="5456238"/>
          <a:ext cx="957263" cy="487362"/>
        </p:xfrm>
        <a:graphic>
          <a:graphicData uri="http://schemas.openxmlformats.org/presentationml/2006/ole">
            <p:oleObj spid="_x0000_s73732" name="Equation" r:id="rId5" imgW="495000" imgH="253800" progId="Equation.3">
              <p:embed/>
            </p:oleObj>
          </a:graphicData>
        </a:graphic>
      </p:graphicFrame>
      <p:cxnSp>
        <p:nvCxnSpPr>
          <p:cNvPr id="6" name="Straight Arrow Connector 5"/>
          <p:cNvCxnSpPr/>
          <p:nvPr/>
        </p:nvCxnSpPr>
        <p:spPr>
          <a:xfrm flipV="1">
            <a:off x="3505200" y="5410200"/>
            <a:ext cx="533400"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p:nvSpPr>
        <p:spPr bwMode="auto">
          <a:xfrm>
            <a:off x="4114800" y="5224462"/>
            <a:ext cx="3422650" cy="338138"/>
          </a:xfrm>
          <a:prstGeom prst="rect">
            <a:avLst/>
          </a:prstGeom>
          <a:noFill/>
          <a:ln w="9525">
            <a:noFill/>
            <a:miter lim="800000"/>
            <a:headEnd/>
            <a:tailEnd/>
          </a:ln>
        </p:spPr>
        <p:txBody>
          <a:bodyPr wrap="none">
            <a:spAutoFit/>
          </a:bodyPr>
          <a:lstStyle/>
          <a:p>
            <a:r>
              <a:rPr lang="en-US" sz="1600" dirty="0"/>
              <a:t>Induce high </a:t>
            </a:r>
            <a:r>
              <a:rPr lang="en-US" sz="1600" i="1" dirty="0">
                <a:latin typeface="Symbol" pitchFamily="18" charset="2"/>
              </a:rPr>
              <a:t>m</a:t>
            </a:r>
            <a:r>
              <a:rPr lang="en-US" sz="1600" i="1" baseline="-25000" dirty="0"/>
              <a:t>0</a:t>
            </a:r>
            <a:r>
              <a:rPr lang="en-US" sz="1600" i="1" dirty="0"/>
              <a:t>K</a:t>
            </a:r>
            <a:r>
              <a:rPr lang="en-US" sz="1600" dirty="0"/>
              <a:t> ~ 200 mT </a:t>
            </a:r>
            <a:r>
              <a:rPr lang="en-US" sz="1600" dirty="0" smtClean="0"/>
              <a:t>(</a:t>
            </a:r>
            <a:r>
              <a:rPr lang="en-US" sz="1600" dirty="0" err="1" smtClean="0"/>
              <a:t>B</a:t>
            </a:r>
            <a:r>
              <a:rPr lang="en-US" sz="1600" baseline="-25000" dirty="0" err="1" smtClean="0"/>
              <a:t>c</a:t>
            </a:r>
            <a:r>
              <a:rPr lang="en-US" sz="1600" dirty="0" smtClean="0"/>
              <a:t> </a:t>
            </a:r>
            <a:r>
              <a:rPr lang="en-US" sz="1600" dirty="0"/>
              <a:t>of Nb)</a:t>
            </a:r>
          </a:p>
        </p:txBody>
      </p:sp>
      <p:cxnSp>
        <p:nvCxnSpPr>
          <p:cNvPr id="8" name="Straight Arrow Connector 7"/>
          <p:cNvCxnSpPr/>
          <p:nvPr/>
        </p:nvCxnSpPr>
        <p:spPr>
          <a:xfrm>
            <a:off x="3505200" y="5943600"/>
            <a:ext cx="533400"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4114800" y="5892800"/>
            <a:ext cx="3470275" cy="584200"/>
          </a:xfrm>
          <a:prstGeom prst="rect">
            <a:avLst/>
          </a:prstGeom>
          <a:noFill/>
          <a:ln w="9525">
            <a:noFill/>
            <a:miter lim="800000"/>
            <a:headEnd/>
            <a:tailEnd/>
          </a:ln>
        </p:spPr>
        <p:txBody>
          <a:bodyPr wrap="none">
            <a:spAutoFit/>
          </a:bodyPr>
          <a:lstStyle/>
          <a:p>
            <a:r>
              <a:rPr lang="en-US" sz="1600" i="1" dirty="0"/>
              <a:t>K(</a:t>
            </a:r>
            <a:r>
              <a:rPr lang="en-US" sz="1600" i="1" dirty="0" err="1"/>
              <a:t>x,y</a:t>
            </a:r>
            <a:r>
              <a:rPr lang="en-US" sz="1600" i="1" dirty="0"/>
              <a:t>)</a:t>
            </a:r>
            <a:r>
              <a:rPr lang="en-US" sz="1600" dirty="0"/>
              <a:t> sharply peaked in space</a:t>
            </a:r>
          </a:p>
          <a:p>
            <a:r>
              <a:rPr lang="en-US" sz="1600" dirty="0"/>
              <a:t>	► Better spatial resolution</a:t>
            </a:r>
          </a:p>
        </p:txBody>
      </p:sp>
      <p:sp>
        <p:nvSpPr>
          <p:cNvPr id="10" name="TextBox 9"/>
          <p:cNvSpPr txBox="1">
            <a:spLocks noChangeArrowheads="1"/>
          </p:cNvSpPr>
          <p:nvPr/>
        </p:nvSpPr>
        <p:spPr bwMode="auto">
          <a:xfrm>
            <a:off x="457200" y="4191000"/>
            <a:ext cx="2298700" cy="461963"/>
          </a:xfrm>
          <a:prstGeom prst="rect">
            <a:avLst/>
          </a:prstGeom>
          <a:noFill/>
          <a:ln w="9525">
            <a:noFill/>
            <a:miter lim="800000"/>
            <a:headEnd/>
            <a:tailEnd/>
          </a:ln>
        </p:spPr>
        <p:txBody>
          <a:bodyPr>
            <a:spAutoFit/>
          </a:bodyPr>
          <a:lstStyle/>
          <a:p>
            <a:pPr algn="ctr"/>
            <a:r>
              <a:rPr lang="en-US" sz="1200"/>
              <a:t>Current distribution</a:t>
            </a:r>
          </a:p>
          <a:p>
            <a:pPr algn="ctr"/>
            <a:r>
              <a:rPr lang="en-US" sz="1200"/>
              <a:t>geometry factor</a:t>
            </a:r>
          </a:p>
        </p:txBody>
      </p:sp>
      <p:sp>
        <p:nvSpPr>
          <p:cNvPr id="3084" name="TextBox 21"/>
          <p:cNvSpPr txBox="1">
            <a:spLocks noChangeArrowheads="1"/>
          </p:cNvSpPr>
          <p:nvPr/>
        </p:nvSpPr>
        <p:spPr bwMode="auto">
          <a:xfrm>
            <a:off x="798513" y="-39688"/>
            <a:ext cx="8382000" cy="460376"/>
          </a:xfrm>
          <a:prstGeom prst="rect">
            <a:avLst/>
          </a:prstGeom>
          <a:noFill/>
          <a:ln w="9525">
            <a:noFill/>
            <a:miter lim="800000"/>
            <a:headEnd/>
            <a:tailEnd/>
          </a:ln>
        </p:spPr>
        <p:txBody>
          <a:bodyPr>
            <a:spAutoFit/>
          </a:bodyPr>
          <a:lstStyle/>
          <a:p>
            <a:r>
              <a:rPr lang="en-US" sz="2400">
                <a:solidFill>
                  <a:srgbClr val="008000"/>
                </a:solidFill>
              </a:rPr>
              <a:t>Nonlinear Near-Field Microscopy of Superconductors</a:t>
            </a:r>
          </a:p>
        </p:txBody>
      </p:sp>
      <p:graphicFrame>
        <p:nvGraphicFramePr>
          <p:cNvPr id="12" name="Object 2"/>
          <p:cNvGraphicFramePr>
            <a:graphicFrameLocks noChangeAspect="1"/>
          </p:cNvGraphicFramePr>
          <p:nvPr/>
        </p:nvGraphicFramePr>
        <p:xfrm>
          <a:off x="152400" y="2819400"/>
          <a:ext cx="3228975" cy="808038"/>
        </p:xfrm>
        <a:graphic>
          <a:graphicData uri="http://schemas.openxmlformats.org/presentationml/2006/ole">
            <p:oleObj spid="_x0000_s73733" name="Equation" r:id="rId6" imgW="2234880" imgH="558720" progId="Equation.3">
              <p:embed/>
            </p:oleObj>
          </a:graphicData>
        </a:graphic>
      </p:graphicFrame>
      <p:sp>
        <p:nvSpPr>
          <p:cNvPr id="3085" name="TextBox 22"/>
          <p:cNvSpPr txBox="1">
            <a:spLocks noChangeArrowheads="1"/>
          </p:cNvSpPr>
          <p:nvPr/>
        </p:nvSpPr>
        <p:spPr bwMode="auto">
          <a:xfrm>
            <a:off x="1279525" y="6516688"/>
            <a:ext cx="4956175" cy="276225"/>
          </a:xfrm>
          <a:prstGeom prst="rect">
            <a:avLst/>
          </a:prstGeom>
          <a:noFill/>
          <a:ln w="9525">
            <a:noFill/>
            <a:miter lim="800000"/>
            <a:headEnd/>
            <a:tailEnd/>
          </a:ln>
        </p:spPr>
        <p:txBody>
          <a:bodyPr wrap="none">
            <a:spAutoFit/>
          </a:bodyPr>
          <a:lstStyle/>
          <a:p>
            <a:r>
              <a:rPr lang="en-US" sz="1200"/>
              <a:t>D. Mircea, S. Anlage, Phys. Rev. B </a:t>
            </a:r>
            <a:r>
              <a:rPr lang="en-US" sz="1200" u="sng"/>
              <a:t>80</a:t>
            </a:r>
            <a:r>
              <a:rPr lang="en-US" sz="1200"/>
              <a:t>, 144505 (2009) + references therein</a:t>
            </a:r>
          </a:p>
        </p:txBody>
      </p:sp>
      <p:grpSp>
        <p:nvGrpSpPr>
          <p:cNvPr id="2" name="Group 123"/>
          <p:cNvGrpSpPr>
            <a:grpSpLocks/>
          </p:cNvGrpSpPr>
          <p:nvPr/>
        </p:nvGrpSpPr>
        <p:grpSpPr bwMode="auto">
          <a:xfrm>
            <a:off x="5943600" y="908050"/>
            <a:ext cx="838200" cy="842963"/>
            <a:chOff x="1008" y="816"/>
            <a:chExt cx="723" cy="621"/>
          </a:xfrm>
        </p:grpSpPr>
        <p:sp>
          <p:nvSpPr>
            <p:cNvPr id="3102" name="AutoShape 124"/>
            <p:cNvSpPr>
              <a:spLocks noChangeArrowheads="1"/>
            </p:cNvSpPr>
            <p:nvPr/>
          </p:nvSpPr>
          <p:spPr bwMode="auto">
            <a:xfrm>
              <a:off x="1266" y="1201"/>
              <a:ext cx="276" cy="236"/>
            </a:xfrm>
            <a:prstGeom prst="downArrow">
              <a:avLst>
                <a:gd name="adj1" fmla="val 50000"/>
                <a:gd name="adj2" fmla="val 28352"/>
              </a:avLst>
            </a:prstGeom>
            <a:solidFill>
              <a:schemeClr val="hlink"/>
            </a:solidFill>
            <a:ln w="12700" algn="ctr">
              <a:noFill/>
              <a:miter lim="800000"/>
              <a:headEnd/>
              <a:tailEnd/>
            </a:ln>
          </p:spPr>
          <p:txBody>
            <a:bodyPr anchor="ctr">
              <a:spAutoFit/>
            </a:bodyPr>
            <a:lstStyle/>
            <a:p>
              <a:endParaRPr lang="en-US" sz="1200"/>
            </a:p>
          </p:txBody>
        </p:sp>
        <p:sp>
          <p:nvSpPr>
            <p:cNvPr id="3103" name="Text Box 125"/>
            <p:cNvSpPr txBox="1">
              <a:spLocks noChangeArrowheads="1"/>
            </p:cNvSpPr>
            <p:nvPr/>
          </p:nvSpPr>
          <p:spPr bwMode="auto">
            <a:xfrm>
              <a:off x="1008" y="816"/>
              <a:ext cx="723" cy="236"/>
            </a:xfrm>
            <a:prstGeom prst="rect">
              <a:avLst/>
            </a:prstGeom>
            <a:noFill/>
            <a:ln w="12700" algn="ctr">
              <a:noFill/>
              <a:miter lim="800000"/>
              <a:headEnd/>
              <a:tailEnd/>
            </a:ln>
          </p:spPr>
          <p:txBody>
            <a:bodyPr/>
            <a:lstStyle/>
            <a:p>
              <a:pPr algn="ctr" eaLnBrk="0" hangingPunct="0">
                <a:spcBef>
                  <a:spcPct val="50000"/>
                </a:spcBef>
              </a:pPr>
              <a:r>
                <a:rPr lang="en-US" sz="1600">
                  <a:solidFill>
                    <a:srgbClr val="FF0000"/>
                  </a:solidFill>
                  <a:latin typeface="Arial" charset="0"/>
                </a:rPr>
                <a:t>P</a:t>
              </a:r>
              <a:r>
                <a:rPr lang="en-US" sz="1600" baseline="-25000">
                  <a:solidFill>
                    <a:srgbClr val="FF0000"/>
                  </a:solidFill>
                  <a:latin typeface="Arial" charset="0"/>
                </a:rPr>
                <a:t>input</a:t>
              </a:r>
            </a:p>
          </p:txBody>
        </p:sp>
      </p:grpSp>
      <p:pic>
        <p:nvPicPr>
          <p:cNvPr id="3087" name="Picture 126"/>
          <p:cNvPicPr>
            <a:picLocks noChangeAspect="1" noChangeArrowheads="1"/>
          </p:cNvPicPr>
          <p:nvPr/>
        </p:nvPicPr>
        <p:blipFill>
          <a:blip r:embed="rId7" cstate="print"/>
          <a:srcRect/>
          <a:stretch>
            <a:fillRect/>
          </a:stretch>
        </p:blipFill>
        <p:spPr bwMode="auto">
          <a:xfrm>
            <a:off x="5916613" y="1816100"/>
            <a:ext cx="876300" cy="2144713"/>
          </a:xfrm>
          <a:prstGeom prst="rect">
            <a:avLst/>
          </a:prstGeom>
          <a:noFill/>
          <a:ln w="9525">
            <a:noFill/>
            <a:miter lim="800000"/>
            <a:headEnd/>
            <a:tailEnd/>
          </a:ln>
        </p:spPr>
      </p:pic>
      <p:sp>
        <p:nvSpPr>
          <p:cNvPr id="3088" name="Line 127"/>
          <p:cNvSpPr>
            <a:spLocks noChangeShapeType="1"/>
          </p:cNvSpPr>
          <p:nvPr/>
        </p:nvSpPr>
        <p:spPr bwMode="auto">
          <a:xfrm>
            <a:off x="4800600" y="4016375"/>
            <a:ext cx="3124200" cy="9525"/>
          </a:xfrm>
          <a:prstGeom prst="line">
            <a:avLst/>
          </a:prstGeom>
          <a:noFill/>
          <a:ln w="25400">
            <a:solidFill>
              <a:schemeClr val="tx1"/>
            </a:solidFill>
            <a:round/>
            <a:headEnd/>
            <a:tailEnd/>
          </a:ln>
        </p:spPr>
        <p:txBody>
          <a:bodyPr/>
          <a:lstStyle/>
          <a:p>
            <a:endParaRPr lang="en-US"/>
          </a:p>
        </p:txBody>
      </p:sp>
      <p:sp>
        <p:nvSpPr>
          <p:cNvPr id="3089" name="Text Box 128"/>
          <p:cNvSpPr txBox="1">
            <a:spLocks noChangeArrowheads="1"/>
          </p:cNvSpPr>
          <p:nvPr/>
        </p:nvSpPr>
        <p:spPr bwMode="auto">
          <a:xfrm>
            <a:off x="5172075" y="3951288"/>
            <a:ext cx="2455863" cy="338137"/>
          </a:xfrm>
          <a:prstGeom prst="rect">
            <a:avLst/>
          </a:prstGeom>
          <a:noFill/>
          <a:ln w="9525">
            <a:noFill/>
            <a:miter lim="800000"/>
            <a:headEnd/>
            <a:tailEnd/>
          </a:ln>
        </p:spPr>
        <p:txBody>
          <a:bodyPr>
            <a:spAutoFit/>
          </a:bodyPr>
          <a:lstStyle/>
          <a:p>
            <a:pPr>
              <a:spcBef>
                <a:spcPct val="50000"/>
              </a:spcBef>
            </a:pPr>
            <a:r>
              <a:rPr lang="en-US" sz="1600"/>
              <a:t>Superconductor</a:t>
            </a:r>
          </a:p>
        </p:txBody>
      </p:sp>
      <p:grpSp>
        <p:nvGrpSpPr>
          <p:cNvPr id="11" name="Group 129"/>
          <p:cNvGrpSpPr>
            <a:grpSpLocks/>
          </p:cNvGrpSpPr>
          <p:nvPr/>
        </p:nvGrpSpPr>
        <p:grpSpPr bwMode="auto">
          <a:xfrm>
            <a:off x="3784600" y="1816100"/>
            <a:ext cx="5486400" cy="3449638"/>
            <a:chOff x="336" y="1632"/>
            <a:chExt cx="3658" cy="2317"/>
          </a:xfrm>
        </p:grpSpPr>
        <p:pic>
          <p:nvPicPr>
            <p:cNvPr id="3099" name="Picture 130"/>
            <p:cNvPicPr>
              <a:picLocks noChangeAspect="1" noChangeArrowheads="1"/>
            </p:cNvPicPr>
            <p:nvPr/>
          </p:nvPicPr>
          <p:blipFill>
            <a:blip r:embed="rId8" cstate="print"/>
            <a:srcRect/>
            <a:stretch>
              <a:fillRect/>
            </a:stretch>
          </p:blipFill>
          <p:spPr bwMode="auto">
            <a:xfrm>
              <a:off x="336" y="1632"/>
              <a:ext cx="3019" cy="2317"/>
            </a:xfrm>
            <a:prstGeom prst="rect">
              <a:avLst/>
            </a:prstGeom>
            <a:noFill/>
            <a:ln w="38100" algn="ctr">
              <a:noFill/>
              <a:miter lim="800000"/>
              <a:headEnd/>
              <a:tailEnd/>
            </a:ln>
          </p:spPr>
        </p:pic>
        <p:pic>
          <p:nvPicPr>
            <p:cNvPr id="3100" name="Picture 131"/>
            <p:cNvPicPr>
              <a:picLocks noChangeAspect="1" noChangeArrowheads="1"/>
            </p:cNvPicPr>
            <p:nvPr/>
          </p:nvPicPr>
          <p:blipFill>
            <a:blip r:embed="rId8" cstate="print"/>
            <a:srcRect t="48274" r="84206" b="6897"/>
            <a:stretch>
              <a:fillRect/>
            </a:stretch>
          </p:blipFill>
          <p:spPr bwMode="auto">
            <a:xfrm rot="10800000">
              <a:off x="3179" y="2334"/>
              <a:ext cx="478" cy="1039"/>
            </a:xfrm>
            <a:prstGeom prst="rect">
              <a:avLst/>
            </a:prstGeom>
            <a:noFill/>
            <a:ln w="38100" algn="ctr">
              <a:noFill/>
              <a:miter lim="800000"/>
              <a:headEnd/>
              <a:tailEnd/>
            </a:ln>
          </p:spPr>
        </p:pic>
        <p:sp>
          <p:nvSpPr>
            <p:cNvPr id="3101" name="Text Box 132"/>
            <p:cNvSpPr txBox="1">
              <a:spLocks noChangeArrowheads="1"/>
            </p:cNvSpPr>
            <p:nvPr/>
          </p:nvSpPr>
          <p:spPr bwMode="auto">
            <a:xfrm>
              <a:off x="3133" y="3177"/>
              <a:ext cx="861" cy="393"/>
            </a:xfrm>
            <a:prstGeom prst="rect">
              <a:avLst/>
            </a:prstGeom>
            <a:noFill/>
            <a:ln w="9525">
              <a:noFill/>
              <a:miter lim="800000"/>
              <a:headEnd/>
              <a:tailEnd/>
            </a:ln>
          </p:spPr>
          <p:txBody>
            <a:bodyPr>
              <a:spAutoFit/>
            </a:bodyPr>
            <a:lstStyle/>
            <a:p>
              <a:pPr eaLnBrk="0" hangingPunct="0">
                <a:spcBef>
                  <a:spcPct val="50000"/>
                </a:spcBef>
              </a:pPr>
              <a:r>
                <a:rPr lang="en-US" sz="1600" dirty="0">
                  <a:solidFill>
                    <a:srgbClr val="FF0000"/>
                  </a:solidFill>
                  <a:latin typeface="Arial" charset="0"/>
                </a:rPr>
                <a:t>sample surface</a:t>
              </a:r>
            </a:p>
          </p:txBody>
        </p:sp>
      </p:grpSp>
      <p:sp>
        <p:nvSpPr>
          <p:cNvPr id="3091" name="Text Box 133"/>
          <p:cNvSpPr txBox="1">
            <a:spLocks noChangeArrowheads="1"/>
          </p:cNvSpPr>
          <p:nvPr/>
        </p:nvSpPr>
        <p:spPr bwMode="auto">
          <a:xfrm>
            <a:off x="3927475" y="3395662"/>
            <a:ext cx="1025525" cy="338138"/>
          </a:xfrm>
          <a:prstGeom prst="rect">
            <a:avLst/>
          </a:prstGeom>
          <a:noFill/>
          <a:ln w="9525">
            <a:noFill/>
            <a:miter lim="800000"/>
            <a:headEnd/>
            <a:tailEnd/>
          </a:ln>
        </p:spPr>
        <p:txBody>
          <a:bodyPr>
            <a:spAutoFit/>
          </a:bodyPr>
          <a:lstStyle/>
          <a:p>
            <a:pPr eaLnBrk="0" hangingPunct="0">
              <a:spcBef>
                <a:spcPct val="50000"/>
              </a:spcBef>
            </a:pPr>
            <a:r>
              <a:rPr lang="en-US" sz="1600" dirty="0">
                <a:solidFill>
                  <a:srgbClr val="FF0000"/>
                </a:solidFill>
                <a:latin typeface="Arial" charset="0"/>
              </a:rPr>
              <a:t>loop</a:t>
            </a:r>
          </a:p>
        </p:txBody>
      </p:sp>
      <p:sp>
        <p:nvSpPr>
          <p:cNvPr id="3092" name="Line 134"/>
          <p:cNvSpPr>
            <a:spLocks noChangeShapeType="1"/>
          </p:cNvSpPr>
          <p:nvPr/>
        </p:nvSpPr>
        <p:spPr bwMode="auto">
          <a:xfrm>
            <a:off x="4492625" y="3590925"/>
            <a:ext cx="1844675" cy="206375"/>
          </a:xfrm>
          <a:prstGeom prst="line">
            <a:avLst/>
          </a:prstGeom>
          <a:noFill/>
          <a:ln w="47625">
            <a:solidFill>
              <a:srgbClr val="FF0000"/>
            </a:solidFill>
            <a:round/>
            <a:headEnd/>
            <a:tailEnd type="triangle" w="med" len="med"/>
          </a:ln>
        </p:spPr>
        <p:txBody>
          <a:bodyPr/>
          <a:lstStyle/>
          <a:p>
            <a:endParaRPr lang="en-US"/>
          </a:p>
        </p:txBody>
      </p:sp>
      <p:sp>
        <p:nvSpPr>
          <p:cNvPr id="3093" name="Text Box 135"/>
          <p:cNvSpPr txBox="1">
            <a:spLocks noChangeArrowheads="1"/>
          </p:cNvSpPr>
          <p:nvPr/>
        </p:nvSpPr>
        <p:spPr bwMode="auto">
          <a:xfrm>
            <a:off x="3657600" y="2082800"/>
            <a:ext cx="1436688" cy="584200"/>
          </a:xfrm>
          <a:prstGeom prst="rect">
            <a:avLst/>
          </a:prstGeom>
          <a:noFill/>
          <a:ln w="9525">
            <a:noFill/>
            <a:miter lim="800000"/>
            <a:headEnd/>
            <a:tailEnd/>
          </a:ln>
        </p:spPr>
        <p:txBody>
          <a:bodyPr>
            <a:spAutoFit/>
          </a:bodyPr>
          <a:lstStyle/>
          <a:p>
            <a:pPr eaLnBrk="0" hangingPunct="0">
              <a:spcBef>
                <a:spcPct val="50000"/>
              </a:spcBef>
            </a:pPr>
            <a:r>
              <a:rPr lang="en-US" sz="1600" dirty="0">
                <a:solidFill>
                  <a:srgbClr val="FF0000"/>
                </a:solidFill>
                <a:latin typeface="Arial" charset="0"/>
              </a:rPr>
              <a:t>coaxial probe</a:t>
            </a:r>
          </a:p>
        </p:txBody>
      </p:sp>
      <p:sp>
        <p:nvSpPr>
          <p:cNvPr id="3094" name="Line 136"/>
          <p:cNvSpPr>
            <a:spLocks noChangeShapeType="1"/>
          </p:cNvSpPr>
          <p:nvPr/>
        </p:nvSpPr>
        <p:spPr bwMode="auto">
          <a:xfrm>
            <a:off x="4724400" y="2417763"/>
            <a:ext cx="1638300" cy="344487"/>
          </a:xfrm>
          <a:prstGeom prst="line">
            <a:avLst/>
          </a:prstGeom>
          <a:noFill/>
          <a:ln w="47625">
            <a:solidFill>
              <a:srgbClr val="FF0000"/>
            </a:solidFill>
            <a:round/>
            <a:headEnd/>
            <a:tailEnd type="triangle" w="med" len="med"/>
          </a:ln>
        </p:spPr>
        <p:txBody>
          <a:bodyPr/>
          <a:lstStyle/>
          <a:p>
            <a:endParaRPr lang="en-US"/>
          </a:p>
        </p:txBody>
      </p:sp>
      <p:grpSp>
        <p:nvGrpSpPr>
          <p:cNvPr id="13" name="Group 137"/>
          <p:cNvGrpSpPr>
            <a:grpSpLocks/>
          </p:cNvGrpSpPr>
          <p:nvPr/>
        </p:nvGrpSpPr>
        <p:grpSpPr bwMode="auto">
          <a:xfrm>
            <a:off x="5219700" y="692150"/>
            <a:ext cx="2620963" cy="884238"/>
            <a:chOff x="576" y="529"/>
            <a:chExt cx="1886" cy="674"/>
          </a:xfrm>
        </p:grpSpPr>
        <p:sp>
          <p:nvSpPr>
            <p:cNvPr id="3097" name="Rectangle 138"/>
            <p:cNvSpPr>
              <a:spLocks noChangeArrowheads="1"/>
            </p:cNvSpPr>
            <p:nvPr/>
          </p:nvSpPr>
          <p:spPr bwMode="auto">
            <a:xfrm>
              <a:off x="576" y="529"/>
              <a:ext cx="1886" cy="258"/>
            </a:xfrm>
            <a:prstGeom prst="rect">
              <a:avLst/>
            </a:prstGeom>
            <a:noFill/>
            <a:ln w="38100" algn="ctr">
              <a:noFill/>
              <a:miter lim="800000"/>
              <a:headEnd/>
              <a:tailEnd/>
            </a:ln>
          </p:spPr>
          <p:txBody>
            <a:bodyPr wrap="none">
              <a:spAutoFit/>
            </a:bodyPr>
            <a:lstStyle/>
            <a:p>
              <a:pPr eaLnBrk="0" hangingPunct="0">
                <a:spcBef>
                  <a:spcPct val="50000"/>
                </a:spcBef>
              </a:pPr>
              <a:r>
                <a:rPr lang="en-US" sz="1600">
                  <a:solidFill>
                    <a:srgbClr val="FF0000"/>
                  </a:solidFill>
                  <a:latin typeface="Arial" charset="0"/>
                </a:rPr>
                <a:t>P</a:t>
              </a:r>
              <a:r>
                <a:rPr lang="en-US" sz="1600" baseline="-25000">
                  <a:solidFill>
                    <a:srgbClr val="FF0000"/>
                  </a:solidFill>
                  <a:latin typeface="Arial" charset="0"/>
                </a:rPr>
                <a:t>3f</a:t>
              </a:r>
              <a:r>
                <a:rPr lang="en-US" sz="1600">
                  <a:solidFill>
                    <a:srgbClr val="FF0000"/>
                  </a:solidFill>
                  <a:latin typeface="Arial" charset="0"/>
                </a:rPr>
                <a:t> : NLME Nonlinearities</a:t>
              </a:r>
            </a:p>
          </p:txBody>
        </p:sp>
        <p:sp>
          <p:nvSpPr>
            <p:cNvPr id="3098" name="AutoShape 139"/>
            <p:cNvSpPr>
              <a:spLocks noChangeArrowheads="1"/>
            </p:cNvSpPr>
            <p:nvPr/>
          </p:nvSpPr>
          <p:spPr bwMode="auto">
            <a:xfrm>
              <a:off x="1248" y="910"/>
              <a:ext cx="336" cy="293"/>
            </a:xfrm>
            <a:prstGeom prst="upArrow">
              <a:avLst>
                <a:gd name="adj1" fmla="val 50000"/>
                <a:gd name="adj2" fmla="val 57144"/>
              </a:avLst>
            </a:prstGeom>
            <a:solidFill>
              <a:schemeClr val="bg2"/>
            </a:solidFill>
            <a:ln w="38100" algn="ctr">
              <a:noFill/>
              <a:miter lim="800000"/>
              <a:headEnd/>
              <a:tailEnd/>
            </a:ln>
          </p:spPr>
          <p:txBody>
            <a:bodyPr anchor="ctr">
              <a:spAutoFit/>
            </a:bodyPr>
            <a:lstStyle/>
            <a:p>
              <a:endParaRPr lang="en-US" sz="1200"/>
            </a:p>
          </p:txBody>
        </p:sp>
      </p:grpSp>
      <p:sp>
        <p:nvSpPr>
          <p:cNvPr id="31" name="TextBox 30"/>
          <p:cNvSpPr txBox="1">
            <a:spLocks noChangeArrowheads="1"/>
          </p:cNvSpPr>
          <p:nvPr/>
        </p:nvSpPr>
        <p:spPr bwMode="auto">
          <a:xfrm>
            <a:off x="7666038" y="2819400"/>
            <a:ext cx="703262" cy="338138"/>
          </a:xfrm>
          <a:prstGeom prst="rect">
            <a:avLst/>
          </a:prstGeom>
          <a:noFill/>
          <a:ln w="9525">
            <a:noFill/>
            <a:miter lim="800000"/>
            <a:headEnd/>
            <a:tailEnd/>
          </a:ln>
        </p:spPr>
        <p:txBody>
          <a:bodyPr wrap="none">
            <a:spAutoFit/>
          </a:bodyPr>
          <a:lstStyle/>
          <a:p>
            <a:r>
              <a:rPr lang="en-US" sz="1600" i="1"/>
              <a:t>K(x,y)</a:t>
            </a:r>
            <a:endParaRPr lang="en-US"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 presetClass="exit" presetSubtype="16" fill="hold" nodeType="clickEffect">
                                  <p:stCondLst>
                                    <p:cond delay="0"/>
                                  </p:stCondLst>
                                  <p:childTnLst>
                                    <p:animEffect transition="out" filter="box(in)">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4"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flipV="1">
            <a:off x="6300354" y="2057400"/>
            <a:ext cx="0" cy="2743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919354" y="1676400"/>
            <a:ext cx="1140056" cy="369332"/>
          </a:xfrm>
          <a:prstGeom prst="rect">
            <a:avLst/>
          </a:prstGeom>
          <a:noFill/>
        </p:spPr>
        <p:txBody>
          <a:bodyPr wrap="none" rtlCol="0">
            <a:spAutoFit/>
          </a:bodyPr>
          <a:lstStyle/>
          <a:p>
            <a:r>
              <a:rPr lang="en-US" dirty="0" smtClean="0"/>
              <a:t>J</a:t>
            </a:r>
            <a:r>
              <a:rPr lang="en-US" baseline="-25000" dirty="0" smtClean="0"/>
              <a:t>NL</a:t>
            </a:r>
            <a:r>
              <a:rPr lang="en-US" dirty="0" smtClean="0"/>
              <a:t> (A/m</a:t>
            </a:r>
            <a:r>
              <a:rPr lang="en-US" baseline="30000" dirty="0" smtClean="0"/>
              <a:t>2</a:t>
            </a:r>
            <a:r>
              <a:rPr lang="en-US" dirty="0" smtClean="0"/>
              <a:t>)</a:t>
            </a:r>
            <a:endParaRPr lang="en-US" baseline="-25000" dirty="0"/>
          </a:p>
        </p:txBody>
      </p:sp>
      <p:cxnSp>
        <p:nvCxnSpPr>
          <p:cNvPr id="6" name="Straight Connector 5"/>
          <p:cNvCxnSpPr/>
          <p:nvPr/>
        </p:nvCxnSpPr>
        <p:spPr>
          <a:xfrm>
            <a:off x="6224154" y="2438400"/>
            <a:ext cx="152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336798" y="2241346"/>
            <a:ext cx="1258165" cy="369332"/>
          </a:xfrm>
          <a:prstGeom prst="rect">
            <a:avLst/>
          </a:prstGeom>
          <a:noFill/>
        </p:spPr>
        <p:txBody>
          <a:bodyPr wrap="none" rtlCol="0">
            <a:spAutoFit/>
          </a:bodyPr>
          <a:lstStyle/>
          <a:p>
            <a:r>
              <a:rPr lang="en-US" dirty="0" smtClean="0"/>
              <a:t>Intrinsic Nb</a:t>
            </a:r>
            <a:endParaRPr lang="en-US" dirty="0"/>
          </a:p>
        </p:txBody>
      </p:sp>
      <p:cxnSp>
        <p:nvCxnSpPr>
          <p:cNvPr id="8" name="Straight Connector 7"/>
          <p:cNvCxnSpPr/>
          <p:nvPr/>
        </p:nvCxnSpPr>
        <p:spPr>
          <a:xfrm>
            <a:off x="6224154" y="2799522"/>
            <a:ext cx="152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336798" y="2602468"/>
            <a:ext cx="1859355" cy="369332"/>
          </a:xfrm>
          <a:prstGeom prst="rect">
            <a:avLst/>
          </a:prstGeom>
          <a:noFill/>
        </p:spPr>
        <p:txBody>
          <a:bodyPr wrap="none" rtlCol="0">
            <a:spAutoFit/>
          </a:bodyPr>
          <a:lstStyle/>
          <a:p>
            <a:r>
              <a:rPr lang="en-US" dirty="0" smtClean="0"/>
              <a:t>Dislocation tangle</a:t>
            </a:r>
            <a:endParaRPr lang="en-US" dirty="0"/>
          </a:p>
        </p:txBody>
      </p:sp>
      <p:cxnSp>
        <p:nvCxnSpPr>
          <p:cNvPr id="10" name="Straight Connector 9"/>
          <p:cNvCxnSpPr/>
          <p:nvPr/>
        </p:nvCxnSpPr>
        <p:spPr>
          <a:xfrm>
            <a:off x="6224154" y="3160644"/>
            <a:ext cx="152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336798" y="2963590"/>
            <a:ext cx="2350002" cy="369332"/>
          </a:xfrm>
          <a:prstGeom prst="rect">
            <a:avLst/>
          </a:prstGeom>
          <a:noFill/>
        </p:spPr>
        <p:txBody>
          <a:bodyPr wrap="none" rtlCol="0">
            <a:spAutoFit/>
          </a:bodyPr>
          <a:lstStyle/>
          <a:p>
            <a:r>
              <a:rPr lang="en-US" dirty="0" smtClean="0"/>
              <a:t>Hydrogen-poisoned Nb</a:t>
            </a:r>
            <a:endParaRPr lang="en-US" dirty="0"/>
          </a:p>
        </p:txBody>
      </p:sp>
      <p:cxnSp>
        <p:nvCxnSpPr>
          <p:cNvPr id="12" name="Straight Connector 11"/>
          <p:cNvCxnSpPr/>
          <p:nvPr/>
        </p:nvCxnSpPr>
        <p:spPr>
          <a:xfrm>
            <a:off x="6224154" y="3521766"/>
            <a:ext cx="152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336798" y="3324712"/>
            <a:ext cx="1694118" cy="369332"/>
          </a:xfrm>
          <a:prstGeom prst="rect">
            <a:avLst/>
          </a:prstGeom>
          <a:noFill/>
        </p:spPr>
        <p:txBody>
          <a:bodyPr wrap="none" rtlCol="0">
            <a:spAutoFit/>
          </a:bodyPr>
          <a:lstStyle/>
          <a:p>
            <a:r>
              <a:rPr lang="en-US" dirty="0" err="1" smtClean="0"/>
              <a:t>NbO</a:t>
            </a:r>
            <a:r>
              <a:rPr lang="en-US" baseline="-25000" dirty="0" err="1" smtClean="0"/>
              <a:t>x</a:t>
            </a:r>
            <a:r>
              <a:rPr lang="en-US" dirty="0" smtClean="0"/>
              <a:t>  corrosion</a:t>
            </a:r>
            <a:endParaRPr lang="en-US" dirty="0"/>
          </a:p>
        </p:txBody>
      </p:sp>
      <p:cxnSp>
        <p:nvCxnSpPr>
          <p:cNvPr id="14" name="Straight Connector 13"/>
          <p:cNvCxnSpPr/>
          <p:nvPr/>
        </p:nvCxnSpPr>
        <p:spPr>
          <a:xfrm>
            <a:off x="6224154" y="3882888"/>
            <a:ext cx="152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336798" y="3685834"/>
            <a:ext cx="2093394" cy="369332"/>
          </a:xfrm>
          <a:prstGeom prst="rect">
            <a:avLst/>
          </a:prstGeom>
          <a:noFill/>
        </p:spPr>
        <p:txBody>
          <a:bodyPr wrap="none" rtlCol="0">
            <a:spAutoFit/>
          </a:bodyPr>
          <a:lstStyle/>
          <a:p>
            <a:r>
              <a:rPr lang="en-US" dirty="0" smtClean="0"/>
              <a:t>Josephson weak link</a:t>
            </a:r>
            <a:endParaRPr lang="en-US" dirty="0"/>
          </a:p>
        </p:txBody>
      </p:sp>
      <p:sp>
        <p:nvSpPr>
          <p:cNvPr id="17" name="TextBox 16"/>
          <p:cNvSpPr txBox="1"/>
          <p:nvPr/>
        </p:nvSpPr>
        <p:spPr>
          <a:xfrm>
            <a:off x="6336798" y="4050268"/>
            <a:ext cx="1275927" cy="369332"/>
          </a:xfrm>
          <a:prstGeom prst="rect">
            <a:avLst/>
          </a:prstGeom>
          <a:noFill/>
        </p:spPr>
        <p:txBody>
          <a:bodyPr wrap="none" rtlCol="0">
            <a:spAutoFit/>
          </a:bodyPr>
          <a:lstStyle/>
          <a:p>
            <a:r>
              <a:rPr lang="en-US" dirty="0" smtClean="0"/>
              <a:t>Ta inclusion</a:t>
            </a:r>
            <a:endParaRPr lang="en-US" dirty="0"/>
          </a:p>
        </p:txBody>
      </p:sp>
      <p:graphicFrame>
        <p:nvGraphicFramePr>
          <p:cNvPr id="35" name="Object 19"/>
          <p:cNvGraphicFramePr>
            <a:graphicFrameLocks noChangeAspect="1"/>
          </p:cNvGraphicFramePr>
          <p:nvPr/>
        </p:nvGraphicFramePr>
        <p:xfrm>
          <a:off x="878614" y="762000"/>
          <a:ext cx="3083786" cy="914400"/>
        </p:xfrm>
        <a:graphic>
          <a:graphicData uri="http://schemas.openxmlformats.org/presentationml/2006/ole">
            <p:oleObj spid="_x0000_s51201" name="Equation" r:id="rId4" imgW="1714320" imgH="507960" progId="Equation.3">
              <p:embed/>
            </p:oleObj>
          </a:graphicData>
        </a:graphic>
      </p:graphicFrame>
      <p:sp>
        <p:nvSpPr>
          <p:cNvPr id="36" name="TextBox 35"/>
          <p:cNvSpPr txBox="1"/>
          <p:nvPr/>
        </p:nvSpPr>
        <p:spPr>
          <a:xfrm>
            <a:off x="1447800" y="57090"/>
            <a:ext cx="6361421" cy="400110"/>
          </a:xfrm>
          <a:prstGeom prst="rect">
            <a:avLst/>
          </a:prstGeom>
          <a:noFill/>
        </p:spPr>
        <p:txBody>
          <a:bodyPr wrap="none" rtlCol="0">
            <a:spAutoFit/>
          </a:bodyPr>
          <a:lstStyle/>
          <a:p>
            <a:r>
              <a:rPr lang="en-US" sz="2000" b="1" dirty="0" smtClean="0">
                <a:latin typeface="Times New Roman" pitchFamily="18" charset="0"/>
                <a:cs typeface="Times New Roman" pitchFamily="18" charset="0"/>
              </a:rPr>
              <a:t>Quantifying the Nonlinear Response of Superconductors</a:t>
            </a:r>
            <a:endParaRPr lang="en-US" sz="2000" b="1" dirty="0">
              <a:latin typeface="Times New Roman" pitchFamily="18" charset="0"/>
              <a:cs typeface="Times New Roman" pitchFamily="18" charset="0"/>
            </a:endParaRPr>
          </a:p>
        </p:txBody>
      </p:sp>
      <p:graphicFrame>
        <p:nvGraphicFramePr>
          <p:cNvPr id="37" name="Object 28"/>
          <p:cNvGraphicFramePr>
            <a:graphicFrameLocks noChangeAspect="1"/>
          </p:cNvGraphicFramePr>
          <p:nvPr/>
        </p:nvGraphicFramePr>
        <p:xfrm>
          <a:off x="1143000" y="1981200"/>
          <a:ext cx="2362200" cy="925819"/>
        </p:xfrm>
        <a:graphic>
          <a:graphicData uri="http://schemas.openxmlformats.org/presentationml/2006/ole">
            <p:oleObj spid="_x0000_s51202" name="Equation" r:id="rId5" imgW="1155600" imgH="457200" progId="Equation.3">
              <p:embed/>
            </p:oleObj>
          </a:graphicData>
        </a:graphic>
      </p:graphicFrame>
      <p:cxnSp>
        <p:nvCxnSpPr>
          <p:cNvPr id="38" name="Straight Connector 37"/>
          <p:cNvCxnSpPr/>
          <p:nvPr/>
        </p:nvCxnSpPr>
        <p:spPr>
          <a:xfrm>
            <a:off x="6224154" y="4247322"/>
            <a:ext cx="152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257800" y="1295400"/>
            <a:ext cx="2627258" cy="369332"/>
          </a:xfrm>
          <a:prstGeom prst="rect">
            <a:avLst/>
          </a:prstGeom>
          <a:noFill/>
        </p:spPr>
        <p:txBody>
          <a:bodyPr wrap="none" rtlCol="0">
            <a:spAutoFit/>
          </a:bodyPr>
          <a:lstStyle/>
          <a:p>
            <a:r>
              <a:rPr lang="en-US" b="1" dirty="0" smtClean="0"/>
              <a:t>Schematically, we expect:</a:t>
            </a:r>
            <a:endParaRPr lang="en-US" b="1" dirty="0"/>
          </a:p>
        </p:txBody>
      </p:sp>
      <p:pic>
        <p:nvPicPr>
          <p:cNvPr id="22" name="Picture 3"/>
          <p:cNvPicPr>
            <a:picLocks noChangeAspect="1" noChangeArrowheads="1"/>
          </p:cNvPicPr>
          <p:nvPr/>
        </p:nvPicPr>
        <p:blipFill>
          <a:blip r:embed="rId6" cstate="print"/>
          <a:srcRect/>
          <a:stretch>
            <a:fillRect/>
          </a:stretch>
        </p:blipFill>
        <p:spPr bwMode="auto">
          <a:xfrm>
            <a:off x="838200" y="3383393"/>
            <a:ext cx="4038600" cy="2026807"/>
          </a:xfrm>
          <a:prstGeom prst="rect">
            <a:avLst/>
          </a:prstGeom>
          <a:noFill/>
          <a:ln w="9525">
            <a:noFill/>
            <a:miter lim="800000"/>
            <a:headEnd/>
            <a:tailEnd/>
          </a:ln>
          <a:effectLst/>
        </p:spPr>
      </p:pic>
      <p:cxnSp>
        <p:nvCxnSpPr>
          <p:cNvPr id="23" name="Straight Connector 22"/>
          <p:cNvCxnSpPr/>
          <p:nvPr/>
        </p:nvCxnSpPr>
        <p:spPr>
          <a:xfrm>
            <a:off x="1676400" y="4800600"/>
            <a:ext cx="2133600" cy="0"/>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133600" y="4766846"/>
            <a:ext cx="1753300" cy="338554"/>
          </a:xfrm>
          <a:prstGeom prst="rect">
            <a:avLst/>
          </a:prstGeom>
          <a:noFill/>
        </p:spPr>
        <p:txBody>
          <a:bodyPr wrap="none" rtlCol="0">
            <a:spAutoFit/>
          </a:bodyPr>
          <a:lstStyle/>
          <a:p>
            <a:r>
              <a:rPr lang="en-US" sz="1600" b="1" dirty="0" smtClean="0">
                <a:solidFill>
                  <a:schemeClr val="accent6"/>
                </a:solidFill>
              </a:rPr>
              <a:t>P</a:t>
            </a:r>
            <a:r>
              <a:rPr lang="en-US" sz="1600" b="1" baseline="-25000" dirty="0" smtClean="0">
                <a:solidFill>
                  <a:schemeClr val="accent6"/>
                </a:solidFill>
              </a:rPr>
              <a:t>3f</a:t>
            </a:r>
            <a:r>
              <a:rPr lang="en-US" sz="1600" b="1" dirty="0" smtClean="0">
                <a:solidFill>
                  <a:schemeClr val="accent6"/>
                </a:solidFill>
              </a:rPr>
              <a:t> resolution limit</a:t>
            </a:r>
            <a:endParaRPr lang="en-US" sz="1600" b="1" dirty="0">
              <a:solidFill>
                <a:schemeClr val="accent6"/>
              </a:solidFill>
            </a:endParaRPr>
          </a:p>
        </p:txBody>
      </p:sp>
      <p:sp>
        <p:nvSpPr>
          <p:cNvPr id="25" name="TextBox 24"/>
          <p:cNvSpPr txBox="1"/>
          <p:nvPr/>
        </p:nvSpPr>
        <p:spPr>
          <a:xfrm>
            <a:off x="993297" y="5791200"/>
            <a:ext cx="7541103" cy="400110"/>
          </a:xfrm>
          <a:prstGeom prst="rect">
            <a:avLst/>
          </a:prstGeom>
          <a:noFill/>
        </p:spPr>
        <p:txBody>
          <a:bodyPr wrap="none" rtlCol="0">
            <a:spAutoFit/>
          </a:bodyPr>
          <a:lstStyle/>
          <a:p>
            <a:r>
              <a:rPr lang="en-US" sz="2000" b="1" u="sng" dirty="0" smtClean="0">
                <a:latin typeface="Times New Roman" pitchFamily="18" charset="0"/>
                <a:cs typeface="Times New Roman" pitchFamily="18" charset="0"/>
              </a:rPr>
              <a:t>Defects with the smallest J</a:t>
            </a:r>
            <a:r>
              <a:rPr lang="en-US" sz="2000" b="1" u="sng" baseline="-25000" dirty="0" smtClean="0">
                <a:latin typeface="Times New Roman" pitchFamily="18" charset="0"/>
                <a:cs typeface="Times New Roman" pitchFamily="18" charset="0"/>
              </a:rPr>
              <a:t>NL</a:t>
            </a:r>
            <a:r>
              <a:rPr lang="en-US" sz="2000" b="1" u="sng" dirty="0" smtClean="0">
                <a:latin typeface="Times New Roman" pitchFamily="18" charset="0"/>
                <a:cs typeface="Times New Roman" pitchFamily="18" charset="0"/>
              </a:rPr>
              <a:t> will dominate the local P</a:t>
            </a:r>
            <a:r>
              <a:rPr lang="en-US" sz="2000" b="1" u="sng" baseline="-25000" dirty="0" smtClean="0">
                <a:latin typeface="Times New Roman" pitchFamily="18" charset="0"/>
                <a:cs typeface="Times New Roman" pitchFamily="18" charset="0"/>
              </a:rPr>
              <a:t>3f</a:t>
            </a:r>
            <a:r>
              <a:rPr lang="en-US" sz="2000" b="1" u="sng" dirty="0" smtClean="0">
                <a:latin typeface="Times New Roman" pitchFamily="18" charset="0"/>
                <a:cs typeface="Times New Roman" pitchFamily="18" charset="0"/>
              </a:rPr>
              <a:t> generation</a:t>
            </a:r>
            <a:endParaRPr lang="en-US" sz="2000" b="1" u="sng"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P spid="15" grpId="0"/>
      <p:bldP spid="17" grpId="0"/>
      <p:bldP spid="21" grpId="0"/>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rot="5400000" flipH="1" flipV="1">
            <a:off x="495301" y="2095500"/>
            <a:ext cx="16002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a:off x="1295400" y="2895600"/>
            <a:ext cx="6248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Freeform 3"/>
          <p:cNvSpPr/>
          <p:nvPr/>
        </p:nvSpPr>
        <p:spPr>
          <a:xfrm>
            <a:off x="1443038" y="1658938"/>
            <a:ext cx="5700712" cy="815975"/>
          </a:xfrm>
          <a:custGeom>
            <a:avLst/>
            <a:gdLst>
              <a:gd name="connsiteX0" fmla="*/ 0 w 5700712"/>
              <a:gd name="connsiteY0" fmla="*/ 54769 h 814388"/>
              <a:gd name="connsiteX1" fmla="*/ 971550 w 5700712"/>
              <a:gd name="connsiteY1" fmla="*/ 111919 h 814388"/>
              <a:gd name="connsiteX2" fmla="*/ 1585912 w 5700712"/>
              <a:gd name="connsiteY2" fmla="*/ 411957 h 814388"/>
              <a:gd name="connsiteX3" fmla="*/ 2257425 w 5700712"/>
              <a:gd name="connsiteY3" fmla="*/ 140494 h 814388"/>
              <a:gd name="connsiteX4" fmla="*/ 3400425 w 5700712"/>
              <a:gd name="connsiteY4" fmla="*/ 111919 h 814388"/>
              <a:gd name="connsiteX5" fmla="*/ 4286250 w 5700712"/>
              <a:gd name="connsiteY5" fmla="*/ 812007 h 814388"/>
              <a:gd name="connsiteX6" fmla="*/ 4886325 w 5700712"/>
              <a:gd name="connsiteY6" fmla="*/ 126207 h 814388"/>
              <a:gd name="connsiteX7" fmla="*/ 5700712 w 5700712"/>
              <a:gd name="connsiteY7" fmla="*/ 54769 h 814388"/>
              <a:gd name="connsiteX8" fmla="*/ 5700712 w 5700712"/>
              <a:gd name="connsiteY8" fmla="*/ 54769 h 81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0712" h="814388">
                <a:moveTo>
                  <a:pt x="0" y="54769"/>
                </a:moveTo>
                <a:cubicBezTo>
                  <a:pt x="353615" y="53578"/>
                  <a:pt x="707231" y="52388"/>
                  <a:pt x="971550" y="111919"/>
                </a:cubicBezTo>
                <a:cubicBezTo>
                  <a:pt x="1235869" y="171450"/>
                  <a:pt x="1371600" y="407195"/>
                  <a:pt x="1585912" y="411957"/>
                </a:cubicBezTo>
                <a:cubicBezTo>
                  <a:pt x="1800224" y="416719"/>
                  <a:pt x="1955006" y="190500"/>
                  <a:pt x="2257425" y="140494"/>
                </a:cubicBezTo>
                <a:cubicBezTo>
                  <a:pt x="2559844" y="90488"/>
                  <a:pt x="3062288" y="0"/>
                  <a:pt x="3400425" y="111919"/>
                </a:cubicBezTo>
                <a:cubicBezTo>
                  <a:pt x="3738562" y="223838"/>
                  <a:pt x="4038600" y="809626"/>
                  <a:pt x="4286250" y="812007"/>
                </a:cubicBezTo>
                <a:cubicBezTo>
                  <a:pt x="4533900" y="814388"/>
                  <a:pt x="4650581" y="252413"/>
                  <a:pt x="4886325" y="126207"/>
                </a:cubicBezTo>
                <a:cubicBezTo>
                  <a:pt x="5122069" y="1"/>
                  <a:pt x="5700712" y="54769"/>
                  <a:pt x="5700712" y="54769"/>
                </a:cubicBezTo>
                <a:lnTo>
                  <a:pt x="5700712" y="54769"/>
                </a:ln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 name="Freeform 4"/>
          <p:cNvSpPr/>
          <p:nvPr/>
        </p:nvSpPr>
        <p:spPr>
          <a:xfrm flipV="1">
            <a:off x="1447800" y="515938"/>
            <a:ext cx="5700713" cy="2455862"/>
          </a:xfrm>
          <a:custGeom>
            <a:avLst/>
            <a:gdLst>
              <a:gd name="connsiteX0" fmla="*/ 0 w 5700712"/>
              <a:gd name="connsiteY0" fmla="*/ 54769 h 814388"/>
              <a:gd name="connsiteX1" fmla="*/ 971550 w 5700712"/>
              <a:gd name="connsiteY1" fmla="*/ 111919 h 814388"/>
              <a:gd name="connsiteX2" fmla="*/ 1585912 w 5700712"/>
              <a:gd name="connsiteY2" fmla="*/ 411957 h 814388"/>
              <a:gd name="connsiteX3" fmla="*/ 2257425 w 5700712"/>
              <a:gd name="connsiteY3" fmla="*/ 140494 h 814388"/>
              <a:gd name="connsiteX4" fmla="*/ 3400425 w 5700712"/>
              <a:gd name="connsiteY4" fmla="*/ 111919 h 814388"/>
              <a:gd name="connsiteX5" fmla="*/ 4286250 w 5700712"/>
              <a:gd name="connsiteY5" fmla="*/ 812007 h 814388"/>
              <a:gd name="connsiteX6" fmla="*/ 4886325 w 5700712"/>
              <a:gd name="connsiteY6" fmla="*/ 126207 h 814388"/>
              <a:gd name="connsiteX7" fmla="*/ 5700712 w 5700712"/>
              <a:gd name="connsiteY7" fmla="*/ 54769 h 814388"/>
              <a:gd name="connsiteX8" fmla="*/ 5700712 w 5700712"/>
              <a:gd name="connsiteY8" fmla="*/ 54769 h 81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0712" h="814388">
                <a:moveTo>
                  <a:pt x="0" y="54769"/>
                </a:moveTo>
                <a:cubicBezTo>
                  <a:pt x="353615" y="53578"/>
                  <a:pt x="707231" y="52388"/>
                  <a:pt x="971550" y="111919"/>
                </a:cubicBezTo>
                <a:cubicBezTo>
                  <a:pt x="1235869" y="171450"/>
                  <a:pt x="1371600" y="407195"/>
                  <a:pt x="1585912" y="411957"/>
                </a:cubicBezTo>
                <a:cubicBezTo>
                  <a:pt x="1800224" y="416719"/>
                  <a:pt x="1955006" y="190500"/>
                  <a:pt x="2257425" y="140494"/>
                </a:cubicBezTo>
                <a:cubicBezTo>
                  <a:pt x="2559844" y="90488"/>
                  <a:pt x="3062288" y="0"/>
                  <a:pt x="3400425" y="111919"/>
                </a:cubicBezTo>
                <a:cubicBezTo>
                  <a:pt x="3738562" y="223838"/>
                  <a:pt x="4038600" y="809626"/>
                  <a:pt x="4286250" y="812007"/>
                </a:cubicBezTo>
                <a:cubicBezTo>
                  <a:pt x="4533900" y="814388"/>
                  <a:pt x="4650581" y="252413"/>
                  <a:pt x="4886325" y="126207"/>
                </a:cubicBezTo>
                <a:cubicBezTo>
                  <a:pt x="5122069" y="1"/>
                  <a:pt x="5700712" y="54769"/>
                  <a:pt x="5700712" y="54769"/>
                </a:cubicBezTo>
                <a:lnTo>
                  <a:pt x="5700712" y="54769"/>
                </a:ln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03" name="TextBox 7"/>
          <p:cNvSpPr txBox="1">
            <a:spLocks noChangeArrowheads="1"/>
          </p:cNvSpPr>
          <p:nvPr/>
        </p:nvSpPr>
        <p:spPr bwMode="auto">
          <a:xfrm>
            <a:off x="1524000" y="1752600"/>
            <a:ext cx="981075" cy="461963"/>
          </a:xfrm>
          <a:prstGeom prst="rect">
            <a:avLst/>
          </a:prstGeom>
          <a:noFill/>
          <a:ln w="9525">
            <a:noFill/>
            <a:miter lim="800000"/>
            <a:headEnd/>
            <a:tailEnd/>
          </a:ln>
        </p:spPr>
        <p:txBody>
          <a:bodyPr wrap="none">
            <a:spAutoFit/>
          </a:bodyPr>
          <a:lstStyle/>
          <a:p>
            <a:r>
              <a:rPr lang="en-US">
                <a:solidFill>
                  <a:srgbClr val="0000FF"/>
                </a:solidFill>
              </a:rPr>
              <a:t>J</a:t>
            </a:r>
            <a:r>
              <a:rPr lang="en-US" baseline="-25000">
                <a:solidFill>
                  <a:srgbClr val="0000FF"/>
                </a:solidFill>
              </a:rPr>
              <a:t>NL</a:t>
            </a:r>
            <a:r>
              <a:rPr lang="en-US">
                <a:solidFill>
                  <a:srgbClr val="0000FF"/>
                </a:solidFill>
              </a:rPr>
              <a:t>(x)</a:t>
            </a:r>
          </a:p>
        </p:txBody>
      </p:sp>
      <p:sp>
        <p:nvSpPr>
          <p:cNvPr id="7" name="TextBox 6"/>
          <p:cNvSpPr txBox="1">
            <a:spLocks noChangeArrowheads="1"/>
          </p:cNvSpPr>
          <p:nvPr/>
        </p:nvSpPr>
        <p:spPr bwMode="auto">
          <a:xfrm>
            <a:off x="4572000" y="838200"/>
            <a:ext cx="903288" cy="461963"/>
          </a:xfrm>
          <a:prstGeom prst="rect">
            <a:avLst/>
          </a:prstGeom>
          <a:noFill/>
          <a:ln w="9525">
            <a:noFill/>
            <a:miter lim="800000"/>
            <a:headEnd/>
            <a:tailEnd/>
          </a:ln>
        </p:spPr>
        <p:txBody>
          <a:bodyPr wrap="none">
            <a:spAutoFit/>
          </a:bodyPr>
          <a:lstStyle/>
          <a:p>
            <a:r>
              <a:rPr lang="en-US">
                <a:solidFill>
                  <a:srgbClr val="FF0000"/>
                </a:solidFill>
              </a:rPr>
              <a:t>P</a:t>
            </a:r>
            <a:r>
              <a:rPr lang="en-US" baseline="-25000">
                <a:solidFill>
                  <a:srgbClr val="FF0000"/>
                </a:solidFill>
              </a:rPr>
              <a:t>3f</a:t>
            </a:r>
            <a:r>
              <a:rPr lang="en-US">
                <a:solidFill>
                  <a:srgbClr val="FF0000"/>
                </a:solidFill>
              </a:rPr>
              <a:t>(x)</a:t>
            </a:r>
          </a:p>
        </p:txBody>
      </p:sp>
      <p:sp>
        <p:nvSpPr>
          <p:cNvPr id="4105" name="TextBox 9"/>
          <p:cNvSpPr txBox="1">
            <a:spLocks noChangeArrowheads="1"/>
          </p:cNvSpPr>
          <p:nvPr/>
        </p:nvSpPr>
        <p:spPr bwMode="auto">
          <a:xfrm>
            <a:off x="7302500" y="2438400"/>
            <a:ext cx="1065213" cy="708025"/>
          </a:xfrm>
          <a:prstGeom prst="rect">
            <a:avLst/>
          </a:prstGeom>
          <a:noFill/>
          <a:ln w="9525">
            <a:noFill/>
            <a:miter lim="800000"/>
            <a:headEnd/>
            <a:tailEnd/>
          </a:ln>
        </p:spPr>
        <p:txBody>
          <a:bodyPr wrap="none">
            <a:spAutoFit/>
          </a:bodyPr>
          <a:lstStyle/>
          <a:p>
            <a:pPr algn="ctr"/>
            <a:r>
              <a:rPr lang="en-US" sz="2000"/>
              <a:t>Position</a:t>
            </a:r>
          </a:p>
          <a:p>
            <a:pPr algn="ctr"/>
            <a:r>
              <a:rPr lang="en-US" sz="2000"/>
              <a:t>x</a:t>
            </a:r>
          </a:p>
        </p:txBody>
      </p:sp>
      <p:graphicFrame>
        <p:nvGraphicFramePr>
          <p:cNvPr id="4098" name="Object 2"/>
          <p:cNvGraphicFramePr>
            <a:graphicFrameLocks noChangeAspect="1"/>
          </p:cNvGraphicFramePr>
          <p:nvPr/>
        </p:nvGraphicFramePr>
        <p:xfrm>
          <a:off x="777875" y="4191000"/>
          <a:ext cx="2389188" cy="1079500"/>
        </p:xfrm>
        <a:graphic>
          <a:graphicData uri="http://schemas.openxmlformats.org/presentationml/2006/ole">
            <p:oleObj spid="_x0000_s74754" name="Equation" r:id="rId3" imgW="1002960" imgH="457200" progId="Equation.3">
              <p:embed/>
            </p:oleObj>
          </a:graphicData>
        </a:graphic>
      </p:graphicFrame>
      <p:cxnSp>
        <p:nvCxnSpPr>
          <p:cNvPr id="10" name="Straight Connector 9"/>
          <p:cNvCxnSpPr/>
          <p:nvPr/>
        </p:nvCxnSpPr>
        <p:spPr>
          <a:xfrm>
            <a:off x="2743200" y="2895600"/>
            <a:ext cx="457200" cy="0"/>
          </a:xfrm>
          <a:prstGeom prst="line">
            <a:avLst/>
          </a:prstGeom>
          <a:ln w="7620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486400" y="2895600"/>
            <a:ext cx="457200" cy="0"/>
          </a:xfrm>
          <a:prstGeom prst="line">
            <a:avLst/>
          </a:prstGeom>
          <a:ln w="76200">
            <a:solidFill>
              <a:srgbClr val="008080"/>
            </a:solidFill>
          </a:ln>
        </p:spPr>
        <p:style>
          <a:lnRef idx="1">
            <a:schemeClr val="accent1"/>
          </a:lnRef>
          <a:fillRef idx="0">
            <a:schemeClr val="accent1"/>
          </a:fillRef>
          <a:effectRef idx="0">
            <a:schemeClr val="accent1"/>
          </a:effectRef>
          <a:fontRef idx="minor">
            <a:schemeClr val="tx1"/>
          </a:fontRef>
        </p:style>
      </p:cxnSp>
      <p:sp>
        <p:nvSpPr>
          <p:cNvPr id="4108" name="TextBox 14"/>
          <p:cNvSpPr txBox="1">
            <a:spLocks noChangeArrowheads="1"/>
          </p:cNvSpPr>
          <p:nvPr/>
        </p:nvSpPr>
        <p:spPr bwMode="auto">
          <a:xfrm>
            <a:off x="2514600" y="2971800"/>
            <a:ext cx="985838" cy="369888"/>
          </a:xfrm>
          <a:prstGeom prst="rect">
            <a:avLst/>
          </a:prstGeom>
          <a:noFill/>
          <a:ln w="9525">
            <a:noFill/>
            <a:miter lim="800000"/>
            <a:headEnd/>
            <a:tailEnd/>
          </a:ln>
        </p:spPr>
        <p:txBody>
          <a:bodyPr wrap="none">
            <a:spAutoFit/>
          </a:bodyPr>
          <a:lstStyle/>
          <a:p>
            <a:r>
              <a:rPr lang="en-US">
                <a:solidFill>
                  <a:srgbClr val="008080"/>
                </a:solidFill>
              </a:rPr>
              <a:t>Defect 1</a:t>
            </a:r>
          </a:p>
        </p:txBody>
      </p:sp>
      <p:sp>
        <p:nvSpPr>
          <p:cNvPr id="4109" name="TextBox 15"/>
          <p:cNvSpPr txBox="1">
            <a:spLocks noChangeArrowheads="1"/>
          </p:cNvSpPr>
          <p:nvPr/>
        </p:nvSpPr>
        <p:spPr bwMode="auto">
          <a:xfrm>
            <a:off x="5262563" y="2971800"/>
            <a:ext cx="985837" cy="369888"/>
          </a:xfrm>
          <a:prstGeom prst="rect">
            <a:avLst/>
          </a:prstGeom>
          <a:noFill/>
          <a:ln w="9525">
            <a:noFill/>
            <a:miter lim="800000"/>
            <a:headEnd/>
            <a:tailEnd/>
          </a:ln>
        </p:spPr>
        <p:txBody>
          <a:bodyPr wrap="none">
            <a:spAutoFit/>
          </a:bodyPr>
          <a:lstStyle/>
          <a:p>
            <a:r>
              <a:rPr lang="en-US">
                <a:solidFill>
                  <a:srgbClr val="008080"/>
                </a:solidFill>
              </a:rPr>
              <a:t>Defect 2</a:t>
            </a:r>
          </a:p>
        </p:txBody>
      </p:sp>
      <p:sp>
        <p:nvSpPr>
          <p:cNvPr id="14" name="Oval 13"/>
          <p:cNvSpPr/>
          <p:nvPr/>
        </p:nvSpPr>
        <p:spPr>
          <a:xfrm>
            <a:off x="1647825" y="4714875"/>
            <a:ext cx="1524000" cy="6096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11" name="TextBox 17"/>
          <p:cNvSpPr txBox="1">
            <a:spLocks noChangeArrowheads="1"/>
          </p:cNvSpPr>
          <p:nvPr/>
        </p:nvSpPr>
        <p:spPr bwMode="auto">
          <a:xfrm>
            <a:off x="1508125" y="39688"/>
            <a:ext cx="6416675" cy="460375"/>
          </a:xfrm>
          <a:prstGeom prst="rect">
            <a:avLst/>
          </a:prstGeom>
          <a:noFill/>
          <a:ln w="9525">
            <a:noFill/>
            <a:miter lim="800000"/>
            <a:headEnd/>
            <a:tailEnd/>
          </a:ln>
        </p:spPr>
        <p:txBody>
          <a:bodyPr wrap="none">
            <a:spAutoFit/>
          </a:bodyPr>
          <a:lstStyle/>
          <a:p>
            <a:r>
              <a:rPr lang="en-US" sz="2400" dirty="0"/>
              <a:t>What do We Learn About the Superconductor?</a:t>
            </a:r>
          </a:p>
        </p:txBody>
      </p:sp>
      <p:pic>
        <p:nvPicPr>
          <p:cNvPr id="16" name="Picture 3"/>
          <p:cNvPicPr>
            <a:picLocks noChangeAspect="1" noChangeArrowheads="1"/>
          </p:cNvPicPr>
          <p:nvPr/>
        </p:nvPicPr>
        <p:blipFill>
          <a:blip r:embed="rId4" cstate="print"/>
          <a:srcRect/>
          <a:stretch>
            <a:fillRect/>
          </a:stretch>
        </p:blipFill>
        <p:spPr bwMode="auto">
          <a:xfrm>
            <a:off x="3706813" y="3886200"/>
            <a:ext cx="5360987" cy="3657600"/>
          </a:xfrm>
          <a:prstGeom prst="rect">
            <a:avLst/>
          </a:prstGeom>
          <a:noFill/>
          <a:ln w="9525">
            <a:noFill/>
            <a:miter lim="800000"/>
            <a:headEnd/>
            <a:tailEnd/>
          </a:ln>
        </p:spPr>
      </p:pic>
      <p:sp>
        <p:nvSpPr>
          <p:cNvPr id="17" name="Rectangle 16"/>
          <p:cNvSpPr/>
          <p:nvPr/>
        </p:nvSpPr>
        <p:spPr>
          <a:xfrm>
            <a:off x="3733800" y="4419600"/>
            <a:ext cx="1981200" cy="220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8" name="Picture 17"/>
          <p:cNvPicPr>
            <a:picLocks noChangeAspect="1" noChangeArrowheads="1"/>
          </p:cNvPicPr>
          <p:nvPr/>
        </p:nvPicPr>
        <p:blipFill>
          <a:blip r:embed="rId5" cstate="print"/>
          <a:srcRect/>
          <a:stretch>
            <a:fillRect/>
          </a:stretch>
        </p:blipFill>
        <p:spPr bwMode="auto">
          <a:xfrm>
            <a:off x="3479800" y="4572000"/>
            <a:ext cx="2528888" cy="1752600"/>
          </a:xfrm>
          <a:prstGeom prst="rect">
            <a:avLst/>
          </a:prstGeom>
          <a:noFill/>
          <a:ln w="9525">
            <a:noFill/>
            <a:miter lim="800000"/>
            <a:headEnd/>
            <a:tailEnd/>
          </a:ln>
        </p:spPr>
      </p:pic>
      <p:sp>
        <p:nvSpPr>
          <p:cNvPr id="19" name="TextBox 18"/>
          <p:cNvSpPr txBox="1">
            <a:spLocks noChangeArrowheads="1"/>
          </p:cNvSpPr>
          <p:nvPr/>
        </p:nvSpPr>
        <p:spPr bwMode="auto">
          <a:xfrm>
            <a:off x="8389938" y="4048125"/>
            <a:ext cx="528637" cy="461963"/>
          </a:xfrm>
          <a:prstGeom prst="rect">
            <a:avLst/>
          </a:prstGeom>
          <a:noFill/>
          <a:ln w="9525">
            <a:noFill/>
            <a:miter lim="800000"/>
            <a:headEnd/>
            <a:tailEnd/>
          </a:ln>
        </p:spPr>
        <p:txBody>
          <a:bodyPr wrap="none">
            <a:spAutoFit/>
          </a:bodyPr>
          <a:lstStyle/>
          <a:p>
            <a:r>
              <a:rPr lang="en-US">
                <a:solidFill>
                  <a:srgbClr val="FF0000"/>
                </a:solidFill>
              </a:rPr>
              <a:t>P</a:t>
            </a:r>
            <a:r>
              <a:rPr lang="en-US" baseline="-25000">
                <a:solidFill>
                  <a:srgbClr val="FF0000"/>
                </a:solidFill>
              </a:rPr>
              <a:t>3f</a:t>
            </a:r>
          </a:p>
        </p:txBody>
      </p:sp>
      <p:sp>
        <p:nvSpPr>
          <p:cNvPr id="20" name="Text Box 24"/>
          <p:cNvSpPr txBox="1">
            <a:spLocks noChangeArrowheads="1"/>
          </p:cNvSpPr>
          <p:nvPr/>
        </p:nvSpPr>
        <p:spPr bwMode="auto">
          <a:xfrm>
            <a:off x="5675313" y="6308725"/>
            <a:ext cx="3505200" cy="307975"/>
          </a:xfrm>
          <a:prstGeom prst="rect">
            <a:avLst/>
          </a:prstGeom>
          <a:solidFill>
            <a:schemeClr val="bg1"/>
          </a:solidFill>
          <a:ln w="9525">
            <a:noFill/>
            <a:miter lim="800000"/>
            <a:headEnd/>
            <a:tailEnd/>
          </a:ln>
        </p:spPr>
        <p:txBody>
          <a:bodyPr>
            <a:spAutoFit/>
          </a:bodyPr>
          <a:lstStyle/>
          <a:p>
            <a:pPr>
              <a:spcBef>
                <a:spcPct val="50000"/>
              </a:spcBef>
            </a:pPr>
            <a:r>
              <a:rPr lang="en-US" sz="1400"/>
              <a:t>Phys. Rev. B </a:t>
            </a:r>
            <a:r>
              <a:rPr lang="en-US" sz="1400" u="sng"/>
              <a:t>72</a:t>
            </a:r>
            <a:r>
              <a:rPr lang="en-US" sz="1400"/>
              <a:t>, 024527 (2005)</a:t>
            </a:r>
            <a:r>
              <a:rPr lang="en-US" sz="1400">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5457825" y="5029200"/>
            <a:ext cx="2423997" cy="400110"/>
          </a:xfrm>
          <a:prstGeom prst="rect">
            <a:avLst/>
          </a:prstGeom>
          <a:noFill/>
          <a:ln w="9525">
            <a:noFill/>
            <a:miter lim="800000"/>
            <a:headEnd/>
            <a:tailEnd/>
          </a:ln>
        </p:spPr>
        <p:txBody>
          <a:bodyPr wrap="none">
            <a:spAutoFit/>
          </a:bodyPr>
          <a:lstStyle/>
          <a:p>
            <a:r>
              <a:rPr lang="en-US" sz="2000" dirty="0">
                <a:solidFill>
                  <a:srgbClr val="FF0000"/>
                </a:solidFill>
              </a:rPr>
              <a:t>B</a:t>
            </a:r>
            <a:r>
              <a:rPr lang="en-US" sz="2000" baseline="-25000" dirty="0">
                <a:solidFill>
                  <a:srgbClr val="FF0000"/>
                </a:solidFill>
              </a:rPr>
              <a:t>RF</a:t>
            </a:r>
            <a:r>
              <a:rPr lang="en-US" sz="2000" dirty="0">
                <a:solidFill>
                  <a:srgbClr val="FF0000"/>
                </a:solidFill>
              </a:rPr>
              <a:t> ~ 1 Tesla (in gap)</a:t>
            </a:r>
          </a:p>
        </p:txBody>
      </p:sp>
      <p:sp>
        <p:nvSpPr>
          <p:cNvPr id="3" name="TextBox 2"/>
          <p:cNvSpPr txBox="1">
            <a:spLocks noChangeArrowheads="1"/>
          </p:cNvSpPr>
          <p:nvPr/>
        </p:nvSpPr>
        <p:spPr bwMode="auto">
          <a:xfrm>
            <a:off x="4787900" y="5486400"/>
            <a:ext cx="3916457" cy="400110"/>
          </a:xfrm>
          <a:prstGeom prst="rect">
            <a:avLst/>
          </a:prstGeom>
          <a:noFill/>
          <a:ln w="9525">
            <a:noFill/>
            <a:miter lim="800000"/>
            <a:headEnd/>
            <a:tailEnd/>
          </a:ln>
        </p:spPr>
        <p:txBody>
          <a:bodyPr wrap="none">
            <a:spAutoFit/>
          </a:bodyPr>
          <a:lstStyle/>
          <a:p>
            <a:r>
              <a:rPr lang="en-US" sz="2000" dirty="0"/>
              <a:t>Lateral size ~ 100 nm x few-100 nm</a:t>
            </a:r>
            <a:endParaRPr lang="en-US" sz="2000" baseline="-25000" dirty="0"/>
          </a:p>
        </p:txBody>
      </p:sp>
      <p:sp>
        <p:nvSpPr>
          <p:cNvPr id="17412" name="TextBox 6"/>
          <p:cNvSpPr txBox="1">
            <a:spLocks noChangeArrowheads="1"/>
          </p:cNvSpPr>
          <p:nvPr/>
        </p:nvSpPr>
        <p:spPr bwMode="auto">
          <a:xfrm>
            <a:off x="1331913" y="0"/>
            <a:ext cx="6181725" cy="461963"/>
          </a:xfrm>
          <a:prstGeom prst="rect">
            <a:avLst/>
          </a:prstGeom>
          <a:noFill/>
          <a:ln w="9525">
            <a:noFill/>
            <a:miter lim="800000"/>
            <a:headEnd/>
            <a:tailEnd/>
          </a:ln>
        </p:spPr>
        <p:txBody>
          <a:bodyPr wrap="none">
            <a:spAutoFit/>
          </a:bodyPr>
          <a:lstStyle/>
          <a:p>
            <a:r>
              <a:rPr lang="en-US" sz="2400">
                <a:solidFill>
                  <a:srgbClr val="008000"/>
                </a:solidFill>
              </a:rPr>
              <a:t>How to Generate Strong RF Magnetic Fields?</a:t>
            </a:r>
          </a:p>
        </p:txBody>
      </p:sp>
      <p:grpSp>
        <p:nvGrpSpPr>
          <p:cNvPr id="4" name="Group 79"/>
          <p:cNvGrpSpPr>
            <a:grpSpLocks/>
          </p:cNvGrpSpPr>
          <p:nvPr/>
        </p:nvGrpSpPr>
        <p:grpSpPr bwMode="auto">
          <a:xfrm>
            <a:off x="838200" y="1143000"/>
            <a:ext cx="2895600" cy="2895600"/>
            <a:chOff x="1920" y="816"/>
            <a:chExt cx="1824" cy="1824"/>
          </a:xfrm>
        </p:grpSpPr>
        <p:pic>
          <p:nvPicPr>
            <p:cNvPr id="17453" name="Picture 18" descr="hard-drive-1.jpg"/>
            <p:cNvPicPr>
              <a:picLocks noChangeAspect="1"/>
            </p:cNvPicPr>
            <p:nvPr/>
          </p:nvPicPr>
          <p:blipFill>
            <a:blip r:embed="rId3" cstate="print"/>
            <a:srcRect/>
            <a:stretch>
              <a:fillRect/>
            </a:stretch>
          </p:blipFill>
          <p:spPr bwMode="auto">
            <a:xfrm>
              <a:off x="1920" y="816"/>
              <a:ext cx="1824" cy="1824"/>
            </a:xfrm>
            <a:prstGeom prst="rect">
              <a:avLst/>
            </a:prstGeom>
            <a:noFill/>
            <a:ln w="9525">
              <a:noFill/>
              <a:miter lim="800000"/>
              <a:headEnd/>
              <a:tailEnd/>
            </a:ln>
          </p:spPr>
        </p:pic>
        <p:sp>
          <p:nvSpPr>
            <p:cNvPr id="7" name="Oval 20"/>
            <p:cNvSpPr>
              <a:spLocks noChangeArrowheads="1"/>
            </p:cNvSpPr>
            <p:nvPr/>
          </p:nvSpPr>
          <p:spPr bwMode="auto">
            <a:xfrm>
              <a:off x="3024" y="1536"/>
              <a:ext cx="144" cy="144"/>
            </a:xfrm>
            <a:prstGeom prst="ellipse">
              <a:avLst/>
            </a:prstGeom>
            <a:noFill/>
            <a:ln w="38100" algn="ctr">
              <a:solidFill>
                <a:srgbClr val="0000FF"/>
              </a:solidFill>
              <a:round/>
              <a:headEnd/>
              <a:tailEnd/>
            </a:ln>
          </p:spPr>
          <p:txBody>
            <a:bodyPr anchor="ctr"/>
            <a:lstStyle/>
            <a:p>
              <a:pPr algn="ctr">
                <a:defRPr/>
              </a:pPr>
              <a:endParaRPr lang="en-US">
                <a:solidFill>
                  <a:schemeClr val="lt1"/>
                </a:solidFill>
                <a:latin typeface="+mn-lt"/>
              </a:endParaRPr>
            </a:p>
          </p:txBody>
        </p:sp>
      </p:grpSp>
      <p:sp>
        <p:nvSpPr>
          <p:cNvPr id="17414" name="Rectangle 25"/>
          <p:cNvSpPr>
            <a:spLocks noChangeArrowheads="1"/>
          </p:cNvSpPr>
          <p:nvPr/>
        </p:nvSpPr>
        <p:spPr bwMode="auto">
          <a:xfrm>
            <a:off x="4953000" y="457200"/>
            <a:ext cx="4191000" cy="533400"/>
          </a:xfrm>
          <a:prstGeom prst="rect">
            <a:avLst/>
          </a:prstGeom>
          <a:noFill/>
          <a:ln w="9525">
            <a:noFill/>
            <a:miter lim="800000"/>
            <a:headEnd/>
            <a:tailEnd/>
          </a:ln>
        </p:spPr>
        <p:txBody>
          <a:bodyPr anchor="ctr"/>
          <a:lstStyle/>
          <a:p>
            <a:pPr algn="ctr" eaLnBrk="0" hangingPunct="0"/>
            <a:r>
              <a:rPr lang="en-US" sz="2000"/>
              <a:t>Magnetic </a:t>
            </a:r>
            <a:r>
              <a:rPr lang="en-US" sz="2000">
                <a:solidFill>
                  <a:srgbClr val="008000"/>
                </a:solidFill>
              </a:rPr>
              <a:t>Write</a:t>
            </a:r>
            <a:r>
              <a:rPr lang="en-US" sz="2000"/>
              <a:t> Head</a:t>
            </a:r>
          </a:p>
        </p:txBody>
      </p:sp>
      <p:grpSp>
        <p:nvGrpSpPr>
          <p:cNvPr id="5" name="Group 51"/>
          <p:cNvGrpSpPr>
            <a:grpSpLocks/>
          </p:cNvGrpSpPr>
          <p:nvPr/>
        </p:nvGrpSpPr>
        <p:grpSpPr bwMode="auto">
          <a:xfrm>
            <a:off x="4876800" y="1022350"/>
            <a:ext cx="3703638" cy="3719513"/>
            <a:chOff x="2928" y="594"/>
            <a:chExt cx="2887" cy="2711"/>
          </a:xfrm>
        </p:grpSpPr>
        <p:pic>
          <p:nvPicPr>
            <p:cNvPr id="17428" name="Picture 3"/>
            <p:cNvPicPr>
              <a:picLocks noChangeAspect="1" noChangeArrowheads="1"/>
            </p:cNvPicPr>
            <p:nvPr/>
          </p:nvPicPr>
          <p:blipFill>
            <a:blip r:embed="rId4" cstate="print"/>
            <a:srcRect/>
            <a:stretch>
              <a:fillRect/>
            </a:stretch>
          </p:blipFill>
          <p:spPr bwMode="auto">
            <a:xfrm>
              <a:off x="3504" y="873"/>
              <a:ext cx="2183" cy="1883"/>
            </a:xfrm>
            <a:prstGeom prst="rect">
              <a:avLst/>
            </a:prstGeom>
            <a:noFill/>
            <a:ln w="9525">
              <a:noFill/>
              <a:miter lim="800000"/>
              <a:headEnd/>
              <a:tailEnd/>
            </a:ln>
          </p:spPr>
        </p:pic>
        <p:sp>
          <p:nvSpPr>
            <p:cNvPr id="17429" name="Line 4"/>
            <p:cNvSpPr>
              <a:spLocks noChangeShapeType="1"/>
            </p:cNvSpPr>
            <p:nvPr/>
          </p:nvSpPr>
          <p:spPr bwMode="auto">
            <a:xfrm flipV="1">
              <a:off x="4706" y="770"/>
              <a:ext cx="162" cy="61"/>
            </a:xfrm>
            <a:prstGeom prst="line">
              <a:avLst/>
            </a:prstGeom>
            <a:noFill/>
            <a:ln w="17463">
              <a:solidFill>
                <a:schemeClr val="tx1"/>
              </a:solidFill>
              <a:round/>
              <a:headEnd/>
              <a:tailEnd/>
            </a:ln>
          </p:spPr>
          <p:txBody>
            <a:bodyPr/>
            <a:lstStyle/>
            <a:p>
              <a:endParaRPr lang="en-US"/>
            </a:p>
          </p:txBody>
        </p:sp>
        <p:sp>
          <p:nvSpPr>
            <p:cNvPr id="17430" name="Line 5"/>
            <p:cNvSpPr>
              <a:spLocks noChangeShapeType="1"/>
            </p:cNvSpPr>
            <p:nvPr/>
          </p:nvSpPr>
          <p:spPr bwMode="auto">
            <a:xfrm flipH="1" flipV="1">
              <a:off x="5225" y="764"/>
              <a:ext cx="218" cy="73"/>
            </a:xfrm>
            <a:prstGeom prst="line">
              <a:avLst/>
            </a:prstGeom>
            <a:noFill/>
            <a:ln w="17463">
              <a:solidFill>
                <a:schemeClr val="tx1"/>
              </a:solidFill>
              <a:round/>
              <a:headEnd/>
              <a:tailEnd/>
            </a:ln>
          </p:spPr>
          <p:txBody>
            <a:bodyPr/>
            <a:lstStyle/>
            <a:p>
              <a:endParaRPr lang="en-US"/>
            </a:p>
          </p:txBody>
        </p:sp>
        <p:sp>
          <p:nvSpPr>
            <p:cNvPr id="17431" name="Line 6"/>
            <p:cNvSpPr>
              <a:spLocks noChangeShapeType="1"/>
            </p:cNvSpPr>
            <p:nvPr/>
          </p:nvSpPr>
          <p:spPr bwMode="auto">
            <a:xfrm flipV="1">
              <a:off x="5097" y="770"/>
              <a:ext cx="1" cy="67"/>
            </a:xfrm>
            <a:prstGeom prst="line">
              <a:avLst/>
            </a:prstGeom>
            <a:noFill/>
            <a:ln w="17463">
              <a:solidFill>
                <a:schemeClr val="tx1"/>
              </a:solidFill>
              <a:round/>
              <a:headEnd/>
              <a:tailEnd/>
            </a:ln>
          </p:spPr>
          <p:txBody>
            <a:bodyPr/>
            <a:lstStyle/>
            <a:p>
              <a:endParaRPr lang="en-US"/>
            </a:p>
          </p:txBody>
        </p:sp>
        <p:sp>
          <p:nvSpPr>
            <p:cNvPr id="17432" name="Rectangle 7"/>
            <p:cNvSpPr>
              <a:spLocks noChangeArrowheads="1"/>
            </p:cNvSpPr>
            <p:nvPr/>
          </p:nvSpPr>
          <p:spPr bwMode="auto">
            <a:xfrm>
              <a:off x="4543" y="597"/>
              <a:ext cx="1053" cy="157"/>
            </a:xfrm>
            <a:prstGeom prst="rect">
              <a:avLst/>
            </a:prstGeom>
            <a:noFill/>
            <a:ln w="9525">
              <a:noFill/>
              <a:miter lim="800000"/>
              <a:headEnd/>
              <a:tailEnd/>
            </a:ln>
          </p:spPr>
          <p:txBody>
            <a:bodyPr wrap="none" lIns="0" tIns="0" rIns="0" bIns="0">
              <a:spAutoFit/>
            </a:bodyPr>
            <a:lstStyle/>
            <a:p>
              <a:r>
                <a:rPr lang="en-US" sz="1400"/>
                <a:t>Permalloy shields</a:t>
              </a:r>
            </a:p>
          </p:txBody>
        </p:sp>
        <p:sp>
          <p:nvSpPr>
            <p:cNvPr id="17433" name="Freeform 8"/>
            <p:cNvSpPr>
              <a:spLocks noEditPoints="1"/>
            </p:cNvSpPr>
            <p:nvPr/>
          </p:nvSpPr>
          <p:spPr bwMode="auto">
            <a:xfrm>
              <a:off x="5287" y="1711"/>
              <a:ext cx="324" cy="50"/>
            </a:xfrm>
            <a:custGeom>
              <a:avLst/>
              <a:gdLst>
                <a:gd name="T0" fmla="*/ 2147479255 w 324"/>
                <a:gd name="T1" fmla="*/ 2147479409 h 50"/>
                <a:gd name="T2" fmla="*/ 2147479255 w 324"/>
                <a:gd name="T3" fmla="*/ 2147479409 h 50"/>
                <a:gd name="T4" fmla="*/ 2147479255 w 324"/>
                <a:gd name="T5" fmla="*/ 2147479409 h 50"/>
                <a:gd name="T6" fmla="*/ 2147479255 w 324"/>
                <a:gd name="T7" fmla="*/ 2147479409 h 50"/>
                <a:gd name="T8" fmla="*/ 2147479255 w 324"/>
                <a:gd name="T9" fmla="*/ 2147479409 h 50"/>
                <a:gd name="T10" fmla="*/ 2147479255 w 324"/>
                <a:gd name="T11" fmla="*/ 2147479409 h 50"/>
                <a:gd name="T12" fmla="*/ 0 w 324"/>
                <a:gd name="T13" fmla="*/ 2147479409 h 50"/>
                <a:gd name="T14" fmla="*/ 2147479255 w 324"/>
                <a:gd name="T15" fmla="*/ 0 h 50"/>
                <a:gd name="T16" fmla="*/ 2147479255 w 324"/>
                <a:gd name="T17" fmla="*/ 0 h 50"/>
                <a:gd name="T18" fmla="*/ 2147479255 w 324"/>
                <a:gd name="T19" fmla="*/ 0 h 50"/>
                <a:gd name="T20" fmla="*/ 2147479255 w 324"/>
                <a:gd name="T21" fmla="*/ 0 h 50"/>
                <a:gd name="T22" fmla="*/ 2147479255 w 324"/>
                <a:gd name="T23" fmla="*/ 0 h 50"/>
                <a:gd name="T24" fmla="*/ 2147479255 w 324"/>
                <a:gd name="T25" fmla="*/ 2147479409 h 50"/>
                <a:gd name="T26" fmla="*/ 2147479255 w 324"/>
                <a:gd name="T27" fmla="*/ 2147479409 h 50"/>
                <a:gd name="T28" fmla="*/ 2147479255 w 324"/>
                <a:gd name="T29" fmla="*/ 2147479409 h 50"/>
                <a:gd name="T30" fmla="*/ 2147479255 w 324"/>
                <a:gd name="T31" fmla="*/ 2147479409 h 50"/>
                <a:gd name="T32" fmla="*/ 2147479255 w 324"/>
                <a:gd name="T33" fmla="*/ 2147479409 h 50"/>
                <a:gd name="T34" fmla="*/ 2147479255 w 324"/>
                <a:gd name="T35" fmla="*/ 2147479409 h 50"/>
                <a:gd name="T36" fmla="*/ 2147479255 w 324"/>
                <a:gd name="T37" fmla="*/ 2147479409 h 50"/>
                <a:gd name="T38" fmla="*/ 2147479255 w 324"/>
                <a:gd name="T39" fmla="*/ 2147479409 h 50"/>
                <a:gd name="T40" fmla="*/ 2147479255 w 324"/>
                <a:gd name="T41" fmla="*/ 2147479409 h 50"/>
                <a:gd name="T42" fmla="*/ 2147479255 w 324"/>
                <a:gd name="T43" fmla="*/ 2147479409 h 50"/>
                <a:gd name="T44" fmla="*/ 2147479255 w 324"/>
                <a:gd name="T45" fmla="*/ 2147479409 h 50"/>
                <a:gd name="T46" fmla="*/ 2147479255 w 324"/>
                <a:gd name="T47" fmla="*/ 2147479409 h 50"/>
                <a:gd name="T48" fmla="*/ 2147479255 w 324"/>
                <a:gd name="T49" fmla="*/ 0 h 50"/>
                <a:gd name="T50" fmla="*/ 2147479255 w 324"/>
                <a:gd name="T51" fmla="*/ 2147479409 h 50"/>
                <a:gd name="T52" fmla="*/ 2147479255 w 324"/>
                <a:gd name="T53" fmla="*/ 2147479409 h 50"/>
                <a:gd name="T54" fmla="*/ 2147479255 w 324"/>
                <a:gd name="T55" fmla="*/ 2147479409 h 50"/>
                <a:gd name="T56" fmla="*/ 2147479255 w 324"/>
                <a:gd name="T57" fmla="*/ 2147479409 h 50"/>
                <a:gd name="T58" fmla="*/ 2147479255 w 324"/>
                <a:gd name="T59" fmla="*/ 2147479409 h 50"/>
                <a:gd name="T60" fmla="*/ 2147479255 w 324"/>
                <a:gd name="T61" fmla="*/ 2147479409 h 50"/>
                <a:gd name="T62" fmla="*/ 2147479255 w 324"/>
                <a:gd name="T63" fmla="*/ 2147479409 h 50"/>
                <a:gd name="T64" fmla="*/ 2147479255 w 324"/>
                <a:gd name="T65" fmla="*/ 2147479409 h 50"/>
                <a:gd name="T66" fmla="*/ 2147479255 w 324"/>
                <a:gd name="T67" fmla="*/ 2147479409 h 50"/>
                <a:gd name="T68" fmla="*/ 2147479255 w 324"/>
                <a:gd name="T69" fmla="*/ 2147479409 h 50"/>
                <a:gd name="T70" fmla="*/ 2147479255 w 324"/>
                <a:gd name="T71" fmla="*/ 2147479409 h 50"/>
                <a:gd name="T72" fmla="*/ 2147479255 w 324"/>
                <a:gd name="T73" fmla="*/ 2147479409 h 50"/>
                <a:gd name="T74" fmla="*/ 2147479255 w 324"/>
                <a:gd name="T75" fmla="*/ 0 h 50"/>
                <a:gd name="T76" fmla="*/ 2147479255 w 324"/>
                <a:gd name="T77" fmla="*/ 0 h 50"/>
                <a:gd name="T78" fmla="*/ 2147479255 w 324"/>
                <a:gd name="T79" fmla="*/ 0 h 50"/>
                <a:gd name="T80" fmla="*/ 2147479255 w 324"/>
                <a:gd name="T81" fmla="*/ 0 h 50"/>
                <a:gd name="T82" fmla="*/ 2147479255 w 324"/>
                <a:gd name="T83" fmla="*/ 0 h 50"/>
                <a:gd name="T84" fmla="*/ 2147479255 w 324"/>
                <a:gd name="T85" fmla="*/ 0 h 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4"/>
                <a:gd name="T130" fmla="*/ 0 h 50"/>
                <a:gd name="T131" fmla="*/ 324 w 324"/>
                <a:gd name="T132" fmla="*/ 50 h 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4" h="50">
                  <a:moveTo>
                    <a:pt x="11" y="22"/>
                  </a:moveTo>
                  <a:lnTo>
                    <a:pt x="312" y="22"/>
                  </a:lnTo>
                  <a:lnTo>
                    <a:pt x="312" y="28"/>
                  </a:lnTo>
                  <a:lnTo>
                    <a:pt x="11" y="28"/>
                  </a:lnTo>
                  <a:lnTo>
                    <a:pt x="11" y="22"/>
                  </a:lnTo>
                  <a:close/>
                  <a:moveTo>
                    <a:pt x="44" y="50"/>
                  </a:moveTo>
                  <a:lnTo>
                    <a:pt x="0" y="22"/>
                  </a:lnTo>
                  <a:lnTo>
                    <a:pt x="44" y="0"/>
                  </a:lnTo>
                  <a:lnTo>
                    <a:pt x="50" y="0"/>
                  </a:lnTo>
                  <a:lnTo>
                    <a:pt x="50" y="6"/>
                  </a:lnTo>
                  <a:lnTo>
                    <a:pt x="11" y="28"/>
                  </a:lnTo>
                  <a:lnTo>
                    <a:pt x="11" y="22"/>
                  </a:lnTo>
                  <a:lnTo>
                    <a:pt x="50" y="45"/>
                  </a:lnTo>
                  <a:lnTo>
                    <a:pt x="50" y="50"/>
                  </a:lnTo>
                  <a:lnTo>
                    <a:pt x="44" y="50"/>
                  </a:lnTo>
                  <a:close/>
                  <a:moveTo>
                    <a:pt x="279" y="0"/>
                  </a:moveTo>
                  <a:lnTo>
                    <a:pt x="324" y="22"/>
                  </a:lnTo>
                  <a:lnTo>
                    <a:pt x="279" y="50"/>
                  </a:lnTo>
                  <a:lnTo>
                    <a:pt x="273" y="50"/>
                  </a:lnTo>
                  <a:lnTo>
                    <a:pt x="273" y="45"/>
                  </a:lnTo>
                  <a:lnTo>
                    <a:pt x="312" y="22"/>
                  </a:lnTo>
                  <a:lnTo>
                    <a:pt x="312" y="28"/>
                  </a:lnTo>
                  <a:lnTo>
                    <a:pt x="273" y="6"/>
                  </a:lnTo>
                  <a:lnTo>
                    <a:pt x="273" y="0"/>
                  </a:lnTo>
                  <a:lnTo>
                    <a:pt x="279" y="0"/>
                  </a:lnTo>
                  <a:close/>
                </a:path>
              </a:pathLst>
            </a:custGeom>
            <a:solidFill>
              <a:srgbClr val="000000"/>
            </a:solidFill>
            <a:ln w="0">
              <a:solidFill>
                <a:srgbClr val="000000"/>
              </a:solidFill>
              <a:prstDash val="solid"/>
              <a:round/>
              <a:headEnd/>
              <a:tailEnd/>
            </a:ln>
          </p:spPr>
          <p:txBody>
            <a:bodyPr/>
            <a:lstStyle/>
            <a:p>
              <a:endParaRPr lang="en-US"/>
            </a:p>
          </p:txBody>
        </p:sp>
        <p:sp>
          <p:nvSpPr>
            <p:cNvPr id="17434" name="Rectangle 9"/>
            <p:cNvSpPr>
              <a:spLocks noChangeArrowheads="1"/>
            </p:cNvSpPr>
            <p:nvPr/>
          </p:nvSpPr>
          <p:spPr bwMode="auto">
            <a:xfrm>
              <a:off x="5343" y="1600"/>
              <a:ext cx="125" cy="123"/>
            </a:xfrm>
            <a:prstGeom prst="rect">
              <a:avLst/>
            </a:prstGeom>
            <a:noFill/>
            <a:ln w="9525">
              <a:noFill/>
              <a:miter lim="800000"/>
              <a:headEnd/>
              <a:tailEnd/>
            </a:ln>
          </p:spPr>
          <p:txBody>
            <a:bodyPr wrap="none" lIns="0" tIns="0" rIns="0" bIns="0">
              <a:spAutoFit/>
            </a:bodyPr>
            <a:lstStyle/>
            <a:p>
              <a:r>
                <a:rPr lang="en-US" sz="1100">
                  <a:solidFill>
                    <a:srgbClr val="000000"/>
                  </a:solidFill>
                  <a:latin typeface="Arial" charset="0"/>
                </a:rPr>
                <a:t>~2</a:t>
              </a:r>
              <a:endParaRPr lang="en-US" sz="1400"/>
            </a:p>
          </p:txBody>
        </p:sp>
        <p:sp>
          <p:nvSpPr>
            <p:cNvPr id="17435" name="Rectangle 10"/>
            <p:cNvSpPr>
              <a:spLocks noChangeArrowheads="1"/>
            </p:cNvSpPr>
            <p:nvPr/>
          </p:nvSpPr>
          <p:spPr bwMode="auto">
            <a:xfrm>
              <a:off x="5453" y="1593"/>
              <a:ext cx="64" cy="123"/>
            </a:xfrm>
            <a:prstGeom prst="rect">
              <a:avLst/>
            </a:prstGeom>
            <a:noFill/>
            <a:ln w="9525">
              <a:noFill/>
              <a:miter lim="800000"/>
              <a:headEnd/>
              <a:tailEnd/>
            </a:ln>
          </p:spPr>
          <p:txBody>
            <a:bodyPr wrap="none" lIns="0" tIns="0" rIns="0" bIns="0">
              <a:spAutoFit/>
            </a:bodyPr>
            <a:lstStyle/>
            <a:p>
              <a:r>
                <a:rPr lang="en-US" sz="1100">
                  <a:solidFill>
                    <a:srgbClr val="000000"/>
                  </a:solidFill>
                  <a:latin typeface="Symbol" pitchFamily="18" charset="2"/>
                </a:rPr>
                <a:t>m</a:t>
              </a:r>
              <a:endParaRPr lang="en-US" sz="1400"/>
            </a:p>
          </p:txBody>
        </p:sp>
        <p:sp>
          <p:nvSpPr>
            <p:cNvPr id="17436" name="Rectangle 11"/>
            <p:cNvSpPr>
              <a:spLocks noChangeArrowheads="1"/>
            </p:cNvSpPr>
            <p:nvPr/>
          </p:nvSpPr>
          <p:spPr bwMode="auto">
            <a:xfrm>
              <a:off x="5517" y="1600"/>
              <a:ext cx="97" cy="123"/>
            </a:xfrm>
            <a:prstGeom prst="rect">
              <a:avLst/>
            </a:prstGeom>
            <a:noFill/>
            <a:ln w="9525">
              <a:noFill/>
              <a:miter lim="800000"/>
              <a:headEnd/>
              <a:tailEnd/>
            </a:ln>
          </p:spPr>
          <p:txBody>
            <a:bodyPr wrap="none" lIns="0" tIns="0" rIns="0" bIns="0">
              <a:spAutoFit/>
            </a:bodyPr>
            <a:lstStyle/>
            <a:p>
              <a:r>
                <a:rPr lang="en-US" sz="1100">
                  <a:solidFill>
                    <a:srgbClr val="000000"/>
                  </a:solidFill>
                  <a:latin typeface="Arial" charset="0"/>
                </a:rPr>
                <a:t>m</a:t>
              </a:r>
              <a:endParaRPr lang="en-US" sz="1400"/>
            </a:p>
          </p:txBody>
        </p:sp>
        <p:sp>
          <p:nvSpPr>
            <p:cNvPr id="17437" name="Line 12"/>
            <p:cNvSpPr>
              <a:spLocks noChangeShapeType="1"/>
            </p:cNvSpPr>
            <p:nvPr/>
          </p:nvSpPr>
          <p:spPr bwMode="auto">
            <a:xfrm>
              <a:off x="3657" y="800"/>
              <a:ext cx="653" cy="593"/>
            </a:xfrm>
            <a:prstGeom prst="line">
              <a:avLst/>
            </a:prstGeom>
            <a:noFill/>
            <a:ln w="17463">
              <a:solidFill>
                <a:schemeClr val="tx1"/>
              </a:solidFill>
              <a:round/>
              <a:headEnd/>
              <a:tailEnd/>
            </a:ln>
          </p:spPr>
          <p:txBody>
            <a:bodyPr/>
            <a:lstStyle/>
            <a:p>
              <a:endParaRPr lang="en-US"/>
            </a:p>
          </p:txBody>
        </p:sp>
        <p:sp>
          <p:nvSpPr>
            <p:cNvPr id="17438" name="Line 13"/>
            <p:cNvSpPr>
              <a:spLocks noChangeShapeType="1"/>
            </p:cNvSpPr>
            <p:nvPr/>
          </p:nvSpPr>
          <p:spPr bwMode="auto">
            <a:xfrm>
              <a:off x="3556" y="812"/>
              <a:ext cx="754" cy="1067"/>
            </a:xfrm>
            <a:prstGeom prst="line">
              <a:avLst/>
            </a:prstGeom>
            <a:noFill/>
            <a:ln w="17463">
              <a:solidFill>
                <a:schemeClr val="tx1"/>
              </a:solidFill>
              <a:round/>
              <a:headEnd/>
              <a:tailEnd/>
            </a:ln>
          </p:spPr>
          <p:txBody>
            <a:bodyPr/>
            <a:lstStyle/>
            <a:p>
              <a:endParaRPr lang="en-US"/>
            </a:p>
          </p:txBody>
        </p:sp>
        <p:sp>
          <p:nvSpPr>
            <p:cNvPr id="17439" name="Line 14"/>
            <p:cNvSpPr>
              <a:spLocks noChangeShapeType="1"/>
            </p:cNvSpPr>
            <p:nvPr/>
          </p:nvSpPr>
          <p:spPr bwMode="auto">
            <a:xfrm>
              <a:off x="3456" y="816"/>
              <a:ext cx="943" cy="1570"/>
            </a:xfrm>
            <a:prstGeom prst="line">
              <a:avLst/>
            </a:prstGeom>
            <a:noFill/>
            <a:ln w="17463">
              <a:solidFill>
                <a:schemeClr val="tx1"/>
              </a:solidFill>
              <a:round/>
              <a:headEnd/>
              <a:tailEnd/>
            </a:ln>
          </p:spPr>
          <p:txBody>
            <a:bodyPr/>
            <a:lstStyle/>
            <a:p>
              <a:endParaRPr lang="en-US"/>
            </a:p>
          </p:txBody>
        </p:sp>
        <p:sp>
          <p:nvSpPr>
            <p:cNvPr id="17440" name="Rectangle 15"/>
            <p:cNvSpPr>
              <a:spLocks noChangeArrowheads="1"/>
            </p:cNvSpPr>
            <p:nvPr/>
          </p:nvSpPr>
          <p:spPr bwMode="auto">
            <a:xfrm>
              <a:off x="3321" y="594"/>
              <a:ext cx="479" cy="157"/>
            </a:xfrm>
            <a:prstGeom prst="rect">
              <a:avLst/>
            </a:prstGeom>
            <a:noFill/>
            <a:ln w="9525">
              <a:noFill/>
              <a:miter lim="800000"/>
              <a:headEnd/>
              <a:tailEnd/>
            </a:ln>
          </p:spPr>
          <p:txBody>
            <a:bodyPr wrap="none" lIns="0" tIns="0" rIns="0" bIns="0">
              <a:spAutoFit/>
            </a:bodyPr>
            <a:lstStyle/>
            <a:p>
              <a:r>
                <a:rPr lang="en-US" sz="1400"/>
                <a:t>Cu coils</a:t>
              </a:r>
            </a:p>
          </p:txBody>
        </p:sp>
        <p:sp>
          <p:nvSpPr>
            <p:cNvPr id="17441" name="Oval 16"/>
            <p:cNvSpPr>
              <a:spLocks noChangeArrowheads="1"/>
            </p:cNvSpPr>
            <p:nvPr/>
          </p:nvSpPr>
          <p:spPr bwMode="auto">
            <a:xfrm>
              <a:off x="5148" y="2463"/>
              <a:ext cx="202" cy="315"/>
            </a:xfrm>
            <a:prstGeom prst="ellipse">
              <a:avLst/>
            </a:prstGeom>
            <a:noFill/>
            <a:ln w="9525">
              <a:solidFill>
                <a:schemeClr val="tx1"/>
              </a:solidFill>
              <a:round/>
              <a:headEnd/>
              <a:tailEnd/>
            </a:ln>
          </p:spPr>
          <p:txBody>
            <a:bodyPr wrap="none" anchor="ctr">
              <a:spAutoFit/>
            </a:bodyPr>
            <a:lstStyle/>
            <a:p>
              <a:endParaRPr lang="en-US" sz="1400"/>
            </a:p>
          </p:txBody>
        </p:sp>
        <p:sp>
          <p:nvSpPr>
            <p:cNvPr id="17442" name="Line 17"/>
            <p:cNvSpPr>
              <a:spLocks noChangeShapeType="1"/>
            </p:cNvSpPr>
            <p:nvPr/>
          </p:nvSpPr>
          <p:spPr bwMode="auto">
            <a:xfrm>
              <a:off x="5232" y="2649"/>
              <a:ext cx="192" cy="240"/>
            </a:xfrm>
            <a:prstGeom prst="line">
              <a:avLst/>
            </a:prstGeom>
            <a:noFill/>
            <a:ln w="9525">
              <a:solidFill>
                <a:schemeClr val="tx1"/>
              </a:solidFill>
              <a:round/>
              <a:headEnd/>
              <a:tailEnd/>
            </a:ln>
          </p:spPr>
          <p:txBody>
            <a:bodyPr>
              <a:spAutoFit/>
            </a:bodyPr>
            <a:lstStyle/>
            <a:p>
              <a:endParaRPr lang="en-US"/>
            </a:p>
          </p:txBody>
        </p:sp>
        <p:sp>
          <p:nvSpPr>
            <p:cNvPr id="17443" name="Text Box 18"/>
            <p:cNvSpPr txBox="1">
              <a:spLocks noChangeArrowheads="1"/>
            </p:cNvSpPr>
            <p:nvPr/>
          </p:nvSpPr>
          <p:spPr bwMode="auto">
            <a:xfrm>
              <a:off x="4920" y="2832"/>
              <a:ext cx="895" cy="224"/>
            </a:xfrm>
            <a:prstGeom prst="rect">
              <a:avLst/>
            </a:prstGeom>
            <a:noFill/>
            <a:ln w="9525">
              <a:noFill/>
              <a:miter lim="800000"/>
              <a:headEnd/>
              <a:tailEnd/>
            </a:ln>
          </p:spPr>
          <p:txBody>
            <a:bodyPr wrap="none">
              <a:spAutoFit/>
            </a:bodyPr>
            <a:lstStyle/>
            <a:p>
              <a:r>
                <a:rPr lang="en-US" sz="1400"/>
                <a:t>Read Sensor</a:t>
              </a:r>
            </a:p>
          </p:txBody>
        </p:sp>
        <p:sp>
          <p:nvSpPr>
            <p:cNvPr id="17444" name="Text Box 19"/>
            <p:cNvSpPr txBox="1">
              <a:spLocks noChangeArrowheads="1"/>
            </p:cNvSpPr>
            <p:nvPr/>
          </p:nvSpPr>
          <p:spPr bwMode="auto">
            <a:xfrm>
              <a:off x="2977" y="1929"/>
              <a:ext cx="782" cy="224"/>
            </a:xfrm>
            <a:prstGeom prst="rect">
              <a:avLst/>
            </a:prstGeom>
            <a:noFill/>
            <a:ln w="9525">
              <a:noFill/>
              <a:miter lim="800000"/>
              <a:headEnd/>
              <a:tailEnd/>
            </a:ln>
          </p:spPr>
          <p:txBody>
            <a:bodyPr wrap="none">
              <a:spAutoFit/>
            </a:bodyPr>
            <a:lstStyle/>
            <a:p>
              <a:r>
                <a:rPr lang="en-US" sz="1400"/>
                <a:t>Write Pole</a:t>
              </a:r>
            </a:p>
          </p:txBody>
        </p:sp>
        <p:sp>
          <p:nvSpPr>
            <p:cNvPr id="17445" name="Line 20"/>
            <p:cNvSpPr>
              <a:spLocks noChangeShapeType="1"/>
            </p:cNvSpPr>
            <p:nvPr/>
          </p:nvSpPr>
          <p:spPr bwMode="auto">
            <a:xfrm>
              <a:off x="3408" y="2121"/>
              <a:ext cx="384" cy="501"/>
            </a:xfrm>
            <a:prstGeom prst="line">
              <a:avLst/>
            </a:prstGeom>
            <a:noFill/>
            <a:ln w="9525">
              <a:solidFill>
                <a:schemeClr val="tx1"/>
              </a:solidFill>
              <a:round/>
              <a:headEnd/>
              <a:tailEnd type="triangle" w="med" len="med"/>
            </a:ln>
          </p:spPr>
          <p:txBody>
            <a:bodyPr>
              <a:spAutoFit/>
            </a:bodyPr>
            <a:lstStyle/>
            <a:p>
              <a:endParaRPr lang="en-US"/>
            </a:p>
          </p:txBody>
        </p:sp>
        <p:sp>
          <p:nvSpPr>
            <p:cNvPr id="17446" name="Freeform 20"/>
            <p:cNvSpPr>
              <a:spLocks/>
            </p:cNvSpPr>
            <p:nvPr/>
          </p:nvSpPr>
          <p:spPr bwMode="auto">
            <a:xfrm>
              <a:off x="3792" y="2601"/>
              <a:ext cx="56" cy="122"/>
            </a:xfrm>
            <a:custGeom>
              <a:avLst/>
              <a:gdLst>
                <a:gd name="T0" fmla="*/ 0 w 88752"/>
                <a:gd name="T1" fmla="*/ 0 h 193430"/>
                <a:gd name="T2" fmla="*/ 0 w 88752"/>
                <a:gd name="T3" fmla="*/ 0 h 193430"/>
                <a:gd name="T4" fmla="*/ 0 w 88752"/>
                <a:gd name="T5" fmla="*/ 0 h 193430"/>
                <a:gd name="T6" fmla="*/ 0 w 88752"/>
                <a:gd name="T7" fmla="*/ 0 h 193430"/>
                <a:gd name="T8" fmla="*/ 0 w 88752"/>
                <a:gd name="T9" fmla="*/ 0 h 193430"/>
                <a:gd name="T10" fmla="*/ 0 w 88752"/>
                <a:gd name="T11" fmla="*/ 0 h 193430"/>
                <a:gd name="T12" fmla="*/ 0 60000 65536"/>
                <a:gd name="T13" fmla="*/ 0 60000 65536"/>
                <a:gd name="T14" fmla="*/ 0 60000 65536"/>
                <a:gd name="T15" fmla="*/ 0 60000 65536"/>
                <a:gd name="T16" fmla="*/ 0 60000 65536"/>
                <a:gd name="T17" fmla="*/ 0 60000 65536"/>
                <a:gd name="T18" fmla="*/ 0 w 88752"/>
                <a:gd name="T19" fmla="*/ 0 h 193430"/>
                <a:gd name="T20" fmla="*/ 88752 w 88752"/>
                <a:gd name="T21" fmla="*/ 193430 h 193430"/>
              </a:gdLst>
              <a:ahLst/>
              <a:cxnLst>
                <a:cxn ang="T12">
                  <a:pos x="T0" y="T1"/>
                </a:cxn>
                <a:cxn ang="T13">
                  <a:pos x="T2" y="T3"/>
                </a:cxn>
                <a:cxn ang="T14">
                  <a:pos x="T4" y="T5"/>
                </a:cxn>
                <a:cxn ang="T15">
                  <a:pos x="T6" y="T7"/>
                </a:cxn>
                <a:cxn ang="T16">
                  <a:pos x="T8" y="T9"/>
                </a:cxn>
                <a:cxn ang="T17">
                  <a:pos x="T10" y="T11"/>
                </a:cxn>
              </a:cxnLst>
              <a:rect l="T18" t="T19" r="T20" b="T21"/>
              <a:pathLst>
                <a:path w="88752" h="193430">
                  <a:moveTo>
                    <a:pt x="0" y="96715"/>
                  </a:moveTo>
                  <a:cubicBezTo>
                    <a:pt x="194" y="97683"/>
                    <a:pt x="14037" y="170525"/>
                    <a:pt x="17584" y="175846"/>
                  </a:cubicBezTo>
                  <a:cubicBezTo>
                    <a:pt x="23445" y="184638"/>
                    <a:pt x="35169" y="187569"/>
                    <a:pt x="43961" y="193430"/>
                  </a:cubicBezTo>
                  <a:cubicBezTo>
                    <a:pt x="49823" y="184638"/>
                    <a:pt x="56820" y="176505"/>
                    <a:pt x="61546" y="167053"/>
                  </a:cubicBezTo>
                  <a:cubicBezTo>
                    <a:pt x="65691" y="158764"/>
                    <a:pt x="68727" y="149803"/>
                    <a:pt x="70338" y="140676"/>
                  </a:cubicBezTo>
                  <a:cubicBezTo>
                    <a:pt x="88752" y="36331"/>
                    <a:pt x="87923" y="55560"/>
                    <a:pt x="87923" y="0"/>
                  </a:cubicBezTo>
                </a:path>
              </a:pathLst>
            </a:custGeom>
            <a:noFill/>
            <a:ln w="31750" cap="flat" cmpd="sng" algn="ctr">
              <a:solidFill>
                <a:srgbClr val="FF0000"/>
              </a:solidFill>
              <a:prstDash val="solid"/>
              <a:round/>
              <a:headEnd/>
              <a:tailEnd/>
            </a:ln>
          </p:spPr>
          <p:txBody>
            <a:bodyPr anchor="ctr"/>
            <a:lstStyle/>
            <a:p>
              <a:endParaRPr lang="en-US"/>
            </a:p>
          </p:txBody>
        </p:sp>
        <p:sp>
          <p:nvSpPr>
            <p:cNvPr id="17447" name="TextBox 21"/>
            <p:cNvSpPr txBox="1">
              <a:spLocks noChangeArrowheads="1"/>
            </p:cNvSpPr>
            <p:nvPr/>
          </p:nvSpPr>
          <p:spPr bwMode="auto">
            <a:xfrm>
              <a:off x="2928" y="3081"/>
              <a:ext cx="1312" cy="224"/>
            </a:xfrm>
            <a:prstGeom prst="rect">
              <a:avLst/>
            </a:prstGeom>
            <a:noFill/>
            <a:ln w="9525">
              <a:noFill/>
              <a:miter lim="800000"/>
              <a:headEnd/>
              <a:tailEnd/>
            </a:ln>
          </p:spPr>
          <p:txBody>
            <a:bodyPr wrap="none">
              <a:spAutoFit/>
            </a:bodyPr>
            <a:lstStyle/>
            <a:p>
              <a:r>
                <a:rPr lang="en-US" sz="1400">
                  <a:solidFill>
                    <a:srgbClr val="FF0000"/>
                  </a:solidFill>
                </a:rPr>
                <a:t>RF Magnetic Fields</a:t>
              </a:r>
            </a:p>
          </p:txBody>
        </p:sp>
        <p:cxnSp>
          <p:nvCxnSpPr>
            <p:cNvPr id="30" name="Straight Arrow Connector 29"/>
            <p:cNvCxnSpPr/>
            <p:nvPr/>
          </p:nvCxnSpPr>
          <p:spPr>
            <a:xfrm flipV="1">
              <a:off x="3696" y="2745"/>
              <a:ext cx="94" cy="38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449" name="Text Box 19"/>
            <p:cNvSpPr txBox="1">
              <a:spLocks noChangeArrowheads="1"/>
            </p:cNvSpPr>
            <p:nvPr/>
          </p:nvSpPr>
          <p:spPr bwMode="auto">
            <a:xfrm>
              <a:off x="4464" y="3068"/>
              <a:ext cx="1308" cy="224"/>
            </a:xfrm>
            <a:prstGeom prst="rect">
              <a:avLst/>
            </a:prstGeom>
            <a:noFill/>
            <a:ln w="9525">
              <a:noFill/>
              <a:miter lim="800000"/>
              <a:headEnd/>
              <a:tailEnd/>
            </a:ln>
          </p:spPr>
          <p:txBody>
            <a:bodyPr wrap="none">
              <a:spAutoFit/>
            </a:bodyPr>
            <a:lstStyle/>
            <a:p>
              <a:r>
                <a:rPr lang="en-US" sz="1400">
                  <a:solidFill>
                    <a:srgbClr val="0000FF"/>
                  </a:solidFill>
                </a:rPr>
                <a:t>Air bearing surface</a:t>
              </a:r>
            </a:p>
          </p:txBody>
        </p:sp>
        <p:cxnSp>
          <p:nvCxnSpPr>
            <p:cNvPr id="32" name="Straight Arrow Connector 31"/>
            <p:cNvCxnSpPr/>
            <p:nvPr/>
          </p:nvCxnSpPr>
          <p:spPr>
            <a:xfrm rot="10800000">
              <a:off x="4234" y="2682"/>
              <a:ext cx="625" cy="434"/>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7451" name="Freeform 8"/>
            <p:cNvSpPr>
              <a:spLocks noEditPoints="1"/>
            </p:cNvSpPr>
            <p:nvPr/>
          </p:nvSpPr>
          <p:spPr bwMode="auto">
            <a:xfrm>
              <a:off x="3898" y="2818"/>
              <a:ext cx="324" cy="50"/>
            </a:xfrm>
            <a:custGeom>
              <a:avLst/>
              <a:gdLst>
                <a:gd name="T0" fmla="*/ 2147479255 w 324"/>
                <a:gd name="T1" fmla="*/ 2147479409 h 50"/>
                <a:gd name="T2" fmla="*/ 2147479255 w 324"/>
                <a:gd name="T3" fmla="*/ 2147479409 h 50"/>
                <a:gd name="T4" fmla="*/ 2147479255 w 324"/>
                <a:gd name="T5" fmla="*/ 2147479409 h 50"/>
                <a:gd name="T6" fmla="*/ 2147479255 w 324"/>
                <a:gd name="T7" fmla="*/ 2147479409 h 50"/>
                <a:gd name="T8" fmla="*/ 2147479255 w 324"/>
                <a:gd name="T9" fmla="*/ 2147479409 h 50"/>
                <a:gd name="T10" fmla="*/ 2147479255 w 324"/>
                <a:gd name="T11" fmla="*/ 2147479409 h 50"/>
                <a:gd name="T12" fmla="*/ 0 w 324"/>
                <a:gd name="T13" fmla="*/ 2147479409 h 50"/>
                <a:gd name="T14" fmla="*/ 2147479255 w 324"/>
                <a:gd name="T15" fmla="*/ 0 h 50"/>
                <a:gd name="T16" fmla="*/ 2147479255 w 324"/>
                <a:gd name="T17" fmla="*/ 0 h 50"/>
                <a:gd name="T18" fmla="*/ 2147479255 w 324"/>
                <a:gd name="T19" fmla="*/ 0 h 50"/>
                <a:gd name="T20" fmla="*/ 2147479255 w 324"/>
                <a:gd name="T21" fmla="*/ 0 h 50"/>
                <a:gd name="T22" fmla="*/ 2147479255 w 324"/>
                <a:gd name="T23" fmla="*/ 0 h 50"/>
                <a:gd name="T24" fmla="*/ 2147479255 w 324"/>
                <a:gd name="T25" fmla="*/ 2147479409 h 50"/>
                <a:gd name="T26" fmla="*/ 2147479255 w 324"/>
                <a:gd name="T27" fmla="*/ 2147479409 h 50"/>
                <a:gd name="T28" fmla="*/ 2147479255 w 324"/>
                <a:gd name="T29" fmla="*/ 2147479409 h 50"/>
                <a:gd name="T30" fmla="*/ 2147479255 w 324"/>
                <a:gd name="T31" fmla="*/ 2147479409 h 50"/>
                <a:gd name="T32" fmla="*/ 2147479255 w 324"/>
                <a:gd name="T33" fmla="*/ 2147479409 h 50"/>
                <a:gd name="T34" fmla="*/ 2147479255 w 324"/>
                <a:gd name="T35" fmla="*/ 2147479409 h 50"/>
                <a:gd name="T36" fmla="*/ 2147479255 w 324"/>
                <a:gd name="T37" fmla="*/ 2147479409 h 50"/>
                <a:gd name="T38" fmla="*/ 2147479255 w 324"/>
                <a:gd name="T39" fmla="*/ 2147479409 h 50"/>
                <a:gd name="T40" fmla="*/ 2147479255 w 324"/>
                <a:gd name="T41" fmla="*/ 2147479409 h 50"/>
                <a:gd name="T42" fmla="*/ 2147479255 w 324"/>
                <a:gd name="T43" fmla="*/ 2147479409 h 50"/>
                <a:gd name="T44" fmla="*/ 2147479255 w 324"/>
                <a:gd name="T45" fmla="*/ 2147479409 h 50"/>
                <a:gd name="T46" fmla="*/ 2147479255 w 324"/>
                <a:gd name="T47" fmla="*/ 2147479409 h 50"/>
                <a:gd name="T48" fmla="*/ 2147479255 w 324"/>
                <a:gd name="T49" fmla="*/ 0 h 50"/>
                <a:gd name="T50" fmla="*/ 2147479255 w 324"/>
                <a:gd name="T51" fmla="*/ 2147479409 h 50"/>
                <a:gd name="T52" fmla="*/ 2147479255 w 324"/>
                <a:gd name="T53" fmla="*/ 2147479409 h 50"/>
                <a:gd name="T54" fmla="*/ 2147479255 w 324"/>
                <a:gd name="T55" fmla="*/ 2147479409 h 50"/>
                <a:gd name="T56" fmla="*/ 2147479255 w 324"/>
                <a:gd name="T57" fmla="*/ 2147479409 h 50"/>
                <a:gd name="T58" fmla="*/ 2147479255 w 324"/>
                <a:gd name="T59" fmla="*/ 2147479409 h 50"/>
                <a:gd name="T60" fmla="*/ 2147479255 w 324"/>
                <a:gd name="T61" fmla="*/ 2147479409 h 50"/>
                <a:gd name="T62" fmla="*/ 2147479255 w 324"/>
                <a:gd name="T63" fmla="*/ 2147479409 h 50"/>
                <a:gd name="T64" fmla="*/ 2147479255 w 324"/>
                <a:gd name="T65" fmla="*/ 2147479409 h 50"/>
                <a:gd name="T66" fmla="*/ 2147479255 w 324"/>
                <a:gd name="T67" fmla="*/ 2147479409 h 50"/>
                <a:gd name="T68" fmla="*/ 2147479255 w 324"/>
                <a:gd name="T69" fmla="*/ 2147479409 h 50"/>
                <a:gd name="T70" fmla="*/ 2147479255 w 324"/>
                <a:gd name="T71" fmla="*/ 2147479409 h 50"/>
                <a:gd name="T72" fmla="*/ 2147479255 w 324"/>
                <a:gd name="T73" fmla="*/ 2147479409 h 50"/>
                <a:gd name="T74" fmla="*/ 2147479255 w 324"/>
                <a:gd name="T75" fmla="*/ 0 h 50"/>
                <a:gd name="T76" fmla="*/ 2147479255 w 324"/>
                <a:gd name="T77" fmla="*/ 0 h 50"/>
                <a:gd name="T78" fmla="*/ 2147479255 w 324"/>
                <a:gd name="T79" fmla="*/ 0 h 50"/>
                <a:gd name="T80" fmla="*/ 2147479255 w 324"/>
                <a:gd name="T81" fmla="*/ 0 h 50"/>
                <a:gd name="T82" fmla="*/ 2147479255 w 324"/>
                <a:gd name="T83" fmla="*/ 0 h 50"/>
                <a:gd name="T84" fmla="*/ 2147479255 w 324"/>
                <a:gd name="T85" fmla="*/ 0 h 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4"/>
                <a:gd name="T130" fmla="*/ 0 h 50"/>
                <a:gd name="T131" fmla="*/ 324 w 324"/>
                <a:gd name="T132" fmla="*/ 50 h 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4" h="50">
                  <a:moveTo>
                    <a:pt x="11" y="22"/>
                  </a:moveTo>
                  <a:lnTo>
                    <a:pt x="312" y="22"/>
                  </a:lnTo>
                  <a:lnTo>
                    <a:pt x="312" y="28"/>
                  </a:lnTo>
                  <a:lnTo>
                    <a:pt x="11" y="28"/>
                  </a:lnTo>
                  <a:lnTo>
                    <a:pt x="11" y="22"/>
                  </a:lnTo>
                  <a:close/>
                  <a:moveTo>
                    <a:pt x="44" y="50"/>
                  </a:moveTo>
                  <a:lnTo>
                    <a:pt x="0" y="22"/>
                  </a:lnTo>
                  <a:lnTo>
                    <a:pt x="44" y="0"/>
                  </a:lnTo>
                  <a:lnTo>
                    <a:pt x="50" y="0"/>
                  </a:lnTo>
                  <a:lnTo>
                    <a:pt x="50" y="6"/>
                  </a:lnTo>
                  <a:lnTo>
                    <a:pt x="11" y="28"/>
                  </a:lnTo>
                  <a:lnTo>
                    <a:pt x="11" y="22"/>
                  </a:lnTo>
                  <a:lnTo>
                    <a:pt x="50" y="45"/>
                  </a:lnTo>
                  <a:lnTo>
                    <a:pt x="50" y="50"/>
                  </a:lnTo>
                  <a:lnTo>
                    <a:pt x="44" y="50"/>
                  </a:lnTo>
                  <a:close/>
                  <a:moveTo>
                    <a:pt x="279" y="0"/>
                  </a:moveTo>
                  <a:lnTo>
                    <a:pt x="324" y="22"/>
                  </a:lnTo>
                  <a:lnTo>
                    <a:pt x="279" y="50"/>
                  </a:lnTo>
                  <a:lnTo>
                    <a:pt x="273" y="50"/>
                  </a:lnTo>
                  <a:lnTo>
                    <a:pt x="273" y="45"/>
                  </a:lnTo>
                  <a:lnTo>
                    <a:pt x="312" y="22"/>
                  </a:lnTo>
                  <a:lnTo>
                    <a:pt x="312" y="28"/>
                  </a:lnTo>
                  <a:lnTo>
                    <a:pt x="273" y="6"/>
                  </a:lnTo>
                  <a:lnTo>
                    <a:pt x="273" y="0"/>
                  </a:lnTo>
                  <a:lnTo>
                    <a:pt x="279" y="0"/>
                  </a:lnTo>
                  <a:close/>
                </a:path>
              </a:pathLst>
            </a:custGeom>
            <a:solidFill>
              <a:srgbClr val="000000"/>
            </a:solidFill>
            <a:ln w="0">
              <a:solidFill>
                <a:srgbClr val="000000"/>
              </a:solidFill>
              <a:prstDash val="solid"/>
              <a:round/>
              <a:headEnd/>
              <a:tailEnd/>
            </a:ln>
          </p:spPr>
          <p:txBody>
            <a:bodyPr/>
            <a:lstStyle/>
            <a:p>
              <a:endParaRPr lang="en-US"/>
            </a:p>
          </p:txBody>
        </p:sp>
        <p:sp>
          <p:nvSpPr>
            <p:cNvPr id="17452" name="Rectangle 9"/>
            <p:cNvSpPr>
              <a:spLocks noChangeArrowheads="1"/>
            </p:cNvSpPr>
            <p:nvPr/>
          </p:nvSpPr>
          <p:spPr bwMode="auto">
            <a:xfrm>
              <a:off x="3946" y="2864"/>
              <a:ext cx="252" cy="123"/>
            </a:xfrm>
            <a:prstGeom prst="rect">
              <a:avLst/>
            </a:prstGeom>
            <a:noFill/>
            <a:ln w="9525">
              <a:noFill/>
              <a:miter lim="800000"/>
              <a:headEnd/>
              <a:tailEnd/>
            </a:ln>
          </p:spPr>
          <p:txBody>
            <a:bodyPr wrap="none" lIns="0" tIns="0" rIns="0" bIns="0">
              <a:spAutoFit/>
            </a:bodyPr>
            <a:lstStyle/>
            <a:p>
              <a:r>
                <a:rPr lang="en-US" sz="1100">
                  <a:solidFill>
                    <a:srgbClr val="000000"/>
                  </a:solidFill>
                  <a:latin typeface="Arial" charset="0"/>
                </a:rPr>
                <a:t>2 </a:t>
              </a:r>
              <a:r>
                <a:rPr lang="en-US" sz="1100">
                  <a:solidFill>
                    <a:srgbClr val="000000"/>
                  </a:solidFill>
                  <a:latin typeface="Symbol" pitchFamily="18" charset="2"/>
                </a:rPr>
                <a:t>m</a:t>
              </a:r>
              <a:r>
                <a:rPr lang="en-US" sz="1100">
                  <a:solidFill>
                    <a:srgbClr val="000000"/>
                  </a:solidFill>
                  <a:latin typeface="Arial" charset="0"/>
                </a:rPr>
                <a:t>m</a:t>
              </a:r>
              <a:endParaRPr lang="en-US" sz="1400"/>
            </a:p>
          </p:txBody>
        </p:sp>
      </p:grpSp>
      <p:sp>
        <p:nvSpPr>
          <p:cNvPr id="17416" name="TextBox 34"/>
          <p:cNvSpPr txBox="1">
            <a:spLocks noChangeArrowheads="1"/>
          </p:cNvSpPr>
          <p:nvPr/>
        </p:nvSpPr>
        <p:spPr bwMode="auto">
          <a:xfrm>
            <a:off x="781302" y="549275"/>
            <a:ext cx="3690433" cy="707886"/>
          </a:xfrm>
          <a:prstGeom prst="rect">
            <a:avLst/>
          </a:prstGeom>
          <a:noFill/>
          <a:ln w="9525">
            <a:noFill/>
            <a:miter lim="800000"/>
            <a:headEnd/>
            <a:tailEnd/>
          </a:ln>
        </p:spPr>
        <p:txBody>
          <a:bodyPr wrap="none">
            <a:spAutoFit/>
          </a:bodyPr>
          <a:lstStyle/>
          <a:p>
            <a:pPr algn="ctr"/>
            <a:r>
              <a:rPr lang="en-US" sz="2000" dirty="0">
                <a:solidFill>
                  <a:srgbClr val="0000FF"/>
                </a:solidFill>
              </a:rPr>
              <a:t>Magnetic recording heads provide</a:t>
            </a:r>
          </a:p>
          <a:p>
            <a:pPr algn="ctr"/>
            <a:r>
              <a:rPr lang="en-US" sz="2000" dirty="0">
                <a:solidFill>
                  <a:srgbClr val="0000FF"/>
                </a:solidFill>
              </a:rPr>
              <a:t>strong and localized B</a:t>
            </a:r>
            <a:r>
              <a:rPr lang="en-US" sz="2000" baseline="-25000" dirty="0">
                <a:solidFill>
                  <a:srgbClr val="0000FF"/>
                </a:solidFill>
              </a:rPr>
              <a:t>RF</a:t>
            </a:r>
            <a:endParaRPr lang="en-US" sz="1800" baseline="-25000" dirty="0">
              <a:solidFill>
                <a:srgbClr val="0000FF"/>
              </a:solidFill>
            </a:endParaRPr>
          </a:p>
        </p:txBody>
      </p:sp>
      <p:sp>
        <p:nvSpPr>
          <p:cNvPr id="17417" name="Text Box 78"/>
          <p:cNvSpPr txBox="1">
            <a:spLocks noChangeArrowheads="1"/>
          </p:cNvSpPr>
          <p:nvPr/>
        </p:nvSpPr>
        <p:spPr bwMode="auto">
          <a:xfrm>
            <a:off x="1198563" y="4032250"/>
            <a:ext cx="5029200" cy="307975"/>
          </a:xfrm>
          <a:prstGeom prst="rect">
            <a:avLst/>
          </a:prstGeom>
          <a:noFill/>
          <a:ln w="9525">
            <a:noFill/>
            <a:miter lim="800000"/>
            <a:headEnd/>
            <a:tailEnd/>
          </a:ln>
        </p:spPr>
        <p:txBody>
          <a:bodyPr>
            <a:spAutoFit/>
          </a:bodyPr>
          <a:lstStyle/>
          <a:p>
            <a:pPr>
              <a:spcBef>
                <a:spcPct val="50000"/>
              </a:spcBef>
            </a:pPr>
            <a:r>
              <a:rPr lang="en-US" sz="1400"/>
              <a:t>SEM picture of the magnetic write head gap</a:t>
            </a:r>
          </a:p>
        </p:txBody>
      </p:sp>
      <p:sp>
        <p:nvSpPr>
          <p:cNvPr id="17418" name="Text Box 82"/>
          <p:cNvSpPr txBox="1">
            <a:spLocks noChangeArrowheads="1"/>
          </p:cNvSpPr>
          <p:nvPr/>
        </p:nvSpPr>
        <p:spPr bwMode="auto">
          <a:xfrm>
            <a:off x="4114800" y="2133600"/>
            <a:ext cx="1828800" cy="369888"/>
          </a:xfrm>
          <a:prstGeom prst="rect">
            <a:avLst/>
          </a:prstGeom>
          <a:noFill/>
          <a:ln w="9525">
            <a:noFill/>
            <a:miter lim="800000"/>
            <a:headEnd/>
            <a:tailEnd/>
          </a:ln>
        </p:spPr>
        <p:txBody>
          <a:bodyPr>
            <a:spAutoFit/>
          </a:bodyPr>
          <a:lstStyle/>
          <a:p>
            <a:pPr>
              <a:spcBef>
                <a:spcPct val="50000"/>
              </a:spcBef>
            </a:pPr>
            <a:r>
              <a:rPr lang="en-US"/>
              <a:t>Side View</a:t>
            </a:r>
          </a:p>
        </p:txBody>
      </p:sp>
      <p:sp>
        <p:nvSpPr>
          <p:cNvPr id="16395" name="Text Box 83"/>
          <p:cNvSpPr txBox="1">
            <a:spLocks noChangeArrowheads="1"/>
          </p:cNvSpPr>
          <p:nvPr/>
        </p:nvSpPr>
        <p:spPr bwMode="auto">
          <a:xfrm>
            <a:off x="381000" y="5007114"/>
            <a:ext cx="1371600" cy="707886"/>
          </a:xfrm>
          <a:prstGeom prst="rect">
            <a:avLst/>
          </a:prstGeom>
          <a:noFill/>
          <a:ln w="9525">
            <a:noFill/>
            <a:miter lim="800000"/>
            <a:headEnd/>
            <a:tailEnd/>
          </a:ln>
        </p:spPr>
        <p:txBody>
          <a:bodyPr>
            <a:spAutoFit/>
          </a:bodyPr>
          <a:lstStyle/>
          <a:p>
            <a:pPr>
              <a:spcBef>
                <a:spcPct val="50000"/>
              </a:spcBef>
            </a:pPr>
            <a:r>
              <a:rPr lang="en-US" sz="2000" dirty="0"/>
              <a:t>Bottom  View</a:t>
            </a:r>
          </a:p>
        </p:txBody>
      </p:sp>
      <p:grpSp>
        <p:nvGrpSpPr>
          <p:cNvPr id="6" name="Group 88"/>
          <p:cNvGrpSpPr>
            <a:grpSpLocks/>
          </p:cNvGrpSpPr>
          <p:nvPr/>
        </p:nvGrpSpPr>
        <p:grpSpPr bwMode="auto">
          <a:xfrm>
            <a:off x="304800" y="4373563"/>
            <a:ext cx="3886200" cy="2484437"/>
            <a:chOff x="192" y="2755"/>
            <a:chExt cx="2448" cy="1565"/>
          </a:xfrm>
        </p:grpSpPr>
        <p:pic>
          <p:nvPicPr>
            <p:cNvPr id="17423" name="Picture 81" descr="write_head_gap"/>
            <p:cNvPicPr>
              <a:picLocks noChangeAspect="1" noChangeArrowheads="1"/>
            </p:cNvPicPr>
            <p:nvPr/>
          </p:nvPicPr>
          <p:blipFill>
            <a:blip r:embed="rId5" cstate="print"/>
            <a:srcRect/>
            <a:stretch>
              <a:fillRect/>
            </a:stretch>
          </p:blipFill>
          <p:spPr bwMode="auto">
            <a:xfrm>
              <a:off x="960" y="2755"/>
              <a:ext cx="1680" cy="1565"/>
            </a:xfrm>
            <a:prstGeom prst="rect">
              <a:avLst/>
            </a:prstGeom>
            <a:noFill/>
            <a:ln w="9525">
              <a:noFill/>
              <a:miter lim="800000"/>
              <a:headEnd/>
              <a:tailEnd/>
            </a:ln>
          </p:spPr>
        </p:pic>
        <p:sp>
          <p:nvSpPr>
            <p:cNvPr id="17424" name="Text Box 84"/>
            <p:cNvSpPr txBox="1">
              <a:spLocks noChangeArrowheads="1"/>
            </p:cNvSpPr>
            <p:nvPr/>
          </p:nvSpPr>
          <p:spPr bwMode="auto">
            <a:xfrm>
              <a:off x="192" y="3744"/>
              <a:ext cx="768" cy="194"/>
            </a:xfrm>
            <a:prstGeom prst="rect">
              <a:avLst/>
            </a:prstGeom>
            <a:noFill/>
            <a:ln w="9525">
              <a:noFill/>
              <a:miter lim="800000"/>
              <a:headEnd/>
              <a:tailEnd/>
            </a:ln>
          </p:spPr>
          <p:txBody>
            <a:bodyPr>
              <a:spAutoFit/>
            </a:bodyPr>
            <a:lstStyle/>
            <a:p>
              <a:pPr>
                <a:spcBef>
                  <a:spcPct val="50000"/>
                </a:spcBef>
              </a:pPr>
              <a:r>
                <a:rPr lang="en-US" sz="1400"/>
                <a:t>Permalloy</a:t>
              </a:r>
            </a:p>
          </p:txBody>
        </p:sp>
        <p:sp>
          <p:nvSpPr>
            <p:cNvPr id="17425" name="Line 85"/>
            <p:cNvSpPr>
              <a:spLocks noChangeShapeType="1"/>
            </p:cNvSpPr>
            <p:nvPr/>
          </p:nvSpPr>
          <p:spPr bwMode="auto">
            <a:xfrm flipH="1">
              <a:off x="816" y="3312"/>
              <a:ext cx="864" cy="480"/>
            </a:xfrm>
            <a:prstGeom prst="line">
              <a:avLst/>
            </a:prstGeom>
            <a:noFill/>
            <a:ln w="9525">
              <a:solidFill>
                <a:schemeClr val="tx1"/>
              </a:solidFill>
              <a:round/>
              <a:headEnd/>
              <a:tailEnd type="triangle" w="med" len="med"/>
            </a:ln>
          </p:spPr>
          <p:txBody>
            <a:bodyPr/>
            <a:lstStyle/>
            <a:p>
              <a:endParaRPr lang="en-US"/>
            </a:p>
          </p:txBody>
        </p:sp>
        <p:sp>
          <p:nvSpPr>
            <p:cNvPr id="17426" name="Line 86"/>
            <p:cNvSpPr>
              <a:spLocks noChangeShapeType="1"/>
            </p:cNvSpPr>
            <p:nvPr/>
          </p:nvSpPr>
          <p:spPr bwMode="auto">
            <a:xfrm flipH="1" flipV="1">
              <a:off x="768" y="3984"/>
              <a:ext cx="528" cy="144"/>
            </a:xfrm>
            <a:prstGeom prst="line">
              <a:avLst/>
            </a:prstGeom>
            <a:noFill/>
            <a:ln w="9525">
              <a:solidFill>
                <a:schemeClr val="tx1"/>
              </a:solidFill>
              <a:round/>
              <a:headEnd/>
              <a:tailEnd type="triangle" w="med" len="med"/>
            </a:ln>
          </p:spPr>
          <p:txBody>
            <a:bodyPr/>
            <a:lstStyle/>
            <a:p>
              <a:endParaRPr lang="en-US"/>
            </a:p>
          </p:txBody>
        </p:sp>
        <p:sp>
          <p:nvSpPr>
            <p:cNvPr id="17427" name="Oval 87"/>
            <p:cNvSpPr>
              <a:spLocks noChangeArrowheads="1"/>
            </p:cNvSpPr>
            <p:nvPr/>
          </p:nvSpPr>
          <p:spPr bwMode="auto">
            <a:xfrm>
              <a:off x="1562" y="3504"/>
              <a:ext cx="384" cy="192"/>
            </a:xfrm>
            <a:prstGeom prst="ellipse">
              <a:avLst/>
            </a:prstGeom>
            <a:noFill/>
            <a:ln w="57150">
              <a:solidFill>
                <a:srgbClr val="1E02EE"/>
              </a:solidFill>
              <a:round/>
              <a:headEnd/>
              <a:tailEnd/>
            </a:ln>
          </p:spPr>
          <p:txBody>
            <a:bodyPr wrap="none" anchor="ctr"/>
            <a:lstStyle/>
            <a:p>
              <a:pPr algn="ctr"/>
              <a:endParaRPr lang="en-US" sz="1400"/>
            </a:p>
          </p:txBody>
        </p:sp>
      </p:grpSp>
      <p:sp>
        <p:nvSpPr>
          <p:cNvPr id="16397" name="Text Box 89"/>
          <p:cNvSpPr txBox="1">
            <a:spLocks noChangeArrowheads="1"/>
          </p:cNvSpPr>
          <p:nvPr/>
        </p:nvSpPr>
        <p:spPr bwMode="auto">
          <a:xfrm>
            <a:off x="3124200" y="5410200"/>
            <a:ext cx="914400" cy="369888"/>
          </a:xfrm>
          <a:prstGeom prst="rect">
            <a:avLst/>
          </a:prstGeom>
          <a:noFill/>
          <a:ln w="9525">
            <a:noFill/>
            <a:miter lim="800000"/>
            <a:headEnd/>
            <a:tailEnd/>
          </a:ln>
        </p:spPr>
        <p:txBody>
          <a:bodyPr>
            <a:spAutoFit/>
          </a:bodyPr>
          <a:lstStyle/>
          <a:p>
            <a:pPr>
              <a:spcBef>
                <a:spcPct val="50000"/>
              </a:spcBef>
            </a:pPr>
            <a:r>
              <a:rPr lang="en-US" dirty="0">
                <a:solidFill>
                  <a:srgbClr val="1E02EE"/>
                </a:solidFill>
              </a:rPr>
              <a:t>Gap</a:t>
            </a:r>
          </a:p>
        </p:txBody>
      </p:sp>
      <p:sp>
        <p:nvSpPr>
          <p:cNvPr id="17422" name="Text Box 90"/>
          <p:cNvSpPr txBox="1">
            <a:spLocks noChangeArrowheads="1"/>
          </p:cNvSpPr>
          <p:nvPr/>
        </p:nvSpPr>
        <p:spPr bwMode="auto">
          <a:xfrm>
            <a:off x="4800600" y="6324600"/>
            <a:ext cx="3962400" cy="261938"/>
          </a:xfrm>
          <a:prstGeom prst="rect">
            <a:avLst/>
          </a:prstGeom>
          <a:noFill/>
          <a:ln w="9525">
            <a:noFill/>
            <a:miter lim="800000"/>
            <a:headEnd/>
            <a:tailEnd/>
          </a:ln>
        </p:spPr>
        <p:txBody>
          <a:bodyPr>
            <a:spAutoFit/>
          </a:bodyPr>
          <a:lstStyle/>
          <a:p>
            <a:pPr>
              <a:spcBef>
                <a:spcPct val="50000"/>
              </a:spcBef>
            </a:pPr>
            <a:r>
              <a:rPr lang="en-US" sz="1100" dirty="0"/>
              <a:t>Reference:</a:t>
            </a:r>
            <a:r>
              <a:rPr lang="en-US" sz="1000" dirty="0"/>
              <a:t> IEEE Trans </a:t>
            </a:r>
            <a:r>
              <a:rPr lang="en-US" sz="1000" dirty="0" err="1"/>
              <a:t>Magn</a:t>
            </a:r>
            <a:r>
              <a:rPr lang="en-US" sz="1000" dirty="0"/>
              <a:t>. </a:t>
            </a:r>
            <a:r>
              <a:rPr lang="en-US" sz="1000" dirty="0" err="1"/>
              <a:t>Vol</a:t>
            </a:r>
            <a:r>
              <a:rPr lang="en-US" sz="1000" dirty="0"/>
              <a:t> . 37, No. 2 pp.613-618 2001</a:t>
            </a:r>
          </a:p>
        </p:txBody>
      </p:sp>
      <p:grpSp>
        <p:nvGrpSpPr>
          <p:cNvPr id="8" name="Group 55"/>
          <p:cNvGrpSpPr/>
          <p:nvPr/>
        </p:nvGrpSpPr>
        <p:grpSpPr>
          <a:xfrm>
            <a:off x="2699792" y="5558744"/>
            <a:ext cx="144016" cy="144016"/>
            <a:chOff x="251520" y="3645024"/>
            <a:chExt cx="144016" cy="144016"/>
          </a:xfrm>
        </p:grpSpPr>
        <p:sp>
          <p:nvSpPr>
            <p:cNvPr id="57" name="Oval 56"/>
            <p:cNvSpPr/>
            <p:nvPr/>
          </p:nvSpPr>
          <p:spPr bwMode="auto">
            <a:xfrm>
              <a:off x="251520" y="3645024"/>
              <a:ext cx="144016" cy="144016"/>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Times New Roman" pitchFamily="18" charset="0"/>
              </a:endParaRPr>
            </a:p>
          </p:txBody>
        </p:sp>
        <p:cxnSp>
          <p:nvCxnSpPr>
            <p:cNvPr id="58" name="Straight Connector 57"/>
            <p:cNvCxnSpPr>
              <a:stCxn id="57" idx="1"/>
              <a:endCxn id="57" idx="5"/>
            </p:cNvCxnSpPr>
            <p:nvPr/>
          </p:nvCxnSpPr>
          <p:spPr bwMode="auto">
            <a:xfrm rot="16200000" flipH="1">
              <a:off x="272611" y="3666115"/>
              <a:ext cx="101834" cy="101834"/>
            </a:xfrm>
            <a:prstGeom prst="line">
              <a:avLst/>
            </a:prstGeom>
            <a:noFill/>
            <a:ln w="28575" cap="flat" cmpd="sng" algn="ctr">
              <a:solidFill>
                <a:srgbClr val="FF0000"/>
              </a:solidFill>
              <a:prstDash val="solid"/>
              <a:round/>
              <a:headEnd type="none" w="med" len="med"/>
              <a:tailEnd type="none" w="med" len="med"/>
            </a:ln>
            <a:effectLst/>
          </p:spPr>
        </p:cxnSp>
        <p:cxnSp>
          <p:nvCxnSpPr>
            <p:cNvPr id="59" name="Straight Connector 58"/>
            <p:cNvCxnSpPr/>
            <p:nvPr/>
          </p:nvCxnSpPr>
          <p:spPr bwMode="auto">
            <a:xfrm rot="5400000" flipH="1" flipV="1">
              <a:off x="286024" y="3653650"/>
              <a:ext cx="101834" cy="101834"/>
            </a:xfrm>
            <a:prstGeom prst="line">
              <a:avLst/>
            </a:prstGeom>
            <a:noFill/>
            <a:ln w="28575" cap="flat" cmpd="sng" algn="ctr">
              <a:solidFill>
                <a:srgbClr val="FF0000"/>
              </a:solidFill>
              <a:prstDash val="solid"/>
              <a:round/>
              <a:headEnd type="none" w="med" len="med"/>
              <a:tailEnd type="none" w="med" len="med"/>
            </a:ln>
            <a:effectLst/>
          </p:spPr>
        </p:cxnSp>
      </p:grpSp>
      <p:grpSp>
        <p:nvGrpSpPr>
          <p:cNvPr id="9" name="Group 65"/>
          <p:cNvGrpSpPr/>
          <p:nvPr/>
        </p:nvGrpSpPr>
        <p:grpSpPr>
          <a:xfrm>
            <a:off x="2699792" y="5738192"/>
            <a:ext cx="144016" cy="144016"/>
            <a:chOff x="2267744" y="6021288"/>
            <a:chExt cx="144016" cy="144016"/>
          </a:xfrm>
        </p:grpSpPr>
        <p:sp>
          <p:nvSpPr>
            <p:cNvPr id="61" name="Oval 60"/>
            <p:cNvSpPr/>
            <p:nvPr/>
          </p:nvSpPr>
          <p:spPr bwMode="auto">
            <a:xfrm>
              <a:off x="2267744" y="6021288"/>
              <a:ext cx="144016" cy="144016"/>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Times New Roman" pitchFamily="18" charset="0"/>
              </a:endParaRPr>
            </a:p>
          </p:txBody>
        </p:sp>
        <p:sp>
          <p:nvSpPr>
            <p:cNvPr id="65" name="Oval 64"/>
            <p:cNvSpPr/>
            <p:nvPr/>
          </p:nvSpPr>
          <p:spPr bwMode="auto">
            <a:xfrm>
              <a:off x="2322911" y="6076455"/>
              <a:ext cx="45719" cy="45719"/>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3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4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417" grpId="0"/>
      <p:bldP spid="16395" grpId="0"/>
      <p:bldP spid="1639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 y="0"/>
            <a:ext cx="8229600" cy="540296"/>
          </a:xfrm>
          <a:prstGeom prst="rect">
            <a:avLst/>
          </a:prstGeom>
        </p:spPr>
        <p:txBody>
          <a:bodyP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tx2"/>
                </a:solidFill>
                <a:effectLst/>
                <a:uLnTx/>
                <a:uFillTx/>
                <a:ea typeface="+mj-ea"/>
                <a:cs typeface="Times New Roman" pitchFamily="18" charset="0"/>
              </a:rPr>
              <a:t>Surface Currents under Magnetic Write Head</a:t>
            </a:r>
            <a:endParaRPr kumimoji="0" lang="en-US" sz="2800" b="0" i="0" u="none" strike="noStrike" kern="0" cap="none" spc="0" normalizeH="0" baseline="0" noProof="0" dirty="0">
              <a:ln>
                <a:noFill/>
              </a:ln>
              <a:solidFill>
                <a:schemeClr val="tx2"/>
              </a:solidFill>
              <a:effectLst/>
              <a:uLnTx/>
              <a:uFillTx/>
              <a:ea typeface="+mj-ea"/>
              <a:cs typeface="Times New Roman" pitchFamily="18" charset="0"/>
            </a:endParaRPr>
          </a:p>
        </p:txBody>
      </p:sp>
      <p:sp>
        <p:nvSpPr>
          <p:cNvPr id="3" name="TextBox 2"/>
          <p:cNvSpPr txBox="1"/>
          <p:nvPr/>
        </p:nvSpPr>
        <p:spPr>
          <a:xfrm>
            <a:off x="3581400" y="533400"/>
            <a:ext cx="1628972" cy="338554"/>
          </a:xfrm>
          <a:prstGeom prst="rect">
            <a:avLst/>
          </a:prstGeom>
          <a:noFill/>
        </p:spPr>
        <p:txBody>
          <a:bodyPr wrap="none" rtlCol="0">
            <a:spAutoFit/>
          </a:bodyPr>
          <a:lstStyle/>
          <a:p>
            <a:r>
              <a:rPr lang="en-US" sz="1600" dirty="0" smtClean="0"/>
              <a:t>HFSS Simulation</a:t>
            </a:r>
            <a:endParaRPr lang="en-US" sz="1600" dirty="0"/>
          </a:p>
        </p:txBody>
      </p:sp>
      <p:grpSp>
        <p:nvGrpSpPr>
          <p:cNvPr id="4" name="Group 3"/>
          <p:cNvGrpSpPr/>
          <p:nvPr/>
        </p:nvGrpSpPr>
        <p:grpSpPr>
          <a:xfrm>
            <a:off x="283845" y="914400"/>
            <a:ext cx="8174355" cy="5367754"/>
            <a:chOff x="0" y="1295400"/>
            <a:chExt cx="8174355" cy="5367754"/>
          </a:xfrm>
        </p:grpSpPr>
        <p:sp>
          <p:nvSpPr>
            <p:cNvPr id="5" name="Rectangle 4"/>
            <p:cNvSpPr/>
            <p:nvPr/>
          </p:nvSpPr>
          <p:spPr bwMode="auto">
            <a:xfrm>
              <a:off x="179512" y="4365104"/>
              <a:ext cx="2664296" cy="2088232"/>
            </a:xfrm>
            <a:prstGeom prst="rect">
              <a:avLst/>
            </a:prstGeom>
            <a:solidFill>
              <a:schemeClr val="bg1"/>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Times New Roman" pitchFamily="18" charset="0"/>
              </a:endParaRPr>
            </a:p>
          </p:txBody>
        </p:sp>
        <p:sp>
          <p:nvSpPr>
            <p:cNvPr id="6" name="TextBox 5"/>
            <p:cNvSpPr txBox="1"/>
            <p:nvPr/>
          </p:nvSpPr>
          <p:spPr>
            <a:xfrm>
              <a:off x="4191000" y="6324600"/>
              <a:ext cx="1664238" cy="338554"/>
            </a:xfrm>
            <a:prstGeom prst="rect">
              <a:avLst/>
            </a:prstGeom>
            <a:noFill/>
          </p:spPr>
          <p:txBody>
            <a:bodyPr wrap="none" rtlCol="0">
              <a:spAutoFit/>
            </a:bodyPr>
            <a:lstStyle/>
            <a:p>
              <a:r>
                <a:rPr lang="en-US" sz="1600" dirty="0" smtClean="0">
                  <a:latin typeface="Symbol" pitchFamily="18" charset="2"/>
                </a:rPr>
                <a:t>m</a:t>
              </a:r>
              <a:r>
                <a:rPr lang="en-US" sz="1600" baseline="-25000" dirty="0" smtClean="0"/>
                <a:t>0</a:t>
              </a:r>
              <a:r>
                <a:rPr lang="en-US" sz="1600" dirty="0" smtClean="0"/>
                <a:t> </a:t>
              </a:r>
              <a:r>
                <a:rPr lang="en-US" sz="1600" dirty="0" err="1" smtClean="0"/>
                <a:t>K</a:t>
              </a:r>
              <a:r>
                <a:rPr lang="en-US" sz="1600" baseline="-25000" dirty="0" err="1" smtClean="0"/>
                <a:t>max</a:t>
              </a:r>
              <a:r>
                <a:rPr lang="en-US" sz="1600" dirty="0" smtClean="0"/>
                <a:t> ~ 933 mT</a:t>
              </a:r>
              <a:endParaRPr lang="en-US" sz="1600" dirty="0"/>
            </a:p>
          </p:txBody>
        </p:sp>
        <p:pic>
          <p:nvPicPr>
            <p:cNvPr id="7" name="Picture 3" descr="C:\Tamin_c\020412_HFSS_animated.gif"/>
            <p:cNvPicPr>
              <a:picLocks noChangeAspect="1" noChangeArrowheads="1"/>
            </p:cNvPicPr>
            <p:nvPr/>
          </p:nvPicPr>
          <p:blipFill>
            <a:blip r:embed="rId2" cstate="print"/>
            <a:srcRect/>
            <a:stretch>
              <a:fillRect/>
            </a:stretch>
          </p:blipFill>
          <p:spPr bwMode="auto">
            <a:xfrm>
              <a:off x="762000" y="1295400"/>
              <a:ext cx="7412355" cy="5074920"/>
            </a:xfrm>
            <a:prstGeom prst="rect">
              <a:avLst/>
            </a:prstGeom>
            <a:noFill/>
          </p:spPr>
        </p:pic>
        <p:sp>
          <p:nvSpPr>
            <p:cNvPr id="8" name="Rectangle 7"/>
            <p:cNvSpPr/>
            <p:nvPr/>
          </p:nvSpPr>
          <p:spPr bwMode="auto">
            <a:xfrm>
              <a:off x="0" y="4293096"/>
              <a:ext cx="2843808" cy="2232248"/>
            </a:xfrm>
            <a:prstGeom prst="rect">
              <a:avLst/>
            </a:prstGeom>
            <a:no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Times New Roman" pitchFamily="18" charset="0"/>
              </a:endParaRPr>
            </a:p>
          </p:txBody>
        </p:sp>
        <p:sp>
          <p:nvSpPr>
            <p:cNvPr id="9" name="TextBox 8"/>
            <p:cNvSpPr txBox="1"/>
            <p:nvPr/>
          </p:nvSpPr>
          <p:spPr>
            <a:xfrm>
              <a:off x="5257800" y="5715000"/>
              <a:ext cx="838200"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smtClean="0"/>
                <a:t>3 </a:t>
              </a:r>
              <a:r>
                <a:rPr lang="en-US" sz="1600" b="1" dirty="0" smtClean="0">
                  <a:latin typeface="Symbol" pitchFamily="18" charset="2"/>
                </a:rPr>
                <a:t>m</a:t>
              </a:r>
              <a:r>
                <a:rPr lang="en-US" sz="1600" b="1" dirty="0" smtClean="0"/>
                <a:t>m</a:t>
              </a:r>
              <a:endParaRPr lang="en-US" sz="1600" b="1" dirty="0"/>
            </a:p>
          </p:txBody>
        </p:sp>
        <p:cxnSp>
          <p:nvCxnSpPr>
            <p:cNvPr id="10" name="Straight Arrow Connector 9"/>
            <p:cNvCxnSpPr/>
            <p:nvPr/>
          </p:nvCxnSpPr>
          <p:spPr>
            <a:xfrm flipV="1">
              <a:off x="4191000" y="5334000"/>
              <a:ext cx="2362200" cy="838200"/>
            </a:xfrm>
            <a:prstGeom prst="straightConnector1">
              <a:avLst/>
            </a:prstGeom>
            <a:ln w="25400">
              <a:solidFill>
                <a:srgbClr val="FFFF00"/>
              </a:solidFill>
              <a:headEnd type="arrow"/>
              <a:tailEnd type="arrow"/>
            </a:ln>
          </p:spPr>
          <p:style>
            <a:lnRef idx="1">
              <a:schemeClr val="dk1"/>
            </a:lnRef>
            <a:fillRef idx="0">
              <a:schemeClr val="dk1"/>
            </a:fillRef>
            <a:effectRef idx="0">
              <a:schemeClr val="dk1"/>
            </a:effectRef>
            <a:fontRef idx="minor">
              <a:schemeClr val="tx1"/>
            </a:fontRef>
          </p:style>
        </p:cxnSp>
      </p:grpSp>
      <p:sp>
        <p:nvSpPr>
          <p:cNvPr id="11" name="Title 1"/>
          <p:cNvSpPr txBox="1">
            <a:spLocks/>
          </p:cNvSpPr>
          <p:nvPr/>
        </p:nvSpPr>
        <p:spPr>
          <a:xfrm>
            <a:off x="5638800" y="533400"/>
            <a:ext cx="2808312" cy="79208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smtClean="0">
                <a:ln>
                  <a:noFill/>
                </a:ln>
                <a:solidFill>
                  <a:schemeClr val="tx1"/>
                </a:solidFill>
                <a:effectLst/>
                <a:uLnTx/>
                <a:uFillTx/>
                <a:ea typeface="+mj-ea"/>
                <a:cs typeface="Times New Roman" pitchFamily="18" charset="0"/>
              </a:rPr>
              <a:t>Frequency: 4.5 GHz</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smtClean="0">
                <a:ln>
                  <a:noFill/>
                </a:ln>
                <a:solidFill>
                  <a:schemeClr val="tx1"/>
                </a:solidFill>
                <a:effectLst/>
                <a:uLnTx/>
                <a:uFillTx/>
                <a:ea typeface="+mj-ea"/>
                <a:cs typeface="Times New Roman" pitchFamily="18" charset="0"/>
              </a:rPr>
              <a:t>Probe-sample separation: 200 nm</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1400" dirty="0" smtClean="0">
                <a:ea typeface="+mj-ea"/>
                <a:cs typeface="Times New Roman" pitchFamily="18" charset="0"/>
              </a:rPr>
              <a:t>Pole gap: 100 nm</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smtClean="0">
                <a:ln>
                  <a:noFill/>
                </a:ln>
                <a:solidFill>
                  <a:schemeClr val="tx1"/>
                </a:solidFill>
                <a:effectLst/>
                <a:uLnTx/>
                <a:uFillTx/>
                <a:ea typeface="+mj-ea"/>
                <a:cs typeface="Times New Roman" pitchFamily="18" charset="0"/>
              </a:rPr>
              <a:t>Excitation: 50 </a:t>
            </a:r>
            <a:r>
              <a:rPr kumimoji="0" lang="en-US" sz="1400" b="1" i="0" u="none" strike="noStrike" kern="1200" cap="none" spc="0" normalizeH="0" baseline="0" noProof="0" dirty="0" err="1" smtClean="0">
                <a:ln>
                  <a:noFill/>
                </a:ln>
                <a:solidFill>
                  <a:schemeClr val="tx1"/>
                </a:solidFill>
                <a:effectLst/>
                <a:uLnTx/>
                <a:uFillTx/>
                <a:ea typeface="+mj-ea"/>
                <a:cs typeface="Times New Roman" pitchFamily="18" charset="0"/>
              </a:rPr>
              <a:t>mA</a:t>
            </a:r>
            <a:endParaRPr kumimoji="0" lang="en-US" sz="1400" b="1" i="0" u="none" strike="noStrike" kern="1200" cap="none" spc="0" normalizeH="0" baseline="0" noProof="0" dirty="0">
              <a:ln>
                <a:noFill/>
              </a:ln>
              <a:solidFill>
                <a:schemeClr val="tx1"/>
              </a:solidFill>
              <a:effectLst/>
              <a:uLnTx/>
              <a:uFillTx/>
              <a:ea typeface="+mj-ea"/>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2754313" y="0"/>
            <a:ext cx="3248025" cy="523875"/>
          </a:xfrm>
          <a:prstGeom prst="rect">
            <a:avLst/>
          </a:prstGeom>
          <a:noFill/>
          <a:ln w="9525">
            <a:noFill/>
            <a:miter lim="800000"/>
            <a:headEnd/>
            <a:tailEnd/>
          </a:ln>
        </p:spPr>
        <p:txBody>
          <a:bodyPr wrap="none">
            <a:spAutoFit/>
          </a:bodyPr>
          <a:lstStyle/>
          <a:p>
            <a:r>
              <a:rPr lang="en-US" sz="2800" b="1" dirty="0"/>
              <a:t>Experimental Setup</a:t>
            </a:r>
          </a:p>
        </p:txBody>
      </p:sp>
      <p:sp>
        <p:nvSpPr>
          <p:cNvPr id="18435" name="Rectangle 6"/>
          <p:cNvSpPr>
            <a:spLocks noChangeArrowheads="1"/>
          </p:cNvSpPr>
          <p:nvPr/>
        </p:nvSpPr>
        <p:spPr bwMode="auto">
          <a:xfrm>
            <a:off x="0" y="-184150"/>
            <a:ext cx="184150" cy="368300"/>
          </a:xfrm>
          <a:prstGeom prst="rect">
            <a:avLst/>
          </a:prstGeom>
          <a:noFill/>
          <a:ln w="9525">
            <a:noFill/>
            <a:miter lim="800000"/>
            <a:headEnd/>
            <a:tailEnd/>
          </a:ln>
        </p:spPr>
        <p:txBody>
          <a:bodyPr wrap="none" anchor="ctr">
            <a:spAutoFit/>
          </a:bodyPr>
          <a:lstStyle/>
          <a:p>
            <a:endParaRPr lang="en-US"/>
          </a:p>
        </p:txBody>
      </p:sp>
      <p:sp>
        <p:nvSpPr>
          <p:cNvPr id="4" name="Flowchart: Process 3"/>
          <p:cNvSpPr/>
          <p:nvPr/>
        </p:nvSpPr>
        <p:spPr>
          <a:xfrm>
            <a:off x="7086600" y="1143000"/>
            <a:ext cx="1752600" cy="38100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lowchart: Process 4"/>
          <p:cNvSpPr/>
          <p:nvPr/>
        </p:nvSpPr>
        <p:spPr>
          <a:xfrm>
            <a:off x="1828800" y="990600"/>
            <a:ext cx="1752600" cy="38100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lowchart: Process 5"/>
          <p:cNvSpPr/>
          <p:nvPr/>
        </p:nvSpPr>
        <p:spPr>
          <a:xfrm>
            <a:off x="914400" y="946150"/>
            <a:ext cx="1752600" cy="38100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32"/>
          <p:cNvGrpSpPr>
            <a:grpSpLocks/>
          </p:cNvGrpSpPr>
          <p:nvPr/>
        </p:nvGrpSpPr>
        <p:grpSpPr bwMode="auto">
          <a:xfrm>
            <a:off x="6019800" y="1143000"/>
            <a:ext cx="2362200" cy="838200"/>
            <a:chOff x="48" y="3168"/>
            <a:chExt cx="1488" cy="528"/>
          </a:xfrm>
        </p:grpSpPr>
        <p:sp>
          <p:nvSpPr>
            <p:cNvPr id="18458" name="TextBox 15"/>
            <p:cNvSpPr txBox="1">
              <a:spLocks noChangeArrowheads="1"/>
            </p:cNvSpPr>
            <p:nvPr/>
          </p:nvSpPr>
          <p:spPr bwMode="auto">
            <a:xfrm>
              <a:off x="152" y="3216"/>
              <a:ext cx="1299" cy="368"/>
            </a:xfrm>
            <a:prstGeom prst="rect">
              <a:avLst/>
            </a:prstGeom>
            <a:noFill/>
            <a:ln w="9525">
              <a:noFill/>
              <a:miter lim="800000"/>
              <a:headEnd/>
              <a:tailEnd/>
            </a:ln>
          </p:spPr>
          <p:txBody>
            <a:bodyPr wrap="none">
              <a:spAutoFit/>
            </a:bodyPr>
            <a:lstStyle/>
            <a:p>
              <a:pPr algn="ctr"/>
              <a:r>
                <a:rPr lang="en-US" sz="1600">
                  <a:solidFill>
                    <a:srgbClr val="FF0000"/>
                  </a:solidFill>
                </a:rPr>
                <a:t>Goals: B</a:t>
              </a:r>
              <a:r>
                <a:rPr lang="en-US" sz="1600" baseline="-25000">
                  <a:solidFill>
                    <a:srgbClr val="FF0000"/>
                  </a:solidFill>
                </a:rPr>
                <a:t>RF</a:t>
              </a:r>
              <a:r>
                <a:rPr lang="en-US" sz="1600">
                  <a:solidFill>
                    <a:srgbClr val="FF0000"/>
                  </a:solidFill>
                </a:rPr>
                <a:t> ~ 200 mT</a:t>
              </a:r>
            </a:p>
            <a:p>
              <a:pPr algn="ctr"/>
              <a:r>
                <a:rPr lang="en-US" sz="1600">
                  <a:solidFill>
                    <a:srgbClr val="FF0000"/>
                  </a:solidFill>
                </a:rPr>
                <a:t>Lateral size ~ 100 nm</a:t>
              </a:r>
              <a:endParaRPr lang="en-US" sz="1600" baseline="-25000">
                <a:solidFill>
                  <a:srgbClr val="FF0000"/>
                </a:solidFill>
              </a:endParaRPr>
            </a:p>
          </p:txBody>
        </p:sp>
        <p:sp>
          <p:nvSpPr>
            <p:cNvPr id="9" name="Rectangle 8"/>
            <p:cNvSpPr/>
            <p:nvPr/>
          </p:nvSpPr>
          <p:spPr>
            <a:xfrm>
              <a:off x="48" y="3168"/>
              <a:ext cx="1488" cy="5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8440" name="Picture 2"/>
          <p:cNvPicPr>
            <a:picLocks noChangeAspect="1" noChangeArrowheads="1"/>
          </p:cNvPicPr>
          <p:nvPr/>
        </p:nvPicPr>
        <p:blipFill>
          <a:blip r:embed="rId2" cstate="print"/>
          <a:srcRect/>
          <a:stretch>
            <a:fillRect/>
          </a:stretch>
        </p:blipFill>
        <p:spPr bwMode="auto">
          <a:xfrm>
            <a:off x="457200" y="838200"/>
            <a:ext cx="5257800" cy="4062413"/>
          </a:xfrm>
          <a:prstGeom prst="rect">
            <a:avLst/>
          </a:prstGeom>
          <a:noFill/>
          <a:ln w="9525">
            <a:noFill/>
            <a:miter lim="800000"/>
            <a:headEnd/>
            <a:tailEnd/>
          </a:ln>
        </p:spPr>
      </p:pic>
      <p:grpSp>
        <p:nvGrpSpPr>
          <p:cNvPr id="3" name="Group 29"/>
          <p:cNvGrpSpPr>
            <a:grpSpLocks/>
          </p:cNvGrpSpPr>
          <p:nvPr/>
        </p:nvGrpSpPr>
        <p:grpSpPr bwMode="auto">
          <a:xfrm>
            <a:off x="4965700" y="2133600"/>
            <a:ext cx="3971925" cy="1878013"/>
            <a:chOff x="2160" y="864"/>
            <a:chExt cx="2502" cy="1183"/>
          </a:xfrm>
        </p:grpSpPr>
        <p:pic>
          <p:nvPicPr>
            <p:cNvPr id="18452" name="Picture 13" descr="seagate_40X"/>
            <p:cNvPicPr>
              <a:picLocks noChangeAspect="1" noChangeArrowheads="1"/>
            </p:cNvPicPr>
            <p:nvPr/>
          </p:nvPicPr>
          <p:blipFill>
            <a:blip r:embed="rId3" cstate="print"/>
            <a:srcRect/>
            <a:stretch>
              <a:fillRect/>
            </a:stretch>
          </p:blipFill>
          <p:spPr bwMode="auto">
            <a:xfrm>
              <a:off x="2965" y="864"/>
              <a:ext cx="1163" cy="1007"/>
            </a:xfrm>
            <a:prstGeom prst="rect">
              <a:avLst/>
            </a:prstGeom>
            <a:noFill/>
            <a:ln w="9525">
              <a:noFill/>
              <a:miter lim="800000"/>
              <a:headEnd/>
              <a:tailEnd/>
            </a:ln>
          </p:spPr>
        </p:pic>
        <p:sp>
          <p:nvSpPr>
            <p:cNvPr id="13" name="Rectangle 12"/>
            <p:cNvSpPr/>
            <p:nvPr/>
          </p:nvSpPr>
          <p:spPr>
            <a:xfrm>
              <a:off x="2160" y="1549"/>
              <a:ext cx="144" cy="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192" y="1646"/>
              <a:ext cx="773" cy="2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192" y="864"/>
              <a:ext cx="773" cy="6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456" name="TextBox 26"/>
            <p:cNvSpPr txBox="1">
              <a:spLocks noChangeArrowheads="1"/>
            </p:cNvSpPr>
            <p:nvPr/>
          </p:nvSpPr>
          <p:spPr bwMode="auto">
            <a:xfrm>
              <a:off x="4128" y="1160"/>
              <a:ext cx="534" cy="330"/>
            </a:xfrm>
            <a:prstGeom prst="rect">
              <a:avLst/>
            </a:prstGeom>
            <a:noFill/>
            <a:ln w="9525">
              <a:noFill/>
              <a:miter lim="800000"/>
              <a:headEnd/>
              <a:tailEnd/>
            </a:ln>
          </p:spPr>
          <p:txBody>
            <a:bodyPr wrap="none">
              <a:spAutoFit/>
            </a:bodyPr>
            <a:lstStyle/>
            <a:p>
              <a:r>
                <a:rPr lang="en-US" sz="1400"/>
                <a:t>RF Coil</a:t>
              </a:r>
            </a:p>
            <a:p>
              <a:r>
                <a:rPr lang="en-US" sz="1400"/>
                <a:t>on slider</a:t>
              </a:r>
            </a:p>
          </p:txBody>
        </p:sp>
        <p:sp>
          <p:nvSpPr>
            <p:cNvPr id="17" name="Rectangle 16"/>
            <p:cNvSpPr/>
            <p:nvPr/>
          </p:nvSpPr>
          <p:spPr>
            <a:xfrm>
              <a:off x="2976" y="1807"/>
              <a:ext cx="1152" cy="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Superconductor</a:t>
              </a:r>
            </a:p>
          </p:txBody>
        </p:sp>
      </p:grpSp>
      <p:sp>
        <p:nvSpPr>
          <p:cNvPr id="17418" name="TextBox 10"/>
          <p:cNvSpPr txBox="1">
            <a:spLocks noChangeArrowheads="1"/>
          </p:cNvSpPr>
          <p:nvPr/>
        </p:nvSpPr>
        <p:spPr bwMode="auto">
          <a:xfrm>
            <a:off x="609600" y="5638800"/>
            <a:ext cx="1905000" cy="523875"/>
          </a:xfrm>
          <a:prstGeom prst="rect">
            <a:avLst/>
          </a:prstGeom>
          <a:noFill/>
          <a:ln w="9525">
            <a:noFill/>
            <a:miter lim="800000"/>
            <a:headEnd/>
            <a:tailEnd/>
          </a:ln>
        </p:spPr>
        <p:txBody>
          <a:bodyPr>
            <a:spAutoFit/>
          </a:bodyPr>
          <a:lstStyle/>
          <a:p>
            <a:r>
              <a:rPr lang="en-US" sz="1400" dirty="0"/>
              <a:t>Head </a:t>
            </a:r>
            <a:r>
              <a:rPr lang="en-US" sz="1400" dirty="0" err="1"/>
              <a:t>Gimbal</a:t>
            </a:r>
            <a:r>
              <a:rPr lang="en-US" sz="1400" dirty="0"/>
              <a:t> Assembly (HGA)</a:t>
            </a:r>
          </a:p>
        </p:txBody>
      </p:sp>
      <p:sp>
        <p:nvSpPr>
          <p:cNvPr id="18443" name="TextBox 8"/>
          <p:cNvSpPr txBox="1">
            <a:spLocks noChangeArrowheads="1"/>
          </p:cNvSpPr>
          <p:nvPr/>
        </p:nvSpPr>
        <p:spPr bwMode="auto">
          <a:xfrm>
            <a:off x="1449388" y="457200"/>
            <a:ext cx="5637249" cy="369332"/>
          </a:xfrm>
          <a:prstGeom prst="rect">
            <a:avLst/>
          </a:prstGeom>
          <a:noFill/>
          <a:ln w="9525">
            <a:noFill/>
            <a:miter lim="800000"/>
            <a:headEnd/>
            <a:tailEnd/>
          </a:ln>
        </p:spPr>
        <p:txBody>
          <a:bodyPr wrap="none">
            <a:spAutoFit/>
          </a:bodyPr>
          <a:lstStyle/>
          <a:p>
            <a:r>
              <a:rPr lang="en-US" sz="1800" dirty="0">
                <a:solidFill>
                  <a:srgbClr val="C00000"/>
                </a:solidFill>
              </a:rPr>
              <a:t>We need high B</a:t>
            </a:r>
            <a:r>
              <a:rPr lang="en-US" sz="1800" baseline="-25000" dirty="0">
                <a:solidFill>
                  <a:srgbClr val="C00000"/>
                </a:solidFill>
              </a:rPr>
              <a:t>RF</a:t>
            </a:r>
            <a:r>
              <a:rPr lang="en-US" sz="1800" dirty="0">
                <a:solidFill>
                  <a:srgbClr val="C00000"/>
                </a:solidFill>
              </a:rPr>
              <a:t> and strongly localized field distributions</a:t>
            </a:r>
          </a:p>
        </p:txBody>
      </p:sp>
      <p:grpSp>
        <p:nvGrpSpPr>
          <p:cNvPr id="7" name="Group 6"/>
          <p:cNvGrpSpPr>
            <a:grpSpLocks/>
          </p:cNvGrpSpPr>
          <p:nvPr/>
        </p:nvGrpSpPr>
        <p:grpSpPr bwMode="auto">
          <a:xfrm>
            <a:off x="5867400" y="4343400"/>
            <a:ext cx="2895600" cy="2362200"/>
            <a:chOff x="336" y="912"/>
            <a:chExt cx="2348" cy="2228"/>
          </a:xfrm>
        </p:grpSpPr>
        <p:pic>
          <p:nvPicPr>
            <p:cNvPr id="18450" name="Picture 7" descr="IMG_0307"/>
            <p:cNvPicPr>
              <a:picLocks noChangeAspect="1" noChangeArrowheads="1"/>
            </p:cNvPicPr>
            <p:nvPr/>
          </p:nvPicPr>
          <p:blipFill>
            <a:blip r:embed="rId4" cstate="print"/>
            <a:srcRect/>
            <a:stretch>
              <a:fillRect/>
            </a:stretch>
          </p:blipFill>
          <p:spPr bwMode="auto">
            <a:xfrm>
              <a:off x="336" y="912"/>
              <a:ext cx="2348" cy="2228"/>
            </a:xfrm>
            <a:prstGeom prst="rect">
              <a:avLst/>
            </a:prstGeom>
            <a:noFill/>
            <a:ln w="9525">
              <a:solidFill>
                <a:srgbClr val="FF0000"/>
              </a:solidFill>
              <a:miter lim="800000"/>
              <a:headEnd/>
              <a:tailEnd/>
            </a:ln>
          </p:spPr>
        </p:pic>
        <p:sp>
          <p:nvSpPr>
            <p:cNvPr id="18451" name="Oval 8"/>
            <p:cNvSpPr>
              <a:spLocks noChangeArrowheads="1"/>
            </p:cNvSpPr>
            <p:nvPr/>
          </p:nvSpPr>
          <p:spPr bwMode="auto">
            <a:xfrm>
              <a:off x="1248" y="2160"/>
              <a:ext cx="480" cy="480"/>
            </a:xfrm>
            <a:prstGeom prst="ellipse">
              <a:avLst/>
            </a:prstGeom>
            <a:noFill/>
            <a:ln w="38100">
              <a:solidFill>
                <a:srgbClr val="FF0000"/>
              </a:solidFill>
              <a:round/>
              <a:headEnd/>
              <a:tailEnd/>
            </a:ln>
          </p:spPr>
          <p:txBody>
            <a:bodyPr wrap="none" anchor="ctr"/>
            <a:lstStyle/>
            <a:p>
              <a:endParaRPr lang="en-US"/>
            </a:p>
          </p:txBody>
        </p:sp>
      </p:grpSp>
      <p:sp>
        <p:nvSpPr>
          <p:cNvPr id="17421" name="Line 9"/>
          <p:cNvSpPr>
            <a:spLocks noChangeShapeType="1"/>
          </p:cNvSpPr>
          <p:nvPr/>
        </p:nvSpPr>
        <p:spPr bwMode="auto">
          <a:xfrm flipH="1">
            <a:off x="5105400" y="5867400"/>
            <a:ext cx="1905000" cy="0"/>
          </a:xfrm>
          <a:prstGeom prst="line">
            <a:avLst/>
          </a:prstGeom>
          <a:noFill/>
          <a:ln w="38100">
            <a:solidFill>
              <a:srgbClr val="FF0000"/>
            </a:solidFill>
            <a:round/>
            <a:headEnd/>
            <a:tailEnd type="triangle" w="med" len="med"/>
          </a:ln>
        </p:spPr>
        <p:txBody>
          <a:bodyPr/>
          <a:lstStyle/>
          <a:p>
            <a:endParaRPr lang="en-US"/>
          </a:p>
        </p:txBody>
      </p:sp>
      <p:pic>
        <p:nvPicPr>
          <p:cNvPr id="17422" name="Picture 7" descr="Picture of slider on Tl sample_DSC4746.jpg"/>
          <p:cNvPicPr>
            <a:picLocks noChangeAspect="1"/>
          </p:cNvPicPr>
          <p:nvPr/>
        </p:nvPicPr>
        <p:blipFill>
          <a:blip r:embed="rId5" cstate="print"/>
          <a:srcRect/>
          <a:stretch>
            <a:fillRect/>
          </a:stretch>
        </p:blipFill>
        <p:spPr bwMode="auto">
          <a:xfrm>
            <a:off x="3159125" y="5334000"/>
            <a:ext cx="1943100" cy="1295400"/>
          </a:xfrm>
          <a:prstGeom prst="rect">
            <a:avLst/>
          </a:prstGeom>
          <a:noFill/>
          <a:ln w="9525">
            <a:noFill/>
            <a:miter lim="800000"/>
            <a:headEnd/>
            <a:tailEnd/>
          </a:ln>
        </p:spPr>
      </p:pic>
      <p:sp>
        <p:nvSpPr>
          <p:cNvPr id="17423" name="Rectangle 126"/>
          <p:cNvSpPr>
            <a:spLocks noChangeArrowheads="1"/>
          </p:cNvSpPr>
          <p:nvPr/>
        </p:nvSpPr>
        <p:spPr bwMode="auto">
          <a:xfrm>
            <a:off x="3719513" y="5003800"/>
            <a:ext cx="782587" cy="400110"/>
          </a:xfrm>
          <a:prstGeom prst="rect">
            <a:avLst/>
          </a:prstGeom>
          <a:noFill/>
          <a:ln w="9525">
            <a:noFill/>
            <a:miter lim="800000"/>
            <a:headEnd/>
            <a:tailEnd/>
          </a:ln>
        </p:spPr>
        <p:txBody>
          <a:bodyPr wrap="none">
            <a:spAutoFit/>
          </a:bodyPr>
          <a:lstStyle/>
          <a:p>
            <a:r>
              <a:rPr lang="en-US" sz="2000" dirty="0"/>
              <a:t>Probe</a:t>
            </a:r>
          </a:p>
        </p:txBody>
      </p:sp>
      <p:sp>
        <p:nvSpPr>
          <p:cNvPr id="17424" name="Line 28"/>
          <p:cNvSpPr>
            <a:spLocks noChangeShapeType="1"/>
          </p:cNvSpPr>
          <p:nvPr/>
        </p:nvSpPr>
        <p:spPr bwMode="auto">
          <a:xfrm flipH="1">
            <a:off x="2514600" y="5791200"/>
            <a:ext cx="1447800" cy="76200"/>
          </a:xfrm>
          <a:prstGeom prst="line">
            <a:avLst/>
          </a:prstGeom>
          <a:noFill/>
          <a:ln w="28575">
            <a:solidFill>
              <a:srgbClr val="FF0000"/>
            </a:solidFill>
            <a:round/>
            <a:headEnd/>
            <a:tailEnd type="triangle" w="med" len="med"/>
          </a:ln>
        </p:spPr>
        <p:txBody>
          <a:bodyPr/>
          <a:lstStyle/>
          <a:p>
            <a:endParaRPr lang="en-US"/>
          </a:p>
        </p:txBody>
      </p:sp>
      <p:sp>
        <p:nvSpPr>
          <p:cNvPr id="27" name="TextBox 10"/>
          <p:cNvSpPr txBox="1">
            <a:spLocks noChangeArrowheads="1"/>
          </p:cNvSpPr>
          <p:nvPr/>
        </p:nvSpPr>
        <p:spPr bwMode="auto">
          <a:xfrm>
            <a:off x="3489325" y="6269038"/>
            <a:ext cx="1905000" cy="400050"/>
          </a:xfrm>
          <a:prstGeom prst="rect">
            <a:avLst/>
          </a:prstGeom>
          <a:noFill/>
          <a:ln w="9525">
            <a:noFill/>
            <a:miter lim="800000"/>
            <a:headEnd/>
            <a:tailEnd/>
          </a:ln>
        </p:spPr>
        <p:txBody>
          <a:bodyPr>
            <a:spAutoFit/>
          </a:bodyPr>
          <a:lstStyle/>
          <a:p>
            <a:pPr algn="ctr"/>
            <a:r>
              <a:rPr lang="en-US" sz="1000">
                <a:solidFill>
                  <a:schemeClr val="bg1"/>
                </a:solidFill>
              </a:rPr>
              <a:t>Superconducting</a:t>
            </a:r>
          </a:p>
          <a:p>
            <a:pPr algn="ctr"/>
            <a:r>
              <a:rPr lang="en-US" sz="1000">
                <a:solidFill>
                  <a:schemeClr val="bg1"/>
                </a:solidFill>
              </a:rPr>
              <a:t>Film</a:t>
            </a:r>
          </a:p>
        </p:txBody>
      </p:sp>
      <p:sp>
        <p:nvSpPr>
          <p:cNvPr id="28" name="TextBox 27"/>
          <p:cNvSpPr txBox="1"/>
          <p:nvPr/>
        </p:nvSpPr>
        <p:spPr>
          <a:xfrm>
            <a:off x="473436" y="6597352"/>
            <a:ext cx="3738524" cy="261610"/>
          </a:xfrm>
          <a:prstGeom prst="rect">
            <a:avLst/>
          </a:prstGeom>
          <a:noFill/>
        </p:spPr>
        <p:txBody>
          <a:bodyPr wrap="none" rtlCol="0">
            <a:spAutoFit/>
          </a:bodyPr>
          <a:lstStyle/>
          <a:p>
            <a:r>
              <a:rPr lang="en-US" sz="1100" dirty="0" smtClean="0"/>
              <a:t>T. Tai, </a:t>
            </a:r>
            <a:r>
              <a:rPr lang="en-US" sz="1100" i="1" dirty="0" smtClean="0"/>
              <a:t>et al</a:t>
            </a:r>
            <a:r>
              <a:rPr lang="en-US" sz="1100" dirty="0" smtClean="0"/>
              <a:t>. IEEE Trans. Appl. Supercond. </a:t>
            </a:r>
            <a:r>
              <a:rPr lang="en-US" sz="1100" u="sng" dirty="0" smtClean="0"/>
              <a:t>21</a:t>
            </a:r>
            <a:r>
              <a:rPr lang="en-US" sz="1100" dirty="0" smtClean="0"/>
              <a:t>, 2615 (2011)</a:t>
            </a:r>
            <a:endParaRPr lang="en-US"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4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4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4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4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p:bldP spid="17421" grpId="0" animBg="1"/>
      <p:bldP spid="17423" grpId="0"/>
      <p:bldP spid="17424" grpId="0" animBg="1"/>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52400" y="163488"/>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tx2"/>
                </a:solidFill>
                <a:effectLst/>
                <a:uLnTx/>
                <a:uFillTx/>
                <a:latin typeface="Times New Roman" pitchFamily="18" charset="0"/>
                <a:ea typeface="+mj-ea"/>
                <a:cs typeface="+mj-cs"/>
              </a:rPr>
              <a:t>MgB</a:t>
            </a:r>
            <a:r>
              <a:rPr kumimoji="0" lang="en-US" sz="2800" b="1" i="0" u="none" strike="noStrike" kern="0" cap="none" spc="0" normalizeH="0" baseline="-25000" noProof="0" dirty="0" smtClean="0">
                <a:ln>
                  <a:noFill/>
                </a:ln>
                <a:solidFill>
                  <a:schemeClr val="tx2"/>
                </a:solidFill>
                <a:effectLst/>
                <a:uLnTx/>
                <a:uFillTx/>
                <a:latin typeface="Times New Roman" pitchFamily="18" charset="0"/>
                <a:ea typeface="+mj-ea"/>
                <a:cs typeface="+mj-cs"/>
              </a:rPr>
              <a:t>2</a:t>
            </a:r>
            <a:r>
              <a:rPr kumimoji="0" lang="en-US" sz="2800" b="1" i="0" u="none" strike="noStrike" kern="0" cap="none" spc="0" normalizeH="0" baseline="0" noProof="0" dirty="0" smtClean="0">
                <a:ln>
                  <a:noFill/>
                </a:ln>
                <a:solidFill>
                  <a:schemeClr val="tx2"/>
                </a:solidFill>
                <a:effectLst/>
                <a:uLnTx/>
                <a:uFillTx/>
                <a:latin typeface="Times New Roman" pitchFamily="18" charset="0"/>
                <a:ea typeface="+mj-ea"/>
                <a:cs typeface="+mj-cs"/>
              </a:rPr>
              <a:t> (thickness: 50 nm) Nonlinear Measurement</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kern="0" dirty="0" smtClean="0">
                <a:solidFill>
                  <a:schemeClr val="tx2"/>
                </a:solidFill>
                <a:ea typeface="+mj-ea"/>
                <a:cs typeface="+mj-cs"/>
              </a:rPr>
              <a:t>Measured at a fixed location</a:t>
            </a:r>
            <a:endParaRPr kumimoji="0" lang="en-US" sz="1200" b="1" i="0" u="none" strike="noStrike" kern="0" cap="none" spc="0" normalizeH="0" baseline="0" noProof="0" dirty="0" smtClean="0">
              <a:ln>
                <a:noFill/>
              </a:ln>
              <a:solidFill>
                <a:schemeClr val="tx2"/>
              </a:solidFill>
              <a:effectLst/>
              <a:uLnTx/>
              <a:uFillTx/>
              <a:latin typeface="Times New Roman" pitchFamily="18" charset="0"/>
              <a:ea typeface="+mj-ea"/>
              <a:cs typeface="+mj-cs"/>
            </a:endParaRPr>
          </a:p>
        </p:txBody>
      </p:sp>
      <p:sp>
        <p:nvSpPr>
          <p:cNvPr id="4" name="Text Box 19"/>
          <p:cNvSpPr txBox="1">
            <a:spLocks noChangeArrowheads="1"/>
          </p:cNvSpPr>
          <p:nvPr/>
        </p:nvSpPr>
        <p:spPr bwMode="auto">
          <a:xfrm>
            <a:off x="3131840" y="2727026"/>
            <a:ext cx="1080120" cy="276999"/>
          </a:xfrm>
          <a:prstGeom prst="rect">
            <a:avLst/>
          </a:prstGeom>
          <a:noFill/>
          <a:ln w="9525">
            <a:noFill/>
            <a:miter lim="800000"/>
            <a:headEnd/>
            <a:tailEnd/>
          </a:ln>
        </p:spPr>
        <p:txBody>
          <a:bodyPr wrap="square">
            <a:spAutoFit/>
          </a:bodyPr>
          <a:lstStyle/>
          <a:p>
            <a:pPr>
              <a:spcBef>
                <a:spcPct val="50000"/>
              </a:spcBef>
            </a:pPr>
            <a:r>
              <a:rPr lang="en-US" sz="1200" b="1" dirty="0"/>
              <a:t>T</a:t>
            </a:r>
            <a:r>
              <a:rPr lang="en-US" sz="1200" b="1" baseline="-25000" dirty="0"/>
              <a:t>c</a:t>
            </a:r>
            <a:r>
              <a:rPr lang="en-US" sz="1200" b="1" dirty="0"/>
              <a:t> ~36 K</a:t>
            </a:r>
            <a:r>
              <a:rPr lang="en-US" sz="1050" dirty="0"/>
              <a:t> </a:t>
            </a:r>
          </a:p>
        </p:txBody>
      </p:sp>
      <p:graphicFrame>
        <p:nvGraphicFramePr>
          <p:cNvPr id="66563" name="Object 3"/>
          <p:cNvGraphicFramePr>
            <a:graphicFrameLocks noChangeAspect="1"/>
          </p:cNvGraphicFramePr>
          <p:nvPr/>
        </p:nvGraphicFramePr>
        <p:xfrm>
          <a:off x="4932040" y="620688"/>
          <a:ext cx="3312368" cy="2755494"/>
        </p:xfrm>
        <a:graphic>
          <a:graphicData uri="http://schemas.openxmlformats.org/presentationml/2006/ole">
            <p:oleObj spid="_x0000_s75778" name="Graph" r:id="rId3" imgW="3765600" imgH="3013920" progId="Origin50.Graph">
              <p:embed/>
            </p:oleObj>
          </a:graphicData>
        </a:graphic>
      </p:graphicFrame>
      <p:graphicFrame>
        <p:nvGraphicFramePr>
          <p:cNvPr id="66564" name="Object 6"/>
          <p:cNvGraphicFramePr>
            <a:graphicFrameLocks noChangeAspect="1"/>
          </p:cNvGraphicFramePr>
          <p:nvPr/>
        </p:nvGraphicFramePr>
        <p:xfrm>
          <a:off x="4788024" y="3284984"/>
          <a:ext cx="3794845" cy="2666206"/>
        </p:xfrm>
        <a:graphic>
          <a:graphicData uri="http://schemas.openxmlformats.org/presentationml/2006/ole">
            <p:oleObj spid="_x0000_s75779" name="Graph" r:id="rId4" imgW="4132800" imgH="2901600" progId="Origin50.Graph">
              <p:embed/>
            </p:oleObj>
          </a:graphicData>
        </a:graphic>
      </p:graphicFrame>
      <p:sp>
        <p:nvSpPr>
          <p:cNvPr id="7" name="Text Box 35"/>
          <p:cNvSpPr txBox="1">
            <a:spLocks noChangeArrowheads="1"/>
          </p:cNvSpPr>
          <p:nvPr/>
        </p:nvSpPr>
        <p:spPr bwMode="auto">
          <a:xfrm>
            <a:off x="755576" y="6309320"/>
            <a:ext cx="4248472" cy="307975"/>
          </a:xfrm>
          <a:prstGeom prst="rect">
            <a:avLst/>
          </a:prstGeom>
          <a:noFill/>
          <a:ln w="9525">
            <a:noFill/>
            <a:miter lim="800000"/>
            <a:headEnd/>
            <a:tailEnd/>
          </a:ln>
        </p:spPr>
        <p:txBody>
          <a:bodyPr wrap="square">
            <a:spAutoFit/>
          </a:bodyPr>
          <a:lstStyle/>
          <a:p>
            <a:pPr>
              <a:spcBef>
                <a:spcPct val="50000"/>
              </a:spcBef>
            </a:pPr>
            <a:r>
              <a:rPr lang="en-US" sz="1400" dirty="0">
                <a:solidFill>
                  <a:srgbClr val="0000FF"/>
                </a:solidFill>
              </a:rPr>
              <a:t>Samples </a:t>
            </a:r>
            <a:r>
              <a:rPr lang="en-US" sz="1400" dirty="0" smtClean="0">
                <a:solidFill>
                  <a:srgbClr val="0000FF"/>
                </a:solidFill>
              </a:rPr>
              <a:t>from </a:t>
            </a:r>
            <a:r>
              <a:rPr lang="en-US" sz="1400" dirty="0">
                <a:solidFill>
                  <a:srgbClr val="0000FF"/>
                </a:solidFill>
              </a:rPr>
              <a:t>Prof. Xiao-Xing </a:t>
            </a:r>
            <a:r>
              <a:rPr lang="en-US" sz="1400" dirty="0" smtClean="0">
                <a:solidFill>
                  <a:srgbClr val="0000FF"/>
                </a:solidFill>
              </a:rPr>
              <a:t>Xi, </a:t>
            </a:r>
            <a:r>
              <a:rPr lang="en-US" sz="1400" dirty="0">
                <a:solidFill>
                  <a:srgbClr val="0000FF"/>
                </a:solidFill>
              </a:rPr>
              <a:t>Temple </a:t>
            </a:r>
            <a:r>
              <a:rPr lang="en-US" sz="1400" dirty="0" smtClean="0">
                <a:solidFill>
                  <a:srgbClr val="0000FF"/>
                </a:solidFill>
              </a:rPr>
              <a:t>University</a:t>
            </a:r>
            <a:endParaRPr lang="en-US" sz="1400" dirty="0">
              <a:solidFill>
                <a:srgbClr val="0000FF"/>
              </a:solidFill>
            </a:endParaRPr>
          </a:p>
        </p:txBody>
      </p:sp>
      <p:graphicFrame>
        <p:nvGraphicFramePr>
          <p:cNvPr id="66565" name="Object 5"/>
          <p:cNvGraphicFramePr>
            <a:graphicFrameLocks noChangeAspect="1"/>
          </p:cNvGraphicFramePr>
          <p:nvPr/>
        </p:nvGraphicFramePr>
        <p:xfrm>
          <a:off x="179512" y="1412776"/>
          <a:ext cx="4659717" cy="3600400"/>
        </p:xfrm>
        <a:graphic>
          <a:graphicData uri="http://schemas.openxmlformats.org/presentationml/2006/ole">
            <p:oleObj spid="_x0000_s75780" name="Graph" r:id="rId5" imgW="4023360" imgH="3108960" progId="Origin50.Graph">
              <p:embed/>
            </p:oleObj>
          </a:graphicData>
        </a:graphic>
      </p:graphicFrame>
      <p:cxnSp>
        <p:nvCxnSpPr>
          <p:cNvPr id="10" name="Straight Connector 9"/>
          <p:cNvCxnSpPr/>
          <p:nvPr/>
        </p:nvCxnSpPr>
        <p:spPr bwMode="auto">
          <a:xfrm>
            <a:off x="1043608" y="4176239"/>
            <a:ext cx="3168352" cy="0"/>
          </a:xfrm>
          <a:prstGeom prst="line">
            <a:avLst/>
          </a:prstGeom>
          <a:noFill/>
          <a:ln w="12700" cap="flat" cmpd="sng" algn="ctr">
            <a:solidFill>
              <a:srgbClr val="00B050"/>
            </a:solidFill>
            <a:prstDash val="sysDash"/>
            <a:round/>
            <a:headEnd type="none" w="med" len="med"/>
            <a:tailEnd type="none" w="med" len="med"/>
          </a:ln>
          <a:effectLst/>
        </p:spPr>
      </p:cxnSp>
      <p:sp>
        <p:nvSpPr>
          <p:cNvPr id="11" name="TextBox 10"/>
          <p:cNvSpPr txBox="1"/>
          <p:nvPr/>
        </p:nvSpPr>
        <p:spPr>
          <a:xfrm>
            <a:off x="1043608" y="4097158"/>
            <a:ext cx="881973" cy="276999"/>
          </a:xfrm>
          <a:prstGeom prst="rect">
            <a:avLst/>
          </a:prstGeom>
          <a:noFill/>
        </p:spPr>
        <p:txBody>
          <a:bodyPr wrap="none" rtlCol="0">
            <a:spAutoFit/>
          </a:bodyPr>
          <a:lstStyle/>
          <a:p>
            <a:r>
              <a:rPr lang="en-US" sz="1200" b="0" dirty="0" smtClean="0">
                <a:solidFill>
                  <a:srgbClr val="006600"/>
                </a:solidFill>
              </a:rPr>
              <a:t>Noise floor</a:t>
            </a:r>
            <a:endParaRPr lang="en-US" sz="1200" b="0" dirty="0">
              <a:solidFill>
                <a:srgbClr val="006600"/>
              </a:solidFill>
            </a:endParaRPr>
          </a:p>
        </p:txBody>
      </p:sp>
      <p:sp>
        <p:nvSpPr>
          <p:cNvPr id="12" name="Rectangle 11"/>
          <p:cNvSpPr/>
          <p:nvPr/>
        </p:nvSpPr>
        <p:spPr bwMode="auto">
          <a:xfrm>
            <a:off x="2195736" y="1934938"/>
            <a:ext cx="1224136" cy="216024"/>
          </a:xfrm>
          <a:prstGeom prst="rect">
            <a:avLst/>
          </a:prstGeom>
          <a:solidFill>
            <a:schemeClr val="bg1"/>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Times New Roman" pitchFamily="18" charset="0"/>
            </a:endParaRPr>
          </a:p>
        </p:txBody>
      </p:sp>
      <p:cxnSp>
        <p:nvCxnSpPr>
          <p:cNvPr id="14" name="Straight Arrow Connector 13"/>
          <p:cNvCxnSpPr/>
          <p:nvPr/>
        </p:nvCxnSpPr>
        <p:spPr bwMode="auto">
          <a:xfrm rot="5400000">
            <a:off x="3284909" y="3095703"/>
            <a:ext cx="288032" cy="1588"/>
          </a:xfrm>
          <a:prstGeom prst="straightConnector1">
            <a:avLst/>
          </a:prstGeom>
          <a:noFill/>
          <a:ln w="28575" cap="flat" cmpd="sng" algn="ctr">
            <a:solidFill>
              <a:schemeClr val="tx1"/>
            </a:solidFill>
            <a:prstDash val="solid"/>
            <a:round/>
            <a:headEnd type="none" w="med" len="med"/>
            <a:tailEnd type="arrow"/>
          </a:ln>
          <a:effectLst/>
        </p:spPr>
      </p:cxnSp>
      <p:sp>
        <p:nvSpPr>
          <p:cNvPr id="15" name="Oval 14"/>
          <p:cNvSpPr/>
          <p:nvPr/>
        </p:nvSpPr>
        <p:spPr bwMode="auto">
          <a:xfrm>
            <a:off x="3176689" y="3105172"/>
            <a:ext cx="504056" cy="1440160"/>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Times New Roman" pitchFamily="18" charset="0"/>
            </a:endParaRPr>
          </a:p>
        </p:txBody>
      </p:sp>
      <p:sp>
        <p:nvSpPr>
          <p:cNvPr id="16" name="TextBox 15"/>
          <p:cNvSpPr txBox="1"/>
          <p:nvPr/>
        </p:nvSpPr>
        <p:spPr>
          <a:xfrm>
            <a:off x="3419872" y="5013176"/>
            <a:ext cx="1428596" cy="523220"/>
          </a:xfrm>
          <a:prstGeom prst="rect">
            <a:avLst/>
          </a:prstGeom>
          <a:noFill/>
        </p:spPr>
        <p:txBody>
          <a:bodyPr wrap="none" rtlCol="0">
            <a:spAutoFit/>
          </a:bodyPr>
          <a:lstStyle/>
          <a:p>
            <a:r>
              <a:rPr lang="en-US" sz="1400" dirty="0" smtClean="0">
                <a:solidFill>
                  <a:srgbClr val="FF0000"/>
                </a:solidFill>
              </a:rPr>
              <a:t>Peak expected:</a:t>
            </a:r>
          </a:p>
          <a:p>
            <a:r>
              <a:rPr lang="en-US" sz="1400" dirty="0" smtClean="0">
                <a:solidFill>
                  <a:srgbClr val="FF0000"/>
                </a:solidFill>
              </a:rPr>
              <a:t>Intrinsic NLME</a:t>
            </a:r>
          </a:p>
        </p:txBody>
      </p:sp>
      <p:cxnSp>
        <p:nvCxnSpPr>
          <p:cNvPr id="18" name="Straight Arrow Connector 17"/>
          <p:cNvCxnSpPr>
            <a:endCxn id="15" idx="5"/>
          </p:cNvCxnSpPr>
          <p:nvPr/>
        </p:nvCxnSpPr>
        <p:spPr bwMode="auto">
          <a:xfrm rot="16200000" flipV="1">
            <a:off x="3390049" y="4551305"/>
            <a:ext cx="750758" cy="317000"/>
          </a:xfrm>
          <a:prstGeom prst="straightConnector1">
            <a:avLst/>
          </a:prstGeom>
          <a:noFill/>
          <a:ln w="28575" cap="flat" cmpd="sng" algn="ctr">
            <a:solidFill>
              <a:srgbClr val="FF0000"/>
            </a:solidFill>
            <a:prstDash val="solid"/>
            <a:round/>
            <a:headEnd type="none" w="med" len="med"/>
            <a:tailEnd type="arrow"/>
          </a:ln>
          <a:effectLst/>
        </p:spPr>
      </p:cxnSp>
      <p:sp>
        <p:nvSpPr>
          <p:cNvPr id="25" name="TextBox 24"/>
          <p:cNvSpPr txBox="1"/>
          <p:nvPr/>
        </p:nvSpPr>
        <p:spPr>
          <a:xfrm>
            <a:off x="827584" y="1044099"/>
            <a:ext cx="1680204" cy="523220"/>
          </a:xfrm>
          <a:prstGeom prst="rect">
            <a:avLst/>
          </a:prstGeom>
          <a:noFill/>
        </p:spPr>
        <p:txBody>
          <a:bodyPr wrap="none" rtlCol="0">
            <a:spAutoFit/>
          </a:bodyPr>
          <a:lstStyle/>
          <a:p>
            <a:r>
              <a:rPr lang="en-US" sz="1400" dirty="0" smtClean="0">
                <a:solidFill>
                  <a:srgbClr val="1E02EE"/>
                </a:solidFill>
              </a:rPr>
              <a:t>Strong nonlinearity</a:t>
            </a:r>
          </a:p>
          <a:p>
            <a:r>
              <a:rPr lang="en-US" sz="1400" dirty="0" smtClean="0">
                <a:solidFill>
                  <a:srgbClr val="1E02EE"/>
                </a:solidFill>
              </a:rPr>
              <a:t>saturates at low-T</a:t>
            </a:r>
            <a:endParaRPr lang="en-US" sz="1400" dirty="0">
              <a:solidFill>
                <a:srgbClr val="1E02EE"/>
              </a:solidFill>
            </a:endParaRPr>
          </a:p>
        </p:txBody>
      </p:sp>
      <p:cxnSp>
        <p:nvCxnSpPr>
          <p:cNvPr id="27" name="Straight Arrow Connector 26"/>
          <p:cNvCxnSpPr/>
          <p:nvPr/>
        </p:nvCxnSpPr>
        <p:spPr bwMode="auto">
          <a:xfrm rot="5400000">
            <a:off x="1619672" y="1772816"/>
            <a:ext cx="576064" cy="144016"/>
          </a:xfrm>
          <a:prstGeom prst="straightConnector1">
            <a:avLst/>
          </a:prstGeom>
          <a:noFill/>
          <a:ln w="28575" cap="flat" cmpd="sng" algn="ctr">
            <a:solidFill>
              <a:srgbClr val="1E02EE"/>
            </a:solidFill>
            <a:prstDash val="solid"/>
            <a:round/>
            <a:headEnd type="none" w="med" len="med"/>
            <a:tailEnd type="arrow"/>
          </a:ln>
          <a:effectLst/>
        </p:spPr>
      </p:cxnSp>
      <p:sp>
        <p:nvSpPr>
          <p:cNvPr id="28" name="Rectangle 27"/>
          <p:cNvSpPr/>
          <p:nvPr/>
        </p:nvSpPr>
        <p:spPr bwMode="auto">
          <a:xfrm>
            <a:off x="7632548" y="3645024"/>
            <a:ext cx="432048" cy="369332"/>
          </a:xfrm>
          <a:prstGeom prst="rect">
            <a:avLst/>
          </a:pr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Times New Roman" pitchFamily="18" charset="0"/>
            </a:endParaRPr>
          </a:p>
        </p:txBody>
      </p:sp>
      <p:sp>
        <p:nvSpPr>
          <p:cNvPr id="30" name="Rectangle 29"/>
          <p:cNvSpPr/>
          <p:nvPr/>
        </p:nvSpPr>
        <p:spPr bwMode="auto">
          <a:xfrm>
            <a:off x="5517157" y="4517757"/>
            <a:ext cx="1656184" cy="504056"/>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65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65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25" grpId="0"/>
      <p:bldP spid="28" grpId="0" animBg="1"/>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691680" y="188640"/>
            <a:ext cx="5591018" cy="461665"/>
          </a:xfrm>
          <a:prstGeom prst="rect">
            <a:avLst/>
          </a:prstGeom>
          <a:noFill/>
        </p:spPr>
        <p:txBody>
          <a:bodyPr wrap="none" rtlCol="0">
            <a:spAutoFit/>
          </a:bodyPr>
          <a:lstStyle/>
          <a:p>
            <a:r>
              <a:rPr lang="en-US" sz="2400" dirty="0" smtClean="0"/>
              <a:t>Intrinsic Nonlinear Meissner Effect Near T</a:t>
            </a:r>
            <a:r>
              <a:rPr lang="en-US" sz="2400" baseline="-25000" dirty="0" smtClean="0"/>
              <a:t>c</a:t>
            </a:r>
            <a:endParaRPr lang="en-US" sz="2400" baseline="-25000" dirty="0"/>
          </a:p>
        </p:txBody>
      </p:sp>
      <p:sp>
        <p:nvSpPr>
          <p:cNvPr id="13" name="TextBox 12"/>
          <p:cNvSpPr txBox="1"/>
          <p:nvPr/>
        </p:nvSpPr>
        <p:spPr>
          <a:xfrm>
            <a:off x="1043608" y="764704"/>
            <a:ext cx="7244227" cy="400110"/>
          </a:xfrm>
          <a:prstGeom prst="rect">
            <a:avLst/>
          </a:prstGeom>
          <a:noFill/>
        </p:spPr>
        <p:txBody>
          <a:bodyPr wrap="none" rtlCol="0">
            <a:spAutoFit/>
          </a:bodyPr>
          <a:lstStyle/>
          <a:p>
            <a:r>
              <a:rPr lang="en-US" sz="2000" dirty="0" smtClean="0">
                <a:solidFill>
                  <a:srgbClr val="FF0000"/>
                </a:solidFill>
              </a:rPr>
              <a:t>Near T</a:t>
            </a:r>
            <a:r>
              <a:rPr lang="en-US" sz="2000" baseline="-25000" dirty="0" smtClean="0">
                <a:solidFill>
                  <a:srgbClr val="FF0000"/>
                </a:solidFill>
              </a:rPr>
              <a:t>c</a:t>
            </a:r>
            <a:r>
              <a:rPr lang="en-US" sz="2000" dirty="0" smtClean="0">
                <a:solidFill>
                  <a:srgbClr val="FF0000"/>
                </a:solidFill>
              </a:rPr>
              <a:t> the superfluid density is very sensitive to small perturbations</a:t>
            </a:r>
            <a:endParaRPr lang="en-US" sz="2000" dirty="0">
              <a:solidFill>
                <a:srgbClr val="FF0000"/>
              </a:solidFill>
            </a:endParaRPr>
          </a:p>
        </p:txBody>
      </p:sp>
      <p:graphicFrame>
        <p:nvGraphicFramePr>
          <p:cNvPr id="8" name="Object 2"/>
          <p:cNvGraphicFramePr>
            <a:graphicFrameLocks noChangeAspect="1"/>
          </p:cNvGraphicFramePr>
          <p:nvPr/>
        </p:nvGraphicFramePr>
        <p:xfrm>
          <a:off x="457200" y="1412776"/>
          <a:ext cx="3265487" cy="808038"/>
        </p:xfrm>
        <a:graphic>
          <a:graphicData uri="http://schemas.openxmlformats.org/presentationml/2006/ole">
            <p:oleObj spid="_x0000_s76802" name="Equation" r:id="rId3" imgW="2260440" imgH="558720" progId="Equation.3">
              <p:embed/>
            </p:oleObj>
          </a:graphicData>
        </a:graphic>
      </p:graphicFrame>
      <p:graphicFrame>
        <p:nvGraphicFramePr>
          <p:cNvPr id="15" name="Object 2"/>
          <p:cNvGraphicFramePr>
            <a:graphicFrameLocks noChangeAspect="1"/>
          </p:cNvGraphicFramePr>
          <p:nvPr/>
        </p:nvGraphicFramePr>
        <p:xfrm>
          <a:off x="4419600" y="1629197"/>
          <a:ext cx="1963738" cy="330200"/>
        </p:xfrm>
        <a:graphic>
          <a:graphicData uri="http://schemas.openxmlformats.org/presentationml/2006/ole">
            <p:oleObj spid="_x0000_s76803" name="Equation" r:id="rId4" imgW="1358640" imgH="228600" progId="Equation.3">
              <p:embed/>
            </p:oleObj>
          </a:graphicData>
        </a:graphic>
      </p:graphicFrame>
      <p:pic>
        <p:nvPicPr>
          <p:cNvPr id="7" name="Picture 18"/>
          <p:cNvPicPr>
            <a:picLocks noChangeAspect="1" noChangeArrowheads="1"/>
          </p:cNvPicPr>
          <p:nvPr/>
        </p:nvPicPr>
        <p:blipFill>
          <a:blip r:embed="rId5" cstate="print"/>
          <a:srcRect/>
          <a:stretch>
            <a:fillRect/>
          </a:stretch>
        </p:blipFill>
        <p:spPr bwMode="auto">
          <a:xfrm>
            <a:off x="4495800" y="2353270"/>
            <a:ext cx="4495800" cy="3397250"/>
          </a:xfrm>
          <a:prstGeom prst="rect">
            <a:avLst/>
          </a:prstGeom>
          <a:noFill/>
          <a:ln w="9525">
            <a:noFill/>
            <a:miter lim="800000"/>
            <a:headEnd/>
            <a:tailEnd/>
          </a:ln>
        </p:spPr>
      </p:pic>
      <p:sp>
        <p:nvSpPr>
          <p:cNvPr id="9" name="Rectangle 21"/>
          <p:cNvSpPr>
            <a:spLocks noChangeArrowheads="1"/>
          </p:cNvSpPr>
          <p:nvPr/>
        </p:nvSpPr>
        <p:spPr bwMode="auto">
          <a:xfrm>
            <a:off x="5638800" y="3886200"/>
            <a:ext cx="2438400" cy="553998"/>
          </a:xfrm>
          <a:prstGeom prst="rect">
            <a:avLst/>
          </a:prstGeom>
          <a:noFill/>
          <a:ln w="9525">
            <a:noFill/>
            <a:miter lim="800000"/>
            <a:headEnd/>
            <a:tailEnd/>
          </a:ln>
        </p:spPr>
        <p:txBody>
          <a:bodyPr wrap="square">
            <a:spAutoFit/>
          </a:bodyPr>
          <a:lstStyle/>
          <a:p>
            <a:r>
              <a:rPr lang="en-US" sz="1000" dirty="0">
                <a:latin typeface="Symbol" pitchFamily="18" charset="2"/>
              </a:rPr>
              <a:t>G</a:t>
            </a:r>
            <a:r>
              <a:rPr lang="en-US" sz="1000" dirty="0"/>
              <a:t>=1*10</a:t>
            </a:r>
            <a:r>
              <a:rPr lang="en-US" sz="1000" baseline="30000" dirty="0"/>
              <a:t>5</a:t>
            </a:r>
            <a:r>
              <a:rPr lang="en-US" sz="1000" dirty="0"/>
              <a:t> </a:t>
            </a:r>
            <a:r>
              <a:rPr lang="en-US" sz="1000" dirty="0" smtClean="0"/>
              <a:t>A</a:t>
            </a:r>
            <a:r>
              <a:rPr lang="en-US" sz="1000" baseline="30000" dirty="0" smtClean="0"/>
              <a:t>3</a:t>
            </a:r>
            <a:r>
              <a:rPr lang="en-US" sz="1000" dirty="0" smtClean="0"/>
              <a:t>/m</a:t>
            </a:r>
            <a:r>
              <a:rPr lang="en-US" sz="1000" baseline="30000" dirty="0" smtClean="0"/>
              <a:t>2</a:t>
            </a:r>
            <a:r>
              <a:rPr lang="en-US" sz="1000" dirty="0" smtClean="0"/>
              <a:t> </a:t>
            </a:r>
            <a:r>
              <a:rPr lang="en-US" sz="1000" dirty="0"/>
              <a:t>;T</a:t>
            </a:r>
            <a:r>
              <a:rPr lang="en-US" sz="1000" baseline="-25000" dirty="0"/>
              <a:t>c</a:t>
            </a:r>
            <a:r>
              <a:rPr lang="en-US" sz="1000" dirty="0"/>
              <a:t>=9.5 K (</a:t>
            </a:r>
            <a:r>
              <a:rPr lang="en-US" sz="1000" dirty="0" err="1">
                <a:latin typeface="Symbol" pitchFamily="18" charset="2"/>
              </a:rPr>
              <a:t>d</a:t>
            </a:r>
            <a:r>
              <a:rPr lang="en-US" sz="1000" dirty="0" err="1"/>
              <a:t>T</a:t>
            </a:r>
            <a:r>
              <a:rPr lang="en-US" sz="1000" baseline="-25000" dirty="0" err="1"/>
              <a:t>c</a:t>
            </a:r>
            <a:r>
              <a:rPr lang="en-US" sz="1000" dirty="0"/>
              <a:t>=0.03K)</a:t>
            </a:r>
          </a:p>
          <a:p>
            <a:r>
              <a:rPr lang="en-US" sz="1000" dirty="0">
                <a:latin typeface="Symbol" pitchFamily="18" charset="2"/>
              </a:rPr>
              <a:t>l(</a:t>
            </a:r>
            <a:r>
              <a:rPr lang="en-US" sz="1000" dirty="0"/>
              <a:t>cutoff</a:t>
            </a:r>
            <a:r>
              <a:rPr lang="en-US" sz="1000" dirty="0" smtClean="0"/>
              <a:t>) = 312  </a:t>
            </a:r>
            <a:r>
              <a:rPr lang="en-US" sz="1000" dirty="0"/>
              <a:t>nm</a:t>
            </a:r>
          </a:p>
          <a:p>
            <a:r>
              <a:rPr lang="en-US" sz="1000" dirty="0"/>
              <a:t>J(cutoff</a:t>
            </a:r>
            <a:r>
              <a:rPr lang="en-US" sz="1000" dirty="0" smtClean="0"/>
              <a:t>) = 2.1*10</a:t>
            </a:r>
            <a:r>
              <a:rPr lang="en-US" sz="1000" baseline="30000" dirty="0" smtClean="0"/>
              <a:t>11</a:t>
            </a:r>
            <a:r>
              <a:rPr lang="en-US" sz="1000" dirty="0" smtClean="0"/>
              <a:t> A/m</a:t>
            </a:r>
            <a:r>
              <a:rPr lang="en-US" sz="1000" baseline="30000" dirty="0" smtClean="0"/>
              <a:t>2</a:t>
            </a:r>
            <a:endParaRPr lang="en-US" sz="1000" baseline="30000" dirty="0"/>
          </a:p>
        </p:txBody>
      </p:sp>
      <p:pic>
        <p:nvPicPr>
          <p:cNvPr id="70663" name="Picture 7"/>
          <p:cNvPicPr>
            <a:picLocks noChangeAspect="1" noChangeArrowheads="1"/>
          </p:cNvPicPr>
          <p:nvPr/>
        </p:nvPicPr>
        <p:blipFill>
          <a:blip r:embed="rId6" cstate="print"/>
          <a:srcRect/>
          <a:stretch>
            <a:fillRect/>
          </a:stretch>
        </p:blipFill>
        <p:spPr bwMode="auto">
          <a:xfrm>
            <a:off x="0" y="2895600"/>
            <a:ext cx="5079115" cy="2641373"/>
          </a:xfrm>
          <a:prstGeom prst="rect">
            <a:avLst/>
          </a:prstGeom>
          <a:noFill/>
          <a:ln w="9525">
            <a:noFill/>
            <a:miter lim="800000"/>
            <a:headEnd/>
            <a:tailEnd/>
          </a:ln>
          <a:effectLst/>
        </p:spPr>
      </p:pic>
      <p:sp>
        <p:nvSpPr>
          <p:cNvPr id="10" name="TextBox 9"/>
          <p:cNvSpPr txBox="1"/>
          <p:nvPr/>
        </p:nvSpPr>
        <p:spPr>
          <a:xfrm>
            <a:off x="3276600" y="3048000"/>
            <a:ext cx="736099" cy="369332"/>
          </a:xfrm>
          <a:prstGeom prst="rect">
            <a:avLst/>
          </a:prstGeom>
          <a:noFill/>
        </p:spPr>
        <p:txBody>
          <a:bodyPr wrap="none" rtlCol="0">
            <a:spAutoFit/>
          </a:bodyPr>
          <a:lstStyle/>
          <a:p>
            <a:r>
              <a:rPr lang="en-US" sz="1800" dirty="0" smtClean="0"/>
              <a:t>MgB</a:t>
            </a:r>
            <a:r>
              <a:rPr lang="en-US" sz="1800" baseline="-25000" dirty="0" smtClean="0"/>
              <a:t>2</a:t>
            </a:r>
            <a:endParaRPr lang="en-US" sz="1800" baseline="-25000" dirty="0"/>
          </a:p>
        </p:txBody>
      </p:sp>
      <p:sp>
        <p:nvSpPr>
          <p:cNvPr id="12" name="TextBox 11"/>
          <p:cNvSpPr txBox="1"/>
          <p:nvPr/>
        </p:nvSpPr>
        <p:spPr>
          <a:xfrm>
            <a:off x="7086600" y="2590800"/>
            <a:ext cx="466794" cy="369332"/>
          </a:xfrm>
          <a:prstGeom prst="rect">
            <a:avLst/>
          </a:prstGeom>
          <a:noFill/>
        </p:spPr>
        <p:txBody>
          <a:bodyPr wrap="none" rtlCol="0">
            <a:spAutoFit/>
          </a:bodyPr>
          <a:lstStyle/>
          <a:p>
            <a:r>
              <a:rPr lang="en-US" sz="1800" dirty="0" smtClean="0"/>
              <a:t>Nb</a:t>
            </a:r>
            <a:endParaRPr lang="en-US" sz="1800" baseline="-25000" dirty="0"/>
          </a:p>
        </p:txBody>
      </p:sp>
      <p:graphicFrame>
        <p:nvGraphicFramePr>
          <p:cNvPr id="14" name="Object 2"/>
          <p:cNvGraphicFramePr>
            <a:graphicFrameLocks noChangeAspect="1"/>
          </p:cNvGraphicFramePr>
          <p:nvPr/>
        </p:nvGraphicFramePr>
        <p:xfrm>
          <a:off x="7086600" y="1633538"/>
          <a:ext cx="1762125" cy="366712"/>
        </p:xfrm>
        <a:graphic>
          <a:graphicData uri="http://schemas.openxmlformats.org/presentationml/2006/ole">
            <p:oleObj spid="_x0000_s76804" name="Equation" r:id="rId7" imgW="1218960" imgH="2538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sz="quarter"/>
          </p:nvPr>
        </p:nvSpPr>
        <p:spPr>
          <a:xfrm>
            <a:off x="0" y="76200"/>
            <a:ext cx="9144000" cy="838200"/>
          </a:xfrm>
        </p:spPr>
        <p:txBody>
          <a:bodyPr rtlCol="0">
            <a:normAutofit/>
          </a:bodyPr>
          <a:lstStyle/>
          <a:p>
            <a:pPr eaLnBrk="1" fontAlgn="auto" hangingPunct="1">
              <a:spcAft>
                <a:spcPts val="0"/>
              </a:spcAft>
              <a:defRPr/>
            </a:pPr>
            <a:r>
              <a:rPr lang="en-US" sz="2800" b="1" dirty="0" smtClean="0"/>
              <a:t>Temperature Depend Third Harmonic Response</a:t>
            </a:r>
            <a:br>
              <a:rPr lang="en-US" sz="2800" b="1" dirty="0" smtClean="0"/>
            </a:br>
            <a:r>
              <a:rPr lang="en-US" sz="1400" b="1" dirty="0" smtClean="0"/>
              <a:t>measurements at a fixed location</a:t>
            </a:r>
            <a:endParaRPr lang="en-US" sz="3200" b="1" dirty="0" smtClean="0"/>
          </a:p>
        </p:txBody>
      </p:sp>
      <p:grpSp>
        <p:nvGrpSpPr>
          <p:cNvPr id="2" name="Group 3"/>
          <p:cNvGrpSpPr>
            <a:grpSpLocks/>
          </p:cNvGrpSpPr>
          <p:nvPr/>
        </p:nvGrpSpPr>
        <p:grpSpPr bwMode="auto">
          <a:xfrm>
            <a:off x="-76200" y="1071945"/>
            <a:ext cx="4581797" cy="4081386"/>
            <a:chOff x="0" y="1104"/>
            <a:chExt cx="3231" cy="2487"/>
          </a:xfrm>
        </p:grpSpPr>
        <p:sp>
          <p:nvSpPr>
            <p:cNvPr id="6156" name="Text Box 4"/>
            <p:cNvSpPr txBox="1">
              <a:spLocks noChangeArrowheads="1"/>
            </p:cNvSpPr>
            <p:nvPr/>
          </p:nvSpPr>
          <p:spPr bwMode="auto">
            <a:xfrm>
              <a:off x="982" y="1147"/>
              <a:ext cx="1920" cy="206"/>
            </a:xfrm>
            <a:prstGeom prst="rect">
              <a:avLst/>
            </a:prstGeom>
            <a:noFill/>
            <a:ln w="9525">
              <a:noFill/>
              <a:miter lim="800000"/>
              <a:headEnd/>
              <a:tailEnd/>
            </a:ln>
          </p:spPr>
          <p:txBody>
            <a:bodyPr>
              <a:spAutoFit/>
            </a:bodyPr>
            <a:lstStyle/>
            <a:p>
              <a:pPr>
                <a:spcBef>
                  <a:spcPct val="50000"/>
                </a:spcBef>
              </a:pPr>
              <a:r>
                <a:rPr lang="en-US" sz="1600" dirty="0">
                  <a:latin typeface="Times New Roman" pitchFamily="18" charset="0"/>
                </a:rPr>
                <a:t>Nb (thickness 50 nm)</a:t>
              </a:r>
            </a:p>
          </p:txBody>
        </p:sp>
        <p:graphicFrame>
          <p:nvGraphicFramePr>
            <p:cNvPr id="6147" name="Object 5"/>
            <p:cNvGraphicFramePr>
              <a:graphicFrameLocks noChangeAspect="1"/>
            </p:cNvGraphicFramePr>
            <p:nvPr/>
          </p:nvGraphicFramePr>
          <p:xfrm>
            <a:off x="0" y="1104"/>
            <a:ext cx="3231" cy="2487"/>
          </p:xfrm>
          <a:graphic>
            <a:graphicData uri="http://schemas.openxmlformats.org/presentationml/2006/ole">
              <p:oleObj spid="_x0000_s77826" name="Graph" r:id="rId3" imgW="4132800" imgH="2901600" progId="Origin50.Graph">
                <p:embed/>
              </p:oleObj>
            </a:graphicData>
          </a:graphic>
        </p:graphicFrame>
        <p:sp>
          <p:nvSpPr>
            <p:cNvPr id="6157" name="Line 6"/>
            <p:cNvSpPr>
              <a:spLocks noChangeShapeType="1"/>
            </p:cNvSpPr>
            <p:nvPr/>
          </p:nvSpPr>
          <p:spPr bwMode="auto">
            <a:xfrm>
              <a:off x="624" y="2976"/>
              <a:ext cx="2107" cy="1"/>
            </a:xfrm>
            <a:prstGeom prst="line">
              <a:avLst/>
            </a:prstGeom>
            <a:noFill/>
            <a:ln w="28575" cap="rnd">
              <a:solidFill>
                <a:srgbClr val="000000"/>
              </a:solidFill>
              <a:prstDash val="sysDot"/>
              <a:round/>
              <a:headEnd/>
              <a:tailEnd/>
            </a:ln>
          </p:spPr>
          <p:txBody>
            <a:bodyPr/>
            <a:lstStyle/>
            <a:p>
              <a:endParaRPr lang="en-US"/>
            </a:p>
          </p:txBody>
        </p:sp>
        <p:sp>
          <p:nvSpPr>
            <p:cNvPr id="6158" name="Text Box 7"/>
            <p:cNvSpPr txBox="1">
              <a:spLocks noChangeArrowheads="1"/>
            </p:cNvSpPr>
            <p:nvPr/>
          </p:nvSpPr>
          <p:spPr bwMode="auto">
            <a:xfrm>
              <a:off x="625" y="2975"/>
              <a:ext cx="2110" cy="190"/>
            </a:xfrm>
            <a:prstGeom prst="rect">
              <a:avLst/>
            </a:prstGeom>
            <a:noFill/>
            <a:ln w="9525">
              <a:noFill/>
              <a:miter lim="800000"/>
              <a:headEnd/>
              <a:tailEnd/>
            </a:ln>
          </p:spPr>
          <p:txBody>
            <a:bodyPr>
              <a:spAutoFit/>
            </a:bodyPr>
            <a:lstStyle/>
            <a:p>
              <a:pPr>
                <a:spcBef>
                  <a:spcPct val="50000"/>
                </a:spcBef>
              </a:pPr>
              <a:r>
                <a:rPr lang="en-US" sz="1600"/>
                <a:t>Noise floor of Spectrum Analyzer</a:t>
              </a:r>
            </a:p>
          </p:txBody>
        </p:sp>
      </p:grpSp>
      <p:graphicFrame>
        <p:nvGraphicFramePr>
          <p:cNvPr id="86020" name="Object 14"/>
          <p:cNvGraphicFramePr>
            <a:graphicFrameLocks noChangeAspect="1"/>
          </p:cNvGraphicFramePr>
          <p:nvPr/>
        </p:nvGraphicFramePr>
        <p:xfrm>
          <a:off x="4269625" y="1043292"/>
          <a:ext cx="4950575" cy="3935413"/>
        </p:xfrm>
        <a:graphic>
          <a:graphicData uri="http://schemas.openxmlformats.org/presentationml/2006/ole">
            <p:oleObj spid="_x0000_s77827" name="Graph" r:id="rId4" imgW="3765600" imgH="3013920" progId="Origin50.Graph">
              <p:embed/>
            </p:oleObj>
          </a:graphicData>
        </a:graphic>
      </p:graphicFrame>
      <p:sp>
        <p:nvSpPr>
          <p:cNvPr id="17" name="TextBox 16"/>
          <p:cNvSpPr txBox="1"/>
          <p:nvPr/>
        </p:nvSpPr>
        <p:spPr>
          <a:xfrm>
            <a:off x="304800" y="5181600"/>
            <a:ext cx="5989140" cy="1323439"/>
          </a:xfrm>
          <a:prstGeom prst="rect">
            <a:avLst/>
          </a:prstGeom>
          <a:noFill/>
        </p:spPr>
        <p:txBody>
          <a:bodyPr wrap="none" rtlCol="0">
            <a:spAutoFit/>
          </a:bodyPr>
          <a:lstStyle/>
          <a:p>
            <a:r>
              <a:rPr lang="en-US" sz="1600" dirty="0" smtClean="0"/>
              <a:t>P</a:t>
            </a:r>
            <a:r>
              <a:rPr lang="en-US" sz="1600" baseline="-25000" dirty="0" smtClean="0"/>
              <a:t>3f</a:t>
            </a:r>
            <a:r>
              <a:rPr lang="en-US" sz="1600" dirty="0" smtClean="0"/>
              <a:t>(T) at low temperatures consistent with:</a:t>
            </a:r>
          </a:p>
          <a:p>
            <a:pPr marL="342900" indent="-342900">
              <a:buAutoNum type="arabicParenR"/>
            </a:pPr>
            <a:r>
              <a:rPr lang="en-US" sz="1600" dirty="0" smtClean="0"/>
              <a:t>Current loops involving Josephson weak links</a:t>
            </a:r>
          </a:p>
          <a:p>
            <a:pPr marL="342900" indent="-342900">
              <a:buAutoNum type="arabicParenR"/>
            </a:pPr>
            <a:r>
              <a:rPr lang="en-US" sz="1600" dirty="0" smtClean="0"/>
              <a:t>Creation and motion of Josephson vortices</a:t>
            </a:r>
          </a:p>
          <a:p>
            <a:pPr marL="342900" indent="-342900">
              <a:buAutoNum type="arabicParenR"/>
            </a:pPr>
            <a:r>
              <a:rPr lang="en-US" sz="1600" dirty="0" smtClean="0"/>
              <a:t>In MgB</a:t>
            </a:r>
            <a:r>
              <a:rPr lang="en-US" sz="1600" baseline="-25000" dirty="0" smtClean="0"/>
              <a:t>2</a:t>
            </a:r>
            <a:r>
              <a:rPr lang="en-US" sz="1600" dirty="0" smtClean="0"/>
              <a:t>, perhaps also Josephson coupling between </a:t>
            </a:r>
            <a:r>
              <a:rPr lang="en-US" sz="1600" dirty="0" smtClean="0">
                <a:latin typeface="Symbol" pitchFamily="18" charset="2"/>
              </a:rPr>
              <a:t>s</a:t>
            </a:r>
            <a:r>
              <a:rPr lang="en-US" sz="1600" dirty="0" smtClean="0"/>
              <a:t> and </a:t>
            </a:r>
            <a:r>
              <a:rPr lang="en-US" sz="1600" dirty="0" smtClean="0">
                <a:latin typeface="Symbol" pitchFamily="18" charset="2"/>
              </a:rPr>
              <a:t>p</a:t>
            </a:r>
            <a:r>
              <a:rPr lang="en-US" sz="1600" dirty="0" smtClean="0"/>
              <a:t> bands</a:t>
            </a:r>
            <a:endParaRPr lang="en-US" sz="1600" dirty="0"/>
          </a:p>
          <a:p>
            <a:pPr marL="1257300" lvl="2" indent="-342900"/>
            <a:r>
              <a:rPr lang="en-US" sz="1600" dirty="0" smtClean="0"/>
              <a:t>&lt;&lt; Leggett mode &gt;&gt;</a:t>
            </a:r>
          </a:p>
        </p:txBody>
      </p:sp>
      <p:grpSp>
        <p:nvGrpSpPr>
          <p:cNvPr id="3" name="Group 29"/>
          <p:cNvGrpSpPr>
            <a:grpSpLocks/>
          </p:cNvGrpSpPr>
          <p:nvPr/>
        </p:nvGrpSpPr>
        <p:grpSpPr bwMode="auto">
          <a:xfrm>
            <a:off x="6705600" y="5181600"/>
            <a:ext cx="1905000" cy="1219200"/>
            <a:chOff x="1248" y="2871"/>
            <a:chExt cx="1872" cy="1282"/>
          </a:xfrm>
        </p:grpSpPr>
        <p:grpSp>
          <p:nvGrpSpPr>
            <p:cNvPr id="4" name="Group 16"/>
            <p:cNvGrpSpPr>
              <a:grpSpLocks/>
            </p:cNvGrpSpPr>
            <p:nvPr/>
          </p:nvGrpSpPr>
          <p:grpSpPr bwMode="auto">
            <a:xfrm>
              <a:off x="1248" y="3168"/>
              <a:ext cx="1275" cy="985"/>
              <a:chOff x="1248" y="2880"/>
              <a:chExt cx="1275" cy="985"/>
            </a:xfrm>
          </p:grpSpPr>
          <p:pic>
            <p:nvPicPr>
              <p:cNvPr id="24" name="Picture 9"/>
              <p:cNvPicPr>
                <a:picLocks noChangeAspect="1" noChangeArrowheads="1"/>
              </p:cNvPicPr>
              <p:nvPr/>
            </p:nvPicPr>
            <p:blipFill>
              <a:blip r:embed="rId5" cstate="print"/>
              <a:srcRect/>
              <a:stretch>
                <a:fillRect/>
              </a:stretch>
            </p:blipFill>
            <p:spPr bwMode="auto">
              <a:xfrm>
                <a:off x="1689" y="3591"/>
                <a:ext cx="667" cy="274"/>
              </a:xfrm>
              <a:prstGeom prst="rect">
                <a:avLst/>
              </a:prstGeom>
              <a:noFill/>
              <a:ln w="9525">
                <a:noFill/>
                <a:miter lim="800000"/>
                <a:headEnd/>
                <a:tailEnd/>
              </a:ln>
            </p:spPr>
          </p:pic>
          <p:pic>
            <p:nvPicPr>
              <p:cNvPr id="25" name="Picture 5"/>
              <p:cNvPicPr>
                <a:picLocks noChangeAspect="1" noChangeArrowheads="1"/>
              </p:cNvPicPr>
              <p:nvPr/>
            </p:nvPicPr>
            <p:blipFill>
              <a:blip r:embed="rId5" cstate="print"/>
              <a:srcRect/>
              <a:stretch>
                <a:fillRect/>
              </a:stretch>
            </p:blipFill>
            <p:spPr bwMode="auto">
              <a:xfrm>
                <a:off x="1698" y="2880"/>
                <a:ext cx="667" cy="274"/>
              </a:xfrm>
              <a:prstGeom prst="rect">
                <a:avLst/>
              </a:prstGeom>
              <a:noFill/>
              <a:ln w="9525">
                <a:noFill/>
                <a:miter lim="800000"/>
                <a:headEnd/>
                <a:tailEnd/>
              </a:ln>
            </p:spPr>
          </p:pic>
          <p:sp>
            <p:nvSpPr>
              <p:cNvPr id="26" name="Line 6"/>
              <p:cNvSpPr>
                <a:spLocks noChangeShapeType="1"/>
              </p:cNvSpPr>
              <p:nvPr/>
            </p:nvSpPr>
            <p:spPr bwMode="auto">
              <a:xfrm flipH="1">
                <a:off x="1248" y="3042"/>
                <a:ext cx="480" cy="0"/>
              </a:xfrm>
              <a:prstGeom prst="line">
                <a:avLst/>
              </a:prstGeom>
              <a:noFill/>
              <a:ln w="9525">
                <a:solidFill>
                  <a:schemeClr val="tx1"/>
                </a:solidFill>
                <a:round/>
                <a:headEnd/>
                <a:tailEnd/>
              </a:ln>
            </p:spPr>
            <p:txBody>
              <a:bodyPr/>
              <a:lstStyle/>
              <a:p>
                <a:endParaRPr lang="en-US"/>
              </a:p>
            </p:txBody>
          </p:sp>
          <p:sp>
            <p:nvSpPr>
              <p:cNvPr id="27" name="Line 7"/>
              <p:cNvSpPr>
                <a:spLocks noChangeShapeType="1"/>
              </p:cNvSpPr>
              <p:nvPr/>
            </p:nvSpPr>
            <p:spPr bwMode="auto">
              <a:xfrm>
                <a:off x="2322" y="3024"/>
                <a:ext cx="0" cy="720"/>
              </a:xfrm>
              <a:prstGeom prst="line">
                <a:avLst/>
              </a:prstGeom>
              <a:noFill/>
              <a:ln w="9525">
                <a:solidFill>
                  <a:schemeClr val="tx1"/>
                </a:solidFill>
                <a:round/>
                <a:headEnd/>
                <a:tailEnd/>
              </a:ln>
            </p:spPr>
            <p:txBody>
              <a:bodyPr/>
              <a:lstStyle/>
              <a:p>
                <a:endParaRPr lang="en-US"/>
              </a:p>
            </p:txBody>
          </p:sp>
          <p:sp>
            <p:nvSpPr>
              <p:cNvPr id="28" name="Line 8"/>
              <p:cNvSpPr>
                <a:spLocks noChangeShapeType="1"/>
              </p:cNvSpPr>
              <p:nvPr/>
            </p:nvSpPr>
            <p:spPr bwMode="auto">
              <a:xfrm>
                <a:off x="1314" y="3753"/>
                <a:ext cx="384" cy="0"/>
              </a:xfrm>
              <a:prstGeom prst="line">
                <a:avLst/>
              </a:prstGeom>
              <a:noFill/>
              <a:ln w="9525">
                <a:solidFill>
                  <a:schemeClr val="tx1"/>
                </a:solidFill>
                <a:round/>
                <a:headEnd/>
                <a:tailEnd/>
              </a:ln>
            </p:spPr>
            <p:txBody>
              <a:bodyPr/>
              <a:lstStyle/>
              <a:p>
                <a:endParaRPr lang="en-US"/>
              </a:p>
            </p:txBody>
          </p:sp>
          <p:grpSp>
            <p:nvGrpSpPr>
              <p:cNvPr id="5" name="Group 14"/>
              <p:cNvGrpSpPr>
                <a:grpSpLocks/>
              </p:cNvGrpSpPr>
              <p:nvPr/>
            </p:nvGrpSpPr>
            <p:grpSpPr bwMode="auto">
              <a:xfrm>
                <a:off x="2112" y="3216"/>
                <a:ext cx="411" cy="288"/>
                <a:chOff x="3897" y="2736"/>
                <a:chExt cx="411" cy="288"/>
              </a:xfrm>
            </p:grpSpPr>
            <p:sp>
              <p:nvSpPr>
                <p:cNvPr id="30" name="Line 11"/>
                <p:cNvSpPr>
                  <a:spLocks noChangeShapeType="1"/>
                </p:cNvSpPr>
                <p:nvPr/>
              </p:nvSpPr>
              <p:spPr bwMode="auto">
                <a:xfrm>
                  <a:off x="3984" y="2736"/>
                  <a:ext cx="288" cy="288"/>
                </a:xfrm>
                <a:prstGeom prst="line">
                  <a:avLst/>
                </a:prstGeom>
                <a:noFill/>
                <a:ln w="19050">
                  <a:solidFill>
                    <a:schemeClr val="tx1"/>
                  </a:solidFill>
                  <a:round/>
                  <a:headEnd/>
                  <a:tailEnd/>
                </a:ln>
              </p:spPr>
              <p:txBody>
                <a:bodyPr/>
                <a:lstStyle/>
                <a:p>
                  <a:endParaRPr lang="en-US"/>
                </a:p>
              </p:txBody>
            </p:sp>
            <p:sp>
              <p:nvSpPr>
                <p:cNvPr id="31" name="Line 13"/>
                <p:cNvSpPr>
                  <a:spLocks noChangeShapeType="1"/>
                </p:cNvSpPr>
                <p:nvPr/>
              </p:nvSpPr>
              <p:spPr bwMode="auto">
                <a:xfrm rot="3600000">
                  <a:off x="4040" y="2663"/>
                  <a:ext cx="126" cy="411"/>
                </a:xfrm>
                <a:prstGeom prst="line">
                  <a:avLst/>
                </a:prstGeom>
                <a:noFill/>
                <a:ln w="19050">
                  <a:solidFill>
                    <a:schemeClr val="tx1"/>
                  </a:solidFill>
                  <a:round/>
                  <a:headEnd/>
                  <a:tailEnd/>
                </a:ln>
              </p:spPr>
              <p:txBody>
                <a:bodyPr/>
                <a:lstStyle/>
                <a:p>
                  <a:endParaRPr lang="en-US"/>
                </a:p>
              </p:txBody>
            </p:sp>
          </p:grpSp>
        </p:grpSp>
        <p:sp>
          <p:nvSpPr>
            <p:cNvPr id="21" name="Text Box 17"/>
            <p:cNvSpPr txBox="1">
              <a:spLocks noChangeArrowheads="1"/>
            </p:cNvSpPr>
            <p:nvPr/>
          </p:nvSpPr>
          <p:spPr bwMode="auto">
            <a:xfrm>
              <a:off x="1818" y="2871"/>
              <a:ext cx="384" cy="194"/>
            </a:xfrm>
            <a:prstGeom prst="rect">
              <a:avLst/>
            </a:prstGeom>
            <a:noFill/>
            <a:ln w="9525">
              <a:noFill/>
              <a:miter lim="800000"/>
              <a:headEnd/>
              <a:tailEnd/>
            </a:ln>
          </p:spPr>
          <p:txBody>
            <a:bodyPr>
              <a:spAutoFit/>
            </a:bodyPr>
            <a:lstStyle/>
            <a:p>
              <a:pPr>
                <a:spcBef>
                  <a:spcPct val="50000"/>
                </a:spcBef>
              </a:pPr>
              <a:r>
                <a:rPr lang="en-US" sz="1400" b="1" dirty="0" err="1"/>
                <a:t>L</a:t>
              </a:r>
              <a:r>
                <a:rPr lang="en-US" sz="1800" b="1" baseline="-25000" dirty="0" err="1">
                  <a:latin typeface="Symbol" pitchFamily="18" charset="2"/>
                </a:rPr>
                <a:t>p</a:t>
              </a:r>
              <a:endParaRPr lang="en-US" sz="1800" b="1" baseline="-25000" dirty="0">
                <a:latin typeface="Symbol" pitchFamily="18" charset="2"/>
              </a:endParaRPr>
            </a:p>
          </p:txBody>
        </p:sp>
        <p:sp>
          <p:nvSpPr>
            <p:cNvPr id="22" name="Text Box 18"/>
            <p:cNvSpPr txBox="1">
              <a:spLocks noChangeArrowheads="1"/>
            </p:cNvSpPr>
            <p:nvPr/>
          </p:nvSpPr>
          <p:spPr bwMode="auto">
            <a:xfrm>
              <a:off x="1772" y="3592"/>
              <a:ext cx="436" cy="324"/>
            </a:xfrm>
            <a:prstGeom prst="rect">
              <a:avLst/>
            </a:prstGeom>
            <a:noFill/>
            <a:ln w="9525">
              <a:noFill/>
              <a:miter lim="800000"/>
              <a:headEnd/>
              <a:tailEnd/>
            </a:ln>
          </p:spPr>
          <p:txBody>
            <a:bodyPr wrap="square">
              <a:spAutoFit/>
            </a:bodyPr>
            <a:lstStyle/>
            <a:p>
              <a:pPr>
                <a:spcBef>
                  <a:spcPct val="50000"/>
                </a:spcBef>
              </a:pPr>
              <a:r>
                <a:rPr lang="en-US" sz="1400" b="1" dirty="0"/>
                <a:t>L</a:t>
              </a:r>
              <a:r>
                <a:rPr lang="en-US" sz="1800" b="1" baseline="-25000" dirty="0">
                  <a:latin typeface="Symbol" pitchFamily="18" charset="2"/>
                </a:rPr>
                <a:t>s</a:t>
              </a:r>
            </a:p>
          </p:txBody>
        </p:sp>
        <p:sp>
          <p:nvSpPr>
            <p:cNvPr id="23" name="Text Box 19"/>
            <p:cNvSpPr txBox="1">
              <a:spLocks noChangeArrowheads="1"/>
            </p:cNvSpPr>
            <p:nvPr/>
          </p:nvSpPr>
          <p:spPr bwMode="auto">
            <a:xfrm>
              <a:off x="2496" y="3504"/>
              <a:ext cx="624" cy="194"/>
            </a:xfrm>
            <a:prstGeom prst="rect">
              <a:avLst/>
            </a:prstGeom>
            <a:noFill/>
            <a:ln w="9525">
              <a:noFill/>
              <a:miter lim="800000"/>
              <a:headEnd/>
              <a:tailEnd/>
            </a:ln>
          </p:spPr>
          <p:txBody>
            <a:bodyPr>
              <a:spAutoFit/>
            </a:bodyPr>
            <a:lstStyle/>
            <a:p>
              <a:pPr>
                <a:spcBef>
                  <a:spcPct val="50000"/>
                </a:spcBef>
              </a:pPr>
              <a:r>
                <a:rPr lang="en-US" sz="1400" b="1"/>
                <a:t>L</a:t>
              </a:r>
              <a:r>
                <a:rPr lang="en-US" sz="1800" b="1" baseline="-25000">
                  <a:latin typeface="Times New Roman" pitchFamily="18" charset="0"/>
                </a:rPr>
                <a:t>JJ</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linds(horizontal)">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4"/>
          <p:cNvPicPr>
            <a:picLocks noChangeAspect="1" noChangeArrowheads="1"/>
          </p:cNvPicPr>
          <p:nvPr/>
        </p:nvPicPr>
        <p:blipFill>
          <a:blip r:embed="rId2" cstate="print"/>
          <a:srcRect/>
          <a:stretch>
            <a:fillRect/>
          </a:stretch>
        </p:blipFill>
        <p:spPr bwMode="auto">
          <a:xfrm>
            <a:off x="303856" y="1210297"/>
            <a:ext cx="3260032" cy="3226815"/>
          </a:xfrm>
          <a:prstGeom prst="rect">
            <a:avLst/>
          </a:prstGeom>
          <a:noFill/>
          <a:ln w="9525">
            <a:noFill/>
            <a:miter lim="800000"/>
            <a:headEnd/>
            <a:tailEnd/>
          </a:ln>
        </p:spPr>
      </p:pic>
      <p:sp>
        <p:nvSpPr>
          <p:cNvPr id="6" name="TextBox 5"/>
          <p:cNvSpPr txBox="1"/>
          <p:nvPr/>
        </p:nvSpPr>
        <p:spPr>
          <a:xfrm>
            <a:off x="3276600" y="188640"/>
            <a:ext cx="2720232" cy="461665"/>
          </a:xfrm>
          <a:prstGeom prst="rect">
            <a:avLst/>
          </a:prstGeom>
          <a:noFill/>
        </p:spPr>
        <p:txBody>
          <a:bodyPr wrap="none" rtlCol="0">
            <a:spAutoFit/>
          </a:bodyPr>
          <a:lstStyle/>
          <a:p>
            <a:r>
              <a:rPr lang="en-US" sz="2400" dirty="0" smtClean="0"/>
              <a:t>RF Vortex Modeling</a:t>
            </a:r>
            <a:endParaRPr lang="en-US" sz="2400" dirty="0"/>
          </a:p>
        </p:txBody>
      </p:sp>
      <p:pic>
        <p:nvPicPr>
          <p:cNvPr id="98305" name="Picture 1"/>
          <p:cNvPicPr>
            <a:picLocks noChangeAspect="1" noChangeArrowheads="1"/>
          </p:cNvPicPr>
          <p:nvPr/>
        </p:nvPicPr>
        <p:blipFill>
          <a:blip r:embed="rId3" cstate="print"/>
          <a:srcRect/>
          <a:stretch>
            <a:fillRect/>
          </a:stretch>
        </p:blipFill>
        <p:spPr bwMode="auto">
          <a:xfrm>
            <a:off x="1143000" y="4648200"/>
            <a:ext cx="1535573" cy="1905000"/>
          </a:xfrm>
          <a:prstGeom prst="rect">
            <a:avLst/>
          </a:prstGeom>
          <a:noFill/>
          <a:ln w="9525">
            <a:noFill/>
            <a:miter lim="800000"/>
            <a:headEnd/>
            <a:tailEnd/>
          </a:ln>
        </p:spPr>
      </p:pic>
      <p:pic>
        <p:nvPicPr>
          <p:cNvPr id="98306" name="Picture 2"/>
          <p:cNvPicPr>
            <a:picLocks noChangeAspect="1" noChangeArrowheads="1"/>
          </p:cNvPicPr>
          <p:nvPr/>
        </p:nvPicPr>
        <p:blipFill>
          <a:blip r:embed="rId4" cstate="print"/>
          <a:srcRect/>
          <a:stretch>
            <a:fillRect/>
          </a:stretch>
        </p:blipFill>
        <p:spPr bwMode="auto">
          <a:xfrm>
            <a:off x="4876800" y="2781300"/>
            <a:ext cx="2543175" cy="2247900"/>
          </a:xfrm>
          <a:prstGeom prst="rect">
            <a:avLst/>
          </a:prstGeom>
          <a:noFill/>
          <a:ln w="9525">
            <a:noFill/>
            <a:miter lim="800000"/>
            <a:headEnd/>
            <a:tailEnd/>
          </a:ln>
        </p:spPr>
      </p:pic>
      <p:cxnSp>
        <p:nvCxnSpPr>
          <p:cNvPr id="14" name="Straight Connector 13"/>
          <p:cNvCxnSpPr/>
          <p:nvPr/>
        </p:nvCxnSpPr>
        <p:spPr>
          <a:xfrm>
            <a:off x="7391400" y="4276078"/>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391400" y="4208756"/>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543800" y="39624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543800" y="42672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593366" y="4056356"/>
            <a:ext cx="590226" cy="338554"/>
          </a:xfrm>
          <a:prstGeom prst="rect">
            <a:avLst/>
          </a:prstGeom>
          <a:noFill/>
        </p:spPr>
        <p:txBody>
          <a:bodyPr wrap="none" rtlCol="0">
            <a:spAutoFit/>
          </a:bodyPr>
          <a:lstStyle/>
          <a:p>
            <a:r>
              <a:rPr lang="en-US" sz="1600" dirty="0" smtClean="0"/>
              <a:t>a ~ </a:t>
            </a:r>
            <a:r>
              <a:rPr lang="en-US" sz="1600" dirty="0" smtClean="0">
                <a:latin typeface="Symbol" pitchFamily="18" charset="2"/>
              </a:rPr>
              <a:t>x</a:t>
            </a:r>
            <a:endParaRPr lang="en-US" sz="1600" dirty="0">
              <a:latin typeface="Symbol" pitchFamily="18" charset="2"/>
            </a:endParaRPr>
          </a:p>
        </p:txBody>
      </p:sp>
      <p:grpSp>
        <p:nvGrpSpPr>
          <p:cNvPr id="3" name="Group 21"/>
          <p:cNvGrpSpPr/>
          <p:nvPr/>
        </p:nvGrpSpPr>
        <p:grpSpPr>
          <a:xfrm>
            <a:off x="5257800" y="5429250"/>
            <a:ext cx="2505075" cy="1123950"/>
            <a:chOff x="5257800" y="5429250"/>
            <a:chExt cx="2505075" cy="1123950"/>
          </a:xfrm>
        </p:grpSpPr>
        <p:pic>
          <p:nvPicPr>
            <p:cNvPr id="98307" name="Picture 3"/>
            <p:cNvPicPr>
              <a:picLocks noChangeAspect="1" noChangeArrowheads="1"/>
            </p:cNvPicPr>
            <p:nvPr/>
          </p:nvPicPr>
          <p:blipFill>
            <a:blip r:embed="rId5" cstate="print"/>
            <a:srcRect/>
            <a:stretch>
              <a:fillRect/>
            </a:stretch>
          </p:blipFill>
          <p:spPr bwMode="auto">
            <a:xfrm>
              <a:off x="5257800" y="5429250"/>
              <a:ext cx="2505075" cy="1047750"/>
            </a:xfrm>
            <a:prstGeom prst="rect">
              <a:avLst/>
            </a:prstGeom>
            <a:noFill/>
            <a:ln w="9525">
              <a:noFill/>
              <a:miter lim="800000"/>
              <a:headEnd/>
              <a:tailEnd/>
            </a:ln>
          </p:spPr>
        </p:pic>
        <p:sp>
          <p:nvSpPr>
            <p:cNvPr id="21" name="Rectangle 20"/>
            <p:cNvSpPr/>
            <p:nvPr/>
          </p:nvSpPr>
          <p:spPr>
            <a:xfrm>
              <a:off x="6477000" y="6400800"/>
              <a:ext cx="304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5146618" y="6512512"/>
            <a:ext cx="2459328" cy="276999"/>
          </a:xfrm>
          <a:prstGeom prst="rect">
            <a:avLst/>
          </a:prstGeom>
          <a:noFill/>
        </p:spPr>
        <p:txBody>
          <a:bodyPr wrap="none" rtlCol="0">
            <a:spAutoFit/>
          </a:bodyPr>
          <a:lstStyle/>
          <a:p>
            <a:r>
              <a:rPr lang="en-US" sz="1200" dirty="0" smtClean="0"/>
              <a:t>G. </a:t>
            </a:r>
            <a:r>
              <a:rPr lang="en-US" sz="1200" dirty="0" err="1" smtClean="0"/>
              <a:t>Carneiro</a:t>
            </a:r>
            <a:r>
              <a:rPr lang="en-US" sz="1200" dirty="0" smtClean="0"/>
              <a:t>, PRB </a:t>
            </a:r>
            <a:r>
              <a:rPr lang="en-US" sz="1200" b="1" dirty="0" smtClean="0"/>
              <a:t>69</a:t>
            </a:r>
            <a:r>
              <a:rPr lang="en-US" sz="1200" dirty="0" smtClean="0"/>
              <a:t>, 214504 (2004)</a:t>
            </a:r>
            <a:endParaRPr lang="en-US" sz="1200" dirty="0"/>
          </a:p>
        </p:txBody>
      </p:sp>
      <p:pic>
        <p:nvPicPr>
          <p:cNvPr id="116737" name="Picture 1"/>
          <p:cNvPicPr>
            <a:picLocks noChangeAspect="1" noChangeArrowheads="1"/>
          </p:cNvPicPr>
          <p:nvPr/>
        </p:nvPicPr>
        <p:blipFill>
          <a:blip r:embed="rId6" cstate="print"/>
          <a:srcRect/>
          <a:stretch>
            <a:fillRect/>
          </a:stretch>
        </p:blipFill>
        <p:spPr bwMode="auto">
          <a:xfrm>
            <a:off x="4114800" y="838200"/>
            <a:ext cx="4276725" cy="1724303"/>
          </a:xfrm>
          <a:prstGeom prst="rect">
            <a:avLst/>
          </a:prstGeom>
          <a:noFill/>
          <a:ln w="9525">
            <a:noFill/>
            <a:miter lim="800000"/>
            <a:headEnd/>
            <a:tailEnd/>
          </a:ln>
        </p:spPr>
      </p:pic>
      <p:sp>
        <p:nvSpPr>
          <p:cNvPr id="18" name="TextBox 17"/>
          <p:cNvSpPr txBox="1"/>
          <p:nvPr/>
        </p:nvSpPr>
        <p:spPr>
          <a:xfrm>
            <a:off x="7620000" y="5105400"/>
            <a:ext cx="1285929" cy="523220"/>
          </a:xfrm>
          <a:prstGeom prst="rect">
            <a:avLst/>
          </a:prstGeom>
          <a:noFill/>
        </p:spPr>
        <p:txBody>
          <a:bodyPr wrap="none" rtlCol="0">
            <a:spAutoFit/>
          </a:bodyPr>
          <a:lstStyle/>
          <a:p>
            <a:r>
              <a:rPr lang="en-US" sz="1400" dirty="0" smtClean="0"/>
              <a:t>Lattice London</a:t>
            </a:r>
          </a:p>
          <a:p>
            <a:r>
              <a:rPr lang="en-US" sz="1400" dirty="0" smtClean="0"/>
              <a:t>Calculation</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3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7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830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
          <p:cNvPicPr>
            <a:picLocks noChangeAspect="1" noChangeArrowheads="1"/>
          </p:cNvPicPr>
          <p:nvPr/>
        </p:nvPicPr>
        <p:blipFill>
          <a:blip r:embed="rId2" cstate="print"/>
          <a:srcRect/>
          <a:stretch>
            <a:fillRect/>
          </a:stretch>
        </p:blipFill>
        <p:spPr bwMode="auto">
          <a:xfrm>
            <a:off x="413245" y="4800600"/>
            <a:ext cx="3244355" cy="1676400"/>
          </a:xfrm>
          <a:prstGeom prst="rect">
            <a:avLst/>
          </a:prstGeom>
          <a:noFill/>
          <a:ln w="9525">
            <a:noFill/>
            <a:miter lim="800000"/>
            <a:headEnd/>
            <a:tailEnd/>
          </a:ln>
        </p:spPr>
      </p:pic>
      <p:pic>
        <p:nvPicPr>
          <p:cNvPr id="2" name="Picture 44"/>
          <p:cNvPicPr>
            <a:picLocks noChangeAspect="1" noChangeArrowheads="1"/>
          </p:cNvPicPr>
          <p:nvPr/>
        </p:nvPicPr>
        <p:blipFill>
          <a:blip r:embed="rId3" cstate="print"/>
          <a:srcRect/>
          <a:stretch>
            <a:fillRect/>
          </a:stretch>
        </p:blipFill>
        <p:spPr bwMode="auto">
          <a:xfrm>
            <a:off x="303856" y="1210297"/>
            <a:ext cx="3260032" cy="3226815"/>
          </a:xfrm>
          <a:prstGeom prst="rect">
            <a:avLst/>
          </a:prstGeom>
          <a:noFill/>
          <a:ln w="9525">
            <a:noFill/>
            <a:miter lim="800000"/>
            <a:headEnd/>
            <a:tailEnd/>
          </a:ln>
        </p:spPr>
      </p:pic>
      <p:pic>
        <p:nvPicPr>
          <p:cNvPr id="3" name="Picture 41"/>
          <p:cNvPicPr>
            <a:picLocks noChangeAspect="1" noChangeArrowheads="1"/>
          </p:cNvPicPr>
          <p:nvPr/>
        </p:nvPicPr>
        <p:blipFill>
          <a:blip r:embed="rId4" cstate="print"/>
          <a:srcRect/>
          <a:stretch>
            <a:fillRect/>
          </a:stretch>
        </p:blipFill>
        <p:spPr bwMode="auto">
          <a:xfrm>
            <a:off x="4139952" y="2057400"/>
            <a:ext cx="4223766" cy="2376264"/>
          </a:xfrm>
          <a:prstGeom prst="rect">
            <a:avLst/>
          </a:prstGeom>
          <a:noFill/>
          <a:ln w="9525">
            <a:noFill/>
            <a:miter lim="800000"/>
            <a:headEnd/>
            <a:tailEnd/>
          </a:ln>
        </p:spPr>
      </p:pic>
      <p:sp>
        <p:nvSpPr>
          <p:cNvPr id="4" name="Rectangle 120"/>
          <p:cNvSpPr>
            <a:spLocks noChangeArrowheads="1"/>
          </p:cNvSpPr>
          <p:nvPr/>
        </p:nvSpPr>
        <p:spPr bwMode="auto">
          <a:xfrm>
            <a:off x="6372200" y="1772816"/>
            <a:ext cx="2592288" cy="200055"/>
          </a:xfrm>
          <a:prstGeom prst="rect">
            <a:avLst/>
          </a:prstGeom>
          <a:noFill/>
          <a:ln w="9525">
            <a:noFill/>
            <a:miter lim="800000"/>
            <a:headEnd/>
            <a:tailEnd/>
          </a:ln>
        </p:spPr>
        <p:txBody>
          <a:bodyPr wrap="square">
            <a:spAutoFit/>
          </a:bodyPr>
          <a:lstStyle/>
          <a:p>
            <a:pPr algn="just"/>
            <a:r>
              <a:rPr lang="en-US" sz="700" dirty="0"/>
              <a:t>A. </a:t>
            </a:r>
            <a:r>
              <a:rPr lang="en-US" sz="700" dirty="0" err="1"/>
              <a:t>Gurevich</a:t>
            </a:r>
            <a:r>
              <a:rPr lang="en-US" sz="700" dirty="0"/>
              <a:t> and G. Ciovati, Phys. Rev. B, </a:t>
            </a:r>
            <a:r>
              <a:rPr lang="en-US" sz="700" b="1" dirty="0"/>
              <a:t>77</a:t>
            </a:r>
            <a:r>
              <a:rPr lang="en-US" sz="700" dirty="0"/>
              <a:t>, 104501(2008)</a:t>
            </a:r>
          </a:p>
        </p:txBody>
      </p:sp>
      <p:pic>
        <p:nvPicPr>
          <p:cNvPr id="5" name="Picture 92"/>
          <p:cNvPicPr>
            <a:picLocks noChangeAspect="1" noChangeArrowheads="1"/>
          </p:cNvPicPr>
          <p:nvPr/>
        </p:nvPicPr>
        <p:blipFill>
          <a:blip r:embed="rId5" cstate="print"/>
          <a:srcRect/>
          <a:stretch>
            <a:fillRect/>
          </a:stretch>
        </p:blipFill>
        <p:spPr bwMode="auto">
          <a:xfrm>
            <a:off x="4355976" y="1124744"/>
            <a:ext cx="4032448" cy="627832"/>
          </a:xfrm>
          <a:prstGeom prst="rect">
            <a:avLst/>
          </a:prstGeom>
          <a:noFill/>
          <a:ln w="9525">
            <a:noFill/>
            <a:miter lim="800000"/>
            <a:headEnd/>
            <a:tailEnd/>
          </a:ln>
        </p:spPr>
      </p:pic>
      <p:sp>
        <p:nvSpPr>
          <p:cNvPr id="6" name="TextBox 5"/>
          <p:cNvSpPr txBox="1"/>
          <p:nvPr/>
        </p:nvSpPr>
        <p:spPr>
          <a:xfrm>
            <a:off x="2994768" y="188640"/>
            <a:ext cx="2720232" cy="461665"/>
          </a:xfrm>
          <a:prstGeom prst="rect">
            <a:avLst/>
          </a:prstGeom>
          <a:noFill/>
        </p:spPr>
        <p:txBody>
          <a:bodyPr wrap="none" rtlCol="0">
            <a:spAutoFit/>
          </a:bodyPr>
          <a:lstStyle/>
          <a:p>
            <a:r>
              <a:rPr lang="en-US" sz="2400" dirty="0" smtClean="0"/>
              <a:t>RF Vortex Modeling</a:t>
            </a:r>
            <a:endParaRPr lang="en-US" sz="2400" dirty="0"/>
          </a:p>
        </p:txBody>
      </p:sp>
      <p:sp>
        <p:nvSpPr>
          <p:cNvPr id="7" name="TextBox 6"/>
          <p:cNvSpPr txBox="1"/>
          <p:nvPr/>
        </p:nvSpPr>
        <p:spPr>
          <a:xfrm>
            <a:off x="4610527" y="4865712"/>
            <a:ext cx="3348032" cy="1200329"/>
          </a:xfrm>
          <a:prstGeom prst="rect">
            <a:avLst/>
          </a:prstGeom>
          <a:noFill/>
        </p:spPr>
        <p:txBody>
          <a:bodyPr wrap="none" rtlCol="0">
            <a:spAutoFit/>
          </a:bodyPr>
          <a:lstStyle/>
          <a:p>
            <a:r>
              <a:rPr lang="en-US" sz="1800" dirty="0" smtClean="0"/>
              <a:t>Predict V</a:t>
            </a:r>
            <a:r>
              <a:rPr lang="en-US" sz="1800" baseline="-25000" dirty="0" smtClean="0"/>
              <a:t>3f</a:t>
            </a:r>
            <a:r>
              <a:rPr lang="en-US" sz="1800" dirty="0" smtClean="0"/>
              <a:t> (magnitude and phase)</a:t>
            </a:r>
          </a:p>
          <a:p>
            <a:r>
              <a:rPr lang="en-US" sz="1800" dirty="0" smtClean="0"/>
              <a:t>as a function of:</a:t>
            </a:r>
          </a:p>
          <a:p>
            <a:r>
              <a:rPr lang="en-US" sz="1800" dirty="0" smtClean="0"/>
              <a:t>RF field strength,</a:t>
            </a:r>
          </a:p>
          <a:p>
            <a:r>
              <a:rPr lang="en-US" sz="1800" dirty="0" smtClean="0"/>
              <a:t>Temperature</a:t>
            </a:r>
            <a:endParaRPr lang="en-US" sz="1800" dirty="0"/>
          </a:p>
        </p:txBody>
      </p:sp>
      <p:sp>
        <p:nvSpPr>
          <p:cNvPr id="9" name="TextBox 8"/>
          <p:cNvSpPr txBox="1"/>
          <p:nvPr/>
        </p:nvSpPr>
        <p:spPr>
          <a:xfrm>
            <a:off x="5105400" y="838200"/>
            <a:ext cx="2375137" cy="338554"/>
          </a:xfrm>
          <a:prstGeom prst="rect">
            <a:avLst/>
          </a:prstGeom>
          <a:noFill/>
        </p:spPr>
        <p:txBody>
          <a:bodyPr wrap="none" rtlCol="0">
            <a:spAutoFit/>
          </a:bodyPr>
          <a:lstStyle/>
          <a:p>
            <a:r>
              <a:rPr lang="en-US" sz="1600" dirty="0" smtClean="0"/>
              <a:t>Vortex </a:t>
            </a:r>
            <a:r>
              <a:rPr lang="en-US" sz="1600" dirty="0" err="1" smtClean="0"/>
              <a:t>semiloop</a:t>
            </a:r>
            <a:r>
              <a:rPr lang="en-US" sz="1600" dirty="0" smtClean="0"/>
              <a:t> dynamics</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3744" y="54114"/>
            <a:ext cx="6060056" cy="954107"/>
          </a:xfrm>
          <a:prstGeom prst="rect">
            <a:avLst/>
          </a:prstGeom>
          <a:noFill/>
        </p:spPr>
        <p:txBody>
          <a:bodyPr wrap="none" rtlCol="0">
            <a:spAutoFit/>
          </a:bodyPr>
          <a:lstStyle/>
          <a:p>
            <a:pPr algn="ctr"/>
            <a:r>
              <a:rPr lang="en-US" sz="2000" b="1" dirty="0" smtClean="0">
                <a:latin typeface="Times New Roman" pitchFamily="18" charset="0"/>
                <a:cs typeface="Times New Roman" pitchFamily="18" charset="0"/>
              </a:rPr>
              <a:t>Harmonic Generation in Superconducting Thin Films</a:t>
            </a:r>
          </a:p>
          <a:p>
            <a:pPr algn="ctr"/>
            <a:r>
              <a:rPr lang="en-US" b="1" dirty="0" smtClean="0">
                <a:latin typeface="Times New Roman" pitchFamily="18" charset="0"/>
                <a:cs typeface="Times New Roman" pitchFamily="18" charset="0"/>
              </a:rPr>
              <a:t>Most of our work so far is on thin films…</a:t>
            </a:r>
          </a:p>
          <a:p>
            <a:pPr algn="ctr"/>
            <a:r>
              <a:rPr lang="en-US" b="1" dirty="0" smtClean="0">
                <a:solidFill>
                  <a:srgbClr val="1907FF"/>
                </a:solidFill>
                <a:latin typeface="Times New Roman" pitchFamily="18" charset="0"/>
                <a:cs typeface="Times New Roman" pitchFamily="18" charset="0"/>
              </a:rPr>
              <a:t>Films are flat, smooth, reproducible, produce strong signals</a:t>
            </a:r>
            <a:endParaRPr lang="en-US" b="1" dirty="0">
              <a:solidFill>
                <a:srgbClr val="1907FF"/>
              </a:solidFill>
              <a:latin typeface="Times New Roman" pitchFamily="18" charset="0"/>
              <a:cs typeface="Times New Roman" pitchFamily="18" charset="0"/>
            </a:endParaRPr>
          </a:p>
        </p:txBody>
      </p:sp>
      <p:pic>
        <p:nvPicPr>
          <p:cNvPr id="3" name="Object 2"/>
          <p:cNvPicPr>
            <a:picLocks noChangeAspect="1" noChangeArrowheads="1"/>
          </p:cNvPicPr>
          <p:nvPr/>
        </p:nvPicPr>
        <p:blipFill>
          <a:blip r:embed="rId2" cstate="print"/>
          <a:srcRect/>
          <a:stretch>
            <a:fillRect/>
          </a:stretch>
        </p:blipFill>
        <p:spPr bwMode="auto">
          <a:xfrm>
            <a:off x="76200" y="1098550"/>
            <a:ext cx="7162800" cy="5454650"/>
          </a:xfrm>
          <a:prstGeom prst="rect">
            <a:avLst/>
          </a:prstGeom>
          <a:noFill/>
          <a:ln w="9525">
            <a:miter lim="800000"/>
            <a:headEnd/>
            <a:tailEnd/>
          </a:ln>
          <a:effectLst/>
        </p:spPr>
      </p:pic>
      <p:sp>
        <p:nvSpPr>
          <p:cNvPr id="4" name="TextBox 7"/>
          <p:cNvSpPr txBox="1"/>
          <p:nvPr/>
        </p:nvSpPr>
        <p:spPr>
          <a:xfrm>
            <a:off x="2133600" y="1708150"/>
            <a:ext cx="472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smtClean="0">
                <a:latin typeface="Times New Roman" pitchFamily="18" charset="0"/>
                <a:cs typeface="Times New Roman" pitchFamily="18" charset="0"/>
              </a:rPr>
              <a:t>Nb thin film (50 nm)</a:t>
            </a:r>
            <a:endParaRPr lang="en-US" sz="2800" b="1" dirty="0">
              <a:latin typeface="Times New Roman" pitchFamily="18" charset="0"/>
              <a:cs typeface="Times New Roman" pitchFamily="18" charset="0"/>
            </a:endParaRPr>
          </a:p>
        </p:txBody>
      </p:sp>
      <p:sp>
        <p:nvSpPr>
          <p:cNvPr id="5" name="TextBox 4"/>
          <p:cNvSpPr txBox="1"/>
          <p:nvPr/>
        </p:nvSpPr>
        <p:spPr>
          <a:xfrm>
            <a:off x="6553200" y="1447800"/>
            <a:ext cx="2561920" cy="2308324"/>
          </a:xfrm>
          <a:prstGeom prst="rect">
            <a:avLst/>
          </a:prstGeom>
          <a:noFill/>
        </p:spPr>
        <p:txBody>
          <a:bodyPr wrap="none" rtlCol="0">
            <a:spAutoFit/>
          </a:bodyPr>
          <a:lstStyle/>
          <a:p>
            <a:r>
              <a:rPr lang="en-US" dirty="0" smtClean="0"/>
              <a:t>Candidate Nonlinear</a:t>
            </a:r>
          </a:p>
          <a:p>
            <a:r>
              <a:rPr lang="en-US" dirty="0" smtClean="0"/>
              <a:t>Sources:</a:t>
            </a:r>
          </a:p>
          <a:p>
            <a:endParaRPr lang="en-US" dirty="0" smtClean="0"/>
          </a:p>
          <a:p>
            <a:pPr marL="342900" indent="-342900"/>
            <a:r>
              <a:rPr lang="en-US" dirty="0" smtClean="0">
                <a:sym typeface="Symbol"/>
              </a:rPr>
              <a:t> </a:t>
            </a:r>
            <a:r>
              <a:rPr lang="en-US" dirty="0" err="1" smtClean="0"/>
              <a:t>Superfluid</a:t>
            </a:r>
            <a:r>
              <a:rPr lang="en-US" dirty="0" smtClean="0"/>
              <a:t> nonlinearity</a:t>
            </a:r>
          </a:p>
          <a:p>
            <a:pPr marL="342900" lvl="1" indent="-342900"/>
            <a:r>
              <a:rPr lang="en-US" dirty="0" smtClean="0"/>
              <a:t>	as T -&gt; </a:t>
            </a:r>
            <a:r>
              <a:rPr lang="en-US" dirty="0" err="1" smtClean="0"/>
              <a:t>T</a:t>
            </a:r>
            <a:r>
              <a:rPr lang="en-US" baseline="-25000" dirty="0" err="1" smtClean="0"/>
              <a:t>c</a:t>
            </a:r>
            <a:endParaRPr lang="en-US" baseline="-25000" dirty="0" smtClean="0"/>
          </a:p>
          <a:p>
            <a:pPr marL="342900" indent="-342900"/>
            <a:r>
              <a:rPr lang="en-US" dirty="0" smtClean="0">
                <a:sym typeface="Symbol"/>
              </a:rPr>
              <a:t> </a:t>
            </a:r>
            <a:r>
              <a:rPr lang="en-US" dirty="0" smtClean="0"/>
              <a:t>Vortex / Anti-vortex </a:t>
            </a:r>
          </a:p>
          <a:p>
            <a:pPr marL="800100" lvl="1" indent="-342900"/>
            <a:r>
              <a:rPr lang="en-US" dirty="0" smtClean="0"/>
              <a:t>pair creation and</a:t>
            </a:r>
          </a:p>
          <a:p>
            <a:pPr marL="800100" lvl="1" indent="-342900"/>
            <a:r>
              <a:rPr lang="en-US" dirty="0" smtClean="0"/>
              <a:t>motion</a:t>
            </a:r>
          </a:p>
        </p:txBody>
      </p:sp>
      <p:pic>
        <p:nvPicPr>
          <p:cNvPr id="56321" name="Picture 1"/>
          <p:cNvPicPr>
            <a:picLocks noChangeAspect="1" noChangeArrowheads="1"/>
          </p:cNvPicPr>
          <p:nvPr/>
        </p:nvPicPr>
        <p:blipFill>
          <a:blip r:embed="rId3" cstate="print"/>
          <a:srcRect/>
          <a:stretch>
            <a:fillRect/>
          </a:stretch>
        </p:blipFill>
        <p:spPr bwMode="auto">
          <a:xfrm>
            <a:off x="785791" y="3462338"/>
            <a:ext cx="5081609" cy="32432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amin\Desktop\Research 2012\April2012data\BulkNb Setup_photos\P1010179.JPG"/>
          <p:cNvPicPr>
            <a:picLocks noChangeAspect="1" noChangeArrowheads="1"/>
          </p:cNvPicPr>
          <p:nvPr/>
        </p:nvPicPr>
        <p:blipFill>
          <a:blip r:embed="rId2" cstate="print"/>
          <a:srcRect/>
          <a:stretch>
            <a:fillRect/>
          </a:stretch>
        </p:blipFill>
        <p:spPr bwMode="auto">
          <a:xfrm>
            <a:off x="2286000" y="1676400"/>
            <a:ext cx="6705600" cy="5029200"/>
          </a:xfrm>
          <a:prstGeom prst="rect">
            <a:avLst/>
          </a:prstGeom>
          <a:noFill/>
        </p:spPr>
      </p:pic>
      <p:pic>
        <p:nvPicPr>
          <p:cNvPr id="2" name="Picture 10"/>
          <p:cNvPicPr>
            <a:picLocks noChangeAspect="1" noChangeArrowheads="1"/>
          </p:cNvPicPr>
          <p:nvPr/>
        </p:nvPicPr>
        <p:blipFill>
          <a:blip r:embed="rId3" cstate="print"/>
          <a:srcRect/>
          <a:stretch>
            <a:fillRect/>
          </a:stretch>
        </p:blipFill>
        <p:spPr bwMode="auto">
          <a:xfrm>
            <a:off x="152400" y="533400"/>
            <a:ext cx="4114800" cy="2590800"/>
          </a:xfrm>
          <a:prstGeom prst="rect">
            <a:avLst/>
          </a:prstGeom>
          <a:noFill/>
          <a:ln w="9525">
            <a:noFill/>
            <a:miter lim="800000"/>
            <a:headEnd/>
            <a:tailEnd/>
          </a:ln>
        </p:spPr>
      </p:pic>
      <p:sp>
        <p:nvSpPr>
          <p:cNvPr id="3" name="Text Box 11"/>
          <p:cNvSpPr txBox="1">
            <a:spLocks noChangeArrowheads="1"/>
          </p:cNvSpPr>
          <p:nvPr/>
        </p:nvSpPr>
        <p:spPr bwMode="auto">
          <a:xfrm>
            <a:off x="533400" y="0"/>
            <a:ext cx="3200400" cy="519113"/>
          </a:xfrm>
          <a:prstGeom prst="rect">
            <a:avLst/>
          </a:prstGeom>
          <a:noFill/>
          <a:ln w="9525">
            <a:noFill/>
            <a:miter lim="800000"/>
            <a:headEnd/>
            <a:tailEnd/>
          </a:ln>
        </p:spPr>
        <p:txBody>
          <a:bodyPr>
            <a:spAutoFit/>
          </a:bodyPr>
          <a:lstStyle/>
          <a:p>
            <a:pPr algn="ctr">
              <a:spcBef>
                <a:spcPct val="50000"/>
              </a:spcBef>
            </a:pPr>
            <a:r>
              <a:rPr lang="en-US" sz="2800" b="1">
                <a:latin typeface="Times New Roman" pitchFamily="18" charset="0"/>
              </a:rPr>
              <a:t>Bulk Nb sample</a:t>
            </a:r>
          </a:p>
        </p:txBody>
      </p:sp>
      <p:sp>
        <p:nvSpPr>
          <p:cNvPr id="5" name="TextBox 4"/>
          <p:cNvSpPr txBox="1"/>
          <p:nvPr/>
        </p:nvSpPr>
        <p:spPr>
          <a:xfrm>
            <a:off x="4267200" y="838200"/>
            <a:ext cx="1412887" cy="523220"/>
          </a:xfrm>
          <a:prstGeom prst="rect">
            <a:avLst/>
          </a:prstGeom>
          <a:noFill/>
        </p:spPr>
        <p:txBody>
          <a:bodyPr wrap="none" rtlCol="0">
            <a:spAutoFit/>
          </a:bodyPr>
          <a:lstStyle/>
          <a:p>
            <a:r>
              <a:rPr lang="en-US" sz="1400" dirty="0" smtClean="0"/>
              <a:t>From Tom </a:t>
            </a:r>
            <a:r>
              <a:rPr lang="en-US" sz="1400" dirty="0" err="1" smtClean="0"/>
              <a:t>Bieler</a:t>
            </a:r>
            <a:r>
              <a:rPr lang="en-US" sz="1400" dirty="0" smtClean="0"/>
              <a:t>,</a:t>
            </a:r>
          </a:p>
          <a:p>
            <a:r>
              <a:rPr lang="en-US" sz="1400" dirty="0" smtClean="0"/>
              <a:t>Mich. State Univ.</a:t>
            </a:r>
            <a:endParaRPr lang="en-US" sz="1400" dirty="0"/>
          </a:p>
        </p:txBody>
      </p:sp>
      <p:pic>
        <p:nvPicPr>
          <p:cNvPr id="6" name="Picture 2" descr="C:\Users\Tamin\Desktop\Research 2012\April2012data\BulkNb Setup_photos\P1010184.JPG"/>
          <p:cNvPicPr>
            <a:picLocks noChangeAspect="1" noChangeArrowheads="1"/>
          </p:cNvPicPr>
          <p:nvPr/>
        </p:nvPicPr>
        <p:blipFill>
          <a:blip r:embed="rId4" cstate="print"/>
          <a:srcRect/>
          <a:stretch>
            <a:fillRect/>
          </a:stretch>
        </p:blipFill>
        <p:spPr bwMode="auto">
          <a:xfrm>
            <a:off x="-1139120" y="2209800"/>
            <a:ext cx="6244520" cy="4683390"/>
          </a:xfrm>
          <a:prstGeom prst="rect">
            <a:avLst/>
          </a:prstGeom>
          <a:noFill/>
        </p:spPr>
      </p:pic>
      <p:sp>
        <p:nvSpPr>
          <p:cNvPr id="7" name="TextBox 6"/>
          <p:cNvSpPr txBox="1"/>
          <p:nvPr/>
        </p:nvSpPr>
        <p:spPr>
          <a:xfrm>
            <a:off x="3476919" y="5410200"/>
            <a:ext cx="753989" cy="400110"/>
          </a:xfrm>
          <a:prstGeom prst="rect">
            <a:avLst/>
          </a:prstGeom>
          <a:noFill/>
        </p:spPr>
        <p:txBody>
          <a:bodyPr wrap="none" rtlCol="0">
            <a:spAutoFit/>
          </a:bodyPr>
          <a:lstStyle/>
          <a:p>
            <a:r>
              <a:rPr lang="en-US" sz="2000" b="1" dirty="0" smtClean="0">
                <a:solidFill>
                  <a:srgbClr val="FF0000"/>
                </a:solidFill>
                <a:latin typeface="Times New Roman" pitchFamily="18" charset="0"/>
                <a:cs typeface="Times New Roman" pitchFamily="18" charset="0"/>
              </a:rPr>
              <a:t>Weld</a:t>
            </a:r>
            <a:endParaRPr lang="en-US" sz="2000" b="1" dirty="0">
              <a:solidFill>
                <a:srgbClr val="FF0000"/>
              </a:solidFill>
              <a:latin typeface="Times New Roman" pitchFamily="18" charset="0"/>
              <a:cs typeface="Times New Roman" pitchFamily="18" charset="0"/>
            </a:endParaRPr>
          </a:p>
        </p:txBody>
      </p:sp>
      <p:cxnSp>
        <p:nvCxnSpPr>
          <p:cNvPr id="9" name="Straight Arrow Connector 8"/>
          <p:cNvCxnSpPr>
            <a:stCxn id="7" idx="1"/>
          </p:cNvCxnSpPr>
          <p:nvPr/>
        </p:nvCxnSpPr>
        <p:spPr>
          <a:xfrm flipH="1" flipV="1">
            <a:off x="2791119" y="5486400"/>
            <a:ext cx="685800" cy="1238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48000" y="3657600"/>
            <a:ext cx="835678" cy="400110"/>
          </a:xfrm>
          <a:prstGeom prst="rect">
            <a:avLst/>
          </a:prstGeom>
          <a:noFill/>
        </p:spPr>
        <p:txBody>
          <a:bodyPr wrap="none" rtlCol="0">
            <a:spAutoFit/>
          </a:bodyPr>
          <a:lstStyle/>
          <a:p>
            <a:r>
              <a:rPr lang="en-US" sz="2000" b="1" dirty="0" smtClean="0">
                <a:solidFill>
                  <a:srgbClr val="FF0000"/>
                </a:solidFill>
                <a:latin typeface="Times New Roman" pitchFamily="18" charset="0"/>
                <a:cs typeface="Times New Roman" pitchFamily="18" charset="0"/>
              </a:rPr>
              <a:t>Probe</a:t>
            </a:r>
            <a:endParaRPr lang="en-US" sz="2000" b="1" dirty="0">
              <a:solidFill>
                <a:srgbClr val="FF0000"/>
              </a:solidFill>
              <a:latin typeface="Times New Roman" pitchFamily="18" charset="0"/>
              <a:cs typeface="Times New Roman" pitchFamily="18" charset="0"/>
            </a:endParaRPr>
          </a:p>
        </p:txBody>
      </p:sp>
      <p:cxnSp>
        <p:nvCxnSpPr>
          <p:cNvPr id="13" name="Straight Arrow Connector 12"/>
          <p:cNvCxnSpPr/>
          <p:nvPr/>
        </p:nvCxnSpPr>
        <p:spPr>
          <a:xfrm flipH="1">
            <a:off x="2514600" y="3857656"/>
            <a:ext cx="562465" cy="1047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4" name="Object 6"/>
          <p:cNvGraphicFramePr>
            <a:graphicFrameLocks noChangeAspect="1"/>
          </p:cNvGraphicFramePr>
          <p:nvPr/>
        </p:nvGraphicFramePr>
        <p:xfrm>
          <a:off x="838200" y="438694"/>
          <a:ext cx="6629400" cy="6266906"/>
        </p:xfrm>
        <a:graphic>
          <a:graphicData uri="http://schemas.openxmlformats.org/presentationml/2006/ole">
            <p:oleObj spid="_x0000_s38914" name="Graph" r:id="rId4" imgW="3641760" imgH="3034080" progId="Origin50.Graph">
              <p:embed/>
            </p:oleObj>
          </a:graphicData>
        </a:graphic>
      </p:graphicFrame>
      <p:sp>
        <p:nvSpPr>
          <p:cNvPr id="3" name="TextBox 2"/>
          <p:cNvSpPr txBox="1"/>
          <p:nvPr/>
        </p:nvSpPr>
        <p:spPr>
          <a:xfrm>
            <a:off x="1295400" y="152400"/>
            <a:ext cx="6431504"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Local Harmonic Response from Bulk Nb</a:t>
            </a:r>
            <a:endParaRPr lang="en-US" sz="2800" b="1" dirty="0">
              <a:latin typeface="Times New Roman" pitchFamily="18" charset="0"/>
              <a:cs typeface="Times New Roman" pitchFamily="18" charset="0"/>
            </a:endParaRPr>
          </a:p>
        </p:txBody>
      </p:sp>
      <p:cxnSp>
        <p:nvCxnSpPr>
          <p:cNvPr id="5" name="Straight Connector 4"/>
          <p:cNvCxnSpPr/>
          <p:nvPr/>
        </p:nvCxnSpPr>
        <p:spPr>
          <a:xfrm>
            <a:off x="2390481" y="4915292"/>
            <a:ext cx="457200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028767" y="4895654"/>
            <a:ext cx="1981633" cy="261610"/>
          </a:xfrm>
          <a:prstGeom prst="rect">
            <a:avLst/>
          </a:prstGeom>
          <a:noFill/>
        </p:spPr>
        <p:txBody>
          <a:bodyPr wrap="none" rtlCol="0">
            <a:spAutoFit/>
          </a:bodyPr>
          <a:lstStyle/>
          <a:p>
            <a:r>
              <a:rPr lang="en-US" sz="1100" b="1" dirty="0" smtClean="0">
                <a:solidFill>
                  <a:srgbClr val="FF0000"/>
                </a:solidFill>
              </a:rPr>
              <a:t>Spectrum Analyzer Noise Floor</a:t>
            </a:r>
            <a:endParaRPr lang="en-US" sz="1100" b="1" dirty="0">
              <a:solidFill>
                <a:srgbClr val="FF0000"/>
              </a:solidFill>
            </a:endParaRPr>
          </a:p>
        </p:txBody>
      </p:sp>
      <p:sp>
        <p:nvSpPr>
          <p:cNvPr id="9" name="TextBox 8"/>
          <p:cNvSpPr txBox="1"/>
          <p:nvPr/>
        </p:nvSpPr>
        <p:spPr>
          <a:xfrm>
            <a:off x="7162800" y="4343400"/>
            <a:ext cx="1622367" cy="584775"/>
          </a:xfrm>
          <a:prstGeom prst="rect">
            <a:avLst/>
          </a:prstGeom>
          <a:noFill/>
        </p:spPr>
        <p:txBody>
          <a:bodyPr wrap="none" rtlCol="0">
            <a:spAutoFit/>
          </a:bodyPr>
          <a:lstStyle/>
          <a:p>
            <a:r>
              <a:rPr lang="en-US" sz="1600" dirty="0" smtClean="0">
                <a:latin typeface="Times New Roman" pitchFamily="18" charset="0"/>
                <a:cs typeface="Times New Roman" pitchFamily="18" charset="0"/>
              </a:rPr>
              <a:t>Write-head probe</a:t>
            </a:r>
          </a:p>
          <a:p>
            <a:r>
              <a:rPr lang="en-US" sz="1600" dirty="0" smtClean="0">
                <a:latin typeface="Times New Roman" pitchFamily="18" charset="0"/>
                <a:cs typeface="Times New Roman" pitchFamily="18" charset="0"/>
              </a:rPr>
              <a:t>nonlinearity</a:t>
            </a:r>
            <a:endParaRPr lang="en-US" sz="1600" dirty="0">
              <a:latin typeface="Times New Roman" pitchFamily="18" charset="0"/>
              <a:cs typeface="Times New Roman" pitchFamily="18" charset="0"/>
            </a:endParaRPr>
          </a:p>
        </p:txBody>
      </p:sp>
      <p:cxnSp>
        <p:nvCxnSpPr>
          <p:cNvPr id="11" name="Straight Arrow Connector 10"/>
          <p:cNvCxnSpPr/>
          <p:nvPr/>
        </p:nvCxnSpPr>
        <p:spPr>
          <a:xfrm flipH="1" flipV="1">
            <a:off x="5971881" y="4048027"/>
            <a:ext cx="1219200" cy="597188"/>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2" name="Down Arrow 11"/>
          <p:cNvSpPr/>
          <p:nvPr/>
        </p:nvSpPr>
        <p:spPr>
          <a:xfrm flipV="1">
            <a:off x="3399935" y="4953000"/>
            <a:ext cx="152400" cy="381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flipV="1">
            <a:off x="3886200" y="4953000"/>
            <a:ext cx="152400" cy="381000"/>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flipV="1">
            <a:off x="4191000" y="4953000"/>
            <a:ext cx="152400" cy="3810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flipV="1">
            <a:off x="4553146" y="4953000"/>
            <a:ext cx="152400" cy="381000"/>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2209800" y="6412468"/>
            <a:ext cx="2743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045766" y="6203746"/>
            <a:ext cx="2689775" cy="369332"/>
          </a:xfrm>
          <a:prstGeom prst="rect">
            <a:avLst/>
          </a:prstGeom>
          <a:noFill/>
        </p:spPr>
        <p:txBody>
          <a:bodyPr wrap="none" rtlCol="0">
            <a:spAutoFit/>
          </a:bodyPr>
          <a:lstStyle/>
          <a:p>
            <a:r>
              <a:rPr lang="en-US" b="1" dirty="0" smtClean="0"/>
              <a:t>Stronger Induced Currents</a:t>
            </a:r>
            <a:endParaRPr lang="en-US" b="1" dirty="0"/>
          </a:p>
        </p:txBody>
      </p:sp>
      <p:cxnSp>
        <p:nvCxnSpPr>
          <p:cNvPr id="19" name="Straight Arrow Connector 18"/>
          <p:cNvCxnSpPr/>
          <p:nvPr/>
        </p:nvCxnSpPr>
        <p:spPr>
          <a:xfrm rot="16200000">
            <a:off x="-490987" y="3273943"/>
            <a:ext cx="2743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6200000">
            <a:off x="-993116" y="3065221"/>
            <a:ext cx="2965171" cy="369332"/>
          </a:xfrm>
          <a:prstGeom prst="rect">
            <a:avLst/>
          </a:prstGeom>
          <a:noFill/>
        </p:spPr>
        <p:txBody>
          <a:bodyPr wrap="none" rtlCol="0">
            <a:spAutoFit/>
          </a:bodyPr>
          <a:lstStyle/>
          <a:p>
            <a:r>
              <a:rPr lang="en-US" b="1" dirty="0" smtClean="0"/>
              <a:t>Stronger Nonlinear Response</a:t>
            </a:r>
            <a:endParaRPr lang="en-US" b="1" dirty="0"/>
          </a:p>
        </p:txBody>
      </p:sp>
      <p:cxnSp>
        <p:nvCxnSpPr>
          <p:cNvPr id="22" name="Straight Connector 21"/>
          <p:cNvCxnSpPr/>
          <p:nvPr/>
        </p:nvCxnSpPr>
        <p:spPr>
          <a:xfrm>
            <a:off x="5347855" y="3886200"/>
            <a:ext cx="381000" cy="1600200"/>
          </a:xfrm>
          <a:prstGeom prst="line">
            <a:avLst/>
          </a:prstGeom>
          <a:ln w="28575">
            <a:solidFill>
              <a:srgbClr val="09F1FD"/>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853545" y="3463635"/>
            <a:ext cx="762000" cy="2022765"/>
          </a:xfrm>
          <a:prstGeom prst="line">
            <a:avLst/>
          </a:prstGeom>
          <a:ln w="28575">
            <a:solidFill>
              <a:srgbClr val="1907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227620" y="2937165"/>
            <a:ext cx="949035" cy="2549235"/>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719455" y="2362200"/>
            <a:ext cx="976745" cy="3124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726380" y="2064325"/>
            <a:ext cx="1198420" cy="34220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5"/>
          <p:cNvPicPr>
            <a:picLocks noChangeAspect="1" noChangeArrowheads="1"/>
          </p:cNvPicPr>
          <p:nvPr/>
        </p:nvPicPr>
        <p:blipFill>
          <a:blip r:embed="rId5" cstate="print"/>
          <a:srcRect/>
          <a:stretch>
            <a:fillRect/>
          </a:stretch>
        </p:blipFill>
        <p:spPr bwMode="auto">
          <a:xfrm>
            <a:off x="990600" y="685800"/>
            <a:ext cx="3307003" cy="2743200"/>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ChangeAspect="1"/>
          </p:cNvGraphicFramePr>
          <p:nvPr/>
        </p:nvGraphicFramePr>
        <p:xfrm>
          <a:off x="914400" y="381000"/>
          <a:ext cx="6629400" cy="5792788"/>
        </p:xfrm>
        <a:graphic>
          <a:graphicData uri="http://schemas.openxmlformats.org/presentationml/2006/ole">
            <p:oleObj spid="_x0000_s6146" name="Graph" r:id="rId3" imgW="3513600" imgH="3070080" progId="Origin50.Graph">
              <p:embed/>
            </p:oleObj>
          </a:graphicData>
        </a:graphic>
      </p:graphicFrame>
      <p:sp>
        <p:nvSpPr>
          <p:cNvPr id="4" name="TextBox 3"/>
          <p:cNvSpPr txBox="1"/>
          <p:nvPr/>
        </p:nvSpPr>
        <p:spPr>
          <a:xfrm>
            <a:off x="1295400" y="152400"/>
            <a:ext cx="6431504"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Local Harmonic Response from Bulk Nb</a:t>
            </a:r>
            <a:endParaRPr lang="en-US" sz="2800" b="1" dirty="0">
              <a:latin typeface="Times New Roman" pitchFamily="18" charset="0"/>
              <a:cs typeface="Times New Roman" pitchFamily="18" charset="0"/>
            </a:endParaRPr>
          </a:p>
        </p:txBody>
      </p:sp>
      <p:sp>
        <p:nvSpPr>
          <p:cNvPr id="5" name="Rectangle 4"/>
          <p:cNvSpPr/>
          <p:nvPr/>
        </p:nvSpPr>
        <p:spPr>
          <a:xfrm>
            <a:off x="3505200" y="762000"/>
            <a:ext cx="2590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19919" y="1752600"/>
            <a:ext cx="2057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2390481" y="4767350"/>
            <a:ext cx="4772319" cy="3325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809567" y="4817285"/>
            <a:ext cx="1981633" cy="261610"/>
          </a:xfrm>
          <a:prstGeom prst="rect">
            <a:avLst/>
          </a:prstGeom>
          <a:noFill/>
        </p:spPr>
        <p:txBody>
          <a:bodyPr wrap="none" rtlCol="0">
            <a:spAutoFit/>
          </a:bodyPr>
          <a:lstStyle/>
          <a:p>
            <a:r>
              <a:rPr lang="en-US" sz="1100" b="1" dirty="0" smtClean="0">
                <a:solidFill>
                  <a:srgbClr val="FF0000"/>
                </a:solidFill>
              </a:rPr>
              <a:t>Spectrum Analyzer Noise Floor</a:t>
            </a:r>
            <a:endParaRPr lang="en-US" sz="1100" b="1" dirty="0">
              <a:solidFill>
                <a:srgbClr val="FF0000"/>
              </a:solidFill>
            </a:endParaRPr>
          </a:p>
        </p:txBody>
      </p:sp>
      <p:cxnSp>
        <p:nvCxnSpPr>
          <p:cNvPr id="10" name="Straight Arrow Connector 9"/>
          <p:cNvCxnSpPr/>
          <p:nvPr/>
        </p:nvCxnSpPr>
        <p:spPr>
          <a:xfrm rot="16200000">
            <a:off x="-490987" y="3045343"/>
            <a:ext cx="2743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6200000">
            <a:off x="-993116" y="2836621"/>
            <a:ext cx="2965171" cy="369332"/>
          </a:xfrm>
          <a:prstGeom prst="rect">
            <a:avLst/>
          </a:prstGeom>
          <a:noFill/>
        </p:spPr>
        <p:txBody>
          <a:bodyPr wrap="none" rtlCol="0">
            <a:spAutoFit/>
          </a:bodyPr>
          <a:lstStyle/>
          <a:p>
            <a:r>
              <a:rPr lang="en-US" b="1" dirty="0" smtClean="0"/>
              <a:t>Stronger Nonlinear Response</a:t>
            </a:r>
            <a:endParaRPr lang="en-US" b="1" dirty="0"/>
          </a:p>
        </p:txBody>
      </p:sp>
      <p:sp>
        <p:nvSpPr>
          <p:cNvPr id="12" name="Right Arrow 11"/>
          <p:cNvSpPr/>
          <p:nvPr/>
        </p:nvSpPr>
        <p:spPr>
          <a:xfrm rot="9052620">
            <a:off x="4489413" y="3427322"/>
            <a:ext cx="1325708" cy="30815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728850" y="2701635"/>
            <a:ext cx="1326325" cy="1015663"/>
          </a:xfrm>
          <a:prstGeom prst="rect">
            <a:avLst/>
          </a:prstGeom>
          <a:noFill/>
        </p:spPr>
        <p:txBody>
          <a:bodyPr wrap="none" rtlCol="0">
            <a:spAutoFit/>
          </a:bodyPr>
          <a:lstStyle/>
          <a:p>
            <a:r>
              <a:rPr lang="en-US" sz="2000" b="1" dirty="0" smtClean="0">
                <a:solidFill>
                  <a:srgbClr val="FFC000"/>
                </a:solidFill>
              </a:rPr>
              <a:t>Increasing </a:t>
            </a:r>
          </a:p>
          <a:p>
            <a:r>
              <a:rPr lang="en-US" sz="2000" b="1" dirty="0" smtClean="0">
                <a:solidFill>
                  <a:srgbClr val="FFC000"/>
                </a:solidFill>
              </a:rPr>
              <a:t>induced</a:t>
            </a:r>
          </a:p>
          <a:p>
            <a:r>
              <a:rPr lang="en-US" sz="2000" b="1" dirty="0" smtClean="0">
                <a:solidFill>
                  <a:srgbClr val="FFC000"/>
                </a:solidFill>
              </a:rPr>
              <a:t>current</a:t>
            </a:r>
            <a:endParaRPr lang="en-US" sz="2000" b="1" dirty="0">
              <a:solidFill>
                <a:srgbClr val="FFC000"/>
              </a:solidFill>
            </a:endParaRPr>
          </a:p>
        </p:txBody>
      </p:sp>
      <p:sp>
        <p:nvSpPr>
          <p:cNvPr id="14" name="TextBox 13"/>
          <p:cNvSpPr txBox="1"/>
          <p:nvPr/>
        </p:nvSpPr>
        <p:spPr>
          <a:xfrm>
            <a:off x="1828800" y="6019800"/>
            <a:ext cx="5621795" cy="369332"/>
          </a:xfrm>
          <a:prstGeom prst="rect">
            <a:avLst/>
          </a:prstGeom>
          <a:noFill/>
        </p:spPr>
        <p:txBody>
          <a:bodyPr wrap="none" rtlCol="0">
            <a:spAutoFit/>
          </a:bodyPr>
          <a:lstStyle/>
          <a:p>
            <a:r>
              <a:rPr lang="en-US" b="1" dirty="0" smtClean="0"/>
              <a:t>What is the role of local heating in these measurements?</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1901" y="6367046"/>
            <a:ext cx="7556299" cy="338554"/>
          </a:xfrm>
          <a:prstGeom prst="rect">
            <a:avLst/>
          </a:prstGeom>
          <a:noFill/>
        </p:spPr>
        <p:txBody>
          <a:bodyPr wrap="none" rtlCol="0">
            <a:spAutoFit/>
          </a:bodyPr>
          <a:lstStyle/>
          <a:p>
            <a:r>
              <a:rPr lang="en-US" sz="1600" dirty="0" smtClean="0">
                <a:latin typeface="Times New Roman" pitchFamily="18" charset="0"/>
                <a:cs typeface="Times New Roman" pitchFamily="18" charset="0"/>
              </a:rPr>
              <a:t>Tamin Tai, Behnood Ghamsari talks in Thin Films and New Ideas Workshop on Thursday</a:t>
            </a:r>
            <a:endParaRPr lang="en-US" sz="1600" dirty="0">
              <a:latin typeface="Times New Roman" pitchFamily="18" charset="0"/>
              <a:cs typeface="Times New Roman" pitchFamily="18" charset="0"/>
            </a:endParaRPr>
          </a:p>
        </p:txBody>
      </p:sp>
      <p:sp>
        <p:nvSpPr>
          <p:cNvPr id="3" name="TextBox 2"/>
          <p:cNvSpPr txBox="1"/>
          <p:nvPr/>
        </p:nvSpPr>
        <p:spPr>
          <a:xfrm>
            <a:off x="3352800" y="-4465"/>
            <a:ext cx="2480872" cy="461665"/>
          </a:xfrm>
          <a:prstGeom prst="rect">
            <a:avLst/>
          </a:prstGeom>
          <a:noFill/>
        </p:spPr>
        <p:txBody>
          <a:bodyPr wrap="none" rtlCol="0">
            <a:spAutoFit/>
          </a:bodyPr>
          <a:lstStyle/>
          <a:p>
            <a:r>
              <a:rPr lang="en-US" sz="2400" b="1" dirty="0" smtClean="0">
                <a:latin typeface="Times New Roman" pitchFamily="18" charset="0"/>
                <a:cs typeface="Times New Roman" pitchFamily="18" charset="0"/>
              </a:rPr>
              <a:t>Work in Progress</a:t>
            </a:r>
            <a:endParaRPr lang="en-US" sz="2400" b="1" dirty="0">
              <a:latin typeface="Times New Roman" pitchFamily="18" charset="0"/>
              <a:cs typeface="Times New Roman" pitchFamily="18" charset="0"/>
            </a:endParaRPr>
          </a:p>
        </p:txBody>
      </p:sp>
      <p:pic>
        <p:nvPicPr>
          <p:cNvPr id="53252" name="Picture 4"/>
          <p:cNvPicPr>
            <a:picLocks noChangeAspect="1" noChangeArrowheads="1"/>
          </p:cNvPicPr>
          <p:nvPr/>
        </p:nvPicPr>
        <p:blipFill>
          <a:blip r:embed="rId2" cstate="print"/>
          <a:srcRect/>
          <a:stretch>
            <a:fillRect/>
          </a:stretch>
        </p:blipFill>
        <p:spPr bwMode="auto">
          <a:xfrm>
            <a:off x="0" y="381000"/>
            <a:ext cx="2366337" cy="1905000"/>
          </a:xfrm>
          <a:prstGeom prst="rect">
            <a:avLst/>
          </a:prstGeom>
          <a:noFill/>
          <a:ln w="9525">
            <a:noFill/>
            <a:miter lim="800000"/>
            <a:headEnd/>
            <a:tailEnd/>
          </a:ln>
          <a:effectLst/>
        </p:spPr>
      </p:pic>
      <p:pic>
        <p:nvPicPr>
          <p:cNvPr id="53254" name="Picture 6"/>
          <p:cNvPicPr>
            <a:picLocks noChangeAspect="1" noChangeArrowheads="1"/>
          </p:cNvPicPr>
          <p:nvPr/>
        </p:nvPicPr>
        <p:blipFill>
          <a:blip r:embed="rId3" cstate="print"/>
          <a:srcRect/>
          <a:stretch>
            <a:fillRect/>
          </a:stretch>
        </p:blipFill>
        <p:spPr bwMode="auto">
          <a:xfrm>
            <a:off x="4191000" y="609600"/>
            <a:ext cx="4717551" cy="4389437"/>
          </a:xfrm>
          <a:prstGeom prst="rect">
            <a:avLst/>
          </a:prstGeom>
          <a:solidFill>
            <a:schemeClr val="bg1"/>
          </a:solidFill>
          <a:ln w="9525">
            <a:noFill/>
            <a:miter lim="800000"/>
            <a:headEnd/>
            <a:tailEnd/>
          </a:ln>
          <a:effectLst/>
        </p:spPr>
      </p:pic>
      <p:sp>
        <p:nvSpPr>
          <p:cNvPr id="8" name="TextBox 7"/>
          <p:cNvSpPr txBox="1"/>
          <p:nvPr/>
        </p:nvSpPr>
        <p:spPr>
          <a:xfrm>
            <a:off x="838200" y="2209800"/>
            <a:ext cx="2587247" cy="646331"/>
          </a:xfrm>
          <a:prstGeom prst="rect">
            <a:avLst/>
          </a:prstGeom>
          <a:noFill/>
        </p:spPr>
        <p:txBody>
          <a:bodyPr wrap="none" rtlCol="0">
            <a:spAutoFit/>
          </a:bodyPr>
          <a:lstStyle/>
          <a:p>
            <a:pPr algn="ctr"/>
            <a:r>
              <a:rPr lang="en-US" b="1" dirty="0" err="1" smtClean="0">
                <a:latin typeface="Times New Roman" pitchFamily="18" charset="0"/>
                <a:cs typeface="Times New Roman" pitchFamily="18" charset="0"/>
              </a:rPr>
              <a:t>Fiducial</a:t>
            </a:r>
            <a:r>
              <a:rPr lang="en-US" b="1" dirty="0" smtClean="0">
                <a:latin typeface="Times New Roman" pitchFamily="18" charset="0"/>
                <a:cs typeface="Times New Roman" pitchFamily="18" charset="0"/>
              </a:rPr>
              <a:t> Samples:</a:t>
            </a:r>
          </a:p>
          <a:p>
            <a:pPr algn="ctr"/>
            <a:r>
              <a:rPr lang="en-US" b="1" dirty="0" smtClean="0">
                <a:latin typeface="Times New Roman" pitchFamily="18" charset="0"/>
                <a:cs typeface="Times New Roman" pitchFamily="18" charset="0"/>
              </a:rPr>
              <a:t>Ta inclusions in Nb Film</a:t>
            </a:r>
            <a:endParaRPr lang="en-US" b="1" dirty="0">
              <a:latin typeface="Times New Roman" pitchFamily="18" charset="0"/>
              <a:cs typeface="Times New Roman" pitchFamily="18" charset="0"/>
            </a:endParaRPr>
          </a:p>
        </p:txBody>
      </p:sp>
      <p:pic>
        <p:nvPicPr>
          <p:cNvPr id="55297" name="Picture 1"/>
          <p:cNvPicPr>
            <a:picLocks noChangeAspect="1" noChangeArrowheads="1"/>
          </p:cNvPicPr>
          <p:nvPr/>
        </p:nvPicPr>
        <p:blipFill>
          <a:blip r:embed="rId4" cstate="print"/>
          <a:srcRect/>
          <a:stretch>
            <a:fillRect/>
          </a:stretch>
        </p:blipFill>
        <p:spPr bwMode="auto">
          <a:xfrm>
            <a:off x="2014626" y="604837"/>
            <a:ext cx="2126679" cy="1528763"/>
          </a:xfrm>
          <a:prstGeom prst="rect">
            <a:avLst/>
          </a:prstGeom>
          <a:noFill/>
          <a:ln w="9525">
            <a:noFill/>
            <a:miter lim="800000"/>
            <a:headEnd/>
            <a:tailEnd/>
          </a:ln>
          <a:effectLst/>
        </p:spPr>
      </p:pic>
      <p:pic>
        <p:nvPicPr>
          <p:cNvPr id="53255" name="Picture 7"/>
          <p:cNvPicPr>
            <a:picLocks noChangeAspect="1" noChangeArrowheads="1"/>
          </p:cNvPicPr>
          <p:nvPr/>
        </p:nvPicPr>
        <p:blipFill>
          <a:blip r:embed="rId5" cstate="print"/>
          <a:srcRect/>
          <a:stretch>
            <a:fillRect/>
          </a:stretch>
        </p:blipFill>
        <p:spPr bwMode="auto">
          <a:xfrm>
            <a:off x="76200" y="3062903"/>
            <a:ext cx="6176962" cy="3261697"/>
          </a:xfrm>
          <a:prstGeom prst="rect">
            <a:avLst/>
          </a:prstGeom>
          <a:solidFill>
            <a:schemeClr val="bg1"/>
          </a:solidFill>
          <a:ln w="9525">
            <a:noFill/>
            <a:miter lim="800000"/>
            <a:headEnd/>
            <a:tailEnd/>
          </a:ln>
          <a:effectLst/>
        </p:spPr>
      </p:pic>
      <p:pic>
        <p:nvPicPr>
          <p:cNvPr id="10" name="Picture 9" descr="C:\Users\Tamin\Desktop\Research 2012\July data\071512 FIB Tai Image\DEVICE.TIF"/>
          <p:cNvPicPr>
            <a:picLocks noChangeAspect="1" noChangeArrowheads="1"/>
          </p:cNvPicPr>
          <p:nvPr/>
        </p:nvPicPr>
        <p:blipFill>
          <a:blip r:embed="rId6" cstate="print"/>
          <a:srcRect/>
          <a:stretch>
            <a:fillRect/>
          </a:stretch>
        </p:blipFill>
        <p:spPr bwMode="auto">
          <a:xfrm>
            <a:off x="-1063752" y="3048000"/>
            <a:ext cx="4340352" cy="3254188"/>
          </a:xfrm>
          <a:prstGeom prst="rect">
            <a:avLst/>
          </a:prstGeom>
          <a:noFill/>
        </p:spPr>
      </p:pic>
      <p:pic>
        <p:nvPicPr>
          <p:cNvPr id="14" name="Picture 1"/>
          <p:cNvPicPr>
            <a:picLocks noChangeAspect="1" noChangeArrowheads="1"/>
          </p:cNvPicPr>
          <p:nvPr/>
        </p:nvPicPr>
        <p:blipFill>
          <a:blip r:embed="rId7" cstate="print"/>
          <a:srcRect/>
          <a:stretch>
            <a:fillRect/>
          </a:stretch>
        </p:blipFill>
        <p:spPr bwMode="auto">
          <a:xfrm>
            <a:off x="-152400" y="3162300"/>
            <a:ext cx="1733550" cy="1333500"/>
          </a:xfrm>
          <a:prstGeom prst="rect">
            <a:avLst/>
          </a:prstGeom>
          <a:noFill/>
          <a:ln w="9525">
            <a:noFill/>
            <a:miter lim="800000"/>
            <a:headEnd/>
            <a:tailEnd/>
          </a:ln>
        </p:spPr>
      </p:pic>
      <p:sp>
        <p:nvSpPr>
          <p:cNvPr id="11" name="TextBox 10"/>
          <p:cNvSpPr txBox="1"/>
          <p:nvPr/>
        </p:nvSpPr>
        <p:spPr>
          <a:xfrm>
            <a:off x="457200" y="4278868"/>
            <a:ext cx="460382" cy="369332"/>
          </a:xfrm>
          <a:prstGeom prst="rect">
            <a:avLst/>
          </a:prstGeom>
          <a:noFill/>
        </p:spPr>
        <p:txBody>
          <a:bodyPr wrap="none" rtlCol="0">
            <a:spAutoFit/>
          </a:bodyPr>
          <a:lstStyle/>
          <a:p>
            <a:r>
              <a:rPr lang="en-US" b="1" dirty="0" err="1" smtClean="0">
                <a:solidFill>
                  <a:srgbClr val="FF0000"/>
                </a:solidFill>
              </a:rPr>
              <a:t>Nb</a:t>
            </a:r>
            <a:endParaRPr lang="en-US" b="1" dirty="0">
              <a:solidFill>
                <a:srgbClr val="FF0000"/>
              </a:solidFill>
            </a:endParaRPr>
          </a:p>
        </p:txBody>
      </p:sp>
      <p:sp>
        <p:nvSpPr>
          <p:cNvPr id="12" name="TextBox 11"/>
          <p:cNvSpPr txBox="1"/>
          <p:nvPr/>
        </p:nvSpPr>
        <p:spPr>
          <a:xfrm>
            <a:off x="304800" y="5029200"/>
            <a:ext cx="1089465" cy="369332"/>
          </a:xfrm>
          <a:prstGeom prst="rect">
            <a:avLst/>
          </a:prstGeom>
          <a:noFill/>
        </p:spPr>
        <p:txBody>
          <a:bodyPr wrap="none" rtlCol="0">
            <a:spAutoFit/>
          </a:bodyPr>
          <a:lstStyle/>
          <a:p>
            <a:r>
              <a:rPr lang="en-US" b="1" dirty="0" smtClean="0">
                <a:solidFill>
                  <a:srgbClr val="FF0000"/>
                </a:solidFill>
              </a:rPr>
              <a:t>Substrate</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2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76200"/>
            <a:ext cx="1776448" cy="461665"/>
          </a:xfrm>
          <a:prstGeom prst="rect">
            <a:avLst/>
          </a:prstGeom>
          <a:noFill/>
        </p:spPr>
        <p:txBody>
          <a:bodyPr wrap="none" rtlCol="0">
            <a:spAutoFit/>
          </a:bodyPr>
          <a:lstStyle/>
          <a:p>
            <a:r>
              <a:rPr lang="en-US" sz="2400" b="1" dirty="0" smtClean="0">
                <a:latin typeface="Times New Roman" pitchFamily="18" charset="0"/>
                <a:cs typeface="Times New Roman" pitchFamily="18" charset="0"/>
              </a:rPr>
              <a:t>Conclusions</a:t>
            </a:r>
            <a:endParaRPr lang="en-US" sz="2400" b="1" dirty="0">
              <a:latin typeface="Times New Roman" pitchFamily="18" charset="0"/>
              <a:cs typeface="Times New Roman" pitchFamily="18" charset="0"/>
            </a:endParaRPr>
          </a:p>
        </p:txBody>
      </p:sp>
      <p:sp>
        <p:nvSpPr>
          <p:cNvPr id="3" name="TextBox 2"/>
          <p:cNvSpPr txBox="1"/>
          <p:nvPr/>
        </p:nvSpPr>
        <p:spPr>
          <a:xfrm>
            <a:off x="228600" y="533400"/>
            <a:ext cx="8787662" cy="369332"/>
          </a:xfrm>
          <a:prstGeom prst="rect">
            <a:avLst/>
          </a:prstGeom>
          <a:noFill/>
        </p:spPr>
        <p:txBody>
          <a:bodyPr wrap="none" rtlCol="0">
            <a:spAutoFit/>
          </a:bodyPr>
          <a:lstStyle/>
          <a:p>
            <a:r>
              <a:rPr lang="en-US" b="1" dirty="0" smtClean="0">
                <a:solidFill>
                  <a:srgbClr val="FF0000"/>
                </a:solidFill>
              </a:rPr>
              <a:t>Achieved local harmonic generation from bulk Nb surfaces under SRF operating conditions</a:t>
            </a:r>
            <a:endParaRPr lang="en-US" b="1" dirty="0">
              <a:solidFill>
                <a:srgbClr val="FF0000"/>
              </a:solidFill>
            </a:endParaRPr>
          </a:p>
        </p:txBody>
      </p:sp>
      <p:sp>
        <p:nvSpPr>
          <p:cNvPr id="4" name="TextBox 3"/>
          <p:cNvSpPr txBox="1"/>
          <p:nvPr/>
        </p:nvSpPr>
        <p:spPr>
          <a:xfrm>
            <a:off x="228600" y="1078468"/>
            <a:ext cx="8732070" cy="369332"/>
          </a:xfrm>
          <a:prstGeom prst="rect">
            <a:avLst/>
          </a:prstGeom>
          <a:noFill/>
        </p:spPr>
        <p:txBody>
          <a:bodyPr wrap="none" rtlCol="0">
            <a:spAutoFit/>
          </a:bodyPr>
          <a:lstStyle/>
          <a:p>
            <a:r>
              <a:rPr lang="en-US" dirty="0" smtClean="0"/>
              <a:t>Mechanisms of harmonic generation at low temperatures not yet quantitatively understood</a:t>
            </a:r>
            <a:endParaRPr lang="en-US" dirty="0"/>
          </a:p>
        </p:txBody>
      </p:sp>
      <p:sp>
        <p:nvSpPr>
          <p:cNvPr id="5" name="TextBox 4"/>
          <p:cNvSpPr txBox="1"/>
          <p:nvPr/>
        </p:nvSpPr>
        <p:spPr>
          <a:xfrm>
            <a:off x="228600" y="1535668"/>
            <a:ext cx="6017288" cy="1200329"/>
          </a:xfrm>
          <a:prstGeom prst="rect">
            <a:avLst/>
          </a:prstGeom>
          <a:noFill/>
        </p:spPr>
        <p:txBody>
          <a:bodyPr wrap="none" rtlCol="0">
            <a:spAutoFit/>
          </a:bodyPr>
          <a:lstStyle/>
          <a:p>
            <a:r>
              <a:rPr lang="en-US" dirty="0" smtClean="0"/>
              <a:t>Work in progress to:</a:t>
            </a:r>
          </a:p>
          <a:p>
            <a:r>
              <a:rPr lang="en-US" dirty="0" smtClean="0"/>
              <a:t>	Measure magnitude of B</a:t>
            </a:r>
            <a:r>
              <a:rPr lang="en-US" baseline="-25000" dirty="0" smtClean="0"/>
              <a:t>RF</a:t>
            </a:r>
            <a:r>
              <a:rPr lang="en-US" dirty="0" smtClean="0"/>
              <a:t> vs. distance from probe</a:t>
            </a:r>
          </a:p>
          <a:p>
            <a:r>
              <a:rPr lang="en-US" dirty="0" smtClean="0"/>
              <a:t>	Measure P</a:t>
            </a:r>
            <a:r>
              <a:rPr lang="en-US" baseline="-25000" dirty="0" smtClean="0"/>
              <a:t>3f</a:t>
            </a:r>
            <a:r>
              <a:rPr lang="en-US" dirty="0" smtClean="0"/>
              <a:t>(</a:t>
            </a:r>
            <a:r>
              <a:rPr lang="en-US" dirty="0" err="1" smtClean="0"/>
              <a:t>x,y</a:t>
            </a:r>
            <a:r>
              <a:rPr lang="en-US" dirty="0" smtClean="0"/>
              <a:t>) in artificial Ta-in-Nb-matrix samples</a:t>
            </a:r>
          </a:p>
          <a:p>
            <a:r>
              <a:rPr lang="en-US" dirty="0" smtClean="0"/>
              <a:t>	Image local RF critical field around defects</a:t>
            </a:r>
            <a:endParaRPr lang="en-US" dirty="0"/>
          </a:p>
        </p:txBody>
      </p:sp>
      <p:sp>
        <p:nvSpPr>
          <p:cNvPr id="6" name="TextBox 5"/>
          <p:cNvSpPr txBox="1"/>
          <p:nvPr/>
        </p:nvSpPr>
        <p:spPr>
          <a:xfrm>
            <a:off x="228600" y="2914471"/>
            <a:ext cx="8062785" cy="923330"/>
          </a:xfrm>
          <a:prstGeom prst="rect">
            <a:avLst/>
          </a:prstGeom>
          <a:noFill/>
        </p:spPr>
        <p:txBody>
          <a:bodyPr wrap="none" rtlCol="0">
            <a:spAutoFit/>
          </a:bodyPr>
          <a:lstStyle/>
          <a:p>
            <a:r>
              <a:rPr lang="en-US" dirty="0" smtClean="0"/>
              <a:t>Suggestions are welcome:</a:t>
            </a:r>
          </a:p>
          <a:p>
            <a:r>
              <a:rPr lang="en-US" dirty="0" smtClean="0"/>
              <a:t>	What is the most critical defect to examine?</a:t>
            </a:r>
          </a:p>
          <a:p>
            <a:r>
              <a:rPr lang="en-US" dirty="0" smtClean="0"/>
              <a:t>	What mechanisms are responsible for the observed harmonic generation?</a:t>
            </a:r>
            <a:endParaRPr lang="en-US" dirty="0"/>
          </a:p>
        </p:txBody>
      </p:sp>
      <p:pic>
        <p:nvPicPr>
          <p:cNvPr id="7" name="Picture 4"/>
          <p:cNvPicPr>
            <a:picLocks noChangeAspect="1" noChangeArrowheads="1"/>
          </p:cNvPicPr>
          <p:nvPr/>
        </p:nvPicPr>
        <p:blipFill>
          <a:blip r:embed="rId2" cstate="print"/>
          <a:srcRect/>
          <a:stretch>
            <a:fillRect/>
          </a:stretch>
        </p:blipFill>
        <p:spPr bwMode="auto">
          <a:xfrm>
            <a:off x="152400" y="4419600"/>
            <a:ext cx="2366337" cy="1905000"/>
          </a:xfrm>
          <a:prstGeom prst="rect">
            <a:avLst/>
          </a:prstGeom>
          <a:noFill/>
          <a:ln w="9525">
            <a:noFill/>
            <a:miter lim="800000"/>
            <a:headEnd/>
            <a:tailEnd/>
          </a:ln>
          <a:effectLst/>
        </p:spPr>
      </p:pic>
      <p:pic>
        <p:nvPicPr>
          <p:cNvPr id="57345" name="Picture 1"/>
          <p:cNvPicPr>
            <a:picLocks noChangeAspect="1" noChangeArrowheads="1"/>
          </p:cNvPicPr>
          <p:nvPr/>
        </p:nvPicPr>
        <p:blipFill>
          <a:blip r:embed="rId3" cstate="print"/>
          <a:srcRect/>
          <a:stretch>
            <a:fillRect/>
          </a:stretch>
        </p:blipFill>
        <p:spPr bwMode="auto">
          <a:xfrm>
            <a:off x="2805673" y="4114800"/>
            <a:ext cx="6338327" cy="26193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3406</TotalTime>
  <Words>1612</Words>
  <Application>Microsoft Office PowerPoint</Application>
  <PresentationFormat>On-screen Show (4:3)</PresentationFormat>
  <Paragraphs>358</Paragraphs>
  <Slides>38</Slides>
  <Notes>4</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38</vt:i4>
      </vt:variant>
    </vt:vector>
  </HeadingPairs>
  <TitlesOfParts>
    <vt:vector size="43" baseType="lpstr">
      <vt:lpstr>Office Theme</vt:lpstr>
      <vt:lpstr>Photo Editor Photo</vt:lpstr>
      <vt:lpstr>Equation</vt:lpstr>
      <vt:lpstr>Graph</vt:lpstr>
      <vt:lpstr>Formula</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Temperature Depend Third Harmonic Response measurements at a fixed location</vt:lpstr>
      <vt:lpstr>Slide 37</vt:lpstr>
      <vt:lpstr>Slide 38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Anlage</dc:creator>
  <cp:lastModifiedBy>Steven Anlage</cp:lastModifiedBy>
  <cp:revision>361</cp:revision>
  <dcterms:created xsi:type="dcterms:W3CDTF">2006-08-16T00:00:00Z</dcterms:created>
  <dcterms:modified xsi:type="dcterms:W3CDTF">2012-07-17T02:17:17Z</dcterms:modified>
</cp:coreProperties>
</file>