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2" r:id="rId1"/>
  </p:sldMasterIdLst>
  <p:notesMasterIdLst>
    <p:notesMasterId r:id="rId8"/>
  </p:notesMasterIdLst>
  <p:sldIdLst>
    <p:sldId id="256" r:id="rId2"/>
    <p:sldId id="279" r:id="rId3"/>
    <p:sldId id="280" r:id="rId4"/>
    <p:sldId id="283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FFFFFF"/>
    <a:srgbClr val="99CC00"/>
    <a:srgbClr val="CC00CC"/>
    <a:srgbClr val="FFFF00"/>
    <a:srgbClr val="253E90"/>
    <a:srgbClr val="FCAB40"/>
    <a:srgbClr val="CC0000"/>
    <a:srgbClr val="003399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1" autoAdjust="0"/>
    <p:restoredTop sz="92857" autoAdjust="0"/>
  </p:normalViewPr>
  <p:slideViewPr>
    <p:cSldViewPr showGuides="1">
      <p:cViewPr varScale="1">
        <p:scale>
          <a:sx n="70" d="100"/>
          <a:sy n="70" d="100"/>
        </p:scale>
        <p:origin x="-57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7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7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BFE310F3-DA68-4CD4-86B8-37853A456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16FB-E941-4786-A4C8-0367BD0DCE7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3"/>
          <p:cNvSpPr txBox="1">
            <a:spLocks noChangeArrowheads="1"/>
          </p:cNvSpPr>
          <p:nvPr userDrawn="1"/>
        </p:nvSpPr>
        <p:spPr bwMode="auto">
          <a:xfrm>
            <a:off x="3505200" y="3048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>
              <a:latin typeface="Arial Narrow" pitchFamily="34" charset="0"/>
            </a:endParaRPr>
          </a:p>
        </p:txBody>
      </p:sp>
      <p:sp>
        <p:nvSpPr>
          <p:cNvPr id="5376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19200" y="1600200"/>
            <a:ext cx="7772400" cy="1143000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17A6A-C8ED-4121-8439-79BB18659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4A957-A833-4774-B92E-A9BC1B3E6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05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7543800" cy="5638800"/>
          </a:xfrm>
        </p:spPr>
        <p:txBody>
          <a:bodyPr/>
          <a:lstStyle>
            <a:lvl3pPr>
              <a:buClr>
                <a:schemeClr val="accent4">
                  <a:lumMod val="20000"/>
                  <a:lumOff val="80000"/>
                </a:schemeClr>
              </a:buClr>
              <a:buSzPct val="50000"/>
              <a:buFont typeface="Wingdings" pitchFamily="2" charset="2"/>
              <a:buChar char="v"/>
              <a:defRPr sz="2000"/>
            </a:lvl3pPr>
            <a:lvl4pPr>
              <a:buSzPct val="80000"/>
              <a:buFont typeface="Wingdings" pitchFamily="2" charset="2"/>
              <a:buChar char="Ø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" y="6324600"/>
            <a:ext cx="6400800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52400" y="6324600"/>
            <a:ext cx="533400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83B66-BBD4-47BF-AD4A-E1FA52A66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68708"/>
            <a:ext cx="7406594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31732"/>
            <a:ext cx="7406594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D6485-E80F-4FB0-9D31-08413EC27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609600"/>
            <a:ext cx="3810000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609600"/>
            <a:ext cx="3733800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839B3-F78C-4344-8B76-EE75A5AED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B7FB4-B89C-4673-954E-0EB4B63BF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xfrm>
            <a:off x="1066800" y="6400800"/>
            <a:ext cx="6400800" cy="3619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8BE78-AB98-4B2E-9791-51FA016D0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8C2AA-EBB0-48AB-A2F6-485F7088A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E4164-EC32-4E01-AFB4-24FDF022E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34D6A-8BE9-4A5A-A01E-D1B7FCFA8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Fermi_Blue_subpa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6592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6248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 dirty="0"/>
          </a:p>
        </p:txBody>
      </p:sp>
      <p:sp>
        <p:nvSpPr>
          <p:cNvPr id="53659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533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F481D9-DC7C-4F21-986A-58FD6D93A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609600"/>
            <a:ext cx="7086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FF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10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v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457200"/>
            <a:ext cx="7543800" cy="1600200"/>
          </a:xfrm>
        </p:spPr>
        <p:txBody>
          <a:bodyPr anchor="t"/>
          <a:lstStyle/>
          <a:p>
            <a:pPr algn="l" eaLnBrk="1" hangingPunct="1"/>
            <a:r>
              <a:rPr lang="en-US" sz="3200" dirty="0" smtClean="0"/>
              <a:t>Niobium tube specification and procurement for seamless forming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86874" y="1981200"/>
            <a:ext cx="7757126" cy="32004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Andy </a:t>
            </a:r>
            <a:r>
              <a:rPr lang="en-US" sz="2000" dirty="0" err="1" smtClean="0">
                <a:solidFill>
                  <a:srgbClr val="FFFFFF"/>
                </a:solidFill>
              </a:rPr>
              <a:t>Hocker</a:t>
            </a:r>
            <a:r>
              <a:rPr lang="en-US" sz="2000" dirty="0" smtClean="0">
                <a:solidFill>
                  <a:srgbClr val="FFFFFF"/>
                </a:solidFill>
              </a:rPr>
              <a:t> &amp; Lance Cooley </a:t>
            </a:r>
          </a:p>
          <a:p>
            <a:pPr marL="0" indent="0" eaLnBrk="1" hangingPunct="1">
              <a:buFontTx/>
              <a:buNone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SRF Development Department and</a:t>
            </a:r>
          </a:p>
          <a:p>
            <a:pPr marL="0" indent="0" eaLnBrk="1" hangingPunct="1">
              <a:buFontTx/>
              <a:buNone/>
            </a:pPr>
            <a:r>
              <a:rPr lang="en-US" sz="2000" dirty="0" smtClean="0">
                <a:solidFill>
                  <a:srgbClr val="FFFFFF"/>
                </a:solidFill>
              </a:rPr>
              <a:t>Superconducting Materials Department </a:t>
            </a:r>
          </a:p>
          <a:p>
            <a:pPr marL="0" indent="0" eaLnBrk="1" hangingPunct="1">
              <a:buFontTx/>
              <a:buNone/>
            </a:pPr>
            <a:endParaRPr lang="en-US" sz="2000" dirty="0" smtClean="0">
              <a:solidFill>
                <a:srgbClr val="FFFFFF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sz="2000" dirty="0" err="1" smtClean="0">
                <a:solidFill>
                  <a:srgbClr val="FFFFFF"/>
                </a:solidFill>
              </a:rPr>
              <a:t>Fermilab</a:t>
            </a:r>
            <a:endParaRPr lang="en-US" sz="20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 which will be addressed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09600"/>
            <a:ext cx="7772400" cy="5638800"/>
          </a:xfrm>
        </p:spPr>
        <p:txBody>
          <a:bodyPr/>
          <a:lstStyle/>
          <a:p>
            <a:r>
              <a:rPr lang="en-US" dirty="0" smtClean="0"/>
              <a:t>Batch of seamless RRR </a:t>
            </a:r>
            <a:r>
              <a:rPr lang="en-US" dirty="0" err="1" smtClean="0"/>
              <a:t>Nb</a:t>
            </a:r>
            <a:r>
              <a:rPr lang="en-US" dirty="0" smtClean="0"/>
              <a:t> tubes on order from ATI </a:t>
            </a:r>
            <a:r>
              <a:rPr lang="en-US" dirty="0" err="1" smtClean="0"/>
              <a:t>Wah</a:t>
            </a:r>
            <a:r>
              <a:rPr lang="en-US" dirty="0" smtClean="0"/>
              <a:t> Chang</a:t>
            </a:r>
          </a:p>
          <a:p>
            <a:pPr lvl="1"/>
            <a:r>
              <a:rPr lang="en-US" dirty="0" smtClean="0"/>
              <a:t>“DESY-sized:” 150 mm OD, 3.0 mm thick</a:t>
            </a:r>
          </a:p>
          <a:p>
            <a:pPr lvl="2"/>
            <a:r>
              <a:rPr lang="en-US" dirty="0" smtClean="0"/>
              <a:t>4 tubes of length 1700 mm</a:t>
            </a:r>
          </a:p>
          <a:p>
            <a:pPr lvl="2"/>
            <a:r>
              <a:rPr lang="en-US" dirty="0" smtClean="0"/>
              <a:t>Enough material for four 3x3-cell cavities</a:t>
            </a:r>
          </a:p>
          <a:p>
            <a:pPr lvl="2"/>
            <a:r>
              <a:rPr lang="en-US" dirty="0" smtClean="0"/>
              <a:t>DESY facility not currently available, possibly next summer – assist SBIR efforts?</a:t>
            </a:r>
          </a:p>
          <a:p>
            <a:pPr lvl="1"/>
            <a:r>
              <a:rPr lang="en-US" dirty="0" smtClean="0"/>
              <a:t>“KEK-sized:” 130 mm OD, 3.5 mm thick</a:t>
            </a:r>
          </a:p>
          <a:p>
            <a:pPr lvl="2"/>
            <a:r>
              <a:rPr lang="en-US" dirty="0" smtClean="0"/>
              <a:t>2 tubes of length 1800 mm, 3 tubes of length 800 mm</a:t>
            </a:r>
          </a:p>
          <a:p>
            <a:pPr lvl="2"/>
            <a:r>
              <a:rPr lang="en-US" dirty="0" smtClean="0"/>
              <a:t>Some number of single-cell cavities to be made for R&amp;D, then N x 3-cells, possibly even a 9-cell with new tooling?</a:t>
            </a:r>
          </a:p>
          <a:p>
            <a:pPr lvl="2"/>
            <a:r>
              <a:rPr lang="en-US" dirty="0" smtClean="0"/>
              <a:t>KEK facility available this August/September</a:t>
            </a:r>
          </a:p>
          <a:p>
            <a:r>
              <a:rPr lang="en-US" dirty="0" smtClean="0"/>
              <a:t>New spec under development – discussion!</a:t>
            </a:r>
          </a:p>
          <a:p>
            <a:r>
              <a:rPr lang="en-US" dirty="0" smtClean="0"/>
              <a:t>Limited R&amp;D funds – SBIR push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Lance Cooley, Fermilab – 7th SRFMW JLab 16-17 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983B66-BBD4-47BF-AD4A-E1FA52A666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tube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Purity and mechanical properties extend from sheet specification, i.e.:</a:t>
            </a:r>
          </a:p>
          <a:p>
            <a:pPr lvl="1"/>
            <a:r>
              <a:rPr lang="en-US" dirty="0" smtClean="0"/>
              <a:t>RRR 300</a:t>
            </a:r>
          </a:p>
          <a:p>
            <a:pPr lvl="1"/>
            <a:r>
              <a:rPr lang="en-US" dirty="0" smtClean="0"/>
              <a:t>ASTM 6 grains</a:t>
            </a:r>
          </a:p>
          <a:p>
            <a:pPr lvl="1"/>
            <a:r>
              <a:rPr lang="en-US" dirty="0" smtClean="0"/>
              <a:t>Similar hardness and mechanical properties</a:t>
            </a:r>
          </a:p>
          <a:p>
            <a:pPr lvl="1"/>
            <a:r>
              <a:rPr lang="en-US" dirty="0" smtClean="0"/>
              <a:t>95% recrystallized</a:t>
            </a:r>
          </a:p>
          <a:p>
            <a:r>
              <a:rPr lang="en-US" dirty="0" smtClean="0"/>
              <a:t>Tube specification to ASTM B394</a:t>
            </a:r>
          </a:p>
          <a:p>
            <a:pPr lvl="1"/>
            <a:r>
              <a:rPr lang="en-US" dirty="0" smtClean="0"/>
              <a:t>Mostly affects dimensional tolerance and finish</a:t>
            </a:r>
          </a:p>
          <a:p>
            <a:r>
              <a:rPr lang="en-US" dirty="0" smtClean="0"/>
              <a:t>Fabrication methods are flexible</a:t>
            </a:r>
          </a:p>
          <a:p>
            <a:pPr lvl="1"/>
            <a:r>
              <a:rPr lang="en-US" dirty="0" smtClean="0"/>
              <a:t>Back and forward extrusion followed by flow forming</a:t>
            </a:r>
          </a:p>
          <a:p>
            <a:pPr lvl="1"/>
            <a:r>
              <a:rPr lang="en-US" dirty="0" smtClean="0"/>
              <a:t>Deep drawing from plate (for single-cell tube length)</a:t>
            </a:r>
          </a:p>
          <a:p>
            <a:pPr lvl="1"/>
            <a:r>
              <a:rPr lang="en-US" dirty="0" smtClean="0"/>
              <a:t>Spinning (for single-cell tube length)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983B66-BBD4-47BF-AD4A-E1FA52A666A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experience with the first U.S. </a:t>
            </a:r>
            <a:r>
              <a:rPr lang="en-US" smtClean="0"/>
              <a:t>tubes </a:t>
            </a:r>
            <a:r>
              <a:rPr lang="en-US" dirty="0" smtClean="0"/>
              <a:t>(3x3)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71600" y="2590800"/>
            <a:ext cx="7543800" cy="3657600"/>
          </a:xfrm>
        </p:spPr>
        <p:txBody>
          <a:bodyPr/>
          <a:lstStyle/>
          <a:p>
            <a:r>
              <a:rPr lang="en-US" dirty="0" smtClean="0"/>
              <a:t>2 Black Labs / </a:t>
            </a:r>
            <a:r>
              <a:rPr lang="en-US" dirty="0" err="1" smtClean="0"/>
              <a:t>Wah</a:t>
            </a:r>
            <a:r>
              <a:rPr lang="en-US" dirty="0" smtClean="0"/>
              <a:t> Chang / Dynamic Flow Forming tubes (13 µm grains) were formed into 5 x 3-cell + 1 x 2-cell at DESY during 2009-2010</a:t>
            </a:r>
          </a:p>
          <a:p>
            <a:pPr lvl="1"/>
            <a:r>
              <a:rPr lang="en-US" dirty="0" smtClean="0"/>
              <a:t>Two of the 3-cells had </a:t>
            </a:r>
            <a:r>
              <a:rPr lang="en-US" dirty="0" err="1" smtClean="0"/>
              <a:t>microcracks</a:t>
            </a:r>
            <a:r>
              <a:rPr lang="en-US" dirty="0" smtClean="0"/>
              <a:t> and were not leak-tight </a:t>
            </a:r>
          </a:p>
          <a:p>
            <a:pPr lvl="1"/>
            <a:r>
              <a:rPr lang="en-US" dirty="0" smtClean="0"/>
              <a:t>Three of the 3-cells went to </a:t>
            </a:r>
            <a:r>
              <a:rPr lang="en-US" dirty="0" err="1" smtClean="0"/>
              <a:t>JLab</a:t>
            </a:r>
            <a:r>
              <a:rPr lang="en-US" dirty="0" smtClean="0"/>
              <a:t> for welding into 9-cell</a:t>
            </a:r>
          </a:p>
          <a:p>
            <a:r>
              <a:rPr lang="en-US" dirty="0" smtClean="0"/>
              <a:t>Subsequent 9-cell suffered from FE in VT, now scheduled to be </a:t>
            </a:r>
            <a:r>
              <a:rPr lang="en-US" dirty="0" err="1" smtClean="0"/>
              <a:t>EP’d</a:t>
            </a:r>
            <a:endParaRPr lang="en-US" dirty="0" smtClean="0"/>
          </a:p>
          <a:p>
            <a:pPr lvl="1"/>
            <a:r>
              <a:rPr lang="en-US" dirty="0" smtClean="0"/>
              <a:t>R. </a:t>
            </a:r>
            <a:r>
              <a:rPr lang="en-US" dirty="0" err="1" smtClean="0"/>
              <a:t>Rimmer</a:t>
            </a:r>
            <a:r>
              <a:rPr lang="en-US" dirty="0" smtClean="0"/>
              <a:t> to update??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762000"/>
            <a:ext cx="81534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9546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activity at KEK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KEK working with a new tube vendor for ~1 year</a:t>
            </a:r>
          </a:p>
          <a:p>
            <a:r>
              <a:rPr lang="en-US" dirty="0" smtClean="0"/>
              <a:t>Initial trials – some creasing due to imbalance between axial and radial deformations, requires adjustments to the balance of hydraulic pressures at intermediate stage</a:t>
            </a:r>
          </a:p>
          <a:p>
            <a:r>
              <a:rPr lang="en-US" dirty="0" smtClean="0"/>
              <a:t>New single-cell capability and automation in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983B66-BBD4-47BF-AD4A-E1FA52A666A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886200"/>
            <a:ext cx="2971800" cy="222885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062" y="3276600"/>
            <a:ext cx="43899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800600" y="3429000"/>
            <a:ext cx="2784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i="1" dirty="0" smtClean="0">
                <a:solidFill>
                  <a:srgbClr val="FFFF00"/>
                </a:solidFill>
              </a:rPr>
              <a:t>From T. Tajima, Jan 2012</a:t>
            </a:r>
            <a:endParaRPr lang="en-US" sz="18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proceed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FNAL tubes will be available for collaboration</a:t>
            </a:r>
          </a:p>
          <a:p>
            <a:r>
              <a:rPr lang="en-US" dirty="0" smtClean="0"/>
              <a:t>Tube R&amp;D is a must (but small chance of funds)</a:t>
            </a:r>
          </a:p>
          <a:p>
            <a:pPr lvl="1"/>
            <a:r>
              <a:rPr lang="en-US" dirty="0" smtClean="0"/>
              <a:t>Deep-draw ingot slice, plus ECAE, plus flow forming to length?</a:t>
            </a:r>
          </a:p>
          <a:p>
            <a:r>
              <a:rPr lang="en-US" dirty="0" smtClean="0"/>
              <a:t>Bi-metal tubes are of interest for cost savings and stability</a:t>
            </a:r>
          </a:p>
          <a:p>
            <a:pPr lvl="1"/>
            <a:r>
              <a:rPr lang="en-US" dirty="0" smtClean="0"/>
              <a:t>Explosive bonded tubes (Ohio State / </a:t>
            </a:r>
            <a:r>
              <a:rPr lang="en-US" dirty="0" err="1" smtClean="0"/>
              <a:t>Nutec</a:t>
            </a:r>
            <a:r>
              <a:rPr lang="en-US" dirty="0" smtClean="0"/>
              <a:t>) or plates </a:t>
            </a:r>
          </a:p>
          <a:p>
            <a:endParaRPr lang="en-US" dirty="0" smtClean="0"/>
          </a:p>
          <a:p>
            <a:r>
              <a:rPr lang="en-US" dirty="0" smtClean="0"/>
              <a:t>Goals remain: </a:t>
            </a:r>
          </a:p>
          <a:p>
            <a:pPr lvl="1"/>
            <a:r>
              <a:rPr lang="en-US" dirty="0" smtClean="0"/>
              <a:t>Improve yield at equivalent cost and performance by reducing problematic welds</a:t>
            </a:r>
          </a:p>
          <a:p>
            <a:pPr lvl="2"/>
            <a:r>
              <a:rPr lang="en-US" dirty="0" smtClean="0"/>
              <a:t>Iris welds are acceptable</a:t>
            </a:r>
          </a:p>
          <a:p>
            <a:pPr lvl="1"/>
            <a:r>
              <a:rPr lang="en-US" dirty="0" smtClean="0"/>
              <a:t>Build up enough statistics to evaluate feasibility as an industrial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Lance Cooley, Fermilab – 7th SRFMW JLab 16-17 July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983B66-BBD4-47BF-AD4A-E1FA52A666A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ermilab3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Fermilab3</Template>
  <TotalTime>628</TotalTime>
  <Words>479</Words>
  <Application>Microsoft Office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Fermilab3</vt:lpstr>
      <vt:lpstr>Niobium tube specification and procurement for seamless forming</vt:lpstr>
      <vt:lpstr>Main points which will be addressed</vt:lpstr>
      <vt:lpstr>Present tube specification</vt:lpstr>
      <vt:lpstr>Past experience with the first U.S. tubes (3x3)</vt:lpstr>
      <vt:lpstr>Recent activity at KEK</vt:lpstr>
      <vt:lpstr>How to proceed from here?</vt:lpstr>
    </vt:vector>
  </TitlesOfParts>
  <Company>Fermi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Raw Materials Specifications and  Material Batch History (Niobium sheets used to make 9-cell cavities) </dc:title>
  <dc:creator>Lance Cooley</dc:creator>
  <cp:lastModifiedBy>Lance Cooley</cp:lastModifiedBy>
  <cp:revision>21</cp:revision>
  <cp:lastPrinted>1601-01-01T00:00:00Z</cp:lastPrinted>
  <dcterms:created xsi:type="dcterms:W3CDTF">2012-07-12T14:21:21Z</dcterms:created>
  <dcterms:modified xsi:type="dcterms:W3CDTF">2012-07-15T13:51:28Z</dcterms:modified>
</cp:coreProperties>
</file>