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71" r:id="rId6"/>
    <p:sldId id="265" r:id="rId7"/>
    <p:sldId id="263" r:id="rId8"/>
    <p:sldId id="264" r:id="rId9"/>
    <p:sldId id="261" r:id="rId10"/>
    <p:sldId id="272" r:id="rId11"/>
    <p:sldId id="26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3399"/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ruta\Desktop\Cornell%20PC%20back-up\Cornell%20data\VEP\VEP+VT%20history_1605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ruta\Desktop\Cornell%20PC%20back-up\Cornell%20data\ACCEL9\2012-04-05-A9\A9-2012Apr05_VT_KEK_cal_table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97\Desktop\Cornell%20data\ACCEL10\2012-5-31\KEK_cal_A9_2012May3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97\Desktop\Cornell%20data\removal%20summary_06july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ruta\Desktop\7th%20SRF%20material%20workshop\KEK%20EP%20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97\Desktop\Cornell%20data\9-cell%20cavity%20summary_06july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0.14860441218351758"/>
          <c:y val="3.5162374299412089E-2"/>
          <c:w val="0.7732735627794618"/>
          <c:h val="0.78927748464431624"/>
        </c:manualLayout>
      </c:layout>
      <c:scatterChart>
        <c:scatterStyle val="lineMarker"/>
        <c:ser>
          <c:idx val="0"/>
          <c:order val="0"/>
          <c:tx>
            <c:strRef>
              <c:f>'VEP param'!$V$17</c:f>
              <c:strCache>
                <c:ptCount val="1"/>
                <c:pt idx="0">
                  <c:v>single cell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'VEP param'!$M$11:$M$14</c:f>
              <c:numCache>
                <c:formatCode>General</c:formatCode>
                <c:ptCount val="4"/>
                <c:pt idx="0">
                  <c:v>20</c:v>
                </c:pt>
                <c:pt idx="1">
                  <c:v>4</c:v>
                </c:pt>
                <c:pt idx="2">
                  <c:v>30</c:v>
                </c:pt>
                <c:pt idx="3">
                  <c:v>10</c:v>
                </c:pt>
              </c:numCache>
            </c:numRef>
          </c:xVal>
          <c:yVal>
            <c:numRef>
              <c:f>'VEP param'!$N$11:$N$14</c:f>
              <c:numCache>
                <c:formatCode>General</c:formatCode>
                <c:ptCount val="4"/>
                <c:pt idx="0">
                  <c:v>26.5</c:v>
                </c:pt>
                <c:pt idx="1">
                  <c:v>39</c:v>
                </c:pt>
                <c:pt idx="2">
                  <c:v>27</c:v>
                </c:pt>
                <c:pt idx="3">
                  <c:v>42</c:v>
                </c:pt>
              </c:numCache>
            </c:numRef>
          </c:yVal>
        </c:ser>
        <c:ser>
          <c:idx val="3"/>
          <c:order val="1"/>
          <c:tx>
            <c:strRef>
              <c:f>'VEP param'!$V$16</c:f>
              <c:strCache>
                <c:ptCount val="1"/>
                <c:pt idx="0">
                  <c:v>single cell*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'VEP param'!$M$15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'VEP param'!$N$15</c:f>
              <c:numCache>
                <c:formatCode>General</c:formatCode>
                <c:ptCount val="1"/>
                <c:pt idx="0">
                  <c:v>30</c:v>
                </c:pt>
              </c:numCache>
            </c:numRef>
          </c:yVal>
        </c:ser>
        <c:ser>
          <c:idx val="1"/>
          <c:order val="2"/>
          <c:tx>
            <c:strRef>
              <c:f>'VEP param'!$V$18</c:f>
              <c:strCache>
                <c:ptCount val="1"/>
                <c:pt idx="0">
                  <c:v>9-cell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'VEP param'!$M$16:$M$20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xVal>
          <c:yVal>
            <c:numRef>
              <c:f>'VEP param'!$N$16:$N$20</c:f>
              <c:numCache>
                <c:formatCode>General</c:formatCode>
                <c:ptCount val="5"/>
                <c:pt idx="0">
                  <c:v>39</c:v>
                </c:pt>
                <c:pt idx="1">
                  <c:v>25</c:v>
                </c:pt>
                <c:pt idx="2" formatCode="0.00">
                  <c:v>24.584113873858627</c:v>
                </c:pt>
                <c:pt idx="3" formatCode="0.00_ ">
                  <c:v>22.980156943691064</c:v>
                </c:pt>
                <c:pt idx="4">
                  <c:v>27.5</c:v>
                </c:pt>
              </c:numCache>
            </c:numRef>
          </c:yVal>
        </c:ser>
        <c:ser>
          <c:idx val="2"/>
          <c:order val="3"/>
          <c:tx>
            <c:strRef>
              <c:f>'VEP param'!$V$19</c:f>
              <c:strCache>
                <c:ptCount val="1"/>
                <c:pt idx="0">
                  <c:v>9-cell**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'VEP param'!$M$21</c:f>
              <c:numCache>
                <c:formatCode>General</c:formatCode>
                <c:ptCount val="1"/>
                <c:pt idx="0">
                  <c:v>0.1</c:v>
                </c:pt>
              </c:numCache>
            </c:numRef>
          </c:xVal>
          <c:yVal>
            <c:numRef>
              <c:f>'VEP param'!$N$21</c:f>
              <c:numCache>
                <c:formatCode>General</c:formatCode>
                <c:ptCount val="1"/>
                <c:pt idx="0">
                  <c:v>36</c:v>
                </c:pt>
              </c:numCache>
            </c:numRef>
          </c:yVal>
        </c:ser>
        <c:axId val="74162944"/>
        <c:axId val="74165248"/>
      </c:scatterChart>
      <c:valAx>
        <c:axId val="7416294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removal [um]</a:t>
                </a:r>
              </a:p>
            </c:rich>
          </c:tx>
          <c:layout>
            <c:manualLayout>
              <c:xMode val="edge"/>
              <c:yMode val="edge"/>
              <c:x val="0.44401518568596005"/>
              <c:y val="0.9137226506480515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ja-JP" sz="1400"/>
            </a:pPr>
            <a:endParaRPr lang="ja-JP"/>
          </a:p>
        </c:txPr>
        <c:crossAx val="74165248"/>
        <c:crosses val="autoZero"/>
        <c:crossBetween val="midCat"/>
      </c:valAx>
      <c:valAx>
        <c:axId val="74165248"/>
        <c:scaling>
          <c:orientation val="minMax"/>
          <c:max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Eacc max [MV/m]</a:t>
                </a:r>
              </a:p>
            </c:rich>
          </c:tx>
          <c:layout>
            <c:manualLayout>
              <c:xMode val="edge"/>
              <c:yMode val="edge"/>
              <c:x val="4.132741473806386E-2"/>
              <c:y val="0.3474024406742975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ja-JP" sz="1400"/>
            </a:pPr>
            <a:endParaRPr lang="ja-JP"/>
          </a:p>
        </c:txPr>
        <c:crossAx val="74162944"/>
        <c:crosses val="autoZero"/>
        <c:crossBetween val="midCat"/>
      </c:valAx>
      <c:spPr>
        <a:solidFill>
          <a:srgbClr val="FFFFCC"/>
        </a:solidFill>
      </c:spPr>
    </c:plotArea>
    <c:legend>
      <c:legendPos val="r"/>
      <c:layout>
        <c:manualLayout>
          <c:xMode val="edge"/>
          <c:yMode val="edge"/>
          <c:x val="0.72322553430670411"/>
          <c:y val="5.0580079551911766E-2"/>
          <c:w val="0.15259743163019535"/>
          <c:h val="0.22675433612035645"/>
        </c:manualLayout>
      </c:layout>
      <c:spPr>
        <a:solidFill>
          <a:schemeClr val="bg1"/>
        </a:solidFill>
      </c:spPr>
      <c:txPr>
        <a:bodyPr/>
        <a:lstStyle/>
        <a:p>
          <a:pPr>
            <a:defRPr lang="ja-JP" sz="1200"/>
          </a:pPr>
          <a:endParaRPr lang="ja-JP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9.6294785014221396E-2"/>
          <c:y val="3.0088129227748971E-2"/>
          <c:w val="0.7683323875056155"/>
          <c:h val="0.86619271439438705"/>
        </c:manualLayout>
      </c:layout>
      <c:scatterChart>
        <c:scatterStyle val="lineMarker"/>
        <c:ser>
          <c:idx val="1"/>
          <c:order val="0"/>
          <c:tx>
            <c:v>VEP(5um)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Sheet4!$G$44:$G$62</c:f>
              <c:numCache>
                <c:formatCode>General</c:formatCode>
                <c:ptCount val="19"/>
                <c:pt idx="0">
                  <c:v>39.46</c:v>
                </c:pt>
                <c:pt idx="1">
                  <c:v>39.14</c:v>
                </c:pt>
                <c:pt idx="2">
                  <c:v>38.67</c:v>
                </c:pt>
                <c:pt idx="3">
                  <c:v>37.4</c:v>
                </c:pt>
                <c:pt idx="4">
                  <c:v>36.410000000000004</c:v>
                </c:pt>
                <c:pt idx="5">
                  <c:v>35.370000000000005</c:v>
                </c:pt>
                <c:pt idx="6">
                  <c:v>32.54</c:v>
                </c:pt>
                <c:pt idx="7">
                  <c:v>31.06</c:v>
                </c:pt>
                <c:pt idx="8">
                  <c:v>29.7</c:v>
                </c:pt>
                <c:pt idx="9">
                  <c:v>26.19</c:v>
                </c:pt>
                <c:pt idx="10">
                  <c:v>26.439999999999991</c:v>
                </c:pt>
                <c:pt idx="11">
                  <c:v>22.5</c:v>
                </c:pt>
                <c:pt idx="12">
                  <c:v>17.420000000000002</c:v>
                </c:pt>
                <c:pt idx="13">
                  <c:v>12.29</c:v>
                </c:pt>
                <c:pt idx="14">
                  <c:v>9.7100000000000009</c:v>
                </c:pt>
                <c:pt idx="15">
                  <c:v>7.3</c:v>
                </c:pt>
                <c:pt idx="16">
                  <c:v>5.46</c:v>
                </c:pt>
                <c:pt idx="17">
                  <c:v>3.79</c:v>
                </c:pt>
                <c:pt idx="18">
                  <c:v>2.66</c:v>
                </c:pt>
              </c:numCache>
            </c:numRef>
          </c:xVal>
          <c:yVal>
            <c:numRef>
              <c:f>Sheet4!$H$44:$H$62</c:f>
              <c:numCache>
                <c:formatCode>0.00E+00</c:formatCode>
                <c:ptCount val="19"/>
                <c:pt idx="0">
                  <c:v>6712500000</c:v>
                </c:pt>
                <c:pt idx="1">
                  <c:v>6298600000</c:v>
                </c:pt>
                <c:pt idx="2">
                  <c:v>6416100000</c:v>
                </c:pt>
                <c:pt idx="4">
                  <c:v>6596100000</c:v>
                </c:pt>
                <c:pt idx="5">
                  <c:v>7867900000</c:v>
                </c:pt>
                <c:pt idx="6">
                  <c:v>9294400000</c:v>
                </c:pt>
                <c:pt idx="10">
                  <c:v>9099700000</c:v>
                </c:pt>
                <c:pt idx="11">
                  <c:v>11040000000</c:v>
                </c:pt>
                <c:pt idx="12">
                  <c:v>12682000000</c:v>
                </c:pt>
                <c:pt idx="13">
                  <c:v>12856000000</c:v>
                </c:pt>
                <c:pt idx="14">
                  <c:v>14359000000</c:v>
                </c:pt>
                <c:pt idx="15">
                  <c:v>14481000000</c:v>
                </c:pt>
                <c:pt idx="16">
                  <c:v>15182000000</c:v>
                </c:pt>
                <c:pt idx="17">
                  <c:v>14688000000</c:v>
                </c:pt>
                <c:pt idx="18">
                  <c:v>14143000000</c:v>
                </c:pt>
              </c:numCache>
            </c:numRef>
          </c:yVal>
        </c:ser>
        <c:ser>
          <c:idx val="2"/>
          <c:order val="2"/>
          <c:tx>
            <c:v>re-HPR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Sheet4!$J$10:$J$38</c:f>
              <c:numCache>
                <c:formatCode>General</c:formatCode>
                <c:ptCount val="29"/>
                <c:pt idx="0">
                  <c:v>4.0999999999999996</c:v>
                </c:pt>
                <c:pt idx="1">
                  <c:v>4.83</c:v>
                </c:pt>
                <c:pt idx="2">
                  <c:v>5.95</c:v>
                </c:pt>
                <c:pt idx="3">
                  <c:v>8.27</c:v>
                </c:pt>
                <c:pt idx="4">
                  <c:v>12.16</c:v>
                </c:pt>
                <c:pt idx="5">
                  <c:v>18.47</c:v>
                </c:pt>
                <c:pt idx="6">
                  <c:v>28.87</c:v>
                </c:pt>
                <c:pt idx="7">
                  <c:v>38.020000000000003</c:v>
                </c:pt>
                <c:pt idx="12">
                  <c:v>6.58</c:v>
                </c:pt>
                <c:pt idx="13">
                  <c:v>7.81</c:v>
                </c:pt>
                <c:pt idx="14">
                  <c:v>9.4600000000000026</c:v>
                </c:pt>
                <c:pt idx="15">
                  <c:v>11.370000000000005</c:v>
                </c:pt>
                <c:pt idx="16">
                  <c:v>14.68</c:v>
                </c:pt>
                <c:pt idx="17">
                  <c:v>17.37</c:v>
                </c:pt>
                <c:pt idx="18">
                  <c:v>20.650000000000009</c:v>
                </c:pt>
                <c:pt idx="19">
                  <c:v>25.86</c:v>
                </c:pt>
                <c:pt idx="20">
                  <c:v>23.08</c:v>
                </c:pt>
                <c:pt idx="21">
                  <c:v>27.95999999999999</c:v>
                </c:pt>
                <c:pt idx="22">
                  <c:v>30.93</c:v>
                </c:pt>
                <c:pt idx="23">
                  <c:v>32.410000000000004</c:v>
                </c:pt>
                <c:pt idx="24">
                  <c:v>33.980000000000004</c:v>
                </c:pt>
                <c:pt idx="25">
                  <c:v>37.260000000000012</c:v>
                </c:pt>
                <c:pt idx="26">
                  <c:v>37.58</c:v>
                </c:pt>
                <c:pt idx="27">
                  <c:v>38.090000000000003</c:v>
                </c:pt>
              </c:numCache>
            </c:numRef>
          </c:xVal>
          <c:yVal>
            <c:numRef>
              <c:f>Sheet4!$K$10:$K$38</c:f>
              <c:numCache>
                <c:formatCode>0.00E+00</c:formatCode>
                <c:ptCount val="29"/>
                <c:pt idx="0">
                  <c:v>16251000000</c:v>
                </c:pt>
                <c:pt idx="1">
                  <c:v>20221000000</c:v>
                </c:pt>
                <c:pt idx="2">
                  <c:v>15071000000</c:v>
                </c:pt>
                <c:pt idx="3">
                  <c:v>16628000000</c:v>
                </c:pt>
                <c:pt idx="4">
                  <c:v>14125000000</c:v>
                </c:pt>
                <c:pt idx="5">
                  <c:v>13059000000</c:v>
                </c:pt>
                <c:pt idx="6">
                  <c:v>11103000000</c:v>
                </c:pt>
                <c:pt idx="7">
                  <c:v>10723000000</c:v>
                </c:pt>
                <c:pt idx="12">
                  <c:v>18202000000</c:v>
                </c:pt>
                <c:pt idx="13">
                  <c:v>16986000000</c:v>
                </c:pt>
                <c:pt idx="14">
                  <c:v>16957000000</c:v>
                </c:pt>
                <c:pt idx="15">
                  <c:v>15950000000</c:v>
                </c:pt>
                <c:pt idx="16">
                  <c:v>16326000000</c:v>
                </c:pt>
                <c:pt idx="17">
                  <c:v>14039000000</c:v>
                </c:pt>
                <c:pt idx="18">
                  <c:v>13077000000</c:v>
                </c:pt>
                <c:pt idx="19">
                  <c:v>12318000000</c:v>
                </c:pt>
                <c:pt idx="20">
                  <c:v>12408000000</c:v>
                </c:pt>
                <c:pt idx="21">
                  <c:v>11613000000</c:v>
                </c:pt>
                <c:pt idx="22">
                  <c:v>11898000000</c:v>
                </c:pt>
                <c:pt idx="23">
                  <c:v>10399000000</c:v>
                </c:pt>
                <c:pt idx="24">
                  <c:v>9425500000</c:v>
                </c:pt>
                <c:pt idx="25">
                  <c:v>9325500000</c:v>
                </c:pt>
                <c:pt idx="26">
                  <c:v>9553700000</c:v>
                </c:pt>
                <c:pt idx="27">
                  <c:v>9164700000</c:v>
                </c:pt>
              </c:numCache>
            </c:numRef>
          </c:yVal>
        </c:ser>
        <c:ser>
          <c:idx val="4"/>
          <c:order val="4"/>
          <c:tx>
            <c:v>ILC BCD</c:v>
          </c:tx>
          <c:spPr>
            <a:ln w="28575">
              <a:noFill/>
            </a:ln>
          </c:spPr>
          <c:marker>
            <c:symbol val="x"/>
            <c:size val="7"/>
            <c:spPr>
              <a:solidFill>
                <a:srgbClr val="FFFF0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Sheet4!$D$44:$D$45</c:f>
              <c:numCache>
                <c:formatCode>General</c:formatCode>
                <c:ptCount val="2"/>
                <c:pt idx="0">
                  <c:v>31.5</c:v>
                </c:pt>
                <c:pt idx="1">
                  <c:v>35</c:v>
                </c:pt>
              </c:numCache>
            </c:numRef>
          </c:xVal>
          <c:yVal>
            <c:numRef>
              <c:f>Sheet4!$E$44:$E$45</c:f>
              <c:numCache>
                <c:formatCode>0.00E+00</c:formatCode>
                <c:ptCount val="2"/>
                <c:pt idx="0">
                  <c:v>10000000000</c:v>
                </c:pt>
                <c:pt idx="1">
                  <c:v>8000000000</c:v>
                </c:pt>
              </c:numCache>
            </c:numRef>
          </c:yVal>
        </c:ser>
        <c:axId val="74656000"/>
        <c:axId val="74674944"/>
      </c:scatterChart>
      <c:scatterChart>
        <c:scatterStyle val="lineMarker"/>
        <c:ser>
          <c:idx val="0"/>
          <c:order val="1"/>
          <c:tx>
            <c:v>rad VEP(5um)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00B0F0"/>
              </a:solidFill>
            </c:spPr>
          </c:marker>
          <c:xVal>
            <c:numRef>
              <c:f>Sheet4!$G$44:$G$62</c:f>
              <c:numCache>
                <c:formatCode>General</c:formatCode>
                <c:ptCount val="19"/>
                <c:pt idx="0">
                  <c:v>39.46</c:v>
                </c:pt>
                <c:pt idx="1">
                  <c:v>39.14</c:v>
                </c:pt>
                <c:pt idx="2">
                  <c:v>38.67</c:v>
                </c:pt>
                <c:pt idx="3">
                  <c:v>37.4</c:v>
                </c:pt>
                <c:pt idx="4">
                  <c:v>36.410000000000004</c:v>
                </c:pt>
                <c:pt idx="5">
                  <c:v>35.370000000000005</c:v>
                </c:pt>
                <c:pt idx="6">
                  <c:v>32.54</c:v>
                </c:pt>
                <c:pt idx="7">
                  <c:v>31.06</c:v>
                </c:pt>
                <c:pt idx="8">
                  <c:v>29.7</c:v>
                </c:pt>
                <c:pt idx="9">
                  <c:v>26.19</c:v>
                </c:pt>
                <c:pt idx="10">
                  <c:v>26.439999999999991</c:v>
                </c:pt>
                <c:pt idx="11">
                  <c:v>22.5</c:v>
                </c:pt>
                <c:pt idx="12">
                  <c:v>17.420000000000002</c:v>
                </c:pt>
                <c:pt idx="13">
                  <c:v>12.29</c:v>
                </c:pt>
                <c:pt idx="14">
                  <c:v>9.7100000000000009</c:v>
                </c:pt>
                <c:pt idx="15">
                  <c:v>7.3</c:v>
                </c:pt>
                <c:pt idx="16">
                  <c:v>5.46</c:v>
                </c:pt>
                <c:pt idx="17">
                  <c:v>3.79</c:v>
                </c:pt>
                <c:pt idx="18">
                  <c:v>2.66</c:v>
                </c:pt>
              </c:numCache>
            </c:numRef>
          </c:xVal>
          <c:yVal>
            <c:numRef>
              <c:f>Sheet4!$I$44:$I$61</c:f>
              <c:numCache>
                <c:formatCode>General</c:formatCode>
                <c:ptCount val="18"/>
                <c:pt idx="3" formatCode="0.00E+00">
                  <c:v>34000</c:v>
                </c:pt>
                <c:pt idx="7" formatCode="0.00E+00">
                  <c:v>5000</c:v>
                </c:pt>
                <c:pt idx="8" formatCode="0.00E+00">
                  <c:v>3000</c:v>
                </c:pt>
                <c:pt idx="9" formatCode="0.00E+00">
                  <c:v>1300</c:v>
                </c:pt>
              </c:numCache>
            </c:numRef>
          </c:yVal>
        </c:ser>
        <c:ser>
          <c:idx val="3"/>
          <c:order val="3"/>
          <c:tx>
            <c:v>rad re-HPR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FF3399"/>
              </a:solidFill>
            </c:spPr>
          </c:marker>
          <c:xVal>
            <c:numRef>
              <c:f>Sheet4!$J$32:$J$37</c:f>
              <c:numCache>
                <c:formatCode>General</c:formatCode>
                <c:ptCount val="6"/>
                <c:pt idx="0">
                  <c:v>30.93</c:v>
                </c:pt>
                <c:pt idx="1">
                  <c:v>32.410000000000004</c:v>
                </c:pt>
                <c:pt idx="2">
                  <c:v>33.980000000000004</c:v>
                </c:pt>
                <c:pt idx="3">
                  <c:v>37.260000000000012</c:v>
                </c:pt>
                <c:pt idx="4">
                  <c:v>37.58</c:v>
                </c:pt>
                <c:pt idx="5">
                  <c:v>38.090000000000003</c:v>
                </c:pt>
              </c:numCache>
            </c:numRef>
          </c:xVal>
          <c:yVal>
            <c:numRef>
              <c:f>Sheet4!$L$32:$L$37</c:f>
              <c:numCache>
                <c:formatCode>General</c:formatCode>
                <c:ptCount val="6"/>
                <c:pt idx="0" formatCode="0.00E+00">
                  <c:v>0.05</c:v>
                </c:pt>
                <c:pt idx="2" formatCode="0.00E+00">
                  <c:v>0.1</c:v>
                </c:pt>
                <c:pt idx="5" formatCode="0.00E+00">
                  <c:v>1</c:v>
                </c:pt>
              </c:numCache>
            </c:numRef>
          </c:yVal>
        </c:ser>
        <c:axId val="74683136"/>
        <c:axId val="74676864"/>
      </c:scatterChart>
      <c:valAx>
        <c:axId val="7465600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Eacc [MV/m]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ja-JP"/>
          </a:p>
        </c:txPr>
        <c:crossAx val="74674944"/>
        <c:crosses val="autoZero"/>
        <c:crossBetween val="midCat"/>
      </c:valAx>
      <c:valAx>
        <c:axId val="74674944"/>
        <c:scaling>
          <c:logBase val="10"/>
          <c:orientation val="minMax"/>
          <c:max val="100000000000"/>
          <c:min val="1000000000"/>
        </c:scaling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US" sz="2000"/>
                  <a:t>Qo</a:t>
                </a:r>
              </a:p>
            </c:rich>
          </c:tx>
          <c:layout>
            <c:manualLayout>
              <c:xMode val="edge"/>
              <c:yMode val="edge"/>
              <c:x val="7.4805163421068528E-3"/>
              <c:y val="0.32770958332703676"/>
            </c:manualLayout>
          </c:layout>
        </c:title>
        <c:numFmt formatCode="0.00E+00" sourceLinked="1"/>
        <c:tickLblPos val="nextTo"/>
        <c:txPr>
          <a:bodyPr/>
          <a:lstStyle/>
          <a:p>
            <a:pPr>
              <a:defRPr sz="1200" b="1"/>
            </a:pPr>
            <a:endParaRPr lang="ja-JP"/>
          </a:p>
        </c:txPr>
        <c:crossAx val="74656000"/>
        <c:crosses val="autoZero"/>
        <c:crossBetween val="midCat"/>
      </c:valAx>
      <c:valAx>
        <c:axId val="74676864"/>
        <c:scaling>
          <c:logBase val="10"/>
          <c:orientation val="minMax"/>
          <c:min val="1.0000000000000005E-2"/>
        </c:scaling>
        <c:axPos val="r"/>
        <c:title>
          <c:tx>
            <c:rich>
              <a:bodyPr rot="5400000" vert="horz"/>
              <a:lstStyle/>
              <a:p>
                <a:pPr>
                  <a:defRPr sz="1800"/>
                </a:pPr>
                <a:r>
                  <a:rPr lang="en-US" sz="1800"/>
                  <a:t>Rad [mR/hr]</a:t>
                </a:r>
              </a:p>
            </c:rich>
          </c:tx>
          <c:layout>
            <c:manualLayout>
              <c:xMode val="edge"/>
              <c:yMode val="edge"/>
              <c:x val="0.94223912889267192"/>
              <c:y val="0.32212895038673589"/>
            </c:manualLayout>
          </c:layout>
        </c:title>
        <c:numFmt formatCode="0.0E+00" sourceLinked="0"/>
        <c:tickLblPos val="nextTo"/>
        <c:txPr>
          <a:bodyPr/>
          <a:lstStyle/>
          <a:p>
            <a:pPr>
              <a:defRPr sz="1200" b="1"/>
            </a:pPr>
            <a:endParaRPr lang="ja-JP"/>
          </a:p>
        </c:txPr>
        <c:crossAx val="74683136"/>
        <c:crosses val="max"/>
        <c:crossBetween val="midCat"/>
      </c:valAx>
      <c:valAx>
        <c:axId val="74683136"/>
        <c:scaling>
          <c:orientation val="minMax"/>
        </c:scaling>
        <c:delete val="1"/>
        <c:axPos val="b"/>
        <c:numFmt formatCode="General" sourceLinked="1"/>
        <c:tickLblPos val="none"/>
        <c:crossAx val="74676864"/>
        <c:crosses val="autoZero"/>
        <c:crossBetween val="midCat"/>
      </c:valAx>
      <c:spPr>
        <a:solidFill>
          <a:srgbClr val="FFFFCC"/>
        </a:solidFill>
      </c:spPr>
    </c:plotArea>
    <c:legend>
      <c:legendPos val="r"/>
      <c:layout>
        <c:manualLayout>
          <c:xMode val="edge"/>
          <c:yMode val="edge"/>
          <c:x val="0.10339752647310858"/>
          <c:y val="4.0126548480863951E-2"/>
          <c:w val="0.23223240572349726"/>
          <c:h val="0.21031269363882299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100213104095933"/>
          <c:y val="5.5805791125158766E-2"/>
          <c:w val="0.81977124419080682"/>
          <c:h val="0.82572825709976072"/>
        </c:manualLayout>
      </c:layout>
      <c:scatterChart>
        <c:scatterStyle val="lineMarker"/>
        <c:ser>
          <c:idx val="1"/>
          <c:order val="0"/>
          <c:tx>
            <c:v>2012May31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Sheet2!$F$8:$F$29</c:f>
              <c:numCache>
                <c:formatCode>General</c:formatCode>
                <c:ptCount val="22"/>
                <c:pt idx="0">
                  <c:v>4.4757176726321406</c:v>
                </c:pt>
                <c:pt idx="1">
                  <c:v>5.0235914762368807</c:v>
                </c:pt>
                <c:pt idx="2">
                  <c:v>5.7444561554718074</c:v>
                </c:pt>
                <c:pt idx="3">
                  <c:v>6.3668267387803965</c:v>
                </c:pt>
                <c:pt idx="4">
                  <c:v>7.2176338417600165</c:v>
                </c:pt>
                <c:pt idx="5">
                  <c:v>7.564871463156865</c:v>
                </c:pt>
                <c:pt idx="6">
                  <c:v>8.4101426643999737</c:v>
                </c:pt>
                <c:pt idx="7">
                  <c:v>9.3270288888793988</c:v>
                </c:pt>
                <c:pt idx="8">
                  <c:v>11.3038010575715</c:v>
                </c:pt>
                <c:pt idx="9">
                  <c:v>12.759228209780465</c:v>
                </c:pt>
                <c:pt idx="10">
                  <c:v>14.066138879502786</c:v>
                </c:pt>
                <c:pt idx="11">
                  <c:v>15.690604208889965</c:v>
                </c:pt>
                <c:pt idx="12">
                  <c:v>17.173773604837177</c:v>
                </c:pt>
                <c:pt idx="13">
                  <c:v>18.647963552365439</c:v>
                </c:pt>
                <c:pt idx="14">
                  <c:v>20.677329014077809</c:v>
                </c:pt>
                <c:pt idx="15">
                  <c:v>22.498136202189635</c:v>
                </c:pt>
                <c:pt idx="16">
                  <c:v>25.286857779630239</c:v>
                </c:pt>
                <c:pt idx="17">
                  <c:v>27.371127416562832</c:v>
                </c:pt>
                <c:pt idx="18">
                  <c:v>27.707093456346215</c:v>
                </c:pt>
                <c:pt idx="19">
                  <c:v>27.816818463029939</c:v>
                </c:pt>
                <c:pt idx="20">
                  <c:v>27.441632126919025</c:v>
                </c:pt>
              </c:numCache>
            </c:numRef>
          </c:xVal>
          <c:yVal>
            <c:numRef>
              <c:f>Sheet2!$G$8:$G$29</c:f>
              <c:numCache>
                <c:formatCode>General</c:formatCode>
                <c:ptCount val="22"/>
                <c:pt idx="0">
                  <c:v>18883599012.586422</c:v>
                </c:pt>
                <c:pt idx="1">
                  <c:v>19014545592.093102</c:v>
                </c:pt>
                <c:pt idx="2">
                  <c:v>19200154207.076759</c:v>
                </c:pt>
                <c:pt idx="3">
                  <c:v>19244064131.416183</c:v>
                </c:pt>
                <c:pt idx="4">
                  <c:v>18968367414.694286</c:v>
                </c:pt>
                <c:pt idx="5">
                  <c:v>19109010020.271721</c:v>
                </c:pt>
                <c:pt idx="6">
                  <c:v>18830316694.261909</c:v>
                </c:pt>
                <c:pt idx="7">
                  <c:v>18377112995.853596</c:v>
                </c:pt>
                <c:pt idx="8">
                  <c:v>16965850717.552023</c:v>
                </c:pt>
                <c:pt idx="9">
                  <c:v>17216162846.096329</c:v>
                </c:pt>
                <c:pt idx="10">
                  <c:v>16641806757.401541</c:v>
                </c:pt>
                <c:pt idx="11">
                  <c:v>16011960599.744854</c:v>
                </c:pt>
                <c:pt idx="12">
                  <c:v>15446375981.783916</c:v>
                </c:pt>
                <c:pt idx="13">
                  <c:v>14961632945.173569</c:v>
                </c:pt>
                <c:pt idx="14">
                  <c:v>14125902171.425873</c:v>
                </c:pt>
                <c:pt idx="15">
                  <c:v>13345898152.992908</c:v>
                </c:pt>
                <c:pt idx="16">
                  <c:v>13217687374.989052</c:v>
                </c:pt>
                <c:pt idx="17">
                  <c:v>12784292630.39823</c:v>
                </c:pt>
                <c:pt idx="18">
                  <c:v>12629107493.132931</c:v>
                </c:pt>
                <c:pt idx="19">
                  <c:v>12697127290.44379</c:v>
                </c:pt>
                <c:pt idx="20">
                  <c:v>12772143710.605793</c:v>
                </c:pt>
              </c:numCache>
            </c:numRef>
          </c:yVal>
        </c:ser>
        <c:axId val="74708864"/>
        <c:axId val="79315328"/>
      </c:scatterChart>
      <c:valAx>
        <c:axId val="74708864"/>
        <c:scaling>
          <c:orientation val="minMax"/>
          <c:max val="40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Eacc [MV/m]</a:t>
                </a:r>
              </a:p>
            </c:rich>
          </c:tx>
          <c:layout>
            <c:manualLayout>
              <c:xMode val="edge"/>
              <c:yMode val="edge"/>
              <c:x val="0.46339273927734242"/>
              <c:y val="0.9417732088858942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79315328"/>
        <c:crosses val="autoZero"/>
        <c:crossBetween val="midCat"/>
      </c:valAx>
      <c:valAx>
        <c:axId val="79315328"/>
        <c:scaling>
          <c:logBase val="10"/>
          <c:orientation val="minMax"/>
          <c:min val="1000000000"/>
        </c:scaling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en-US" sz="1800"/>
                  <a:t>Qo</a:t>
                </a:r>
              </a:p>
            </c:rich>
          </c:tx>
          <c:layout>
            <c:manualLayout>
              <c:xMode val="edge"/>
              <c:yMode val="edge"/>
              <c:x val="5.0956430446194453E-2"/>
              <c:y val="0.3149913789640785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74708864"/>
        <c:crosses val="autoZero"/>
        <c:crossBetween val="midCat"/>
      </c:valAx>
      <c:spPr>
        <a:solidFill>
          <a:srgbClr val="FFFFCC"/>
        </a:solidFill>
      </c:spPr>
    </c:plotArea>
    <c:legend>
      <c:legendPos val="r"/>
      <c:layout>
        <c:manualLayout>
          <c:xMode val="edge"/>
          <c:yMode val="edge"/>
          <c:x val="0.75641554586912141"/>
          <c:y val="7.8336214233084317E-2"/>
          <c:w val="0.14565017463121088"/>
          <c:h val="0.10135532288595119"/>
        </c:manualLayout>
      </c:layout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ja-JP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0230814405416351"/>
          <c:y val="3.5162374299412089E-2"/>
          <c:w val="0.81956982351144969"/>
          <c:h val="0.83670191226096813"/>
        </c:manualLayout>
      </c:layout>
      <c:scatterChart>
        <c:scatterStyle val="lineMarker"/>
        <c:ser>
          <c:idx val="0"/>
          <c:order val="0"/>
          <c:tx>
            <c:strRef>
              <c:f>'VEP param'!$V$17</c:f>
              <c:strCache>
                <c:ptCount val="1"/>
                <c:pt idx="0">
                  <c:v>single cell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'VEP param'!$M$11:$M$14</c:f>
              <c:numCache>
                <c:formatCode>General</c:formatCode>
                <c:ptCount val="4"/>
                <c:pt idx="1">
                  <c:v>4</c:v>
                </c:pt>
                <c:pt idx="2">
                  <c:v>30</c:v>
                </c:pt>
                <c:pt idx="3">
                  <c:v>10</c:v>
                </c:pt>
              </c:numCache>
            </c:numRef>
          </c:xVal>
          <c:yVal>
            <c:numRef>
              <c:f>'VEP param'!$N$11:$N$14</c:f>
              <c:numCache>
                <c:formatCode>General</c:formatCode>
                <c:ptCount val="4"/>
                <c:pt idx="0">
                  <c:v>26.5</c:v>
                </c:pt>
                <c:pt idx="1">
                  <c:v>39</c:v>
                </c:pt>
                <c:pt idx="2">
                  <c:v>27</c:v>
                </c:pt>
                <c:pt idx="3">
                  <c:v>42</c:v>
                </c:pt>
              </c:numCache>
            </c:numRef>
          </c:yVal>
        </c:ser>
        <c:ser>
          <c:idx val="3"/>
          <c:order val="1"/>
          <c:tx>
            <c:strRef>
              <c:f>'VEP param'!$V$16</c:f>
              <c:strCache>
                <c:ptCount val="1"/>
                <c:pt idx="0">
                  <c:v>single cell*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'VEP param'!$M$15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'VEP param'!$N$15</c:f>
              <c:numCache>
                <c:formatCode>General</c:formatCode>
                <c:ptCount val="1"/>
                <c:pt idx="0">
                  <c:v>30</c:v>
                </c:pt>
              </c:numCache>
            </c:numRef>
          </c:yVal>
        </c:ser>
        <c:ser>
          <c:idx val="1"/>
          <c:order val="2"/>
          <c:tx>
            <c:strRef>
              <c:f>'VEP param'!$V$18</c:f>
              <c:strCache>
                <c:ptCount val="1"/>
                <c:pt idx="0">
                  <c:v>9-cell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'VEP param'!$S$5:$S$10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25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xVal>
          <c:yVal>
            <c:numRef>
              <c:f>'VEP param'!$T$5:$T$10</c:f>
              <c:numCache>
                <c:formatCode>General</c:formatCode>
                <c:ptCount val="6"/>
                <c:pt idx="0">
                  <c:v>27</c:v>
                </c:pt>
                <c:pt idx="1">
                  <c:v>39</c:v>
                </c:pt>
                <c:pt idx="2">
                  <c:v>25</c:v>
                </c:pt>
                <c:pt idx="3" formatCode="0.00">
                  <c:v>24.584113873858627</c:v>
                </c:pt>
                <c:pt idx="4" formatCode="0.00_ ">
                  <c:v>22.980156943691053</c:v>
                </c:pt>
                <c:pt idx="5">
                  <c:v>27.5</c:v>
                </c:pt>
              </c:numCache>
            </c:numRef>
          </c:yVal>
        </c:ser>
        <c:ser>
          <c:idx val="2"/>
          <c:order val="3"/>
          <c:tx>
            <c:strRef>
              <c:f>'VEP param'!$V$19</c:f>
              <c:strCache>
                <c:ptCount val="1"/>
                <c:pt idx="0">
                  <c:v>9-cell**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'VEP param'!$S$11</c:f>
              <c:numCache>
                <c:formatCode>General</c:formatCode>
                <c:ptCount val="1"/>
                <c:pt idx="0">
                  <c:v>0.1</c:v>
                </c:pt>
              </c:numCache>
            </c:numRef>
          </c:xVal>
          <c:yVal>
            <c:numRef>
              <c:f>'VEP param'!$T$11</c:f>
              <c:numCache>
                <c:formatCode>General</c:formatCode>
                <c:ptCount val="1"/>
                <c:pt idx="0">
                  <c:v>36</c:v>
                </c:pt>
              </c:numCache>
            </c:numRef>
          </c:yVal>
        </c:ser>
        <c:axId val="79432704"/>
        <c:axId val="79435264"/>
      </c:scatterChart>
      <c:valAx>
        <c:axId val="7943270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lang="ja-JP" sz="1800"/>
                </a:pPr>
                <a:r>
                  <a:rPr lang="en-US" sz="1800"/>
                  <a:t>final</a:t>
                </a:r>
                <a:r>
                  <a:rPr lang="en-US" sz="1800" baseline="0"/>
                  <a:t> </a:t>
                </a:r>
                <a:r>
                  <a:rPr lang="en-US" sz="1800"/>
                  <a:t>removal [um]</a:t>
                </a:r>
              </a:p>
            </c:rich>
          </c:tx>
          <c:layout>
            <c:manualLayout>
              <c:xMode val="edge"/>
              <c:yMode val="edge"/>
              <c:x val="0.41778062333292354"/>
              <c:y val="0.9405356205474316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ja-JP" sz="1400"/>
            </a:pPr>
            <a:endParaRPr lang="ja-JP"/>
          </a:p>
        </c:txPr>
        <c:crossAx val="79435264"/>
        <c:crosses val="autoZero"/>
        <c:crossBetween val="midCat"/>
      </c:valAx>
      <c:valAx>
        <c:axId val="79435264"/>
        <c:scaling>
          <c:orientation val="minMax"/>
          <c:max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ja-JP" sz="1800"/>
                </a:pPr>
                <a:r>
                  <a:rPr lang="en-US" sz="1800"/>
                  <a:t>Eacc max [MV/m]</a:t>
                </a:r>
              </a:p>
            </c:rich>
          </c:tx>
          <c:layout>
            <c:manualLayout>
              <c:xMode val="edge"/>
              <c:yMode val="edge"/>
              <c:x val="3.9754063351081833E-3"/>
              <c:y val="0.2064765101390798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ja-JP" sz="1400"/>
            </a:pPr>
            <a:endParaRPr lang="ja-JP"/>
          </a:p>
        </c:txPr>
        <c:crossAx val="79432704"/>
        <c:crosses val="autoZero"/>
        <c:crossBetween val="midCat"/>
      </c:valAx>
      <c:spPr>
        <a:solidFill>
          <a:srgbClr val="FFFFCC"/>
        </a:solidFill>
      </c:spPr>
    </c:plotArea>
    <c:legend>
      <c:legendPos val="r"/>
      <c:layout>
        <c:manualLayout>
          <c:xMode val="edge"/>
          <c:yMode val="edge"/>
          <c:x val="0.72322553430670433"/>
          <c:y val="5.0580079551911794E-2"/>
          <c:w val="0.15259743163019548"/>
          <c:h val="0.22675433612035642"/>
        </c:manualLayout>
      </c:layout>
      <c:spPr>
        <a:solidFill>
          <a:schemeClr val="bg1"/>
        </a:solidFill>
      </c:spPr>
      <c:txPr>
        <a:bodyPr/>
        <a:lstStyle/>
        <a:p>
          <a:pPr>
            <a:defRPr lang="ja-JP" sz="1200"/>
          </a:pPr>
          <a:endParaRPr lang="ja-JP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0.12339783588372208"/>
          <c:y val="5.8239925891616494E-2"/>
          <c:w val="0.79624560491259377"/>
          <c:h val="0.79183167361432794"/>
        </c:manualLayout>
      </c:layout>
      <c:scatterChart>
        <c:scatterStyle val="lineMarker"/>
        <c:ser>
          <c:idx val="1"/>
          <c:order val="0"/>
          <c:tx>
            <c:v>first EP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</c:spPr>
          </c:marker>
          <c:xVal>
            <c:numRef>
              <c:f>quench!$E$39:$E$53</c:f>
              <c:numCache>
                <c:formatCode>General</c:formatCode>
                <c:ptCount val="15"/>
                <c:pt idx="0">
                  <c:v>33</c:v>
                </c:pt>
                <c:pt idx="1">
                  <c:v>43</c:v>
                </c:pt>
                <c:pt idx="2">
                  <c:v>43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80</c:v>
                </c:pt>
                <c:pt idx="9">
                  <c:v>83</c:v>
                </c:pt>
                <c:pt idx="10">
                  <c:v>83</c:v>
                </c:pt>
                <c:pt idx="11">
                  <c:v>83</c:v>
                </c:pt>
                <c:pt idx="12">
                  <c:v>83</c:v>
                </c:pt>
                <c:pt idx="13">
                  <c:v>83</c:v>
                </c:pt>
                <c:pt idx="14">
                  <c:v>83</c:v>
                </c:pt>
              </c:numCache>
            </c:numRef>
          </c:xVal>
          <c:yVal>
            <c:numRef>
              <c:f>quench!$A$39:$A$53</c:f>
              <c:numCache>
                <c:formatCode>General</c:formatCode>
                <c:ptCount val="15"/>
                <c:pt idx="0">
                  <c:v>41.5</c:v>
                </c:pt>
                <c:pt idx="1">
                  <c:v>45.01</c:v>
                </c:pt>
                <c:pt idx="2">
                  <c:v>49.2</c:v>
                </c:pt>
                <c:pt idx="5">
                  <c:v>45.1</c:v>
                </c:pt>
                <c:pt idx="6">
                  <c:v>44.2</c:v>
                </c:pt>
                <c:pt idx="7">
                  <c:v>48.8</c:v>
                </c:pt>
                <c:pt idx="10">
                  <c:v>42</c:v>
                </c:pt>
                <c:pt idx="11">
                  <c:v>46.1</c:v>
                </c:pt>
                <c:pt idx="12">
                  <c:v>44.730000000000011</c:v>
                </c:pt>
                <c:pt idx="13">
                  <c:v>34.25</c:v>
                </c:pt>
                <c:pt idx="14">
                  <c:v>39.300000000000004</c:v>
                </c:pt>
              </c:numCache>
            </c:numRef>
          </c:yVal>
        </c:ser>
        <c:ser>
          <c:idx val="0"/>
          <c:order val="1"/>
          <c:tx>
            <c:v>additional EP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0000FF"/>
              </a:solidFill>
            </c:spPr>
          </c:marker>
          <c:xVal>
            <c:numRef>
              <c:f>quench!$E$1:$E$38</c:f>
              <c:numCache>
                <c:formatCode>General</c:formatCode>
                <c:ptCount val="3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10</c:v>
                </c:pt>
                <c:pt idx="4">
                  <c:v>10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2">
                  <c:v>23</c:v>
                </c:pt>
                <c:pt idx="34">
                  <c:v>33</c:v>
                </c:pt>
                <c:pt idx="35">
                  <c:v>33</c:v>
                </c:pt>
                <c:pt idx="36">
                  <c:v>33</c:v>
                </c:pt>
                <c:pt idx="37">
                  <c:v>33</c:v>
                </c:pt>
              </c:numCache>
            </c:numRef>
          </c:xVal>
          <c:yVal>
            <c:numRef>
              <c:f>quench!$A$1:$A$38</c:f>
              <c:numCache>
                <c:formatCode>General</c:formatCode>
                <c:ptCount val="38"/>
                <c:pt idx="0">
                  <c:v>39.300000000000004</c:v>
                </c:pt>
                <c:pt idx="1">
                  <c:v>39.4</c:v>
                </c:pt>
                <c:pt idx="2">
                  <c:v>41.13</c:v>
                </c:pt>
                <c:pt idx="3">
                  <c:v>41</c:v>
                </c:pt>
                <c:pt idx="14">
                  <c:v>40.21</c:v>
                </c:pt>
                <c:pt idx="15">
                  <c:v>42.68</c:v>
                </c:pt>
                <c:pt idx="16">
                  <c:v>52.3</c:v>
                </c:pt>
                <c:pt idx="17">
                  <c:v>52.24</c:v>
                </c:pt>
                <c:pt idx="18">
                  <c:v>50.13</c:v>
                </c:pt>
                <c:pt idx="19">
                  <c:v>52.91</c:v>
                </c:pt>
                <c:pt idx="20">
                  <c:v>52.160000000000011</c:v>
                </c:pt>
                <c:pt idx="21">
                  <c:v>34.090000000000003</c:v>
                </c:pt>
                <c:pt idx="22">
                  <c:v>48.9</c:v>
                </c:pt>
                <c:pt idx="23">
                  <c:v>43.349999999999994</c:v>
                </c:pt>
                <c:pt idx="24">
                  <c:v>40</c:v>
                </c:pt>
                <c:pt idx="25">
                  <c:v>46.5</c:v>
                </c:pt>
                <c:pt idx="26">
                  <c:v>38.410000000000004</c:v>
                </c:pt>
                <c:pt idx="27">
                  <c:v>47.07</c:v>
                </c:pt>
                <c:pt idx="28">
                  <c:v>42</c:v>
                </c:pt>
                <c:pt idx="29">
                  <c:v>44.67</c:v>
                </c:pt>
                <c:pt idx="30">
                  <c:v>47.82</c:v>
                </c:pt>
                <c:pt idx="32">
                  <c:v>43.93</c:v>
                </c:pt>
                <c:pt idx="37" formatCode="@">
                  <c:v>53.49</c:v>
                </c:pt>
              </c:numCache>
            </c:numRef>
          </c:yVal>
        </c:ser>
        <c:axId val="79489280"/>
        <c:axId val="79491840"/>
      </c:scatterChart>
      <c:valAx>
        <c:axId val="7948928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removal [um]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79491840"/>
        <c:crosses val="autoZero"/>
        <c:crossBetween val="midCat"/>
        <c:majorUnit val="10"/>
      </c:valAx>
      <c:valAx>
        <c:axId val="79491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altLang="en-US" sz="1800"/>
                  <a:t>Eacc max [MV/m]</a:t>
                </a:r>
              </a:p>
            </c:rich>
          </c:tx>
          <c:layout>
            <c:manualLayout>
              <c:xMode val="edge"/>
              <c:yMode val="edge"/>
              <c:x val="1.4992725629885621E-2"/>
              <c:y val="0.2908708579396329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79489280"/>
        <c:crosses val="autoZero"/>
        <c:crossBetween val="midCat"/>
      </c:valAx>
      <c:spPr>
        <a:solidFill>
          <a:srgbClr val="FFFFCC"/>
        </a:solidFill>
      </c:spPr>
    </c:plotArea>
    <c:legend>
      <c:legendPos val="r"/>
      <c:layout>
        <c:manualLayout>
          <c:xMode val="edge"/>
          <c:yMode val="edge"/>
          <c:x val="0.70937327090870395"/>
          <c:y val="0.66639253426655032"/>
          <c:w val="0.18871326948005868"/>
          <c:h val="0.15462844922162525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ja-JP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5117639776160066"/>
          <c:y val="5.7404708739765754E-2"/>
          <c:w val="0.78465483088198884"/>
          <c:h val="0.81067732205116161"/>
        </c:manualLayout>
      </c:layout>
      <c:scatterChart>
        <c:scatterStyle val="lineMarker"/>
        <c:ser>
          <c:idx val="0"/>
          <c:order val="0"/>
          <c:tx>
            <c:v>ACCEL9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'9-cell_CU'!$AA$8:$AA$34</c:f>
              <c:numCache>
                <c:formatCode>General</c:formatCode>
                <c:ptCount val="27"/>
                <c:pt idx="0">
                  <c:v>4.0999999999999996</c:v>
                </c:pt>
                <c:pt idx="1">
                  <c:v>4.83</c:v>
                </c:pt>
                <c:pt idx="2">
                  <c:v>5.95</c:v>
                </c:pt>
                <c:pt idx="3">
                  <c:v>8.27</c:v>
                </c:pt>
                <c:pt idx="4">
                  <c:v>12.16</c:v>
                </c:pt>
                <c:pt idx="5">
                  <c:v>18.47</c:v>
                </c:pt>
                <c:pt idx="6">
                  <c:v>28.87</c:v>
                </c:pt>
                <c:pt idx="7">
                  <c:v>38.020000000000003</c:v>
                </c:pt>
                <c:pt idx="11">
                  <c:v>6.58</c:v>
                </c:pt>
                <c:pt idx="12">
                  <c:v>7.81</c:v>
                </c:pt>
                <c:pt idx="13">
                  <c:v>9.4600000000000026</c:v>
                </c:pt>
                <c:pt idx="14">
                  <c:v>11.370000000000006</c:v>
                </c:pt>
                <c:pt idx="15">
                  <c:v>14.68</c:v>
                </c:pt>
                <c:pt idx="16">
                  <c:v>17.37</c:v>
                </c:pt>
                <c:pt idx="17">
                  <c:v>20.65000000000002</c:v>
                </c:pt>
                <c:pt idx="18">
                  <c:v>25.86</c:v>
                </c:pt>
                <c:pt idx="19">
                  <c:v>23.08</c:v>
                </c:pt>
                <c:pt idx="20">
                  <c:v>27.959999999999987</c:v>
                </c:pt>
                <c:pt idx="21">
                  <c:v>30.93</c:v>
                </c:pt>
                <c:pt idx="22">
                  <c:v>32.410000000000004</c:v>
                </c:pt>
                <c:pt idx="23">
                  <c:v>33.980000000000004</c:v>
                </c:pt>
                <c:pt idx="24">
                  <c:v>37.260000000000012</c:v>
                </c:pt>
                <c:pt idx="25">
                  <c:v>37.58</c:v>
                </c:pt>
                <c:pt idx="26">
                  <c:v>38.090000000000003</c:v>
                </c:pt>
              </c:numCache>
            </c:numRef>
          </c:xVal>
          <c:yVal>
            <c:numRef>
              <c:f>'9-cell_CU'!$AB$8:$AB$34</c:f>
              <c:numCache>
                <c:formatCode>0.00E+00</c:formatCode>
                <c:ptCount val="27"/>
                <c:pt idx="0">
                  <c:v>16251000000</c:v>
                </c:pt>
                <c:pt idx="1">
                  <c:v>20221000000</c:v>
                </c:pt>
                <c:pt idx="2">
                  <c:v>15071000000</c:v>
                </c:pt>
                <c:pt idx="3">
                  <c:v>16628000000</c:v>
                </c:pt>
                <c:pt idx="4">
                  <c:v>14125000000</c:v>
                </c:pt>
                <c:pt idx="5">
                  <c:v>13059000000</c:v>
                </c:pt>
                <c:pt idx="6">
                  <c:v>11103000000</c:v>
                </c:pt>
                <c:pt idx="7">
                  <c:v>10723000000</c:v>
                </c:pt>
                <c:pt idx="11">
                  <c:v>18202000000</c:v>
                </c:pt>
                <c:pt idx="12">
                  <c:v>16986000000</c:v>
                </c:pt>
                <c:pt idx="13">
                  <c:v>16957000000</c:v>
                </c:pt>
                <c:pt idx="14">
                  <c:v>15950000000</c:v>
                </c:pt>
                <c:pt idx="15">
                  <c:v>16326000000</c:v>
                </c:pt>
                <c:pt idx="16">
                  <c:v>14039000000</c:v>
                </c:pt>
                <c:pt idx="17">
                  <c:v>13077000000</c:v>
                </c:pt>
                <c:pt idx="18">
                  <c:v>12318000000</c:v>
                </c:pt>
                <c:pt idx="19">
                  <c:v>12408000000</c:v>
                </c:pt>
                <c:pt idx="20">
                  <c:v>11613000000</c:v>
                </c:pt>
                <c:pt idx="21">
                  <c:v>11898000000</c:v>
                </c:pt>
                <c:pt idx="22">
                  <c:v>10399000000</c:v>
                </c:pt>
                <c:pt idx="23">
                  <c:v>9425500000</c:v>
                </c:pt>
                <c:pt idx="24">
                  <c:v>9325500000</c:v>
                </c:pt>
                <c:pt idx="25">
                  <c:v>9553700000</c:v>
                </c:pt>
                <c:pt idx="26">
                  <c:v>9164700000</c:v>
                </c:pt>
              </c:numCache>
            </c:numRef>
          </c:yVal>
        </c:ser>
        <c:ser>
          <c:idx val="2"/>
          <c:order val="1"/>
          <c:tx>
            <c:v>ACCEL10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00B050"/>
              </a:solidFill>
              <a:ln>
                <a:solidFill>
                  <a:srgbClr val="4F81BD"/>
                </a:solidFill>
              </a:ln>
            </c:spPr>
          </c:marker>
          <c:xVal>
            <c:numRef>
              <c:f>'9-cell_CU'!$AD$8:$AD$28</c:f>
              <c:numCache>
                <c:formatCode>General</c:formatCode>
                <c:ptCount val="21"/>
                <c:pt idx="0">
                  <c:v>4.4757176726321335</c:v>
                </c:pt>
                <c:pt idx="1">
                  <c:v>5.0235914762368887</c:v>
                </c:pt>
                <c:pt idx="2">
                  <c:v>5.7444561554718074</c:v>
                </c:pt>
                <c:pt idx="3">
                  <c:v>6.3668267387803983</c:v>
                </c:pt>
                <c:pt idx="4">
                  <c:v>7.2176338417600165</c:v>
                </c:pt>
                <c:pt idx="5">
                  <c:v>7.564871463156865</c:v>
                </c:pt>
                <c:pt idx="6">
                  <c:v>8.4101426643999737</c:v>
                </c:pt>
                <c:pt idx="7">
                  <c:v>9.3270288888793988</c:v>
                </c:pt>
                <c:pt idx="8">
                  <c:v>11.3038010575715</c:v>
                </c:pt>
                <c:pt idx="9">
                  <c:v>12.759228209780465</c:v>
                </c:pt>
                <c:pt idx="10">
                  <c:v>14.066138879502772</c:v>
                </c:pt>
                <c:pt idx="11">
                  <c:v>15.690604208889939</c:v>
                </c:pt>
                <c:pt idx="12">
                  <c:v>17.173773604837177</c:v>
                </c:pt>
                <c:pt idx="13">
                  <c:v>18.647963552365439</c:v>
                </c:pt>
                <c:pt idx="14">
                  <c:v>20.677329014077809</c:v>
                </c:pt>
                <c:pt idx="15">
                  <c:v>22.498136202189698</c:v>
                </c:pt>
                <c:pt idx="16">
                  <c:v>25.286857779630239</c:v>
                </c:pt>
                <c:pt idx="17">
                  <c:v>27.371127416562832</c:v>
                </c:pt>
                <c:pt idx="18">
                  <c:v>27.707093456346215</c:v>
                </c:pt>
                <c:pt idx="19">
                  <c:v>27.816818463029904</c:v>
                </c:pt>
                <c:pt idx="20">
                  <c:v>27.441632126919053</c:v>
                </c:pt>
              </c:numCache>
            </c:numRef>
          </c:xVal>
          <c:yVal>
            <c:numRef>
              <c:f>'9-cell_CU'!$AE$8:$AE$28</c:f>
              <c:numCache>
                <c:formatCode>General</c:formatCode>
                <c:ptCount val="21"/>
                <c:pt idx="0">
                  <c:v>18883599012.586391</c:v>
                </c:pt>
                <c:pt idx="1">
                  <c:v>19014545592.093102</c:v>
                </c:pt>
                <c:pt idx="2">
                  <c:v>19200154207.076759</c:v>
                </c:pt>
                <c:pt idx="3">
                  <c:v>19244064131.416183</c:v>
                </c:pt>
                <c:pt idx="4">
                  <c:v>18968367414.694286</c:v>
                </c:pt>
                <c:pt idx="5">
                  <c:v>19109010020.271721</c:v>
                </c:pt>
                <c:pt idx="6">
                  <c:v>18830316694.261909</c:v>
                </c:pt>
                <c:pt idx="7">
                  <c:v>18377112995.853619</c:v>
                </c:pt>
                <c:pt idx="8">
                  <c:v>16965850717.552023</c:v>
                </c:pt>
                <c:pt idx="9">
                  <c:v>17216162846.096329</c:v>
                </c:pt>
                <c:pt idx="10">
                  <c:v>16641806757.401541</c:v>
                </c:pt>
                <c:pt idx="11">
                  <c:v>16011960599.744854</c:v>
                </c:pt>
                <c:pt idx="12">
                  <c:v>15446375981.783915</c:v>
                </c:pt>
                <c:pt idx="13">
                  <c:v>14961632945.173569</c:v>
                </c:pt>
                <c:pt idx="14">
                  <c:v>14125902171.425873</c:v>
                </c:pt>
                <c:pt idx="15">
                  <c:v>13345898152.992908</c:v>
                </c:pt>
                <c:pt idx="16">
                  <c:v>13217687374.989052</c:v>
                </c:pt>
                <c:pt idx="17">
                  <c:v>12784292630.39823</c:v>
                </c:pt>
                <c:pt idx="18">
                  <c:v>12629107493.132915</c:v>
                </c:pt>
                <c:pt idx="19">
                  <c:v>12697127290.44379</c:v>
                </c:pt>
                <c:pt idx="20">
                  <c:v>12772143710.605793</c:v>
                </c:pt>
              </c:numCache>
            </c:numRef>
          </c:yVal>
        </c:ser>
        <c:ser>
          <c:idx val="3"/>
          <c:order val="2"/>
          <c:tx>
            <c:v>AES5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FF"/>
              </a:solidFill>
            </c:spPr>
          </c:marker>
          <c:xVal>
            <c:numRef>
              <c:f>'9-cell_CU'!$J$8:$J$25</c:f>
              <c:numCache>
                <c:formatCode>0.00</c:formatCode>
                <c:ptCount val="18"/>
                <c:pt idx="0">
                  <c:v>2.5515527951246191</c:v>
                </c:pt>
                <c:pt idx="1">
                  <c:v>2.8284894220436199</c:v>
                </c:pt>
                <c:pt idx="2">
                  <c:v>3.2274131107631607</c:v>
                </c:pt>
                <c:pt idx="3">
                  <c:v>3.6417032934983782</c:v>
                </c:pt>
                <c:pt idx="4">
                  <c:v>4.6089771912635884</c:v>
                </c:pt>
                <c:pt idx="5">
                  <c:v>5.6546347648300399</c:v>
                </c:pt>
                <c:pt idx="6">
                  <c:v>7.1064803400945085</c:v>
                </c:pt>
                <c:pt idx="7">
                  <c:v>8.6139938807263636</c:v>
                </c:pt>
                <c:pt idx="8">
                  <c:v>10.593868039074655</c:v>
                </c:pt>
                <c:pt idx="9">
                  <c:v>11.715330876739184</c:v>
                </c:pt>
                <c:pt idx="10">
                  <c:v>13.03330501058095</c:v>
                </c:pt>
                <c:pt idx="11">
                  <c:v>14.125523724979399</c:v>
                </c:pt>
                <c:pt idx="12">
                  <c:v>15.291657384120215</c:v>
                </c:pt>
                <c:pt idx="13">
                  <c:v>16.890968768444335</c:v>
                </c:pt>
                <c:pt idx="14">
                  <c:v>18.644663899858561</c:v>
                </c:pt>
                <c:pt idx="15">
                  <c:v>21.877845896090676</c:v>
                </c:pt>
                <c:pt idx="16">
                  <c:v>23.746770711629683</c:v>
                </c:pt>
                <c:pt idx="17">
                  <c:v>24.584113873858627</c:v>
                </c:pt>
              </c:numCache>
            </c:numRef>
          </c:xVal>
          <c:yVal>
            <c:numRef>
              <c:f>'9-cell_CU'!$K$8:$K$25</c:f>
              <c:numCache>
                <c:formatCode>0.000E+00</c:formatCode>
                <c:ptCount val="18"/>
                <c:pt idx="0">
                  <c:v>14135093266.518536</c:v>
                </c:pt>
                <c:pt idx="1">
                  <c:v>14420972716.068823</c:v>
                </c:pt>
                <c:pt idx="2">
                  <c:v>14350491508.781776</c:v>
                </c:pt>
                <c:pt idx="3">
                  <c:v>14483302133.916574</c:v>
                </c:pt>
                <c:pt idx="4">
                  <c:v>14204011838.883215</c:v>
                </c:pt>
                <c:pt idx="5">
                  <c:v>14019003920.416946</c:v>
                </c:pt>
                <c:pt idx="6">
                  <c:v>13618841387.857937</c:v>
                </c:pt>
                <c:pt idx="7">
                  <c:v>12881243026.372158</c:v>
                </c:pt>
                <c:pt idx="8">
                  <c:v>11898318956.425587</c:v>
                </c:pt>
                <c:pt idx="9">
                  <c:v>11502889927.117924</c:v>
                </c:pt>
                <c:pt idx="10">
                  <c:v>10865840584.95915</c:v>
                </c:pt>
                <c:pt idx="11">
                  <c:v>10354715322.43549</c:v>
                </c:pt>
                <c:pt idx="12">
                  <c:v>9890802851.5217705</c:v>
                </c:pt>
                <c:pt idx="13">
                  <c:v>9495751470.6575813</c:v>
                </c:pt>
                <c:pt idx="14">
                  <c:v>9120265272.9961147</c:v>
                </c:pt>
                <c:pt idx="15">
                  <c:v>8446178008.1126719</c:v>
                </c:pt>
                <c:pt idx="16">
                  <c:v>8000453682.5817862</c:v>
                </c:pt>
                <c:pt idx="17">
                  <c:v>8415203849.8147697</c:v>
                </c:pt>
              </c:numCache>
            </c:numRef>
          </c:yVal>
        </c:ser>
        <c:ser>
          <c:idx val="4"/>
          <c:order val="3"/>
          <c:tx>
            <c:v>LR9-1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80808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'9-cell_CU'!$S$8:$S$26</c:f>
              <c:numCache>
                <c:formatCode>0.00</c:formatCode>
                <c:ptCount val="19"/>
                <c:pt idx="0">
                  <c:v>2.627658000347743</c:v>
                </c:pt>
                <c:pt idx="1">
                  <c:v>3.6995413915966653</c:v>
                </c:pt>
                <c:pt idx="2">
                  <c:v>4.1176510116040363</c:v>
                </c:pt>
                <c:pt idx="3">
                  <c:v>4.587003818932045</c:v>
                </c:pt>
                <c:pt idx="4">
                  <c:v>5.1927504848702908</c:v>
                </c:pt>
                <c:pt idx="5">
                  <c:v>5.7170301251845324</c:v>
                </c:pt>
                <c:pt idx="6">
                  <c:v>6.2789806379537065</c:v>
                </c:pt>
                <c:pt idx="7">
                  <c:v>7.1462876564806628</c:v>
                </c:pt>
                <c:pt idx="8">
                  <c:v>7.9961817726336291</c:v>
                </c:pt>
                <c:pt idx="9">
                  <c:v>8.8683097597297866</c:v>
                </c:pt>
                <c:pt idx="10">
                  <c:v>9.6725999998509096</c:v>
                </c:pt>
                <c:pt idx="11">
                  <c:v>10.959712265250527</c:v>
                </c:pt>
                <c:pt idx="12">
                  <c:v>12.000657686104272</c:v>
                </c:pt>
                <c:pt idx="13">
                  <c:v>13.30054495351216</c:v>
                </c:pt>
                <c:pt idx="14">
                  <c:v>14.949241242614242</c:v>
                </c:pt>
                <c:pt idx="15">
                  <c:v>17.73661951945957</c:v>
                </c:pt>
                <c:pt idx="16">
                  <c:v>21.76980213639704</c:v>
                </c:pt>
                <c:pt idx="17">
                  <c:v>25.164675601677875</c:v>
                </c:pt>
                <c:pt idx="18">
                  <c:v>27.492317537517309</c:v>
                </c:pt>
              </c:numCache>
            </c:numRef>
          </c:xVal>
          <c:yVal>
            <c:numRef>
              <c:f>'9-cell_CU'!$T$8:$T$26</c:f>
              <c:numCache>
                <c:formatCode>0.00E+00</c:formatCode>
                <c:ptCount val="19"/>
                <c:pt idx="0">
                  <c:v>16174150064.757511</c:v>
                </c:pt>
                <c:pt idx="1">
                  <c:v>15857288816.887239</c:v>
                </c:pt>
                <c:pt idx="2">
                  <c:v>15800692393.465502</c:v>
                </c:pt>
                <c:pt idx="3">
                  <c:v>15686470520.741678</c:v>
                </c:pt>
                <c:pt idx="4">
                  <c:v>15310269562.454735</c:v>
                </c:pt>
                <c:pt idx="5">
                  <c:v>15147260959.41468</c:v>
                </c:pt>
                <c:pt idx="6">
                  <c:v>14890866965.877682</c:v>
                </c:pt>
                <c:pt idx="7">
                  <c:v>14742441485.120554</c:v>
                </c:pt>
                <c:pt idx="8">
                  <c:v>14464085518.715488</c:v>
                </c:pt>
                <c:pt idx="9">
                  <c:v>14165751862.32025</c:v>
                </c:pt>
                <c:pt idx="10">
                  <c:v>13853922939.240143</c:v>
                </c:pt>
                <c:pt idx="11">
                  <c:v>13514755964.28091</c:v>
                </c:pt>
                <c:pt idx="12">
                  <c:v>13038420740.705248</c:v>
                </c:pt>
                <c:pt idx="13">
                  <c:v>12788483760.053885</c:v>
                </c:pt>
                <c:pt idx="14">
                  <c:v>12204037203.725861</c:v>
                </c:pt>
                <c:pt idx="15">
                  <c:v>11625686011.145586</c:v>
                </c:pt>
                <c:pt idx="16">
                  <c:v>11011525074.154436</c:v>
                </c:pt>
                <c:pt idx="17">
                  <c:v>9962103394.7526569</c:v>
                </c:pt>
                <c:pt idx="18">
                  <c:v>9391576201.7385406</c:v>
                </c:pt>
              </c:numCache>
            </c:numRef>
          </c:yVal>
        </c:ser>
        <c:axId val="79567104"/>
        <c:axId val="79569664"/>
      </c:scatterChart>
      <c:valAx>
        <c:axId val="79567104"/>
        <c:scaling>
          <c:orientation val="minMax"/>
          <c:max val="45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lang="ja-JP" sz="2000"/>
                </a:pPr>
                <a:r>
                  <a:rPr lang="en-US" sz="2000"/>
                  <a:t>Eacc [MV/m]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ja-JP" sz="1400"/>
            </a:pPr>
            <a:endParaRPr lang="ja-JP"/>
          </a:p>
        </c:txPr>
        <c:crossAx val="79569664"/>
        <c:crosses val="autoZero"/>
        <c:crossBetween val="midCat"/>
        <c:minorUnit val="1"/>
      </c:valAx>
      <c:valAx>
        <c:axId val="79569664"/>
        <c:scaling>
          <c:logBase val="10"/>
          <c:orientation val="minMax"/>
          <c:max val="100000000000"/>
          <c:min val="1000000000"/>
        </c:scaling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 lang="ja-JP" sz="2000"/>
                </a:pPr>
                <a:r>
                  <a:rPr lang="en-US" sz="2000"/>
                  <a:t>Qo</a:t>
                </a:r>
              </a:p>
            </c:rich>
          </c:tx>
          <c:layout>
            <c:manualLayout>
              <c:xMode val="edge"/>
              <c:yMode val="edge"/>
              <c:x val="3.7664783427495296E-2"/>
              <c:y val="0.32352104986876701"/>
            </c:manualLayout>
          </c:layout>
        </c:title>
        <c:numFmt formatCode="0.00E+00" sourceLinked="1"/>
        <c:tickLblPos val="nextTo"/>
        <c:txPr>
          <a:bodyPr/>
          <a:lstStyle/>
          <a:p>
            <a:pPr>
              <a:defRPr lang="ja-JP" sz="1400"/>
            </a:pPr>
            <a:endParaRPr lang="ja-JP"/>
          </a:p>
        </c:txPr>
        <c:crossAx val="79567104"/>
        <c:crosses val="autoZero"/>
        <c:crossBetween val="midCat"/>
      </c:valAx>
      <c:spPr>
        <a:solidFill>
          <a:srgbClr val="FFFFCC"/>
        </a:solidFill>
      </c:spPr>
    </c:plotArea>
    <c:legend>
      <c:legendPos val="r"/>
      <c:layout>
        <c:manualLayout>
          <c:xMode val="edge"/>
          <c:yMode val="edge"/>
          <c:x val="0.73137481577179164"/>
          <c:y val="9.8929264292901345E-2"/>
          <c:w val="0.18519595941596442"/>
          <c:h val="0.20110551181102371"/>
        </c:manualLayout>
      </c:layout>
      <c:spPr>
        <a:solidFill>
          <a:schemeClr val="bg1"/>
        </a:solidFill>
      </c:spPr>
      <c:txPr>
        <a:bodyPr/>
        <a:lstStyle/>
        <a:p>
          <a:pPr>
            <a:defRPr lang="ja-JP" sz="1400"/>
          </a:pPr>
          <a:endParaRPr lang="ja-JP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CB41D-E37D-45FA-A223-E181AAA4A4D0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9E785-F5F0-4EB5-B5A3-760093C7EE6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22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E2DCD-B66A-49D6-BA5B-2DC55F60802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>
            <a:normAutofit/>
          </a:bodyPr>
          <a:lstStyle>
            <a:lvl1pPr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854"/>
          <a:stretch/>
        </p:blipFill>
        <p:spPr>
          <a:xfrm>
            <a:off x="0" y="0"/>
            <a:ext cx="3009900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" y="6324600"/>
            <a:ext cx="457200" cy="45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9600" y="6477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009900" y="0"/>
            <a:ext cx="3467100" cy="731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30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419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04800"/>
          </a:xfrm>
        </p:spPr>
        <p:txBody>
          <a:bodyPr/>
          <a:lstStyle/>
          <a:p>
            <a:fld id="{74EA6B79-5B27-4639-AD71-D896A8AEA8D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46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419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04800"/>
          </a:xfrm>
        </p:spPr>
        <p:txBody>
          <a:bodyPr/>
          <a:lstStyle/>
          <a:p>
            <a:fld id="{74EA6B79-5B27-4639-AD71-D896A8AEA8D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4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419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04800"/>
          </a:xfrm>
        </p:spPr>
        <p:txBody>
          <a:bodyPr/>
          <a:lstStyle/>
          <a:p>
            <a:fld id="{74EA6B79-5B27-4639-AD71-D896A8AEA8D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46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5720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F. Furuta -Recent progress with VEP at Cornell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04800"/>
          </a:xfrm>
        </p:spPr>
        <p:txBody>
          <a:bodyPr/>
          <a:lstStyle/>
          <a:p>
            <a:fld id="{74EA6B79-5B27-4639-AD71-D896A8AEA8D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46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419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04800"/>
          </a:xfrm>
        </p:spPr>
        <p:txBody>
          <a:bodyPr/>
          <a:lstStyle/>
          <a:p>
            <a:fld id="{74EA6B79-5B27-4639-AD71-D896A8AEA8D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46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419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04800"/>
          </a:xfrm>
        </p:spPr>
        <p:txBody>
          <a:bodyPr/>
          <a:lstStyle/>
          <a:p>
            <a:fld id="{74EA6B79-5B27-4639-AD71-D896A8AEA8D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46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419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04800"/>
          </a:xfrm>
        </p:spPr>
        <p:txBody>
          <a:bodyPr/>
          <a:lstStyle/>
          <a:p>
            <a:fld id="{74EA6B79-5B27-4639-AD71-D896A8AEA8D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46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419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04800"/>
          </a:xfrm>
        </p:spPr>
        <p:txBody>
          <a:bodyPr/>
          <a:lstStyle/>
          <a:p>
            <a:fld id="{74EA6B79-5B27-4639-AD71-D896A8AEA8D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46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419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04800"/>
          </a:xfrm>
        </p:spPr>
        <p:txBody>
          <a:bodyPr/>
          <a:lstStyle/>
          <a:p>
            <a:fld id="{74EA6B79-5B27-4639-AD71-D896A8AEA8D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46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419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04800"/>
          </a:xfrm>
        </p:spPr>
        <p:txBody>
          <a:bodyPr/>
          <a:lstStyle/>
          <a:p>
            <a:fld id="{74EA6B79-5B27-4639-AD71-D896A8AEA8D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46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419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533400" cy="304800"/>
          </a:xfrm>
        </p:spPr>
        <p:txBody>
          <a:bodyPr/>
          <a:lstStyle/>
          <a:p>
            <a:fld id="{74EA6B79-5B27-4639-AD71-D896A8AEA8D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46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85800" y="0"/>
            <a:ext cx="6815785" cy="731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6815785" cy="7315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5334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EA6B79-5B27-4639-AD71-D896A8AEA8D8}" type="slidenum">
              <a:rPr lang="en-US" smtClean="0"/>
              <a:pPr/>
              <a:t>&lt;#&gt;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" y="6324600"/>
            <a:ext cx="457200" cy="45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9600" y="6477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ngotSlice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4" r="5972"/>
          <a:stretch/>
        </p:blipFill>
        <p:spPr bwMode="auto">
          <a:xfrm>
            <a:off x="7501585" y="0"/>
            <a:ext cx="164653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854"/>
          <a:stretch/>
        </p:blipFill>
        <p:spPr>
          <a:xfrm>
            <a:off x="0" y="0"/>
            <a:ext cx="3009900" cy="73152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4419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81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Recent progress with VEP at Cornell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Fumio Furuta</a:t>
            </a:r>
            <a:br>
              <a:rPr lang="en-US" sz="4000" dirty="0" smtClean="0"/>
            </a:br>
            <a:r>
              <a:rPr lang="en-US" sz="4000" dirty="0" smtClean="0"/>
              <a:t>Cornell University</a:t>
            </a:r>
            <a:br>
              <a:rPr lang="en-US" sz="4000" dirty="0" smtClean="0"/>
            </a:br>
            <a:r>
              <a:rPr lang="en-US" altLang="ja-JP" sz="4000" dirty="0" smtClean="0"/>
              <a:t>July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17, 2012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4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グラフ 29"/>
          <p:cNvGraphicFramePr/>
          <p:nvPr/>
        </p:nvGraphicFramePr>
        <p:xfrm>
          <a:off x="457200" y="9144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Comparison w/ horizontal EP </a:t>
            </a:r>
            <a:endParaRPr kumimoji="1" lang="ja-JP" altLang="en-US" sz="32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B79-5B27-4639-AD71-D896A8AEA8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13"/>
          <p:cNvSpPr/>
          <p:nvPr/>
        </p:nvSpPr>
        <p:spPr>
          <a:xfrm>
            <a:off x="1676400" y="4800600"/>
            <a:ext cx="3505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*All cavity was processed by KEK’s CBP.</a:t>
            </a:r>
          </a:p>
          <a:p>
            <a:r>
              <a:rPr lang="en-US" altLang="ja-JP" sz="1600" dirty="0" smtClean="0"/>
              <a:t> *Quench limitation only. </a:t>
            </a:r>
            <a:endParaRPr lang="en-US" sz="16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514600" y="914400"/>
            <a:ext cx="4267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prstClr val="black"/>
                </a:solidFill>
              </a:rPr>
              <a:t>KEK low loss single cell + horizontal EP.</a:t>
            </a:r>
            <a:endParaRPr lang="ja-JP" altLang="en-US" dirty="0"/>
          </a:p>
        </p:txBody>
      </p:sp>
      <p:sp>
        <p:nvSpPr>
          <p:cNvPr id="9" name="フッター プレースホルダ 9"/>
          <p:cNvSpPr txBox="1">
            <a:spLocks/>
          </p:cNvSpPr>
          <p:nvPr/>
        </p:nvSpPr>
        <p:spPr>
          <a:xfrm>
            <a:off x="609600" y="6477000"/>
            <a:ext cx="1219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SRFMW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VEP’ed 9-cell status</a:t>
            </a:r>
            <a:endParaRPr lang="en-US" sz="3200" dirty="0"/>
          </a:p>
        </p:txBody>
      </p:sp>
      <p:graphicFrame>
        <p:nvGraphicFramePr>
          <p:cNvPr id="4" name="グラフ 1"/>
          <p:cNvGraphicFramePr/>
          <p:nvPr/>
        </p:nvGraphicFramePr>
        <p:xfrm>
          <a:off x="228600" y="990600"/>
          <a:ext cx="8305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B79-5B27-4639-AD71-D896A8AEA8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sp>
        <p:nvSpPr>
          <p:cNvPr id="6" name="フッター プレースホルダ 9"/>
          <p:cNvSpPr txBox="1">
            <a:spLocks/>
          </p:cNvSpPr>
          <p:nvPr/>
        </p:nvSpPr>
        <p:spPr>
          <a:xfrm>
            <a:off x="609600" y="6477000"/>
            <a:ext cx="1219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SRFMW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293965" y="116632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Fumio 23Jan12</a:t>
            </a:r>
            <a:endParaRPr kumimoji="1" lang="ja-JP" altLang="en-US" dirty="0"/>
          </a:p>
        </p:txBody>
      </p:sp>
      <p:sp>
        <p:nvSpPr>
          <p:cNvPr id="6" name="フッター プレースホルダ 9"/>
          <p:cNvSpPr txBox="1">
            <a:spLocks/>
          </p:cNvSpPr>
          <p:nvPr/>
        </p:nvSpPr>
        <p:spPr>
          <a:xfrm>
            <a:off x="2514600" y="6477000"/>
            <a:ext cx="4648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Furuta -Recent progress with VEP at Cornell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スライド番号プレースホルダ 8"/>
          <p:cNvSpPr txBox="1">
            <a:spLocks/>
          </p:cNvSpPr>
          <p:nvPr/>
        </p:nvSpPr>
        <p:spPr>
          <a:xfrm>
            <a:off x="8153400" y="6477000"/>
            <a:ext cx="533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A6B79-5B27-4639-AD71-D896A8AEA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0544" y="990600"/>
            <a:ext cx="8744856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800" dirty="0" smtClean="0"/>
              <a:t>We have successfully demonstrated capability of VEP for high gradient ~40MV/m with TESLA 9-cell cavity.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800" dirty="0" smtClean="0"/>
              <a:t>Minimizing final VEP removal is key to success.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800" dirty="0" smtClean="0"/>
              <a:t>Next step are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/>
              <a:t>Reproducibility &amp; yield test.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/>
              <a:t>Improve Qo curve more flat.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/>
              <a:t>Cavity shape dependence (Re-entrant, KEK Low Loss). </a:t>
            </a:r>
            <a:endParaRPr lang="en-US" altLang="ja-JP" sz="2800" b="1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/>
              <a:t>Understanding and optimization of VEP process</a:t>
            </a:r>
            <a:r>
              <a:rPr lang="en-US" altLang="ja-JP" sz="2800" b="1" dirty="0" smtClean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/>
              <a:t>R&amp;D on mirror-like finish CBP + VEP.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/>
              <a:t>R&amp;D on coin sample cavity</a:t>
            </a:r>
            <a:r>
              <a:rPr lang="en-US" altLang="ja-JP" sz="2800" b="1" dirty="0" smtClean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0"/>
            <a:ext cx="6815785" cy="7315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フッター プレースホルダ 9"/>
          <p:cNvSpPr txBox="1">
            <a:spLocks/>
          </p:cNvSpPr>
          <p:nvPr/>
        </p:nvSpPr>
        <p:spPr>
          <a:xfrm>
            <a:off x="609600" y="6477000"/>
            <a:ext cx="1219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SRFMW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B79-5B27-4639-AD71-D896A8AEA8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28600" y="1143000"/>
            <a:ext cx="86868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800" b="1" dirty="0" smtClean="0">
                <a:solidFill>
                  <a:prstClr val="black"/>
                </a:solidFill>
                <a:ea typeface="MS PGothic" pitchFamily="34" charset="-128"/>
                <a:cs typeface="ＭＳ Ｐゴシック" charset="0"/>
              </a:rPr>
              <a:t>Vertical Electro-Polishing for high gradient cavity R&amp;D.</a:t>
            </a:r>
          </a:p>
          <a:p>
            <a:pPr marL="457200" lvl="0" indent="-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800" b="1" dirty="0" smtClean="0">
                <a:solidFill>
                  <a:prstClr val="black"/>
                </a:solidFill>
                <a:ea typeface="MS PGothic" pitchFamily="34" charset="-128"/>
                <a:cs typeface="ＭＳ Ｐゴシック" charset="0"/>
              </a:rPr>
              <a:t>VEP has the Following Benefits: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b="1" dirty="0" smtClean="0">
                <a:solidFill>
                  <a:srgbClr val="FF0000"/>
                </a:solidFill>
                <a:ea typeface="MS PGothic" pitchFamily="34" charset="-128"/>
              </a:rPr>
              <a:t>No</a:t>
            </a:r>
            <a:r>
              <a:rPr lang="en-US" altLang="ja-JP" sz="2800" b="1" dirty="0" smtClean="0">
                <a:solidFill>
                  <a:prstClr val="black"/>
                </a:solidFill>
                <a:ea typeface="MS PGothic" pitchFamily="34" charset="-128"/>
              </a:rPr>
              <a:t> acid circulation.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b="1" dirty="0" smtClean="0">
                <a:solidFill>
                  <a:srgbClr val="FF0000"/>
                </a:solidFill>
                <a:ea typeface="MS PGothic" pitchFamily="34" charset="-128"/>
              </a:rPr>
              <a:t>No</a:t>
            </a:r>
            <a:r>
              <a:rPr lang="en-US" altLang="ja-JP" sz="2800" b="1" dirty="0" smtClean="0">
                <a:solidFill>
                  <a:prstClr val="black"/>
                </a:solidFill>
                <a:ea typeface="MS PGothic" pitchFamily="34" charset="-128"/>
              </a:rPr>
              <a:t> rotary acid seals.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b="1" dirty="0" smtClean="0">
                <a:solidFill>
                  <a:srgbClr val="FF0000"/>
                </a:solidFill>
                <a:ea typeface="MS PGothic" pitchFamily="34" charset="-128"/>
              </a:rPr>
              <a:t>No</a:t>
            </a:r>
            <a:r>
              <a:rPr lang="en-US" altLang="ja-JP" sz="2800" b="1" dirty="0" smtClean="0">
                <a:solidFill>
                  <a:prstClr val="black"/>
                </a:solidFill>
                <a:ea typeface="MS PGothic" pitchFamily="34" charset="-128"/>
              </a:rPr>
              <a:t> sliding electrical contact.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b="1" dirty="0" smtClean="0">
                <a:solidFill>
                  <a:srgbClr val="FF0000"/>
                </a:solidFill>
                <a:ea typeface="MS PGothic" pitchFamily="34" charset="-128"/>
              </a:rPr>
              <a:t>No</a:t>
            </a:r>
            <a:r>
              <a:rPr lang="en-US" altLang="ja-JP" sz="2800" b="1" dirty="0" smtClean="0">
                <a:solidFill>
                  <a:prstClr val="black"/>
                </a:solidFill>
                <a:ea typeface="MS PGothic" pitchFamily="34" charset="-128"/>
              </a:rPr>
              <a:t> cavity vertical/horizontal position control fixtures.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b="1" dirty="0" smtClean="0">
                <a:solidFill>
                  <a:srgbClr val="0070C0"/>
                </a:solidFill>
                <a:ea typeface="MS PGothic" pitchFamily="34" charset="-128"/>
              </a:rPr>
              <a:t>Simplifies</a:t>
            </a:r>
            <a:r>
              <a:rPr lang="en-US" altLang="ja-JP" sz="2800" b="1" dirty="0" smtClean="0">
                <a:solidFill>
                  <a:prstClr val="black"/>
                </a:solidFill>
                <a:ea typeface="MS PGothic" pitchFamily="34" charset="-128"/>
              </a:rPr>
              <a:t> the acid plumbing/containment.</a:t>
            </a:r>
          </a:p>
          <a:p>
            <a:pPr marL="857250" lvl="1" indent="-4572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b="1" dirty="0" smtClean="0">
                <a:solidFill>
                  <a:srgbClr val="00B050"/>
                </a:solidFill>
                <a:ea typeface="MS PGothic" pitchFamily="34" charset="-128"/>
              </a:rPr>
              <a:t>Lower</a:t>
            </a:r>
            <a:r>
              <a:rPr lang="en-US" altLang="ja-JP" sz="2800" b="1" dirty="0" smtClean="0">
                <a:solidFill>
                  <a:prstClr val="black"/>
                </a:solidFill>
                <a:ea typeface="MS PGothic" pitchFamily="34" charset="-128"/>
              </a:rPr>
              <a:t> capital equipment cost.</a:t>
            </a:r>
          </a:p>
        </p:txBody>
      </p:sp>
      <p:sp>
        <p:nvSpPr>
          <p:cNvPr id="6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572000" cy="381000"/>
          </a:xfrm>
        </p:spPr>
        <p:txBody>
          <a:bodyPr/>
          <a:lstStyle/>
          <a:p>
            <a:r>
              <a:rPr lang="en-US" dirty="0" smtClean="0"/>
              <a:t>F. Furuta -Recent progress with VEP at Cornell</a:t>
            </a:r>
            <a:endParaRPr lang="en-US" dirty="0"/>
          </a:p>
        </p:txBody>
      </p:sp>
      <p:sp>
        <p:nvSpPr>
          <p:cNvPr id="7" name="フッター プレースホルダ 9"/>
          <p:cNvSpPr txBox="1">
            <a:spLocks/>
          </p:cNvSpPr>
          <p:nvPr/>
        </p:nvSpPr>
        <p:spPr>
          <a:xfrm>
            <a:off x="609600" y="6477000"/>
            <a:ext cx="1219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SRFMW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 smtClean="0"/>
              <a:t>Parameters 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990600"/>
          <a:ext cx="4267200" cy="50747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9218"/>
                <a:gridCol w="2177982"/>
              </a:tblGrid>
              <a:tr h="3838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Parameters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Cathode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aluminum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&gt;99.5%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Stir-tube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PVDF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Paddles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PVDF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Seals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FEP encapsulated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O-ring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End group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PTFE, HDPE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Electrolyte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24 liters/9-cell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Electrolyte composition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10:1 (H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: HF)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use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9g/L dissolved Nb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150 Amperes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Voltage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Volts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Temperature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15 to 19 C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Stir-tube transparency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&gt;50%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Stir frequency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 Hz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EP  removal rate (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ave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~0.3um/min.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B79-5B27-4639-AD71-D896A8AEA8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-Recent progress with VEP at Cornell</a:t>
            </a:r>
            <a:endParaRPr lang="en-US" dirty="0"/>
          </a:p>
        </p:txBody>
      </p:sp>
      <p:pic>
        <p:nvPicPr>
          <p:cNvPr id="11" name="Picture 5" descr="C:\Users\ff97\Desktop\IMGP0079.JPG"/>
          <p:cNvPicPr>
            <a:picLocks noChangeAspect="1" noChangeArrowheads="1"/>
          </p:cNvPicPr>
          <p:nvPr/>
        </p:nvPicPr>
        <p:blipFill>
          <a:blip r:embed="rId2" cstate="print"/>
          <a:srcRect l="30596" r="23158"/>
          <a:stretch>
            <a:fillRect/>
          </a:stretch>
        </p:blipFill>
        <p:spPr bwMode="auto">
          <a:xfrm>
            <a:off x="7391400" y="838200"/>
            <a:ext cx="1550533" cy="2514600"/>
          </a:xfrm>
          <a:prstGeom prst="rect">
            <a:avLst/>
          </a:prstGeom>
          <a:noFill/>
        </p:spPr>
      </p:pic>
      <p:grpSp>
        <p:nvGrpSpPr>
          <p:cNvPr id="24" name="グループ化 23"/>
          <p:cNvGrpSpPr>
            <a:grpSpLocks noChangeAspect="1"/>
          </p:cNvGrpSpPr>
          <p:nvPr/>
        </p:nvGrpSpPr>
        <p:grpSpPr>
          <a:xfrm>
            <a:off x="4724400" y="3505200"/>
            <a:ext cx="3583281" cy="2818902"/>
            <a:chOff x="3046119" y="7748347"/>
            <a:chExt cx="9050995" cy="712025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7848600"/>
              <a:ext cx="8022857" cy="70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046119" y="8406997"/>
              <a:ext cx="2891451" cy="9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Stir-tube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857051" y="7748347"/>
              <a:ext cx="3240063" cy="9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Al-cathode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046119" y="13241446"/>
              <a:ext cx="2293655" cy="9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puddle</a:t>
              </a:r>
              <a:endParaRPr kumimoji="1" lang="ja-JP" altLang="en-US" dirty="0"/>
            </a:p>
          </p:txBody>
        </p:sp>
        <p:sp>
          <p:nvSpPr>
            <p:cNvPr id="16" name="円弧 15"/>
            <p:cNvSpPr/>
            <p:nvPr/>
          </p:nvSpPr>
          <p:spPr>
            <a:xfrm>
              <a:off x="6134893" y="11686812"/>
              <a:ext cx="3057167" cy="1040882"/>
            </a:xfrm>
            <a:prstGeom prst="arc">
              <a:avLst>
                <a:gd name="adj1" fmla="val 20376886"/>
                <a:gd name="adj2" fmla="val 11880835"/>
              </a:avLst>
            </a:prstGeom>
            <a:ln>
              <a:solidFill>
                <a:srgbClr val="FF0000"/>
              </a:solidFill>
              <a:headEnd type="triangle" w="lg" len="lg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05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393432" y="9865553"/>
              <a:ext cx="2293655" cy="9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pivot</a:t>
              </a:r>
              <a:endParaRPr kumimoji="1" lang="ja-JP" altLang="en-US" dirty="0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>
              <a:off x="8342800" y="8113293"/>
              <a:ext cx="55911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>
              <a:stCxn id="13" idx="3"/>
            </p:cNvCxnSpPr>
            <p:nvPr/>
          </p:nvCxnSpPr>
          <p:spPr>
            <a:xfrm flipV="1">
              <a:off x="5937570" y="8866831"/>
              <a:ext cx="857716" cy="66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>
              <a:stCxn id="15" idx="0"/>
            </p:cNvCxnSpPr>
            <p:nvPr/>
          </p:nvCxnSpPr>
          <p:spPr>
            <a:xfrm flipV="1">
              <a:off x="4192946" y="12391062"/>
              <a:ext cx="774978" cy="8503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5339775" y="10653400"/>
              <a:ext cx="101003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9192061" y="11808028"/>
              <a:ext cx="1370319" cy="9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1Hz</a:t>
              </a:r>
              <a:endParaRPr kumimoji="1" lang="ja-JP" altLang="en-US" dirty="0"/>
            </a:p>
          </p:txBody>
        </p:sp>
      </p:grpSp>
      <p:sp>
        <p:nvSpPr>
          <p:cNvPr id="23" name="フッター プレースホルダ 9"/>
          <p:cNvSpPr txBox="1">
            <a:spLocks/>
          </p:cNvSpPr>
          <p:nvPr/>
        </p:nvSpPr>
        <p:spPr>
          <a:xfrm>
            <a:off x="609600" y="6477000"/>
            <a:ext cx="1219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SRFMW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6" descr="dscn7004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9392"/>
          <a:stretch>
            <a:fillRect/>
          </a:stretch>
        </p:blipFill>
        <p:spPr bwMode="auto">
          <a:xfrm>
            <a:off x="5105400" y="1371600"/>
            <a:ext cx="1905070" cy="3429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3400" y="5029200"/>
            <a:ext cx="321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smtClean="0"/>
              <a:t>TESLA single + new EP acid bath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7800" y="4800600"/>
            <a:ext cx="174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smtClean="0"/>
              <a:t>Re-entrant 3-cell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67400" y="5867400"/>
            <a:ext cx="1355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smtClean="0"/>
              <a:t>TESLA 9-cell </a:t>
            </a:r>
            <a:endParaRPr lang="en-US" dirty="0"/>
          </a:p>
        </p:txBody>
      </p:sp>
      <p:pic>
        <p:nvPicPr>
          <p:cNvPr id="16" name="Picture 2" descr="\\samba\user\prc45\Pictures\Portfolio\DSCN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4672886" cy="35052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762000" y="5334000"/>
            <a:ext cx="37254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New bath is available for</a:t>
            </a:r>
          </a:p>
          <a:p>
            <a:pPr marL="342900" indent="-342900">
              <a:buAutoNum type="arabicParenBoth"/>
            </a:pPr>
            <a:r>
              <a:rPr lang="en-US" altLang="ja-JP" sz="1600" dirty="0" smtClean="0"/>
              <a:t>All single and multi cell cavities.</a:t>
            </a:r>
          </a:p>
          <a:p>
            <a:pPr marL="342900" indent="-342900">
              <a:buAutoNum type="arabicParenBoth"/>
            </a:pPr>
            <a:r>
              <a:rPr lang="en-US" altLang="ja-JP" sz="1600" dirty="0" smtClean="0"/>
              <a:t>Easy EP acid mixing.</a:t>
            </a:r>
          </a:p>
          <a:p>
            <a:pPr marL="342900" indent="-342900">
              <a:buAutoNum type="arabicParenBoth"/>
            </a:pPr>
            <a:r>
              <a:rPr lang="en-US" altLang="ja-JP" sz="1600" dirty="0" smtClean="0"/>
              <a:t>EP acid circulation during VEP process.</a:t>
            </a:r>
            <a:endParaRPr lang="en-US" sz="1600" dirty="0"/>
          </a:p>
        </p:txBody>
      </p:sp>
      <p:pic>
        <p:nvPicPr>
          <p:cNvPr id="10" name="Picture 2" descr="C:\Users\ff97\Desktop\DSCN0235.JPG"/>
          <p:cNvPicPr>
            <a:picLocks noChangeAspect="1" noChangeArrowheads="1"/>
          </p:cNvPicPr>
          <p:nvPr/>
        </p:nvPicPr>
        <p:blipFill>
          <a:blip r:embed="rId5" cstate="print"/>
          <a:srcRect l="39931" r="19743" b="6415"/>
          <a:stretch>
            <a:fillRect/>
          </a:stretch>
        </p:blipFill>
        <p:spPr bwMode="auto">
          <a:xfrm>
            <a:off x="7239000" y="1066800"/>
            <a:ext cx="1650212" cy="510540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0" y="762000"/>
            <a:ext cx="6815785" cy="7315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Images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0"/>
            <a:ext cx="6815785" cy="7315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VEP set 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スライド番号プレースホルダ 8"/>
          <p:cNvSpPr txBox="1">
            <a:spLocks/>
          </p:cNvSpPr>
          <p:nvPr/>
        </p:nvSpPr>
        <p:spPr>
          <a:xfrm>
            <a:off x="8153400" y="6477000"/>
            <a:ext cx="533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A6B79-5B27-4639-AD71-D896A8AEA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フッター プレースホルダ 3"/>
          <p:cNvSpPr txBox="1">
            <a:spLocks/>
          </p:cNvSpPr>
          <p:nvPr/>
        </p:nvSpPr>
        <p:spPr>
          <a:xfrm>
            <a:off x="2514600" y="6477000"/>
            <a:ext cx="45720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Furuta -Recent progress with VEP at Cornell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フッター プレースホルダ 9"/>
          <p:cNvSpPr txBox="1">
            <a:spLocks/>
          </p:cNvSpPr>
          <p:nvPr/>
        </p:nvSpPr>
        <p:spPr>
          <a:xfrm>
            <a:off x="609600" y="6477000"/>
            <a:ext cx="1219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SRFMW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VEP log</a:t>
            </a:r>
            <a:endParaRPr kumimoji="1" lang="ja-JP" altLang="en-US" sz="32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-Recent progress with VEP at Cornell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B79-5B27-4639-AD71-D896A8AEA8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1524000" y="1371600"/>
            <a:ext cx="1766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smtClean="0"/>
              <a:t>Voltage, Current </a:t>
            </a:r>
            <a:endParaRPr lang="en-US" dirty="0"/>
          </a:p>
        </p:txBody>
      </p:sp>
      <p:sp>
        <p:nvSpPr>
          <p:cNvPr id="9" name="Rectangle 12"/>
          <p:cNvSpPr/>
          <p:nvPr/>
        </p:nvSpPr>
        <p:spPr>
          <a:xfrm>
            <a:off x="6019800" y="1371600"/>
            <a:ext cx="215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smtClean="0"/>
              <a:t>Temp. (cell outside) </a:t>
            </a:r>
            <a:endParaRPr lang="en-US" dirty="0"/>
          </a:p>
        </p:txBody>
      </p:sp>
      <p:sp>
        <p:nvSpPr>
          <p:cNvPr id="10" name="Rectangle 13"/>
          <p:cNvSpPr/>
          <p:nvPr/>
        </p:nvSpPr>
        <p:spPr>
          <a:xfrm>
            <a:off x="3733800" y="5638800"/>
            <a:ext cx="1694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smtClean="0"/>
              <a:t>VEP log, ACCEL9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70" y="1752600"/>
            <a:ext cx="899885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フッター プレースホルダ 9"/>
          <p:cNvSpPr txBox="1">
            <a:spLocks/>
          </p:cNvSpPr>
          <p:nvPr/>
        </p:nvSpPr>
        <p:spPr>
          <a:xfrm>
            <a:off x="609600" y="6477000"/>
            <a:ext cx="1219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SRFMW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"/>
          <p:cNvGraphicFramePr/>
          <p:nvPr/>
        </p:nvGraphicFramePr>
        <p:xfrm>
          <a:off x="381000" y="1600200"/>
          <a:ext cx="8432801" cy="486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 smtClean="0"/>
              <a:t>Analysis on VEP removal</a:t>
            </a:r>
            <a:endParaRPr lang="en-US" sz="32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B79-5B27-4639-AD71-D896A8AEA8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cxnSp>
        <p:nvCxnSpPr>
          <p:cNvPr id="9" name="Straight Connector 11"/>
          <p:cNvCxnSpPr/>
          <p:nvPr/>
        </p:nvCxnSpPr>
        <p:spPr>
          <a:xfrm>
            <a:off x="1600200" y="2514600"/>
            <a:ext cx="6172200" cy="1295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3"/>
          <p:cNvSpPr/>
          <p:nvPr/>
        </p:nvSpPr>
        <p:spPr>
          <a:xfrm>
            <a:off x="457200" y="8382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Analysis on the previous VEP results at Cornell, the final VEP removal of less than 10um seems promising for high gradient ~40MV/m.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1752600" y="4267200"/>
            <a:ext cx="548640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&gt;Single cells are </a:t>
            </a:r>
            <a:r>
              <a:rPr lang="en-US" altLang="ja-JP" sz="1100" dirty="0" smtClean="0"/>
              <a:t>NR1-2, </a:t>
            </a:r>
            <a:r>
              <a:rPr lang="en-US" sz="1100" dirty="0" smtClean="0"/>
              <a:t>NR1-3, AES1-002, AES1-006, Re-entrant(60mm).</a:t>
            </a:r>
          </a:p>
          <a:p>
            <a:r>
              <a:rPr lang="en-US" sz="1100" dirty="0" smtClean="0"/>
              <a:t>&gt;9-cells are A9, A10, AES5, Re-entrant(70mm).</a:t>
            </a:r>
          </a:p>
          <a:p>
            <a:endParaRPr lang="en-US" sz="1100" dirty="0" smtClean="0"/>
          </a:p>
          <a:p>
            <a:r>
              <a:rPr lang="en-US" sz="1100" dirty="0" smtClean="0"/>
              <a:t>&gt;Cavity treatment: Bulk VEP (140~300um) + hydrogen degas + </a:t>
            </a:r>
            <a:r>
              <a:rPr lang="en-US" sz="1100" u="sng" dirty="0" smtClean="0">
                <a:solidFill>
                  <a:srgbClr val="FF0000"/>
                </a:solidFill>
              </a:rPr>
              <a:t>micro VEP</a:t>
            </a:r>
            <a:r>
              <a:rPr lang="en-US" sz="1100" dirty="0" smtClean="0"/>
              <a:t> + 110CBake.</a:t>
            </a:r>
          </a:p>
          <a:p>
            <a:r>
              <a:rPr lang="en-US" sz="1100" dirty="0" smtClean="0"/>
              <a:t>&gt;Some cavities tumbled to remove defects.</a:t>
            </a:r>
          </a:p>
          <a:p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006600"/>
                </a:solidFill>
              </a:rPr>
              <a:t>*HNO</a:t>
            </a:r>
            <a:r>
              <a:rPr lang="en-US" sz="1100" baseline="-25000" dirty="0" smtClean="0">
                <a:solidFill>
                  <a:srgbClr val="006600"/>
                </a:solidFill>
              </a:rPr>
              <a:t>3</a:t>
            </a:r>
            <a:r>
              <a:rPr lang="en-US" sz="1100" dirty="0" smtClean="0">
                <a:solidFill>
                  <a:srgbClr val="006600"/>
                </a:solidFill>
              </a:rPr>
              <a:t> in electrolyte, 8ml/3.5L.</a:t>
            </a:r>
          </a:p>
          <a:p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0000CC"/>
                </a:solidFill>
              </a:rPr>
              <a:t>**EP after degas was replaced by 100nm oxypolish.</a:t>
            </a:r>
          </a:p>
        </p:txBody>
      </p:sp>
      <p:sp>
        <p:nvSpPr>
          <p:cNvPr id="10" name="フッター プレースホルダ 9"/>
          <p:cNvSpPr txBox="1">
            <a:spLocks/>
          </p:cNvSpPr>
          <p:nvPr/>
        </p:nvSpPr>
        <p:spPr>
          <a:xfrm>
            <a:off x="609600" y="6477000"/>
            <a:ext cx="1219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SRFMW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ACCEL9 + minimized VEP(5um)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B79-5B27-4639-AD71-D896A8AEA8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graphicFrame>
        <p:nvGraphicFramePr>
          <p:cNvPr id="6" name="Chart 2"/>
          <p:cNvGraphicFramePr/>
          <p:nvPr/>
        </p:nvGraphicFramePr>
        <p:xfrm>
          <a:off x="381000" y="1219200"/>
          <a:ext cx="8534400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7"/>
          <p:cNvSpPr/>
          <p:nvPr/>
        </p:nvSpPr>
        <p:spPr>
          <a:xfrm>
            <a:off x="1143001" y="762000"/>
            <a:ext cx="67056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The first VEP’ed ILC 9-cell cavity achieved ILC’s BCD spec.</a:t>
            </a:r>
            <a:endParaRPr lang="en-US" sz="2000" dirty="0"/>
          </a:p>
        </p:txBody>
      </p:sp>
      <p:sp>
        <p:nvSpPr>
          <p:cNvPr id="10" name="Rectangle 7"/>
          <p:cNvSpPr/>
          <p:nvPr/>
        </p:nvSpPr>
        <p:spPr>
          <a:xfrm>
            <a:off x="1219200" y="5334000"/>
            <a:ext cx="1981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TESLA 9-cell, 2K</a:t>
            </a:r>
            <a:endParaRPr lang="en-US" sz="2000" dirty="0"/>
          </a:p>
        </p:txBody>
      </p:sp>
      <p:sp>
        <p:nvSpPr>
          <p:cNvPr id="11" name="フッター プレースホルダ 9"/>
          <p:cNvSpPr txBox="1">
            <a:spLocks/>
          </p:cNvSpPr>
          <p:nvPr/>
        </p:nvSpPr>
        <p:spPr>
          <a:xfrm>
            <a:off x="609600" y="6477000"/>
            <a:ext cx="1219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SRFMW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ACCEL10 + minimized VEP(5um) 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066800"/>
          <a:ext cx="8305800" cy="543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B79-5B27-4639-AD71-D896A8AEA8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Furuta -Recent progress with VEP at Cornell</a:t>
            </a:r>
            <a:endParaRPr lang="en-US" dirty="0"/>
          </a:p>
        </p:txBody>
      </p:sp>
      <p:sp>
        <p:nvSpPr>
          <p:cNvPr id="6" name="Rectangle 7"/>
          <p:cNvSpPr/>
          <p:nvPr/>
        </p:nvSpPr>
        <p:spPr>
          <a:xfrm>
            <a:off x="1219200" y="5334000"/>
            <a:ext cx="1981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TESLA 9-cell, 2K</a:t>
            </a:r>
            <a:endParaRPr lang="en-US" sz="2000" dirty="0"/>
          </a:p>
        </p:txBody>
      </p:sp>
      <p:sp>
        <p:nvSpPr>
          <p:cNvPr id="9" name="TextBox 7"/>
          <p:cNvSpPr txBox="1"/>
          <p:nvPr/>
        </p:nvSpPr>
        <p:spPr>
          <a:xfrm>
            <a:off x="3581400" y="4572000"/>
            <a:ext cx="430175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Eacc max =27.8MV/m, Qo =1.27e10, at 2.0K</a:t>
            </a:r>
          </a:p>
          <a:p>
            <a:r>
              <a:rPr lang="en-US" dirty="0" smtClean="0"/>
              <a:t>Limited by quench, No detectable radiation.</a:t>
            </a:r>
          </a:p>
        </p:txBody>
      </p:sp>
      <p:sp>
        <p:nvSpPr>
          <p:cNvPr id="10" name="フッター プレースホルダ 9"/>
          <p:cNvSpPr txBox="1">
            <a:spLocks/>
          </p:cNvSpPr>
          <p:nvPr/>
        </p:nvSpPr>
        <p:spPr>
          <a:xfrm>
            <a:off x="609600" y="6477000"/>
            <a:ext cx="1219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SRFMW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Analysis on VEP removal (2)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914401"/>
          <a:ext cx="82295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4267200"/>
            <a:ext cx="548640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&gt;Single cells are NR1-3, AES1-002, AES1-006, Re-entrant(60mm).</a:t>
            </a:r>
          </a:p>
          <a:p>
            <a:r>
              <a:rPr lang="en-US" sz="1100" dirty="0" smtClean="0"/>
              <a:t>&gt;9-cells are A9, A10, AES5, Re-entrant(70mm).</a:t>
            </a:r>
          </a:p>
          <a:p>
            <a:endParaRPr lang="en-US" sz="1100" dirty="0" smtClean="0"/>
          </a:p>
          <a:p>
            <a:r>
              <a:rPr lang="en-US" sz="1100" dirty="0" smtClean="0"/>
              <a:t>&gt;Cavity treatment: Bulk VEP (140~300um) + hydrogen degas + </a:t>
            </a:r>
            <a:r>
              <a:rPr lang="en-US" sz="1100" u="sng" dirty="0" smtClean="0">
                <a:solidFill>
                  <a:srgbClr val="FF0000"/>
                </a:solidFill>
              </a:rPr>
              <a:t>micro VEP</a:t>
            </a:r>
            <a:r>
              <a:rPr lang="en-US" sz="1100" dirty="0" smtClean="0"/>
              <a:t> + 110CBake.</a:t>
            </a:r>
          </a:p>
          <a:p>
            <a:r>
              <a:rPr lang="en-US" sz="1100" dirty="0" smtClean="0"/>
              <a:t>&gt;Some cavities tumbled to remove defects.</a:t>
            </a:r>
          </a:p>
          <a:p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006600"/>
                </a:solidFill>
              </a:rPr>
              <a:t>*HNO</a:t>
            </a:r>
            <a:r>
              <a:rPr lang="en-US" sz="1100" baseline="-25000" dirty="0" smtClean="0">
                <a:solidFill>
                  <a:srgbClr val="006600"/>
                </a:solidFill>
              </a:rPr>
              <a:t>3</a:t>
            </a:r>
            <a:r>
              <a:rPr lang="en-US" sz="1100" dirty="0" smtClean="0">
                <a:solidFill>
                  <a:srgbClr val="006600"/>
                </a:solidFill>
              </a:rPr>
              <a:t> in electrolyte, 8ml/3.5L.</a:t>
            </a:r>
          </a:p>
          <a:p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0000CC"/>
                </a:solidFill>
              </a:rPr>
              <a:t>**EP after degas was replaced by 100nm oxypolish.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B79-5B27-4639-AD71-D896A8AEA8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Furuta -Recent progress with VEP at Cornell</a:t>
            </a:r>
            <a:endParaRPr lang="en-US"/>
          </a:p>
        </p:txBody>
      </p:sp>
      <p:cxnSp>
        <p:nvCxnSpPr>
          <p:cNvPr id="10" name="Straight Connector 11"/>
          <p:cNvCxnSpPr/>
          <p:nvPr/>
        </p:nvCxnSpPr>
        <p:spPr>
          <a:xfrm>
            <a:off x="1447800" y="2133600"/>
            <a:ext cx="6172200" cy="1295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2057400" y="1752600"/>
            <a:ext cx="6858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ッター プレースホルダ 9"/>
          <p:cNvSpPr txBox="1">
            <a:spLocks/>
          </p:cNvSpPr>
          <p:nvPr/>
        </p:nvSpPr>
        <p:spPr>
          <a:xfrm>
            <a:off x="609600" y="6477000"/>
            <a:ext cx="1219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SRFMW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691</Words>
  <Application>Microsoft Office PowerPoint</Application>
  <PresentationFormat>画面に合わせる (4:3)</PresentationFormat>
  <Paragraphs>145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Theme</vt:lpstr>
      <vt:lpstr>Recent progress with VEP at Cornell  Fumio Furuta Cornell University July 17, 2012</vt:lpstr>
      <vt:lpstr>Motivation</vt:lpstr>
      <vt:lpstr>Parameters </vt:lpstr>
      <vt:lpstr>スライド 4</vt:lpstr>
      <vt:lpstr>VEP log</vt:lpstr>
      <vt:lpstr>Analysis on VEP removal</vt:lpstr>
      <vt:lpstr>ACCEL9 + minimized VEP(5um)</vt:lpstr>
      <vt:lpstr>ACCEL10 + minimized VEP(5um) </vt:lpstr>
      <vt:lpstr>Analysis on VEP removal (2)</vt:lpstr>
      <vt:lpstr>Comparison w/ horizontal EP </vt:lpstr>
      <vt:lpstr>VEP’ed 9-cell status</vt:lpstr>
      <vt:lpstr>スライド 12</vt:lpstr>
    </vt:vector>
  </TitlesOfParts>
  <Company>LEPP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Valles</dc:creator>
  <cp:lastModifiedBy>furuta</cp:lastModifiedBy>
  <cp:revision>174</cp:revision>
  <dcterms:created xsi:type="dcterms:W3CDTF">2012-07-03T22:16:48Z</dcterms:created>
  <dcterms:modified xsi:type="dcterms:W3CDTF">2012-07-17T11:44:32Z</dcterms:modified>
</cp:coreProperties>
</file>