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2" r:id="rId1"/>
  </p:sldMasterIdLst>
  <p:notesMasterIdLst>
    <p:notesMasterId r:id="rId12"/>
  </p:notesMasterIdLst>
  <p:sldIdLst>
    <p:sldId id="256" r:id="rId2"/>
    <p:sldId id="279" r:id="rId3"/>
    <p:sldId id="281" r:id="rId4"/>
    <p:sldId id="283" r:id="rId5"/>
    <p:sldId id="282" r:id="rId6"/>
    <p:sldId id="285" r:id="rId7"/>
    <p:sldId id="284" r:id="rId8"/>
    <p:sldId id="286" r:id="rId9"/>
    <p:sldId id="287" r:id="rId10"/>
    <p:sldId id="280" r:id="rId11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00"/>
    <a:srgbClr val="FFFFFF"/>
    <a:srgbClr val="99CC00"/>
    <a:srgbClr val="CC00CC"/>
    <a:srgbClr val="FFFF00"/>
    <a:srgbClr val="253E90"/>
    <a:srgbClr val="FCAB40"/>
    <a:srgbClr val="CC0000"/>
    <a:srgbClr val="003399"/>
    <a:srgbClr val="66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1" autoAdjust="0"/>
    <p:restoredTop sz="92857" autoAdjust="0"/>
  </p:normalViewPr>
  <p:slideViewPr>
    <p:cSldViewPr showGuides="1">
      <p:cViewPr varScale="1">
        <p:scale>
          <a:sx n="96" d="100"/>
          <a:sy n="96" d="100"/>
        </p:scale>
        <p:origin x="-84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BFE310F3-DA68-4CD4-86B8-37853A456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BC16FB-E941-4786-A4C8-0367BD0DCE7D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17A6A-C8ED-4121-8439-79BB18659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4A957-A833-4774-B92E-A9BC1B3E6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05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09600"/>
            <a:ext cx="7543800" cy="56388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50000"/>
              <a:buFont typeface="Wingdings" pitchFamily="2" charset="2"/>
              <a:buChar char="v"/>
              <a:defRPr sz="2000"/>
            </a:lvl3pPr>
            <a:lvl4pPr>
              <a:buSzPct val="80000"/>
              <a:buFont typeface="Wingdings" pitchFamily="2" charset="2"/>
              <a:buChar char="Ø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0" y="6324600"/>
            <a:ext cx="6400800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6324600"/>
            <a:ext cx="533400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3B66-BBD4-47BF-AD4A-E1FA52A66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68708"/>
            <a:ext cx="7406594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31732"/>
            <a:ext cx="740659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D6485-E80F-4FB0-9D31-08413EC27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609600"/>
            <a:ext cx="3810000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609600"/>
            <a:ext cx="3733800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839B3-F78C-4344-8B76-EE75A5AED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B7FB4-B89C-4673-954E-0EB4B63BF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400800" cy="3619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8BE78-AB98-4B2E-9791-51FA016D0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8C2AA-EBB0-48AB-A2F6-485F7088A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E4164-EC32-4E01-AFB4-24FDF022E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34D6A-8BE9-4A5A-A01E-D1B7FCFA8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Fermi_Blue_subpa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400800"/>
            <a:ext cx="62484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5334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4F481D9-DC7C-4F21-986A-58FD6D93A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609600"/>
            <a:ext cx="7086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Level 1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10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18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v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5" Type="http://schemas.openxmlformats.org/officeDocument/2006/relationships/image" Target="../media/image19.emf"/><Relationship Id="rId15" Type="http://schemas.openxmlformats.org/officeDocument/2006/relationships/image" Target="../media/image29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457200"/>
            <a:ext cx="7543800" cy="1600200"/>
          </a:xfrm>
        </p:spPr>
        <p:txBody>
          <a:bodyPr anchor="t"/>
          <a:lstStyle/>
          <a:p>
            <a:pPr algn="l" eaLnBrk="1" hangingPunct="1"/>
            <a:r>
              <a:rPr lang="en-US" sz="3200" dirty="0" smtClean="0"/>
              <a:t>Raw Materials Specifications and </a:t>
            </a:r>
            <a:br>
              <a:rPr lang="en-US" sz="3200" dirty="0" smtClean="0"/>
            </a:br>
            <a:r>
              <a:rPr lang="en-US" sz="3200" dirty="0" smtClean="0"/>
              <a:t>Material Batch History</a:t>
            </a:r>
            <a:br>
              <a:rPr lang="en-US" sz="3200" dirty="0" smtClean="0"/>
            </a:br>
            <a:r>
              <a:rPr lang="en-US" sz="2400" dirty="0" smtClean="0"/>
              <a:t>(Niobium sheets used to make 9-cell cavities)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86874" y="1981200"/>
            <a:ext cx="7757126" cy="3200400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Lance Cooley </a:t>
            </a:r>
          </a:p>
          <a:p>
            <a:pPr marL="0" indent="0" eaLnBrk="1" hangingPunct="1"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Head, Superconducting Materials Department, </a:t>
            </a:r>
            <a:r>
              <a:rPr lang="en-US" sz="2000" dirty="0" err="1" smtClean="0">
                <a:solidFill>
                  <a:srgbClr val="FFFFFF"/>
                </a:solidFill>
              </a:rPr>
              <a:t>Fermilab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457200" indent="-45720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With assistance from: </a:t>
            </a:r>
            <a:r>
              <a:rPr lang="en-US" sz="2000" dirty="0" smtClean="0">
                <a:solidFill>
                  <a:srgbClr val="FFFFFF"/>
                </a:solidFill>
              </a:rPr>
              <a:t>Marianne </a:t>
            </a:r>
            <a:r>
              <a:rPr lang="en-US" sz="2000" dirty="0" err="1" smtClean="0">
                <a:solidFill>
                  <a:srgbClr val="FFFFFF"/>
                </a:solidFill>
              </a:rPr>
              <a:t>Bossert</a:t>
            </a:r>
            <a:r>
              <a:rPr lang="en-US" sz="2000" dirty="0" smtClean="0">
                <a:solidFill>
                  <a:srgbClr val="FFFFFF"/>
                </a:solidFill>
              </a:rPr>
              <a:t>, Alex </a:t>
            </a:r>
            <a:r>
              <a:rPr lang="en-US" sz="2000" dirty="0" err="1" smtClean="0">
                <a:solidFill>
                  <a:srgbClr val="FFFFFF"/>
                </a:solidFill>
              </a:rPr>
              <a:t>Dzyuba</a:t>
            </a:r>
            <a:r>
              <a:rPr lang="en-US" sz="2000" dirty="0" smtClean="0">
                <a:solidFill>
                  <a:srgbClr val="FFFFFF"/>
                </a:solidFill>
              </a:rPr>
              <a:t>, Mike Foley, Camille Ginsburg, Chuck Grimm, Donna Hicks, Alex </a:t>
            </a:r>
            <a:r>
              <a:rPr lang="en-US" sz="2000" dirty="0" err="1" smtClean="0">
                <a:solidFill>
                  <a:srgbClr val="FFFFFF"/>
                </a:solidFill>
              </a:rPr>
              <a:t>Romanenko</a:t>
            </a:r>
            <a:r>
              <a:rPr lang="en-US" sz="2000" dirty="0" smtClean="0">
                <a:solidFill>
                  <a:srgbClr val="FFFFFF"/>
                </a:solidFill>
              </a:rPr>
              <a:t>, Allan </a:t>
            </a:r>
            <a:r>
              <a:rPr lang="en-US" sz="2000" dirty="0" smtClean="0">
                <a:solidFill>
                  <a:srgbClr val="FFFFFF"/>
                </a:solidFill>
              </a:rPr>
              <a:t>Rowe, and </a:t>
            </a:r>
            <a:r>
              <a:rPr lang="en-US" sz="2000" dirty="0" smtClean="0">
                <a:solidFill>
                  <a:srgbClr val="FFFFFF"/>
                </a:solidFill>
              </a:rPr>
              <a:t>Rob </a:t>
            </a:r>
            <a:r>
              <a:rPr lang="en-US" sz="2000" dirty="0" err="1" smtClean="0">
                <a:solidFill>
                  <a:srgbClr val="FFFFFF"/>
                </a:solidFill>
              </a:rPr>
              <a:t>Schuessler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457200" indent="-457200">
              <a:buNone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457200" indent="-45720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Special thanks to: Tony Nelson (</a:t>
            </a:r>
            <a:r>
              <a:rPr lang="en-US" sz="2000" dirty="0" err="1" smtClean="0">
                <a:solidFill>
                  <a:srgbClr val="FFFFFF"/>
                </a:solidFill>
              </a:rPr>
              <a:t>Wah</a:t>
            </a:r>
            <a:r>
              <a:rPr lang="en-US" sz="2000" dirty="0" smtClean="0">
                <a:solidFill>
                  <a:srgbClr val="FFFFFF"/>
                </a:solidFill>
              </a:rPr>
              <a:t> Chang), Michael </a:t>
            </a:r>
            <a:r>
              <a:rPr lang="en-US" sz="2000" dirty="0" err="1" smtClean="0">
                <a:solidFill>
                  <a:srgbClr val="FFFFFF"/>
                </a:solidFill>
              </a:rPr>
              <a:t>Pekeler</a:t>
            </a:r>
            <a:r>
              <a:rPr lang="en-US" sz="2000" dirty="0" smtClean="0">
                <a:solidFill>
                  <a:srgbClr val="FFFFFF"/>
                </a:solidFill>
              </a:rPr>
              <a:t> (RI), and John </a:t>
            </a:r>
            <a:r>
              <a:rPr lang="en-US" sz="2000" dirty="0" err="1" smtClean="0">
                <a:solidFill>
                  <a:srgbClr val="FFFFFF"/>
                </a:solidFill>
              </a:rPr>
              <a:t>Rathke</a:t>
            </a:r>
            <a:r>
              <a:rPr lang="en-US" sz="2000" dirty="0" smtClean="0">
                <a:solidFill>
                  <a:srgbClr val="FFFFFF"/>
                </a:solidFill>
              </a:rPr>
              <a:t> (AES)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specifications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4800" y="748432"/>
          <a:ext cx="8610600" cy="46617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000"/>
                <a:gridCol w="2057400"/>
                <a:gridCol w="1981200"/>
                <a:gridCol w="1905000"/>
              </a:tblGrid>
              <a:tr h="49816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ASTM B393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FNAL 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371073C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XFEL /007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85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RRR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260</a:t>
                      </a:r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 (ice point)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300 (RT)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300 (RT)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651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Trace</a:t>
                      </a:r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 impurities 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(</a:t>
                      </a:r>
                      <a:r>
                        <a:rPr lang="en-US" baseline="0" dirty="0" err="1" smtClean="0">
                          <a:solidFill>
                            <a:schemeClr val="bg2"/>
                          </a:solidFill>
                        </a:rPr>
                        <a:t>ppm</a:t>
                      </a:r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 by mass)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N,C &lt;</a:t>
                      </a:r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 30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;</a:t>
                      </a:r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 O &lt; 40; H &lt; 5; Ta &lt; 1000 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C,N,O &lt; 30; H&lt;5; Ta &lt; 1000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C,N,O&lt; 10; H&lt;2; Ta &lt; 500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95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% Recrystallized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90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95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100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92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Grain size (ASTM)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5; none &lt; 4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6; none &lt; 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4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6; none &lt; 4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92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Hardness, </a:t>
                      </a:r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Hv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&lt; 60 avg.,</a:t>
                      </a:r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 75 max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&lt; 50 </a:t>
                      </a:r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avg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; 60 max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&lt; 60 avg.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92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Yield</a:t>
                      </a:r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 Strength (</a:t>
                      </a:r>
                      <a:r>
                        <a:rPr lang="en-US" baseline="0" dirty="0" err="1" smtClean="0">
                          <a:solidFill>
                            <a:schemeClr val="bg2"/>
                          </a:solidFill>
                        </a:rPr>
                        <a:t>MPa</a:t>
                      </a:r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50</a:t>
                      </a:r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 &lt; Y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50 &lt; Y &lt; 75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50 &lt; Y &lt; 100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92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Tensile Strength (</a:t>
                      </a:r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MPa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95 &lt; T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95 &lt; T 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&lt; 140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140 &lt; T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92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Elongation*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30%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35-40%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30%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92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Surface (R</a:t>
                      </a:r>
                      <a:r>
                        <a:rPr lang="en-US" baseline="-25000" dirty="0" smtClean="0">
                          <a:solidFill>
                            <a:schemeClr val="bg2"/>
                          </a:solidFill>
                        </a:rPr>
                        <a:t>A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, R</a:t>
                      </a:r>
                      <a:r>
                        <a:rPr lang="en-US" baseline="-25000" dirty="0" smtClean="0">
                          <a:solidFill>
                            <a:schemeClr val="bg2"/>
                          </a:solidFill>
                        </a:rPr>
                        <a:t>T</a:t>
                      </a:r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 in µm)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1.6, 25</a:t>
                      </a:r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, 6% flat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1.5, 25, 2-6%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1.6, 15, 1 mm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16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Note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EBSD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Bend test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983B66-BBD4-47BF-AD4A-E1FA52A666A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200" y="5562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*</a:t>
            </a:r>
            <a:r>
              <a:rPr lang="en-US" sz="1800" dirty="0" smtClean="0"/>
              <a:t>Longitudinal vs. transverse shall not vary by more than 20%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points which will be addressed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09600"/>
            <a:ext cx="7772400" cy="5638800"/>
          </a:xfrm>
        </p:spPr>
        <p:txBody>
          <a:bodyPr/>
          <a:lstStyle/>
          <a:p>
            <a:r>
              <a:rPr lang="en-US" dirty="0" smtClean="0"/>
              <a:t>We now have enough statistics to re-evaluate:</a:t>
            </a:r>
          </a:p>
          <a:p>
            <a:pPr lvl="1"/>
            <a:r>
              <a:rPr lang="en-US" dirty="0" smtClean="0"/>
              <a:t>Does raw material condition affect later processing?</a:t>
            </a:r>
          </a:p>
          <a:p>
            <a:pPr lvl="1"/>
            <a:r>
              <a:rPr lang="en-US" dirty="0" smtClean="0"/>
              <a:t>Are our specifications effective for getting what we want?</a:t>
            </a:r>
          </a:p>
          <a:p>
            <a:r>
              <a:rPr lang="en-US" dirty="0" smtClean="0"/>
              <a:t>Conclusion #1: </a:t>
            </a:r>
            <a:r>
              <a:rPr lang="en-US" dirty="0" smtClean="0">
                <a:solidFill>
                  <a:schemeClr val="accent1"/>
                </a:solidFill>
              </a:rPr>
              <a:t>Residual cold work in </a:t>
            </a:r>
            <a:r>
              <a:rPr lang="en-US" dirty="0" smtClean="0">
                <a:solidFill>
                  <a:schemeClr val="accent1"/>
                </a:solidFill>
              </a:rPr>
              <a:t>sheets may increase </a:t>
            </a:r>
            <a:r>
              <a:rPr lang="en-US" dirty="0" smtClean="0">
                <a:solidFill>
                  <a:schemeClr val="accent1"/>
                </a:solidFill>
              </a:rPr>
              <a:t>variability in final cavity </a:t>
            </a:r>
            <a:r>
              <a:rPr lang="en-US" dirty="0" smtClean="0">
                <a:solidFill>
                  <a:schemeClr val="accent1"/>
                </a:solidFill>
              </a:rPr>
              <a:t>results</a:t>
            </a:r>
            <a:endParaRPr lang="en-US" dirty="0" smtClean="0">
              <a:solidFill>
                <a:schemeClr val="accent1"/>
              </a:solidFill>
            </a:endParaRPr>
          </a:p>
          <a:p>
            <a:pPr lvl="1"/>
            <a:r>
              <a:rPr lang="en-US" dirty="0" smtClean="0"/>
              <a:t>100% recrystallization for 35 MV/m, not so for 25</a:t>
            </a:r>
          </a:p>
          <a:p>
            <a:pPr lvl="1"/>
            <a:r>
              <a:rPr lang="en-US" dirty="0" smtClean="0"/>
              <a:t>Pockets of cold work sensitize cavity cells to chemical attack, which may increase process variability</a:t>
            </a:r>
          </a:p>
          <a:p>
            <a:r>
              <a:rPr lang="en-US" dirty="0" smtClean="0"/>
              <a:t>Conclusion #2: </a:t>
            </a:r>
            <a:r>
              <a:rPr lang="en-US" dirty="0" smtClean="0">
                <a:solidFill>
                  <a:schemeClr val="accent1"/>
                </a:solidFill>
              </a:rPr>
              <a:t>Build better vacuum ovens</a:t>
            </a:r>
            <a:endParaRPr lang="en-US" dirty="0" smtClean="0"/>
          </a:p>
          <a:p>
            <a:pPr lvl="1"/>
            <a:r>
              <a:rPr lang="en-US" dirty="0" smtClean="0"/>
              <a:t>Vendors optimize </a:t>
            </a:r>
            <a:r>
              <a:rPr lang="en-US" u="sng" dirty="0" smtClean="0"/>
              <a:t>one</a:t>
            </a:r>
            <a:r>
              <a:rPr lang="en-US" dirty="0" smtClean="0"/>
              <a:t> process to meet market demand</a:t>
            </a:r>
          </a:p>
          <a:p>
            <a:pPr lvl="2"/>
            <a:r>
              <a:rPr lang="en-US" dirty="0" smtClean="0"/>
              <a:t>Tweaks are limited to the final anneal (vendor or later)</a:t>
            </a:r>
          </a:p>
          <a:p>
            <a:pPr lvl="2"/>
            <a:r>
              <a:rPr lang="en-US" dirty="0" smtClean="0"/>
              <a:t>Buy cheap sheets according to the common process</a:t>
            </a:r>
          </a:p>
          <a:p>
            <a:pPr lvl="1"/>
            <a:r>
              <a:rPr lang="en-US" dirty="0" smtClean="0"/>
              <a:t>In principle, residues of forming and processing can be removed by annealing (and thus are absent in LG sheets?)</a:t>
            </a:r>
          </a:p>
          <a:p>
            <a:pPr lvl="2"/>
            <a:r>
              <a:rPr lang="en-US" dirty="0" smtClean="0"/>
              <a:t>800 °C not hot enough, 1000 °C is too dirty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Lance Cooley, Fermilab – 7th SRFMW JLab 16-17 July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983B66-BBD4-47BF-AD4A-E1FA52A666A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test results, by material batch – First Test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983B66-BBD4-47BF-AD4A-E1FA52A666A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897" y="685800"/>
            <a:ext cx="755830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4092498" y="4343400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5929952" y="4343400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test results, by material batch – Best Test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983B66-BBD4-47BF-AD4A-E1FA52A666A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7954" y="685800"/>
            <a:ext cx="755830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4092498" y="4343400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5929952" y="4343400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property summary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88BE78-AB98-4B2E-9791-51FA016D06E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97472"/>
            <a:ext cx="4038600" cy="293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762000" y="2438400"/>
            <a:ext cx="3276600" cy="0"/>
          </a:xfrm>
          <a:prstGeom prst="line">
            <a:avLst/>
          </a:prstGeom>
          <a:noFill/>
          <a:ln w="381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581400" y="2743200"/>
            <a:ext cx="68480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b">
            <a:spAutoFit/>
          </a:bodyPr>
          <a:lstStyle/>
          <a:p>
            <a:pPr algn="l"/>
            <a:r>
              <a:rPr lang="en-US" sz="1800" dirty="0" smtClean="0">
                <a:solidFill>
                  <a:srgbClr val="99CC00"/>
                </a:solidFill>
              </a:rPr>
              <a:t>RRR</a:t>
            </a:r>
            <a:endParaRPr lang="en-US" sz="1800" dirty="0">
              <a:solidFill>
                <a:srgbClr val="99CC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762000" y="587828"/>
            <a:ext cx="3276600" cy="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61484" y="621268"/>
            <a:ext cx="117211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b">
            <a:spAutoFit/>
          </a:bodyPr>
          <a:lstStyle/>
          <a:p>
            <a:pPr algn="l"/>
            <a:r>
              <a:rPr lang="en-US" sz="1800" dirty="0" smtClean="0">
                <a:solidFill>
                  <a:srgbClr val="0070C0"/>
                </a:solidFill>
              </a:rPr>
              <a:t>Hardness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655687" y="609600"/>
            <a:ext cx="304800" cy="381000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10800000">
            <a:off x="3886200" y="2057399"/>
            <a:ext cx="304800" cy="381000"/>
          </a:xfrm>
          <a:prstGeom prst="downArrow">
            <a:avLst/>
          </a:prstGeom>
          <a:solidFill>
            <a:srgbClr val="99CC00"/>
          </a:solidFill>
          <a:ln w="9525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85388"/>
            <a:ext cx="4038600" cy="294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274799" y="533400"/>
            <a:ext cx="118340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b">
            <a:spAutoFit/>
          </a:bodyPr>
          <a:lstStyle/>
          <a:p>
            <a:pPr algn="l"/>
            <a:r>
              <a:rPr lang="en-US" sz="1800" dirty="0" smtClean="0">
                <a:solidFill>
                  <a:srgbClr val="C00000"/>
                </a:solidFill>
              </a:rPr>
              <a:t>Tensile </a:t>
            </a:r>
            <a:r>
              <a:rPr lang="en-US" sz="1800" b="1" dirty="0" smtClean="0">
                <a:solidFill>
                  <a:srgbClr val="C00000"/>
                </a:solidFill>
                <a:latin typeface="Symbol" pitchFamily="18" charset="2"/>
              </a:rPr>
              <a:t>^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545068"/>
            <a:ext cx="114973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b">
            <a:spAutoFit/>
          </a:bodyPr>
          <a:lstStyle/>
          <a:p>
            <a:pPr algn="l"/>
            <a:r>
              <a:rPr lang="en-US" sz="1800" dirty="0" smtClean="0">
                <a:solidFill>
                  <a:srgbClr val="0070C0"/>
                </a:solidFill>
              </a:rPr>
              <a:t>Tensile || </a:t>
            </a:r>
            <a:endParaRPr lang="en-US" sz="1800" dirty="0">
              <a:solidFill>
                <a:srgbClr val="0070C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5181600" y="1600200"/>
            <a:ext cx="3276600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Down Arrow 22"/>
          <p:cNvSpPr/>
          <p:nvPr/>
        </p:nvSpPr>
        <p:spPr bwMode="auto">
          <a:xfrm>
            <a:off x="5029200" y="1600200"/>
            <a:ext cx="304800" cy="381000"/>
          </a:xfrm>
          <a:prstGeom prst="down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81400"/>
            <a:ext cx="4038600" cy="294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1905000" y="3657600"/>
            <a:ext cx="102143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b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0070C0"/>
                </a:solidFill>
              </a:rPr>
              <a:t>Elong</a:t>
            </a:r>
            <a:r>
              <a:rPr lang="en-US" sz="1800" dirty="0" smtClean="0">
                <a:solidFill>
                  <a:srgbClr val="0070C0"/>
                </a:solidFill>
              </a:rPr>
              <a:t> || 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" y="3657600"/>
            <a:ext cx="105509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b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C00000"/>
                </a:solidFill>
              </a:rPr>
              <a:t>Elong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b="1" dirty="0" smtClean="0">
                <a:solidFill>
                  <a:srgbClr val="C00000"/>
                </a:solidFill>
                <a:latin typeface="Symbol" pitchFamily="18" charset="2"/>
              </a:rPr>
              <a:t>^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endParaRPr lang="en-US" sz="1800" dirty="0">
              <a:solidFill>
                <a:srgbClr val="C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914400" y="5410200"/>
            <a:ext cx="3276600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rot="10800000">
            <a:off x="762000" y="5029200"/>
            <a:ext cx="304800" cy="381000"/>
          </a:xfrm>
          <a:prstGeom prst="down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914400" y="6291944"/>
            <a:ext cx="3276600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Down Arrow 28"/>
          <p:cNvSpPr/>
          <p:nvPr/>
        </p:nvSpPr>
        <p:spPr bwMode="auto">
          <a:xfrm rot="10800000">
            <a:off x="990599" y="5627914"/>
            <a:ext cx="304800" cy="381000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914400" y="6008914"/>
            <a:ext cx="3276600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Down Arrow 27"/>
          <p:cNvSpPr/>
          <p:nvPr/>
        </p:nvSpPr>
        <p:spPr bwMode="auto">
          <a:xfrm rot="10800000">
            <a:off x="762000" y="5910944"/>
            <a:ext cx="304800" cy="381000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 flipH="1">
            <a:off x="792113" y="1894114"/>
            <a:ext cx="3276600" cy="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Down Arrow 31"/>
          <p:cNvSpPr/>
          <p:nvPr/>
        </p:nvSpPr>
        <p:spPr bwMode="auto">
          <a:xfrm>
            <a:off x="685800" y="1915886"/>
            <a:ext cx="304800" cy="381000"/>
          </a:xfrm>
          <a:prstGeom prst="downArrow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581400"/>
            <a:ext cx="4025001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7274799" y="3581400"/>
            <a:ext cx="90544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b">
            <a:spAutoFit/>
          </a:bodyPr>
          <a:lstStyle/>
          <a:p>
            <a:pPr algn="l"/>
            <a:r>
              <a:rPr lang="en-US" sz="1800" dirty="0" smtClean="0">
                <a:solidFill>
                  <a:srgbClr val="C00000"/>
                </a:solidFill>
              </a:rPr>
              <a:t>Yield</a:t>
            </a:r>
            <a:r>
              <a:rPr lang="en-US" sz="1800" b="1" dirty="0" smtClean="0">
                <a:solidFill>
                  <a:srgbClr val="C00000"/>
                </a:solidFill>
                <a:latin typeface="Symbol" pitchFamily="18" charset="2"/>
              </a:rPr>
              <a:t>^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81600" y="3593068"/>
            <a:ext cx="93589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b">
            <a:spAutoFit/>
          </a:bodyPr>
          <a:lstStyle/>
          <a:p>
            <a:pPr algn="l"/>
            <a:r>
              <a:rPr lang="en-US" sz="1800" dirty="0" smtClean="0">
                <a:solidFill>
                  <a:srgbClr val="0070C0"/>
                </a:solidFill>
              </a:rPr>
              <a:t>Yield || </a:t>
            </a:r>
            <a:endParaRPr lang="en-US" sz="1800" dirty="0">
              <a:solidFill>
                <a:srgbClr val="0070C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5181600" y="5562600"/>
            <a:ext cx="3276600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5181600" y="5082833"/>
            <a:ext cx="3276600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Up-Down Arrow 37"/>
          <p:cNvSpPr/>
          <p:nvPr/>
        </p:nvSpPr>
        <p:spPr bwMode="auto">
          <a:xfrm>
            <a:off x="5029200" y="5049078"/>
            <a:ext cx="304800" cy="533400"/>
          </a:xfrm>
          <a:prstGeom prst="upDownArrow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flipV="1">
            <a:off x="2003502" y="2895600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2940204" y="2895600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V="1">
            <a:off x="6434253" y="2895600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7434147" y="2895600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V="1">
            <a:off x="6445404" y="5965902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V="1">
            <a:off x="7445298" y="5965902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V="1">
            <a:off x="2122449" y="5964045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V="1">
            <a:off x="3077739" y="5964045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3" name="Down Arrow 42"/>
          <p:cNvSpPr/>
          <p:nvPr/>
        </p:nvSpPr>
        <p:spPr bwMode="auto">
          <a:xfrm rot="10800000">
            <a:off x="5029200" y="3048000"/>
            <a:ext cx="304800" cy="381000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37306" y="2743200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i="1" dirty="0" smtClean="0">
                <a:solidFill>
                  <a:srgbClr val="0070C0"/>
                </a:solidFill>
              </a:rPr>
              <a:t>(Spec is off chart)</a:t>
            </a:r>
            <a:endParaRPr lang="en-US" sz="14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work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surface DL clusters </a:t>
            </a:r>
            <a:r>
              <a:rPr lang="en-US" dirty="0" smtClean="0">
                <a:sym typeface="Wingdings" pitchFamily="2" charset="2"/>
              </a:rPr>
              <a:t> local attack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234"/>
          <a:stretch>
            <a:fillRect/>
          </a:stretch>
        </p:blipFill>
        <p:spPr bwMode="auto">
          <a:xfrm rot="16200000">
            <a:off x="5721672" y="3346128"/>
            <a:ext cx="2743200" cy="336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033"/>
          <a:stretch>
            <a:fillRect/>
          </a:stretch>
        </p:blipFill>
        <p:spPr bwMode="auto">
          <a:xfrm rot="16200000">
            <a:off x="874475" y="3240327"/>
            <a:ext cx="2819400" cy="350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1" y="533400"/>
            <a:ext cx="4038600" cy="31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657600" y="3733800"/>
            <a:ext cx="3048000" cy="830997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EBSD, looking down at the sheet surface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609600"/>
            <a:ext cx="3048000" cy="461665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High tensile strength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533400"/>
            <a:ext cx="4114800" cy="316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4800600" y="609600"/>
            <a:ext cx="3048000" cy="461665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Low tensile strength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88BE78-AB98-4B2E-9791-51FA016D06E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438507" y="641246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FF00"/>
                </a:solidFill>
              </a:rPr>
              <a:t>A. </a:t>
            </a:r>
            <a:r>
              <a:rPr lang="en-US" sz="1800" b="1" i="1" dirty="0" err="1" smtClean="0">
                <a:solidFill>
                  <a:srgbClr val="FFFF00"/>
                </a:solidFill>
              </a:rPr>
              <a:t>Romanenko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1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might happen downstream?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88BE78-AB98-4B2E-9791-51FA016D06E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28600" y="990600"/>
            <a:ext cx="4038600" cy="2438400"/>
            <a:chOff x="228600" y="990600"/>
            <a:chExt cx="4038600" cy="24384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20988"/>
            <a:stretch>
              <a:fillRect/>
            </a:stretch>
          </p:blipFill>
          <p:spPr bwMode="auto">
            <a:xfrm>
              <a:off x="228600" y="1035756"/>
              <a:ext cx="4038600" cy="2393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28600" y="990600"/>
              <a:ext cx="403860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>
                  <a:solidFill>
                    <a:srgbClr val="FFFF00"/>
                  </a:solidFill>
                </a:rPr>
                <a:t>After 10 µm BCP (by vendor) </a:t>
              </a:r>
            </a:p>
            <a:p>
              <a:pPr algn="l"/>
              <a:r>
                <a:rPr lang="en-US" sz="1800" dirty="0" smtClean="0">
                  <a:solidFill>
                    <a:srgbClr val="FFFF00"/>
                  </a:solidFill>
                </a:rPr>
                <a:t>and before EP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8600" y="3429000"/>
            <a:ext cx="4064000" cy="2475131"/>
            <a:chOff x="4572000" y="953869"/>
            <a:chExt cx="4064000" cy="2475131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0000"/>
            <a:stretch>
              <a:fillRect/>
            </a:stretch>
          </p:blipFill>
          <p:spPr bwMode="auto">
            <a:xfrm>
              <a:off x="4572000" y="990600"/>
              <a:ext cx="40640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572000" y="953869"/>
              <a:ext cx="403860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>
                  <a:solidFill>
                    <a:srgbClr val="FFFF00"/>
                  </a:solidFill>
                </a:rPr>
                <a:t>After 30 µm EP </a:t>
              </a:r>
            </a:p>
            <a:p>
              <a:pPr algn="l"/>
              <a:r>
                <a:rPr lang="en-US" sz="1800" dirty="0" smtClean="0">
                  <a:solidFill>
                    <a:srgbClr val="FFFF00"/>
                  </a:solidFill>
                </a:rPr>
                <a:t>by FNAL at ANL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l="43750" t="34722" r="21286"/>
          <a:stretch>
            <a:fillRect/>
          </a:stretch>
        </p:blipFill>
        <p:spPr bwMode="auto">
          <a:xfrm>
            <a:off x="4800600" y="1028255"/>
            <a:ext cx="3429000" cy="480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 bwMode="auto">
          <a:xfrm rot="19564610">
            <a:off x="3990808" y="3485605"/>
            <a:ext cx="911702" cy="533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5867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After tumbling, this reached 32 MV/m…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annealing?  (Large grain?)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88BE78-AB98-4B2E-9791-51FA016D06E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685799"/>
            <a:ext cx="2631745" cy="198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" y="685800"/>
            <a:ext cx="1220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2"/>
                </a:solidFill>
              </a:rPr>
              <a:t>½ cell cut-out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9413" y="819090"/>
            <a:ext cx="356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A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8412" y="83820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B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213360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F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6400" y="120009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C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7812" y="220980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E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8233630">
            <a:off x="1529712" y="1726998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RF side</a:t>
            </a: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864" y="3200400"/>
            <a:ext cx="3556262" cy="283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447800" y="5826760"/>
            <a:ext cx="2536271" cy="40011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RF side (all pictures)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0" name="Up-Down Arrow 19"/>
          <p:cNvSpPr/>
          <p:nvPr/>
        </p:nvSpPr>
        <p:spPr bwMode="auto">
          <a:xfrm>
            <a:off x="240264" y="3200400"/>
            <a:ext cx="762000" cy="2590800"/>
          </a:xfrm>
          <a:prstGeom prst="upDownArrow">
            <a:avLst>
              <a:gd name="adj1" fmla="val 58000"/>
              <a:gd name="adj2" fmla="val 66000"/>
            </a:avLst>
          </a:prstGeom>
          <a:solidFill>
            <a:schemeClr val="tx1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2.8 mm (all pix)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95400" y="2895600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FF00"/>
                </a:solidFill>
              </a:rPr>
              <a:t>After 100 µm EP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76275"/>
            <a:ext cx="2022794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685801"/>
            <a:ext cx="2050858" cy="185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1381986" y="165729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D</a:t>
            </a: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2667000"/>
            <a:ext cx="2514600" cy="186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0271" y="2667001"/>
            <a:ext cx="228752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1" y="4572000"/>
            <a:ext cx="232817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4617766"/>
            <a:ext cx="1905000" cy="178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7079793" y="228600"/>
            <a:ext cx="1724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FF00"/>
                </a:solidFill>
              </a:rPr>
              <a:t>EP + 800°C 3h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114801" y="674370"/>
            <a:ext cx="4953000" cy="5735955"/>
            <a:chOff x="4114801" y="674370"/>
            <a:chExt cx="4953000" cy="5735955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674370"/>
              <a:ext cx="2025577" cy="1840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934200" y="684530"/>
              <a:ext cx="2060575" cy="1865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114801" y="2667000"/>
              <a:ext cx="2514599" cy="1853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781801" y="2667001"/>
              <a:ext cx="2286000" cy="1827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71727" y="4572000"/>
              <a:ext cx="2314848" cy="181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62800" y="4625975"/>
              <a:ext cx="1905000" cy="178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4" name="TextBox 33"/>
          <p:cNvSpPr txBox="1"/>
          <p:nvPr/>
        </p:nvSpPr>
        <p:spPr>
          <a:xfrm>
            <a:off x="4215813" y="685800"/>
            <a:ext cx="356187" cy="40011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A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29400" y="685800"/>
            <a:ext cx="356188" cy="40011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10400" y="4648200"/>
            <a:ext cx="341760" cy="40011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F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38600" y="2667000"/>
            <a:ext cx="370614" cy="40011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15812" y="4572000"/>
            <a:ext cx="356188" cy="40011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5600" y="2667000"/>
            <a:ext cx="370614" cy="40011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638800" y="641246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FF00"/>
                </a:solidFill>
              </a:rPr>
              <a:t>A. </a:t>
            </a:r>
            <a:r>
              <a:rPr lang="en-US" sz="1800" b="1" i="1" dirty="0" err="1" smtClean="0">
                <a:solidFill>
                  <a:srgbClr val="FFFF00"/>
                </a:solidFill>
              </a:rPr>
              <a:t>Dzyuba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89050" y="3257490"/>
            <a:ext cx="1297150" cy="40011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Sample 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discussion points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5638800"/>
          </a:xfrm>
        </p:spPr>
        <p:txBody>
          <a:bodyPr/>
          <a:lstStyle/>
          <a:p>
            <a:r>
              <a:rPr lang="en-US" sz="2000" dirty="0" smtClean="0"/>
              <a:t>Cavity performance spread shifts up and narrows with first-to-best processing – this doesn’t seem to occur as much for sheet batches with higher </a:t>
            </a:r>
            <a:r>
              <a:rPr lang="en-US" sz="2000" dirty="0" err="1" smtClean="0"/>
              <a:t>Hv</a:t>
            </a:r>
            <a:r>
              <a:rPr lang="en-US" sz="2000" dirty="0" smtClean="0"/>
              <a:t>, Y, T, and lower elongation</a:t>
            </a:r>
          </a:p>
          <a:p>
            <a:pPr lvl="1"/>
            <a:r>
              <a:rPr lang="en-US" sz="1800" dirty="0" smtClean="0"/>
              <a:t>Statistically bad sheet </a:t>
            </a:r>
            <a:r>
              <a:rPr lang="en-US" sz="1800" dirty="0" smtClean="0">
                <a:sym typeface="Wingdings" pitchFamily="2" charset="2"/>
              </a:rPr>
              <a:t> bad cell  bad cavity that won’t respond to repeated processing…</a:t>
            </a:r>
          </a:p>
          <a:p>
            <a:pPr lvl="1"/>
            <a:r>
              <a:rPr lang="en-US" sz="1800" dirty="0" smtClean="0"/>
              <a:t>We want maximum flexibility in the processing steps, so that a statistically bad process can be repaired by a later good process.</a:t>
            </a:r>
          </a:p>
          <a:p>
            <a:r>
              <a:rPr lang="en-US" sz="2000" dirty="0" smtClean="0"/>
              <a:t>Microscopy gave plausible reason why:  Retained pockets of cold work might lead to pitting or contamination</a:t>
            </a:r>
          </a:p>
          <a:p>
            <a:pPr lvl="1"/>
            <a:r>
              <a:rPr lang="en-US" sz="1800" dirty="0" smtClean="0"/>
              <a:t>Dislocation tangles </a:t>
            </a:r>
            <a:r>
              <a:rPr lang="en-US" sz="1800" dirty="0" smtClean="0">
                <a:sym typeface="Wingdings" pitchFamily="2" charset="2"/>
              </a:rPr>
              <a:t> local attack  pits</a:t>
            </a:r>
          </a:p>
          <a:p>
            <a:pPr lvl="1"/>
            <a:r>
              <a:rPr lang="en-US" sz="1800" dirty="0" smtClean="0">
                <a:sym typeface="Wingdings" pitchFamily="2" charset="2"/>
              </a:rPr>
              <a:t>Dislocation tangles  high local contamination  hot spot</a:t>
            </a:r>
          </a:p>
          <a:p>
            <a:pPr lvl="1"/>
            <a:r>
              <a:rPr lang="en-US" sz="1800" dirty="0" smtClean="0">
                <a:sym typeface="Wingdings" pitchFamily="2" charset="2"/>
              </a:rPr>
              <a:t>Annealing fixes this problem, but 800 °C is clearly not hot enough (not shown: contamination for 1000 °C)</a:t>
            </a:r>
          </a:p>
          <a:p>
            <a:pPr lvl="2"/>
            <a:r>
              <a:rPr lang="en-US" sz="1800" dirty="0" smtClean="0">
                <a:sym typeface="Wingdings" pitchFamily="2" charset="2"/>
              </a:rPr>
              <a:t>How hot is hot enough? 1000? 1100? 1400? Titanium?</a:t>
            </a:r>
          </a:p>
          <a:p>
            <a:pPr lvl="2"/>
            <a:r>
              <a:rPr lang="en-US" sz="1800" dirty="0" smtClean="0">
                <a:sym typeface="Wingdings" pitchFamily="2" charset="2"/>
              </a:rPr>
              <a:t>My hunch: need &gt; 1100 °C </a:t>
            </a:r>
          </a:p>
          <a:p>
            <a:pPr lvl="3"/>
            <a:r>
              <a:rPr lang="en-US" sz="1600" dirty="0" smtClean="0">
                <a:sym typeface="Wingdings" pitchFamily="2" charset="2"/>
              </a:rPr>
              <a:t>Remove carbon (Ellingham diagram: CO wins thermodynamically) </a:t>
            </a:r>
          </a:p>
          <a:p>
            <a:pPr lvl="3"/>
            <a:r>
              <a:rPr lang="en-US" sz="1600" dirty="0" smtClean="0">
                <a:sym typeface="Wingdings" pitchFamily="2" charset="2"/>
              </a:rPr>
              <a:t>Carbon is known to decorate linear defects, which should retard their mobility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Lance Cooley, Fermilab – 7th SRFMW JLab 16-17 July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88BE78-AB98-4B2E-9791-51FA016D06E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ermilab3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Fermilab3</Template>
  <TotalTime>566</TotalTime>
  <Words>842</Words>
  <Application>Microsoft Office PowerPoint</Application>
  <PresentationFormat>On-screen Show (4:3)</PresentationFormat>
  <Paragraphs>140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Fermilab3</vt:lpstr>
      <vt:lpstr>Raw Materials Specifications and  Material Batch History (Niobium sheets used to make 9-cell cavities) </vt:lpstr>
      <vt:lpstr>Main points which will be addressed</vt:lpstr>
      <vt:lpstr>Cavity test results, by material batch – First Test</vt:lpstr>
      <vt:lpstr>Cavity test results, by material batch – Best Test</vt:lpstr>
      <vt:lpstr>Mechanical property summary</vt:lpstr>
      <vt:lpstr>Cold work  surface DL clusters  local attack</vt:lpstr>
      <vt:lpstr>What might happen downstream?</vt:lpstr>
      <vt:lpstr>More annealing?  (Large grain?)</vt:lpstr>
      <vt:lpstr>Conclusions and discussion points</vt:lpstr>
      <vt:lpstr>Comparison of specifications</vt:lpstr>
    </vt:vector>
  </TitlesOfParts>
  <Company>Fermi National Accelerator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Raw Materials Specifications and  Material Batch History (Niobium sheets used to make 9-cell cavities) </dc:title>
  <dc:creator>Lance Cooley</dc:creator>
  <cp:lastModifiedBy>Lance Cooley</cp:lastModifiedBy>
  <cp:revision>17</cp:revision>
  <cp:lastPrinted>1601-01-01T00:00:00Z</cp:lastPrinted>
  <dcterms:created xsi:type="dcterms:W3CDTF">2012-07-12T14:21:21Z</dcterms:created>
  <dcterms:modified xsi:type="dcterms:W3CDTF">2012-07-13T15:07:18Z</dcterms:modified>
</cp:coreProperties>
</file>