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4"/>
  </p:notes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1" r:id="rId10"/>
    <p:sldId id="274" r:id="rId11"/>
    <p:sldId id="275" r:id="rId12"/>
    <p:sldId id="272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04" autoAdjust="0"/>
  </p:normalViewPr>
  <p:slideViewPr>
    <p:cSldViewPr snapToGrid="0" snapToObjects="1">
      <p:cViewPr>
        <p:scale>
          <a:sx n="90" d="100"/>
          <a:sy n="90" d="100"/>
        </p:scale>
        <p:origin x="-7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0AFE15-F968-426D-9EDF-05403EACDE57}" type="datetimeFigureOut">
              <a:rPr lang="en-US"/>
              <a:pPr>
                <a:defRPr/>
              </a:pPr>
              <a:t>7/15/2012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844D75A-3A8A-4FB8-BEA0-C0CE6668A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71F4-9FE6-44A0-A9F4-5C19ADC2DC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71F4-9FE6-44A0-A9F4-5C19ADC2DC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71F4-9FE6-44A0-A9F4-5C19ADC2DC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71F4-9FE6-44A0-A9F4-5C19ADC2DC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71F4-9FE6-44A0-A9F4-5C19ADC2DC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71F4-9FE6-44A0-A9F4-5C19ADC2DC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71F4-9FE6-44A0-A9F4-5C19ADC2DC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71F4-9FE6-44A0-A9F4-5C19ADC2DC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71F4-9FE6-44A0-A9F4-5C19ADC2DC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71F4-9FE6-44A0-A9F4-5C19ADC2DC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71F4-9FE6-44A0-A9F4-5C19ADC2DC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71F4-9FE6-44A0-A9F4-5C19ADC2DC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1C1B4B7-20BB-4436-ADB8-4FE1FF395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S&amp;T Review May 9-11,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0E55BA-7463-4EE1-8556-52A517EB2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S&amp;T Review May 9-11,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C8127A-8AD1-4863-A4D8-EB469D0BA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S&amp;T Review May 9-11,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619453-DE0A-40E2-9EBC-D28ADEF94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S&amp;T Review May 9-11,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2DF09B-BC2F-467E-866B-B81B22194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S&amp;T Review May 9-11,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284FE94-7764-4B8B-BEAF-2A749AEFD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S&amp;T Review May 9-11,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3B3528-E67C-48C5-8C30-34D5BBD2D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S&amp;T Review May 9-11,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28E8640-D946-4B46-AC55-44B532E80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S&amp;T Review May 9-11, 2012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63" y="64484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1230F27-7AD4-4091-92FE-278A75B2B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547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S&amp;T Review May 9-11,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Worksheet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Niobium RRR and Ta specifications for SRF cavities: a critical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latin typeface="Monotype Corsiva" pitchFamily="66" charset="0"/>
              </a:rPr>
              <a:t>G. </a:t>
            </a:r>
            <a:r>
              <a:rPr lang="en-US" i="1" dirty="0" err="1" smtClean="0">
                <a:latin typeface="Monotype Corsiva" pitchFamily="66" charset="0"/>
              </a:rPr>
              <a:t>Ciovati</a:t>
            </a:r>
            <a:r>
              <a:rPr lang="en-US" dirty="0" smtClean="0">
                <a:latin typeface="Monotype Corsiva" pitchFamily="66" charset="0"/>
              </a:rPr>
              <a:t>, P. </a:t>
            </a:r>
            <a:r>
              <a:rPr lang="en-US" dirty="0" err="1" smtClean="0">
                <a:latin typeface="Monotype Corsiva" pitchFamily="66" charset="0"/>
              </a:rPr>
              <a:t>Kneisel</a:t>
            </a:r>
            <a:r>
              <a:rPr lang="en-US" dirty="0" smtClean="0">
                <a:latin typeface="Monotype Corsiva" pitchFamily="66" charset="0"/>
              </a:rPr>
              <a:t> and G. </a:t>
            </a:r>
            <a:r>
              <a:rPr lang="en-US" dirty="0" err="1" smtClean="0">
                <a:latin typeface="Monotype Corsiva" pitchFamily="66" charset="0"/>
              </a:rPr>
              <a:t>Myneni</a:t>
            </a:r>
            <a:endParaRPr lang="en-US" dirty="0" smtClean="0">
              <a:latin typeface="Monotype Corsiva" pitchFamily="66" charset="0"/>
            </a:endParaRPr>
          </a:p>
          <a:p>
            <a:r>
              <a:rPr lang="en-US" sz="2000" dirty="0" smtClean="0"/>
              <a:t>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SRF Materials Workshop, July 16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2012</a:t>
            </a:r>
          </a:p>
          <a:p>
            <a:r>
              <a:rPr lang="en-US" sz="2000" dirty="0" smtClean="0"/>
              <a:t>Jefferson Lab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Ta in </a:t>
            </a:r>
            <a:r>
              <a:rPr lang="en-US" dirty="0" err="1" smtClean="0"/>
              <a:t>Nb</a:t>
            </a:r>
            <a:r>
              <a:rPr lang="en-US" dirty="0" smtClean="0"/>
              <a:t>: past and current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199"/>
            <a:ext cx="8229600" cy="527685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400" dirty="0" smtClean="0"/>
              <a:t>Stanford specification: </a:t>
            </a:r>
            <a:r>
              <a:rPr lang="en-US" sz="2400" dirty="0" smtClean="0"/>
              <a:t>“</a:t>
            </a:r>
            <a:r>
              <a:rPr lang="en-US" sz="2400" i="1" dirty="0" smtClean="0">
                <a:latin typeface="+mn-lt"/>
              </a:rPr>
              <a:t>Since the relationship between good superconducting </a:t>
            </a:r>
            <a:r>
              <a:rPr lang="en-US" sz="2400" i="1" dirty="0" err="1" smtClean="0">
                <a:latin typeface="+mn-lt"/>
              </a:rPr>
              <a:t>Nb</a:t>
            </a:r>
            <a:r>
              <a:rPr lang="en-US" sz="2400" i="1" dirty="0" smtClean="0">
                <a:latin typeface="+mn-lt"/>
              </a:rPr>
              <a:t> cavity RF performance and impurity level is not experimentally demonstrated, the assumption that the </a:t>
            </a:r>
            <a:r>
              <a:rPr lang="en-US" sz="2400" i="1" dirty="0" err="1" smtClean="0">
                <a:latin typeface="+mn-lt"/>
              </a:rPr>
              <a:t>Nb</a:t>
            </a:r>
            <a:r>
              <a:rPr lang="en-US" sz="2400" i="1" dirty="0" smtClean="0">
                <a:latin typeface="+mn-lt"/>
              </a:rPr>
              <a:t> should be as pure as possible is made. A compromise must, however, be made between cost and impurity specifications.</a:t>
            </a:r>
            <a:r>
              <a:rPr lang="en-US" sz="2400" dirty="0" smtClean="0"/>
              <a:t>” </a:t>
            </a:r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B050"/>
                </a:solidFill>
              </a:rPr>
              <a:t>J. P. </a:t>
            </a:r>
            <a:r>
              <a:rPr lang="en-US" sz="2400" dirty="0" err="1" smtClean="0">
                <a:solidFill>
                  <a:srgbClr val="00B050"/>
                </a:solidFill>
              </a:rPr>
              <a:t>Turneaure</a:t>
            </a:r>
            <a:r>
              <a:rPr lang="en-US" sz="2400" dirty="0" smtClean="0">
                <a:solidFill>
                  <a:srgbClr val="00B050"/>
                </a:solidFill>
              </a:rPr>
              <a:t>, </a:t>
            </a:r>
            <a:r>
              <a:rPr lang="en-US" sz="2400" i="1" dirty="0" smtClean="0">
                <a:solidFill>
                  <a:srgbClr val="00B050"/>
                </a:solidFill>
              </a:rPr>
              <a:t>Proc. of the 1972 Appl. </a:t>
            </a:r>
            <a:r>
              <a:rPr lang="en-US" sz="2400" i="1" dirty="0" err="1" smtClean="0">
                <a:solidFill>
                  <a:srgbClr val="00B050"/>
                </a:solidFill>
              </a:rPr>
              <a:t>Supercond</a:t>
            </a:r>
            <a:r>
              <a:rPr lang="en-US" sz="2400" i="1" dirty="0" smtClean="0">
                <a:solidFill>
                  <a:srgbClr val="00B050"/>
                </a:solidFill>
              </a:rPr>
              <a:t>. Conf., </a:t>
            </a:r>
            <a:r>
              <a:rPr lang="en-US" sz="2400" dirty="0" smtClean="0">
                <a:solidFill>
                  <a:srgbClr val="00B050"/>
                </a:solidFill>
              </a:rPr>
              <a:t>Annapolis, MD, pp. 621-630</a:t>
            </a:r>
            <a:r>
              <a:rPr lang="en-US" sz="2400" dirty="0" smtClean="0"/>
              <a:t> </a:t>
            </a:r>
            <a:r>
              <a:rPr lang="en-US" sz="2400" dirty="0" smtClean="0"/>
              <a:t>]. Ta was ≤ 500 wt.ppm.</a:t>
            </a:r>
          </a:p>
          <a:p>
            <a:pPr algn="just"/>
            <a:r>
              <a:rPr lang="en-US" sz="2400" dirty="0" smtClean="0">
                <a:solidFill>
                  <a:srgbClr val="00B050"/>
                </a:solidFill>
              </a:rPr>
              <a:t>H. </a:t>
            </a:r>
            <a:r>
              <a:rPr lang="en-US" sz="2400" dirty="0" err="1" smtClean="0">
                <a:solidFill>
                  <a:srgbClr val="00B050"/>
                </a:solidFill>
              </a:rPr>
              <a:t>Padamsee</a:t>
            </a:r>
            <a:r>
              <a:rPr lang="en-US" sz="2400" dirty="0" smtClean="0">
                <a:solidFill>
                  <a:srgbClr val="00B050"/>
                </a:solidFill>
              </a:rPr>
              <a:t>, </a:t>
            </a:r>
            <a:r>
              <a:rPr lang="en-US" sz="2400" i="1" dirty="0" smtClean="0">
                <a:solidFill>
                  <a:srgbClr val="00B050"/>
                </a:solidFill>
              </a:rPr>
              <a:t>RF Superconductivity for Accelerators</a:t>
            </a:r>
            <a:r>
              <a:rPr lang="en-US" sz="2400" dirty="0" smtClean="0">
                <a:solidFill>
                  <a:srgbClr val="00B050"/>
                </a:solidFill>
              </a:rPr>
              <a:t>, J. Wiley &amp; Sons, 1998, p. 106</a:t>
            </a:r>
            <a:r>
              <a:rPr lang="en-US" sz="2400" dirty="0" smtClean="0"/>
              <a:t>: “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Presently the 500-1000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wt impurity level is not perceived to be a problem since tantalum is a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substitutional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impurity which does not substantially affect the electronic properties</a:t>
            </a:r>
            <a:r>
              <a:rPr lang="en-US" sz="2400" dirty="0" smtClean="0"/>
              <a:t>.”</a:t>
            </a:r>
          </a:p>
          <a:p>
            <a:pPr algn="just"/>
            <a:r>
              <a:rPr lang="en-US" sz="2400" dirty="0" smtClean="0"/>
              <a:t>Current Ta specification: ≤ 500 wt.ppm</a:t>
            </a:r>
          </a:p>
          <a:p>
            <a:pPr algn="just"/>
            <a:r>
              <a:rPr lang="en-US" sz="2400" dirty="0" smtClean="0"/>
              <a:t>It seems that the Ta content spec. propagated from Stanford as the “best that was commercially available”. No scientific justification was found. There was </a:t>
            </a:r>
            <a:r>
              <a:rPr lang="en-US" sz="2400" b="1" dirty="0" smtClean="0"/>
              <a:t>one</a:t>
            </a:r>
            <a:r>
              <a:rPr lang="en-US" sz="2400" dirty="0" smtClean="0"/>
              <a:t> documented case of quench at 13 MV/m in a 9-cell cavity due to Ta cluster. (</a:t>
            </a:r>
            <a:r>
              <a:rPr lang="en-US" sz="2400" dirty="0" smtClean="0">
                <a:solidFill>
                  <a:srgbClr val="00B050"/>
                </a:solidFill>
              </a:rPr>
              <a:t>W. Singer et al., SRF’97, p. 850</a:t>
            </a:r>
            <a:r>
              <a:rPr lang="en-US" sz="2400" dirty="0" smtClean="0"/>
              <a:t>). Rumors say that this cluster was embedded during rolling of the </a:t>
            </a:r>
            <a:r>
              <a:rPr lang="en-US" sz="2400" dirty="0" err="1" smtClean="0"/>
              <a:t>Nb</a:t>
            </a:r>
            <a:r>
              <a:rPr lang="en-US" sz="2400" dirty="0" smtClean="0"/>
              <a:t> sheets with dirty rollers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SRF cavity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1.5 GHz single-cell study </a:t>
            </a:r>
            <a:r>
              <a:rPr lang="en-US" dirty="0" smtClean="0"/>
              <a:t>(</a:t>
            </a:r>
            <a:r>
              <a:rPr lang="en-US" sz="1800" dirty="0" smtClean="0">
                <a:solidFill>
                  <a:srgbClr val="00B050"/>
                </a:solidFill>
              </a:rPr>
              <a:t>P. </a:t>
            </a:r>
            <a:r>
              <a:rPr lang="en-US" sz="1800" dirty="0" err="1" smtClean="0">
                <a:solidFill>
                  <a:srgbClr val="00B050"/>
                </a:solidFill>
              </a:rPr>
              <a:t>Kneisel</a:t>
            </a:r>
            <a:r>
              <a:rPr lang="en-US" sz="1800" dirty="0" smtClean="0">
                <a:solidFill>
                  <a:srgbClr val="00B050"/>
                </a:solidFill>
              </a:rPr>
              <a:t> et al., PAC’95, p. 3955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significant dependence of quench field on RRR</a:t>
            </a:r>
          </a:p>
          <a:p>
            <a:pPr lvl="1"/>
            <a:r>
              <a:rPr lang="en-US" dirty="0" err="1" smtClean="0"/>
              <a:t>B</a:t>
            </a:r>
            <a:r>
              <a:rPr lang="en-US" baseline="-25000" dirty="0" err="1" smtClean="0"/>
              <a:t>p,quench</a:t>
            </a:r>
            <a:r>
              <a:rPr lang="en-US" dirty="0" smtClean="0"/>
              <a:t> ~ </a:t>
            </a:r>
            <a:r>
              <a:rPr lang="en-US" b="1" dirty="0" smtClean="0"/>
              <a:t>130 </a:t>
            </a:r>
            <a:r>
              <a:rPr lang="en-US" b="1" dirty="0" err="1" smtClean="0"/>
              <a:t>mT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acc</a:t>
            </a:r>
            <a:r>
              <a:rPr lang="en-US" sz="2000" dirty="0" smtClean="0"/>
              <a:t>=30.5 MV/m for ILC shape</a:t>
            </a:r>
            <a:r>
              <a:rPr lang="en-US" dirty="0" smtClean="0"/>
              <a:t>) achieved in a cavity with </a:t>
            </a:r>
            <a:r>
              <a:rPr lang="en-US" b="1" dirty="0" smtClean="0"/>
              <a:t>1300 wt. </a:t>
            </a:r>
            <a:r>
              <a:rPr lang="en-US" b="1" dirty="0" err="1" smtClean="0"/>
              <a:t>ppm</a:t>
            </a:r>
            <a:r>
              <a:rPr lang="en-US" b="1" dirty="0" smtClean="0"/>
              <a:t> </a:t>
            </a:r>
            <a:r>
              <a:rPr lang="en-US" dirty="0" smtClean="0"/>
              <a:t>Ta</a:t>
            </a:r>
          </a:p>
          <a:p>
            <a:pPr lvl="1">
              <a:buNone/>
            </a:pPr>
            <a:endParaRPr lang="en-US" dirty="0" smtClean="0"/>
          </a:p>
          <a:p>
            <a:pPr marL="3429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200" dirty="0" smtClean="0"/>
              <a:t>1.3 GHz 9-cell cavity </a:t>
            </a:r>
            <a:r>
              <a:rPr lang="en-US" dirty="0" smtClean="0"/>
              <a:t>(</a:t>
            </a:r>
            <a:r>
              <a:rPr lang="en-US" sz="1800" dirty="0" smtClean="0">
                <a:solidFill>
                  <a:srgbClr val="00B050"/>
                </a:solidFill>
              </a:rPr>
              <a:t>G. </a:t>
            </a:r>
            <a:r>
              <a:rPr lang="en-US" sz="1800" dirty="0" err="1" smtClean="0">
                <a:solidFill>
                  <a:srgbClr val="00B050"/>
                </a:solidFill>
              </a:rPr>
              <a:t>Ciovati</a:t>
            </a:r>
            <a:r>
              <a:rPr lang="en-US" sz="1800" dirty="0" smtClean="0">
                <a:solidFill>
                  <a:srgbClr val="00B050"/>
                </a:solidFill>
              </a:rPr>
              <a:t> et al., SSTIN’10, p. 25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/>
              <a:t>B</a:t>
            </a:r>
            <a:r>
              <a:rPr lang="en-US" baseline="-25000" dirty="0" err="1" smtClean="0"/>
              <a:t>p,quench</a:t>
            </a:r>
            <a:r>
              <a:rPr lang="en-US" dirty="0" smtClean="0"/>
              <a:t> ~ </a:t>
            </a:r>
            <a:r>
              <a:rPr lang="en-US" b="1" dirty="0" smtClean="0"/>
              <a:t>131 </a:t>
            </a:r>
            <a:r>
              <a:rPr lang="en-US" b="1" dirty="0" err="1" smtClean="0"/>
              <a:t>mT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acc</a:t>
            </a:r>
            <a:r>
              <a:rPr lang="en-US" sz="2000" dirty="0" smtClean="0"/>
              <a:t>=31 MV/m</a:t>
            </a:r>
            <a:r>
              <a:rPr lang="en-US" dirty="0" smtClean="0"/>
              <a:t>) achieved in cavity JLab-LG1 with </a:t>
            </a:r>
            <a:r>
              <a:rPr lang="en-US" b="1" dirty="0" smtClean="0"/>
              <a:t>1300 wt. </a:t>
            </a:r>
            <a:r>
              <a:rPr lang="en-US" b="1" dirty="0" err="1" smtClean="0"/>
              <a:t>ppm</a:t>
            </a:r>
            <a:r>
              <a:rPr lang="en-US" b="1" dirty="0" smtClean="0"/>
              <a:t> </a:t>
            </a:r>
            <a:r>
              <a:rPr lang="en-US" dirty="0" smtClean="0"/>
              <a:t>Ta (Ingot D, CBMM)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09600" y="5362575"/>
            <a:ext cx="8305800" cy="584775"/>
            <a:chOff x="609600" y="5362575"/>
            <a:chExt cx="8305800" cy="584775"/>
          </a:xfrm>
        </p:grpSpPr>
        <p:sp>
          <p:nvSpPr>
            <p:cNvPr id="4" name="Right Arrow 3"/>
            <p:cNvSpPr/>
            <p:nvPr/>
          </p:nvSpPr>
          <p:spPr>
            <a:xfrm>
              <a:off x="609600" y="5410200"/>
              <a:ext cx="838200" cy="4572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47800" y="5362575"/>
              <a:ext cx="7467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Tantalum is “dissolved” in the </a:t>
              </a:r>
              <a:r>
                <a:rPr lang="en-US" sz="3200" dirty="0" err="1" smtClean="0">
                  <a:solidFill>
                    <a:srgbClr val="FF0000"/>
                  </a:solidFill>
                </a:rPr>
                <a:t>Nb</a:t>
              </a:r>
              <a:r>
                <a:rPr lang="en-US" sz="3200" dirty="0" smtClean="0">
                  <a:solidFill>
                    <a:srgbClr val="FF0000"/>
                  </a:solidFill>
                </a:rPr>
                <a:t> matrix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Quality control during and post-manufacturing of </a:t>
            </a:r>
            <a:r>
              <a:rPr lang="en-US" dirty="0" err="1" smtClean="0"/>
              <a:t>Nb</a:t>
            </a:r>
            <a:r>
              <a:rPr lang="en-US" dirty="0" smtClean="0"/>
              <a:t> sheets greatly reduced the likelihood of large (&gt; ~50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m) defects embedded in the sheets</a:t>
            </a:r>
          </a:p>
          <a:p>
            <a:r>
              <a:rPr lang="en-US" dirty="0" smtClean="0"/>
              <a:t>Thermal model calculations show that the quench field of defect-free </a:t>
            </a:r>
            <a:r>
              <a:rPr lang="en-US" dirty="0" err="1" smtClean="0"/>
              <a:t>Nb</a:t>
            </a:r>
            <a:r>
              <a:rPr lang="en-US" dirty="0" smtClean="0"/>
              <a:t> is independent of RRR at f ≤ 1.5 GHz and T ≤ 2.0 K</a:t>
            </a:r>
          </a:p>
          <a:p>
            <a:r>
              <a:rPr lang="en-US" dirty="0" smtClean="0"/>
              <a:t>Surface treatment (EP </a:t>
            </a:r>
            <a:r>
              <a:rPr lang="en-US" dirty="0" err="1" smtClean="0"/>
              <a:t>vs</a:t>
            </a:r>
            <a:r>
              <a:rPr lang="en-US" dirty="0" smtClean="0"/>
              <a:t> BCP) and metallurgy (fine-grain vs. large-grain) influence quench field as much as RRR</a:t>
            </a:r>
          </a:p>
          <a:p>
            <a:r>
              <a:rPr lang="en-US" dirty="0" smtClean="0"/>
              <a:t>Single and multi-cell cavities with 1300 wt.ppm Ta content achieved up to E</a:t>
            </a:r>
            <a:r>
              <a:rPr lang="en-US" baseline="-25000" dirty="0" smtClean="0"/>
              <a:t>acc</a:t>
            </a:r>
            <a:r>
              <a:rPr lang="en-US" dirty="0" smtClean="0"/>
              <a:t>~30 MV/m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	</a:t>
            </a:r>
            <a:endParaRPr lang="en-US" dirty="0" smtClean="0"/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The current RRR and Ta specs contribute to </a:t>
            </a:r>
            <a:r>
              <a:rPr lang="en-US" u="sng" dirty="0" smtClean="0">
                <a:solidFill>
                  <a:srgbClr val="FF0000"/>
                </a:solidFill>
              </a:rPr>
              <a:t>high cost </a:t>
            </a:r>
            <a:r>
              <a:rPr lang="en-US" dirty="0" smtClean="0">
                <a:solidFill>
                  <a:srgbClr val="FF0000"/>
                </a:solidFill>
              </a:rPr>
              <a:t>of </a:t>
            </a:r>
            <a:r>
              <a:rPr lang="en-US" dirty="0" err="1" smtClean="0">
                <a:solidFill>
                  <a:srgbClr val="FF0000"/>
                </a:solidFill>
              </a:rPr>
              <a:t>Nb</a:t>
            </a:r>
            <a:r>
              <a:rPr lang="en-US" dirty="0" smtClean="0">
                <a:solidFill>
                  <a:srgbClr val="FF0000"/>
                </a:solidFill>
              </a:rPr>
              <a:t> for SRF cavities: is there enough scientific evidence to justify them?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endParaRPr lang="en-US" dirty="0" smtClean="0"/>
          </a:p>
        </p:txBody>
      </p:sp>
      <p:sp>
        <p:nvSpPr>
          <p:cNvPr id="7" name="Down Arrow 6"/>
          <p:cNvSpPr/>
          <p:nvPr/>
        </p:nvSpPr>
        <p:spPr bwMode="auto">
          <a:xfrm>
            <a:off x="4133850" y="4495800"/>
            <a:ext cx="552450" cy="504825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of Impurities on RRR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 b="38021"/>
          <a:stretch>
            <a:fillRect/>
          </a:stretch>
        </p:blipFill>
        <p:spPr bwMode="auto">
          <a:xfrm>
            <a:off x="619125" y="1055694"/>
            <a:ext cx="7772400" cy="275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572001" y="3676143"/>
            <a:ext cx="388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dirty="0" smtClean="0"/>
              <a:t>Relationship between RRR and nonmetallic impurities measured by Tokyo </a:t>
            </a:r>
            <a:r>
              <a:rPr lang="en-US" sz="1800" dirty="0" err="1" smtClean="0"/>
              <a:t>Denkai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71450" y="3804019"/>
            <a:ext cx="4381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Contribution of different defects in the scattering mechanism: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0" y="4585207"/>
          <a:ext cx="2678113" cy="898525"/>
        </p:xfrm>
        <a:graphic>
          <a:graphicData uri="http://schemas.openxmlformats.org/presentationml/2006/ole">
            <p:oleObj spid="_x0000_s1026" name="Equation" r:id="rId5" imgW="2006280" imgH="672840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371975" y="4831036"/>
            <a:ext cx="4629150" cy="534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Expected RRR contribution for </a:t>
            </a:r>
            <a:r>
              <a:rPr lang="en-US" sz="1400" dirty="0" err="1" smtClean="0"/>
              <a:t>Nb</a:t>
            </a:r>
            <a:r>
              <a:rPr lang="en-US" sz="1400" dirty="0" smtClean="0"/>
              <a:t> for 1 wt </a:t>
            </a:r>
            <a:r>
              <a:rPr lang="en-US" sz="1400" dirty="0" err="1" smtClean="0"/>
              <a:t>ppm</a:t>
            </a:r>
            <a:r>
              <a:rPr lang="en-US" sz="1400" dirty="0" smtClean="0"/>
              <a:t> of impurities</a:t>
            </a:r>
            <a:endParaRPr lang="en-US" sz="1400" dirty="0"/>
          </a:p>
        </p:txBody>
      </p:sp>
      <p:pic>
        <p:nvPicPr>
          <p:cNvPr id="8" name="Picture 7" descr="RRR-impurities.jpg"/>
          <p:cNvPicPr>
            <a:picLocks noChangeAspect="1"/>
          </p:cNvPicPr>
          <p:nvPr/>
        </p:nvPicPr>
        <p:blipFill>
          <a:blip r:embed="rId6" cstate="print"/>
          <a:srcRect t="22511" b="3704"/>
          <a:stretch>
            <a:fillRect/>
          </a:stretch>
        </p:blipFill>
        <p:spPr>
          <a:xfrm>
            <a:off x="4470273" y="5365370"/>
            <a:ext cx="4413504" cy="97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RRR and thermal conductivity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1447800"/>
            <a:ext cx="3274381" cy="646331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Rule of thumb:</a:t>
            </a:r>
          </a:p>
          <a:p>
            <a:r>
              <a:rPr lang="en-US" dirty="0" smtClean="0">
                <a:latin typeface="Symbol" pitchFamily="18" charset="2"/>
              </a:rPr>
              <a:t>k</a:t>
            </a:r>
            <a:r>
              <a:rPr lang="en-US" dirty="0" smtClean="0"/>
              <a:t>(4.2K) </a:t>
            </a:r>
            <a:r>
              <a:rPr lang="en-US" dirty="0" smtClean="0">
                <a:sym typeface="Symbol"/>
              </a:rPr>
              <a:t> 0.25 W/(m K)RRR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9906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In SRF, RRR is considered a synonymous of thermal conductivity: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377863"/>
            <a:ext cx="5351899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67775" y="6349663"/>
            <a:ext cx="3156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W. Singer, DESY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362200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FF0000"/>
                </a:solidFill>
              </a:rPr>
              <a:t>BUT </a:t>
            </a:r>
            <a:r>
              <a:rPr lang="en-US" sz="2000" dirty="0" smtClean="0"/>
              <a:t>most bulk </a:t>
            </a:r>
            <a:r>
              <a:rPr lang="en-US" sz="2000" dirty="0" err="1" smtClean="0"/>
              <a:t>Nb</a:t>
            </a:r>
            <a:r>
              <a:rPr lang="en-US" sz="2000" dirty="0" smtClean="0"/>
              <a:t> cavities operate at 2.0 K. Phonon peak in large-grain/single-crystal material eliminates the correlation between </a:t>
            </a:r>
            <a:r>
              <a:rPr lang="en-US" sz="2000" dirty="0" smtClean="0">
                <a:latin typeface="Symbol" pitchFamily="18" charset="2"/>
              </a:rPr>
              <a:t>k</a:t>
            </a:r>
            <a:r>
              <a:rPr lang="en-US" sz="2000" dirty="0" smtClean="0"/>
              <a:t>(2.0K) and RRR</a:t>
            </a:r>
            <a:endParaRPr lang="en-US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429000"/>
            <a:ext cx="3226118" cy="263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477000" y="60960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P. </a:t>
            </a:r>
            <a:r>
              <a:rPr lang="en-US" sz="1600" dirty="0" err="1" smtClean="0">
                <a:solidFill>
                  <a:srgbClr val="00B050"/>
                </a:solidFill>
              </a:rPr>
              <a:t>Dhakal</a:t>
            </a:r>
            <a:r>
              <a:rPr lang="en-US" sz="1600" dirty="0" smtClean="0">
                <a:solidFill>
                  <a:srgbClr val="00B050"/>
                </a:solidFill>
              </a:rPr>
              <a:t>, to be published</a:t>
            </a:r>
            <a:endParaRPr lang="en-US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RRR and gradient: data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0" y="762000"/>
            <a:ext cx="8229599" cy="2974777"/>
            <a:chOff x="0" y="762000"/>
            <a:chExt cx="8229599" cy="2974777"/>
          </a:xfrm>
        </p:grpSpPr>
        <p:sp>
          <p:nvSpPr>
            <p:cNvPr id="8" name="TextBox 7"/>
            <p:cNvSpPr txBox="1"/>
            <p:nvPr/>
          </p:nvSpPr>
          <p:spPr>
            <a:xfrm>
              <a:off x="4714874" y="2357735"/>
              <a:ext cx="35147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</a:rPr>
                <a:t>Fine-grain</a:t>
              </a:r>
              <a:r>
                <a:rPr lang="en-US" sz="2400" dirty="0" smtClean="0">
                  <a:solidFill>
                    <a:srgbClr val="FF0000"/>
                  </a:solidFill>
                </a:rPr>
                <a:t>, BCP vs. EP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0" y="762000"/>
              <a:ext cx="5476875" cy="2974777"/>
              <a:chOff x="0" y="762000"/>
              <a:chExt cx="5476875" cy="2974777"/>
            </a:xfrm>
          </p:grpSpPr>
          <p:pic>
            <p:nvPicPr>
              <p:cNvPr id="21505" name="Picture 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762000"/>
                <a:ext cx="3657600" cy="2620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228599" y="3429000"/>
                <a:ext cx="255011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E. </a:t>
                </a:r>
                <a:r>
                  <a:rPr lang="en-US" sz="1400" dirty="0" err="1" smtClean="0">
                    <a:solidFill>
                      <a:srgbClr val="00B050"/>
                    </a:solidFill>
                  </a:rPr>
                  <a:t>Kako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 et al., SRF’99, p. 179</a:t>
                </a:r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505200" y="914400"/>
                <a:ext cx="19716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92D050"/>
                    </a:solidFill>
                  </a:rPr>
                  <a:t>1.3 GHz single-cell cavities</a:t>
                </a:r>
                <a:endParaRPr lang="en-US" i="1" dirty="0">
                  <a:solidFill>
                    <a:srgbClr val="92D050"/>
                  </a:solidFill>
                </a:endParaRP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1981200" y="2819400"/>
            <a:ext cx="7162800" cy="3952220"/>
            <a:chOff x="1981200" y="2819400"/>
            <a:chExt cx="7162800" cy="395222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00400" y="2819400"/>
              <a:ext cx="5943600" cy="3295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1981200" y="5181600"/>
              <a:ext cx="14573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100 </a:t>
              </a:r>
              <a:r>
                <a:rPr lang="en-US" sz="1400" dirty="0" smtClean="0">
                  <a:latin typeface="Symbol" pitchFamily="18" charset="2"/>
                </a:rPr>
                <a:t>m</a:t>
              </a:r>
              <a:r>
                <a:rPr lang="en-US" sz="1400" dirty="0" smtClean="0"/>
                <a:t>m diameter </a:t>
              </a:r>
              <a:r>
                <a:rPr lang="en-US" sz="1400" dirty="0" err="1" smtClean="0"/>
                <a:t>nc</a:t>
              </a:r>
              <a:r>
                <a:rPr lang="en-US" sz="1400" dirty="0" smtClean="0"/>
                <a:t> defect</a:t>
              </a:r>
              <a:endParaRPr lang="en-US" sz="1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43700" y="5334000"/>
              <a:ext cx="2162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92D050"/>
                  </a:solidFill>
                </a:rPr>
                <a:t>9-cell ILC cavities</a:t>
              </a:r>
              <a:endParaRPr lang="en-US" i="1" dirty="0">
                <a:solidFill>
                  <a:srgbClr val="92D05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81400" y="6248400"/>
              <a:ext cx="487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H. </a:t>
              </a:r>
              <a:r>
                <a:rPr lang="en-US" sz="1400" dirty="0" err="1" smtClean="0">
                  <a:solidFill>
                    <a:srgbClr val="00B050"/>
                  </a:solidFill>
                </a:rPr>
                <a:t>Padamsee</a:t>
              </a:r>
              <a:r>
                <a:rPr lang="en-US" sz="1400" dirty="0" smtClean="0">
                  <a:solidFill>
                    <a:srgbClr val="00B050"/>
                  </a:solidFill>
                </a:rPr>
                <a:t>, “RF Superconductivity Science, Technology and Applications”, Wiley-VCH, 2009, p. 199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3276600" y="5181600"/>
              <a:ext cx="914400" cy="3048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 bwMode="auto">
            <a:xfrm>
              <a:off x="4495800" y="3098307"/>
              <a:ext cx="2792767" cy="1473693"/>
            </a:xfrm>
            <a:prstGeom prst="ellipse">
              <a:avLst/>
            </a:prstGeom>
            <a:noFill/>
            <a:ln w="38100" cap="flat" cmpd="sng" algn="ctr">
              <a:solidFill>
                <a:srgbClr val="00B0F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RRR and gradient: data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5250" y="1524000"/>
          <a:ext cx="8964613" cy="4168775"/>
        </p:xfrm>
        <a:graphic>
          <a:graphicData uri="http://schemas.openxmlformats.org/presentationml/2006/ole">
            <p:oleObj spid="_x0000_s2050" name="Worksheet" r:id="rId4" imgW="5076825" imgH="2409825" progId="Excel.Sheet.8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5692775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W. Singer et al., Proc. of the SSTIN’10, AIP Conf. Proc. 1352, p. 13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6800" y="11430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BCP</a:t>
            </a:r>
            <a:r>
              <a:rPr lang="en-US" sz="2400" dirty="0" smtClean="0">
                <a:solidFill>
                  <a:srgbClr val="FF0000"/>
                </a:solidFill>
              </a:rPr>
              <a:t>, Large-grain vs. Fine-grain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RRR and gradient: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5638800"/>
            <a:ext cx="8162925" cy="914400"/>
          </a:xfrm>
        </p:spPr>
        <p:txBody>
          <a:bodyPr>
            <a:noAutofit/>
          </a:bodyPr>
          <a:lstStyle/>
          <a:p>
            <a:r>
              <a:rPr lang="en-US" sz="2200" dirty="0" smtClean="0"/>
              <a:t>Current and future SRF cavity applications are at </a:t>
            </a:r>
            <a:r>
              <a:rPr lang="en-US" sz="2200" dirty="0" smtClean="0">
                <a:solidFill>
                  <a:srgbClr val="FF0000"/>
                </a:solidFill>
              </a:rPr>
              <a:t>f ≤ 1.5 GHz</a:t>
            </a:r>
            <a:r>
              <a:rPr lang="en-US" sz="2200" dirty="0" smtClean="0"/>
              <a:t>: </a:t>
            </a:r>
            <a:r>
              <a:rPr lang="en-US" sz="2200" dirty="0" err="1" smtClean="0"/>
              <a:t>H</a:t>
            </a:r>
            <a:r>
              <a:rPr lang="en-US" sz="2200" baseline="-25000" dirty="0" err="1" smtClean="0"/>
              <a:t>q</a:t>
            </a:r>
            <a:r>
              <a:rPr lang="en-US" sz="2200" dirty="0" smtClean="0"/>
              <a:t> independent of RRR below 2.0 K in case of defect free material</a:t>
            </a:r>
            <a:endParaRPr lang="en-US" sz="22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90600"/>
            <a:ext cx="5791200" cy="457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81800" y="44958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G. </a:t>
            </a:r>
            <a:r>
              <a:rPr lang="en-US" sz="1400" dirty="0" err="1" smtClean="0">
                <a:solidFill>
                  <a:srgbClr val="00B050"/>
                </a:solidFill>
              </a:rPr>
              <a:t>M</a:t>
            </a:r>
            <a:r>
              <a:rPr lang="en-US" sz="1400" dirty="0" err="1" smtClean="0">
                <a:solidFill>
                  <a:srgbClr val="00B050"/>
                </a:solidFill>
                <a:latin typeface="Calibri"/>
              </a:rPr>
              <a:t>üller</a:t>
            </a:r>
            <a:r>
              <a:rPr lang="en-US" sz="1400" dirty="0" smtClean="0">
                <a:solidFill>
                  <a:srgbClr val="00B050"/>
                </a:solidFill>
              </a:rPr>
              <a:t>, SRF’87, p. 331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10000" y="1143000"/>
            <a:ext cx="0" cy="3276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75" y="923925"/>
            <a:ext cx="4572000" cy="4981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flipV="1">
            <a:off x="3571875" y="1076325"/>
            <a:ext cx="0" cy="403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33474" y="1000125"/>
            <a:ext cx="1838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1.3 GHz, 1.8 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RRR and gradient: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371600"/>
            <a:ext cx="3924300" cy="3657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Eddy current scanning can detect defects with </a:t>
            </a:r>
            <a:r>
              <a:rPr lang="en-US" sz="2400" dirty="0" smtClean="0">
                <a:solidFill>
                  <a:srgbClr val="FF0000"/>
                </a:solidFill>
              </a:rPr>
              <a:t>diameter &gt;~50 </a:t>
            </a:r>
            <a:r>
              <a:rPr lang="en-US" sz="24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/>
              <a:t>, within ~0.5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/>
              <a:t>m depth</a:t>
            </a:r>
          </a:p>
          <a:p>
            <a:endParaRPr lang="en-US" sz="2400" dirty="0" smtClean="0"/>
          </a:p>
          <a:p>
            <a:r>
              <a:rPr lang="en-US" sz="2400" dirty="0" smtClean="0"/>
              <a:t>Data on RRR vs. gradient show </a:t>
            </a:r>
            <a:r>
              <a:rPr lang="en-US" sz="2400" dirty="0" smtClean="0">
                <a:solidFill>
                  <a:srgbClr val="6600FF"/>
                </a:solidFill>
              </a:rPr>
              <a:t>defect size &lt;~30 </a:t>
            </a:r>
            <a:r>
              <a:rPr lang="en-US" sz="2400" dirty="0" smtClean="0">
                <a:solidFill>
                  <a:srgbClr val="6600FF"/>
                </a:solidFill>
                <a:latin typeface="Symbol" pitchFamily="18" charset="2"/>
              </a:rPr>
              <a:t>m</a:t>
            </a:r>
            <a:r>
              <a:rPr lang="en-US" sz="2400" dirty="0" smtClean="0">
                <a:solidFill>
                  <a:srgbClr val="6600FF"/>
                </a:solidFill>
              </a:rPr>
              <a:t>m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000125" y="2076450"/>
            <a:ext cx="2409825" cy="0"/>
          </a:xfrm>
          <a:prstGeom prst="line">
            <a:avLst/>
          </a:prstGeom>
          <a:ln w="38100">
            <a:solidFill>
              <a:srgbClr val="6600FF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33474" y="5926723"/>
            <a:ext cx="2714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D. </a:t>
            </a:r>
            <a:r>
              <a:rPr lang="en-US" sz="1600" dirty="0" err="1" smtClean="0">
                <a:solidFill>
                  <a:srgbClr val="00B050"/>
                </a:solidFill>
              </a:rPr>
              <a:t>Reschke</a:t>
            </a:r>
            <a:r>
              <a:rPr lang="en-US" sz="1600" dirty="0" smtClean="0">
                <a:solidFill>
                  <a:srgbClr val="00B050"/>
                </a:solidFill>
              </a:rPr>
              <a:t>, SRF’97, p. 385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409949" y="2076450"/>
            <a:ext cx="1" cy="3038477"/>
          </a:xfrm>
          <a:prstGeom prst="line">
            <a:avLst/>
          </a:prstGeom>
          <a:ln w="38100">
            <a:solidFill>
              <a:srgbClr val="6600FF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RRR and R</a:t>
            </a:r>
            <a:r>
              <a:rPr lang="en-US" baseline="-25000" dirty="0" smtClean="0"/>
              <a:t>s</a:t>
            </a:r>
            <a:endParaRPr lang="en-US" baseline="-25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28675"/>
            <a:ext cx="5915597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172200" y="981075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</a:t>
            </a:r>
            <a:r>
              <a:rPr lang="en-US" sz="2000" baseline="-25000" dirty="0" smtClean="0">
                <a:solidFill>
                  <a:srgbClr val="FF0000"/>
                </a:solidFill>
              </a:rPr>
              <a:t>BCS</a:t>
            </a:r>
            <a:r>
              <a:rPr lang="en-US" sz="2000" dirty="0" smtClean="0">
                <a:solidFill>
                  <a:srgbClr val="FF0000"/>
                </a:solidFill>
              </a:rPr>
              <a:t> has a minimum for </a:t>
            </a:r>
            <a:r>
              <a:rPr lang="en-US" sz="2000" b="1" dirty="0" smtClean="0">
                <a:solidFill>
                  <a:srgbClr val="FF0000"/>
                </a:solidFill>
              </a:rPr>
              <a:t>surface</a:t>
            </a:r>
            <a:r>
              <a:rPr lang="en-US" sz="2000" dirty="0" smtClean="0">
                <a:solidFill>
                  <a:srgbClr val="FF0000"/>
                </a:solidFill>
              </a:rPr>
              <a:t> RRR ~ 13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60007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1.5 GHz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95925" y="4391680"/>
            <a:ext cx="3038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P. </a:t>
            </a:r>
            <a:r>
              <a:rPr lang="en-US" sz="1400" dirty="0" err="1" smtClean="0">
                <a:solidFill>
                  <a:srgbClr val="00B050"/>
                </a:solidFill>
              </a:rPr>
              <a:t>Dhakal</a:t>
            </a:r>
            <a:r>
              <a:rPr lang="en-US" sz="1400" dirty="0" smtClean="0">
                <a:solidFill>
                  <a:srgbClr val="00B050"/>
                </a:solidFill>
              </a:rPr>
              <a:t> et al., IPAC’12, paper WEPPC091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1574" y="5048250"/>
            <a:ext cx="7286625" cy="135993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defTabSz="914400">
              <a:spcBef>
                <a:spcPts val="1200"/>
              </a:spcBef>
              <a:buClr>
                <a:srgbClr val="FF6600"/>
              </a:buClr>
              <a:buSzPct val="100000"/>
              <a:buFontTx/>
              <a:buChar char="•"/>
            </a:pPr>
            <a:r>
              <a:rPr lang="en-US" sz="2600" dirty="0" smtClean="0">
                <a:latin typeface="Calibri" pitchFamily="34" charset="0"/>
              </a:rPr>
              <a:t>We don’t know of any correlation between </a:t>
            </a:r>
            <a:r>
              <a:rPr lang="en-US" sz="2600" b="1" dirty="0" smtClean="0">
                <a:latin typeface="Calibri" pitchFamily="34" charset="0"/>
              </a:rPr>
              <a:t>RRR</a:t>
            </a:r>
            <a:r>
              <a:rPr lang="en-US" sz="2600" dirty="0" smtClean="0">
                <a:latin typeface="Calibri" pitchFamily="34" charset="0"/>
              </a:rPr>
              <a:t> and </a:t>
            </a:r>
            <a:r>
              <a:rPr lang="en-US" sz="2600" b="1" dirty="0" smtClean="0">
                <a:latin typeface="Calibri" pitchFamily="34" charset="0"/>
              </a:rPr>
              <a:t>RF residual resistance</a:t>
            </a:r>
            <a:endParaRPr kumimoji="0" lang="en-US" sz="3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ＭＳ Ｐゴシック" charset="-128"/>
                <a:cs typeface="ＭＳ Ｐゴシック" charset="-128"/>
              </a:rPr>
              <a:t>High RRR is 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ＭＳ Ｐゴシック" charset="-128"/>
                <a:cs typeface="ＭＳ Ｐゴシック" charset="-128"/>
              </a:rPr>
              <a:t>not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ＭＳ Ｐゴシック" charset="-128"/>
                <a:cs typeface="ＭＳ Ｐゴシック" charset="-128"/>
              </a:rPr>
              <a:t> required for low R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ＭＳ Ｐゴシック" charset="-128"/>
                <a:cs typeface="ＭＳ Ｐゴシック" charset="-128"/>
              </a:rPr>
              <a:t>BCS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Calibri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RRR and Q-slopes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75" y="742950"/>
            <a:ext cx="570951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238874" y="1123950"/>
            <a:ext cx="27908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RRR ~ 40</a:t>
            </a:r>
          </a:p>
          <a:p>
            <a:endParaRPr lang="en-US" sz="2800" dirty="0"/>
          </a:p>
          <a:p>
            <a:r>
              <a:rPr lang="en-US" sz="2000" dirty="0" err="1" smtClean="0"/>
              <a:t>E</a:t>
            </a:r>
            <a:r>
              <a:rPr lang="en-US" sz="2000" baseline="-25000" dirty="0" err="1" smtClean="0"/>
              <a:t>acc,quench</a:t>
            </a:r>
            <a:r>
              <a:rPr lang="en-US" sz="2000" dirty="0" smtClean="0"/>
              <a:t> ~ 20 MV/m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10275" y="394335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P. </a:t>
            </a:r>
            <a:r>
              <a:rPr lang="en-US" sz="1600" dirty="0" err="1" smtClean="0">
                <a:solidFill>
                  <a:srgbClr val="00B050"/>
                </a:solidFill>
              </a:rPr>
              <a:t>Kneisel</a:t>
            </a:r>
            <a:r>
              <a:rPr lang="en-US" sz="1600" dirty="0" smtClean="0">
                <a:solidFill>
                  <a:srgbClr val="00B050"/>
                </a:solidFill>
              </a:rPr>
              <a:t>, JLAB-TN-12-010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733835"/>
            <a:ext cx="845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 smtClean="0"/>
              <a:t> V. </a:t>
            </a:r>
            <a:r>
              <a:rPr lang="en-US" dirty="0" err="1" smtClean="0"/>
              <a:t>Palmieri’s</a:t>
            </a:r>
            <a:r>
              <a:rPr lang="en-US" dirty="0" smtClean="0"/>
              <a:t> model (</a:t>
            </a:r>
            <a:r>
              <a:rPr lang="en-US" dirty="0" smtClean="0">
                <a:solidFill>
                  <a:srgbClr val="00B050"/>
                </a:solidFill>
              </a:rPr>
              <a:t>SRF’05, p. 162</a:t>
            </a:r>
            <a:r>
              <a:rPr lang="en-US" dirty="0" smtClean="0"/>
              <a:t>): lower RRR gives higher medium field Q-slope. RRR should be at least ~100.</a:t>
            </a:r>
          </a:p>
          <a:p>
            <a:pPr marL="274320" indent="-274320">
              <a:buClr>
                <a:srgbClr val="FF0000"/>
              </a:buClr>
              <a:buSzPct val="120000"/>
            </a:pPr>
            <a:endParaRPr lang="en-US" dirty="0" smtClean="0"/>
          </a:p>
          <a:p>
            <a:pPr marL="274320" indent="-27432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Gurevich</a:t>
            </a:r>
            <a:r>
              <a:rPr lang="en-US" dirty="0" smtClean="0"/>
              <a:t> and Lin’s calculation [</a:t>
            </a:r>
            <a:r>
              <a:rPr lang="en-US" dirty="0" smtClean="0">
                <a:solidFill>
                  <a:srgbClr val="00B050"/>
                </a:solidFill>
              </a:rPr>
              <a:t>Phys. Rev. B 85, 054513 (2012)</a:t>
            </a:r>
            <a:r>
              <a:rPr lang="en-US" dirty="0" smtClean="0"/>
              <a:t>]: lower RRR (~6) gives lower medium and high field Q-slopes.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&amp;T slides FY12_PowerPoint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S&amp;T slides FY12_PowerPoint template</Template>
  <TotalTime>153</TotalTime>
  <Words>845</Words>
  <Application>Microsoft Office PowerPoint</Application>
  <PresentationFormat>On-screen Show (4:3)</PresentationFormat>
  <Paragraphs>81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S&amp;T slides FY12_PowerPoint template</vt:lpstr>
      <vt:lpstr>Equation</vt:lpstr>
      <vt:lpstr>Worksheet</vt:lpstr>
      <vt:lpstr>Niobium RRR and Ta specifications for SRF cavities: a critical review</vt:lpstr>
      <vt:lpstr>Influence of Impurities on RRR</vt:lpstr>
      <vt:lpstr>RRR and thermal conductivity</vt:lpstr>
      <vt:lpstr>RRR and gradient: data</vt:lpstr>
      <vt:lpstr>RRR and gradient: data</vt:lpstr>
      <vt:lpstr>RRR and gradient: models</vt:lpstr>
      <vt:lpstr>RRR and gradient: models</vt:lpstr>
      <vt:lpstr>RRR and Rs</vt:lpstr>
      <vt:lpstr>RRR and Q-slopes</vt:lpstr>
      <vt:lpstr>Ta in Nb: past and current specification</vt:lpstr>
      <vt:lpstr>SRF cavity results</vt:lpstr>
      <vt:lpstr>Conclusions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Niobium RRR and Ta specifications for SRF cavities: a critical review</dc:title>
  <dc:creator>gciovati</dc:creator>
  <cp:lastModifiedBy>gciovati</cp:lastModifiedBy>
  <cp:revision>9</cp:revision>
  <dcterms:created xsi:type="dcterms:W3CDTF">2012-07-10T18:56:47Z</dcterms:created>
  <dcterms:modified xsi:type="dcterms:W3CDTF">2012-07-15T20:31:43Z</dcterms:modified>
</cp:coreProperties>
</file>