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sldIdLst>
    <p:sldId id="256" r:id="rId2"/>
    <p:sldId id="288" r:id="rId3"/>
    <p:sldId id="258" r:id="rId4"/>
    <p:sldId id="260" r:id="rId5"/>
    <p:sldId id="265" r:id="rId6"/>
    <p:sldId id="266" r:id="rId7"/>
    <p:sldId id="270" r:id="rId8"/>
    <p:sldId id="272" r:id="rId9"/>
    <p:sldId id="273" r:id="rId10"/>
    <p:sldId id="277" r:id="rId11"/>
    <p:sldId id="282" r:id="rId12"/>
    <p:sldId id="283" r:id="rId13"/>
    <p:sldId id="284" r:id="rId14"/>
    <p:sldId id="285" r:id="rId15"/>
    <p:sldId id="287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66FF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6476" autoAdjust="0"/>
  </p:normalViewPr>
  <p:slideViewPr>
    <p:cSldViewPr snapToGrid="0">
      <p:cViewPr>
        <p:scale>
          <a:sx n="90" d="100"/>
          <a:sy n="90" d="100"/>
        </p:scale>
        <p:origin x="-78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9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C90EB32-6AD2-4B33-AE96-E02079A6C0B6}" type="datetimeFigureOut">
              <a:rPr lang="en-US"/>
              <a:pPr>
                <a:defRPr/>
              </a:pPr>
              <a:t>7/12/2012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4EB4D12-3FCE-4A57-B666-6D14350FB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49EB17-EE55-4248-8D0F-69579869BF9F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583DE-E435-4F9E-9D79-A411E0352B3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EB4D12-3FCE-4A57-B666-6D14350FBEB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EB4D12-3FCE-4A57-B666-6D14350FBEB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EB4D12-3FCE-4A57-B666-6D14350FBEB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EB4D12-3FCE-4A57-B666-6D14350FBEB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EB4D12-3FCE-4A57-B666-6D14350FBEB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EB4D12-3FCE-4A57-B666-6D14350FBEB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EB4D12-3FCE-4A57-B666-6D14350FBEB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EB4D12-3FCE-4A57-B666-6D14350FBEB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EB4D12-3FCE-4A57-B666-6D14350FBEB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EB4D12-3FCE-4A57-B666-6D14350FBEB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EB4D12-3FCE-4A57-B666-6D14350FBEB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66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6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6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6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tiff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Laser heating and laser scanning microscopy of SRF cavities</a:t>
            </a:r>
          </a:p>
        </p:txBody>
      </p:sp>
      <p:sp>
        <p:nvSpPr>
          <p:cNvPr id="2051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latin typeface="Brush Script MT" pitchFamily="66" charset="0"/>
              </a:rPr>
              <a:t>G. </a:t>
            </a:r>
            <a:r>
              <a:rPr lang="en-US" sz="3200" dirty="0" err="1" smtClean="0">
                <a:latin typeface="Brush Script MT" pitchFamily="66" charset="0"/>
              </a:rPr>
              <a:t>Ciovati</a:t>
            </a:r>
            <a:endParaRPr lang="en-US" sz="3200" dirty="0" smtClean="0">
              <a:latin typeface="Brush Script MT" pitchFamily="66" charset="0"/>
            </a:endParaRPr>
          </a:p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SRF Materials Workshop, July 16</a:t>
            </a:r>
            <a:r>
              <a:rPr lang="en-US" baseline="30000" dirty="0" smtClean="0"/>
              <a:t>th</a:t>
            </a:r>
            <a:r>
              <a:rPr lang="en-US" dirty="0" smtClean="0"/>
              <a:t> 2012</a:t>
            </a:r>
          </a:p>
          <a:p>
            <a:r>
              <a:rPr lang="en-US" dirty="0" smtClean="0"/>
              <a:t>Jefferson Lab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HTS setup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2223" y="1058009"/>
            <a:ext cx="3174024" cy="445477"/>
          </a:xfrm>
        </p:spPr>
        <p:txBody>
          <a:bodyPr/>
          <a:lstStyle/>
          <a:p>
            <a:r>
              <a:rPr lang="en-US" sz="2000" dirty="0" smtClean="0"/>
              <a:t>Thermal diffusion length</a:t>
            </a:r>
            <a:endParaRPr lang="en-US" sz="2000" dirty="0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7345" name="Object 1"/>
          <p:cNvGraphicFramePr>
            <a:graphicFrameLocks noChangeAspect="1"/>
          </p:cNvGraphicFramePr>
          <p:nvPr/>
        </p:nvGraphicFramePr>
        <p:xfrm>
          <a:off x="756139" y="1565032"/>
          <a:ext cx="958362" cy="643111"/>
        </p:xfrm>
        <a:graphic>
          <a:graphicData uri="http://schemas.openxmlformats.org/presentationml/2006/ole">
            <p:oleObj spid="_x0000_s57345" name="Equation" r:id="rId4" imgW="723586" imgH="482391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54116" y="1415561"/>
            <a:ext cx="21980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1800" i="1" dirty="0" smtClean="0">
                <a:latin typeface="Symbol" pitchFamily="18" charset="2"/>
              </a:rPr>
              <a:t>k</a:t>
            </a:r>
            <a:r>
              <a:rPr lang="en-US" sz="1800" dirty="0" smtClean="0">
                <a:latin typeface="+mn-lt"/>
              </a:rPr>
              <a:t>: </a:t>
            </a:r>
            <a:r>
              <a:rPr lang="en-US" sz="1600" dirty="0" smtClean="0">
                <a:latin typeface="+mn-lt"/>
              </a:rPr>
              <a:t>thermal conductivity</a:t>
            </a:r>
          </a:p>
          <a:p>
            <a:pPr marL="457200" indent="-457200"/>
            <a:r>
              <a:rPr lang="en-US" sz="1600" i="1" dirty="0" smtClean="0">
                <a:latin typeface="+mn-lt"/>
              </a:rPr>
              <a:t>d</a:t>
            </a:r>
            <a:r>
              <a:rPr lang="en-US" sz="1600" dirty="0" smtClean="0">
                <a:latin typeface="+mn-lt"/>
              </a:rPr>
              <a:t>: wall thickness</a:t>
            </a:r>
          </a:p>
          <a:p>
            <a:pPr marL="457200" indent="-457200"/>
            <a:r>
              <a:rPr lang="en-US" sz="1600" i="1" dirty="0" err="1" smtClean="0">
                <a:latin typeface="+mn-lt"/>
              </a:rPr>
              <a:t>h</a:t>
            </a:r>
            <a:r>
              <a:rPr lang="en-US" sz="1600" baseline="-25000" dirty="0" err="1" smtClean="0">
                <a:latin typeface="+mn-lt"/>
              </a:rPr>
              <a:t>K</a:t>
            </a:r>
            <a:r>
              <a:rPr lang="en-US" sz="1600" dirty="0" smtClean="0">
                <a:latin typeface="+mn-lt"/>
              </a:rPr>
              <a:t>: </a:t>
            </a:r>
            <a:r>
              <a:rPr lang="en-US" sz="1600" dirty="0" err="1" smtClean="0">
                <a:latin typeface="+mn-lt"/>
              </a:rPr>
              <a:t>Kapitza</a:t>
            </a:r>
            <a:r>
              <a:rPr lang="en-US" sz="1600" dirty="0" smtClean="0">
                <a:latin typeface="+mn-lt"/>
              </a:rPr>
              <a:t> conductance</a:t>
            </a:r>
            <a:endParaRPr lang="en-US" sz="1800" dirty="0" smtClean="0">
              <a:latin typeface="+mn-lt"/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5366238" y="1058009"/>
            <a:ext cx="3399693" cy="1165066"/>
            <a:chOff x="5366238" y="1058009"/>
            <a:chExt cx="3399693" cy="1165066"/>
          </a:xfrm>
        </p:grpSpPr>
        <p:sp>
          <p:nvSpPr>
            <p:cNvPr id="9" name="Content Placeholder 3"/>
            <p:cNvSpPr txBox="1">
              <a:spLocks/>
            </p:cNvSpPr>
            <p:nvPr/>
          </p:nvSpPr>
          <p:spPr bwMode="auto">
            <a:xfrm>
              <a:off x="5366238" y="1058009"/>
              <a:ext cx="3174024" cy="445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Thermal response</a:t>
              </a:r>
              <a:r>
                <a:rPr kumimoji="0" lang="en-US" sz="20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time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aphicFrame>
          <p:nvGraphicFramePr>
            <p:cNvPr id="57347" name="Object 3"/>
            <p:cNvGraphicFramePr>
              <a:graphicFrameLocks noChangeAspect="1"/>
            </p:cNvGraphicFramePr>
            <p:nvPr/>
          </p:nvGraphicFramePr>
          <p:xfrm>
            <a:off x="5635869" y="1556239"/>
            <a:ext cx="738554" cy="604271"/>
          </p:xfrm>
          <a:graphic>
            <a:graphicData uri="http://schemas.openxmlformats.org/presentationml/2006/ole">
              <p:oleObj spid="_x0000_s57347" name="Equation" r:id="rId5" imgW="520474" imgH="431613" progId="Equation.3">
                <p:embed/>
              </p:oleObj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6676293" y="1638300"/>
              <a:ext cx="20896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/>
              <a:r>
                <a:rPr lang="en-US" sz="1600" i="1" dirty="0" smtClean="0">
                  <a:latin typeface="+mn-lt"/>
                </a:rPr>
                <a:t>C</a:t>
              </a:r>
              <a:r>
                <a:rPr lang="en-US" sz="1600" dirty="0" smtClean="0">
                  <a:latin typeface="+mn-lt"/>
                </a:rPr>
                <a:t>: specific heat per unit volume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714500" y="1969477"/>
            <a:ext cx="2066192" cy="1055077"/>
            <a:chOff x="1714500" y="1969477"/>
            <a:chExt cx="2066192" cy="1055077"/>
          </a:xfrm>
        </p:grpSpPr>
        <p:graphicFrame>
          <p:nvGraphicFramePr>
            <p:cNvPr id="13" name="Content Placeholder 12"/>
            <p:cNvGraphicFramePr>
              <a:graphicFrameLocks noChangeAspect="1"/>
            </p:cNvGraphicFramePr>
            <p:nvPr>
              <p:ph sz="half" idx="2"/>
            </p:nvPr>
          </p:nvGraphicFramePr>
          <p:xfrm>
            <a:off x="2058132" y="2461602"/>
            <a:ext cx="799367" cy="514058"/>
          </p:xfrm>
          <a:graphic>
            <a:graphicData uri="http://schemas.openxmlformats.org/presentationml/2006/ole">
              <p:oleObj spid="_x0000_s57349" name="Equation" r:id="rId6" imgW="711000" imgH="457200" progId="Equation.3">
                <p:embed/>
              </p:oleObj>
            </a:graphicData>
          </a:graphic>
        </p:graphicFrame>
        <p:cxnSp>
          <p:nvCxnSpPr>
            <p:cNvPr id="15" name="Straight Arrow Connector 14"/>
            <p:cNvCxnSpPr/>
            <p:nvPr/>
          </p:nvCxnSpPr>
          <p:spPr bwMode="auto">
            <a:xfrm flipH="1" flipV="1">
              <a:off x="1714500" y="1969477"/>
              <a:ext cx="290146" cy="63304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2875085" y="2549770"/>
              <a:ext cx="905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if </a:t>
              </a:r>
              <a:r>
                <a:rPr lang="en-US" sz="1200" i="1" dirty="0" err="1" smtClean="0"/>
                <a:t>f</a:t>
              </a:r>
              <a:r>
                <a:rPr lang="en-US" sz="1200" baseline="-25000" dirty="0" err="1" smtClean="0"/>
                <a:t>M</a:t>
              </a:r>
              <a:r>
                <a:rPr lang="en-US" sz="1200" dirty="0" err="1" smtClean="0">
                  <a:latin typeface="Symbol" pitchFamily="18" charset="2"/>
                </a:rPr>
                <a:t>t</a:t>
              </a:r>
              <a:r>
                <a:rPr lang="en-US" sz="1200" dirty="0" smtClean="0"/>
                <a:t> &gt;&gt; 1</a:t>
              </a:r>
              <a:endParaRPr lang="en-US" sz="1200" dirty="0"/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004646" y="2391508"/>
              <a:ext cx="1670539" cy="633046"/>
            </a:xfrm>
            <a:prstGeom prst="rect">
              <a:avLst/>
            </a:prstGeom>
            <a:noFill/>
            <a:ln w="9525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18" name="Content Placeholder 3"/>
          <p:cNvSpPr txBox="1">
            <a:spLocks/>
          </p:cNvSpPr>
          <p:nvPr/>
        </p:nvSpPr>
        <p:spPr bwMode="auto">
          <a:xfrm>
            <a:off x="0" y="4426224"/>
            <a:ext cx="4879731" cy="144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 2.2 mm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</a:rPr>
              <a:t>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 0.4 ms, up to ~ 30 ms for T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&gt; 2.17 K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size: tens of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cm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kern="0" dirty="0" smtClean="0"/>
              <a:t>Size of apparatus: few meters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4703885" y="852856"/>
            <a:ext cx="0" cy="232116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0" y="3174027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729763" y="4004194"/>
            <a:ext cx="2813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6FF"/>
                </a:solidFill>
                <a:latin typeface="Comic Sans MS" pitchFamily="66" charset="0"/>
              </a:rPr>
              <a:t>SRF Cavity: </a:t>
            </a:r>
            <a:r>
              <a:rPr lang="en-US" sz="2000" dirty="0" err="1" smtClean="0">
                <a:solidFill>
                  <a:srgbClr val="0066FF"/>
                </a:solidFill>
                <a:latin typeface="Comic Sans MS" pitchFamily="66" charset="0"/>
              </a:rPr>
              <a:t>Nb</a:t>
            </a:r>
            <a:r>
              <a:rPr lang="en-US" sz="2000" dirty="0" smtClean="0">
                <a:solidFill>
                  <a:srgbClr val="0066FF"/>
                </a:solidFill>
                <a:latin typeface="Comic Sans MS" pitchFamily="66" charset="0"/>
              </a:rPr>
              <a:t>, 2.0 K</a:t>
            </a:r>
            <a:endParaRPr lang="en-US" sz="2000" dirty="0">
              <a:solidFill>
                <a:srgbClr val="0066FF"/>
              </a:solidFill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43247" y="4004194"/>
            <a:ext cx="1562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6FF"/>
                </a:solidFill>
                <a:latin typeface="Comic Sans MS" pitchFamily="66" charset="0"/>
              </a:rPr>
              <a:t>HTS, 4.2 K</a:t>
            </a:r>
            <a:endParaRPr lang="en-US" sz="2000" dirty="0">
              <a:solidFill>
                <a:srgbClr val="0066FF"/>
              </a:solidFill>
              <a:latin typeface="Comic Sans MS" pitchFamily="66" charset="0"/>
            </a:endParaRPr>
          </a:p>
        </p:txBody>
      </p:sp>
      <p:sp>
        <p:nvSpPr>
          <p:cNvPr id="26" name="Content Placeholder 3"/>
          <p:cNvSpPr txBox="1">
            <a:spLocks/>
          </p:cNvSpPr>
          <p:nvPr/>
        </p:nvSpPr>
        <p:spPr bwMode="auto">
          <a:xfrm>
            <a:off x="5413144" y="4426225"/>
            <a:ext cx="3484671" cy="163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 1-10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</a:rPr>
              <a:t>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latin typeface="Symbol" pitchFamily="18" charset="2"/>
              </a:rPr>
              <a:t>t</a:t>
            </a:r>
            <a:r>
              <a:rPr lang="en-US" sz="2000" kern="0" dirty="0" smtClean="0"/>
              <a:t> ~ 0.1-10 </a:t>
            </a:r>
            <a:r>
              <a:rPr lang="en-US" sz="2000" kern="0" dirty="0" smtClean="0">
                <a:latin typeface="Symbol" pitchFamily="18" charset="2"/>
              </a:rPr>
              <a:t>m</a:t>
            </a:r>
            <a:r>
              <a:rPr lang="en-US" sz="2000" kern="0" dirty="0" smtClean="0"/>
              <a:t>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/>
              <a:t>Sample size: few mm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/>
              <a:t>Size of apparatus: tens of cm</a:t>
            </a:r>
            <a:endParaRPr lang="en-US" sz="2000" kern="0" dirty="0"/>
          </a:p>
        </p:txBody>
      </p:sp>
      <p:sp>
        <p:nvSpPr>
          <p:cNvPr id="27" name="Content Placeholder 3"/>
          <p:cNvSpPr txBox="1">
            <a:spLocks/>
          </p:cNvSpPr>
          <p:nvPr/>
        </p:nvSpPr>
        <p:spPr bwMode="auto">
          <a:xfrm>
            <a:off x="184502" y="3336921"/>
            <a:ext cx="3568791" cy="445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Spatial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resolution =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2642634" y="3363726"/>
          <a:ext cx="853786" cy="368300"/>
        </p:xfrm>
        <a:graphic>
          <a:graphicData uri="http://schemas.openxmlformats.org/presentationml/2006/ole">
            <p:oleObj spid="_x0000_s57350" name="Equation" r:id="rId7" imgW="647640" imgH="2793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" y="76200"/>
            <a:ext cx="9011920" cy="762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Eliminating vortex hotspots by thermal gradients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302" y="1286539"/>
            <a:ext cx="4253023" cy="393405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Thermal force acting on the vortex:</a:t>
            </a:r>
            <a:endParaRPr lang="en-US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9477" y="1885507"/>
            <a:ext cx="8311117" cy="3934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condition </a:t>
            </a:r>
            <a:r>
              <a:rPr kumimoji="0" lang="en-US" sz="2000" b="0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en-US" sz="2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&gt; J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</a:rPr>
              <a:t>F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gives the critical gradient which can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depin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vortices: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926" y="3466214"/>
            <a:ext cx="7421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Taking B</a:t>
            </a:r>
            <a:r>
              <a:rPr lang="en-US" sz="2000" baseline="-25000" dirty="0" smtClean="0"/>
              <a:t>c1</a:t>
            </a:r>
            <a:r>
              <a:rPr lang="en-US" sz="2000" dirty="0" smtClean="0"/>
              <a:t> = 0.17T, </a:t>
            </a:r>
            <a:r>
              <a:rPr lang="en-US" sz="2000" dirty="0" err="1" smtClean="0"/>
              <a:t>J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 = 1kA/cm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and T = 2 K for clean </a:t>
            </a:r>
            <a:r>
              <a:rPr lang="en-US" sz="2000" dirty="0" err="1" smtClean="0"/>
              <a:t>Nb</a:t>
            </a:r>
            <a:r>
              <a:rPr lang="en-US" sz="2000" dirty="0" smtClean="0"/>
              <a:t> yields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060018" y="3455582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|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</a:t>
            </a:r>
            <a:r>
              <a:rPr lang="en-US" sz="2000" dirty="0" err="1" smtClean="0">
                <a:solidFill>
                  <a:srgbClr val="FF0000"/>
                </a:solidFill>
                <a:sym typeface="Symbol"/>
              </a:rPr>
              <a:t>T|</a:t>
            </a:r>
            <a:r>
              <a:rPr lang="en-US" sz="2000" baseline="-25000" dirty="0" err="1" smtClean="0">
                <a:solidFill>
                  <a:srgbClr val="FF0000"/>
                </a:solidFill>
                <a:sym typeface="Symbol"/>
              </a:rPr>
              <a:t>c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  1.7 K/mm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660598" y="2502931"/>
          <a:ext cx="2582517" cy="697468"/>
        </p:xfrm>
        <a:graphic>
          <a:graphicData uri="http://schemas.openxmlformats.org/presentationml/2006/ole">
            <p:oleObj spid="_x0000_s61442" name="Equation" r:id="rId4" imgW="1739880" imgH="469800" progId="">
              <p:embed/>
            </p:oleObj>
          </a:graphicData>
        </a:graphic>
      </p:graphicFrame>
      <p:graphicFrame>
        <p:nvGraphicFramePr>
          <p:cNvPr id="91139" name="Object 3"/>
          <p:cNvGraphicFramePr>
            <a:graphicFrameLocks noChangeAspect="1"/>
          </p:cNvGraphicFramePr>
          <p:nvPr/>
        </p:nvGraphicFramePr>
        <p:xfrm>
          <a:off x="4774904" y="1158946"/>
          <a:ext cx="3222688" cy="574157"/>
        </p:xfrm>
        <a:graphic>
          <a:graphicData uri="http://schemas.openxmlformats.org/presentationml/2006/ole">
            <p:oleObj spid="_x0000_s61443" name="Equation" r:id="rId5" imgW="2209680" imgH="393480" progId="">
              <p:embed/>
            </p:oleObj>
          </a:graphicData>
        </a:graphic>
      </p:graphicFrame>
      <p:grpSp>
        <p:nvGrpSpPr>
          <p:cNvPr id="8" name="Group 13"/>
          <p:cNvGrpSpPr/>
          <p:nvPr/>
        </p:nvGrpSpPr>
        <p:grpSpPr>
          <a:xfrm>
            <a:off x="301959" y="4093055"/>
            <a:ext cx="8448638" cy="461665"/>
            <a:chOff x="301959" y="4418175"/>
            <a:chExt cx="8448638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997391" y="4418175"/>
              <a:ext cx="7753206" cy="461665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Vortices in </a:t>
              </a:r>
              <a:r>
                <a:rPr lang="en-US" sz="2400" dirty="0" err="1" smtClean="0">
                  <a:solidFill>
                    <a:srgbClr val="FF0000"/>
                  </a:solidFill>
                </a:rPr>
                <a:t>Nb</a:t>
              </a:r>
              <a:r>
                <a:rPr lang="en-US" sz="2400" dirty="0" smtClean="0">
                  <a:solidFill>
                    <a:srgbClr val="FF0000"/>
                  </a:solidFill>
                </a:rPr>
                <a:t> may be moved by moderate thermal gradients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0" name="Right Arrow 9"/>
            <p:cNvSpPr/>
            <p:nvPr/>
          </p:nvSpPr>
          <p:spPr bwMode="auto">
            <a:xfrm>
              <a:off x="301959" y="4512995"/>
              <a:ext cx="621437" cy="257452"/>
            </a:xfrm>
            <a:prstGeom prst="rightArrow">
              <a:avLst/>
            </a:prstGeom>
            <a:solidFill>
              <a:srgbClr val="FF33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61082" y="4846076"/>
            <a:ext cx="8700274" cy="830997"/>
            <a:chOff x="220442" y="5282956"/>
            <a:chExt cx="8700274" cy="830997"/>
          </a:xfrm>
        </p:grpSpPr>
        <p:sp>
          <p:nvSpPr>
            <p:cNvPr id="11" name="TextBox 10"/>
            <p:cNvSpPr txBox="1"/>
            <p:nvPr/>
          </p:nvSpPr>
          <p:spPr>
            <a:xfrm>
              <a:off x="894610" y="5282956"/>
              <a:ext cx="8026106" cy="830997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Any change of thermal maps after applying local heaters indicate that some of the hot-spots are due to pinned vortices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2" name="Right Arrow 11"/>
            <p:cNvSpPr/>
            <p:nvPr/>
          </p:nvSpPr>
          <p:spPr bwMode="auto">
            <a:xfrm>
              <a:off x="220442" y="5547898"/>
              <a:ext cx="621437" cy="257452"/>
            </a:xfrm>
            <a:prstGeom prst="rightArrow">
              <a:avLst/>
            </a:prstGeom>
            <a:solidFill>
              <a:srgbClr val="FF33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35123" y="5947876"/>
            <a:ext cx="4286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1400" dirty="0" err="1" smtClean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Gurevich</a:t>
            </a:r>
            <a:r>
              <a:rPr lang="en-US" sz="1400" dirty="0" smtClean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, talk TU104 at SRF’07 Workshop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hotspot annealing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799" y="3701566"/>
            <a:ext cx="8097715" cy="2379785"/>
          </a:xfrm>
        </p:spPr>
        <p:txBody>
          <a:bodyPr/>
          <a:lstStyle/>
          <a:p>
            <a:r>
              <a:rPr lang="en-US" dirty="0" smtClean="0"/>
              <a:t>Dissipation due to vortices // surface can be reduced by pushing them into the bulk</a:t>
            </a:r>
          </a:p>
          <a:p>
            <a:endParaRPr lang="en-US" dirty="0" smtClean="0"/>
          </a:p>
          <a:p>
            <a:r>
              <a:rPr lang="en-US" dirty="0" smtClean="0"/>
              <a:t>ANSYS thermal analysis of </a:t>
            </a:r>
            <a:r>
              <a:rPr lang="en-US" dirty="0" err="1" smtClean="0"/>
              <a:t>Nb</a:t>
            </a:r>
            <a:r>
              <a:rPr lang="en-US" dirty="0" smtClean="0"/>
              <a:t> plate with a </a:t>
            </a:r>
            <a:r>
              <a:rPr lang="en-US" dirty="0" err="1" smtClean="0"/>
              <a:t>gaussian</a:t>
            </a:r>
            <a:r>
              <a:rPr lang="en-US" dirty="0" smtClean="0"/>
              <a:t> laser beam 0.87 mm diameter,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abs</a:t>
            </a:r>
            <a:r>
              <a:rPr lang="en-US" dirty="0" smtClean="0"/>
              <a:t> ~ 0.92 W yields </a:t>
            </a:r>
            <a:r>
              <a:rPr lang="en-US" dirty="0" smtClean="0">
                <a:sym typeface="Symbol"/>
              </a:rPr>
              <a:t>T ~ 8 K/mm</a:t>
            </a:r>
            <a:endParaRPr lang="en-US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6512" y="1077669"/>
            <a:ext cx="6157427" cy="2377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procedure and 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914400"/>
            <a:ext cx="83058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 algn="just">
              <a:spcAft>
                <a:spcPts val="600"/>
              </a:spcAft>
            </a:pPr>
            <a:r>
              <a:rPr lang="en-US" dirty="0" smtClean="0"/>
              <a:t>At 2.0 K:</a:t>
            </a:r>
          </a:p>
          <a:p>
            <a:pPr marL="274320" lvl="0" indent="-27432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Baseline cavity RF test: locate RF hotspots by thermometry</a:t>
            </a:r>
          </a:p>
          <a:p>
            <a:pPr marL="274320" lvl="0" indent="-27432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RF off, scan laser at hotspot locations (tried different scanning profiles: raster, spiral)</a:t>
            </a:r>
          </a:p>
          <a:p>
            <a:pPr marL="274320" lvl="0" indent="-27432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Repeat cavity RF test: locate RF hotspots by thermometry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2362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Top view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876800" y="3276600"/>
            <a:ext cx="3962400" cy="3048000"/>
            <a:chOff x="4876800" y="3276600"/>
            <a:chExt cx="3962400" cy="304800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4580" t="23158" r="37405" b="5263"/>
            <a:stretch>
              <a:fillRect/>
            </a:stretch>
          </p:blipFill>
          <p:spPr bwMode="auto">
            <a:xfrm>
              <a:off x="4876800" y="3352800"/>
              <a:ext cx="2895600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79008" t="20526" b="14211"/>
            <a:stretch>
              <a:fillRect/>
            </a:stretch>
          </p:blipFill>
          <p:spPr bwMode="auto">
            <a:xfrm>
              <a:off x="7791450" y="3276600"/>
              <a:ext cx="104775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5105400" y="5955268"/>
              <a:ext cx="3352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800" i="1" dirty="0" smtClean="0">
                  <a:solidFill>
                    <a:srgbClr val="0066FF"/>
                  </a:solidFill>
                </a:rPr>
                <a:t>T-map after laser heating, 82 </a:t>
              </a:r>
              <a:r>
                <a:rPr lang="en-US" sz="1800" i="1" dirty="0" err="1" smtClean="0">
                  <a:solidFill>
                    <a:srgbClr val="0066FF"/>
                  </a:solidFill>
                </a:rPr>
                <a:t>mT</a:t>
              </a:r>
              <a:endParaRPr lang="en-US" sz="1800" i="1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2400" y="3276600"/>
            <a:ext cx="4000500" cy="3036332"/>
            <a:chOff x="152400" y="3276600"/>
            <a:chExt cx="4000500" cy="3036332"/>
          </a:xfrm>
        </p:grpSpPr>
        <p:grpSp>
          <p:nvGrpSpPr>
            <p:cNvPr id="11" name="Group 12"/>
            <p:cNvGrpSpPr/>
            <p:nvPr/>
          </p:nvGrpSpPr>
          <p:grpSpPr>
            <a:xfrm>
              <a:off x="152400" y="3276600"/>
              <a:ext cx="4000500" cy="3036332"/>
              <a:chOff x="152400" y="3276600"/>
              <a:chExt cx="4000500" cy="3036332"/>
            </a:xfrm>
          </p:grpSpPr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9389" t="18947" b="13684"/>
              <a:stretch>
                <a:fillRect/>
              </a:stretch>
            </p:blipFill>
            <p:spPr bwMode="auto">
              <a:xfrm>
                <a:off x="3124200" y="3276600"/>
                <a:ext cx="1028700" cy="2438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053" t="21053" r="35878" b="3158"/>
              <a:stretch>
                <a:fillRect/>
              </a:stretch>
            </p:blipFill>
            <p:spPr bwMode="auto">
              <a:xfrm>
                <a:off x="152400" y="3276600"/>
                <a:ext cx="3048000" cy="2743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TextBox 8"/>
              <p:cNvSpPr txBox="1"/>
              <p:nvPr/>
            </p:nvSpPr>
            <p:spPr>
              <a:xfrm>
                <a:off x="457200" y="5943600"/>
                <a:ext cx="3352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800" i="1" dirty="0" smtClean="0">
                    <a:solidFill>
                      <a:srgbClr val="0066FF"/>
                    </a:solidFill>
                  </a:rPr>
                  <a:t>T-map before laser heating, 82 </a:t>
                </a:r>
                <a:r>
                  <a:rPr lang="en-US" sz="1800" i="1" dirty="0" err="1" smtClean="0">
                    <a:solidFill>
                      <a:srgbClr val="0066FF"/>
                    </a:solidFill>
                  </a:rPr>
                  <a:t>mT</a:t>
                </a:r>
                <a:endParaRPr lang="en-US" sz="1800" i="1" dirty="0">
                  <a:solidFill>
                    <a:srgbClr val="0066FF"/>
                  </a:solidFill>
                </a:endParaRPr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 bwMode="auto">
            <a:xfrm flipH="1" flipV="1">
              <a:off x="1981200" y="4572000"/>
              <a:ext cx="381000" cy="609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2362200" y="5181600"/>
              <a:ext cx="685800" cy="307777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66FF"/>
                  </a:solidFill>
                </a:rPr>
                <a:t>Ring 2</a:t>
              </a:r>
              <a:endParaRPr lang="en-US" sz="1400" dirty="0">
                <a:solidFill>
                  <a:srgbClr val="0066FF"/>
                </a:solidFill>
              </a:endParaRPr>
            </a:p>
          </p:txBody>
        </p:sp>
        <p:cxnSp>
          <p:nvCxnSpPr>
            <p:cNvPr id="14" name="Straight Arrow Connector 13"/>
            <p:cNvCxnSpPr>
              <a:stCxn id="15" idx="1"/>
            </p:cNvCxnSpPr>
            <p:nvPr/>
          </p:nvCxnSpPr>
          <p:spPr bwMode="auto">
            <a:xfrm flipH="1" flipV="1">
              <a:off x="2133600" y="4648200"/>
              <a:ext cx="533400" cy="45868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2667000" y="4953000"/>
              <a:ext cx="685800" cy="307777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66FF"/>
                  </a:solidFill>
                </a:rPr>
                <a:t>Ring 3</a:t>
              </a:r>
              <a:endParaRPr lang="en-US" sz="1400" dirty="0">
                <a:solidFill>
                  <a:srgbClr val="0066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T before and after laser heating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8258" y="1002322"/>
            <a:ext cx="8704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 algn="just">
              <a:spcAft>
                <a:spcPts val="600"/>
              </a:spcAft>
            </a:pPr>
            <a:r>
              <a:rPr lang="en-US" dirty="0" smtClean="0">
                <a:latin typeface="Symbol" pitchFamily="18" charset="2"/>
                <a:cs typeface="Symath" pitchFamily="2" charset="0"/>
              </a:rPr>
              <a:t>D</a:t>
            </a:r>
            <a:r>
              <a:rPr lang="en-US" dirty="0" smtClean="0"/>
              <a:t>T(</a:t>
            </a:r>
            <a:r>
              <a:rPr lang="en-US" sz="2000" dirty="0" smtClean="0"/>
              <a:t>B</a:t>
            </a:r>
            <a:r>
              <a:rPr lang="en-US" sz="2000" baseline="-25000" dirty="0" smtClean="0"/>
              <a:t>p</a:t>
            </a:r>
            <a:r>
              <a:rPr lang="en-US" sz="2000" dirty="0" smtClean="0"/>
              <a:t>=82mT, T</a:t>
            </a:r>
            <a:r>
              <a:rPr lang="en-US" sz="2000" baseline="-25000" dirty="0" smtClean="0"/>
              <a:t>b</a:t>
            </a:r>
            <a:r>
              <a:rPr lang="en-US" sz="2000" dirty="0" smtClean="0"/>
              <a:t>=2.0K</a:t>
            </a:r>
            <a:r>
              <a:rPr lang="en-US" dirty="0" smtClean="0"/>
              <a:t>) along rings 2 &amp; 3 before and after laser heating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2587823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Top view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r="16403"/>
          <a:stretch>
            <a:fillRect/>
          </a:stretch>
        </p:blipFill>
        <p:spPr bwMode="auto">
          <a:xfrm>
            <a:off x="0" y="1778093"/>
            <a:ext cx="4114800" cy="385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2810" y="1733377"/>
            <a:ext cx="4792590" cy="375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 bwMode="auto">
          <a:xfrm flipV="1">
            <a:off x="838200" y="5254823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66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09600" y="5635823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15°</a:t>
            </a:r>
            <a:endParaRPr lang="en-US" sz="1400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4038600" y="5254823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66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733800" y="5635823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345°</a:t>
            </a:r>
            <a:endParaRPr lang="en-US" sz="1400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1600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Ring 2</a:t>
            </a:r>
            <a:endParaRPr lang="en-US" sz="1800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1676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Ring 3</a:t>
            </a:r>
            <a:endParaRPr lang="en-US" sz="1800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4876800" y="5254823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66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648200" y="5635823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11°</a:t>
            </a:r>
            <a:endParaRPr lang="en-US" sz="1400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8686800" y="5254823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66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8382000" y="5635823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349°</a:t>
            </a:r>
            <a:endParaRPr lang="en-US" sz="1400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048" y="6012422"/>
            <a:ext cx="2753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G. </a:t>
            </a:r>
            <a:r>
              <a:rPr lang="en-US" sz="1400" dirty="0" err="1" smtClean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Ciovati</a:t>
            </a:r>
            <a:r>
              <a:rPr lang="en-US" sz="1400" dirty="0" smtClean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 et al., to be published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594935" y="5124891"/>
            <a:ext cx="1360377" cy="1592818"/>
            <a:chOff x="2594935" y="5124891"/>
            <a:chExt cx="1360377" cy="1592818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 flipV="1">
              <a:off x="2870791" y="5124891"/>
              <a:ext cx="0" cy="62732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67586" name="Picture 2" descr="dot-r2-s8-x5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94935" y="5697426"/>
              <a:ext cx="1360377" cy="1020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3019647" y="5337544"/>
              <a:ext cx="574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alibri" pitchFamily="34" charset="0"/>
                </a:rPr>
                <a:t>GB</a:t>
              </a:r>
              <a:endParaRPr lang="en-US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355876" y="5128435"/>
            <a:ext cx="1366906" cy="1580710"/>
            <a:chOff x="6355876" y="5128435"/>
            <a:chExt cx="1366906" cy="1580710"/>
          </a:xfrm>
        </p:grpSpPr>
        <p:cxnSp>
          <p:nvCxnSpPr>
            <p:cNvPr id="24" name="Straight Arrow Connector 23"/>
            <p:cNvCxnSpPr/>
            <p:nvPr/>
          </p:nvCxnSpPr>
          <p:spPr bwMode="auto">
            <a:xfrm flipV="1">
              <a:off x="7722782" y="5128435"/>
              <a:ext cx="0" cy="62732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67587" name="Picture 3" descr="dot-r3-s12-x5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55876" y="5699052"/>
              <a:ext cx="1346445" cy="1010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7106094" y="5298558"/>
              <a:ext cx="574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alibri" pitchFamily="34" charset="0"/>
                </a:rPr>
                <a:t>GB</a:t>
              </a:r>
              <a:endParaRPr lang="en-US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939" y="931986"/>
            <a:ext cx="8519746" cy="5263662"/>
          </a:xfrm>
        </p:spPr>
        <p:txBody>
          <a:bodyPr/>
          <a:lstStyle/>
          <a:p>
            <a:r>
              <a:rPr lang="en-US" dirty="0" smtClean="0"/>
              <a:t>A setup to perform LTLSM of an SRF cavity has been designed and built at Jefferson Lab to study “hotspots”</a:t>
            </a:r>
          </a:p>
          <a:p>
            <a:pPr lvl="1"/>
            <a:r>
              <a:rPr lang="en-US" dirty="0" smtClean="0"/>
              <a:t> 3D maps of surface resistance with ~ 1 </a:t>
            </a:r>
            <a:r>
              <a:rPr lang="en-US" dirty="0" err="1" smtClean="0">
                <a:latin typeface="Symbol" pitchFamily="18" charset="2"/>
              </a:rPr>
              <a:t>mW</a:t>
            </a:r>
            <a:r>
              <a:rPr lang="en-US" dirty="0" smtClean="0"/>
              <a:t> resolution at 3.3 GHz</a:t>
            </a:r>
          </a:p>
          <a:p>
            <a:pPr lvl="1"/>
            <a:r>
              <a:rPr lang="en-US" dirty="0" smtClean="0"/>
              <a:t>Hotspots can be identified with ~ 2 mm spatial resolution (~ 1 order of magnitude better than thermometry)</a:t>
            </a:r>
          </a:p>
          <a:p>
            <a:r>
              <a:rPr lang="en-US" dirty="0" smtClean="0"/>
              <a:t>The same setup was used to attempt laser “hotspot annealing”</a:t>
            </a:r>
          </a:p>
          <a:p>
            <a:pPr lvl="1"/>
            <a:r>
              <a:rPr lang="en-US" dirty="0" smtClean="0"/>
              <a:t>Pinned vortices are a source of hotspots</a:t>
            </a:r>
          </a:p>
          <a:p>
            <a:pPr lvl="1"/>
            <a:r>
              <a:rPr lang="en-US" dirty="0" smtClean="0"/>
              <a:t>Cannot be easily “eliminated” </a:t>
            </a:r>
            <a:r>
              <a:rPr lang="en-US" dirty="0" smtClean="0">
                <a:sym typeface="Symbol"/>
              </a:rPr>
              <a:t> improve magnetic shielding of cavities in </a:t>
            </a:r>
            <a:r>
              <a:rPr lang="en-US" dirty="0" err="1" smtClean="0">
                <a:sym typeface="Symbol"/>
              </a:rPr>
              <a:t>cryomodule</a:t>
            </a:r>
            <a:r>
              <a:rPr lang="en-US" dirty="0" smtClean="0">
                <a:sym typeface="Symbol"/>
              </a:rPr>
              <a:t>, reduce thermal gradients of cavities in </a:t>
            </a:r>
            <a:r>
              <a:rPr lang="en-US" dirty="0" err="1" smtClean="0">
                <a:sym typeface="Symbol"/>
              </a:rPr>
              <a:t>cryomodules</a:t>
            </a:r>
            <a:r>
              <a:rPr lang="en-US" dirty="0" smtClean="0">
                <a:sym typeface="Symbol"/>
              </a:rPr>
              <a:t> during cool-down below </a:t>
            </a:r>
            <a:r>
              <a:rPr lang="en-US" dirty="0" err="1" smtClean="0">
                <a:sym typeface="Symbol"/>
              </a:rPr>
              <a:t>T</a:t>
            </a:r>
            <a:r>
              <a:rPr lang="en-US" baseline="-25000" dirty="0" err="1" smtClean="0">
                <a:sym typeface="Symbol"/>
              </a:rPr>
              <a:t>c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431" y="923192"/>
            <a:ext cx="8704383" cy="3798277"/>
          </a:xfrm>
        </p:spPr>
        <p:txBody>
          <a:bodyPr/>
          <a:lstStyle/>
          <a:p>
            <a:r>
              <a:rPr lang="en-US" sz="2000" dirty="0" smtClean="0">
                <a:latin typeface="Comic Sans MS" pitchFamily="66" charset="0"/>
              </a:rPr>
              <a:t>Design and fabrication of the laser scanning microscope:</a:t>
            </a:r>
          </a:p>
          <a:p>
            <a:pPr lvl="1"/>
            <a:r>
              <a:rPr lang="en-US" sz="2000" dirty="0" smtClean="0"/>
              <a:t>C. Baldwin, G. Cheng, R. Flood, K. Jordan, P. </a:t>
            </a:r>
            <a:r>
              <a:rPr lang="en-US" sz="2000" dirty="0" err="1" smtClean="0"/>
              <a:t>Kneisel</a:t>
            </a:r>
            <a:r>
              <a:rPr lang="en-US" sz="2000" dirty="0" smtClean="0"/>
              <a:t>, M. </a:t>
            </a:r>
            <a:r>
              <a:rPr lang="en-US" sz="2000" dirty="0" err="1" smtClean="0"/>
              <a:t>Morrone</a:t>
            </a:r>
            <a:r>
              <a:rPr lang="en-US" sz="2000" dirty="0" smtClean="0"/>
              <a:t>, G. </a:t>
            </a:r>
            <a:r>
              <a:rPr lang="en-US" sz="2000" dirty="0" err="1" smtClean="0"/>
              <a:t>Nemes</a:t>
            </a:r>
            <a:r>
              <a:rPr lang="en-US" sz="2000" dirty="0" smtClean="0"/>
              <a:t>, L. </a:t>
            </a:r>
            <a:r>
              <a:rPr lang="en-US" sz="2000" dirty="0" err="1" smtClean="0"/>
              <a:t>Turlington</a:t>
            </a:r>
            <a:r>
              <a:rPr lang="en-US" sz="2000" dirty="0" smtClean="0"/>
              <a:t>, H. Wang, K. Wilson, and S. Zhang (</a:t>
            </a:r>
            <a:r>
              <a:rPr lang="en-US" sz="2000" i="1" dirty="0" err="1" smtClean="0"/>
              <a:t>JLab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G. </a:t>
            </a:r>
            <a:r>
              <a:rPr lang="en-US" sz="2000" dirty="0" err="1" smtClean="0"/>
              <a:t>Nemes</a:t>
            </a:r>
            <a:r>
              <a:rPr lang="en-US" sz="2000" dirty="0" smtClean="0"/>
              <a:t> (</a:t>
            </a:r>
            <a:r>
              <a:rPr lang="en-US" sz="2000" i="1" dirty="0" err="1" smtClean="0"/>
              <a:t>ASTiGMAT</a:t>
            </a:r>
            <a:r>
              <a:rPr lang="en-US" sz="2000" dirty="0" smtClean="0"/>
              <a:t>)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latin typeface="Comic Sans MS" pitchFamily="66" charset="0"/>
              </a:rPr>
              <a:t>Discussions on LSM experiments and data analysis</a:t>
            </a:r>
            <a:r>
              <a:rPr lang="en-US" sz="2000" dirty="0" smtClean="0"/>
              <a:t>: Steven M. </a:t>
            </a:r>
            <a:r>
              <a:rPr lang="en-US" sz="2000" dirty="0" err="1" smtClean="0"/>
              <a:t>Anlage</a:t>
            </a:r>
            <a:r>
              <a:rPr lang="en-US" sz="2000" dirty="0" smtClean="0"/>
              <a:t> (</a:t>
            </a:r>
            <a:r>
              <a:rPr lang="en-US" sz="2000" i="1" dirty="0" smtClean="0"/>
              <a:t>Univ. of Maryland</a:t>
            </a:r>
            <a:r>
              <a:rPr lang="en-US" sz="2000" dirty="0" smtClean="0"/>
              <a:t>)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sz="2000" dirty="0" smtClean="0">
                <a:latin typeface="Comic Sans MS" pitchFamily="66" charset="0"/>
              </a:rPr>
              <a:t>Discussions on hotspot laser heating</a:t>
            </a:r>
            <a:r>
              <a:rPr lang="en-US" sz="2000" dirty="0" smtClean="0"/>
              <a:t>: A. </a:t>
            </a:r>
            <a:r>
              <a:rPr lang="en-US" sz="2000" dirty="0" err="1" smtClean="0"/>
              <a:t>Gurevich</a:t>
            </a:r>
            <a:r>
              <a:rPr lang="en-US" sz="2000" dirty="0" smtClean="0"/>
              <a:t> (</a:t>
            </a:r>
            <a:r>
              <a:rPr lang="en-US" sz="2000" i="1" dirty="0" smtClean="0"/>
              <a:t>Old Dominion Univ</a:t>
            </a:r>
            <a:r>
              <a:rPr lang="en-US" sz="2000" dirty="0" smtClean="0"/>
              <a:t>.)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sz="2000" dirty="0" smtClean="0">
                <a:latin typeface="Comic Sans MS" pitchFamily="66" charset="0"/>
              </a:rPr>
              <a:t>Funding</a:t>
            </a:r>
            <a:r>
              <a:rPr lang="en-US" sz="2000" dirty="0" smtClean="0"/>
              <a:t>: American Recovery and Reinvestment Act (ARRA) through the US Department of Energy, Office of High Energy Physics, Contract No. DE-PS02-09ER09-05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Hotspots in SRF cavities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1752600"/>
          </a:xfrm>
        </p:spPr>
        <p:txBody>
          <a:bodyPr/>
          <a:lstStyle/>
          <a:p>
            <a:r>
              <a:rPr lang="en-US" dirty="0" smtClean="0"/>
              <a:t>Temperature mapping reveals that the surface resistance of SRF cavities is:</a:t>
            </a:r>
          </a:p>
          <a:p>
            <a:pPr lvl="1"/>
            <a:r>
              <a:rPr lang="en-US" dirty="0" smtClean="0"/>
              <a:t>spatially non-uniform</a:t>
            </a:r>
          </a:p>
          <a:p>
            <a:pPr lvl="1"/>
            <a:r>
              <a:rPr lang="en-US" dirty="0" smtClean="0"/>
              <a:t>the field dependence is non-linear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5715000" y="2057400"/>
            <a:ext cx="533400" cy="381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0" y="1981200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Hotspots</a:t>
            </a:r>
            <a:endParaRPr lang="en-US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/>
          <a:srcRect l="6812" t="20019" r="12882" b="2000"/>
          <a:stretch>
            <a:fillRect/>
          </a:stretch>
        </p:blipFill>
        <p:spPr bwMode="auto">
          <a:xfrm>
            <a:off x="381000" y="2819400"/>
            <a:ext cx="4495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2" name="Group 31"/>
          <p:cNvGrpSpPr/>
          <p:nvPr/>
        </p:nvGrpSpPr>
        <p:grpSpPr>
          <a:xfrm>
            <a:off x="3399422" y="2819400"/>
            <a:ext cx="4723498" cy="1618267"/>
            <a:chOff x="3399422" y="2819400"/>
            <a:chExt cx="4723498" cy="1618267"/>
          </a:xfrm>
        </p:grpSpPr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05400" y="2819400"/>
              <a:ext cx="3017520" cy="1618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Oval 33"/>
            <p:cNvSpPr/>
            <p:nvPr/>
          </p:nvSpPr>
          <p:spPr bwMode="auto">
            <a:xfrm>
              <a:off x="3399422" y="3722147"/>
              <a:ext cx="193638" cy="193638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 bwMode="auto">
            <a:xfrm flipV="1">
              <a:off x="3614570" y="3399416"/>
              <a:ext cx="1613646" cy="35500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4035916" y="4412430"/>
            <a:ext cx="4239402" cy="1854037"/>
            <a:chOff x="4035916" y="4412430"/>
            <a:chExt cx="4239402" cy="1854037"/>
          </a:xfrm>
        </p:grpSpPr>
        <p:pic>
          <p:nvPicPr>
            <p:cNvPr id="37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57798" y="4648200"/>
              <a:ext cx="3017520" cy="1618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Oval 37"/>
            <p:cNvSpPr/>
            <p:nvPr/>
          </p:nvSpPr>
          <p:spPr bwMode="auto">
            <a:xfrm>
              <a:off x="4035916" y="4412430"/>
              <a:ext cx="193638" cy="193638"/>
            </a:xfrm>
            <a:prstGeom prst="ellipse">
              <a:avLst/>
            </a:prstGeom>
            <a:noFill/>
            <a:ln w="28575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>
              <a:off x="4261822" y="4573795"/>
              <a:ext cx="1235336" cy="71896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sz="3200" dirty="0" smtClean="0"/>
              <a:t>Low Temperature Laser Scanning Microscopy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914400"/>
          </a:xfrm>
        </p:spPr>
        <p:txBody>
          <a:bodyPr/>
          <a:lstStyle/>
          <a:p>
            <a:r>
              <a:rPr lang="en-US" dirty="0" smtClean="0"/>
              <a:t>Nondestructive spatially resolved characterization (optical, structural and electronic properties) of HTS materials</a:t>
            </a: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743200"/>
            <a:ext cx="19294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800" y="2362200"/>
            <a:ext cx="5638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Point-by-point raster scanning of the surface of a sample-under-test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a focused laser beam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baseline="0" dirty="0" smtClean="0">
              <a:latin typeface="+mn-lt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 heating of the SC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 perturbation of its electronic system and changes in intensity and polarization of the reflected beam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dirty="0" smtClean="0">
              <a:latin typeface="+mn-lt"/>
              <a:sym typeface="Symbol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Photoresponse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PR(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x,y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)  local LSM contrast voltage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sym typeface="Symbol"/>
              </a:rPr>
              <a:t>d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V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(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x,y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)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3352800" y="3048000"/>
            <a:ext cx="457200" cy="381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3352800" y="4419600"/>
            <a:ext cx="457200" cy="381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364" y="5905945"/>
            <a:ext cx="5981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A. P.  </a:t>
            </a:r>
            <a:r>
              <a:rPr lang="en-US" sz="1400" dirty="0" err="1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Zhuravel</a:t>
            </a:r>
            <a:r>
              <a:rPr lang="en-US" sz="1400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 et al., Low Temp. Phys. </a:t>
            </a:r>
            <a:r>
              <a:rPr lang="en-US" sz="14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32</a:t>
            </a:r>
            <a:r>
              <a:rPr lang="en-US" sz="1400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, 592 (2006)</a:t>
            </a:r>
            <a:endParaRPr lang="en-US" sz="1400" dirty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LTLSM setup for SRF cavity</a:t>
            </a:r>
            <a:endParaRPr lang="en-US" dirty="0"/>
          </a:p>
        </p:txBody>
      </p:sp>
      <p:pic>
        <p:nvPicPr>
          <p:cNvPr id="4" name="Content Placeholder 3" descr="Fig1a.t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00146" y="900801"/>
            <a:ext cx="2901416" cy="4756743"/>
          </a:xfrm>
        </p:spPr>
      </p:pic>
      <p:sp>
        <p:nvSpPr>
          <p:cNvPr id="5" name="TextBox 4"/>
          <p:cNvSpPr txBox="1"/>
          <p:nvPr/>
        </p:nvSpPr>
        <p:spPr>
          <a:xfrm>
            <a:off x="-10633" y="5742128"/>
            <a:ext cx="15210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Dimension are in cm</a:t>
            </a:r>
            <a:endParaRPr lang="en-US" sz="1100" dirty="0"/>
          </a:p>
        </p:txBody>
      </p:sp>
      <p:pic>
        <p:nvPicPr>
          <p:cNvPr id="6" name="Picture 5" descr="Fig1b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18221" y="2960899"/>
            <a:ext cx="1834896" cy="2852928"/>
          </a:xfrm>
          <a:prstGeom prst="rect">
            <a:avLst/>
          </a:prstGeom>
        </p:spPr>
      </p:pic>
      <p:sp>
        <p:nvSpPr>
          <p:cNvPr id="7" name="Right Brace 6"/>
          <p:cNvSpPr/>
          <p:nvPr/>
        </p:nvSpPr>
        <p:spPr bwMode="auto">
          <a:xfrm>
            <a:off x="2646485" y="3437792"/>
            <a:ext cx="360484" cy="1521070"/>
          </a:xfrm>
          <a:prstGeom prst="righ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292967" y="1541584"/>
            <a:ext cx="3657601" cy="179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SRF cavity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kern="0" dirty="0" smtClean="0">
                <a:latin typeface="+mn-lt"/>
              </a:rPr>
              <a:t>Thermometry system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Mirrors’ chamber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kern="0" dirty="0" smtClean="0">
                <a:latin typeface="+mn-lt"/>
              </a:rPr>
              <a:t>Optics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992006"/>
            <a:ext cx="5927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G. </a:t>
            </a:r>
            <a:r>
              <a:rPr lang="en-US" sz="1400" dirty="0" err="1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Ciovati</a:t>
            </a:r>
            <a:r>
              <a:rPr lang="en-US" sz="1400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 et al., Rev. Sci. Inst. </a:t>
            </a:r>
            <a:r>
              <a:rPr lang="en-US" sz="14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83</a:t>
            </a:r>
            <a:r>
              <a:rPr lang="en-US" sz="1400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, 034704 (2012)</a:t>
            </a:r>
          </a:p>
          <a:p>
            <a:endParaRPr lang="en-US" sz="1400" dirty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1174376" y="5737412"/>
            <a:ext cx="304800" cy="89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10800000" flipH="1" flipV="1">
            <a:off x="2590800" y="5755341"/>
            <a:ext cx="304800" cy="89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1174376" y="5540188"/>
            <a:ext cx="0" cy="2330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2895600" y="5540188"/>
            <a:ext cx="8965" cy="3137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828800" y="5629835"/>
            <a:ext cx="3765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71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SRF cavity for LSM</a:t>
            </a:r>
            <a:endParaRPr lang="en-US" dirty="0"/>
          </a:p>
        </p:txBody>
      </p:sp>
      <p:pic>
        <p:nvPicPr>
          <p:cNvPr id="4" name="Content Placeholder 3" descr="Fig2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9310" y="1144641"/>
            <a:ext cx="2176272" cy="2124456"/>
          </a:xfrm>
        </p:spPr>
      </p:pic>
      <p:pic>
        <p:nvPicPr>
          <p:cNvPr id="5" name="Picture 4" descr="Fig3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241" y="2780935"/>
            <a:ext cx="4117381" cy="1808487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64472" y="3438438"/>
            <a:ext cx="2689736" cy="2645840"/>
            <a:chOff x="264472" y="3464814"/>
            <a:chExt cx="2689736" cy="2645840"/>
          </a:xfrm>
        </p:grpSpPr>
        <p:pic>
          <p:nvPicPr>
            <p:cNvPr id="6" name="Picture 5" descr="new cavity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0795" y="3464814"/>
              <a:ext cx="2103413" cy="2146014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 bwMode="auto">
            <a:xfrm>
              <a:off x="1160579" y="5372100"/>
              <a:ext cx="0" cy="7121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2883871" y="4958862"/>
              <a:ext cx="0" cy="11517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1169371" y="6057900"/>
              <a:ext cx="1723292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1626571" y="5715000"/>
              <a:ext cx="896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18 cm</a:t>
              </a:r>
              <a:endParaRPr lang="en-US" sz="1600" dirty="0"/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 flipH="1">
              <a:off x="527533" y="5477608"/>
              <a:ext cx="72976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flipH="1">
              <a:off x="492363" y="3596054"/>
              <a:ext cx="75613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V="1">
              <a:off x="592009" y="3607777"/>
              <a:ext cx="0" cy="186983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 rot="16200000">
              <a:off x="70687" y="4308585"/>
              <a:ext cx="7261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21 cm</a:t>
              </a:r>
              <a:endParaRPr lang="en-US" sz="16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736731" y="1055078"/>
            <a:ext cx="441373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Built from ingot Niobium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TESLA half-cell shape</a:t>
            </a:r>
          </a:p>
          <a:p>
            <a:r>
              <a:rPr lang="en-US" sz="2000" dirty="0" smtClean="0"/>
              <a:t>	TM</a:t>
            </a:r>
            <a:r>
              <a:rPr lang="en-US" sz="2000" baseline="-25000" dirty="0" smtClean="0"/>
              <a:t>010</a:t>
            </a:r>
            <a:r>
              <a:rPr lang="en-US" sz="2000" dirty="0" smtClean="0"/>
              <a:t> mode: 1.3 GHz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	TE</a:t>
            </a:r>
            <a:r>
              <a:rPr lang="en-US" baseline="-25000" dirty="0" smtClean="0">
                <a:solidFill>
                  <a:srgbClr val="FF0000"/>
                </a:solidFill>
              </a:rPr>
              <a:t>011</a:t>
            </a:r>
            <a:r>
              <a:rPr lang="en-US" dirty="0" smtClean="0">
                <a:solidFill>
                  <a:srgbClr val="FF0000"/>
                </a:solidFill>
              </a:rPr>
              <a:t> mode: 3.3 GHz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28038" y="4571988"/>
            <a:ext cx="2444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H-field in TE</a:t>
            </a:r>
            <a:r>
              <a:rPr lang="en-US" sz="2000" i="1" baseline="-25000" dirty="0" smtClean="0">
                <a:solidFill>
                  <a:srgbClr val="FF0000"/>
                </a:solidFill>
              </a:rPr>
              <a:t>011</a:t>
            </a:r>
            <a:r>
              <a:rPr lang="en-US" sz="2000" i="1" dirty="0" smtClean="0">
                <a:solidFill>
                  <a:srgbClr val="FF0000"/>
                </a:solidFill>
              </a:rPr>
              <a:t> mode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15961" y="5055578"/>
            <a:ext cx="1925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G = Q</a:t>
            </a:r>
            <a:r>
              <a:rPr lang="en-US" sz="1800" baseline="-25000" dirty="0" smtClean="0"/>
              <a:t>0</a:t>
            </a:r>
            <a:r>
              <a:rPr lang="en-US" sz="1800" dirty="0" smtClean="0"/>
              <a:t>R</a:t>
            </a:r>
            <a:r>
              <a:rPr lang="en-US" sz="1800" baseline="-25000" dirty="0" smtClean="0"/>
              <a:t>s</a:t>
            </a:r>
            <a:r>
              <a:rPr lang="en-US" sz="1800" dirty="0" smtClean="0"/>
              <a:t> = 501 </a:t>
            </a:r>
            <a:r>
              <a:rPr lang="en-US" sz="1800" dirty="0" smtClean="0">
                <a:latin typeface="Symbol" pitchFamily="18" charset="2"/>
              </a:rPr>
              <a:t>W</a:t>
            </a:r>
          </a:p>
          <a:p>
            <a:r>
              <a:rPr lang="en-US" sz="1800" dirty="0" smtClean="0"/>
              <a:t>B</a:t>
            </a:r>
            <a:r>
              <a:rPr lang="en-US" sz="1800" baseline="-25000" dirty="0" smtClean="0"/>
              <a:t>p</a:t>
            </a:r>
            <a:r>
              <a:rPr lang="en-US" sz="1800" dirty="0" smtClean="0"/>
              <a:t>/√U = 76 </a:t>
            </a:r>
            <a:r>
              <a:rPr lang="en-US" sz="1800" dirty="0" err="1" smtClean="0"/>
              <a:t>mT</a:t>
            </a:r>
            <a:r>
              <a:rPr lang="en-US" sz="1800" dirty="0" smtClean="0"/>
              <a:t>/√J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setup</a:t>
            </a:r>
            <a:endParaRPr lang="en-US" dirty="0"/>
          </a:p>
        </p:txBody>
      </p:sp>
      <p:pic>
        <p:nvPicPr>
          <p:cNvPr id="4" name="Content Placeholder 3" descr="Fig9.tif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06070" y="1151792"/>
            <a:ext cx="3100610" cy="42291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37893" y="1154722"/>
            <a:ext cx="4528039" cy="805962"/>
          </a:xfrm>
        </p:spPr>
        <p:txBody>
          <a:bodyPr/>
          <a:lstStyle/>
          <a:p>
            <a:r>
              <a:rPr lang="en-US" sz="2000" dirty="0" smtClean="0"/>
              <a:t>Assuming R</a:t>
            </a:r>
            <a:r>
              <a:rPr lang="en-US" sz="2000" baseline="-25000" dirty="0" smtClean="0"/>
              <a:t>s</a:t>
            </a:r>
            <a:r>
              <a:rPr lang="en-US" sz="2000" dirty="0" smtClean="0"/>
              <a:t>(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f</a:t>
            </a:r>
            <a:r>
              <a:rPr lang="en-US" sz="2000" dirty="0" smtClean="0"/>
              <a:t>)&gt;&gt;R</a:t>
            </a:r>
            <a:r>
              <a:rPr lang="en-US" sz="2000" baseline="-25000" dirty="0" smtClean="0"/>
              <a:t>s</a:t>
            </a:r>
            <a:r>
              <a:rPr lang="en-US" sz="2000" dirty="0" smtClean="0"/>
              <a:t>(2K) and </a:t>
            </a:r>
            <a:r>
              <a:rPr lang="en-US" sz="2000" i="1" dirty="0" err="1" smtClean="0"/>
              <a:t>H</a:t>
            </a:r>
            <a:r>
              <a:rPr lang="en-US" sz="2000" baseline="-25000" dirty="0" err="1" smtClean="0"/>
              <a:t>rf</a:t>
            </a:r>
            <a:r>
              <a:rPr lang="en-US" sz="2000" dirty="0" smtClean="0"/>
              <a:t> T-independent</a:t>
            </a:r>
            <a:endParaRPr lang="en-US" sz="2000" dirty="0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3805301" y="2180492"/>
          <a:ext cx="5201678" cy="899015"/>
        </p:xfrm>
        <a:graphic>
          <a:graphicData uri="http://schemas.openxmlformats.org/presentationml/2006/ole">
            <p:oleObj spid="_x0000_s32769" name="Equation" r:id="rId5" imgW="4394200" imgH="7112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10454" y="3385038"/>
            <a:ext cx="432581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1800" i="1" dirty="0" err="1" smtClean="0">
                <a:solidFill>
                  <a:srgbClr val="0066FF"/>
                </a:solidFill>
                <a:latin typeface="Symbol" pitchFamily="18" charset="2"/>
              </a:rPr>
              <a:t>d</a:t>
            </a:r>
            <a:r>
              <a:rPr lang="en-US" sz="1800" i="1" dirty="0" err="1" smtClean="0">
                <a:solidFill>
                  <a:srgbClr val="0066FF"/>
                </a:solidFill>
                <a:latin typeface="+mj-lt"/>
              </a:rPr>
              <a:t>V</a:t>
            </a:r>
            <a:r>
              <a:rPr lang="en-US" sz="1800" i="1" baseline="-25000" dirty="0" err="1" smtClean="0">
                <a:solidFill>
                  <a:srgbClr val="0066FF"/>
                </a:solidFill>
                <a:latin typeface="+mj-lt"/>
              </a:rPr>
              <a:t>rms</a:t>
            </a:r>
            <a:r>
              <a:rPr lang="en-US" sz="1800" dirty="0" smtClean="0">
                <a:latin typeface="Comic Sans MS" pitchFamily="66" charset="0"/>
              </a:rPr>
              <a:t>: </a:t>
            </a:r>
            <a:r>
              <a:rPr lang="en-US" sz="1600" dirty="0" smtClean="0">
                <a:latin typeface="Comic Sans MS" pitchFamily="66" charset="0"/>
              </a:rPr>
              <a:t>voltage measured with lock-in amp</a:t>
            </a:r>
            <a:endParaRPr lang="en-US" sz="1800" dirty="0" smtClean="0">
              <a:latin typeface="Comic Sans MS" pitchFamily="66" charset="0"/>
            </a:endParaRPr>
          </a:p>
          <a:p>
            <a:pPr marL="457200" indent="-457200"/>
            <a:r>
              <a:rPr lang="en-US" sz="1800" i="1" dirty="0" smtClean="0">
                <a:solidFill>
                  <a:srgbClr val="0066FF"/>
                </a:solidFill>
                <a:latin typeface="+mn-lt"/>
              </a:rPr>
              <a:t>V</a:t>
            </a:r>
            <a:r>
              <a:rPr lang="en-US" sz="1800" baseline="-25000" dirty="0" smtClean="0">
                <a:solidFill>
                  <a:srgbClr val="0066FF"/>
                </a:solidFill>
                <a:latin typeface="+mn-lt"/>
              </a:rPr>
              <a:t>0</a:t>
            </a:r>
            <a:r>
              <a:rPr lang="en-US" sz="1800" dirty="0" smtClean="0">
                <a:latin typeface="Comic Sans MS" pitchFamily="66" charset="0"/>
              </a:rPr>
              <a:t>: </a:t>
            </a:r>
            <a:r>
              <a:rPr lang="en-US" sz="1600" dirty="0" smtClean="0">
                <a:latin typeface="Comic Sans MS" pitchFamily="66" charset="0"/>
              </a:rPr>
              <a:t>voltage from crystal diode with laser off</a:t>
            </a:r>
            <a:endParaRPr lang="en-US" sz="1800" dirty="0" smtClean="0">
              <a:latin typeface="Comic Sans MS" pitchFamily="66" charset="0"/>
            </a:endParaRPr>
          </a:p>
          <a:p>
            <a:pPr marL="457200" indent="-457200"/>
            <a:r>
              <a:rPr lang="en-US" sz="1800" i="1" dirty="0" smtClean="0">
                <a:solidFill>
                  <a:srgbClr val="0066FF"/>
                </a:solidFill>
                <a:latin typeface="+mn-lt"/>
              </a:rPr>
              <a:t>P</a:t>
            </a:r>
            <a:r>
              <a:rPr lang="en-US" sz="1800" baseline="-25000" dirty="0" smtClean="0">
                <a:solidFill>
                  <a:srgbClr val="0066FF"/>
                </a:solidFill>
                <a:latin typeface="+mn-lt"/>
              </a:rPr>
              <a:t>c0</a:t>
            </a:r>
            <a:r>
              <a:rPr lang="en-US" sz="1800" dirty="0" smtClean="0">
                <a:latin typeface="Comic Sans MS" pitchFamily="66" charset="0"/>
              </a:rPr>
              <a:t>: </a:t>
            </a:r>
            <a:r>
              <a:rPr lang="en-US" sz="1600" dirty="0" smtClean="0">
                <a:latin typeface="Comic Sans MS" pitchFamily="66" charset="0"/>
              </a:rPr>
              <a:t>power dissipated in the cavity with laser off</a:t>
            </a:r>
            <a:endParaRPr lang="en-US" sz="1800" dirty="0" smtClean="0">
              <a:latin typeface="Comic Sans MS" pitchFamily="66" charset="0"/>
            </a:endParaRPr>
          </a:p>
          <a:p>
            <a:pPr marL="457200" indent="-457200"/>
            <a:r>
              <a:rPr lang="en-US" sz="1800" i="1" dirty="0" err="1" smtClean="0">
                <a:solidFill>
                  <a:srgbClr val="0066FF"/>
                </a:solidFill>
                <a:latin typeface="+mn-lt"/>
              </a:rPr>
              <a:t>r</a:t>
            </a:r>
            <a:r>
              <a:rPr lang="en-US" sz="1800" baseline="-25000" dirty="0" err="1" smtClean="0">
                <a:solidFill>
                  <a:srgbClr val="0066FF"/>
                </a:solidFill>
                <a:latin typeface="+mn-lt"/>
              </a:rPr>
              <a:t>L</a:t>
            </a:r>
            <a:r>
              <a:rPr lang="en-US" sz="1800" dirty="0" smtClean="0">
                <a:latin typeface="Comic Sans MS" pitchFamily="66" charset="0"/>
              </a:rPr>
              <a:t>: </a:t>
            </a:r>
            <a:r>
              <a:rPr lang="en-US" sz="1600" dirty="0" smtClean="0">
                <a:latin typeface="Comic Sans MS" pitchFamily="66" charset="0"/>
              </a:rPr>
              <a:t>laser beam radius</a:t>
            </a:r>
            <a:endParaRPr lang="en-US" sz="1800" dirty="0" smtClean="0">
              <a:latin typeface="Comic Sans MS" pitchFamily="66" charset="0"/>
            </a:endParaRPr>
          </a:p>
          <a:p>
            <a:pPr marL="457200" indent="-457200"/>
            <a:r>
              <a:rPr lang="en-US" sz="1800" i="1" dirty="0" smtClean="0">
                <a:solidFill>
                  <a:srgbClr val="0066FF"/>
                </a:solidFill>
                <a:latin typeface="+mn-lt"/>
              </a:rPr>
              <a:t>Q</a:t>
            </a:r>
            <a:r>
              <a:rPr lang="en-US" sz="1800" baseline="-25000" dirty="0" smtClean="0">
                <a:solidFill>
                  <a:srgbClr val="0066FF"/>
                </a:solidFill>
                <a:latin typeface="+mn-lt"/>
              </a:rPr>
              <a:t>L</a:t>
            </a:r>
            <a:r>
              <a:rPr lang="en-US" sz="1800" dirty="0" smtClean="0">
                <a:latin typeface="Comic Sans MS" pitchFamily="66" charset="0"/>
              </a:rPr>
              <a:t>: </a:t>
            </a:r>
            <a:r>
              <a:rPr lang="en-US" sz="1600" dirty="0" smtClean="0">
                <a:latin typeface="Comic Sans MS" pitchFamily="66" charset="0"/>
              </a:rPr>
              <a:t>cavity loaded Q</a:t>
            </a:r>
            <a:endParaRPr lang="en-US" sz="1800" dirty="0" smtClean="0">
              <a:latin typeface="Comic Sans MS" pitchFamily="66" charset="0"/>
            </a:endParaRPr>
          </a:p>
          <a:p>
            <a:pPr marL="457200" indent="-457200"/>
            <a:r>
              <a:rPr lang="en-US" sz="1800" i="1" dirty="0" err="1" smtClean="0">
                <a:solidFill>
                  <a:srgbClr val="0066FF"/>
                </a:solidFill>
                <a:latin typeface="+mn-lt"/>
              </a:rPr>
              <a:t>Q</a:t>
            </a:r>
            <a:r>
              <a:rPr lang="en-US" sz="1800" baseline="-25000" dirty="0" err="1" smtClean="0">
                <a:solidFill>
                  <a:srgbClr val="0066FF"/>
                </a:solidFill>
                <a:latin typeface="+mn-lt"/>
              </a:rPr>
              <a:t>ext</a:t>
            </a:r>
            <a:r>
              <a:rPr lang="en-US" sz="1800" dirty="0" smtClean="0">
                <a:latin typeface="Comic Sans MS" pitchFamily="66" charset="0"/>
              </a:rPr>
              <a:t>: </a:t>
            </a:r>
            <a:r>
              <a:rPr lang="en-US" sz="1600" dirty="0" smtClean="0">
                <a:latin typeface="Comic Sans MS" pitchFamily="66" charset="0"/>
              </a:rPr>
              <a:t>external Q of input and pick-up RF antenna</a:t>
            </a:r>
          </a:p>
          <a:p>
            <a:pPr marL="457200" indent="-457200"/>
            <a:r>
              <a:rPr lang="en-US" sz="1600" i="1" dirty="0" err="1" smtClean="0">
                <a:solidFill>
                  <a:srgbClr val="0066FF"/>
                </a:solidFill>
                <a:latin typeface="+mn-lt"/>
              </a:rPr>
              <a:t>f</a:t>
            </a:r>
            <a:r>
              <a:rPr lang="en-US" sz="1600" i="1" baseline="-25000" dirty="0" err="1" smtClean="0">
                <a:solidFill>
                  <a:srgbClr val="0066FF"/>
                </a:solidFill>
                <a:latin typeface="+mn-lt"/>
              </a:rPr>
              <a:t>M</a:t>
            </a:r>
            <a:r>
              <a:rPr lang="en-US" sz="1600" dirty="0" smtClean="0">
                <a:latin typeface="Comic Sans MS" pitchFamily="66" charset="0"/>
              </a:rPr>
              <a:t>: laser modulation frequency</a:t>
            </a:r>
            <a:endParaRPr lang="en-US" sz="1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2577" y="1053611"/>
            <a:ext cx="31337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hotspot vs. </a:t>
            </a:r>
            <a:r>
              <a:rPr lang="en-US" dirty="0" err="1" smtClean="0"/>
              <a:t>coldspot</a:t>
            </a:r>
            <a:endParaRPr lang="en-US" dirty="0"/>
          </a:p>
        </p:txBody>
      </p:sp>
      <p:pic>
        <p:nvPicPr>
          <p:cNvPr id="7" name="Picture 2" descr="Fig14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9865" y="3231653"/>
            <a:ext cx="2702490" cy="254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4238926" y="1827298"/>
            <a:ext cx="647399" cy="14493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301869" y="2110506"/>
            <a:ext cx="4164622" cy="3645197"/>
            <a:chOff x="301869" y="2110506"/>
            <a:chExt cx="4164622" cy="3645197"/>
          </a:xfrm>
        </p:grpSpPr>
        <p:grpSp>
          <p:nvGrpSpPr>
            <p:cNvPr id="12" name="Group 11"/>
            <p:cNvGrpSpPr/>
            <p:nvPr/>
          </p:nvGrpSpPr>
          <p:grpSpPr>
            <a:xfrm>
              <a:off x="301869" y="2110506"/>
              <a:ext cx="3738455" cy="2776133"/>
              <a:chOff x="301869" y="2110506"/>
              <a:chExt cx="3738455" cy="2776133"/>
            </a:xfrm>
          </p:grpSpPr>
          <p:pic>
            <p:nvPicPr>
              <p:cNvPr id="6" name="Picture 5" descr="Center_plot.tif"/>
              <p:cNvPicPr>
                <a:picLocks noChangeAspect="1"/>
              </p:cNvPicPr>
              <p:nvPr/>
            </p:nvPicPr>
            <p:blipFill>
              <a:blip r:embed="rId5" cstate="print"/>
              <a:srcRect b="33862"/>
              <a:stretch>
                <a:fillRect/>
              </a:stretch>
            </p:blipFill>
            <p:spPr>
              <a:xfrm>
                <a:off x="301869" y="3142481"/>
                <a:ext cx="2801815" cy="1744158"/>
              </a:xfrm>
              <a:prstGeom prst="rect">
                <a:avLst/>
              </a:prstGeom>
            </p:spPr>
          </p:pic>
          <p:cxnSp>
            <p:nvCxnSpPr>
              <p:cNvPr id="9" name="Straight Arrow Connector 8"/>
              <p:cNvCxnSpPr/>
              <p:nvPr/>
            </p:nvCxnSpPr>
            <p:spPr>
              <a:xfrm flipH="1">
                <a:off x="2686653" y="2110506"/>
                <a:ext cx="1353671" cy="11474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472370" y="5109372"/>
              <a:ext cx="39941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 smtClean="0"/>
                <a:t>P</a:t>
              </a:r>
              <a:r>
                <a:rPr lang="en-US" sz="1800" b="1" baseline="-25000" dirty="0" err="1" smtClean="0"/>
                <a:t>abs</a:t>
              </a:r>
              <a:r>
                <a:rPr lang="en-US" sz="1800" b="1" dirty="0" smtClean="0"/>
                <a:t> = 0.92 W, </a:t>
              </a:r>
              <a:r>
                <a:rPr lang="en-US" sz="1800" b="1" dirty="0" err="1" smtClean="0"/>
                <a:t>f</a:t>
              </a:r>
              <a:r>
                <a:rPr lang="en-US" sz="1800" b="1" baseline="-25000" dirty="0" err="1" smtClean="0"/>
                <a:t>M</a:t>
              </a:r>
              <a:r>
                <a:rPr lang="en-US" sz="1800" b="1" dirty="0"/>
                <a:t> </a:t>
              </a:r>
              <a:r>
                <a:rPr lang="en-US" sz="1800" b="1" dirty="0" smtClean="0"/>
                <a:t>= 10 Hz</a:t>
              </a:r>
              <a:r>
                <a:rPr lang="en-US" sz="1800" dirty="0" smtClean="0"/>
                <a:t>, </a:t>
              </a:r>
              <a:r>
                <a:rPr lang="en-US" sz="1800" dirty="0" err="1" smtClean="0"/>
                <a:t>r</a:t>
              </a:r>
              <a:r>
                <a:rPr lang="en-US" sz="1800" baseline="-25000" dirty="0" err="1" smtClean="0"/>
                <a:t>L</a:t>
              </a:r>
              <a:r>
                <a:rPr lang="en-US" sz="1800" dirty="0" smtClean="0"/>
                <a:t> = 0.435 mm for both scans. T</a:t>
              </a:r>
              <a:r>
                <a:rPr lang="en-US" sz="1800" baseline="-25000" dirty="0" smtClean="0"/>
                <a:t>in</a:t>
              </a:r>
              <a:r>
                <a:rPr lang="en-US" sz="1800" dirty="0" smtClean="0"/>
                <a:t> ~ 8.5 K</a:t>
              </a:r>
              <a:endParaRPr lang="en-US" sz="18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811715" y="1397977"/>
            <a:ext cx="2708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Temperature map of the cavity plate at B</a:t>
            </a:r>
            <a:r>
              <a:rPr lang="en-US" sz="1800" baseline="-25000" dirty="0" smtClean="0"/>
              <a:t>p</a:t>
            </a:r>
            <a:r>
              <a:rPr lang="en-US" sz="1800" dirty="0" smtClean="0"/>
              <a:t> = 13 </a:t>
            </a:r>
            <a:r>
              <a:rPr lang="en-US" sz="1800" dirty="0" err="1" smtClean="0"/>
              <a:t>mT</a:t>
            </a:r>
            <a:r>
              <a:rPr lang="en-US" sz="1800" dirty="0" smtClean="0"/>
              <a:t>, T</a:t>
            </a:r>
            <a:r>
              <a:rPr lang="en-US" sz="1800" baseline="-25000" dirty="0" smtClean="0"/>
              <a:t>b</a:t>
            </a:r>
            <a:r>
              <a:rPr lang="en-US" sz="1800" dirty="0" smtClean="0"/>
              <a:t> = 2.0 K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hotspots</a:t>
            </a:r>
            <a:endParaRPr lang="en-US" dirty="0"/>
          </a:p>
        </p:txBody>
      </p:sp>
      <p:pic>
        <p:nvPicPr>
          <p:cNvPr id="6" name="Picture 5" descr="Fig13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35935" y="989311"/>
            <a:ext cx="3154680" cy="2122239"/>
          </a:xfrm>
          <a:prstGeom prst="rect">
            <a:avLst/>
          </a:prstGeom>
        </p:spPr>
      </p:pic>
      <p:pic>
        <p:nvPicPr>
          <p:cNvPr id="7" name="Picture 6" descr="Fig14a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43190" y="3060749"/>
            <a:ext cx="2673096" cy="2516012"/>
          </a:xfrm>
          <a:prstGeom prst="rect">
            <a:avLst/>
          </a:prstGeom>
        </p:spPr>
      </p:pic>
      <p:pic>
        <p:nvPicPr>
          <p:cNvPr id="8" name="Picture 7" descr="Fig15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1245" y="3069980"/>
            <a:ext cx="2828254" cy="239443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3219450" y="1829152"/>
            <a:ext cx="521936" cy="12759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216170" y="1758814"/>
            <a:ext cx="555855" cy="13653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8069" y="5883096"/>
            <a:ext cx="776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/>
              <a:t>P</a:t>
            </a:r>
            <a:r>
              <a:rPr lang="en-US" sz="1800" b="1" baseline="-25000" dirty="0" err="1" smtClean="0"/>
              <a:t>abs</a:t>
            </a:r>
            <a:r>
              <a:rPr lang="en-US" sz="1800" b="1" dirty="0" smtClean="0"/>
              <a:t> = 50 </a:t>
            </a:r>
            <a:r>
              <a:rPr lang="en-US" sz="1800" b="1" dirty="0" err="1" smtClean="0"/>
              <a:t>mW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f</a:t>
            </a:r>
            <a:r>
              <a:rPr lang="en-US" sz="1800" b="1" baseline="-25000" dirty="0" err="1" smtClean="0"/>
              <a:t>M</a:t>
            </a:r>
            <a:r>
              <a:rPr lang="en-US" sz="1800" b="1" dirty="0"/>
              <a:t> </a:t>
            </a:r>
            <a:r>
              <a:rPr lang="en-US" sz="1800" b="1" dirty="0" smtClean="0"/>
              <a:t>= 1 Hz</a:t>
            </a:r>
            <a:r>
              <a:rPr lang="en-US" sz="1800" dirty="0" smtClean="0"/>
              <a:t>, </a:t>
            </a:r>
            <a:r>
              <a:rPr lang="en-US" sz="1800" dirty="0" err="1" smtClean="0"/>
              <a:t>r</a:t>
            </a:r>
            <a:r>
              <a:rPr lang="en-US" sz="1800" baseline="-25000" dirty="0" err="1" smtClean="0"/>
              <a:t>L</a:t>
            </a:r>
            <a:r>
              <a:rPr lang="en-US" sz="1800" dirty="0" smtClean="0"/>
              <a:t> = 0.435 mm for both scans. T</a:t>
            </a:r>
            <a:r>
              <a:rPr lang="en-US" sz="1800" baseline="-25000" dirty="0" smtClean="0"/>
              <a:t>in</a:t>
            </a:r>
            <a:r>
              <a:rPr lang="en-US" sz="1800" dirty="0" smtClean="0"/>
              <a:t> ~ 4 K, R</a:t>
            </a:r>
            <a:r>
              <a:rPr lang="en-US" sz="1800" baseline="-25000" dirty="0" smtClean="0"/>
              <a:t>BCS</a:t>
            </a:r>
            <a:r>
              <a:rPr lang="en-US" sz="1800" dirty="0" smtClean="0"/>
              <a:t> </a:t>
            </a:r>
            <a:r>
              <a:rPr lang="en-US" sz="1800" dirty="0" smtClean="0">
                <a:sym typeface="Symbol"/>
              </a:rPr>
              <a:t> 3.3 </a:t>
            </a:r>
            <a:r>
              <a:rPr lang="en-US" sz="1800" dirty="0" err="1" smtClean="0">
                <a:latin typeface="Symbol" pitchFamily="18" charset="2"/>
                <a:sym typeface="Symbol"/>
              </a:rPr>
              <a:t>mW</a:t>
            </a:r>
            <a:endParaRPr lang="en-US" sz="1800" dirty="0">
              <a:latin typeface="Symbol" pitchFamily="18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11715" y="1397977"/>
            <a:ext cx="2708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Temperature map of the cavity plate at B</a:t>
            </a:r>
            <a:r>
              <a:rPr lang="en-US" sz="1800" baseline="-25000" dirty="0" smtClean="0"/>
              <a:t>p</a:t>
            </a:r>
            <a:r>
              <a:rPr lang="en-US" sz="1800" dirty="0" smtClean="0"/>
              <a:t> = 13 </a:t>
            </a:r>
            <a:r>
              <a:rPr lang="en-US" sz="1800" dirty="0" err="1" smtClean="0"/>
              <a:t>mT</a:t>
            </a:r>
            <a:r>
              <a:rPr lang="en-US" sz="1800" dirty="0" smtClean="0"/>
              <a:t>, T</a:t>
            </a:r>
            <a:r>
              <a:rPr lang="en-US" sz="1800" baseline="-25000" dirty="0" smtClean="0"/>
              <a:t>b</a:t>
            </a:r>
            <a:r>
              <a:rPr lang="en-US" sz="1800" dirty="0" smtClean="0"/>
              <a:t> = 2.0 K</a:t>
            </a:r>
            <a:endParaRPr lang="en-US" sz="1800" dirty="0"/>
          </a:p>
        </p:txBody>
      </p:sp>
      <p:grpSp>
        <p:nvGrpSpPr>
          <p:cNvPr id="47" name="Group 46"/>
          <p:cNvGrpSpPr/>
          <p:nvPr/>
        </p:nvGrpSpPr>
        <p:grpSpPr>
          <a:xfrm>
            <a:off x="5105400" y="4362450"/>
            <a:ext cx="3893261" cy="1590674"/>
            <a:chOff x="5105400" y="4362450"/>
            <a:chExt cx="3893261" cy="1590674"/>
          </a:xfrm>
        </p:grpSpPr>
        <p:sp>
          <p:nvSpPr>
            <p:cNvPr id="30" name="Rectangle 29"/>
            <p:cNvSpPr/>
            <p:nvPr/>
          </p:nvSpPr>
          <p:spPr bwMode="auto">
            <a:xfrm>
              <a:off x="5105400" y="4362450"/>
              <a:ext cx="666750" cy="523875"/>
            </a:xfrm>
            <a:prstGeom prst="rect">
              <a:avLst/>
            </a:prstGeom>
            <a:noFill/>
            <a:ln w="28575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>
              <a:off x="5438776" y="4876800"/>
              <a:ext cx="1533524" cy="10191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>
              <a:endCxn id="62466" idx="0"/>
            </p:cNvCxnSpPr>
            <p:nvPr/>
          </p:nvCxnSpPr>
          <p:spPr bwMode="auto">
            <a:xfrm>
              <a:off x="5438776" y="4362450"/>
              <a:ext cx="2532417" cy="14772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62466" name="Picture 2" descr="cross-x0to7-y28-x5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43725" y="4510175"/>
              <a:ext cx="2054936" cy="1442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6" name="Group 45"/>
          <p:cNvGrpSpPr/>
          <p:nvPr/>
        </p:nvGrpSpPr>
        <p:grpSpPr>
          <a:xfrm>
            <a:off x="134679" y="3744880"/>
            <a:ext cx="2494221" cy="2182770"/>
            <a:chOff x="134679" y="3744880"/>
            <a:chExt cx="2494221" cy="218277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1962150" y="3744880"/>
              <a:ext cx="666750" cy="523875"/>
            </a:xfrm>
            <a:prstGeom prst="rect">
              <a:avLst/>
            </a:prstGeom>
            <a:noFill/>
            <a:ln w="28575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18" name="Straight Connector 17"/>
            <p:cNvCxnSpPr>
              <a:stCxn id="16" idx="0"/>
              <a:endCxn id="43" idx="0"/>
            </p:cNvCxnSpPr>
            <p:nvPr/>
          </p:nvCxnSpPr>
          <p:spPr bwMode="auto">
            <a:xfrm flipH="1">
              <a:off x="1151861" y="3744880"/>
              <a:ext cx="1143664" cy="6569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>
              <a:stCxn id="16" idx="2"/>
            </p:cNvCxnSpPr>
            <p:nvPr/>
          </p:nvCxnSpPr>
          <p:spPr bwMode="auto">
            <a:xfrm flipH="1">
              <a:off x="2158409" y="4268755"/>
              <a:ext cx="137116" cy="16216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43" name="Picture 42" descr="3crosses-x-24-y13to19-x50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4679" y="4401878"/>
              <a:ext cx="2034363" cy="152577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Lab_PowerPoint3-1">
  <a:themeElements>
    <a:clrScheme name="JLab_PowerPoint3-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Lab_PowerPoint3-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JLab_PowerPoint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JLab_PowerPoint3-1</Template>
  <TotalTime>1614</TotalTime>
  <Words>931</Words>
  <Application>Microsoft Office PowerPoint</Application>
  <PresentationFormat>On-screen Show (4:3)</PresentationFormat>
  <Paragraphs>130</Paragraphs>
  <Slides>15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JLab_PowerPoint3-1</vt:lpstr>
      <vt:lpstr>Equation</vt:lpstr>
      <vt:lpstr>Laser heating and laser scanning microscopy of SRF cavities</vt:lpstr>
      <vt:lpstr>Acknowledgements</vt:lpstr>
      <vt:lpstr>Hotspots in SRF cavities</vt:lpstr>
      <vt:lpstr>Low Temperature Laser Scanning Microscopy</vt:lpstr>
      <vt:lpstr>LTLSM setup for SRF cavity</vt:lpstr>
      <vt:lpstr>SRF cavity for LSM</vt:lpstr>
      <vt:lpstr>Measurement setup</vt:lpstr>
      <vt:lpstr>Results: hotspot vs. coldspot</vt:lpstr>
      <vt:lpstr>Results: hotspots</vt:lpstr>
      <vt:lpstr>Comparison with HTS setup</vt:lpstr>
      <vt:lpstr>Eliminating vortex hotspots by thermal gradients</vt:lpstr>
      <vt:lpstr>Laser hotspot annealing</vt:lpstr>
      <vt:lpstr>Experimental procedure and results</vt:lpstr>
      <vt:lpstr>DT before and after laser heating</vt:lpstr>
      <vt:lpstr>Conclusions</vt:lpstr>
    </vt:vector>
  </TitlesOfParts>
  <Company>Jefferson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gciovati</dc:creator>
  <cp:lastModifiedBy>gciovati</cp:lastModifiedBy>
  <cp:revision>67</cp:revision>
  <dcterms:created xsi:type="dcterms:W3CDTF">2007-05-09T14:10:51Z</dcterms:created>
  <dcterms:modified xsi:type="dcterms:W3CDTF">2012-07-12T17:07:56Z</dcterms:modified>
</cp:coreProperties>
</file>