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96" r:id="rId2"/>
    <p:sldId id="256" r:id="rId3"/>
    <p:sldId id="29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5" r:id="rId21"/>
    <p:sldId id="273" r:id="rId22"/>
    <p:sldId id="297" r:id="rId23"/>
    <p:sldId id="324" r:id="rId24"/>
    <p:sldId id="313" r:id="rId25"/>
    <p:sldId id="314" r:id="rId26"/>
    <p:sldId id="315" r:id="rId27"/>
    <p:sldId id="333" r:id="rId28"/>
    <p:sldId id="316" r:id="rId29"/>
    <p:sldId id="317" r:id="rId30"/>
    <p:sldId id="318" r:id="rId31"/>
    <p:sldId id="319" r:id="rId32"/>
    <p:sldId id="320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44" r:id="rId42"/>
    <p:sldId id="360" r:id="rId43"/>
    <p:sldId id="351" r:id="rId44"/>
    <p:sldId id="334" r:id="rId45"/>
    <p:sldId id="361" r:id="rId46"/>
    <p:sldId id="359" r:id="rId47"/>
    <p:sldId id="364" r:id="rId48"/>
    <p:sldId id="365" r:id="rId49"/>
    <p:sldId id="367" r:id="rId50"/>
    <p:sldId id="366" r:id="rId51"/>
    <p:sldId id="368" r:id="rId52"/>
    <p:sldId id="369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382" r:id="rId66"/>
    <p:sldId id="383" r:id="rId67"/>
    <p:sldId id="390" r:id="rId68"/>
    <p:sldId id="391" r:id="rId69"/>
    <p:sldId id="392" r:id="rId70"/>
    <p:sldId id="389" r:id="rId71"/>
    <p:sldId id="393" r:id="rId72"/>
    <p:sldId id="394" r:id="rId73"/>
    <p:sldId id="358" r:id="rId74"/>
    <p:sldId id="350" r:id="rId75"/>
    <p:sldId id="395" r:id="rId76"/>
    <p:sldId id="396" r:id="rId77"/>
    <p:sldId id="410" r:id="rId78"/>
    <p:sldId id="405" r:id="rId79"/>
    <p:sldId id="406" r:id="rId80"/>
    <p:sldId id="407" r:id="rId81"/>
    <p:sldId id="408" r:id="rId82"/>
    <p:sldId id="398" r:id="rId83"/>
    <p:sldId id="414" r:id="rId84"/>
    <p:sldId id="416" r:id="rId85"/>
    <p:sldId id="411" r:id="rId86"/>
    <p:sldId id="415" r:id="rId87"/>
    <p:sldId id="417" r:id="rId88"/>
    <p:sldId id="418" r:id="rId89"/>
    <p:sldId id="419" r:id="rId90"/>
    <p:sldId id="420" r:id="rId91"/>
    <p:sldId id="422" r:id="rId92"/>
    <p:sldId id="357" r:id="rId93"/>
    <p:sldId id="384" r:id="rId94"/>
    <p:sldId id="342" r:id="rId95"/>
    <p:sldId id="348" r:id="rId96"/>
    <p:sldId id="385" r:id="rId97"/>
    <p:sldId id="337" r:id="rId98"/>
    <p:sldId id="346" r:id="rId99"/>
    <p:sldId id="338" r:id="rId100"/>
    <p:sldId id="349" r:id="rId101"/>
    <p:sldId id="362" r:id="rId102"/>
    <p:sldId id="339" r:id="rId103"/>
    <p:sldId id="335" r:id="rId104"/>
    <p:sldId id="412" r:id="rId10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900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BED91-284E-47A8-A5D3-3E223D15CA50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35050-47F8-4B54-8FF0-D8C2208AB6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90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0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560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C26D80-76C8-4AF0-8BDE-06BA98D076A4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AB91B-D06A-4702-A520-C4CF8BB14E70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367ADF-9F94-42B2-967D-B8FEF18CAFA9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E19A20-5AC1-4597-BEA9-2D9607EA1EC4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528C6-ED14-4F9B-B245-708ACF6CB312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257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25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9E1B92-3143-4CDB-8AF9-5CB221591B53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0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36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13C90-BD2D-4607-A8BA-DB5E41FD48DE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46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B88A4A-9050-478A-96C1-2FE8509C2986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0F970-749F-4259-8558-C9D9F6E70AF2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66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0E8F7-9EFD-4715-94DF-407F1E48A4DC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197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119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7D8FE4-31CB-40F1-B5E0-642F6BDD5706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02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E16C6C-E63F-4BF3-85DA-E851EBAA7F89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149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91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EE6F6-DED0-4FFA-80AC-EAD0782C771C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35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93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7E41F-B7F5-4266-BC3A-91A6227DE944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955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95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85CD2-1CD0-4401-BCE1-FABA84065635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9763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976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32062-E16C-40CB-84C5-0068123DDA71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0992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099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D0A1D-99A5-4EDA-BAB0-5913C119A0A3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C68C1-5383-4DF4-96F9-A8ED6491740C}" type="slidenum">
              <a:rPr lang="en-US"/>
              <a:pPr/>
              <a:t>58</a:t>
            </a:fld>
            <a:endParaRPr lang="en-US"/>
          </a:p>
        </p:txBody>
      </p:sp>
      <p:sp>
        <p:nvSpPr>
          <p:cNvPr id="19968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9998" y="686474"/>
            <a:ext cx="4941072" cy="3428114"/>
          </a:xfrm>
          <a:ln/>
        </p:spPr>
      </p:sp>
      <p:sp>
        <p:nvSpPr>
          <p:cNvPr id="19968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3" tIns="45712" rIns="91423" bIns="45712"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99685" name="Segnaposto numero diapositiva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defTabSz="864599"/>
            <a:fld id="{99D4F759-DEEF-475F-AFA4-82C552256885}" type="slidenum">
              <a:rPr lang="en-US" sz="1200">
                <a:latin typeface="Calibri" pitchFamily="34" charset="0"/>
              </a:rPr>
              <a:pPr algn="r" defTabSz="864599"/>
              <a:t>58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10BB1-6511-4615-AFF0-B6EBBDBDD65D}" type="slidenum">
              <a:rPr lang="en-US"/>
              <a:pPr/>
              <a:t>59</a:t>
            </a:fld>
            <a:endParaRPr lang="en-US"/>
          </a:p>
        </p:txBody>
      </p:sp>
      <p:sp>
        <p:nvSpPr>
          <p:cNvPr id="20173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173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3" tIns="45712" rIns="91423" bIns="45712"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01733" name="Segnaposto numero diapositiva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defTabSz="864599"/>
            <a:fld id="{85A4A1C8-C18A-44D8-BE0C-4C40607317EE}" type="slidenum">
              <a:rPr lang="en-US" sz="1200">
                <a:latin typeface="Calibri" pitchFamily="34" charset="0"/>
              </a:rPr>
              <a:pPr algn="r" defTabSz="864599"/>
              <a:t>59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0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048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2B4CE-4525-4185-9F97-7584F6D0CA11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0685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068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6DB83-0901-4974-BE27-35DC897E5220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769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577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91739-4571-44FF-B516-D07870A2EC5C}" type="slidenum">
              <a:rPr lang="en-US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131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13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F0FC7-03B8-4DF9-9ED3-7BCDBCAB08A5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23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C2470-3F17-4F1F-AF00-99E9E490EDCE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36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33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B62AC-1904-48BE-A2C3-55B82795FF5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43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7B21A-AA42-4201-8D06-AE6344855819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7EEF9-2E30-4412-903D-0F20605579B1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37199-9DB2-4A94-9B9F-F45BE0474A1E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E87D2-71D9-44E6-8323-DD59D4FDD63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17/07/2012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5.png"/><Relationship Id="rId3" Type="http://schemas.openxmlformats.org/officeDocument/2006/relationships/image" Target="../media/image88.jpeg"/><Relationship Id="rId7" Type="http://schemas.openxmlformats.org/officeDocument/2006/relationships/image" Target="../media/image8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4.png"/><Relationship Id="rId5" Type="http://schemas.openxmlformats.org/officeDocument/2006/relationships/image" Target="../media/image80.jpeg"/><Relationship Id="rId15" Type="http://schemas.openxmlformats.org/officeDocument/2006/relationships/image" Target="../media/image8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89.jpeg"/><Relationship Id="rId9" Type="http://schemas.openxmlformats.org/officeDocument/2006/relationships/image" Target="../media/image83.png"/><Relationship Id="rId14" Type="http://schemas.openxmlformats.org/officeDocument/2006/relationships/oleObject" Target="../embeddings/oleObject6.bin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9757" y="1484784"/>
            <a:ext cx="8784976" cy="1470025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Arial Black" pitchFamily="34" charset="0"/>
              </a:rPr>
              <a:t>Spin-</a:t>
            </a:r>
            <a:r>
              <a:rPr lang="it-IT" sz="3600" b="1" dirty="0" err="1" smtClean="0">
                <a:solidFill>
                  <a:srgbClr val="FF0000"/>
                </a:solidFill>
                <a:latin typeface="Arial Black" pitchFamily="34" charset="0"/>
              </a:rPr>
              <a:t>forming</a:t>
            </a:r>
            <a:r>
              <a:rPr lang="it-IT" sz="3600" b="1" dirty="0" smtClean="0">
                <a:solidFill>
                  <a:srgbClr val="FF0000"/>
                </a:solidFill>
                <a:latin typeface="Arial Black" pitchFamily="34" charset="0"/>
              </a:rPr>
              <a:t> of </a:t>
            </a:r>
            <a:r>
              <a:rPr lang="it-IT" sz="3600" b="1" dirty="0" err="1" smtClean="0">
                <a:solidFill>
                  <a:srgbClr val="FF0000"/>
                </a:solidFill>
                <a:latin typeface="Arial Black" pitchFamily="34" charset="0"/>
              </a:rPr>
              <a:t>Seamless</a:t>
            </a:r>
            <a:r>
              <a:rPr lang="it-IT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  <a:latin typeface="Arial Black" pitchFamily="34" charset="0"/>
              </a:rPr>
              <a:t>cavities</a:t>
            </a:r>
            <a:endParaRPr lang="it-IT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3717032"/>
            <a:ext cx="8568952" cy="2639144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Enzo Palmieri</a:t>
            </a:r>
          </a:p>
          <a:p>
            <a:endParaRPr lang="it-IT" dirty="0" smtClean="0">
              <a:latin typeface="Arial Black" pitchFamily="34" charset="0"/>
            </a:endParaRPr>
          </a:p>
          <a:p>
            <a:r>
              <a:rPr lang="it-IT" dirty="0" smtClean="0">
                <a:latin typeface="Arial Black" pitchFamily="34" charset="0"/>
              </a:rPr>
              <a:t>ISTITUTO NAZIONALE DI FISICA NUCLEARE</a:t>
            </a:r>
          </a:p>
          <a:p>
            <a:r>
              <a:rPr lang="it-IT" dirty="0" err="1" smtClean="0">
                <a:latin typeface="Arial Black" pitchFamily="34" charset="0"/>
              </a:rPr>
              <a:t>Legnro</a:t>
            </a:r>
            <a:r>
              <a:rPr lang="it-IT" dirty="0" smtClean="0">
                <a:latin typeface="Arial Black" pitchFamily="34" charset="0"/>
              </a:rPr>
              <a:t> National </a:t>
            </a:r>
            <a:r>
              <a:rPr lang="it-IT" dirty="0" err="1" smtClean="0">
                <a:latin typeface="Arial Black" pitchFamily="34" charset="0"/>
              </a:rPr>
              <a:t>Laboratories</a:t>
            </a:r>
            <a:endParaRPr lang="it-IT" dirty="0" smtClean="0">
              <a:latin typeface="Arial Black" pitchFamily="34" charset="0"/>
            </a:endParaRPr>
          </a:p>
          <a:p>
            <a:r>
              <a:rPr lang="it-IT" dirty="0" smtClean="0">
                <a:latin typeface="Arial Black" pitchFamily="34" charset="0"/>
              </a:rPr>
              <a:t>and </a:t>
            </a:r>
            <a:r>
              <a:rPr lang="it-IT" dirty="0" err="1" smtClean="0">
                <a:latin typeface="Arial Black" pitchFamily="34" charset="0"/>
              </a:rPr>
              <a:t>University</a:t>
            </a:r>
            <a:r>
              <a:rPr lang="it-IT" dirty="0" smtClean="0">
                <a:latin typeface="Arial Black" pitchFamily="34" charset="0"/>
              </a:rPr>
              <a:t> of </a:t>
            </a:r>
            <a:r>
              <a:rPr lang="it-IT" dirty="0" err="1" smtClean="0">
                <a:latin typeface="Arial Black" pitchFamily="34" charset="0"/>
              </a:rPr>
              <a:t>Padua</a:t>
            </a:r>
            <a:endParaRPr lang="it-IT" dirty="0">
              <a:latin typeface="Arial Black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210126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 Black" pitchFamily="34" charset="0"/>
              </a:rPr>
              <a:t>7th Workshop on SRF </a:t>
            </a:r>
            <a:r>
              <a:rPr lang="it-IT" sz="1600" dirty="0" err="1" smtClean="0">
                <a:latin typeface="Arial Black" pitchFamily="34" charset="0"/>
              </a:rPr>
              <a:t>Materials</a:t>
            </a:r>
            <a:r>
              <a:rPr lang="it-IT" sz="1600" dirty="0" smtClean="0">
                <a:latin typeface="Arial Black" pitchFamily="34" charset="0"/>
              </a:rPr>
              <a:t>, </a:t>
            </a:r>
            <a:r>
              <a:rPr lang="it-IT" sz="1600" dirty="0" err="1" smtClean="0">
                <a:latin typeface="Arial Black" pitchFamily="34" charset="0"/>
              </a:rPr>
              <a:t>July</a:t>
            </a:r>
            <a:r>
              <a:rPr lang="it-IT" sz="1600" dirty="0" smtClean="0">
                <a:latin typeface="Arial Black" pitchFamily="34" charset="0"/>
              </a:rPr>
              <a:t> 16-17, 2012, </a:t>
            </a:r>
            <a:r>
              <a:rPr lang="it-IT" sz="1600" dirty="0" err="1" smtClean="0">
                <a:latin typeface="Arial Black" pitchFamily="34" charset="0"/>
              </a:rPr>
              <a:t>Jlab</a:t>
            </a:r>
            <a:r>
              <a:rPr lang="it-IT" sz="1600" dirty="0" smtClean="0">
                <a:latin typeface="Arial Black" pitchFamily="34" charset="0"/>
              </a:rPr>
              <a:t>, Newport News VA</a:t>
            </a:r>
            <a:endParaRPr lang="it-IT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pinning%2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91440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39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All files\CAVITIES\Seamless\Q vs Eacc\1P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691557" cy="53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980728"/>
            <a:ext cx="849694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60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it-IT" sz="3600" smtClean="0">
                <a:solidFill>
                  <a:srgbClr val="FF0000"/>
                </a:solidFill>
                <a:latin typeface="Arial Black" pitchFamily="34" charset="0"/>
              </a:rPr>
              <a:t>Spinning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is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mandatory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 for Nb/Cu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Sputtered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cavities</a:t>
            </a:r>
            <a:endParaRPr lang="it-IT" sz="36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it-IT" sz="3600" dirty="0" smtClean="0">
              <a:latin typeface="Arial Black" pitchFamily="34" charset="0"/>
            </a:endParaRPr>
          </a:p>
          <a:p>
            <a:endParaRPr lang="it-IT" sz="3600" dirty="0" smtClean="0">
              <a:latin typeface="Arial Black" pitchFamily="34" charset="0"/>
            </a:endParaRPr>
          </a:p>
          <a:p>
            <a:pPr algn="ctr"/>
            <a:r>
              <a:rPr lang="it-IT" sz="3600" dirty="0" smtClean="0">
                <a:latin typeface="Arial Black" pitchFamily="34" charset="0"/>
              </a:rPr>
              <a:t>Nb film </a:t>
            </a:r>
            <a:r>
              <a:rPr lang="it-IT" sz="3600" dirty="0" err="1" smtClean="0">
                <a:latin typeface="Arial Black" pitchFamily="34" charset="0"/>
              </a:rPr>
              <a:t>onto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hydroformed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cavities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does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not</a:t>
            </a:r>
            <a:r>
              <a:rPr lang="it-IT" sz="3600" dirty="0" smtClean="0">
                <a:latin typeface="Arial Black" pitchFamily="34" charset="0"/>
              </a:rPr>
              <a:t> work! </a:t>
            </a:r>
          </a:p>
          <a:p>
            <a:pPr algn="ctr"/>
            <a:endParaRPr lang="it-IT" sz="3600" dirty="0">
              <a:latin typeface="Arial Black" pitchFamily="34" charset="0"/>
            </a:endParaRPr>
          </a:p>
          <a:p>
            <a:pPr algn="ctr"/>
            <a:endParaRPr lang="it-IT" sz="3600" dirty="0" smtClean="0">
              <a:latin typeface="Arial Black" pitchFamily="34" charset="0"/>
            </a:endParaRPr>
          </a:p>
          <a:p>
            <a:pPr algn="ctr"/>
            <a:endParaRPr lang="it-IT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2" r="22440"/>
          <a:stretch>
            <a:fillRect/>
          </a:stretch>
        </p:blipFill>
        <p:spPr bwMode="auto">
          <a:xfrm>
            <a:off x="755576" y="1052736"/>
            <a:ext cx="7373689" cy="58348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07504" y="283295"/>
            <a:ext cx="9217024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it-IT" sz="4800" dirty="0">
                <a:solidFill>
                  <a:srgbClr val="FF0000"/>
                </a:solidFill>
                <a:latin typeface="Arial Black" pitchFamily="34" charset="0"/>
              </a:rPr>
              <a:t>Nb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sputtered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 Cu </a:t>
            </a:r>
            <a:r>
              <a:rPr lang="it-IT" sz="3600" dirty="0" err="1" smtClean="0">
                <a:latin typeface="Arial Black" pitchFamily="34" charset="0"/>
              </a:rPr>
              <a:t>spun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cavity</a:t>
            </a:r>
            <a:endParaRPr lang="en-GB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3P1qe16mar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406156"/>
            <a:ext cx="4176712" cy="23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59" name="Picture 3" descr="fot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19415" r="6442" b="19415"/>
          <a:stretch>
            <a:fillRect/>
          </a:stretch>
        </p:blipFill>
        <p:spPr bwMode="auto">
          <a:xfrm>
            <a:off x="215900" y="4689475"/>
            <a:ext cx="3995738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0" name="Picture 4" descr="1P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-99392"/>
            <a:ext cx="50419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2261" name="Object 5"/>
          <p:cNvGraphicFramePr>
            <a:graphicFrameLocks noChangeAspect="1"/>
          </p:cNvGraphicFramePr>
          <p:nvPr/>
        </p:nvGraphicFramePr>
        <p:xfrm>
          <a:off x="107950" y="188913"/>
          <a:ext cx="3744913" cy="214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" name="Fotografia di Photo Editor" r:id="rId6" imgW="8295238" imgH="4753639" progId="MSPhotoEd.3">
                  <p:embed/>
                </p:oleObj>
              </mc:Choice>
              <mc:Fallback>
                <p:oleObj name="Fotografia di Photo Editor" r:id="rId6" imgW="8295238" imgH="475363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88913"/>
                        <a:ext cx="3744913" cy="214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2262" name="Text Box 6"/>
          <p:cNvSpPr txBox="1">
            <a:spLocks noChangeArrowheads="1"/>
          </p:cNvSpPr>
          <p:nvPr/>
        </p:nvSpPr>
        <p:spPr bwMode="auto">
          <a:xfrm>
            <a:off x="3889375" y="2708920"/>
            <a:ext cx="5111750" cy="166199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it-IT" dirty="0" err="1" smtClean="0">
                <a:latin typeface="Arial Black" pitchFamily="34" charset="0"/>
              </a:rPr>
              <a:t>All</a:t>
            </a:r>
            <a:r>
              <a:rPr lang="it-IT" dirty="0" smtClean="0">
                <a:latin typeface="Arial Black" pitchFamily="34" charset="0"/>
              </a:rPr>
              <a:t> last </a:t>
            </a:r>
            <a:r>
              <a:rPr lang="it-IT" dirty="0" err="1" smtClean="0">
                <a:solidFill>
                  <a:srgbClr val="FF0000"/>
                </a:solidFill>
                <a:latin typeface="Arial Black" pitchFamily="34" charset="0"/>
              </a:rPr>
              <a:t>monocells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reach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sz="2400" dirty="0" smtClean="0">
                <a:solidFill>
                  <a:srgbClr val="FF0000"/>
                </a:solidFill>
                <a:latin typeface="Arial Black" pitchFamily="34" charset="0"/>
              </a:rPr>
              <a:t>40 MV/m</a:t>
            </a:r>
            <a:endParaRPr lang="it-IT" dirty="0" smtClean="0">
              <a:latin typeface="Arial Black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it-IT" dirty="0">
              <a:latin typeface="Arial Black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it-IT" dirty="0" smtClean="0">
                <a:latin typeface="Arial Black" pitchFamily="34" charset="0"/>
              </a:rPr>
              <a:t>The </a:t>
            </a:r>
            <a:r>
              <a:rPr lang="it-IT" dirty="0" smtClean="0">
                <a:solidFill>
                  <a:srgbClr val="FF0000"/>
                </a:solidFill>
                <a:latin typeface="Arial Black" pitchFamily="34" charset="0"/>
              </a:rPr>
              <a:t>3cell </a:t>
            </a:r>
            <a:r>
              <a:rPr lang="it-IT" dirty="0" err="1" smtClean="0">
                <a:latin typeface="Arial Black" pitchFamily="34" charset="0"/>
              </a:rPr>
              <a:t>after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only</a:t>
            </a:r>
            <a:r>
              <a:rPr lang="it-IT" dirty="0" smtClean="0">
                <a:latin typeface="Arial Black" pitchFamily="34" charset="0"/>
              </a:rPr>
              <a:t> a </a:t>
            </a:r>
            <a:r>
              <a:rPr lang="it-IT" dirty="0" err="1" smtClean="0">
                <a:solidFill>
                  <a:srgbClr val="FF0000"/>
                </a:solidFill>
                <a:latin typeface="Arial Black" pitchFamily="34" charset="0"/>
              </a:rPr>
              <a:t>partial</a:t>
            </a:r>
            <a:r>
              <a:rPr lang="it-IT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 Black" pitchFamily="34" charset="0"/>
              </a:rPr>
              <a:t>grinding</a:t>
            </a:r>
            <a:r>
              <a:rPr lang="it-IT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it-IT" dirty="0" err="1" smtClean="0">
                <a:latin typeface="Arial Black" pitchFamily="34" charset="0"/>
              </a:rPr>
              <a:t>reached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sz="2400" dirty="0" smtClean="0">
                <a:solidFill>
                  <a:srgbClr val="FF0000"/>
                </a:solidFill>
                <a:latin typeface="Arial Black" pitchFamily="34" charset="0"/>
              </a:rPr>
              <a:t>25 MV/m</a:t>
            </a:r>
            <a:endParaRPr lang="it-IT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pSp>
        <p:nvGrpSpPr>
          <p:cNvPr id="352263" name="Group 7"/>
          <p:cNvGrpSpPr>
            <a:grpSpLocks/>
          </p:cNvGrpSpPr>
          <p:nvPr/>
        </p:nvGrpSpPr>
        <p:grpSpPr bwMode="auto">
          <a:xfrm>
            <a:off x="431800" y="2492375"/>
            <a:ext cx="3176588" cy="2090738"/>
            <a:chOff x="720" y="432"/>
            <a:chExt cx="4704" cy="3408"/>
          </a:xfrm>
        </p:grpSpPr>
        <p:graphicFrame>
          <p:nvGraphicFramePr>
            <p:cNvPr id="352264" name="Object 8"/>
            <p:cNvGraphicFramePr>
              <a:graphicFrameLocks noChangeAspect="1"/>
            </p:cNvGraphicFramePr>
            <p:nvPr/>
          </p:nvGraphicFramePr>
          <p:xfrm>
            <a:off x="720" y="432"/>
            <a:ext cx="2322" cy="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11" name="Image" r:id="rId8" imgW="4505954" imgH="2876190" progId="PSP5.Image">
                    <p:embed/>
                  </p:oleObj>
                </mc:Choice>
                <mc:Fallback>
                  <p:oleObj name="Image" r:id="rId8" imgW="4505954" imgH="2876190" progId="PSP5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432"/>
                          <a:ext cx="2322" cy="1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2265" name="Object 9"/>
            <p:cNvGraphicFramePr>
              <a:graphicFrameLocks noChangeAspect="1"/>
            </p:cNvGraphicFramePr>
            <p:nvPr/>
          </p:nvGraphicFramePr>
          <p:xfrm>
            <a:off x="3120" y="432"/>
            <a:ext cx="2304" cy="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12" name="Image" r:id="rId10" imgW="4667902" imgH="3352381" progId="PSP5.Image">
                    <p:embed/>
                  </p:oleObj>
                </mc:Choice>
                <mc:Fallback>
                  <p:oleObj name="Image" r:id="rId10" imgW="4667902" imgH="3352381" progId="PSP5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432"/>
                          <a:ext cx="2304" cy="1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2266" name="Object 10"/>
            <p:cNvGraphicFramePr>
              <a:graphicFrameLocks noChangeAspect="1"/>
            </p:cNvGraphicFramePr>
            <p:nvPr/>
          </p:nvGraphicFramePr>
          <p:xfrm>
            <a:off x="720" y="2208"/>
            <a:ext cx="2304" cy="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13" name="Image" r:id="rId12" imgW="4715533" imgH="3457143" progId="PSP5.Image">
                    <p:embed/>
                  </p:oleObj>
                </mc:Choice>
                <mc:Fallback>
                  <p:oleObj name="Image" r:id="rId12" imgW="4715533" imgH="3457143" progId="PSP5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2208"/>
                          <a:ext cx="2304" cy="1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2267" name="Object 11"/>
            <p:cNvGraphicFramePr>
              <a:graphicFrameLocks noChangeAspect="1"/>
            </p:cNvGraphicFramePr>
            <p:nvPr/>
          </p:nvGraphicFramePr>
          <p:xfrm>
            <a:off x="3120" y="2208"/>
            <a:ext cx="2256" cy="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14" name="Image" r:id="rId14" imgW="6076190" imgH="3524742" progId="PSP5.Image">
                    <p:embed/>
                  </p:oleObj>
                </mc:Choice>
                <mc:Fallback>
                  <p:oleObj name="Image" r:id="rId14" imgW="6076190" imgH="3524742" progId="PSP5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208"/>
                          <a:ext cx="2256" cy="1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52268" name="Object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79388" y="2460625"/>
          <a:ext cx="3527425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" name="Video clip" r:id="rId16" imgW="3761905" imgH="2343477" progId="Package">
                  <p:embed/>
                </p:oleObj>
              </mc:Choice>
              <mc:Fallback>
                <p:oleObj name="Video clip" r:id="rId16" imgW="3761905" imgH="2343477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460625"/>
                        <a:ext cx="3527425" cy="219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77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412776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 smtClean="0">
                <a:latin typeface="Arial Black" pitchFamily="34" charset="0"/>
              </a:rPr>
              <a:t>Current</a:t>
            </a:r>
            <a:r>
              <a:rPr lang="it-IT" sz="4400" dirty="0" smtClean="0">
                <a:latin typeface="Arial Black" pitchFamily="34" charset="0"/>
              </a:rPr>
              <a:t> Work:</a:t>
            </a:r>
          </a:p>
          <a:p>
            <a:endParaRPr lang="it-IT" sz="4400" dirty="0" smtClean="0">
              <a:latin typeface="Arial Black" pitchFamily="34" charset="0"/>
            </a:endParaRPr>
          </a:p>
          <a:p>
            <a:pPr algn="ctr"/>
            <a:endParaRPr lang="it-IT" sz="4400" dirty="0">
              <a:latin typeface="Arial Black" pitchFamily="34" charset="0"/>
            </a:endParaRPr>
          </a:p>
          <a:p>
            <a:pPr algn="ctr"/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Tube back-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extrusion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400" dirty="0" err="1" smtClean="0">
                <a:latin typeface="Arial Black" pitchFamily="34" charset="0"/>
              </a:rPr>
              <a:t>directly</a:t>
            </a:r>
            <a:r>
              <a:rPr lang="it-IT" sz="4400" dirty="0" smtClean="0">
                <a:latin typeface="Arial Black" pitchFamily="34" charset="0"/>
              </a:rPr>
              <a:t> from </a:t>
            </a:r>
            <a:r>
              <a:rPr lang="it-IT" sz="4400" dirty="0" err="1" smtClean="0">
                <a:latin typeface="Arial Black" pitchFamily="34" charset="0"/>
              </a:rPr>
              <a:t>from</a:t>
            </a:r>
            <a:r>
              <a:rPr lang="it-IT" sz="4400" dirty="0" smtClean="0">
                <a:latin typeface="Arial Black" pitchFamily="34" charset="0"/>
              </a:rPr>
              <a:t> </a:t>
            </a:r>
            <a:r>
              <a:rPr lang="it-IT" sz="4400" dirty="0" err="1" smtClean="0">
                <a:latin typeface="Arial Black" pitchFamily="34" charset="0"/>
              </a:rPr>
              <a:t>billets</a:t>
            </a:r>
            <a:endParaRPr lang="it-IT" sz="4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pinning%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113"/>
            <a:ext cx="914400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33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pinning%2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63"/>
            <a:ext cx="9144000" cy="608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47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pinning4"/>
          <p:cNvPicPr>
            <a:picLocks noChangeAspect="1" noChangeArrowheads="1"/>
          </p:cNvPicPr>
          <p:nvPr/>
        </p:nvPicPr>
        <p:blipFill>
          <a:blip r:embed="rId3" cstate="print"/>
          <a:srcRect r="1959"/>
          <a:stretch>
            <a:fillRect/>
          </a:stretch>
        </p:blipFill>
        <p:spPr bwMode="auto">
          <a:xfrm>
            <a:off x="142875" y="322263"/>
            <a:ext cx="9001125" cy="607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64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pinning%2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534988"/>
            <a:ext cx="889317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2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pinnin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371475"/>
            <a:ext cx="8893175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9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laps%20mandr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66725"/>
            <a:ext cx="889317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49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ulyicella%2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736600"/>
            <a:ext cx="9072562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255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ulticella%201"/>
          <p:cNvPicPr>
            <a:picLocks noChangeAspect="1" noChangeArrowheads="1"/>
          </p:cNvPicPr>
          <p:nvPr/>
        </p:nvPicPr>
        <p:blipFill>
          <a:blip r:embed="rId3" cstate="print"/>
          <a:srcRect l="1010"/>
          <a:stretch>
            <a:fillRect/>
          </a:stretch>
        </p:blipFill>
        <p:spPr bwMode="auto">
          <a:xfrm>
            <a:off x="125413" y="455613"/>
            <a:ext cx="898207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3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ulticella%203"/>
          <p:cNvPicPr>
            <a:picLocks noChangeAspect="1" noChangeArrowheads="1"/>
          </p:cNvPicPr>
          <p:nvPr/>
        </p:nvPicPr>
        <p:blipFill>
          <a:blip r:embed="rId3" cstate="print"/>
          <a:srcRect b="1001"/>
          <a:stretch>
            <a:fillRect/>
          </a:stretch>
        </p:blipFill>
        <p:spPr bwMode="auto">
          <a:xfrm>
            <a:off x="177800" y="542925"/>
            <a:ext cx="8858250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9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00254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  <a:latin typeface="Arial Black" pitchFamily="34" charset="0"/>
              </a:rPr>
              <a:t>Spin-</a:t>
            </a:r>
            <a:r>
              <a:rPr lang="it-IT" dirty="0" err="1" smtClean="0">
                <a:solidFill>
                  <a:srgbClr val="FF0000"/>
                </a:solidFill>
                <a:latin typeface="Arial Black" pitchFamily="34" charset="0"/>
              </a:rPr>
              <a:t>forming</a:t>
            </a:r>
            <a:r>
              <a:rPr lang="it-IT" dirty="0" smtClean="0">
                <a:solidFill>
                  <a:srgbClr val="FF0000"/>
                </a:solidFill>
                <a:latin typeface="Arial Black" pitchFamily="34" charset="0"/>
              </a:rPr>
              <a:t> of </a:t>
            </a:r>
            <a:r>
              <a:rPr lang="it-IT" dirty="0" err="1" smtClean="0">
                <a:solidFill>
                  <a:srgbClr val="FF0000"/>
                </a:solidFill>
                <a:latin typeface="Arial Black" pitchFamily="34" charset="0"/>
              </a:rPr>
              <a:t>Seamless</a:t>
            </a:r>
            <a:r>
              <a:rPr lang="it-IT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 Black" pitchFamily="34" charset="0"/>
              </a:rPr>
              <a:t>cavities</a:t>
            </a:r>
            <a:endParaRPr lang="it-IT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552" y="3789040"/>
            <a:ext cx="8201858" cy="2592288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 Black" pitchFamily="34" charset="0"/>
              </a:rPr>
              <a:t>Enzo Palmieri</a:t>
            </a:r>
          </a:p>
          <a:p>
            <a:endParaRPr lang="it-IT" sz="2400" dirty="0">
              <a:latin typeface="Arial Black" pitchFamily="34" charset="0"/>
            </a:endParaRPr>
          </a:p>
          <a:p>
            <a:r>
              <a:rPr lang="it-IT" sz="2400" dirty="0" smtClean="0">
                <a:latin typeface="Arial Black" pitchFamily="34" charset="0"/>
              </a:rPr>
              <a:t>ISTITUTO NAZIONALE DI FISICA NUCLEARE and </a:t>
            </a:r>
            <a:r>
              <a:rPr lang="it-IT" sz="2400" dirty="0" err="1" smtClean="0">
                <a:latin typeface="Arial Black" pitchFamily="34" charset="0"/>
              </a:rPr>
              <a:t>University</a:t>
            </a:r>
            <a:r>
              <a:rPr lang="it-IT" sz="2400" dirty="0" smtClean="0">
                <a:latin typeface="Arial Black" pitchFamily="34" charset="0"/>
              </a:rPr>
              <a:t>  of </a:t>
            </a:r>
            <a:r>
              <a:rPr lang="it-IT" sz="2400" dirty="0" err="1" smtClean="0">
                <a:latin typeface="Arial Black" pitchFamily="34" charset="0"/>
              </a:rPr>
              <a:t>Padua</a:t>
            </a:r>
            <a:endParaRPr lang="it-IT" sz="2400" dirty="0" smtClean="0">
              <a:latin typeface="Arial Black" pitchFamily="34" charset="0"/>
            </a:endParaRPr>
          </a:p>
          <a:p>
            <a:r>
              <a:rPr lang="it-IT" sz="2400" dirty="0" smtClean="0">
                <a:latin typeface="Arial Black" pitchFamily="34" charset="0"/>
              </a:rPr>
              <a:t>ITALY</a:t>
            </a:r>
            <a:endParaRPr lang="it-IT" sz="2400" dirty="0">
              <a:latin typeface="Arial Black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14351" y="221706"/>
            <a:ext cx="834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7th SRF </a:t>
            </a:r>
            <a:r>
              <a:rPr lang="it-IT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materials</a:t>
            </a:r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it-IT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Workshop. </a:t>
            </a:r>
            <a:r>
              <a:rPr lang="it-IT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July</a:t>
            </a:r>
            <a:r>
              <a:rPr lang="it-IT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 16-17, </a:t>
            </a:r>
            <a:r>
              <a:rPr lang="it-IT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jlab</a:t>
            </a:r>
            <a:r>
              <a:rPr lang="it-IT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, -Newport News VA</a:t>
            </a:r>
            <a:endParaRPr lang="it-IT" dirty="0">
              <a:solidFill>
                <a:schemeClr val="tx2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" name="Picture 1" descr="C:\Documents and Settings\Palmieri V\Documenti\All files\All files\EUCARD\FP7\reportistica\nb welding\IMG00158.jpg"/>
          <p:cNvPicPr>
            <a:picLocks noChangeAspect="1" noChangeArrowheads="1"/>
          </p:cNvPicPr>
          <p:nvPr/>
        </p:nvPicPr>
        <p:blipFill>
          <a:blip r:embed="rId2" cstate="print"/>
          <a:srcRect l="15086" t="14648" b="12770"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5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ll files\CAVITIES\Seamless\foto_cavita\9celle\fondo nero res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8" y="1844824"/>
            <a:ext cx="887572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8 celle 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765175"/>
            <a:ext cx="9144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6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963866"/>
            <a:ext cx="8964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2800" dirty="0" err="1" smtClean="0">
                <a:latin typeface="Arial Black" pitchFamily="34" charset="0"/>
              </a:rPr>
              <a:t>If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we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loook</a:t>
            </a:r>
            <a:r>
              <a:rPr lang="it-IT" sz="2800" dirty="0" smtClean="0">
                <a:latin typeface="Arial Black" pitchFamily="34" charset="0"/>
              </a:rPr>
              <a:t> for a more </a:t>
            </a:r>
            <a:r>
              <a:rPr lang="it-IT" sz="2800" dirty="0" err="1" smtClean="0">
                <a:latin typeface="Arial Black" pitchFamily="34" charset="0"/>
              </a:rPr>
              <a:t>engineerable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process</a:t>
            </a:r>
            <a:r>
              <a:rPr lang="it-IT" sz="2800" dirty="0" smtClean="0">
                <a:latin typeface="Arial Black" pitchFamily="34" charset="0"/>
              </a:rPr>
              <a:t>,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seamless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tubes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smtClean="0">
                <a:latin typeface="Arial Black" pitchFamily="34" charset="0"/>
              </a:rPr>
              <a:t>are  </a:t>
            </a:r>
            <a:r>
              <a:rPr lang="it-IT" sz="2800" dirty="0" err="1" smtClean="0">
                <a:latin typeface="Arial Black" pitchFamily="34" charset="0"/>
              </a:rPr>
              <a:t>mandatory</a:t>
            </a:r>
            <a:r>
              <a:rPr lang="it-IT" sz="2800" dirty="0" smtClean="0">
                <a:latin typeface="Arial Black" pitchFamily="34" charset="0"/>
              </a:rPr>
              <a:t> </a:t>
            </a:r>
            <a:endParaRPr lang="it-IT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3365" y="242088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Arial Black" pitchFamily="34" charset="0"/>
              </a:rPr>
              <a:t>1.  The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Deepdrawing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Process</a:t>
            </a:r>
            <a:r>
              <a:rPr lang="it-IT" sz="3600" dirty="0" smtClean="0">
                <a:latin typeface="Arial Black" pitchFamily="34" charset="0"/>
              </a:rPr>
              <a:t>  </a:t>
            </a:r>
            <a:endParaRPr lang="it-IT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1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1600"/>
            <a:ext cx="7383462" cy="6423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8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0"/>
            <a:ext cx="752475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7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 descr="Deep drawing tu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8931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2276872"/>
            <a:ext cx="874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Arial Black" pitchFamily="34" charset="0"/>
              </a:rPr>
              <a:t>2. The </a:t>
            </a:r>
            <a:r>
              <a:rPr lang="it-IT" sz="5400" dirty="0" err="1" smtClean="0">
                <a:solidFill>
                  <a:srgbClr val="FF0000"/>
                </a:solidFill>
                <a:latin typeface="Arial Black" pitchFamily="34" charset="0"/>
              </a:rPr>
              <a:t>Reversal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deepdrawing</a:t>
            </a:r>
            <a:r>
              <a:rPr lang="it-IT" sz="3600" dirty="0" smtClean="0">
                <a:latin typeface="Arial Black" pitchFamily="34" charset="0"/>
              </a:rPr>
              <a:t> </a:t>
            </a:r>
            <a:endParaRPr lang="it-IT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1" name="Picture 5" descr="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8931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8" name="Picture 4" descr="c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08050"/>
            <a:ext cx="6553200" cy="52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3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C:\Documents and Settings\Palmieri V\Documenti\All files\All files\EUCARD\FP7\reportistica\nb welding\IMG00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24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2" name="Picture 4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0"/>
          <a:stretch>
            <a:fillRect/>
          </a:stretch>
        </p:blipFill>
        <p:spPr bwMode="auto">
          <a:xfrm>
            <a:off x="1763713" y="166688"/>
            <a:ext cx="6070600" cy="621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8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6" name="Picture 4" descr="Im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188913"/>
            <a:ext cx="4459287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4" descr="Imag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7188"/>
            <a:ext cx="2041525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1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2147566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Arial Black" pitchFamily="34" charset="0"/>
              </a:rPr>
              <a:t>3.  The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Flowturning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Process</a:t>
            </a:r>
            <a:r>
              <a:rPr lang="it-IT" sz="3600" dirty="0" smtClean="0">
                <a:latin typeface="Arial Black" pitchFamily="34" charset="0"/>
              </a:rPr>
              <a:t>  </a:t>
            </a:r>
            <a:endParaRPr lang="it-IT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0" y="549275"/>
            <a:ext cx="9144000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877888"/>
            <a:ext cx="8675687" cy="47831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2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flowturning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17513"/>
            <a:ext cx="882015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1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flow%20turning%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0"/>
            <a:ext cx="5681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flowturning%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0"/>
            <a:ext cx="4675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flowturning%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68313"/>
            <a:ext cx="8893175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flowturning%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0"/>
            <a:ext cx="4443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-152400" y="571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-152400" y="5372100"/>
            <a:ext cx="18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3600">
                <a:cs typeface="Times New Roman" pitchFamily="18" charset="0"/>
              </a:rPr>
              <a:t/>
            </a:r>
            <a:br>
              <a:rPr lang="it-IT" sz="3600">
                <a:cs typeface="Times New Roman" pitchFamily="18" charset="0"/>
              </a:rPr>
            </a:br>
            <a:endParaRPr lang="it-IT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637593"/>
              </p:ext>
            </p:extLst>
          </p:nvPr>
        </p:nvGraphicFramePr>
        <p:xfrm>
          <a:off x="107504" y="897247"/>
          <a:ext cx="8893175" cy="494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Immagine" r:id="rId4" imgW="5095875" imgH="2581275" progId="Word.Picture.8">
                  <p:embed/>
                </p:oleObj>
              </mc:Choice>
              <mc:Fallback>
                <p:oleObj name="Immagine" r:id="rId4" imgW="5095875" imgH="2581275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897247"/>
                        <a:ext cx="8893175" cy="4945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40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Breaking flowtu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225" y="-3657600"/>
            <a:ext cx="10458450" cy="141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All files\CAVITIES\Seamless\foto_cavita\3P1\fot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3748" r="9936" b="27314"/>
          <a:stretch/>
        </p:blipFill>
        <p:spPr bwMode="auto">
          <a:xfrm>
            <a:off x="0" y="1053885"/>
            <a:ext cx="9144000" cy="446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11756" y="1412776"/>
            <a:ext cx="8280920" cy="3403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6000" dirty="0" smtClean="0">
                <a:solidFill>
                  <a:srgbClr val="FF0000"/>
                </a:solidFill>
                <a:latin typeface="Arial Black" pitchFamily="34" charset="0"/>
              </a:rPr>
              <a:t>2 Nb </a:t>
            </a:r>
            <a:r>
              <a:rPr lang="it-IT" sz="6000" dirty="0" err="1" smtClean="0">
                <a:solidFill>
                  <a:srgbClr val="FF0000"/>
                </a:solidFill>
                <a:latin typeface="Arial Black" pitchFamily="34" charset="0"/>
              </a:rPr>
              <a:t>ninecells</a:t>
            </a:r>
            <a:r>
              <a:rPr lang="it-IT" sz="6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400" dirty="0" err="1" smtClean="0">
                <a:latin typeface="Arial Black" pitchFamily="34" charset="0"/>
              </a:rPr>
              <a:t>fabricated</a:t>
            </a:r>
            <a:r>
              <a:rPr lang="it-IT" sz="4400" dirty="0" smtClean="0">
                <a:latin typeface="Arial Black" pitchFamily="34" charset="0"/>
              </a:rPr>
              <a:t> in 2001 for </a:t>
            </a:r>
            <a:r>
              <a:rPr lang="it-IT" sz="4400" dirty="0" err="1" smtClean="0">
                <a:latin typeface="Arial Black" pitchFamily="34" charset="0"/>
              </a:rPr>
              <a:t>being</a:t>
            </a:r>
            <a:r>
              <a:rPr lang="it-IT" sz="4400" dirty="0" smtClean="0">
                <a:latin typeface="Arial Black" pitchFamily="34" charset="0"/>
              </a:rPr>
              <a:t> </a:t>
            </a:r>
            <a:r>
              <a:rPr lang="it-IT" sz="4400" dirty="0" err="1" smtClean="0">
                <a:latin typeface="Arial Black" pitchFamily="34" charset="0"/>
              </a:rPr>
              <a:t>measured</a:t>
            </a:r>
            <a:r>
              <a:rPr lang="it-IT" sz="4400" dirty="0" smtClean="0">
                <a:latin typeface="Arial Black" pitchFamily="34" charset="0"/>
              </a:rPr>
              <a:t> </a:t>
            </a:r>
            <a:r>
              <a:rPr lang="it-IT" sz="4400" dirty="0" err="1" smtClean="0">
                <a:latin typeface="Arial Black" pitchFamily="34" charset="0"/>
              </a:rPr>
              <a:t>at</a:t>
            </a:r>
            <a:r>
              <a:rPr lang="it-IT" sz="4400" dirty="0" smtClean="0">
                <a:latin typeface="Arial Black" pitchFamily="34" charset="0"/>
              </a:rPr>
              <a:t> KEK</a:t>
            </a:r>
            <a:endParaRPr lang="it-IT" sz="4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All files\CAVITIES\Seamless\Saito_Fujino\Misura 9 celle\DCP_0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13132" cy="608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3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DCP_06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25425"/>
            <a:ext cx="9005887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0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9193" y="1484784"/>
            <a:ext cx="87773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err="1" smtClean="0">
                <a:latin typeface="Arial Black" pitchFamily="34" charset="0"/>
              </a:rPr>
              <a:t>Unfortunately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both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cavities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were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broken</a:t>
            </a:r>
            <a:r>
              <a:rPr lang="it-IT" sz="2800" dirty="0" smtClean="0">
                <a:latin typeface="Arial Black" pitchFamily="34" charset="0"/>
              </a:rPr>
              <a:t> on last </a:t>
            </a:r>
            <a:r>
              <a:rPr lang="it-IT" sz="2800" dirty="0" err="1" smtClean="0">
                <a:latin typeface="Arial Black" pitchFamily="34" charset="0"/>
              </a:rPr>
              <a:t>cell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during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tumbling</a:t>
            </a:r>
            <a:r>
              <a:rPr lang="it-IT" sz="2800" dirty="0" smtClean="0">
                <a:latin typeface="Arial Black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endParaRPr lang="it-IT" sz="2800" dirty="0" smtClean="0"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err="1" smtClean="0">
                <a:latin typeface="Arial Black" pitchFamily="34" charset="0"/>
              </a:rPr>
              <a:t>then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weld</a:t>
            </a:r>
            <a:r>
              <a:rPr lang="it-IT" sz="2800" dirty="0" smtClean="0">
                <a:latin typeface="Arial Black" pitchFamily="34" charset="0"/>
              </a:rPr>
              <a:t>  to a standard EB </a:t>
            </a:r>
            <a:r>
              <a:rPr lang="it-IT" sz="2800" dirty="0" err="1" smtClean="0">
                <a:latin typeface="Arial Black" pitchFamily="34" charset="0"/>
              </a:rPr>
              <a:t>weld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monocell</a:t>
            </a:r>
            <a:r>
              <a:rPr lang="it-IT" sz="2800" dirty="0" smtClean="0">
                <a:latin typeface="Arial Black" pitchFamily="34" charset="0"/>
              </a:rPr>
              <a:t> in </a:t>
            </a:r>
            <a:r>
              <a:rPr lang="it-IT" sz="2800" dirty="0" err="1" smtClean="0">
                <a:latin typeface="Arial Black" pitchFamily="34" charset="0"/>
              </a:rPr>
              <a:t>order</a:t>
            </a:r>
            <a:r>
              <a:rPr lang="it-IT" sz="2800" dirty="0" smtClean="0">
                <a:latin typeface="Arial Black" pitchFamily="34" charset="0"/>
              </a:rPr>
              <a:t> to </a:t>
            </a:r>
            <a:r>
              <a:rPr lang="it-IT" sz="2800" dirty="0" err="1" smtClean="0">
                <a:latin typeface="Arial Black" pitchFamily="34" charset="0"/>
              </a:rPr>
              <a:t>have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again</a:t>
            </a:r>
            <a:r>
              <a:rPr lang="it-IT" sz="2800" dirty="0" smtClean="0">
                <a:latin typeface="Arial Black" pitchFamily="34" charset="0"/>
              </a:rPr>
              <a:t> a </a:t>
            </a:r>
            <a:r>
              <a:rPr lang="it-IT" sz="2800" dirty="0" smtClean="0">
                <a:latin typeface="Arial Black" pitchFamily="34" charset="0"/>
              </a:rPr>
              <a:t>9-cell</a:t>
            </a:r>
            <a:endParaRPr lang="it-IT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8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l files\CAVITIES\Seamless\Saito_Fujino\Misura 9 celle\Tumbler KEK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0" y="-330200"/>
            <a:ext cx="11379200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3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1628800"/>
            <a:ext cx="8820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A </a:t>
            </a:r>
            <a:r>
              <a:rPr lang="it-IT" sz="4400" dirty="0" err="1" smtClean="0">
                <a:solidFill>
                  <a:srgbClr val="FF0000"/>
                </a:solidFill>
                <a:latin typeface="Arial Black" pitchFamily="34" charset="0"/>
              </a:rPr>
              <a:t>seamless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 flange</a:t>
            </a:r>
          </a:p>
          <a:p>
            <a:pPr algn="ctr"/>
            <a:endParaRPr lang="it-IT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it-IT" sz="3600" dirty="0">
              <a:latin typeface="Arial Black" pitchFamily="34" charset="0"/>
            </a:endParaRPr>
          </a:p>
          <a:p>
            <a:r>
              <a:rPr lang="it-IT" sz="3600" dirty="0" smtClean="0">
                <a:latin typeface="Arial Black" pitchFamily="34" charset="0"/>
              </a:rPr>
              <a:t>Cheap alternative to </a:t>
            </a:r>
            <a:r>
              <a:rPr lang="it-IT" sz="3600" dirty="0" err="1" smtClean="0">
                <a:latin typeface="Arial Black" pitchFamily="34" charset="0"/>
              </a:rPr>
              <a:t>welded</a:t>
            </a:r>
            <a:r>
              <a:rPr lang="it-IT" sz="3600" dirty="0" smtClean="0">
                <a:latin typeface="Arial Black" pitchFamily="34" charset="0"/>
              </a:rPr>
              <a:t> Nb-Ti</a:t>
            </a:r>
            <a:endParaRPr lang="it-IT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2051" name="Picture 4" descr="anello kapton cavità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1511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0" y="4343400"/>
            <a:ext cx="215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>
                <a:solidFill>
                  <a:srgbClr val="000000"/>
                </a:solidFill>
                <a:latin typeface="New York" charset="0"/>
                <a:cs typeface="Times New Roman" pitchFamily="18" charset="0"/>
              </a:rPr>
              <a:t> </a:t>
            </a:r>
            <a:r>
              <a:rPr lang="it-IT" sz="900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sp>
        <p:nvSpPr>
          <p:cNvPr id="2054" name="WordArt 9"/>
          <p:cNvSpPr>
            <a:spLocks noChangeArrowheads="1" noChangeShapeType="1" noTextEdit="1"/>
          </p:cNvSpPr>
          <p:nvPr/>
        </p:nvSpPr>
        <p:spPr bwMode="auto">
          <a:xfrm>
            <a:off x="5507558" y="627825"/>
            <a:ext cx="2736850" cy="46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62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New </a:t>
            </a:r>
            <a:r>
              <a:rPr lang="it-IT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62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flange </a:t>
            </a:r>
            <a:r>
              <a:rPr lang="it-IT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62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design</a:t>
            </a:r>
          </a:p>
        </p:txBody>
      </p:sp>
      <p:pic>
        <p:nvPicPr>
          <p:cNvPr id="6146" name="Picture 2" descr="D:\All files\CAVITIES\Seamless\6 GHz\1 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8192" y="1931399"/>
            <a:ext cx="528010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20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988840"/>
            <a:ext cx="90593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rial Black" pitchFamily="34" charset="0"/>
              </a:rPr>
              <a:t>Use </a:t>
            </a:r>
            <a:r>
              <a:rPr lang="it-IT" sz="3200" dirty="0" err="1" smtClean="0">
                <a:solidFill>
                  <a:srgbClr val="FF0000"/>
                </a:solidFill>
                <a:latin typeface="Arial Black" pitchFamily="34" charset="0"/>
              </a:rPr>
              <a:t>Kapton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  <a:latin typeface="Arial Black" pitchFamily="34" charset="0"/>
              </a:rPr>
              <a:t>Joints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smtClean="0">
                <a:latin typeface="Arial Black" pitchFamily="34" charset="0"/>
              </a:rPr>
              <a:t>for </a:t>
            </a:r>
            <a:r>
              <a:rPr lang="it-IT" sz="2800" dirty="0" err="1" smtClean="0">
                <a:latin typeface="Arial Black" pitchFamily="34" charset="0"/>
              </a:rPr>
              <a:t>sealing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cavities</a:t>
            </a:r>
            <a:r>
              <a:rPr lang="it-IT" sz="2800" dirty="0" smtClean="0">
                <a:latin typeface="Arial Black" pitchFamily="34" charset="0"/>
              </a:rPr>
              <a:t> </a:t>
            </a:r>
          </a:p>
          <a:p>
            <a:pPr algn="ctr"/>
            <a:endParaRPr lang="it-IT" sz="2800" dirty="0">
              <a:latin typeface="Arial Black" pitchFamily="34" charset="0"/>
            </a:endParaRPr>
          </a:p>
          <a:p>
            <a:pPr algn="ctr"/>
            <a:r>
              <a:rPr lang="it-IT" sz="2800" dirty="0" smtClean="0">
                <a:latin typeface="Arial Black" pitchFamily="34" charset="0"/>
              </a:rPr>
              <a:t>and … </a:t>
            </a:r>
          </a:p>
          <a:p>
            <a:pPr algn="ctr"/>
            <a:endParaRPr lang="it-IT" sz="3200" dirty="0" smtClean="0">
              <a:latin typeface="Arial Black" pitchFamily="34" charset="0"/>
            </a:endParaRPr>
          </a:p>
          <a:p>
            <a:pPr algn="ctr"/>
            <a:endParaRPr lang="it-IT" sz="3200" dirty="0">
              <a:latin typeface="Arial Black" pitchFamily="34" charset="0"/>
            </a:endParaRPr>
          </a:p>
          <a:p>
            <a:pPr algn="ctr"/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Life </a:t>
            </a:r>
            <a:r>
              <a:rPr lang="it-IT" sz="4400" dirty="0" err="1" smtClean="0">
                <a:solidFill>
                  <a:srgbClr val="FFC000"/>
                </a:solidFill>
                <a:latin typeface="Arial Black" pitchFamily="34" charset="0"/>
              </a:rPr>
              <a:t>will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400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never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400" dirty="0" smtClean="0">
                <a:solidFill>
                  <a:srgbClr val="7030A0"/>
                </a:solidFill>
                <a:latin typeface="Arial Black" pitchFamily="34" charset="0"/>
              </a:rPr>
              <a:t>be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4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the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same</a:t>
            </a:r>
            <a:r>
              <a:rPr lang="it-IT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!</a:t>
            </a:r>
            <a:endParaRPr lang="it-IT" sz="4400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71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pinning%2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287338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35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202834" y="1878146"/>
            <a:ext cx="3153142" cy="482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4788024" y="1921409"/>
            <a:ext cx="3153142" cy="482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098" name="Picture 2" descr="C:\Documents and Settings\Antonio\Desktop\Antonio_6GHz\IMG_294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600" y="188640"/>
            <a:ext cx="7200799" cy="277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Antonio\Desktop\Antonio_6GHz\IMG_295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07747" y="2907949"/>
            <a:ext cx="3079305" cy="397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Antonio\Desktop\Antonio_6GHz\IMG_295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42668" y="2835941"/>
            <a:ext cx="3207610" cy="397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9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2625254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err="1" smtClean="0">
                <a:latin typeface="Arial Black" pitchFamily="34" charset="0"/>
              </a:rPr>
              <a:t>Cavities</a:t>
            </a:r>
            <a:r>
              <a:rPr lang="it-IT" sz="4800" dirty="0" smtClean="0">
                <a:latin typeface="Arial Black" pitchFamily="34" charset="0"/>
              </a:rPr>
              <a:t> of </a:t>
            </a:r>
            <a:r>
              <a:rPr lang="it-IT" sz="5400" dirty="0" err="1" smtClean="0">
                <a:solidFill>
                  <a:srgbClr val="FF0000"/>
                </a:solidFill>
                <a:latin typeface="Arial Black" pitchFamily="34" charset="0"/>
              </a:rPr>
              <a:t>any</a:t>
            </a:r>
            <a:r>
              <a:rPr lang="it-IT" sz="5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5400" dirty="0" err="1" smtClean="0">
                <a:solidFill>
                  <a:srgbClr val="FF0000"/>
                </a:solidFill>
                <a:latin typeface="Arial Black" pitchFamily="34" charset="0"/>
              </a:rPr>
              <a:t>shape</a:t>
            </a:r>
            <a:r>
              <a:rPr lang="it-IT" sz="5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800" dirty="0" smtClean="0">
                <a:latin typeface="Arial Black" pitchFamily="34" charset="0"/>
              </a:rPr>
              <a:t>and </a:t>
            </a:r>
            <a:r>
              <a:rPr lang="it-IT" sz="5400" dirty="0" err="1" smtClean="0">
                <a:solidFill>
                  <a:srgbClr val="FF0000"/>
                </a:solidFill>
                <a:latin typeface="Arial Black" pitchFamily="34" charset="0"/>
              </a:rPr>
              <a:t>any</a:t>
            </a:r>
            <a:r>
              <a:rPr lang="it-IT" sz="5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5400" dirty="0" err="1" smtClean="0">
                <a:solidFill>
                  <a:srgbClr val="FF0000"/>
                </a:solidFill>
                <a:latin typeface="Arial Black" pitchFamily="34" charset="0"/>
              </a:rPr>
              <a:t>size</a:t>
            </a:r>
            <a:endParaRPr lang="it-IT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ll files\CAVITIES\Seamless\foto_cavita\Campionario Cavita'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" y="649253"/>
            <a:ext cx="9126138" cy="51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-609600" y="0"/>
            <a:ext cx="1066800" cy="7239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4515" name="CasellaDiTesto 3"/>
          <p:cNvSpPr txBox="1">
            <a:spLocks noChangeArrowheads="1"/>
          </p:cNvSpPr>
          <p:nvPr/>
        </p:nvSpPr>
        <p:spPr bwMode="auto">
          <a:xfrm>
            <a:off x="0" y="0"/>
            <a:ext cx="600075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700" b="1" dirty="0" smtClean="0">
                <a:solidFill>
                  <a:srgbClr val="007EEA"/>
                </a:solidFill>
                <a:latin typeface="Comic Sans MS" pitchFamily="66" charset="0"/>
              </a:rPr>
              <a:t>6 GHz </a:t>
            </a:r>
            <a:r>
              <a:rPr lang="it-IT" sz="3700" b="1" dirty="0" err="1" smtClean="0">
                <a:solidFill>
                  <a:srgbClr val="007EEA"/>
                </a:solidFill>
                <a:latin typeface="Comic Sans MS" pitchFamily="66" charset="0"/>
              </a:rPr>
              <a:t>cavities</a:t>
            </a:r>
            <a:endParaRPr lang="it-IT" sz="3700" b="1" dirty="0">
              <a:solidFill>
                <a:srgbClr val="007EEA"/>
              </a:solidFill>
              <a:latin typeface="Comic Sans MS" pitchFamily="66" charset="0"/>
            </a:endParaRPr>
          </a:p>
        </p:txBody>
      </p:sp>
      <p:pic>
        <p:nvPicPr>
          <p:cNvPr id="6" name="Picture 3" descr="cavita"/>
          <p:cNvPicPr>
            <a:picLocks noChangeAspect="1" noChangeArrowheads="1"/>
          </p:cNvPicPr>
          <p:nvPr/>
        </p:nvPicPr>
        <p:blipFill>
          <a:blip r:embed="rId3" cstate="print"/>
          <a:srcRect l="34390" t="9656" r="33002" b="10622"/>
          <a:stretch>
            <a:fillRect/>
          </a:stretch>
        </p:blipFill>
        <p:spPr bwMode="auto">
          <a:xfrm>
            <a:off x="5266826" y="785770"/>
            <a:ext cx="3305702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6708" r="61995" b="38824"/>
          <a:stretch>
            <a:fillRect/>
          </a:stretch>
        </p:blipFill>
        <p:spPr bwMode="auto">
          <a:xfrm>
            <a:off x="214282" y="785794"/>
            <a:ext cx="4442711" cy="553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Connettore 1 10"/>
          <p:cNvCxnSpPr/>
          <p:nvPr/>
        </p:nvCxnSpPr>
        <p:spPr>
          <a:xfrm rot="5400000" flipH="1" flipV="1">
            <a:off x="6088063" y="1892300"/>
            <a:ext cx="642938" cy="158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rot="5400000" flipH="1" flipV="1">
            <a:off x="7231063" y="1892300"/>
            <a:ext cx="642938" cy="158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6410325" y="2143125"/>
            <a:ext cx="1143000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1" name="Rettangolo 20"/>
          <p:cNvSpPr>
            <a:spLocks noChangeArrowheads="1"/>
          </p:cNvSpPr>
          <p:nvPr/>
        </p:nvSpPr>
        <p:spPr bwMode="auto">
          <a:xfrm>
            <a:off x="6556375" y="1844675"/>
            <a:ext cx="925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omic Sans MS" pitchFamily="66" charset="0"/>
              </a:rPr>
              <a:t>20 mm</a:t>
            </a:r>
          </a:p>
        </p:txBody>
      </p:sp>
      <p:cxnSp>
        <p:nvCxnSpPr>
          <p:cNvPr id="49" name="Connettore 1 48"/>
          <p:cNvCxnSpPr/>
          <p:nvPr/>
        </p:nvCxnSpPr>
        <p:spPr>
          <a:xfrm rot="5400000">
            <a:off x="5588793" y="1678782"/>
            <a:ext cx="785813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 rot="5400000">
            <a:off x="7552532" y="1713706"/>
            <a:ext cx="857250" cy="1587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rot="10800000">
            <a:off x="5981700" y="1355725"/>
            <a:ext cx="2000250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5" name="Rettangolo 53"/>
          <p:cNvSpPr>
            <a:spLocks noChangeArrowheads="1"/>
          </p:cNvSpPr>
          <p:nvPr/>
        </p:nvSpPr>
        <p:spPr bwMode="auto">
          <a:xfrm>
            <a:off x="6553200" y="987425"/>
            <a:ext cx="893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omic Sans MS" pitchFamily="66" charset="0"/>
              </a:rPr>
              <a:t>36 mm</a:t>
            </a:r>
          </a:p>
        </p:txBody>
      </p:sp>
      <p:sp>
        <p:nvSpPr>
          <p:cNvPr id="64526" name="Rettangolo 59"/>
          <p:cNvSpPr>
            <a:spLocks noChangeArrowheads="1"/>
          </p:cNvSpPr>
          <p:nvPr/>
        </p:nvSpPr>
        <p:spPr bwMode="auto">
          <a:xfrm>
            <a:off x="3571875" y="1785938"/>
            <a:ext cx="1428750" cy="7080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  <a:latin typeface="Comic Sans MS" pitchFamily="66" charset="0"/>
              </a:rPr>
              <a:t>Seamless flanges</a:t>
            </a:r>
            <a:endParaRPr lang="en-US" sz="200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62" name="Connettore 2 61"/>
          <p:cNvCxnSpPr>
            <a:stCxn id="64526" idx="3"/>
          </p:cNvCxnSpPr>
          <p:nvPr/>
        </p:nvCxnSpPr>
        <p:spPr>
          <a:xfrm>
            <a:off x="5000625" y="2139950"/>
            <a:ext cx="857250" cy="3175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64526" idx="3"/>
          </p:cNvCxnSpPr>
          <p:nvPr/>
        </p:nvCxnSpPr>
        <p:spPr>
          <a:xfrm>
            <a:off x="5000625" y="2139950"/>
            <a:ext cx="1071563" cy="3108325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0" y="642938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4530" name="Rettangolo 17"/>
          <p:cNvSpPr>
            <a:spLocks noChangeArrowheads="1"/>
          </p:cNvSpPr>
          <p:nvPr/>
        </p:nvSpPr>
        <p:spPr bwMode="auto">
          <a:xfrm>
            <a:off x="3500438" y="5815013"/>
            <a:ext cx="1428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  <a:latin typeface="Comic Sans MS" pitchFamily="66" charset="0"/>
              </a:rPr>
              <a:t>[mm]</a:t>
            </a:r>
            <a:endParaRPr lang="en-US" sz="200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ntonio\Desktop\Antonio_6GHz\IMG_288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9195"/>
          <a:stretch>
            <a:fillRect/>
          </a:stretch>
        </p:blipFill>
        <p:spPr>
          <a:xfrm>
            <a:off x="0" y="1054100"/>
            <a:ext cx="8286750" cy="5643563"/>
          </a:xfrm>
          <a:effectLst>
            <a:softEdge rad="112500"/>
          </a:effectLst>
        </p:spPr>
      </p:pic>
      <p:sp>
        <p:nvSpPr>
          <p:cNvPr id="66563" name="CasellaDiTesto 3"/>
          <p:cNvSpPr txBox="1">
            <a:spLocks noChangeArrowheads="1"/>
          </p:cNvSpPr>
          <p:nvPr/>
        </p:nvSpPr>
        <p:spPr bwMode="auto">
          <a:xfrm>
            <a:off x="71438" y="285750"/>
            <a:ext cx="89487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Comic Sans MS" pitchFamily="66" charset="0"/>
              </a:rPr>
              <a:t>Low</a:t>
            </a:r>
            <a:r>
              <a:rPr lang="en-US" sz="3000">
                <a:latin typeface="Comic Sans MS" pitchFamily="66" charset="0"/>
              </a:rPr>
              <a:t> research budget </a:t>
            </a:r>
            <a:r>
              <a:rPr lang="en-US" sz="300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3000" b="1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Large</a:t>
            </a:r>
            <a:r>
              <a:rPr lang="en-US" sz="3000">
                <a:latin typeface="Comic Sans MS" pitchFamily="66" charset="0"/>
                <a:sym typeface="Wingdings" pitchFamily="2" charset="2"/>
              </a:rPr>
              <a:t> amount of cavities</a:t>
            </a:r>
            <a:endParaRPr lang="en-US" sz="3000">
              <a:latin typeface="Comic Sans MS" pitchFamily="66" charset="0"/>
            </a:endParaRPr>
          </a:p>
        </p:txBody>
      </p:sp>
      <p:pic>
        <p:nvPicPr>
          <p:cNvPr id="5" name="Immagine 4" descr="TerraCot.jpg"/>
          <p:cNvPicPr>
            <a:picLocks noChangeAspect="1"/>
          </p:cNvPicPr>
          <p:nvPr/>
        </p:nvPicPr>
        <p:blipFill>
          <a:blip r:embed="rId4" cstate="print"/>
          <a:srcRect t="27865"/>
          <a:stretch>
            <a:fillRect/>
          </a:stretch>
        </p:blipFill>
        <p:spPr>
          <a:xfrm>
            <a:off x="313650" y="728540"/>
            <a:ext cx="7786742" cy="3111582"/>
          </a:xfrm>
          <a:prstGeom prst="flowChartManualOperation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6565" name="CasellaDiTesto 5"/>
          <p:cNvSpPr txBox="1">
            <a:spLocks noChangeArrowheads="1"/>
          </p:cNvSpPr>
          <p:nvPr/>
        </p:nvSpPr>
        <p:spPr bwMode="auto">
          <a:xfrm>
            <a:off x="642938" y="5929313"/>
            <a:ext cx="15144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6 GHz </a:t>
            </a:r>
            <a:endParaRPr lang="en-US" sz="30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9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asellaDiTesto 15"/>
          <p:cNvSpPr txBox="1">
            <a:spLocks noChangeArrowheads="1"/>
          </p:cNvSpPr>
          <p:nvPr/>
        </p:nvSpPr>
        <p:spPr bwMode="auto">
          <a:xfrm>
            <a:off x="0" y="0"/>
            <a:ext cx="771525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700" b="1">
                <a:solidFill>
                  <a:srgbClr val="007EEA"/>
                </a:solidFill>
                <a:latin typeface="Comic Sans MS" pitchFamily="66" charset="0"/>
              </a:rPr>
              <a:t>Mechanical</a:t>
            </a:r>
          </a:p>
        </p:txBody>
      </p:sp>
      <p:sp>
        <p:nvSpPr>
          <p:cNvPr id="68611" name="CasellaDiTesto 34"/>
          <p:cNvSpPr txBox="1">
            <a:spLocks noChangeArrowheads="1"/>
          </p:cNvSpPr>
          <p:nvPr/>
        </p:nvSpPr>
        <p:spPr bwMode="auto">
          <a:xfrm>
            <a:off x="787400" y="785813"/>
            <a:ext cx="5214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Starting internal surface conditions:</a:t>
            </a:r>
          </a:p>
        </p:txBody>
      </p:sp>
      <p:sp>
        <p:nvSpPr>
          <p:cNvPr id="68612" name="CasellaDiTesto 35"/>
          <p:cNvSpPr txBox="1">
            <a:spLocks noChangeArrowheads="1"/>
          </p:cNvSpPr>
          <p:nvPr/>
        </p:nvSpPr>
        <p:spPr bwMode="auto">
          <a:xfrm>
            <a:off x="787400" y="1214438"/>
            <a:ext cx="4643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Arial" charset="0"/>
              <a:buChar char="•"/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it-IT" sz="2000">
                <a:latin typeface="Comic Sans MS" pitchFamily="66" charset="0"/>
              </a:rPr>
              <a:t> bad finishing</a:t>
            </a:r>
          </a:p>
          <a:p>
            <a:pPr algn="just">
              <a:buClr>
                <a:srgbClr val="FF0000"/>
              </a:buClr>
              <a:buFont typeface="Arial" charset="0"/>
              <a:buChar char="•"/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 presence of </a:t>
            </a:r>
          </a:p>
          <a:p>
            <a:pPr algn="just">
              <a:buClr>
                <a:srgbClr val="FF0000"/>
              </a:buClr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  </a:t>
            </a:r>
            <a:r>
              <a:rPr lang="it-IT" sz="2000">
                <a:latin typeface="Comic Sans MS" pitchFamily="66" charset="0"/>
              </a:rPr>
              <a:t>contaminants</a:t>
            </a:r>
            <a:endParaRPr lang="it-IT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68613" name="CasellaDiTesto 36"/>
          <p:cNvSpPr txBox="1">
            <a:spLocks noChangeArrowheads="1"/>
          </p:cNvSpPr>
          <p:nvPr/>
        </p:nvSpPr>
        <p:spPr bwMode="auto">
          <a:xfrm>
            <a:off x="787400" y="3429000"/>
            <a:ext cx="257175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Streatments:</a:t>
            </a:r>
          </a:p>
          <a:p>
            <a:pPr algn="just"/>
            <a:endParaRPr lang="it-IT" sz="2000" b="1">
              <a:solidFill>
                <a:srgbClr val="FFFFFF"/>
              </a:solidFill>
              <a:latin typeface="Comic Sans MS" pitchFamily="66" charset="0"/>
            </a:endParaRP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it-IT" sz="2000">
                <a:latin typeface="Comic Sans MS" pitchFamily="66" charset="0"/>
              </a:rPr>
              <a:t>Mechanical</a:t>
            </a: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endParaRPr lang="it-IT" sz="2000" b="1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8" name="Picture 5" descr="IMG_7616"/>
          <p:cNvPicPr>
            <a:picLocks noChangeAspect="1" noChangeArrowheads="1"/>
          </p:cNvPicPr>
          <p:nvPr/>
        </p:nvPicPr>
        <p:blipFill>
          <a:blip r:embed="rId3" cstate="print"/>
          <a:srcRect l="5232" t="8029" r="4031" b="6316"/>
          <a:stretch>
            <a:fillRect/>
          </a:stretch>
        </p:blipFill>
        <p:spPr bwMode="auto">
          <a:xfrm>
            <a:off x="3216299" y="1781161"/>
            <a:ext cx="4679950" cy="156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15" name="Rectangle 6"/>
          <p:cNvSpPr>
            <a:spLocks noChangeArrowheads="1"/>
          </p:cNvSpPr>
          <p:nvPr/>
        </p:nvSpPr>
        <p:spPr bwMode="auto">
          <a:xfrm>
            <a:off x="3436938" y="1428750"/>
            <a:ext cx="6985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b="1">
                <a:latin typeface="Comic Sans MS" pitchFamily="66" charset="0"/>
              </a:rPr>
              <a:t> SiC</a:t>
            </a:r>
          </a:p>
        </p:txBody>
      </p:sp>
      <p:sp>
        <p:nvSpPr>
          <p:cNvPr id="68616" name="Rectangle 7"/>
          <p:cNvSpPr>
            <a:spLocks noChangeArrowheads="1"/>
          </p:cNvSpPr>
          <p:nvPr/>
        </p:nvSpPr>
        <p:spPr bwMode="auto">
          <a:xfrm>
            <a:off x="5060950" y="1428750"/>
            <a:ext cx="7858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2000" b="1">
                <a:latin typeface="Comic Sans MS" pitchFamily="66" charset="0"/>
              </a:rPr>
              <a:t>ZrO</a:t>
            </a:r>
            <a:r>
              <a:rPr lang="it-IT" sz="20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68617" name="Rectangle 8"/>
          <p:cNvSpPr>
            <a:spLocks noChangeArrowheads="1"/>
          </p:cNvSpPr>
          <p:nvPr/>
        </p:nvSpPr>
        <p:spPr bwMode="auto">
          <a:xfrm>
            <a:off x="6232525" y="1428750"/>
            <a:ext cx="17684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2000" b="1">
                <a:latin typeface="Comic Sans MS" pitchFamily="66" charset="0"/>
              </a:rPr>
              <a:t>Al</a:t>
            </a:r>
            <a:r>
              <a:rPr lang="it-IT" sz="2000" b="1" baseline="-25000">
                <a:latin typeface="Comic Sans MS" pitchFamily="66" charset="0"/>
              </a:rPr>
              <a:t>2</a:t>
            </a:r>
            <a:r>
              <a:rPr lang="it-IT" sz="2000" b="1">
                <a:latin typeface="Comic Sans MS" pitchFamily="66" charset="0"/>
              </a:rPr>
              <a:t>O</a:t>
            </a:r>
            <a:r>
              <a:rPr lang="it-IT" sz="2000" b="1" baseline="-25000">
                <a:latin typeface="Comic Sans MS" pitchFamily="66" charset="0"/>
              </a:rPr>
              <a:t>3</a:t>
            </a:r>
            <a:r>
              <a:rPr lang="it-IT" sz="2000" b="1">
                <a:latin typeface="Comic Sans MS" pitchFamily="66" charset="0"/>
              </a:rPr>
              <a:t> + SiO</a:t>
            </a:r>
            <a:r>
              <a:rPr lang="it-IT" sz="20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3" name="Freccia in giù 42"/>
          <p:cNvSpPr/>
          <p:nvPr/>
        </p:nvSpPr>
        <p:spPr>
          <a:xfrm>
            <a:off x="1430338" y="2357438"/>
            <a:ext cx="928687" cy="1071562"/>
          </a:xfrm>
          <a:prstGeom prst="downArrow">
            <a:avLst/>
          </a:prstGeom>
          <a:gradFill>
            <a:gsLst>
              <a:gs pos="0">
                <a:srgbClr val="FF0000"/>
              </a:gs>
              <a:gs pos="89999">
                <a:srgbClr val="00F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0" y="642938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8620" name="Picture 12" descr="Turbula_Principl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5200"/>
            <a:ext cx="424815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42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asellaDiTesto 15"/>
          <p:cNvSpPr txBox="1">
            <a:spLocks noChangeArrowheads="1"/>
          </p:cNvSpPr>
          <p:nvPr/>
        </p:nvSpPr>
        <p:spPr bwMode="auto">
          <a:xfrm>
            <a:off x="0" y="0"/>
            <a:ext cx="771525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700" b="1">
                <a:solidFill>
                  <a:srgbClr val="007EEA"/>
                </a:solidFill>
                <a:latin typeface="Comic Sans MS" pitchFamily="66" charset="0"/>
              </a:rPr>
              <a:t>EP</a:t>
            </a:r>
          </a:p>
        </p:txBody>
      </p:sp>
      <p:sp>
        <p:nvSpPr>
          <p:cNvPr id="70659" name="CasellaDiTesto 34"/>
          <p:cNvSpPr txBox="1">
            <a:spLocks noChangeArrowheads="1"/>
          </p:cNvSpPr>
          <p:nvPr/>
        </p:nvSpPr>
        <p:spPr bwMode="auto">
          <a:xfrm>
            <a:off x="785813" y="785813"/>
            <a:ext cx="5214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Starting internal surface conditions:</a:t>
            </a:r>
          </a:p>
        </p:txBody>
      </p:sp>
      <p:sp>
        <p:nvSpPr>
          <p:cNvPr id="70660" name="CasellaDiTesto 35"/>
          <p:cNvSpPr txBox="1">
            <a:spLocks noChangeArrowheads="1"/>
          </p:cNvSpPr>
          <p:nvPr/>
        </p:nvSpPr>
        <p:spPr bwMode="auto">
          <a:xfrm>
            <a:off x="785813" y="1214438"/>
            <a:ext cx="4643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Arial" charset="0"/>
              <a:buChar char="•"/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it-IT" sz="2000">
                <a:latin typeface="Comic Sans MS" pitchFamily="66" charset="0"/>
              </a:rPr>
              <a:t> bad finishing</a:t>
            </a:r>
          </a:p>
          <a:p>
            <a:pPr algn="just">
              <a:buClr>
                <a:srgbClr val="FF0000"/>
              </a:buClr>
              <a:buFont typeface="Arial" charset="0"/>
              <a:buChar char="•"/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 presence of </a:t>
            </a:r>
          </a:p>
          <a:p>
            <a:pPr algn="just">
              <a:buClr>
                <a:srgbClr val="FF0000"/>
              </a:buClr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  </a:t>
            </a:r>
            <a:r>
              <a:rPr lang="it-IT" sz="2000">
                <a:latin typeface="Comic Sans MS" pitchFamily="66" charset="0"/>
              </a:rPr>
              <a:t>contaminants</a:t>
            </a:r>
            <a:endParaRPr lang="it-IT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0661" name="CasellaDiTesto 36"/>
          <p:cNvSpPr txBox="1">
            <a:spLocks noChangeArrowheads="1"/>
          </p:cNvSpPr>
          <p:nvPr/>
        </p:nvSpPr>
        <p:spPr bwMode="auto">
          <a:xfrm>
            <a:off x="785813" y="3429000"/>
            <a:ext cx="25717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Streatments:</a:t>
            </a:r>
          </a:p>
          <a:p>
            <a:pPr algn="just"/>
            <a:endParaRPr lang="it-IT" sz="2000" b="1">
              <a:solidFill>
                <a:srgbClr val="FFFFFF"/>
              </a:solidFill>
              <a:latin typeface="Comic Sans MS" pitchFamily="66" charset="0"/>
            </a:endParaRP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it-IT" sz="2000">
                <a:latin typeface="Comic Sans MS" pitchFamily="66" charset="0"/>
              </a:rPr>
              <a:t>Mechanical</a:t>
            </a: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>
                <a:latin typeface="Comic Sans MS" pitchFamily="66" charset="0"/>
              </a:rPr>
              <a:t> BCP</a:t>
            </a: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>
                <a:latin typeface="Comic Sans MS" pitchFamily="66" charset="0"/>
              </a:rPr>
              <a:t> EP</a:t>
            </a:r>
          </a:p>
        </p:txBody>
      </p:sp>
      <p:sp>
        <p:nvSpPr>
          <p:cNvPr id="43" name="Freccia in giù 42"/>
          <p:cNvSpPr/>
          <p:nvPr/>
        </p:nvSpPr>
        <p:spPr>
          <a:xfrm>
            <a:off x="1428750" y="2357438"/>
            <a:ext cx="928688" cy="1071562"/>
          </a:xfrm>
          <a:prstGeom prst="downArrow">
            <a:avLst/>
          </a:prstGeom>
          <a:gradFill>
            <a:gsLst>
              <a:gs pos="0">
                <a:srgbClr val="FF0000"/>
              </a:gs>
              <a:gs pos="89999">
                <a:srgbClr val="00F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663" name="AutoShape 3"/>
          <p:cNvSpPr>
            <a:spLocks noChangeArrowheads="1"/>
          </p:cNvSpPr>
          <p:nvPr/>
        </p:nvSpPr>
        <p:spPr bwMode="auto">
          <a:xfrm>
            <a:off x="1928813" y="5799138"/>
            <a:ext cx="1582737" cy="6746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orbel" pitchFamily="34" charset="0"/>
            </a:endParaRPr>
          </a:p>
        </p:txBody>
      </p:sp>
      <p:sp>
        <p:nvSpPr>
          <p:cNvPr id="70664" name="Text Box 5"/>
          <p:cNvSpPr txBox="1">
            <a:spLocks noChangeArrowheads="1"/>
          </p:cNvSpPr>
          <p:nvPr/>
        </p:nvSpPr>
        <p:spPr bwMode="auto">
          <a:xfrm>
            <a:off x="1714500" y="5799138"/>
            <a:ext cx="192881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Comic Sans MS" pitchFamily="66" charset="0"/>
              </a:rPr>
              <a:t>HF, H</a:t>
            </a:r>
            <a:r>
              <a:rPr lang="it-IT" sz="2000" b="1" baseline="-25000">
                <a:latin typeface="Comic Sans MS" pitchFamily="66" charset="0"/>
              </a:rPr>
              <a:t>2</a:t>
            </a:r>
            <a:r>
              <a:rPr lang="it-IT" sz="2000" b="1">
                <a:latin typeface="Comic Sans MS" pitchFamily="66" charset="0"/>
              </a:rPr>
              <a:t>SO</a:t>
            </a:r>
            <a:r>
              <a:rPr lang="it-IT" sz="2000" b="1" baseline="-25000">
                <a:latin typeface="Comic Sans MS" pitchFamily="66" charset="0"/>
              </a:rPr>
              <a:t>4</a:t>
            </a:r>
          </a:p>
          <a:p>
            <a:pPr algn="ctr"/>
            <a:r>
              <a:rPr lang="it-IT" sz="2000" b="1">
                <a:latin typeface="Comic Sans MS" pitchFamily="66" charset="0"/>
              </a:rPr>
              <a:t>1:9</a:t>
            </a:r>
            <a:endParaRPr lang="it-IT" sz="2000" b="1" baseline="-25000">
              <a:latin typeface="Comic Sans MS" pitchFamily="66" charset="0"/>
            </a:endParaRPr>
          </a:p>
        </p:txBody>
      </p:sp>
      <p:sp>
        <p:nvSpPr>
          <p:cNvPr id="70665" name="Line 6"/>
          <p:cNvSpPr>
            <a:spLocks noChangeShapeType="1"/>
          </p:cNvSpPr>
          <p:nvPr/>
        </p:nvSpPr>
        <p:spPr bwMode="auto">
          <a:xfrm>
            <a:off x="1571625" y="5000625"/>
            <a:ext cx="357188" cy="727075"/>
          </a:xfrm>
          <a:prstGeom prst="line">
            <a:avLst/>
          </a:prstGeom>
          <a:noFill/>
          <a:ln w="31750">
            <a:solidFill>
              <a:srgbClr val="FFCC00"/>
            </a:solidFill>
            <a:round/>
            <a:headEnd/>
            <a:tailEnd type="arrow" w="med" len="med"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8" name="Picture 4" descr="C:\Documents and Settings\Antonio\Desktop\Foto EP\IMG_2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107931"/>
            <a:ext cx="5380281" cy="403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0" y="642938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4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asellaDiTesto 15"/>
          <p:cNvSpPr txBox="1">
            <a:spLocks noChangeArrowheads="1"/>
          </p:cNvSpPr>
          <p:nvPr/>
        </p:nvSpPr>
        <p:spPr bwMode="auto">
          <a:xfrm>
            <a:off x="0" y="0"/>
            <a:ext cx="942975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700" b="1">
                <a:solidFill>
                  <a:srgbClr val="007EEA"/>
                </a:solidFill>
                <a:latin typeface="Comic Sans MS" pitchFamily="66" charset="0"/>
              </a:rPr>
              <a:t>A Mini - Chemical/Electrochemical Lab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0" y="642938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Picture 2" descr="C:\Documents and Settings\Antonio\Desktop\Antonio_6GHz\IMG_2866.JPG"/>
          <p:cNvPicPr>
            <a:picLocks noChangeAspect="1" noChangeArrowheads="1"/>
          </p:cNvPicPr>
          <p:nvPr/>
        </p:nvPicPr>
        <p:blipFill>
          <a:blip r:embed="rId3" cstate="print"/>
          <a:srcRect l="22723" r="17128"/>
          <a:stretch>
            <a:fillRect/>
          </a:stretch>
        </p:blipFill>
        <p:spPr bwMode="auto">
          <a:xfrm>
            <a:off x="2315693" y="784064"/>
            <a:ext cx="4756637" cy="593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5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IMG_6243"/>
          <p:cNvPicPr>
            <a:picLocks noChangeAspect="1" noChangeArrowheads="1"/>
          </p:cNvPicPr>
          <p:nvPr/>
        </p:nvPicPr>
        <p:blipFill>
          <a:blip r:embed="rId3" cstate="print"/>
          <a:srcRect l="20349" t="2687" r="2882"/>
          <a:stretch>
            <a:fillRect/>
          </a:stretch>
        </p:blipFill>
        <p:spPr bwMode="auto">
          <a:xfrm>
            <a:off x="2428875" y="1500188"/>
            <a:ext cx="3000375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CasellaDiTesto 34"/>
          <p:cNvSpPr txBox="1">
            <a:spLocks noChangeArrowheads="1"/>
          </p:cNvSpPr>
          <p:nvPr/>
        </p:nvSpPr>
        <p:spPr bwMode="auto">
          <a:xfrm>
            <a:off x="214313" y="785813"/>
            <a:ext cx="5214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Starting internal surface conditions:</a:t>
            </a:r>
          </a:p>
        </p:txBody>
      </p:sp>
      <p:sp>
        <p:nvSpPr>
          <p:cNvPr id="72708" name="CasellaDiTesto 35"/>
          <p:cNvSpPr txBox="1">
            <a:spLocks noChangeArrowheads="1"/>
          </p:cNvSpPr>
          <p:nvPr/>
        </p:nvSpPr>
        <p:spPr bwMode="auto">
          <a:xfrm>
            <a:off x="214313" y="1214438"/>
            <a:ext cx="4643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Arial" charset="0"/>
              <a:buChar char="•"/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it-IT" sz="2000">
                <a:latin typeface="Comic Sans MS" pitchFamily="66" charset="0"/>
              </a:rPr>
              <a:t> bad finishing</a:t>
            </a:r>
          </a:p>
          <a:p>
            <a:pPr algn="just">
              <a:buClr>
                <a:srgbClr val="FF0000"/>
              </a:buClr>
              <a:buFont typeface="Arial" charset="0"/>
              <a:buChar char="•"/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 presence of </a:t>
            </a:r>
          </a:p>
          <a:p>
            <a:pPr algn="just">
              <a:buClr>
                <a:srgbClr val="FF0000"/>
              </a:buClr>
            </a:pPr>
            <a:r>
              <a:rPr lang="it-IT" sz="2000">
                <a:solidFill>
                  <a:srgbClr val="FFFFFF"/>
                </a:solidFill>
                <a:latin typeface="Comic Sans MS" pitchFamily="66" charset="0"/>
              </a:rPr>
              <a:t>   </a:t>
            </a:r>
            <a:r>
              <a:rPr lang="it-IT" sz="2000">
                <a:latin typeface="Comic Sans MS" pitchFamily="66" charset="0"/>
              </a:rPr>
              <a:t>contaminants</a:t>
            </a:r>
            <a:endParaRPr lang="it-IT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2709" name="CasellaDiTesto 36"/>
          <p:cNvSpPr txBox="1">
            <a:spLocks noChangeArrowheads="1"/>
          </p:cNvSpPr>
          <p:nvPr/>
        </p:nvSpPr>
        <p:spPr bwMode="auto">
          <a:xfrm>
            <a:off x="214313" y="3429000"/>
            <a:ext cx="25717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Streatments:</a:t>
            </a:r>
          </a:p>
          <a:p>
            <a:pPr algn="just"/>
            <a:endParaRPr lang="it-IT" sz="2000" b="1">
              <a:solidFill>
                <a:srgbClr val="FFFFFF"/>
              </a:solidFill>
              <a:latin typeface="Comic Sans MS" pitchFamily="66" charset="0"/>
            </a:endParaRP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 b="1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it-IT" sz="2000">
                <a:latin typeface="Comic Sans MS" pitchFamily="66" charset="0"/>
              </a:rPr>
              <a:t>Mechanical</a:t>
            </a: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>
                <a:latin typeface="Comic Sans MS" pitchFamily="66" charset="0"/>
              </a:rPr>
              <a:t> BCP</a:t>
            </a: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>
                <a:latin typeface="Comic Sans MS" pitchFamily="66" charset="0"/>
              </a:rPr>
              <a:t> EP</a:t>
            </a:r>
          </a:p>
          <a:p>
            <a:pPr algn="just">
              <a:buClr>
                <a:srgbClr val="00FF00"/>
              </a:buClr>
              <a:buFont typeface="Wingdings" pitchFamily="2" charset="2"/>
              <a:buChar char="ü"/>
            </a:pPr>
            <a:r>
              <a:rPr lang="it-IT" sz="2000">
                <a:latin typeface="Comic Sans MS" pitchFamily="66" charset="0"/>
              </a:rPr>
              <a:t> Thermal</a:t>
            </a:r>
          </a:p>
        </p:txBody>
      </p:sp>
      <p:sp>
        <p:nvSpPr>
          <p:cNvPr id="43" name="Freccia in giù 42"/>
          <p:cNvSpPr/>
          <p:nvPr/>
        </p:nvSpPr>
        <p:spPr>
          <a:xfrm>
            <a:off x="857250" y="2357438"/>
            <a:ext cx="928688" cy="1071562"/>
          </a:xfrm>
          <a:prstGeom prst="downArrow">
            <a:avLst/>
          </a:prstGeom>
          <a:gradFill>
            <a:gsLst>
              <a:gs pos="0">
                <a:srgbClr val="FF0000"/>
              </a:gs>
              <a:gs pos="89999">
                <a:srgbClr val="00F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 descr="Forno%20con%20geometria%20120°%20sezi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928670"/>
            <a:ext cx="3571900" cy="5778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0" y="642938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2713" name="CasellaDiTesto 10"/>
          <p:cNvSpPr txBox="1">
            <a:spLocks noChangeArrowheads="1"/>
          </p:cNvSpPr>
          <p:nvPr/>
        </p:nvSpPr>
        <p:spPr bwMode="auto">
          <a:xfrm>
            <a:off x="0" y="0"/>
            <a:ext cx="91440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700" b="1">
                <a:solidFill>
                  <a:srgbClr val="007EEA"/>
                </a:solidFill>
                <a:latin typeface="Comic Sans MS" pitchFamily="66" charset="0"/>
              </a:rPr>
              <a:t>Mini-Furnace: Thermal Treatments</a:t>
            </a:r>
          </a:p>
        </p:txBody>
      </p:sp>
    </p:spTree>
    <p:extLst>
      <p:ext uri="{BB962C8B-B14F-4D97-AF65-F5344CB8AC3E}">
        <p14:creationId xmlns:p14="http://schemas.microsoft.com/office/powerpoint/2010/main" val="11589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asellaDiTesto 15"/>
          <p:cNvSpPr txBox="1">
            <a:spLocks noChangeArrowheads="1"/>
          </p:cNvSpPr>
          <p:nvPr/>
        </p:nvSpPr>
        <p:spPr bwMode="auto">
          <a:xfrm>
            <a:off x="0" y="0"/>
            <a:ext cx="771525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700" b="1">
                <a:solidFill>
                  <a:srgbClr val="007EEA"/>
                </a:solidFill>
                <a:latin typeface="Comic Sans MS" pitchFamily="66" charset="0"/>
              </a:rPr>
              <a:t>Nb Sputtering</a:t>
            </a:r>
          </a:p>
        </p:txBody>
      </p:sp>
      <p:pic>
        <p:nvPicPr>
          <p:cNvPr id="9" name="Immagine 8" descr="IMG_2924.JPG"/>
          <p:cNvPicPr>
            <a:picLocks noChangeAspect="1"/>
          </p:cNvPicPr>
          <p:nvPr/>
        </p:nvPicPr>
        <p:blipFill rotWithShape="1">
          <a:blip r:embed="rId3" cstate="email"/>
          <a:srcRect l="20023" t="11712" r="21091" b="25476"/>
          <a:stretch/>
        </p:blipFill>
        <p:spPr>
          <a:xfrm>
            <a:off x="899592" y="881598"/>
            <a:ext cx="7000735" cy="560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 flipV="1">
            <a:off x="0" y="642938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41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pinning%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554038"/>
            <a:ext cx="8893175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0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asellaDiTesto 15"/>
          <p:cNvSpPr txBox="1">
            <a:spLocks noChangeArrowheads="1"/>
          </p:cNvSpPr>
          <p:nvPr/>
        </p:nvSpPr>
        <p:spPr bwMode="auto">
          <a:xfrm>
            <a:off x="0" y="330994"/>
            <a:ext cx="9572625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700" b="1" dirty="0" smtClean="0">
                <a:solidFill>
                  <a:srgbClr val="FF0000"/>
                </a:solidFill>
                <a:latin typeface="Arial Black" pitchFamily="34" charset="0"/>
              </a:rPr>
              <a:t>    A dense </a:t>
            </a:r>
            <a:r>
              <a:rPr lang="it-IT" sz="3700" b="1" dirty="0" err="1" smtClean="0">
                <a:solidFill>
                  <a:srgbClr val="FF0000"/>
                </a:solidFill>
                <a:latin typeface="Arial Black" pitchFamily="34" charset="0"/>
              </a:rPr>
              <a:t>statistics</a:t>
            </a:r>
            <a:r>
              <a:rPr lang="it-IT" sz="3700" b="1" dirty="0" smtClean="0">
                <a:solidFill>
                  <a:srgbClr val="FF0000"/>
                </a:solidFill>
                <a:latin typeface="Arial Black" pitchFamily="34" charset="0"/>
              </a:rPr>
              <a:t> possibile</a:t>
            </a:r>
            <a:endParaRPr lang="it-IT" sz="3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107504" y="1357298"/>
            <a:ext cx="892899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Arial Black" pitchFamily="34" charset="0"/>
              </a:rPr>
              <a:t>	</a:t>
            </a:r>
            <a:endParaRPr lang="it-IT" sz="2000" b="1" dirty="0">
              <a:latin typeface="Arial Black" pitchFamily="34" charset="0"/>
            </a:endParaRP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r>
              <a:rPr lang="it-IT" sz="2000" b="1" dirty="0">
                <a:latin typeface="Arial Black" pitchFamily="34" charset="0"/>
              </a:rPr>
              <a:t>  </a:t>
            </a:r>
            <a:r>
              <a:rPr lang="it-IT" sz="2400" b="1" dirty="0">
                <a:latin typeface="Arial Black" pitchFamily="34" charset="0"/>
              </a:rPr>
              <a:t>Low </a:t>
            </a:r>
            <a:r>
              <a:rPr lang="it-IT" sz="2400" b="1" dirty="0" err="1">
                <a:latin typeface="Arial Black" pitchFamily="34" charset="0"/>
              </a:rPr>
              <a:t>cost</a:t>
            </a:r>
            <a:r>
              <a:rPr lang="it-IT" sz="2400" b="1" dirty="0">
                <a:latin typeface="Arial Black" pitchFamily="34" charset="0"/>
              </a:rPr>
              <a:t> (material, </a:t>
            </a:r>
            <a:r>
              <a:rPr lang="it-IT" sz="2400" b="1" dirty="0" err="1">
                <a:latin typeface="Arial Black" pitchFamily="34" charset="0"/>
              </a:rPr>
              <a:t>fabrication</a:t>
            </a:r>
            <a:r>
              <a:rPr lang="it-IT" sz="2400" b="1" dirty="0">
                <a:latin typeface="Arial Black" pitchFamily="34" charset="0"/>
              </a:rPr>
              <a:t>, </a:t>
            </a:r>
            <a:r>
              <a:rPr lang="it-IT" sz="2400" b="1" dirty="0" err="1">
                <a:latin typeface="Arial Black" pitchFamily="34" charset="0"/>
              </a:rPr>
              <a:t>acids</a:t>
            </a:r>
            <a:r>
              <a:rPr lang="it-IT" sz="2400" b="1" dirty="0">
                <a:latin typeface="Arial Black" pitchFamily="34" charset="0"/>
              </a:rPr>
              <a:t>, </a:t>
            </a:r>
            <a:r>
              <a:rPr lang="it-IT" sz="2400" b="1" dirty="0" err="1" smtClean="0">
                <a:latin typeface="Arial Black" pitchFamily="34" charset="0"/>
              </a:rPr>
              <a:t>helium</a:t>
            </a:r>
            <a:r>
              <a:rPr lang="it-IT" sz="2400" b="1" dirty="0" smtClean="0">
                <a:latin typeface="Arial Black" pitchFamily="34" charset="0"/>
              </a:rPr>
              <a:t>… )</a:t>
            </a:r>
            <a:endParaRPr lang="it-IT" sz="2400" b="1" dirty="0">
              <a:latin typeface="Arial Black" pitchFamily="34" charset="0"/>
            </a:endParaRP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endParaRPr lang="it-IT" sz="2400" b="1" dirty="0">
              <a:latin typeface="Arial Black" pitchFamily="34" charset="0"/>
            </a:endParaRP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r>
              <a:rPr lang="it-IT" sz="2400" b="1" dirty="0">
                <a:latin typeface="Arial Black" pitchFamily="34" charset="0"/>
              </a:rPr>
              <a:t>  Easy and </a:t>
            </a:r>
            <a:r>
              <a:rPr lang="it-IT" sz="2400" b="1" dirty="0" err="1">
                <a:latin typeface="Arial Black" pitchFamily="34" charset="0"/>
              </a:rPr>
              <a:t>quick</a:t>
            </a:r>
            <a:r>
              <a:rPr lang="it-IT" sz="2400" b="1" dirty="0">
                <a:latin typeface="Arial Black" pitchFamily="34" charset="0"/>
              </a:rPr>
              <a:t> </a:t>
            </a:r>
            <a:r>
              <a:rPr lang="it-IT" sz="2400" b="1" dirty="0" err="1">
                <a:latin typeface="Arial Black" pitchFamily="34" charset="0"/>
              </a:rPr>
              <a:t>surface</a:t>
            </a:r>
            <a:r>
              <a:rPr lang="it-IT" sz="2400" b="1" dirty="0">
                <a:latin typeface="Arial Black" pitchFamily="34" charset="0"/>
              </a:rPr>
              <a:t> </a:t>
            </a:r>
            <a:r>
              <a:rPr lang="it-IT" sz="2400" b="1" dirty="0" err="1">
                <a:latin typeface="Arial Black" pitchFamily="34" charset="0"/>
              </a:rPr>
              <a:t>treatments</a:t>
            </a:r>
            <a:endParaRPr lang="it-IT" sz="2400" b="1" dirty="0">
              <a:latin typeface="Arial Black" pitchFamily="34" charset="0"/>
            </a:endParaRP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endParaRPr lang="it-IT" sz="2400" b="1" dirty="0">
              <a:latin typeface="Arial Black" pitchFamily="34" charset="0"/>
            </a:endParaRP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r>
              <a:rPr lang="it-IT" sz="2400" b="1" dirty="0">
                <a:latin typeface="Arial Black" pitchFamily="34" charset="0"/>
              </a:rPr>
              <a:t>  High </a:t>
            </a:r>
            <a:r>
              <a:rPr lang="it-IT" sz="2400" b="1" dirty="0" err="1">
                <a:latin typeface="Arial Black" pitchFamily="34" charset="0"/>
              </a:rPr>
              <a:t>number</a:t>
            </a:r>
            <a:r>
              <a:rPr lang="it-IT" sz="2400" b="1" dirty="0">
                <a:latin typeface="Arial Black" pitchFamily="34" charset="0"/>
              </a:rPr>
              <a:t> </a:t>
            </a:r>
            <a:r>
              <a:rPr lang="it-IT" sz="2400" b="1" dirty="0" err="1">
                <a:latin typeface="Arial Black" pitchFamily="34" charset="0"/>
              </a:rPr>
              <a:t>of</a:t>
            </a:r>
            <a:r>
              <a:rPr lang="it-IT" sz="2400" b="1" dirty="0">
                <a:latin typeface="Arial Black" pitchFamily="34" charset="0"/>
              </a:rPr>
              <a:t> RF </a:t>
            </a:r>
            <a:r>
              <a:rPr lang="it-IT" sz="2400" b="1" dirty="0" err="1">
                <a:latin typeface="Arial Black" pitchFamily="34" charset="0"/>
              </a:rPr>
              <a:t>measurements</a:t>
            </a:r>
            <a:r>
              <a:rPr lang="it-IT" sz="2400" b="1" dirty="0">
                <a:latin typeface="Arial Black" pitchFamily="34" charset="0"/>
              </a:rPr>
              <a:t> per </a:t>
            </a:r>
            <a:r>
              <a:rPr lang="it-IT" sz="2400" b="1" dirty="0" err="1">
                <a:latin typeface="Arial Black" pitchFamily="34" charset="0"/>
              </a:rPr>
              <a:t>month</a:t>
            </a:r>
            <a:endParaRPr lang="it-IT" sz="2400" b="1" dirty="0">
              <a:latin typeface="Arial Black" pitchFamily="34" charset="0"/>
            </a:endParaRP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endParaRPr lang="it-IT" sz="2400" b="1" dirty="0">
              <a:latin typeface="Arial Black" pitchFamily="34" charset="0"/>
            </a:endParaRP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r>
              <a:rPr lang="it-IT" sz="2400" b="1" dirty="0">
                <a:latin typeface="Arial Black" pitchFamily="34" charset="0"/>
              </a:rPr>
              <a:t>  </a:t>
            </a:r>
            <a:r>
              <a:rPr lang="en-US" sz="2400" b="1" dirty="0">
                <a:latin typeface="Arial Black" pitchFamily="34" charset="0"/>
              </a:rPr>
              <a:t>Possibility</a:t>
            </a:r>
            <a:r>
              <a:rPr lang="it-IT" sz="2400" b="1" dirty="0">
                <a:latin typeface="Arial Black" pitchFamily="34" charset="0"/>
              </a:rPr>
              <a:t> to </a:t>
            </a:r>
            <a:r>
              <a:rPr lang="it-IT" sz="2400" b="1" dirty="0" err="1">
                <a:latin typeface="Arial Black" pitchFamily="34" charset="0"/>
              </a:rPr>
              <a:t>study</a:t>
            </a:r>
            <a:r>
              <a:rPr lang="it-IT" sz="2400" b="1" dirty="0" smtClean="0">
                <a:latin typeface="Arial Black" pitchFamily="34" charset="0"/>
              </a:rPr>
              <a:t>:</a:t>
            </a:r>
          </a:p>
          <a:p>
            <a:pPr marL="349250" lvl="1" indent="-268288">
              <a:buClr>
                <a:srgbClr val="00FF00"/>
              </a:buClr>
              <a:buSzPct val="110000"/>
              <a:buFont typeface="Wingdings" pitchFamily="2" charset="2"/>
              <a:buChar char="ü"/>
              <a:defRPr/>
            </a:pPr>
            <a:endParaRPr lang="it-IT" sz="2400" b="1" dirty="0">
              <a:latin typeface="Arial Black" pitchFamily="34" charset="0"/>
            </a:endParaRPr>
          </a:p>
          <a:p>
            <a:pPr marL="1720850" lvl="4" indent="-268288">
              <a:buClr>
                <a:srgbClr val="00FF00"/>
              </a:buClr>
              <a:buSzPct val="110000"/>
              <a:buFont typeface="Arial" pitchFamily="34" charset="0"/>
              <a:buChar char="•"/>
              <a:defRPr/>
            </a:pP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new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surface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treatments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 </a:t>
            </a:r>
          </a:p>
          <a:p>
            <a:pPr marL="2178050" lvl="5" indent="-268288">
              <a:buClr>
                <a:srgbClr val="00FF00"/>
              </a:buClr>
              <a:buSzPct val="110000"/>
              <a:buFont typeface="Arial" pitchFamily="34" charset="0"/>
              <a:buChar char="•"/>
              <a:defRPr/>
            </a:pP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new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SC </a:t>
            </a: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materials</a:t>
            </a:r>
            <a:endParaRPr lang="it-IT" sz="2400" b="1" dirty="0">
              <a:solidFill>
                <a:schemeClr val="tx2"/>
              </a:solidFill>
              <a:latin typeface="Arial Black" pitchFamily="34" charset="0"/>
            </a:endParaRPr>
          </a:p>
          <a:p>
            <a:pPr marL="2635250" lvl="6" indent="-268288">
              <a:buClr>
                <a:srgbClr val="00FF00"/>
              </a:buClr>
              <a:buSzPct val="110000"/>
              <a:buFont typeface="Arial" pitchFamily="34" charset="0"/>
              <a:buChar char="•"/>
              <a:defRPr/>
            </a:pP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new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cavity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shape</a:t>
            </a:r>
            <a:endParaRPr lang="it-IT" sz="2400" b="1" dirty="0">
              <a:solidFill>
                <a:schemeClr val="tx2"/>
              </a:solidFill>
              <a:latin typeface="Arial Black" pitchFamily="34" charset="0"/>
            </a:endParaRPr>
          </a:p>
          <a:p>
            <a:pPr marL="3092450" lvl="7" indent="-268288">
              <a:buClr>
                <a:srgbClr val="00FF00"/>
              </a:buClr>
              <a:buSzPct val="110000"/>
              <a:buFont typeface="Arial" pitchFamily="34" charset="0"/>
              <a:buChar char="•"/>
              <a:defRPr/>
            </a:pP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new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deposition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Arial Black" pitchFamily="34" charset="0"/>
              </a:rPr>
              <a:t>tecnique</a:t>
            </a:r>
            <a:r>
              <a:rPr lang="it-IT" sz="2400" b="1" dirty="0">
                <a:solidFill>
                  <a:schemeClr val="tx2"/>
                </a:solidFill>
                <a:latin typeface="Arial Black" pitchFamily="34" charset="0"/>
              </a:rPr>
              <a:t> (ALD … )  </a:t>
            </a:r>
            <a:r>
              <a:rPr lang="it-IT" sz="2000" dirty="0">
                <a:solidFill>
                  <a:schemeClr val="tx2"/>
                </a:solidFill>
                <a:latin typeface="Arial Black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611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300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53526" y="-72635"/>
            <a:ext cx="9297526" cy="705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59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2420888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solidFill>
                  <a:srgbClr val="FF0000"/>
                </a:solidFill>
                <a:latin typeface="Arial Black" pitchFamily="34" charset="0"/>
              </a:rPr>
              <a:t>Nb </a:t>
            </a:r>
            <a:r>
              <a:rPr lang="it-IT" sz="6600" dirty="0" err="1" smtClean="0">
                <a:solidFill>
                  <a:srgbClr val="FF0000"/>
                </a:solidFill>
                <a:latin typeface="Arial Black" pitchFamily="34" charset="0"/>
              </a:rPr>
              <a:t>Clad</a:t>
            </a:r>
            <a:r>
              <a:rPr lang="it-IT" sz="6600" dirty="0" smtClean="0">
                <a:solidFill>
                  <a:srgbClr val="FF0000"/>
                </a:solidFill>
                <a:latin typeface="Arial Black" pitchFamily="34" charset="0"/>
              </a:rPr>
              <a:t> Cu</a:t>
            </a:r>
            <a:r>
              <a:rPr lang="it-IT" sz="6600" dirty="0" smtClean="0">
                <a:latin typeface="Arial Black" pitchFamily="34" charset="0"/>
              </a:rPr>
              <a:t>?</a:t>
            </a:r>
            <a:endParaRPr lang="it-IT" sz="4800" dirty="0" smtClean="0">
              <a:latin typeface="Arial Black" pitchFamily="34" charset="0"/>
            </a:endParaRPr>
          </a:p>
          <a:p>
            <a:pPr algn="ctr"/>
            <a:endParaRPr lang="it-IT" sz="4800" dirty="0">
              <a:latin typeface="Arial Black" pitchFamily="34" charset="0"/>
            </a:endParaRPr>
          </a:p>
          <a:p>
            <a:pPr algn="ctr"/>
            <a:r>
              <a:rPr lang="it-IT" sz="4800" dirty="0" smtClean="0">
                <a:latin typeface="Arial Black" pitchFamily="34" charset="0"/>
              </a:rPr>
              <a:t>No </a:t>
            </a:r>
            <a:r>
              <a:rPr lang="it-IT" sz="4800" dirty="0" err="1" smtClean="0">
                <a:latin typeface="Arial Black" pitchFamily="34" charset="0"/>
              </a:rPr>
              <a:t>Problem</a:t>
            </a:r>
            <a:r>
              <a:rPr lang="it-IT" sz="4800" dirty="0" smtClean="0">
                <a:latin typeface="Arial Black" pitchFamily="34" charset="0"/>
              </a:rPr>
              <a:t>!</a:t>
            </a:r>
            <a:endParaRPr lang="it-IT" sz="4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Pict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52388"/>
            <a:ext cx="8645525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6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Pict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96850"/>
            <a:ext cx="8632825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0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Pict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96850"/>
            <a:ext cx="8632825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NbCutube8mms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502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6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All files\CAVITIES\Seamless\Padamsee_NbCuClad_July05\Clad material\P722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5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l files\CAVITIES\Seamless\Padamsee_NbCuClad_July05\Clad material\P7220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ll files\CAVITIES\Seamless\Padamsee_NbCuClad_July05\Clad material\IMG_2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2447" y="-1109746"/>
            <a:ext cx="6914689" cy="921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5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pinning%202"/>
          <p:cNvPicPr>
            <a:picLocks noChangeAspect="1" noChangeArrowheads="1"/>
          </p:cNvPicPr>
          <p:nvPr/>
        </p:nvPicPr>
        <p:blipFill>
          <a:blip r:embed="rId3" cstate="print"/>
          <a:srcRect t="6595"/>
          <a:stretch>
            <a:fillRect/>
          </a:stretch>
        </p:blipFill>
        <p:spPr bwMode="auto">
          <a:xfrm>
            <a:off x="2051050" y="-41275"/>
            <a:ext cx="5083175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71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1628800"/>
            <a:ext cx="804181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Nb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Clad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 Cu </a:t>
            </a:r>
            <a:r>
              <a:rPr lang="it-IT" sz="4000" dirty="0" err="1" smtClean="0">
                <a:latin typeface="Arial Black" pitchFamily="34" charset="0"/>
              </a:rPr>
              <a:t>is</a:t>
            </a:r>
            <a:r>
              <a:rPr lang="it-IT" sz="4000" dirty="0" smtClean="0">
                <a:latin typeface="Arial Black" pitchFamily="34" charset="0"/>
              </a:rPr>
              <a:t> a </a:t>
            </a:r>
          </a:p>
          <a:p>
            <a:pPr algn="ctr"/>
            <a:r>
              <a:rPr lang="it-IT" sz="4000" dirty="0" err="1" smtClean="0">
                <a:latin typeface="Arial Black" pitchFamily="34" charset="0"/>
              </a:rPr>
              <a:t>well-established</a:t>
            </a:r>
            <a:r>
              <a:rPr lang="it-IT" sz="4000" dirty="0" smtClean="0">
                <a:latin typeface="Arial Black" pitchFamily="34" charset="0"/>
              </a:rPr>
              <a:t> </a:t>
            </a:r>
            <a:r>
              <a:rPr lang="it-IT" sz="4000" dirty="0" err="1" smtClean="0">
                <a:latin typeface="Arial Black" pitchFamily="34" charset="0"/>
              </a:rPr>
              <a:t>technology</a:t>
            </a:r>
            <a:endParaRPr lang="it-IT" sz="4000" dirty="0" smtClean="0">
              <a:latin typeface="Arial Black" pitchFamily="34" charset="0"/>
            </a:endParaRPr>
          </a:p>
          <a:p>
            <a:pPr algn="ctr"/>
            <a:endParaRPr lang="it-IT" sz="4000" dirty="0" smtClean="0">
              <a:latin typeface="Arial Black" pitchFamily="34" charset="0"/>
            </a:endParaRPr>
          </a:p>
          <a:p>
            <a:pPr algn="ctr"/>
            <a:endParaRPr lang="it-IT" sz="4000" dirty="0">
              <a:latin typeface="Arial Black" pitchFamily="34" charset="0"/>
            </a:endParaRPr>
          </a:p>
          <a:p>
            <a:pPr algn="ctr"/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Nb HIPPED Cu  </a:t>
            </a:r>
            <a:r>
              <a:rPr lang="it-IT" sz="4000" dirty="0" err="1" smtClean="0">
                <a:latin typeface="Arial Black" pitchFamily="34" charset="0"/>
              </a:rPr>
              <a:t>still</a:t>
            </a:r>
            <a:r>
              <a:rPr lang="it-IT" sz="40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it-IT" sz="4000" dirty="0" err="1" smtClean="0">
                <a:latin typeface="Arial Black" pitchFamily="34" charset="0"/>
              </a:rPr>
              <a:t>needs</a:t>
            </a:r>
            <a:r>
              <a:rPr lang="it-IT" sz="4000" dirty="0" smtClean="0">
                <a:latin typeface="Arial Black" pitchFamily="34" charset="0"/>
              </a:rPr>
              <a:t> to be </a:t>
            </a:r>
            <a:r>
              <a:rPr lang="it-IT" sz="4000" dirty="0" err="1" smtClean="0">
                <a:latin typeface="Arial Black" pitchFamily="34" charset="0"/>
              </a:rPr>
              <a:t>optimized</a:t>
            </a:r>
            <a:r>
              <a:rPr lang="it-IT" sz="4000" dirty="0" smtClean="0">
                <a:latin typeface="Arial Black" pitchFamily="34" charset="0"/>
              </a:rPr>
              <a:t> </a:t>
            </a:r>
            <a:endParaRPr lang="it-IT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All files\CAVITIES\Seamless\Padamsee_NbCuClad_July05\Hipped material\Bub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r="20401"/>
          <a:stretch/>
        </p:blipFill>
        <p:spPr bwMode="auto">
          <a:xfrm>
            <a:off x="-716732" y="0"/>
            <a:ext cx="9825926" cy="682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3563888" y="4221088"/>
            <a:ext cx="266429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9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ll files\CAVITIES\Seamless\Padamsee_NbCuClad_July05\Hipped material\P1040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254"/>
            <a:ext cx="9142818" cy="7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275856" y="2852936"/>
            <a:ext cx="266429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0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2348880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Arial Black" pitchFamily="34" charset="0"/>
              </a:rPr>
              <a:t>The </a:t>
            </a:r>
            <a:r>
              <a:rPr lang="it-IT" sz="5400" dirty="0" smtClean="0">
                <a:solidFill>
                  <a:srgbClr val="FF0000"/>
                </a:solidFill>
                <a:latin typeface="Arial Black" pitchFamily="34" charset="0"/>
              </a:rPr>
              <a:t>Spinning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Proceedure</a:t>
            </a:r>
            <a:endParaRPr lang="it-IT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doppia lavorazione"/>
          <p:cNvPicPr>
            <a:picLocks noChangeAspect="1" noChangeArrowheads="1"/>
          </p:cNvPicPr>
          <p:nvPr/>
        </p:nvPicPr>
        <p:blipFill>
          <a:blip r:embed="rId3" cstate="print"/>
          <a:srcRect t="61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6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2101498"/>
            <a:ext cx="85689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2800" dirty="0" smtClean="0">
                <a:latin typeface="Arial Black" pitchFamily="34" charset="0"/>
              </a:rPr>
              <a:t>The </a:t>
            </a:r>
            <a:r>
              <a:rPr lang="it-IT" sz="2800" dirty="0" err="1" smtClean="0">
                <a:latin typeface="Arial Black" pitchFamily="34" charset="0"/>
              </a:rPr>
              <a:t>initial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staus</a:t>
            </a:r>
            <a:r>
              <a:rPr lang="it-IT" sz="2800" dirty="0" smtClean="0">
                <a:latin typeface="Arial Black" pitchFamily="34" charset="0"/>
              </a:rPr>
              <a:t> of the </a:t>
            </a:r>
            <a:r>
              <a:rPr lang="it-IT" sz="2800" dirty="0" err="1" smtClean="0">
                <a:latin typeface="Arial Black" pitchFamily="34" charset="0"/>
              </a:rPr>
              <a:t>blank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surfaace</a:t>
            </a:r>
            <a:endParaRPr lang="it-IT" sz="2800" dirty="0">
              <a:latin typeface="Arial Black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it-IT" sz="2800" dirty="0" smtClean="0">
                <a:latin typeface="Arial Black" pitchFamily="34" charset="0"/>
              </a:rPr>
              <a:t> must be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defect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and scratch free</a:t>
            </a:r>
            <a:endParaRPr lang="it-IT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ll files\CAVITIES\Seamless\foto_cavita\difetti monocelle Cu x dep arco\PC20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7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523923"/>
            <a:ext cx="84587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 err="1" smtClean="0">
                <a:latin typeface="Arial Black" pitchFamily="34" charset="0"/>
              </a:rPr>
              <a:t>We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produced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calibrated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holes</a:t>
            </a:r>
            <a:r>
              <a:rPr lang="it-IT" sz="3600" dirty="0" smtClean="0">
                <a:latin typeface="Arial Black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Arial Black" pitchFamily="34" charset="0"/>
              </a:rPr>
              <a:t>in a Cu </a:t>
            </a:r>
            <a:r>
              <a:rPr lang="it-IT" sz="3600" dirty="0" err="1" smtClean="0">
                <a:latin typeface="Arial Black" pitchFamily="34" charset="0"/>
              </a:rPr>
              <a:t>blank</a:t>
            </a:r>
            <a:r>
              <a:rPr lang="it-IT" sz="3600" dirty="0" smtClean="0">
                <a:latin typeface="Arial Black" pitchFamily="34" charset="0"/>
              </a:rPr>
              <a:t> and </a:t>
            </a:r>
          </a:p>
          <a:p>
            <a:pPr>
              <a:lnSpc>
                <a:spcPct val="150000"/>
              </a:lnSpc>
            </a:pPr>
            <a:endParaRPr lang="it-IT" sz="3600" dirty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err="1" smtClean="0">
                <a:latin typeface="Arial Black" pitchFamily="34" charset="0"/>
              </a:rPr>
              <a:t>we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used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the crack </a:t>
            </a:r>
            <a:r>
              <a:rPr lang="it-IT" sz="4400" dirty="0" err="1" smtClean="0">
                <a:solidFill>
                  <a:srgbClr val="FF0000"/>
                </a:solidFill>
                <a:latin typeface="Arial Black" pitchFamily="34" charset="0"/>
              </a:rPr>
              <a:t>propagation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mechanism</a:t>
            </a:r>
            <a:r>
              <a:rPr lang="it-IT" sz="3600" dirty="0" smtClean="0">
                <a:latin typeface="Arial Black" pitchFamily="34" charset="0"/>
              </a:rPr>
              <a:t> in </a:t>
            </a:r>
            <a:r>
              <a:rPr lang="it-IT" sz="3600" dirty="0" err="1" smtClean="0">
                <a:latin typeface="Arial Black" pitchFamily="34" charset="0"/>
              </a:rPr>
              <a:t>order</a:t>
            </a:r>
            <a:r>
              <a:rPr lang="it-IT" sz="3600" dirty="0" smtClean="0">
                <a:latin typeface="Arial Black" pitchFamily="34" charset="0"/>
              </a:rPr>
              <a:t> to </a:t>
            </a:r>
            <a:r>
              <a:rPr lang="it-IT" sz="3600" dirty="0" err="1" smtClean="0">
                <a:latin typeface="Arial Black" pitchFamily="34" charset="0"/>
              </a:rPr>
              <a:t>find</a:t>
            </a:r>
            <a:r>
              <a:rPr lang="it-IT" sz="3600" dirty="0" smtClean="0">
                <a:latin typeface="Arial Black" pitchFamily="34" charset="0"/>
              </a:rPr>
              <a:t> out </a:t>
            </a:r>
            <a:r>
              <a:rPr lang="it-IT" sz="4400" dirty="0" err="1" smtClean="0">
                <a:solidFill>
                  <a:srgbClr val="FF0000"/>
                </a:solidFill>
                <a:latin typeface="Arial Black" pitchFamily="34" charset="0"/>
              </a:rPr>
              <a:t>how</a:t>
            </a:r>
            <a:r>
              <a:rPr lang="it-IT" sz="4400" dirty="0" smtClean="0">
                <a:solidFill>
                  <a:srgbClr val="FF0000"/>
                </a:solidFill>
                <a:latin typeface="Arial Black" pitchFamily="34" charset="0"/>
              </a:rPr>
              <a:t> to spin</a:t>
            </a:r>
            <a:endParaRPr lang="it-IT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cricca passante in tu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15950"/>
            <a:ext cx="8640763" cy="49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3" name="Picture 5" descr="griffit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0"/>
            <a:ext cx="4652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pinning%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72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6" name="Picture 4" descr="Fatigue cra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113838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 descr="fatig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138"/>
            <a:ext cx="9144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32656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latin typeface="Arial Black" pitchFamily="34" charset="0"/>
              </a:rPr>
              <a:t>Finding</a:t>
            </a:r>
            <a:r>
              <a:rPr lang="it-IT" sz="2800" dirty="0" smtClean="0">
                <a:latin typeface="Arial Black" pitchFamily="34" charset="0"/>
              </a:rPr>
              <a:t> the right </a:t>
            </a:r>
            <a:r>
              <a:rPr lang="it-IT" sz="2800" dirty="0" err="1" smtClean="0">
                <a:latin typeface="Arial Black" pitchFamily="34" charset="0"/>
              </a:rPr>
              <a:t>parameters</a:t>
            </a:r>
            <a:r>
              <a:rPr lang="it-IT" sz="2800" dirty="0" smtClean="0">
                <a:latin typeface="Arial Black" pitchFamily="34" charset="0"/>
              </a:rPr>
              <a:t> by  </a:t>
            </a:r>
          </a:p>
          <a:p>
            <a:pPr algn="ctr"/>
            <a:r>
              <a:rPr lang="it-IT" sz="2800" dirty="0" smtClean="0">
                <a:latin typeface="Arial Black" pitchFamily="34" charset="0"/>
              </a:rPr>
              <a:t>the 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Buckingham-PI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Theorem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it-IT" sz="3200" dirty="0" smtClean="0">
                <a:latin typeface="Arial Black" pitchFamily="34" charset="0"/>
              </a:rPr>
              <a:t>(</a:t>
            </a:r>
            <a:r>
              <a:rPr lang="it-IT" sz="3200" dirty="0" err="1" smtClean="0">
                <a:latin typeface="Arial Black" pitchFamily="34" charset="0"/>
              </a:rPr>
              <a:t>dimentional</a:t>
            </a:r>
            <a:r>
              <a:rPr lang="it-IT" sz="3200" dirty="0" smtClean="0">
                <a:latin typeface="Arial Black" pitchFamily="34" charset="0"/>
              </a:rPr>
              <a:t> </a:t>
            </a:r>
            <a:r>
              <a:rPr lang="it-IT" sz="3200" dirty="0" err="1" smtClean="0">
                <a:latin typeface="Arial Black" pitchFamily="34" charset="0"/>
              </a:rPr>
              <a:t>analisys</a:t>
            </a:r>
            <a:r>
              <a:rPr lang="it-IT" sz="3200" dirty="0" smtClean="0">
                <a:latin typeface="Arial Black" pitchFamily="34" charset="0"/>
              </a:rPr>
              <a:t>):</a:t>
            </a:r>
            <a:endParaRPr lang="it-IT" sz="3200" dirty="0">
              <a:latin typeface="Arial Black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760" y="2411010"/>
            <a:ext cx="8605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400" dirty="0" smtClean="0">
                <a:latin typeface="Arial Black" pitchFamily="34" charset="0"/>
              </a:rPr>
              <a:t>D = </a:t>
            </a:r>
            <a:r>
              <a:rPr lang="it-IT" sz="2400" dirty="0" err="1" smtClean="0">
                <a:latin typeface="Arial Black" pitchFamily="34" charset="0"/>
              </a:rPr>
              <a:t>Blank</a:t>
            </a:r>
            <a:r>
              <a:rPr lang="it-IT" sz="2400" dirty="0" smtClean="0">
                <a:latin typeface="Arial Black" pitchFamily="34" charset="0"/>
              </a:rPr>
              <a:t> </a:t>
            </a:r>
            <a:r>
              <a:rPr lang="it-IT" sz="2400" dirty="0" err="1" smtClean="0">
                <a:latin typeface="Arial Black" pitchFamily="34" charset="0"/>
              </a:rPr>
              <a:t>Diameter</a:t>
            </a:r>
            <a:endParaRPr lang="it-IT" sz="2400" dirty="0" smtClean="0">
              <a:latin typeface="Arial Black" pitchFamily="34" charset="0"/>
            </a:endParaRPr>
          </a:p>
          <a:p>
            <a:pPr lvl="1"/>
            <a:endParaRPr lang="it-IT" sz="2400" dirty="0">
              <a:latin typeface="Arial Black" pitchFamily="34" charset="0"/>
            </a:endParaRPr>
          </a:p>
          <a:p>
            <a:pPr lvl="1"/>
            <a:r>
              <a:rPr lang="it-IT" sz="2400" dirty="0" smtClean="0">
                <a:latin typeface="Arial Black" pitchFamily="34" charset="0"/>
              </a:rPr>
              <a:t>S=  </a:t>
            </a:r>
            <a:r>
              <a:rPr lang="it-IT" sz="2400" dirty="0" err="1" smtClean="0">
                <a:latin typeface="Arial Black" pitchFamily="34" charset="0"/>
              </a:rPr>
              <a:t>Blank</a:t>
            </a:r>
            <a:r>
              <a:rPr lang="it-IT" sz="2400" dirty="0" smtClean="0">
                <a:latin typeface="Arial Black" pitchFamily="34" charset="0"/>
              </a:rPr>
              <a:t> </a:t>
            </a:r>
            <a:r>
              <a:rPr lang="it-IT" sz="2400" dirty="0" err="1" smtClean="0">
                <a:latin typeface="Arial Black" pitchFamily="34" charset="0"/>
              </a:rPr>
              <a:t>thickness</a:t>
            </a:r>
            <a:r>
              <a:rPr lang="it-IT" sz="2400" dirty="0">
                <a:latin typeface="Arial Black" pitchFamily="34" charset="0"/>
              </a:rPr>
              <a:t> </a:t>
            </a:r>
            <a:endParaRPr lang="it-IT" sz="2400" dirty="0" smtClean="0">
              <a:latin typeface="Arial Black" pitchFamily="34" charset="0"/>
            </a:endParaRPr>
          </a:p>
          <a:p>
            <a:pPr lvl="1"/>
            <a:endParaRPr lang="it-IT" sz="2400" dirty="0">
              <a:latin typeface="Arial Black" pitchFamily="34" charset="0"/>
            </a:endParaRPr>
          </a:p>
          <a:p>
            <a:pPr lvl="1"/>
            <a:r>
              <a:rPr lang="it-IT" sz="2400" dirty="0" smtClean="0">
                <a:latin typeface="Arial Black" pitchFamily="34" charset="0"/>
              </a:rPr>
              <a:t>v </a:t>
            </a:r>
            <a:r>
              <a:rPr lang="it-IT" sz="2400" dirty="0">
                <a:latin typeface="Arial Black" pitchFamily="34" charset="0"/>
              </a:rPr>
              <a:t>= </a:t>
            </a:r>
            <a:r>
              <a:rPr lang="it-IT" sz="2400" dirty="0" smtClean="0">
                <a:latin typeface="Arial Black" pitchFamily="34" charset="0"/>
              </a:rPr>
              <a:t>roller </a:t>
            </a:r>
            <a:r>
              <a:rPr lang="it-IT" sz="2400" dirty="0" err="1" smtClean="0">
                <a:latin typeface="Arial Black" pitchFamily="34" charset="0"/>
              </a:rPr>
              <a:t>feed</a:t>
            </a:r>
            <a:r>
              <a:rPr lang="it-IT" sz="2400" dirty="0" smtClean="0">
                <a:latin typeface="Arial Black" pitchFamily="34" charset="0"/>
              </a:rPr>
              <a:t> </a:t>
            </a:r>
            <a:r>
              <a:rPr lang="it-IT" sz="2400" dirty="0" err="1">
                <a:latin typeface="Arial Black" pitchFamily="34" charset="0"/>
              </a:rPr>
              <a:t>velocity</a:t>
            </a:r>
            <a:endParaRPr lang="it-IT" sz="2400" dirty="0">
              <a:latin typeface="Arial Black" pitchFamily="34" charset="0"/>
            </a:endParaRPr>
          </a:p>
          <a:p>
            <a:pPr lvl="1"/>
            <a:endParaRPr lang="it-IT" sz="2400" dirty="0">
              <a:latin typeface="Arial Black" pitchFamily="34" charset="0"/>
            </a:endParaRPr>
          </a:p>
          <a:p>
            <a:pPr marL="800100" lvl="1" indent="-342900">
              <a:buFont typeface="Symbol"/>
              <a:buChar char="w"/>
            </a:pPr>
            <a:r>
              <a:rPr lang="it-IT" sz="2400" dirty="0" smtClean="0">
                <a:latin typeface="Arial Black" pitchFamily="34" charset="0"/>
              </a:rPr>
              <a:t>= </a:t>
            </a:r>
            <a:r>
              <a:rPr lang="it-IT" sz="2400" dirty="0" err="1" smtClean="0">
                <a:latin typeface="Arial Black" pitchFamily="34" charset="0"/>
              </a:rPr>
              <a:t>Angular</a:t>
            </a:r>
            <a:r>
              <a:rPr lang="it-IT" sz="2400" dirty="0" smtClean="0">
                <a:latin typeface="Arial Black" pitchFamily="34" charset="0"/>
              </a:rPr>
              <a:t> </a:t>
            </a:r>
            <a:r>
              <a:rPr lang="it-IT" sz="2400" dirty="0" err="1" smtClean="0">
                <a:latin typeface="Arial Black" pitchFamily="34" charset="0"/>
              </a:rPr>
              <a:t>velocity</a:t>
            </a:r>
            <a:endParaRPr lang="it-IT" sz="2400" dirty="0" smtClean="0">
              <a:latin typeface="Arial Black" pitchFamily="34" charset="0"/>
            </a:endParaRPr>
          </a:p>
          <a:p>
            <a:pPr marL="800100" lvl="1" indent="-342900">
              <a:buFont typeface="Symbol"/>
              <a:buChar char="w"/>
            </a:pPr>
            <a:endParaRPr lang="it-IT" sz="2400" dirty="0">
              <a:latin typeface="Arial Black" pitchFamily="34" charset="0"/>
            </a:endParaRPr>
          </a:p>
          <a:p>
            <a:pPr lvl="1"/>
            <a:r>
              <a:rPr lang="it-IT" sz="2400" dirty="0" smtClean="0">
                <a:latin typeface="Arial Black" pitchFamily="34" charset="0"/>
              </a:rPr>
              <a:t>f = </a:t>
            </a:r>
            <a:r>
              <a:rPr lang="it-IT" sz="2400" dirty="0" err="1" smtClean="0">
                <a:latin typeface="Arial Black" pitchFamily="34" charset="0"/>
              </a:rPr>
              <a:t>arc</a:t>
            </a:r>
            <a:r>
              <a:rPr lang="it-IT" sz="2400" dirty="0" smtClean="0">
                <a:latin typeface="Arial Black" pitchFamily="34" charset="0"/>
              </a:rPr>
              <a:t> of the roller </a:t>
            </a:r>
            <a:r>
              <a:rPr lang="it-IT" sz="2400" dirty="0" err="1" smtClean="0">
                <a:latin typeface="Arial Black" pitchFamily="34" charset="0"/>
              </a:rPr>
              <a:t>blank</a:t>
            </a:r>
            <a:r>
              <a:rPr lang="it-IT" sz="2400" dirty="0" smtClean="0">
                <a:latin typeface="Arial Black" pitchFamily="34" charset="0"/>
              </a:rPr>
              <a:t> </a:t>
            </a:r>
            <a:r>
              <a:rPr lang="it-IT" sz="2400" dirty="0" err="1" smtClean="0">
                <a:latin typeface="Arial Black" pitchFamily="34" charset="0"/>
              </a:rPr>
              <a:t>contact</a:t>
            </a:r>
            <a:r>
              <a:rPr lang="it-IT" sz="2400" dirty="0" smtClean="0">
                <a:latin typeface="Arial Black" pitchFamily="34" charset="0"/>
              </a:rPr>
              <a:t> </a:t>
            </a:r>
            <a:r>
              <a:rPr lang="it-IT" sz="2400" dirty="0" err="1" smtClean="0">
                <a:latin typeface="Arial Black" pitchFamily="34" charset="0"/>
              </a:rPr>
              <a:t>segment</a:t>
            </a:r>
            <a:endParaRPr lang="it-IT" sz="2400" dirty="0" smtClean="0">
              <a:latin typeface="Arial Black" pitchFamily="34" charset="0"/>
            </a:endParaRPr>
          </a:p>
          <a:p>
            <a:pPr marL="285750" indent="-285750">
              <a:buFont typeface="Symbol"/>
              <a:buChar char="w"/>
            </a:pPr>
            <a:endParaRPr lang="it-IT" dirty="0" smtClean="0">
              <a:latin typeface="Arial Black" pitchFamily="34" charset="0"/>
            </a:endParaRPr>
          </a:p>
          <a:p>
            <a:r>
              <a:rPr lang="it-IT" dirty="0" smtClean="0">
                <a:latin typeface="Arial Black" pitchFamily="34" charset="0"/>
              </a:rPr>
              <a:t>  </a:t>
            </a:r>
            <a:endParaRPr lang="it-IT" dirty="0"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33132" y="6023029"/>
            <a:ext cx="862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err="1">
                <a:solidFill>
                  <a:srgbClr val="FF0000"/>
                </a:solidFill>
                <a:latin typeface="Arial Black" pitchFamily="34" charset="0"/>
              </a:rPr>
              <a:t>Reduced</a:t>
            </a:r>
            <a:r>
              <a:rPr lang="it-IT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  <a:latin typeface="Arial Black" pitchFamily="34" charset="0"/>
              </a:rPr>
              <a:t>parameters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>
                <a:latin typeface="Arial Black" pitchFamily="34" charset="0"/>
              </a:rPr>
              <a:t>are</a:t>
            </a:r>
            <a:r>
              <a:rPr lang="it-IT" sz="2800" dirty="0" smtClean="0">
                <a:latin typeface="Arial Black" pitchFamily="34" charset="0"/>
              </a:rPr>
              <a:t>:   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D/s;  </a:t>
            </a:r>
            <a:r>
              <a:rPr lang="it-IT" sz="40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 f / v 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2276872"/>
            <a:ext cx="84969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latin typeface="Arial Black" pitchFamily="34" charset="0"/>
              </a:rPr>
              <a:t>What</a:t>
            </a:r>
            <a:r>
              <a:rPr lang="it-IT" sz="4000" dirty="0" smtClean="0">
                <a:latin typeface="Arial Black" pitchFamily="34" charset="0"/>
              </a:rPr>
              <a:t> are the </a:t>
            </a:r>
            <a:r>
              <a:rPr lang="it-IT" sz="5400" dirty="0" err="1" smtClean="0">
                <a:solidFill>
                  <a:srgbClr val="FF0000"/>
                </a:solidFill>
                <a:latin typeface="Arial Black" pitchFamily="34" charset="0"/>
              </a:rPr>
              <a:t>advantages</a:t>
            </a:r>
            <a:r>
              <a:rPr lang="it-IT" sz="5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000" dirty="0" smtClean="0">
                <a:latin typeface="Arial Black" pitchFamily="34" charset="0"/>
              </a:rPr>
              <a:t>of Spinning?</a:t>
            </a:r>
            <a:endParaRPr lang="it-IT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3642" y="1268760"/>
            <a:ext cx="8280920" cy="382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4000" dirty="0" smtClean="0">
                <a:latin typeface="Arial Black" pitchFamily="34" charset="0"/>
              </a:rPr>
              <a:t>Spinning </a:t>
            </a:r>
          </a:p>
          <a:p>
            <a:pPr algn="ctr">
              <a:lnSpc>
                <a:spcPct val="200000"/>
              </a:lnSpc>
            </a:pPr>
            <a:r>
              <a:rPr lang="it-IT" sz="4000" dirty="0" err="1" smtClean="0">
                <a:latin typeface="Arial Black" pitchFamily="34" charset="0"/>
              </a:rPr>
              <a:t>is</a:t>
            </a:r>
            <a:r>
              <a:rPr lang="it-IT" sz="4000" dirty="0" smtClean="0">
                <a:latin typeface="Arial Black" pitchFamily="34" charset="0"/>
              </a:rPr>
              <a:t> a </a:t>
            </a:r>
          </a:p>
          <a:p>
            <a:pPr algn="ctr">
              <a:lnSpc>
                <a:spcPct val="200000"/>
              </a:lnSpc>
            </a:pP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3-D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forming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process</a:t>
            </a:r>
            <a:endParaRPr lang="it-IT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All files\TRANSF_TECH\3_INSTM\AVAR Inc\IMG00271-20110316-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22888"/>
          <a:stretch/>
        </p:blipFill>
        <p:spPr bwMode="auto">
          <a:xfrm rot="5400000">
            <a:off x="289939" y="1154753"/>
            <a:ext cx="4168054" cy="46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ll files\TRANSF_TECH\3_INSTM\AVAR Inc\P10307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2" b="13692"/>
          <a:stretch/>
        </p:blipFill>
        <p:spPr bwMode="auto">
          <a:xfrm>
            <a:off x="5004048" y="1488509"/>
            <a:ext cx="3914405" cy="40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496" y="404664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latin typeface="Arial Black" pitchFamily="34" charset="0"/>
              </a:rPr>
              <a:t>For a standard 2-D </a:t>
            </a:r>
            <a:r>
              <a:rPr lang="it-IT" sz="3600" dirty="0" err="1" smtClean="0">
                <a:latin typeface="Arial Black" pitchFamily="34" charset="0"/>
              </a:rPr>
              <a:t>forming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process</a:t>
            </a:r>
            <a:endParaRPr lang="it-IT" sz="3600" dirty="0">
              <a:latin typeface="Arial Black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496" y="5949280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latin typeface="Arial Black" pitchFamily="34" charset="0"/>
              </a:rPr>
              <a:t>A 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40%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elongation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is</a:t>
            </a:r>
            <a:r>
              <a:rPr lang="it-IT" sz="3600" dirty="0" smtClean="0">
                <a:latin typeface="Arial Black" pitchFamily="34" charset="0"/>
              </a:rPr>
              <a:t> a </a:t>
            </a:r>
            <a:r>
              <a:rPr lang="it-IT" sz="3600" dirty="0" err="1" smtClean="0">
                <a:latin typeface="Arial Black" pitchFamily="34" charset="0"/>
              </a:rPr>
              <a:t>limitation</a:t>
            </a:r>
            <a:endParaRPr lang="it-IT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3642" y="1268760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4000" dirty="0" smtClean="0">
                <a:latin typeface="Arial Black" pitchFamily="34" charset="0"/>
              </a:rPr>
              <a:t> For Spinning </a:t>
            </a:r>
          </a:p>
          <a:p>
            <a:pPr algn="ctr">
              <a:lnSpc>
                <a:spcPct val="200000"/>
              </a:lnSpc>
            </a:pPr>
            <a:r>
              <a:rPr lang="it-IT" sz="4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10,000%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elongations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000" dirty="0" smtClean="0">
                <a:latin typeface="Arial Black" pitchFamily="34" charset="0"/>
              </a:rPr>
              <a:t>are </a:t>
            </a:r>
            <a:r>
              <a:rPr lang="it-IT" sz="4000" dirty="0" err="1" smtClean="0">
                <a:latin typeface="Arial Black" pitchFamily="34" charset="0"/>
              </a:rPr>
              <a:t>possible</a:t>
            </a:r>
            <a:r>
              <a:rPr lang="it-IT" sz="4000" dirty="0" smtClean="0">
                <a:latin typeface="Arial Black" pitchFamily="34" charset="0"/>
              </a:rPr>
              <a:t> </a:t>
            </a:r>
            <a:r>
              <a:rPr lang="it-IT" sz="4000" dirty="0" err="1" smtClean="0">
                <a:latin typeface="Arial Black" pitchFamily="34" charset="0"/>
              </a:rPr>
              <a:t>wihout</a:t>
            </a:r>
            <a:r>
              <a:rPr lang="it-IT" sz="4000" dirty="0" smtClean="0">
                <a:latin typeface="Arial Black" pitchFamily="34" charset="0"/>
              </a:rPr>
              <a:t> </a:t>
            </a:r>
            <a:r>
              <a:rPr lang="it-IT" sz="4000" dirty="0" err="1" smtClean="0">
                <a:latin typeface="Arial Black" pitchFamily="34" charset="0"/>
              </a:rPr>
              <a:t>annealing</a:t>
            </a:r>
            <a:endParaRPr lang="it-IT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692696"/>
            <a:ext cx="8064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Black" pitchFamily="34" charset="0"/>
              </a:rPr>
              <a:t>For standard 2-D </a:t>
            </a:r>
            <a:r>
              <a:rPr lang="it-IT" sz="2800" dirty="0" err="1" smtClean="0">
                <a:latin typeface="Arial Black" pitchFamily="34" charset="0"/>
              </a:rPr>
              <a:t>forming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processes</a:t>
            </a:r>
            <a:r>
              <a:rPr lang="it-IT" sz="2800" dirty="0" smtClean="0">
                <a:latin typeface="Arial Black" pitchFamily="34" charset="0"/>
              </a:rPr>
              <a:t>, </a:t>
            </a:r>
          </a:p>
          <a:p>
            <a:endParaRPr lang="it-IT" sz="2800" dirty="0">
              <a:latin typeface="Arial Black" pitchFamily="34" charset="0"/>
            </a:endParaRPr>
          </a:p>
          <a:p>
            <a:r>
              <a:rPr lang="it-IT" sz="2800" dirty="0" err="1" smtClean="0">
                <a:latin typeface="Arial Black" pitchFamily="34" charset="0"/>
              </a:rPr>
              <a:t>material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parameters</a:t>
            </a:r>
            <a:r>
              <a:rPr lang="it-IT" sz="2800" dirty="0" smtClean="0">
                <a:latin typeface="Arial Black" pitchFamily="34" charset="0"/>
              </a:rPr>
              <a:t>, </a:t>
            </a:r>
            <a:r>
              <a:rPr lang="it-IT" sz="2800" dirty="0" err="1" smtClean="0">
                <a:latin typeface="Arial Black" pitchFamily="34" charset="0"/>
              </a:rPr>
              <a:t>as</a:t>
            </a:r>
            <a:r>
              <a:rPr lang="it-IT" sz="2800" dirty="0" smtClean="0">
                <a:latin typeface="Arial Black" pitchFamily="34" charset="0"/>
              </a:rPr>
              <a:t>:</a:t>
            </a:r>
          </a:p>
          <a:p>
            <a:endParaRPr lang="it-IT" sz="2800" dirty="0" smtClean="0">
              <a:latin typeface="Arial Black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800" dirty="0" err="1" smtClean="0">
                <a:latin typeface="Arial Black" pitchFamily="34" charset="0"/>
              </a:rPr>
              <a:t>young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Modulus</a:t>
            </a:r>
            <a:r>
              <a:rPr lang="it-IT" sz="2800" dirty="0" smtClean="0">
                <a:latin typeface="Arial Black" pitchFamily="34" charset="0"/>
              </a:rPr>
              <a:t> 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800" dirty="0" err="1" smtClean="0">
                <a:latin typeface="Arial Black" pitchFamily="34" charset="0"/>
              </a:rPr>
              <a:t>Ductility</a:t>
            </a:r>
            <a:r>
              <a:rPr lang="it-IT" sz="2800" dirty="0" smtClean="0">
                <a:latin typeface="Arial Black" pitchFamily="34" charset="0"/>
              </a:rPr>
              <a:t>, 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800" dirty="0" err="1" smtClean="0">
                <a:latin typeface="Arial Black" pitchFamily="34" charset="0"/>
              </a:rPr>
              <a:t>Hardness</a:t>
            </a:r>
            <a:endParaRPr lang="it-IT" sz="2800" dirty="0" smtClean="0">
              <a:latin typeface="Arial Black" pitchFamily="34" charset="0"/>
            </a:endParaRPr>
          </a:p>
          <a:p>
            <a:endParaRPr lang="it-IT" sz="2800" dirty="0" smtClean="0">
              <a:latin typeface="Arial Black" pitchFamily="34" charset="0"/>
            </a:endParaRPr>
          </a:p>
          <a:p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are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crucial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parameters</a:t>
            </a:r>
            <a:endParaRPr lang="it-IT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52753" y="1772816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latin typeface="Arial Black" pitchFamily="34" charset="0"/>
              </a:rPr>
              <a:t>For spinning </a:t>
            </a:r>
          </a:p>
          <a:p>
            <a:endParaRPr lang="it-IT" sz="3600" dirty="0">
              <a:latin typeface="Arial Black" pitchFamily="34" charset="0"/>
            </a:endParaRPr>
          </a:p>
          <a:p>
            <a:pPr algn="ctr"/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we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don’t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800" dirty="0" err="1" smtClean="0">
                <a:solidFill>
                  <a:srgbClr val="FF0000"/>
                </a:solidFill>
                <a:latin typeface="Arial Black" pitchFamily="34" charset="0"/>
              </a:rPr>
              <a:t>mind</a:t>
            </a:r>
            <a:r>
              <a:rPr lang="it-IT" sz="4800" dirty="0" smtClean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it-IT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5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7578" y="260648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dirty="0" smtClean="0">
                <a:latin typeface="Arial Black" pitchFamily="34" charset="0"/>
              </a:rPr>
              <a:t>For </a:t>
            </a:r>
            <a:r>
              <a:rPr lang="it-IT" sz="4000" dirty="0" err="1" smtClean="0">
                <a:latin typeface="Arial Black" pitchFamily="34" charset="0"/>
              </a:rPr>
              <a:t>Hydroforming</a:t>
            </a:r>
            <a:r>
              <a:rPr lang="it-IT" sz="4000" dirty="0" smtClean="0">
                <a:latin typeface="Arial Black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endParaRPr lang="it-IT" sz="4000" dirty="0"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4000" dirty="0" smtClean="0">
                <a:latin typeface="Arial Black" pitchFamily="34" charset="0"/>
              </a:rPr>
              <a:t>the 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tube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thickness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  <a:latin typeface="Arial Black" pitchFamily="34" charset="0"/>
              </a:rPr>
              <a:t>uniformity</a:t>
            </a: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000" dirty="0" err="1" smtClean="0">
                <a:latin typeface="Arial Black" pitchFamily="34" charset="0"/>
              </a:rPr>
              <a:t>is</a:t>
            </a:r>
            <a:r>
              <a:rPr lang="it-IT" sz="4000" dirty="0" smtClean="0">
                <a:latin typeface="Arial Black" pitchFamily="34" charset="0"/>
              </a:rPr>
              <a:t> </a:t>
            </a:r>
            <a:r>
              <a:rPr lang="it-IT" sz="4000" dirty="0" err="1" smtClean="0">
                <a:latin typeface="Arial Black" pitchFamily="34" charset="0"/>
              </a:rPr>
              <a:t>crucial</a:t>
            </a:r>
            <a:endParaRPr lang="it-IT" sz="4000" dirty="0" smtClean="0"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endParaRPr lang="it-IT" sz="4000" dirty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err="1" smtClean="0">
                <a:latin typeface="Arial Black" pitchFamily="34" charset="0"/>
              </a:rPr>
              <a:t>Otherwise</a:t>
            </a:r>
            <a:r>
              <a:rPr lang="it-IT" sz="3600" dirty="0" smtClean="0">
                <a:latin typeface="Arial Black" pitchFamily="34" charset="0"/>
              </a:rPr>
              <a:t> ….</a:t>
            </a:r>
            <a:endParaRPr lang="it-IT" sz="3600" dirty="0">
              <a:latin typeface="Arial Black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9" r="8257" b="31632"/>
          <a:stretch/>
        </p:blipFill>
        <p:spPr bwMode="auto">
          <a:xfrm>
            <a:off x="5401814" y="3918921"/>
            <a:ext cx="3423451" cy="286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9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pinning%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2413"/>
            <a:ext cx="9144000" cy="60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5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8222" y="1196751"/>
            <a:ext cx="86764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For spinning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we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 do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not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Arial Black" pitchFamily="34" charset="0"/>
              </a:rPr>
              <a:t>mind</a:t>
            </a:r>
            <a:r>
              <a:rPr lang="it-IT" sz="3600" dirty="0" smtClean="0">
                <a:solidFill>
                  <a:srgbClr val="FF0000"/>
                </a:solidFill>
                <a:latin typeface="Arial Black" pitchFamily="34" charset="0"/>
              </a:rPr>
              <a:t>! </a:t>
            </a:r>
          </a:p>
          <a:p>
            <a:pPr algn="ctr">
              <a:lnSpc>
                <a:spcPct val="150000"/>
              </a:lnSpc>
            </a:pPr>
            <a:endParaRPr lang="it-IT" sz="3600" dirty="0"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3600" dirty="0" smtClean="0">
                <a:latin typeface="Arial Black" pitchFamily="34" charset="0"/>
              </a:rPr>
              <a:t>Tube with </a:t>
            </a:r>
            <a:r>
              <a:rPr lang="it-IT" sz="3600" dirty="0" err="1" smtClean="0">
                <a:latin typeface="Arial Black" pitchFamily="34" charset="0"/>
              </a:rPr>
              <a:t>not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uniform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thickness</a:t>
            </a:r>
            <a:r>
              <a:rPr lang="it-IT" sz="3600" dirty="0" smtClean="0">
                <a:latin typeface="Arial Black" pitchFamily="34" charset="0"/>
              </a:rPr>
              <a:t> </a:t>
            </a:r>
            <a:r>
              <a:rPr lang="it-IT" sz="3600" dirty="0" err="1" smtClean="0">
                <a:latin typeface="Arial Black" pitchFamily="34" charset="0"/>
              </a:rPr>
              <a:t>will</a:t>
            </a:r>
            <a:r>
              <a:rPr lang="it-IT" sz="3600" dirty="0" smtClean="0">
                <a:latin typeface="Arial Black" pitchFamily="34" charset="0"/>
              </a:rPr>
              <a:t> be re-</a:t>
            </a:r>
            <a:r>
              <a:rPr lang="it-IT" sz="3600" dirty="0" err="1" smtClean="0">
                <a:latin typeface="Arial Black" pitchFamily="34" charset="0"/>
              </a:rPr>
              <a:t>rolled</a:t>
            </a:r>
            <a:r>
              <a:rPr lang="it-IT" sz="3600" dirty="0" smtClean="0">
                <a:latin typeface="Arial Black" pitchFamily="34" charset="0"/>
              </a:rPr>
              <a:t>  on the machine </a:t>
            </a:r>
            <a:r>
              <a:rPr lang="it-IT" sz="3600" dirty="0">
                <a:latin typeface="Arial Black" pitchFamily="34" charset="0"/>
              </a:rPr>
              <a:t>just </a:t>
            </a:r>
            <a:r>
              <a:rPr lang="it-IT" sz="3600" dirty="0" err="1" smtClean="0">
                <a:latin typeface="Arial Black" pitchFamily="34" charset="0"/>
              </a:rPr>
              <a:t>before</a:t>
            </a:r>
            <a:r>
              <a:rPr lang="it-IT" sz="3600" dirty="0" smtClean="0">
                <a:latin typeface="Arial Black" pitchFamily="34" charset="0"/>
              </a:rPr>
              <a:t> spinning the </a:t>
            </a:r>
            <a:r>
              <a:rPr lang="it-IT" sz="3600" dirty="0" err="1" smtClean="0">
                <a:latin typeface="Arial Black" pitchFamily="34" charset="0"/>
              </a:rPr>
              <a:t>cavity</a:t>
            </a:r>
            <a:endParaRPr lang="it-IT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1196752"/>
            <a:ext cx="86409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>
                <a:solidFill>
                  <a:srgbClr val="FF0000"/>
                </a:solidFill>
                <a:latin typeface="Arial Black" pitchFamily="34" charset="0"/>
              </a:rPr>
              <a:t>Drawbacks</a:t>
            </a:r>
            <a:r>
              <a:rPr lang="it-IT" sz="2800" dirty="0" smtClean="0">
                <a:latin typeface="Arial Black" pitchFamily="34" charset="0"/>
              </a:rPr>
              <a:t> of the spin-</a:t>
            </a:r>
            <a:r>
              <a:rPr lang="it-IT" sz="2800" dirty="0" err="1" smtClean="0">
                <a:latin typeface="Arial Black" pitchFamily="34" charset="0"/>
              </a:rPr>
              <a:t>forming</a:t>
            </a:r>
            <a:r>
              <a:rPr lang="it-IT" sz="2800" dirty="0" smtClean="0">
                <a:latin typeface="Arial Black" pitchFamily="34" charset="0"/>
              </a:rPr>
              <a:t> </a:t>
            </a:r>
            <a:r>
              <a:rPr lang="it-IT" sz="2800" dirty="0" err="1" smtClean="0">
                <a:latin typeface="Arial Black" pitchFamily="34" charset="0"/>
              </a:rPr>
              <a:t>process</a:t>
            </a:r>
            <a:r>
              <a:rPr lang="it-IT" sz="2800" dirty="0" smtClean="0">
                <a:latin typeface="Arial Black" pitchFamily="34" charset="0"/>
              </a:rPr>
              <a:t>:</a:t>
            </a:r>
          </a:p>
          <a:p>
            <a:endParaRPr lang="it-IT" sz="2800" dirty="0">
              <a:latin typeface="Arial Black" pitchFamily="34" charset="0"/>
            </a:endParaRPr>
          </a:p>
          <a:p>
            <a:endParaRPr lang="it-IT" sz="2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it-IT" sz="2800" dirty="0" smtClean="0">
                <a:solidFill>
                  <a:srgbClr val="FF0000"/>
                </a:solidFill>
                <a:latin typeface="Arial Black" pitchFamily="34" charset="0"/>
              </a:rPr>
              <a:t>Non-</a:t>
            </a:r>
            <a:r>
              <a:rPr lang="it-IT" sz="2800" dirty="0" err="1" smtClean="0">
                <a:solidFill>
                  <a:srgbClr val="FF0000"/>
                </a:solidFill>
                <a:latin typeface="Arial Black" pitchFamily="34" charset="0"/>
              </a:rPr>
              <a:t>uniform</a:t>
            </a:r>
            <a:r>
              <a:rPr lang="it-IT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Arial Black" pitchFamily="34" charset="0"/>
              </a:rPr>
              <a:t>wall</a:t>
            </a:r>
            <a:r>
              <a:rPr lang="it-IT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Arial Black" pitchFamily="34" charset="0"/>
              </a:rPr>
              <a:t>thickness</a:t>
            </a:r>
            <a:r>
              <a:rPr lang="it-IT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smtClean="0">
                <a:latin typeface="Arial Black" pitchFamily="34" charset="0"/>
              </a:rPr>
              <a:t>of the </a:t>
            </a:r>
            <a:r>
              <a:rPr lang="it-IT" sz="2800" dirty="0" err="1" smtClean="0">
                <a:latin typeface="Arial Black" pitchFamily="34" charset="0"/>
              </a:rPr>
              <a:t>cavity</a:t>
            </a:r>
            <a:endParaRPr lang="it-IT" sz="2800" dirty="0" smtClean="0">
              <a:latin typeface="Arial Black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it-IT" sz="2800" dirty="0">
              <a:latin typeface="Arial Black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it-IT" sz="2800" dirty="0" err="1" smtClean="0">
                <a:latin typeface="Arial Black" pitchFamily="34" charset="0"/>
              </a:rPr>
              <a:t>Need</a:t>
            </a:r>
            <a:r>
              <a:rPr lang="it-IT" sz="2800" dirty="0" smtClean="0">
                <a:latin typeface="Arial Black" pitchFamily="34" charset="0"/>
              </a:rPr>
              <a:t> of </a:t>
            </a:r>
            <a:r>
              <a:rPr lang="it-IT" sz="2800" dirty="0" err="1" smtClean="0">
                <a:solidFill>
                  <a:srgbClr val="FF0000"/>
                </a:solidFill>
                <a:latin typeface="Arial Black" pitchFamily="34" charset="0"/>
              </a:rPr>
              <a:t>internal</a:t>
            </a:r>
            <a:r>
              <a:rPr lang="it-IT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Arial Black" pitchFamily="34" charset="0"/>
              </a:rPr>
              <a:t>grinding</a:t>
            </a:r>
            <a:r>
              <a:rPr lang="it-IT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smtClean="0">
                <a:latin typeface="Arial Black" pitchFamily="34" charset="0"/>
              </a:rPr>
              <a:t>or </a:t>
            </a:r>
            <a:r>
              <a:rPr lang="it-IT" sz="2800" dirty="0" err="1" smtClean="0">
                <a:latin typeface="Arial Black" pitchFamily="34" charset="0"/>
              </a:rPr>
              <a:t>tumbling</a:t>
            </a:r>
            <a:endParaRPr lang="it-IT" sz="2800" dirty="0" smtClean="0">
              <a:latin typeface="Arial Black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it-IT" sz="2800" dirty="0" smtClean="0">
              <a:latin typeface="Arial Black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it-IT" sz="2800" dirty="0" err="1" smtClean="0">
                <a:latin typeface="Arial Black" pitchFamily="34" charset="0"/>
              </a:rPr>
              <a:t>Still</a:t>
            </a:r>
            <a:r>
              <a:rPr lang="it-IT" sz="2800" dirty="0" smtClean="0">
                <a:latin typeface="Arial Black" pitchFamily="34" charset="0"/>
              </a:rPr>
              <a:t> a </a:t>
            </a:r>
            <a:r>
              <a:rPr lang="it-IT" sz="2800" dirty="0" err="1" smtClean="0">
                <a:solidFill>
                  <a:srgbClr val="FF0000"/>
                </a:solidFill>
                <a:latin typeface="Arial Black" pitchFamily="34" charset="0"/>
              </a:rPr>
              <a:t>manual</a:t>
            </a:r>
            <a:r>
              <a:rPr lang="it-IT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Arial Black" pitchFamily="34" charset="0"/>
              </a:rPr>
              <a:t>process</a:t>
            </a:r>
            <a:endParaRPr lang="it-IT" sz="2800" dirty="0">
              <a:solidFill>
                <a:srgbClr val="FF0000"/>
              </a:solidFill>
              <a:latin typeface="Arial Black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it-IT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6200000">
            <a:off x="4090014" y="-753851"/>
            <a:ext cx="1107996" cy="76328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it-IT" sz="6000" dirty="0" smtClean="0">
                <a:solidFill>
                  <a:srgbClr val="FF0000"/>
                </a:solidFill>
                <a:latin typeface="Arial Black" pitchFamily="34" charset="0"/>
              </a:rPr>
              <a:t>Q vs </a:t>
            </a:r>
            <a:r>
              <a:rPr lang="it-IT" sz="6000" dirty="0" err="1" smtClean="0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it-IT" sz="6000" baseline="-25000" dirty="0" err="1" smtClean="0">
                <a:solidFill>
                  <a:srgbClr val="FF0000"/>
                </a:solidFill>
                <a:latin typeface="Arial Black" pitchFamily="34" charset="0"/>
              </a:rPr>
              <a:t>acc</a:t>
            </a:r>
            <a:r>
              <a:rPr lang="it-IT" sz="6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4800" dirty="0" err="1" smtClean="0">
                <a:latin typeface="Arial Black" pitchFamily="34" charset="0"/>
              </a:rPr>
              <a:t>Results</a:t>
            </a:r>
            <a:endParaRPr lang="it-IT" sz="4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NbCutube8mms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502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0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particolare sezione Kenz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748712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1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ll files\CAVITIES\Seamless\Q vs Eacc\Kenzo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0"/>
            <a:ext cx="9148192" cy="67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6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49748" y="256490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latin typeface="Arial Black" pitchFamily="34" charset="0"/>
              </a:rPr>
              <a:t>Bulk</a:t>
            </a:r>
            <a:r>
              <a:rPr lang="it-IT" sz="7200" dirty="0" smtClean="0">
                <a:solidFill>
                  <a:srgbClr val="FF0000"/>
                </a:solidFill>
                <a:latin typeface="Arial Black" pitchFamily="34" charset="0"/>
              </a:rPr>
              <a:t> Nb </a:t>
            </a:r>
            <a:r>
              <a:rPr lang="it-IT" sz="6000" dirty="0" err="1" smtClean="0">
                <a:latin typeface="Arial Black" pitchFamily="34" charset="0"/>
              </a:rPr>
              <a:t>cavities</a:t>
            </a:r>
            <a:endParaRPr lang="it-IT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 descr="P5 J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8113"/>
            <a:ext cx="882015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ll files\CAVITIES\Seamless\Q vs Eacc\38,2MVm Kenz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0290"/>
            <a:ext cx="8278621" cy="716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1413"/>
            <a:ext cx="8215312" cy="57165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3" name="Oval 5"/>
          <p:cNvSpPr>
            <a:spLocks noChangeArrowheads="1"/>
          </p:cNvSpPr>
          <p:nvPr/>
        </p:nvSpPr>
        <p:spPr bwMode="auto">
          <a:xfrm>
            <a:off x="8240713" y="3124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it-IT" sz="24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179388" y="58738"/>
            <a:ext cx="8748712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3200" b="1">
                <a:solidFill>
                  <a:srgbClr val="CCFF99"/>
                </a:solidFill>
                <a:latin typeface="Times New Roman" pitchFamily="18" charset="0"/>
              </a:rPr>
              <a:t>The best result on a LNL monocell spun cavity,</a:t>
            </a:r>
          </a:p>
          <a:p>
            <a:pPr eaLnBrk="1" hangingPunct="1"/>
            <a:r>
              <a:rPr lang="en-GB" sz="3200" b="1">
                <a:solidFill>
                  <a:srgbClr val="CCFF99"/>
                </a:solidFill>
                <a:latin typeface="Times New Roman" pitchFamily="18" charset="0"/>
              </a:rPr>
              <a:t>measured at KEK by Kenji SAITO</a:t>
            </a:r>
          </a:p>
        </p:txBody>
      </p:sp>
    </p:spTree>
    <p:extLst>
      <p:ext uri="{BB962C8B-B14F-4D97-AF65-F5344CB8AC3E}">
        <p14:creationId xmlns:p14="http://schemas.microsoft.com/office/powerpoint/2010/main" val="424036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599</Words>
  <Application>Microsoft Office PowerPoint</Application>
  <PresentationFormat>Presentazione su schermo (4:3)</PresentationFormat>
  <Paragraphs>208</Paragraphs>
  <Slides>104</Slides>
  <Notes>29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104</vt:i4>
      </vt:variant>
    </vt:vector>
  </HeadingPairs>
  <TitlesOfParts>
    <vt:vector size="109" baseType="lpstr">
      <vt:lpstr>Tema di Office</vt:lpstr>
      <vt:lpstr>Immagine</vt:lpstr>
      <vt:lpstr>Fotografia di Photo Editor</vt:lpstr>
      <vt:lpstr>Image</vt:lpstr>
      <vt:lpstr>Video clip</vt:lpstr>
      <vt:lpstr>Spin-forming of Seamless cavities</vt:lpstr>
      <vt:lpstr> Spin-forming of Seamless cavities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Spin-forming of Seamless cavities</dc:title>
  <dc:creator>Palmieri</dc:creator>
  <cp:lastModifiedBy>Palmieri</cp:lastModifiedBy>
  <cp:revision>50</cp:revision>
  <dcterms:created xsi:type="dcterms:W3CDTF">2012-07-17T09:55:15Z</dcterms:created>
  <dcterms:modified xsi:type="dcterms:W3CDTF">2012-07-17T17:45:07Z</dcterms:modified>
</cp:coreProperties>
</file>