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sldIdLst>
    <p:sldId id="256" r:id="rId2"/>
    <p:sldId id="283" r:id="rId3"/>
    <p:sldId id="289" r:id="rId4"/>
    <p:sldId id="285" r:id="rId5"/>
    <p:sldId id="281" r:id="rId6"/>
    <p:sldId id="286" r:id="rId7"/>
    <p:sldId id="290" r:id="rId8"/>
    <p:sldId id="291" r:id="rId9"/>
    <p:sldId id="292" r:id="rId10"/>
    <p:sldId id="287" r:id="rId11"/>
    <p:sldId id="293" r:id="rId12"/>
    <p:sldId id="29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EF8"/>
    <a:srgbClr val="FF00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7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78E851-7C7B-470E-9E0C-7A6D13C5D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1520E2E-AD4D-4739-91CE-8F17A912318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78E851-7C7B-470E-9E0C-7A6D13C5D4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1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DA036-A16C-4866-B764-07AC34970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C84C-1494-481E-B992-D39B7B875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5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B1637-DAD0-49AC-A313-1929818B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F2A2-DCE6-4284-9702-64D6EEEA7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E47B-95CD-4553-B492-B39EABC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1292-CDE7-42B8-A955-CA31365A4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2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49C0E-F862-401D-9018-E04401051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8D94-D89A-41FA-A393-782144D66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BC12-2962-4591-BB14-A19E87FF8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915F-5345-4A48-A0B0-6A2E6DA52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7F46-D7DB-4B9C-8CFD-2F75A028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5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E9558C-AF47-4C15-844C-9D1F85B7E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924800" cy="2133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Vortex hotspots in SRF cavities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19400"/>
            <a:ext cx="800100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Alex </a:t>
            </a:r>
            <a:r>
              <a:rPr lang="en-US" sz="2800" dirty="0" err="1" smtClean="0">
                <a:solidFill>
                  <a:schemeClr val="tx1"/>
                </a:solidFill>
              </a:rPr>
              <a:t>Gurevich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</a:rPr>
              <a:t>ODU </a:t>
            </a:r>
            <a:r>
              <a:rPr lang="en-US" sz="2000" dirty="0" smtClean="0">
                <a:solidFill>
                  <a:schemeClr val="tx1"/>
                </a:solidFill>
              </a:rPr>
              <a:t>Department of </a:t>
            </a:r>
            <a:r>
              <a:rPr lang="en-US" sz="2000" dirty="0" smtClean="0">
                <a:solidFill>
                  <a:schemeClr val="tx1"/>
                </a:solidFill>
              </a:rPr>
              <a:t>Physics,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</a:rPr>
              <a:t>Center for Accelerator Science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14462" y="5983069"/>
            <a:ext cx="53357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 smtClean="0"/>
              <a:t>7-th SRF Materials Workshop</a:t>
            </a:r>
            <a:r>
              <a:rPr lang="en-US" dirty="0" smtClean="0"/>
              <a:t>, </a:t>
            </a:r>
            <a:r>
              <a:rPr lang="en-US" dirty="0" err="1" smtClean="0"/>
              <a:t>JLab</a:t>
            </a:r>
            <a:r>
              <a:rPr lang="en-US" dirty="0" smtClean="0"/>
              <a:t>, July 16, </a:t>
            </a:r>
            <a:r>
              <a:rPr lang="en-US" dirty="0" smtClean="0"/>
              <a:t>2012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Reconstruction </a:t>
            </a:r>
            <a:r>
              <a:rPr lang="en-US" sz="3200" b="1" dirty="0" smtClean="0"/>
              <a:t>of </a:t>
            </a:r>
            <a:r>
              <a:rPr lang="en-US" sz="3200" b="1" dirty="0" smtClean="0"/>
              <a:t>thermal maps</a:t>
            </a:r>
          </a:p>
        </p:txBody>
      </p:sp>
      <p:grpSp>
        <p:nvGrpSpPr>
          <p:cNvPr id="10243" name="Group 10"/>
          <p:cNvGrpSpPr>
            <a:grpSpLocks/>
          </p:cNvGrpSpPr>
          <p:nvPr/>
        </p:nvGrpSpPr>
        <p:grpSpPr bwMode="auto">
          <a:xfrm>
            <a:off x="-228600" y="1676400"/>
            <a:ext cx="2133600" cy="3886200"/>
            <a:chOff x="685160" y="2133600"/>
            <a:chExt cx="2134240" cy="3886200"/>
          </a:xfrm>
        </p:grpSpPr>
        <p:sp>
          <p:nvSpPr>
            <p:cNvPr id="3" name="Rectangle 2"/>
            <p:cNvSpPr/>
            <p:nvPr/>
          </p:nvSpPr>
          <p:spPr>
            <a:xfrm>
              <a:off x="1371166" y="2133600"/>
              <a:ext cx="1448234" cy="388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Chord 4"/>
            <p:cNvSpPr/>
            <p:nvPr/>
          </p:nvSpPr>
          <p:spPr>
            <a:xfrm rot="12182380">
              <a:off x="685160" y="3420733"/>
              <a:ext cx="1317430" cy="1327407"/>
            </a:xfrm>
            <a:prstGeom prst="chord">
              <a:avLst/>
            </a:prstGeom>
            <a:gradFill flip="none" rotWithShape="1">
              <a:gsLst>
                <a:gs pos="8000">
                  <a:srgbClr val="FF3399"/>
                </a:gs>
                <a:gs pos="17000">
                  <a:srgbClr val="FF6633"/>
                </a:gs>
                <a:gs pos="41000">
                  <a:srgbClr val="FFFF00"/>
                </a:gs>
                <a:gs pos="73000">
                  <a:srgbClr val="01A78F"/>
                </a:gs>
                <a:gs pos="83000">
                  <a:srgbClr val="3366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3829" y="2743200"/>
              <a:ext cx="457337" cy="2438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371166" y="2133600"/>
              <a:ext cx="0" cy="38862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12374" y="1143000"/>
            <a:ext cx="4326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much RF power is dissipated in the </a:t>
            </a:r>
          </a:p>
          <a:p>
            <a:r>
              <a:rPr lang="en-US" dirty="0"/>
              <a:t>h</a:t>
            </a:r>
            <a:r>
              <a:rPr lang="en-US" dirty="0" smtClean="0"/>
              <a:t>otspots based on the measured </a:t>
            </a:r>
          </a:p>
          <a:p>
            <a:r>
              <a:rPr lang="en-US" dirty="0"/>
              <a:t>t</a:t>
            </a:r>
            <a:r>
              <a:rPr lang="en-US" dirty="0" smtClean="0"/>
              <a:t>emperature distribution on the outer </a:t>
            </a:r>
          </a:p>
          <a:p>
            <a:r>
              <a:rPr lang="en-US" dirty="0"/>
              <a:t>c</a:t>
            </a:r>
            <a:r>
              <a:rPr lang="en-US" dirty="0" smtClean="0"/>
              <a:t>avity surface ? 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984828" y="1676401"/>
            <a:ext cx="6658261" cy="2861400"/>
            <a:chOff x="1984828" y="1676401"/>
            <a:chExt cx="6658261" cy="2861400"/>
          </a:xfrm>
        </p:grpSpPr>
        <p:sp>
          <p:nvSpPr>
            <p:cNvPr id="2" name="TextBox 1"/>
            <p:cNvSpPr txBox="1"/>
            <p:nvPr/>
          </p:nvSpPr>
          <p:spPr>
            <a:xfrm>
              <a:off x="4495800" y="2514600"/>
              <a:ext cx="414728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General reconstruction scheme was </a:t>
              </a:r>
            </a:p>
            <a:p>
              <a:r>
                <a:rPr lang="en-US" dirty="0" smtClean="0"/>
                <a:t>developed based on the solution of </a:t>
              </a:r>
              <a:r>
                <a:rPr lang="en-US" dirty="0" smtClean="0"/>
                <a:t>the</a:t>
              </a:r>
              <a:endParaRPr lang="en-US" dirty="0" smtClean="0"/>
            </a:p>
            <a:p>
              <a:r>
                <a:rPr lang="en-US" dirty="0" smtClean="0"/>
                <a:t>3D thermal </a:t>
              </a:r>
              <a:r>
                <a:rPr lang="en-US" dirty="0" smtClean="0"/>
                <a:t>diffusion equation:</a:t>
              </a:r>
              <a:endParaRPr lang="en-US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13"/>
            <a:stretch/>
          </p:blipFill>
          <p:spPr bwMode="auto">
            <a:xfrm rot="5400000">
              <a:off x="1504814" y="2156415"/>
              <a:ext cx="2861400" cy="1901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715000" y="3729335"/>
                  <a:ext cx="13545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𝛻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5000" y="3729335"/>
                  <a:ext cx="135453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1984828" y="4560007"/>
            <a:ext cx="4850074" cy="1002593"/>
            <a:chOff x="1984828" y="4419600"/>
            <a:chExt cx="4850074" cy="1002593"/>
          </a:xfrm>
        </p:grpSpPr>
        <p:sp>
          <p:nvSpPr>
            <p:cNvPr id="11" name="TextBox 10"/>
            <p:cNvSpPr txBox="1"/>
            <p:nvPr/>
          </p:nvSpPr>
          <p:spPr>
            <a:xfrm>
              <a:off x="4495800" y="44196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Boundary conditions: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581400" y="5029200"/>
                  <a:ext cx="3091103" cy="392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𝜅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𝐾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)|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𝑑</m:t>
                        </m:r>
                      </m:oMath>
                    </m:oMathPara>
                  </a14:m>
                  <a:endParaRPr lang="en-US" sz="2000" baseline="-250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1400" y="5029200"/>
                  <a:ext cx="3091103" cy="39299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flipH="1" flipV="1">
              <a:off x="1984828" y="4572001"/>
              <a:ext cx="1596572" cy="6536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81000" y="3812232"/>
            <a:ext cx="8432551" cy="2777699"/>
            <a:chOff x="381000" y="3812232"/>
            <a:chExt cx="8432551" cy="27776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81000" y="6153090"/>
                  <a:ext cx="364407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𝜅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/2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6153090"/>
                  <a:ext cx="3644075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 flipH="1" flipV="1">
              <a:off x="425450" y="5029200"/>
              <a:ext cx="1479550" cy="112389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685800" y="3812232"/>
              <a:ext cx="2438400" cy="23408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512374" y="5943600"/>
              <a:ext cx="43011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Separate the BCS dissipation from the </a:t>
              </a:r>
            </a:p>
            <a:p>
              <a:r>
                <a:rPr lang="en-US" dirty="0" smtClean="0"/>
                <a:t>localized vortex hotspot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Temperature distribution on the outer surface</a:t>
            </a:r>
            <a:endParaRPr lang="en-US" sz="3200" b="1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25450" y="9906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1447800"/>
                <a:ext cx="5193409" cy="619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𝜋𝜅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∝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,           </m:t>
                      </m:r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  <m:r>
                        <a:rPr lang="en-US" sz="2000" b="0" i="1" smtClean="0">
                          <a:latin typeface="Cambria Math"/>
                        </a:rPr>
                        <m:t>&gt;</m:t>
                      </m:r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5193409" cy="6194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252" y="2819400"/>
                <a:ext cx="5634748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𝜋𝜅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𝜅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h𝑑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2" y="2819400"/>
                <a:ext cx="5634748" cy="7203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3886200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Thermal decay length on the outer surface: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4635629"/>
                <a:ext cx="3509166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𝜅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𝐻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1/2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≅8−10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635629"/>
                <a:ext cx="3509166" cy="7745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 b="8496"/>
          <a:stretch>
            <a:fillRect/>
          </a:stretch>
        </p:blipFill>
        <p:spPr bwMode="auto">
          <a:xfrm>
            <a:off x="5922370" y="1219200"/>
            <a:ext cx="322163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33400" y="5562600"/>
            <a:ext cx="8458200" cy="1238310"/>
            <a:chOff x="533400" y="5562600"/>
            <a:chExt cx="7848600" cy="123831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33400" y="5562600"/>
                  <a:ext cx="78486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+mn-lt"/>
                    </a:rPr>
                    <a:t>The hotspots which produces T – T</a:t>
                  </a:r>
                  <a:r>
                    <a:rPr lang="en-US" sz="2000" baseline="-25000" dirty="0" smtClean="0">
                      <a:latin typeface="+mn-lt"/>
                    </a:rPr>
                    <a:t>0 </a:t>
                  </a:r>
                  <a:r>
                    <a:rPr lang="en-US" sz="2000" dirty="0" smtClean="0">
                      <a:latin typeface="+mn-lt"/>
                    </a:rPr>
                    <a:t> = 0.1 K on the </a:t>
                  </a:r>
                  <a:r>
                    <a:rPr lang="en-US" sz="2000" dirty="0" smtClean="0">
                      <a:latin typeface="+mn-lt"/>
                    </a:rPr>
                    <a:t>inner cavity surface at</a:t>
                  </a:r>
                  <a:r>
                    <a:rPr lang="en-US" sz="2000" dirty="0" smtClean="0">
                      <a:latin typeface="+mn-lt"/>
                    </a:rPr>
                    <a:t> </a:t>
                  </a:r>
                  <a:endParaRPr lang="en-US" sz="2000" dirty="0" smtClean="0">
                    <a:latin typeface="+mn-lt"/>
                  </a:endParaRPr>
                </a:p>
                <a:p>
                  <a:r>
                    <a:rPr lang="en-US" sz="2000" dirty="0" smtClean="0">
                      <a:latin typeface="+mn-lt"/>
                    </a:rPr>
                    <a:t>B= 100 </a:t>
                  </a:r>
                  <a:r>
                    <a:rPr lang="en-US" sz="2000" dirty="0" err="1" smtClean="0">
                      <a:latin typeface="+mn-lt"/>
                    </a:rPr>
                    <a:t>mT</a:t>
                  </a:r>
                  <a:r>
                    <a:rPr lang="en-US" sz="2000" dirty="0" smtClean="0">
                      <a:latin typeface="+mn-lt"/>
                    </a:rPr>
                    <a:t> can result </a:t>
                  </a:r>
                  <a:r>
                    <a:rPr lang="en-US" sz="2000" dirty="0" smtClean="0">
                      <a:latin typeface="+mn-lt"/>
                    </a:rPr>
                    <a:t>from q </a:t>
                  </a:r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10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𝑚𝑊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a14:m>
                  <a:r>
                    <a:rPr lang="en-US" sz="2000" dirty="0" smtClean="0">
                      <a:latin typeface="+mn-lt"/>
                    </a:rPr>
                    <a:t>           </a:t>
                  </a:r>
                  <a:r>
                    <a:rPr lang="en-US" sz="2000" dirty="0" smtClean="0">
                      <a:latin typeface="+mn-lt"/>
                      <a:sym typeface="Symbol"/>
                    </a:rPr>
                    <a:t></a:t>
                  </a:r>
                  <a:r>
                    <a:rPr lang="en-US" sz="2000" dirty="0" smtClean="0">
                      <a:latin typeface="+mn-lt"/>
                    </a:rPr>
                    <a:t> </a:t>
                  </a:r>
                  <a:r>
                    <a:rPr lang="en-US" sz="2000" dirty="0" smtClean="0">
                      <a:latin typeface="+mn-lt"/>
                    </a:rPr>
                    <a:t>10</a:t>
                  </a:r>
                  <a:r>
                    <a:rPr lang="en-US" sz="2000" baseline="30000" dirty="0" smtClean="0">
                      <a:latin typeface="+mn-lt"/>
                    </a:rPr>
                    <a:t>3</a:t>
                  </a:r>
                  <a:r>
                    <a:rPr lang="en-US" sz="2000" dirty="0" smtClean="0">
                      <a:latin typeface="+mn-lt"/>
                    </a:rPr>
                    <a:t> – 10</a:t>
                  </a:r>
                  <a:r>
                    <a:rPr lang="en-US" sz="2000" baseline="30000" dirty="0" smtClean="0">
                      <a:latin typeface="+mn-lt"/>
                    </a:rPr>
                    <a:t>4</a:t>
                  </a:r>
                  <a:r>
                    <a:rPr lang="en-US" sz="2000" dirty="0" smtClean="0">
                      <a:latin typeface="+mn-lt"/>
                    </a:rPr>
                    <a:t> vortices in a bundle </a:t>
                  </a:r>
                  <a:endParaRPr lang="en-US" sz="2000" dirty="0">
                    <a:latin typeface="+mn-lt"/>
                  </a:endParaRP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5562600"/>
                  <a:ext cx="7848600" cy="70788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93" t="-4310" b="-1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533400" y="6400800"/>
              <a:ext cx="46257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Hotspots can ignite </a:t>
              </a:r>
              <a:r>
                <a:rPr lang="en-US" sz="2000" dirty="0" smtClean="0">
                  <a:latin typeface="+mn-lt"/>
                </a:rPr>
                <a:t>lateral thermal </a:t>
              </a:r>
              <a:r>
                <a:rPr lang="en-US" sz="2000" dirty="0" smtClean="0">
                  <a:latin typeface="+mn-lt"/>
                </a:rPr>
                <a:t>quench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4880766" y="6019800"/>
            <a:ext cx="300834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60261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</a:rPr>
              <a:t>Hotspots produce RF dissipation comparable to the BCS dissipation</a:t>
            </a:r>
          </a:p>
          <a:p>
            <a:endParaRPr lang="en-US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</a:rPr>
              <a:t>Moving or splitting hotspots by thermal gradients (laser beam) indicates that they </a:t>
            </a:r>
          </a:p>
          <a:p>
            <a:r>
              <a:rPr lang="en-US" b="1" dirty="0" smtClean="0">
                <a:latin typeface="+mn-lt"/>
              </a:rPr>
              <a:t>     result from trapped vortices </a:t>
            </a:r>
            <a:r>
              <a:rPr lang="en-US" b="1" dirty="0" smtClean="0">
                <a:latin typeface="+mn-lt"/>
              </a:rPr>
              <a:t>rather than fixed structural defects</a:t>
            </a:r>
            <a:endParaRPr lang="en-US" b="1" dirty="0" smtClean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</a:rPr>
              <a:t>Vortex hotspots can be dispersed by laser but not easily eliminated</a:t>
            </a:r>
          </a:p>
          <a:p>
            <a:endParaRPr lang="en-US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</a:rPr>
              <a:t>Complicated dependencies of the vortex wagging tail dissipation on the </a:t>
            </a:r>
            <a:r>
              <a:rPr lang="en-US" b="1" dirty="0" err="1" smtClean="0">
                <a:latin typeface="+mn-lt"/>
              </a:rPr>
              <a:t>rf</a:t>
            </a:r>
            <a:r>
              <a:rPr lang="en-US" b="1" dirty="0" smtClean="0">
                <a:latin typeface="+mn-lt"/>
              </a:rPr>
              <a:t> frequency, 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mean free path and  length of vortex segments:</a:t>
            </a:r>
          </a:p>
          <a:p>
            <a:endParaRPr lang="en-US" b="1" dirty="0"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+mn-lt"/>
              </a:rPr>
              <a:t>Short segments for denser pinning centers: </a:t>
            </a:r>
            <a:r>
              <a:rPr lang="en-US" b="1" dirty="0" smtClean="0">
                <a:latin typeface="+mn-lt"/>
                <a:ea typeface="Cambria Math"/>
              </a:rPr>
              <a:t>ℓ  ≲ 1</a:t>
            </a:r>
            <a:r>
              <a:rPr lang="el-GR" b="1" dirty="0" smtClean="0">
                <a:latin typeface="+mn-lt"/>
                <a:ea typeface="Cambria Math"/>
              </a:rPr>
              <a:t>μ</a:t>
            </a:r>
            <a:r>
              <a:rPr lang="en-US" b="1" dirty="0" smtClean="0">
                <a:latin typeface="+mn-lt"/>
                <a:ea typeface="Cambria Math"/>
              </a:rPr>
              <a:t>m: Q ∝ B</a:t>
            </a:r>
            <a:r>
              <a:rPr lang="en-US" b="1" baseline="30000" dirty="0" smtClean="0">
                <a:latin typeface="+mn-lt"/>
                <a:ea typeface="Cambria Math"/>
              </a:rPr>
              <a:t>2</a:t>
            </a:r>
            <a:r>
              <a:rPr lang="el-GR" b="1" dirty="0" smtClean="0">
                <a:latin typeface="+mn-lt"/>
                <a:ea typeface="Cambria Math"/>
              </a:rPr>
              <a:t>ω</a:t>
            </a:r>
            <a:r>
              <a:rPr lang="en-US" b="1" baseline="30000" dirty="0" smtClean="0">
                <a:latin typeface="+mn-lt"/>
                <a:ea typeface="Cambria Math"/>
              </a:rPr>
              <a:t>2</a:t>
            </a:r>
            <a:r>
              <a:rPr lang="en-US" b="1" dirty="0" smtClean="0">
                <a:latin typeface="+mn-lt"/>
                <a:ea typeface="Cambria Math"/>
              </a:rPr>
              <a:t>ℓ</a:t>
            </a:r>
            <a:r>
              <a:rPr lang="en-US" b="1" baseline="30000" dirty="0" smtClean="0">
                <a:latin typeface="+mn-lt"/>
                <a:ea typeface="Cambria Math"/>
              </a:rPr>
              <a:t>3</a:t>
            </a:r>
            <a:r>
              <a:rPr lang="en-US" b="1" dirty="0" smtClean="0">
                <a:latin typeface="+mn-lt"/>
                <a:ea typeface="Cambria Math"/>
              </a:rPr>
              <a:t> increases </a:t>
            </a:r>
          </a:p>
          <a:p>
            <a:r>
              <a:rPr lang="en-US" b="1" dirty="0">
                <a:latin typeface="+mn-lt"/>
                <a:ea typeface="Cambria Math"/>
              </a:rPr>
              <a:t> </a:t>
            </a:r>
            <a:r>
              <a:rPr lang="en-US" b="1" dirty="0" smtClean="0">
                <a:latin typeface="+mn-lt"/>
                <a:ea typeface="Cambria Math"/>
              </a:rPr>
              <a:t>     as </a:t>
            </a:r>
            <a:r>
              <a:rPr lang="el-GR" b="1" dirty="0" smtClean="0">
                <a:latin typeface="+mn-lt"/>
                <a:ea typeface="Cambria Math"/>
              </a:rPr>
              <a:t>ω</a:t>
            </a:r>
            <a:r>
              <a:rPr lang="en-US" b="1" dirty="0" smtClean="0">
                <a:latin typeface="+mn-lt"/>
                <a:ea typeface="Cambria Math"/>
              </a:rPr>
              <a:t> and ℓ increase. The cleaner the better.</a:t>
            </a:r>
          </a:p>
          <a:p>
            <a:endParaRPr lang="en-US" b="1" dirty="0" smtClean="0">
              <a:latin typeface="+mn-lt"/>
              <a:ea typeface="Cambria Math"/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+mn-lt"/>
                <a:ea typeface="Cambria Math"/>
              </a:rPr>
              <a:t>Long segments for sparser pinning centers: ℓ  ≳ 1</a:t>
            </a:r>
            <a:r>
              <a:rPr lang="el-GR" b="1" dirty="0" smtClean="0">
                <a:latin typeface="+mn-lt"/>
                <a:ea typeface="Cambria Math"/>
              </a:rPr>
              <a:t>μ</a:t>
            </a:r>
            <a:r>
              <a:rPr lang="en-US" b="1" dirty="0" smtClean="0">
                <a:latin typeface="+mn-lt"/>
                <a:ea typeface="Cambria Math"/>
              </a:rPr>
              <a:t>m</a:t>
            </a:r>
            <a:r>
              <a:rPr lang="en-US" b="1" dirty="0">
                <a:latin typeface="+mn-lt"/>
                <a:ea typeface="Cambria Math"/>
              </a:rPr>
              <a:t>: </a:t>
            </a:r>
            <a:r>
              <a:rPr lang="en-US" b="1" dirty="0" smtClean="0">
                <a:latin typeface="+mn-lt"/>
                <a:ea typeface="Cambria Math"/>
              </a:rPr>
              <a:t>Q is independent of </a:t>
            </a:r>
            <a:r>
              <a:rPr lang="el-GR" b="1" dirty="0">
                <a:latin typeface="+mn-lt"/>
                <a:ea typeface="Cambria Math"/>
              </a:rPr>
              <a:t>ω</a:t>
            </a:r>
            <a:r>
              <a:rPr lang="en-US" b="1" dirty="0">
                <a:latin typeface="+mn-lt"/>
                <a:ea typeface="Cambria Math"/>
              </a:rPr>
              <a:t> and </a:t>
            </a:r>
            <a:r>
              <a:rPr lang="en-US" b="1" dirty="0" smtClean="0">
                <a:latin typeface="+mn-lt"/>
                <a:ea typeface="Cambria Math"/>
              </a:rPr>
              <a:t>ℓ. </a:t>
            </a:r>
          </a:p>
          <a:p>
            <a:r>
              <a:rPr lang="en-US" b="1" dirty="0">
                <a:latin typeface="+mn-lt"/>
                <a:ea typeface="Cambria Math"/>
              </a:rPr>
              <a:t> </a:t>
            </a:r>
            <a:r>
              <a:rPr lang="en-US" b="1" dirty="0" smtClean="0">
                <a:latin typeface="+mn-lt"/>
                <a:ea typeface="Cambria Math"/>
              </a:rPr>
              <a:t>     The dirtier the better.</a:t>
            </a:r>
          </a:p>
          <a:p>
            <a:pPr marL="285750" indent="-285750">
              <a:buFontTx/>
              <a:buChar char="-"/>
            </a:pPr>
            <a:endParaRPr lang="en-US" b="1" dirty="0">
              <a:latin typeface="+mn-lt"/>
              <a:ea typeface="Cambria Math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  <a:ea typeface="Cambria Math"/>
              </a:rPr>
              <a:t>Reconstruction of hotspot sources from thermal maps.  Thermal map microscopy.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b="1" dirty="0">
              <a:latin typeface="+mn-lt"/>
              <a:ea typeface="Cambria Math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+mn-lt"/>
                <a:ea typeface="Cambria Math"/>
              </a:rPr>
              <a:t>Trapped vortex bundles can account for the hotspots observed by thermal maps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0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2"/>
          </a:xfrm>
        </p:spPr>
        <p:txBody>
          <a:bodyPr/>
          <a:lstStyle/>
          <a:p>
            <a:r>
              <a:rPr lang="en-US" sz="2000" dirty="0" smtClean="0"/>
              <a:t>Hotspots due to trapped vortices: How do vortices get trapped in a </a:t>
            </a:r>
            <a:r>
              <a:rPr lang="en-US" sz="2000" dirty="0" err="1" smtClean="0"/>
              <a:t>Nb</a:t>
            </a:r>
            <a:r>
              <a:rPr lang="en-US" sz="2000" dirty="0" smtClean="0"/>
              <a:t> cavity?</a:t>
            </a:r>
          </a:p>
          <a:p>
            <a:endParaRPr lang="en-US" sz="2000" dirty="0"/>
          </a:p>
          <a:p>
            <a:r>
              <a:rPr lang="en-US" sz="2000" dirty="0"/>
              <a:t>Moving vortex hotspots by thermal gradients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Variety of different vortex configurations</a:t>
            </a:r>
          </a:p>
          <a:p>
            <a:endParaRPr lang="en-US" sz="2000" dirty="0" smtClean="0"/>
          </a:p>
          <a:p>
            <a:r>
              <a:rPr lang="en-US" sz="2000" dirty="0" smtClean="0"/>
              <a:t>Dissipation due to trapped vortices</a:t>
            </a:r>
          </a:p>
          <a:p>
            <a:endParaRPr lang="en-US" sz="2000" dirty="0" smtClean="0"/>
          </a:p>
          <a:p>
            <a:r>
              <a:rPr lang="en-US" sz="2000" dirty="0" smtClean="0"/>
              <a:t>Hotspots produced by vortex wagging tails: complicated dependence of dissipation on the mean free path, frequency and the length of vortex segments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/>
              <a:t>Reconstruction of hotspot </a:t>
            </a:r>
            <a:r>
              <a:rPr lang="en-US" sz="2000" smtClean="0"/>
              <a:t>sources revealed by </a:t>
            </a:r>
            <a:r>
              <a:rPr lang="en-US" sz="2000" dirty="0" smtClean="0"/>
              <a:t>thermal maps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425450" y="990600"/>
            <a:ext cx="8718550" cy="0"/>
          </a:xfrm>
          <a:prstGeom prst="line">
            <a:avLst/>
          </a:prstGeom>
          <a:noFill/>
          <a:ln w="4445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Why are vortices relevant to cavities ?</a:t>
            </a:r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81000" y="762000"/>
            <a:ext cx="868680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20713" y="1176337"/>
            <a:ext cx="3555999" cy="2100263"/>
            <a:chOff x="620713" y="1143000"/>
            <a:chExt cx="3555999" cy="2100263"/>
          </a:xfrm>
        </p:grpSpPr>
        <p:grpSp>
          <p:nvGrpSpPr>
            <p:cNvPr id="9" name="Group 8"/>
            <p:cNvGrpSpPr/>
            <p:nvPr/>
          </p:nvGrpSpPr>
          <p:grpSpPr>
            <a:xfrm>
              <a:off x="620713" y="1143000"/>
              <a:ext cx="979487" cy="2100263"/>
              <a:chOff x="1154113" y="1492250"/>
              <a:chExt cx="979487" cy="2100263"/>
            </a:xfrm>
          </p:grpSpPr>
          <p:grpSp>
            <p:nvGrpSpPr>
              <p:cNvPr id="5129" name="Group 13"/>
              <p:cNvGrpSpPr>
                <a:grpSpLocks/>
              </p:cNvGrpSpPr>
              <p:nvPr/>
            </p:nvGrpSpPr>
            <p:grpSpPr bwMode="auto">
              <a:xfrm>
                <a:off x="1154113" y="1709738"/>
                <a:ext cx="979487" cy="1676400"/>
                <a:chOff x="783772" y="1872342"/>
                <a:chExt cx="979714" cy="1676400"/>
              </a:xfrm>
            </p:grpSpPr>
            <p:sp>
              <p:nvSpPr>
                <p:cNvPr id="15" name="Arc 14"/>
                <p:cNvSpPr/>
                <p:nvPr/>
              </p:nvSpPr>
              <p:spPr bwMode="auto">
                <a:xfrm>
                  <a:off x="1121987" y="2405742"/>
                  <a:ext cx="641499" cy="609600"/>
                </a:xfrm>
                <a:prstGeom prst="arc">
                  <a:avLst>
                    <a:gd name="adj1" fmla="val 16200000"/>
                    <a:gd name="adj2" fmla="val 5399994"/>
                  </a:avLst>
                </a:prstGeom>
                <a:solidFill>
                  <a:schemeClr val="bg1"/>
                </a:solidFill>
                <a:ln w="571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latin typeface="Times" pitchFamily="18" charset="0"/>
                    <a:cs typeface="Arial" charset="0"/>
                  </a:endParaRPr>
                </a:p>
              </p:txBody>
            </p:sp>
            <p:sp>
              <p:nvSpPr>
                <p:cNvPr id="16" name="Arc 15"/>
                <p:cNvSpPr/>
                <p:nvPr/>
              </p:nvSpPr>
              <p:spPr bwMode="auto">
                <a:xfrm flipH="1">
                  <a:off x="783772" y="2405742"/>
                  <a:ext cx="641499" cy="609600"/>
                </a:xfrm>
                <a:prstGeom prst="arc">
                  <a:avLst>
                    <a:gd name="adj1" fmla="val 16200000"/>
                    <a:gd name="adj2" fmla="val 5399994"/>
                  </a:avLst>
                </a:prstGeom>
                <a:solidFill>
                  <a:schemeClr val="bg1"/>
                </a:solidFill>
                <a:ln w="571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latin typeface="Times" pitchFamily="18" charset="0"/>
                    <a:cs typeface="Arial" charset="0"/>
                  </a:endParaRPr>
                </a:p>
              </p:txBody>
            </p:sp>
            <p:sp>
              <p:nvSpPr>
                <p:cNvPr id="5149" name="Rectangle 16"/>
                <p:cNvSpPr>
                  <a:spLocks noChangeArrowheads="1"/>
                </p:cNvSpPr>
                <p:nvPr/>
              </p:nvSpPr>
              <p:spPr bwMode="auto">
                <a:xfrm>
                  <a:off x="1066800" y="1872342"/>
                  <a:ext cx="381000" cy="533400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77685" y="3015342"/>
                  <a:ext cx="381000" cy="533400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130" name="Straight Arrow Connector 1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8488" y="2536825"/>
                <a:ext cx="2090738" cy="1587"/>
              </a:xfrm>
              <a:prstGeom prst="straightConnector1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131" name="Straight Arrow Connector 1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827882" y="2536031"/>
                <a:ext cx="208915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132" name="Straight Arrow Connector 2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056482" y="2547144"/>
                <a:ext cx="2089150" cy="1587"/>
              </a:xfrm>
              <a:prstGeom prst="straightConnector1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133" name="Straight Arrow Connector 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47663" y="2536825"/>
                <a:ext cx="2090738" cy="1587"/>
              </a:xfrm>
              <a:prstGeom prst="straightConnector1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134" name="Straight Arrow Connector 2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30969" y="2547144"/>
                <a:ext cx="2089150" cy="1588"/>
              </a:xfrm>
              <a:prstGeom prst="straightConnector1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5135" name="Group 23"/>
            <p:cNvGrpSpPr>
              <a:grpSpLocks/>
            </p:cNvGrpSpPr>
            <p:nvPr/>
          </p:nvGrpSpPr>
          <p:grpSpPr bwMode="auto">
            <a:xfrm>
              <a:off x="3124200" y="1292225"/>
              <a:ext cx="1052512" cy="1908175"/>
              <a:chOff x="4336025" y="1589313"/>
              <a:chExt cx="1052403" cy="1908160"/>
            </a:xfrm>
          </p:grpSpPr>
          <p:grpSp>
            <p:nvGrpSpPr>
              <p:cNvPr id="5136" name="Group 24"/>
              <p:cNvGrpSpPr>
                <a:grpSpLocks/>
              </p:cNvGrpSpPr>
              <p:nvPr/>
            </p:nvGrpSpPr>
            <p:grpSpPr bwMode="auto">
              <a:xfrm>
                <a:off x="4408714" y="1709056"/>
                <a:ext cx="979714" cy="1676400"/>
                <a:chOff x="783772" y="1872342"/>
                <a:chExt cx="979714" cy="1676400"/>
              </a:xfrm>
            </p:grpSpPr>
            <p:sp>
              <p:nvSpPr>
                <p:cNvPr id="32" name="Arc 31"/>
                <p:cNvSpPr/>
                <p:nvPr/>
              </p:nvSpPr>
              <p:spPr bwMode="auto">
                <a:xfrm>
                  <a:off x="1122202" y="2405056"/>
                  <a:ext cx="641284" cy="609595"/>
                </a:xfrm>
                <a:prstGeom prst="arc">
                  <a:avLst>
                    <a:gd name="adj1" fmla="val 16200000"/>
                    <a:gd name="adj2" fmla="val 5399994"/>
                  </a:avLst>
                </a:prstGeom>
                <a:solidFill>
                  <a:schemeClr val="bg1"/>
                </a:solidFill>
                <a:ln w="571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latin typeface="Times" pitchFamily="18" charset="0"/>
                    <a:cs typeface="Arial" charset="0"/>
                  </a:endParaRPr>
                </a:p>
              </p:txBody>
            </p:sp>
            <p:sp>
              <p:nvSpPr>
                <p:cNvPr id="33" name="Arc 32"/>
                <p:cNvSpPr/>
                <p:nvPr/>
              </p:nvSpPr>
              <p:spPr bwMode="auto">
                <a:xfrm flipH="1">
                  <a:off x="784100" y="2405056"/>
                  <a:ext cx="641284" cy="609595"/>
                </a:xfrm>
                <a:prstGeom prst="arc">
                  <a:avLst>
                    <a:gd name="adj1" fmla="val 16200000"/>
                    <a:gd name="adj2" fmla="val 5399994"/>
                  </a:avLst>
                </a:prstGeom>
                <a:solidFill>
                  <a:schemeClr val="bg1"/>
                </a:solidFill>
                <a:ln w="571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2400">
                    <a:latin typeface="Times" pitchFamily="18" charset="0"/>
                    <a:cs typeface="Arial" charset="0"/>
                  </a:endParaRPr>
                </a:p>
              </p:txBody>
            </p:sp>
            <p:sp>
              <p:nvSpPr>
                <p:cNvPr id="51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066800" y="1872342"/>
                  <a:ext cx="381000" cy="533400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77685" y="3015342"/>
                  <a:ext cx="381000" cy="533400"/>
                </a:xfrm>
                <a:prstGeom prst="rect">
                  <a:avLst/>
                </a:prstGeom>
                <a:solidFill>
                  <a:schemeClr val="bg1"/>
                </a:solidFill>
                <a:ln w="571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" name="Arc 25"/>
              <p:cNvSpPr/>
              <p:nvPr/>
            </p:nvSpPr>
            <p:spPr bwMode="auto">
              <a:xfrm>
                <a:off x="4336025" y="2692616"/>
                <a:ext cx="188892" cy="804857"/>
              </a:xfrm>
              <a:prstGeom prst="arc">
                <a:avLst>
                  <a:gd name="adj1" fmla="val 16548400"/>
                  <a:gd name="adj2" fmla="val 0"/>
                </a:avLst>
              </a:prstGeom>
              <a:noFill/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 bwMode="auto">
              <a:xfrm flipH="1">
                <a:off x="4415392" y="2330669"/>
                <a:ext cx="282546" cy="441322"/>
              </a:xfrm>
              <a:prstGeom prst="arc">
                <a:avLst>
                  <a:gd name="adj1" fmla="val 17434455"/>
                  <a:gd name="adj2" fmla="val 3859354"/>
                </a:avLst>
              </a:prstGeom>
              <a:noFill/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28" name="Arc 27"/>
              <p:cNvSpPr/>
              <p:nvPr/>
            </p:nvSpPr>
            <p:spPr bwMode="auto">
              <a:xfrm flipV="1">
                <a:off x="4353485" y="1589313"/>
                <a:ext cx="190480" cy="804856"/>
              </a:xfrm>
              <a:prstGeom prst="arc">
                <a:avLst>
                  <a:gd name="adj1" fmla="val 16548400"/>
                  <a:gd name="adj2" fmla="val 0"/>
                </a:avLst>
              </a:prstGeom>
              <a:noFill/>
              <a:ln w="952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latin typeface="Times" pitchFamily="18" charset="0"/>
                  <a:cs typeface="Arial" charset="0"/>
                </a:endParaRPr>
              </a:p>
            </p:txBody>
          </p:sp>
          <p:cxnSp>
            <p:nvCxnSpPr>
              <p:cNvPr id="5140" name="Straight Connector 2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014452" y="2980442"/>
                <a:ext cx="278112" cy="1588"/>
              </a:xfrm>
              <a:prstGeom prst="line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/>
              </a:ln>
            </p:spPr>
          </p:cxnSp>
          <p:cxnSp>
            <p:nvCxnSpPr>
              <p:cNvPr id="5141" name="Straight Connector 2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952998" y="2527664"/>
                <a:ext cx="517074" cy="118656"/>
              </a:xfrm>
              <a:prstGeom prst="line">
                <a:avLst/>
              </a:prstGeom>
              <a:noFill/>
              <a:ln w="9525" algn="ctr">
                <a:solidFill>
                  <a:srgbClr val="FF3300"/>
                </a:solidFill>
                <a:round/>
                <a:headEnd/>
                <a:tailEnd/>
              </a:ln>
            </p:spPr>
          </p:cxnSp>
          <p:cxnSp>
            <p:nvCxnSpPr>
              <p:cNvPr id="5142" name="Straight Connector 3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03505" y="2084294"/>
                <a:ext cx="418051" cy="83335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0" name="Right Arrow 9"/>
            <p:cNvSpPr/>
            <p:nvPr/>
          </p:nvSpPr>
          <p:spPr>
            <a:xfrm>
              <a:off x="2057400" y="2209800"/>
              <a:ext cx="838200" cy="1460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1219200"/>
              <a:ext cx="12770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+mn-lt"/>
                </a:rPr>
                <a:t>Cooldown</a:t>
              </a:r>
              <a:endParaRPr lang="en-US" sz="1600" b="1" dirty="0" smtClean="0">
                <a:latin typeface="+mn-lt"/>
              </a:endParaRPr>
            </a:p>
            <a:p>
              <a:r>
                <a:rPr lang="en-US" sz="1600" b="1" dirty="0">
                  <a:latin typeface="+mn-lt"/>
                </a:rPr>
                <a:t>i</a:t>
              </a:r>
              <a:r>
                <a:rPr lang="en-US" sz="1600" b="1" dirty="0" smtClean="0">
                  <a:latin typeface="+mn-lt"/>
                </a:rPr>
                <a:t>n field from </a:t>
              </a:r>
            </a:p>
            <a:p>
              <a:r>
                <a:rPr lang="en-US" sz="1600" b="1" dirty="0" smtClean="0">
                  <a:latin typeface="+mn-lt"/>
                </a:rPr>
                <a:t>T &gt; </a:t>
              </a:r>
              <a:r>
                <a:rPr lang="en-US" sz="1600" b="1" dirty="0" err="1" smtClean="0">
                  <a:latin typeface="+mn-lt"/>
                </a:rPr>
                <a:t>T</a:t>
              </a:r>
              <a:r>
                <a:rPr lang="en-US" sz="1600" b="1" baseline="-25000" dirty="0" err="1" smtClean="0">
                  <a:latin typeface="+mn-lt"/>
                </a:rPr>
                <a:t>c</a:t>
              </a:r>
              <a:r>
                <a:rPr lang="en-US" sz="1600" b="1" dirty="0" smtClean="0">
                  <a:latin typeface="+mn-lt"/>
                </a:rPr>
                <a:t> to 2K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600" y="3581400"/>
            <a:ext cx="624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Vortices can be trapped in a cavity upon cooling below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230469"/>
            <a:ext cx="5795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V</a:t>
            </a:r>
            <a:r>
              <a:rPr lang="en-US" dirty="0" smtClean="0"/>
              <a:t>ortices trapped at the inner cavity surface oscillate </a:t>
            </a:r>
          </a:p>
          <a:p>
            <a:r>
              <a:rPr lang="en-US" dirty="0" smtClean="0"/>
              <a:t>     under the RF field producing hotspots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37262" y="838200"/>
            <a:ext cx="3030538" cy="4488597"/>
            <a:chOff x="6037262" y="838200"/>
            <a:chExt cx="3030538" cy="4488597"/>
          </a:xfrm>
        </p:grpSpPr>
        <p:grpSp>
          <p:nvGrpSpPr>
            <p:cNvPr id="8" name="Group 7"/>
            <p:cNvGrpSpPr/>
            <p:nvPr/>
          </p:nvGrpSpPr>
          <p:grpSpPr>
            <a:xfrm>
              <a:off x="6037262" y="838200"/>
              <a:ext cx="3030538" cy="3327400"/>
              <a:chOff x="2544762" y="2865438"/>
              <a:chExt cx="3030538" cy="3327400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3375" y="2865438"/>
                <a:ext cx="2701925" cy="332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23" name="TextBox 5"/>
              <p:cNvSpPr txBox="1">
                <a:spLocks noChangeArrowheads="1"/>
              </p:cNvSpPr>
              <p:nvPr/>
            </p:nvSpPr>
            <p:spPr bwMode="auto">
              <a:xfrm>
                <a:off x="2544762" y="4227513"/>
                <a:ext cx="960438" cy="83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sz="1600" dirty="0"/>
              </a:p>
              <a:p>
                <a:pPr eaLnBrk="1" hangingPunct="1"/>
                <a:endParaRPr lang="en-US" sz="1600" dirty="0"/>
              </a:p>
              <a:p>
                <a:pPr eaLnBrk="1" hangingPunct="1"/>
                <a:r>
                  <a:rPr lang="en-US" sz="1600" dirty="0"/>
                  <a:t>RF field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435350" y="2959100"/>
                <a:ext cx="1765300" cy="3108325"/>
              </a:xfrm>
              <a:prstGeom prst="rect">
                <a:avLst/>
              </a:prstGeom>
              <a:solidFill>
                <a:schemeClr val="accent3">
                  <a:lumMod val="85000"/>
                  <a:alpha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5127" name="TextBox 10"/>
              <p:cNvSpPr txBox="1">
                <a:spLocks noChangeArrowheads="1"/>
              </p:cNvSpPr>
              <p:nvPr/>
            </p:nvSpPr>
            <p:spPr bwMode="auto">
              <a:xfrm>
                <a:off x="4783138" y="2938463"/>
                <a:ext cx="538162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600"/>
                  <a:t>Nb</a:t>
                </a:r>
              </a:p>
            </p:txBody>
          </p:sp>
          <p:cxnSp>
            <p:nvCxnSpPr>
              <p:cNvPr id="3" name="Straight Arrow Connector 2"/>
              <p:cNvCxnSpPr/>
              <p:nvPr/>
            </p:nvCxnSpPr>
            <p:spPr>
              <a:xfrm>
                <a:off x="2819400" y="3638550"/>
                <a:ext cx="0" cy="93345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2873375" y="3952875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H(t)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935262" y="914400"/>
              <a:ext cx="875238" cy="3124200"/>
            </a:xfrm>
            <a:prstGeom prst="rect">
              <a:avLst/>
            </a:prstGeom>
            <a:gradFill flip="none" rotWithShape="1">
              <a:gsLst>
                <a:gs pos="0">
                  <a:srgbClr val="5E9EFF">
                    <a:alpha val="0"/>
                  </a:srgbClr>
                </a:gs>
                <a:gs pos="3000">
                  <a:srgbClr val="85C2FF"/>
                </a:gs>
                <a:gs pos="100000">
                  <a:srgbClr val="C4D6EB">
                    <a:alpha val="2000"/>
                  </a:srgbClr>
                </a:gs>
                <a:gs pos="100000">
                  <a:srgbClr val="FFEBFA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927850" y="4419600"/>
              <a:ext cx="788987" cy="0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162800" y="403860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latin typeface="Cambria Math"/>
                  <a:ea typeface="Cambria Math"/>
                </a:rPr>
                <a:t>λ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18357" y="4495800"/>
              <a:ext cx="2649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London penetration depth of</a:t>
              </a:r>
            </a:p>
            <a:p>
              <a:r>
                <a:rPr lang="en-US" sz="1600" b="1" dirty="0" smtClean="0">
                  <a:latin typeface="+mn-lt"/>
                </a:rPr>
                <a:t> superconducting currents </a:t>
              </a:r>
            </a:p>
            <a:p>
              <a:r>
                <a:rPr lang="en-US" sz="1600" b="1" dirty="0" smtClean="0">
                  <a:latin typeface="Cambria Math"/>
                  <a:ea typeface="Cambria Math"/>
                </a:rPr>
                <a:t>≈ 40 nm &lt;&lt; d = 3mm</a:t>
              </a:r>
              <a:r>
                <a:rPr lang="en-US" sz="1600" b="1" dirty="0" smtClean="0">
                  <a:latin typeface="+mn-lt"/>
                </a:rPr>
                <a:t> </a:t>
              </a:r>
              <a:endParaRPr lang="en-US" sz="1600" b="1" dirty="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8600" y="5105400"/>
            <a:ext cx="7596951" cy="1628224"/>
            <a:chOff x="304800" y="5105400"/>
            <a:chExt cx="7596951" cy="1628224"/>
          </a:xfrm>
        </p:grpSpPr>
        <p:sp>
          <p:nvSpPr>
            <p:cNvPr id="52" name="TextBox 51"/>
            <p:cNvSpPr txBox="1"/>
            <p:nvPr/>
          </p:nvSpPr>
          <p:spPr>
            <a:xfrm>
              <a:off x="304800" y="5105400"/>
              <a:ext cx="75969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§"/>
              </a:pPr>
              <a:r>
                <a:rPr lang="en-US" dirty="0" smtClean="0"/>
                <a:t>Even a few trapped vortex bundles can produce RF </a:t>
              </a:r>
            </a:p>
            <a:p>
              <a:r>
                <a:rPr lang="en-US" dirty="0" smtClean="0"/>
                <a:t>     power comparable to the exponentially small BCS surface resistance: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828800" y="5943600"/>
                  <a:ext cx="3060581" cy="7900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/>
                                    <a:ea typeface="Cambria Math"/>
                                  </a:rPr>
                                  <m:t>Δ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5943600"/>
                  <a:ext cx="3060581" cy="79002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5751052" y="6183868"/>
              <a:ext cx="2137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latin typeface="Cambria Math"/>
                  <a:ea typeface="Cambria Math"/>
                </a:rPr>
                <a:t>Δ</a:t>
              </a:r>
              <a:r>
                <a:rPr lang="en-US" sz="2000" dirty="0" smtClean="0">
                  <a:latin typeface="Cambria Math"/>
                  <a:ea typeface="Cambria Math"/>
                </a:rPr>
                <a:t> </a:t>
              </a:r>
              <a:r>
                <a:rPr lang="el-GR" sz="2000" dirty="0" smtClean="0">
                  <a:latin typeface="Cambria Math"/>
                  <a:ea typeface="Cambria Math"/>
                </a:rPr>
                <a:t>≈</a:t>
              </a:r>
              <a:r>
                <a:rPr lang="en-US" sz="2000" dirty="0" smtClean="0">
                  <a:latin typeface="Cambria Math"/>
                  <a:ea typeface="Cambria Math"/>
                </a:rPr>
                <a:t> 17.5 K  for </a:t>
              </a:r>
              <a:r>
                <a:rPr lang="en-US" sz="2000" dirty="0" err="1" smtClean="0">
                  <a:latin typeface="Cambria Math"/>
                  <a:ea typeface="Cambria Math"/>
                </a:rPr>
                <a:t>Nb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Moving vortices by thermal gradients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31953" y="1371600"/>
            <a:ext cx="4111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§"/>
            </a:pPr>
            <a:r>
              <a:rPr lang="en-US" b="1" dirty="0">
                <a:latin typeface="Arial Narrow" pitchFamily="34" charset="0"/>
              </a:rPr>
              <a:t>   </a:t>
            </a:r>
            <a:r>
              <a:rPr lang="en-US" sz="2000" dirty="0">
                <a:latin typeface="+mn-lt"/>
              </a:rPr>
              <a:t>Thermal force acting on the vortex: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716743"/>
              </p:ext>
            </p:extLst>
          </p:nvPr>
        </p:nvGraphicFramePr>
        <p:xfrm>
          <a:off x="4764087" y="1295400"/>
          <a:ext cx="39227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3" imgW="2336760" imgH="393480" progId="Equation.3">
                  <p:embed/>
                </p:oleObj>
              </mc:Choice>
              <mc:Fallback>
                <p:oleObj name="Equation" r:id="rId3" imgW="23367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7" y="1295400"/>
                        <a:ext cx="3922713" cy="660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70910" y="2209800"/>
            <a:ext cx="4758290" cy="1676400"/>
            <a:chOff x="270910" y="2209800"/>
            <a:chExt cx="4758290" cy="1676400"/>
          </a:xfrm>
        </p:grpSpPr>
        <p:sp>
          <p:nvSpPr>
            <p:cNvPr id="6150" name="TextBox 6"/>
            <p:cNvSpPr txBox="1">
              <a:spLocks noChangeArrowheads="1"/>
            </p:cNvSpPr>
            <p:nvPr/>
          </p:nvSpPr>
          <p:spPr bwMode="auto">
            <a:xfrm>
              <a:off x="270910" y="2209800"/>
              <a:ext cx="47582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Font typeface="Wingdings" pitchFamily="2" charset="2"/>
                <a:buChar char="§"/>
              </a:pPr>
              <a:r>
                <a:rPr lang="en-US" b="1" dirty="0">
                  <a:latin typeface="Arial Narrow" pitchFamily="34" charset="0"/>
                </a:rPr>
                <a:t>   </a:t>
              </a:r>
              <a:r>
                <a:rPr lang="en-US" sz="2000" dirty="0">
                  <a:latin typeface="+mn-lt"/>
                </a:rPr>
                <a:t>The condition: </a:t>
              </a:r>
              <a:r>
                <a:rPr lang="en-US" sz="2000" dirty="0" err="1">
                  <a:solidFill>
                    <a:srgbClr val="0070C0"/>
                  </a:solidFill>
                  <a:latin typeface="+mn-lt"/>
                </a:rPr>
                <a:t>f</a:t>
              </a:r>
              <a:r>
                <a:rPr lang="en-US" sz="2000" baseline="-25000" dirty="0" err="1">
                  <a:solidFill>
                    <a:srgbClr val="0070C0"/>
                  </a:solidFill>
                  <a:latin typeface="+mn-lt"/>
                </a:rPr>
                <a:t>T</a:t>
              </a:r>
              <a:r>
                <a:rPr lang="en-US" sz="2000" dirty="0">
                  <a:solidFill>
                    <a:srgbClr val="0070C0"/>
                  </a:solidFill>
                  <a:latin typeface="+mn-lt"/>
                </a:rPr>
                <a:t> &gt; J</a:t>
              </a:r>
              <a:r>
                <a:rPr lang="en-US" sz="2000" baseline="-25000" dirty="0">
                  <a:solidFill>
                    <a:srgbClr val="0070C0"/>
                  </a:solidFill>
                  <a:latin typeface="+mn-lt"/>
                </a:rPr>
                <a:t>c</a:t>
              </a:r>
              <a:r>
                <a:rPr lang="en-US" sz="2000" dirty="0">
                  <a:solidFill>
                    <a:srgbClr val="0070C0"/>
                  </a:solidFill>
                  <a:latin typeface="+mn-lt"/>
                  <a:sym typeface="Symbol" pitchFamily="18" charset="2"/>
                </a:rPr>
                <a:t></a:t>
              </a:r>
              <a:r>
                <a:rPr lang="en-US" sz="2000" baseline="-25000" dirty="0">
                  <a:solidFill>
                    <a:srgbClr val="0070C0"/>
                  </a:solidFill>
                  <a:latin typeface="+mn-lt"/>
                  <a:sym typeface="Symbol" pitchFamily="18" charset="2"/>
                </a:rPr>
                <a:t>0 </a:t>
              </a:r>
              <a:r>
                <a:rPr lang="en-US" sz="2000" dirty="0">
                  <a:solidFill>
                    <a:srgbClr val="0070C0"/>
                  </a:solidFill>
                  <a:latin typeface="+mn-lt"/>
                  <a:sym typeface="Symbol" pitchFamily="18" charset="2"/>
                </a:rPr>
                <a:t> </a:t>
              </a:r>
              <a:r>
                <a:rPr lang="en-US" sz="2000" dirty="0">
                  <a:latin typeface="+mn-lt"/>
                  <a:sym typeface="Symbol" pitchFamily="18" charset="2"/>
                </a:rPr>
                <a:t>gives the critical </a:t>
              </a:r>
            </a:p>
            <a:p>
              <a:pPr eaLnBrk="1" hangingPunct="1"/>
              <a:r>
                <a:rPr lang="en-US" sz="2000" dirty="0">
                  <a:latin typeface="+mn-lt"/>
                  <a:sym typeface="Symbol" pitchFamily="18" charset="2"/>
                </a:rPr>
                <a:t>gradient, which </a:t>
              </a:r>
              <a:r>
                <a:rPr lang="en-US" sz="2000" dirty="0" err="1" smtClean="0">
                  <a:latin typeface="+mn-lt"/>
                  <a:sym typeface="Symbol" pitchFamily="18" charset="2"/>
                </a:rPr>
                <a:t>depin</a:t>
              </a:r>
              <a:r>
                <a:rPr lang="en-US" sz="2000" dirty="0" smtClean="0">
                  <a:latin typeface="+mn-lt"/>
                  <a:sym typeface="Symbol" pitchFamily="18" charset="2"/>
                </a:rPr>
                <a:t>  </a:t>
              </a:r>
              <a:r>
                <a:rPr lang="en-US" sz="2000" dirty="0">
                  <a:latin typeface="+mn-lt"/>
                  <a:sym typeface="Symbol" pitchFamily="18" charset="2"/>
                </a:rPr>
                <a:t>trapped vortices:</a:t>
              </a:r>
              <a:endParaRPr lang="en-US" sz="2000" dirty="0">
                <a:latin typeface="+mn-lt"/>
              </a:endParaRPr>
            </a:p>
          </p:txBody>
        </p:sp>
        <p:graphicFrame>
          <p:nvGraphicFramePr>
            <p:cNvPr id="615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968631"/>
                </p:ext>
              </p:extLst>
            </p:nvPr>
          </p:nvGraphicFramePr>
          <p:xfrm>
            <a:off x="1219200" y="3200400"/>
            <a:ext cx="276225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Equation" r:id="rId5" imgW="1841500" imgH="457200" progId="Equation.3">
                    <p:embed/>
                  </p:oleObj>
                </mc:Choice>
                <mc:Fallback>
                  <p:oleObj name="Equation" r:id="rId5" imgW="1841500" imgH="457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3200400"/>
                          <a:ext cx="2762250" cy="6858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6019800"/>
            <a:ext cx="88392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 dirty="0">
                <a:latin typeface="+mn-lt"/>
              </a:rPr>
              <a:t>Any change of thermal maps after applying local </a:t>
            </a:r>
            <a:r>
              <a:rPr lang="en-US" sz="2000" b="1" dirty="0" smtClean="0">
                <a:latin typeface="+mn-lt"/>
              </a:rPr>
              <a:t>heaters (laser beams) </a:t>
            </a:r>
            <a:r>
              <a:rPr lang="en-US" sz="2000" b="1" dirty="0">
                <a:latin typeface="+mn-lt"/>
              </a:rPr>
              <a:t>indicates that </a:t>
            </a:r>
            <a:r>
              <a:rPr lang="en-US" sz="2000" b="1" dirty="0" smtClean="0">
                <a:latin typeface="+mn-lt"/>
              </a:rPr>
              <a:t>hotspots </a:t>
            </a:r>
            <a:r>
              <a:rPr lang="en-US" sz="2000" b="1" dirty="0">
                <a:latin typeface="+mn-lt"/>
              </a:rPr>
              <a:t>are due to trapped vortices rather than </a:t>
            </a:r>
            <a:r>
              <a:rPr lang="en-US" sz="2000" b="1" dirty="0" smtClean="0">
                <a:latin typeface="+mn-lt"/>
              </a:rPr>
              <a:t>fixed defects </a:t>
            </a:r>
            <a:endParaRPr lang="en-US" sz="2000" b="1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3842" y="2690970"/>
            <a:ext cx="8737758" cy="2890680"/>
            <a:chOff x="253842" y="2690970"/>
            <a:chExt cx="8737758" cy="2890680"/>
          </a:xfrm>
        </p:grpSpPr>
        <p:sp>
          <p:nvSpPr>
            <p:cNvPr id="6152" name="TextBox 8"/>
            <p:cNvSpPr txBox="1">
              <a:spLocks noChangeArrowheads="1"/>
            </p:cNvSpPr>
            <p:nvPr/>
          </p:nvSpPr>
          <p:spPr bwMode="auto">
            <a:xfrm>
              <a:off x="253842" y="4267200"/>
              <a:ext cx="334642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For </a:t>
              </a:r>
              <a:r>
                <a:rPr lang="en-US" sz="2000" dirty="0">
                  <a:latin typeface="+mn-lt"/>
                </a:rPr>
                <a:t>clean </a:t>
              </a:r>
              <a:r>
                <a:rPr lang="en-US" sz="2000" dirty="0" err="1" smtClean="0">
                  <a:latin typeface="+mn-lt"/>
                </a:rPr>
                <a:t>Nb</a:t>
              </a:r>
              <a:r>
                <a:rPr lang="en-US" sz="2000" dirty="0" smtClean="0">
                  <a:latin typeface="+mn-lt"/>
                </a:rPr>
                <a:t> with </a:t>
              </a:r>
              <a:r>
                <a:rPr lang="en-US" sz="2000" dirty="0" smtClean="0">
                  <a:latin typeface="+mn-lt"/>
                </a:rPr>
                <a:t>B</a:t>
              </a:r>
              <a:r>
                <a:rPr lang="en-US" sz="2000" baseline="-25000" dirty="0" smtClean="0">
                  <a:latin typeface="+mn-lt"/>
                </a:rPr>
                <a:t>c1</a:t>
              </a:r>
              <a:r>
                <a:rPr lang="en-US" sz="2000" dirty="0" smtClean="0">
                  <a:latin typeface="+mn-lt"/>
                </a:rPr>
                <a:t> </a:t>
              </a:r>
              <a:r>
                <a:rPr lang="en-US" sz="2000" dirty="0">
                  <a:latin typeface="+mn-lt"/>
                </a:rPr>
                <a:t>= </a:t>
              </a:r>
              <a:r>
                <a:rPr lang="en-US" sz="2000" dirty="0" smtClean="0">
                  <a:latin typeface="+mn-lt"/>
                </a:rPr>
                <a:t>0.17 T</a:t>
              </a:r>
              <a:r>
                <a:rPr lang="en-US" sz="2000" dirty="0">
                  <a:latin typeface="+mn-lt"/>
                </a:rPr>
                <a:t>, </a:t>
              </a:r>
              <a:endParaRPr lang="en-US" sz="2000" dirty="0" smtClean="0">
                <a:latin typeface="+mn-lt"/>
              </a:endParaRPr>
            </a:p>
            <a:p>
              <a:pPr eaLnBrk="1" hangingPunct="1"/>
              <a:r>
                <a:rPr lang="en-US" sz="2000" dirty="0" err="1" smtClean="0">
                  <a:latin typeface="+mn-lt"/>
                </a:rPr>
                <a:t>J</a:t>
              </a:r>
              <a:r>
                <a:rPr lang="en-US" sz="2000" baseline="-25000" dirty="0" err="1" smtClean="0">
                  <a:latin typeface="+mn-lt"/>
                </a:rPr>
                <a:t>c</a:t>
              </a:r>
              <a:r>
                <a:rPr lang="en-US" sz="2000" dirty="0" smtClean="0">
                  <a:latin typeface="+mn-lt"/>
                </a:rPr>
                <a:t> </a:t>
              </a:r>
              <a:r>
                <a:rPr lang="en-US" sz="2000" dirty="0">
                  <a:latin typeface="+mn-lt"/>
                </a:rPr>
                <a:t>= 1kA/cm</a:t>
              </a:r>
              <a:r>
                <a:rPr lang="en-US" sz="2000" baseline="30000" dirty="0">
                  <a:latin typeface="+mn-lt"/>
                </a:rPr>
                <a:t>2</a:t>
              </a:r>
              <a:r>
                <a:rPr lang="en-US" sz="2000" dirty="0">
                  <a:latin typeface="+mn-lt"/>
                </a:rPr>
                <a:t> </a:t>
              </a:r>
              <a:r>
                <a:rPr lang="en-US" sz="2000" dirty="0" smtClean="0">
                  <a:latin typeface="+mn-lt"/>
                </a:rPr>
                <a:t>and </a:t>
              </a:r>
              <a:r>
                <a:rPr lang="en-US" sz="2000" dirty="0">
                  <a:latin typeface="+mn-lt"/>
                </a:rPr>
                <a:t>T = </a:t>
              </a:r>
              <a:r>
                <a:rPr lang="en-US" sz="2000" dirty="0" smtClean="0">
                  <a:latin typeface="+mn-lt"/>
                </a:rPr>
                <a:t>2K: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153" name="TextBox 9"/>
            <p:cNvSpPr txBox="1">
              <a:spLocks noChangeArrowheads="1"/>
            </p:cNvSpPr>
            <p:nvPr/>
          </p:nvSpPr>
          <p:spPr bwMode="auto">
            <a:xfrm>
              <a:off x="1143000" y="5181600"/>
              <a:ext cx="2192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FF0000"/>
                  </a:solidFill>
                  <a:sym typeface="Symbol" pitchFamily="18" charset="2"/>
                </a:rPr>
                <a:t>|</a:t>
              </a:r>
              <a:r>
                <a:rPr lang="en-US" sz="2000" b="1" dirty="0" err="1">
                  <a:solidFill>
                    <a:srgbClr val="FF0000"/>
                  </a:solidFill>
                  <a:sym typeface="Symbol" pitchFamily="18" charset="2"/>
                </a:rPr>
                <a:t>T|</a:t>
              </a:r>
              <a:r>
                <a:rPr lang="en-US" sz="2000" b="1" baseline="-25000" dirty="0" err="1">
                  <a:solidFill>
                    <a:srgbClr val="FF0000"/>
                  </a:solidFill>
                  <a:sym typeface="Symbol" pitchFamily="18" charset="2"/>
                </a:rPr>
                <a:t>c</a:t>
              </a:r>
              <a:r>
                <a:rPr lang="en-US" sz="2000" b="1" dirty="0">
                  <a:solidFill>
                    <a:srgbClr val="FF0000"/>
                  </a:solidFill>
                  <a:sym typeface="Symbol" pitchFamily="18" charset="2"/>
                </a:rPr>
                <a:t> = 1.6 K/mm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Group 22"/>
            <p:cNvGrpSpPr>
              <a:grpSpLocks/>
            </p:cNvGrpSpPr>
            <p:nvPr/>
          </p:nvGrpSpPr>
          <p:grpSpPr bwMode="auto">
            <a:xfrm>
              <a:off x="4648200" y="2690970"/>
              <a:ext cx="4343400" cy="2185830"/>
              <a:chOff x="4572000" y="2590800"/>
              <a:chExt cx="4343400" cy="2185988"/>
            </a:xfrm>
          </p:grpSpPr>
          <p:pic>
            <p:nvPicPr>
              <p:cNvPr id="6156" name="Picture 6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2590800"/>
                <a:ext cx="3340100" cy="21859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Picture 4" descr="C:\Program Files\Microsoft Office\MEDIA\CAGCAT10\j0195812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67600" y="2971800"/>
                <a:ext cx="1447800" cy="1489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Arrow Connector 13"/>
              <p:cNvCxnSpPr/>
              <p:nvPr/>
            </p:nvCxnSpPr>
            <p:spPr>
              <a:xfrm flipV="1">
                <a:off x="5257800" y="2971828"/>
                <a:ext cx="609600" cy="53343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10800000">
                <a:off x="6400800" y="2895622"/>
                <a:ext cx="533400" cy="30482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/>
          <p:cNvSpPr txBox="1"/>
          <p:nvPr/>
        </p:nvSpPr>
        <p:spPr>
          <a:xfrm>
            <a:off x="4495800" y="5029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Arial Narrow" pitchFamily="34" charset="0"/>
              </a:rPr>
              <a:t>Experment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400" b="1" dirty="0" err="1" smtClean="0">
                <a:solidFill>
                  <a:srgbClr val="1F0EF8"/>
                </a:solidFill>
                <a:latin typeface="Arial Narrow" pitchFamily="34" charset="0"/>
              </a:rPr>
              <a:t>Ciovati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</a:rPr>
              <a:t> and </a:t>
            </a:r>
            <a:r>
              <a:rPr lang="en-US" sz="1400" b="1" dirty="0" err="1" smtClean="0">
                <a:solidFill>
                  <a:srgbClr val="1F0EF8"/>
                </a:solidFill>
                <a:latin typeface="Arial Narrow" pitchFamily="34" charset="0"/>
              </a:rPr>
              <a:t>Gurevich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</a:rPr>
              <a:t>, Phys. Rev. STAB 11, 122001 (2008);</a:t>
            </a:r>
          </a:p>
          <a:p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</a:rPr>
              <a:t>Gigi </a:t>
            </a:r>
            <a:r>
              <a:rPr lang="en-US" sz="1400" b="1" dirty="0" err="1" smtClean="0">
                <a:solidFill>
                  <a:srgbClr val="1F0EF8"/>
                </a:solidFill>
                <a:latin typeface="Arial Narrow" pitchFamily="34" charset="0"/>
              </a:rPr>
              <a:t>Ciovati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</a:rPr>
              <a:t>, this conference </a:t>
            </a:r>
            <a:endParaRPr lang="en-US" sz="1400" b="1" dirty="0">
              <a:solidFill>
                <a:srgbClr val="1F0EF8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2800" b="1" dirty="0" smtClean="0"/>
              <a:t>Parallel vortices near the oscillating surface barrier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41275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425062"/>
              </p:ext>
            </p:extLst>
          </p:nvPr>
        </p:nvGraphicFramePr>
        <p:xfrm>
          <a:off x="306060" y="1295400"/>
          <a:ext cx="519928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2933700" imgH="558800" progId="Equation.3">
                  <p:embed/>
                </p:oleObj>
              </mc:Choice>
              <mc:Fallback>
                <p:oleObj name="Equation" r:id="rId3" imgW="29337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60" y="1295400"/>
                        <a:ext cx="519928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1066800"/>
            <a:ext cx="239725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Gurevich</a:t>
            </a:r>
            <a:r>
              <a:rPr lang="en-US" sz="1400" b="1" dirty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 and </a:t>
            </a:r>
            <a:r>
              <a:rPr lang="en-US" sz="1400" b="1" dirty="0" err="1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Ciovati</a:t>
            </a:r>
            <a:r>
              <a:rPr lang="en-US" sz="1400" b="1" dirty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,</a:t>
            </a:r>
          </a:p>
          <a:p>
            <a:pPr>
              <a:defRPr/>
            </a:pPr>
            <a:r>
              <a:rPr lang="en-US" sz="1400" b="1" dirty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Phys. Rev. 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B 77, 104501 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en-US" sz="1400" b="1" dirty="0" smtClean="0">
                <a:solidFill>
                  <a:srgbClr val="1F0EF8"/>
                </a:solidFill>
                <a:latin typeface="Arial Narrow" pitchFamily="34" charset="0"/>
                <a:cs typeface="Arial" charset="0"/>
              </a:rPr>
              <a:t>2008) </a:t>
            </a:r>
            <a:endParaRPr lang="en-US" sz="1400" b="1" dirty="0">
              <a:solidFill>
                <a:srgbClr val="1F0EF8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750" y="2667000"/>
            <a:ext cx="8956747" cy="40934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b="1" dirty="0">
                <a:latin typeface="+mj-lt"/>
                <a:cs typeface="Arial" charset="0"/>
              </a:rPr>
              <a:t>   </a:t>
            </a:r>
            <a:r>
              <a:rPr lang="en-US" sz="2000" dirty="0">
                <a:latin typeface="+mn-lt"/>
                <a:cs typeface="Arial" charset="0"/>
              </a:rPr>
              <a:t>Vortex </a:t>
            </a:r>
            <a:r>
              <a:rPr lang="en-US" sz="2000" dirty="0" smtClean="0">
                <a:latin typeface="+mn-lt"/>
                <a:cs typeface="Arial" charset="0"/>
              </a:rPr>
              <a:t>viscous drag: 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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=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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0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B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c2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 /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Symbol"/>
              </a:rPr>
              <a:t>ρ</a:t>
            </a:r>
            <a:r>
              <a:rPr lang="en-US" sz="2000" b="1" baseline="-25000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Symbol"/>
              </a:rPr>
              <a:t>n</a:t>
            </a:r>
            <a:endParaRPr lang="en-US" sz="2000" b="1" dirty="0">
              <a:solidFill>
                <a:srgbClr val="1F0EF8"/>
              </a:solidFill>
              <a:latin typeface="+mn-lt"/>
              <a:cs typeface="Arial" charset="0"/>
              <a:sym typeface="Mathematica1"/>
            </a:endParaRPr>
          </a:p>
          <a:p>
            <a:pPr>
              <a:defRPr/>
            </a:pPr>
            <a:endParaRPr lang="en-US" sz="2000" dirty="0">
              <a:solidFill>
                <a:srgbClr val="7030A0"/>
              </a:solidFill>
              <a:latin typeface="+mn-lt"/>
              <a:cs typeface="Arial" charset="0"/>
              <a:sym typeface="Mathematica1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Arial" charset="0"/>
                <a:sym typeface="Mathematica1"/>
              </a:rPr>
              <a:t>   Onset of vortex penetration  </a:t>
            </a:r>
            <a:r>
              <a:rPr lang="en-US" sz="2000" b="1" dirty="0" err="1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B</a:t>
            </a:r>
            <a:r>
              <a:rPr lang="en-US" sz="2000" b="1" baseline="-25000" dirty="0" err="1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v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= 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Mathematica1"/>
              </a:rPr>
              <a:t>ϕ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0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/4</a:t>
            </a:r>
            <a:r>
              <a:rPr lang="el-GR" sz="2000" b="1" dirty="0" smtClean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Symbol"/>
              </a:rPr>
              <a:t>π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Symbol"/>
              </a:rPr>
              <a:t>λξ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= 0.71B</a:t>
            </a:r>
            <a:r>
              <a:rPr lang="en-US" sz="2000" b="1" baseline="-25000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c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+mn-lt"/>
                <a:cs typeface="Arial" charset="0"/>
                <a:sym typeface="Symbol"/>
              </a:rPr>
              <a:t>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Arial" charset="0"/>
                <a:sym typeface="Symbol"/>
              </a:rPr>
              <a:t>   Vortex </a:t>
            </a:r>
            <a:r>
              <a:rPr lang="en-US" sz="2000" dirty="0" smtClean="0">
                <a:latin typeface="+mn-lt"/>
                <a:cs typeface="Arial" charset="0"/>
                <a:sym typeface="Symbol"/>
              </a:rPr>
              <a:t>time 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constant: </a:t>
            </a:r>
            <a:r>
              <a:rPr lang="en-US" sz="2000" b="1" dirty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Mathematica1"/>
              </a:rPr>
              <a:t>τ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= 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Mathematica1"/>
              </a:rPr>
              <a:t>μ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0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Mathematica1"/>
              </a:rPr>
              <a:t>λ</a:t>
            </a:r>
            <a:r>
              <a:rPr lang="en-US" sz="2000" b="1" baseline="30000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2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B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c2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/</a:t>
            </a:r>
            <a:r>
              <a:rPr lang="en-US" sz="2000" b="1" dirty="0" err="1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B</a:t>
            </a:r>
            <a:r>
              <a:rPr lang="en-US" sz="2000" b="1" baseline="-25000" dirty="0" err="1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v</a:t>
            </a:r>
            <a:r>
              <a:rPr lang="el-GR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Mathematica1"/>
              </a:rPr>
              <a:t>ρ</a:t>
            </a:r>
            <a:r>
              <a:rPr lang="en-US" sz="2000" b="1" baseline="-25000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n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Mathematica1"/>
              </a:rPr>
              <a:t>≅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1.6</a:t>
            </a:r>
            <a:r>
              <a:rPr lang="en-US" sz="2000" b="1" dirty="0" smtClean="0">
                <a:solidFill>
                  <a:srgbClr val="1F0EF8"/>
                </a:solidFill>
                <a:latin typeface="Cambria Math"/>
                <a:ea typeface="Cambria Math"/>
                <a:cs typeface="Arial" charset="0"/>
                <a:sym typeface="Mathematica1"/>
              </a:rPr>
              <a:t>×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10</a:t>
            </a:r>
            <a:r>
              <a:rPr lang="en-US" sz="2000" b="1" baseline="30000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-12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s</a:t>
            </a:r>
            <a:r>
              <a:rPr lang="en-US" sz="2000" b="1" baseline="30000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endParaRPr lang="en-US" sz="2000" b="1" baseline="30000" dirty="0" smtClean="0">
              <a:solidFill>
                <a:srgbClr val="1F0EF8"/>
              </a:solidFill>
              <a:latin typeface="+mn-lt"/>
              <a:cs typeface="Arial" charset="0"/>
              <a:sym typeface="Mathematica1"/>
            </a:endParaRPr>
          </a:p>
          <a:p>
            <a:pPr>
              <a:defRPr/>
            </a:pPr>
            <a:r>
              <a:rPr lang="en-US" sz="2000" baseline="30000" dirty="0">
                <a:solidFill>
                  <a:srgbClr val="7030A0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aseline="30000" dirty="0" smtClean="0">
                <a:solidFill>
                  <a:srgbClr val="7030A0"/>
                </a:solidFill>
                <a:latin typeface="+mn-lt"/>
                <a:cs typeface="Arial" charset="0"/>
                <a:sym typeface="Mathematica1"/>
              </a:rPr>
              <a:t>     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for </a:t>
            </a:r>
            <a:r>
              <a:rPr lang="en-US" sz="2000" dirty="0">
                <a:latin typeface="+mn-lt"/>
                <a:cs typeface="Arial" charset="0"/>
                <a:sym typeface="Mathematica1"/>
              </a:rPr>
              <a:t>Nb</a:t>
            </a:r>
            <a:r>
              <a:rPr lang="en-US" sz="2000" baseline="-25000" dirty="0">
                <a:latin typeface="+mn-lt"/>
                <a:cs typeface="Arial" charset="0"/>
                <a:sym typeface="Mathematica1"/>
              </a:rPr>
              <a:t>3</a:t>
            </a:r>
            <a:r>
              <a:rPr lang="en-US" sz="2000" dirty="0">
                <a:latin typeface="+mn-lt"/>
                <a:cs typeface="Arial" charset="0"/>
                <a:sym typeface="Mathematica1"/>
              </a:rPr>
              <a:t>Sn, </a:t>
            </a:r>
            <a:r>
              <a:rPr lang="en-US" sz="2000" dirty="0" err="1">
                <a:latin typeface="+mn-lt"/>
                <a:ea typeface="Cambria Math"/>
                <a:cs typeface="Arial" charset="0"/>
                <a:sym typeface="Mathematica1"/>
              </a:rPr>
              <a:t>ρ</a:t>
            </a:r>
            <a:r>
              <a:rPr lang="en-US" sz="2000" baseline="-25000" dirty="0" err="1" smtClean="0">
                <a:latin typeface="+mn-lt"/>
                <a:cs typeface="Arial" charset="0"/>
                <a:sym typeface="Mathematica1"/>
              </a:rPr>
              <a:t>n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dirty="0">
                <a:latin typeface="+mn-lt"/>
                <a:cs typeface="Arial" charset="0"/>
                <a:sym typeface="Mathematica1"/>
              </a:rPr>
              <a:t>= 0.2 </a:t>
            </a:r>
            <a:r>
              <a:rPr lang="en-US" sz="2000" dirty="0" smtClean="0">
                <a:latin typeface="+mn-lt"/>
                <a:ea typeface="Cambria Math"/>
                <a:cs typeface="Arial" charset="0"/>
                <a:sym typeface="Mathematica1"/>
              </a:rPr>
              <a:t>μ</a:t>
            </a:r>
            <a:r>
              <a:rPr lang="el-GR" sz="2000" dirty="0" smtClean="0">
                <a:latin typeface="Cambria Math"/>
                <a:ea typeface="Cambria Math"/>
                <a:cs typeface="Arial" charset="0"/>
                <a:sym typeface="Mathematica1"/>
              </a:rPr>
              <a:t>Ω</a:t>
            </a:r>
            <a:r>
              <a:rPr lang="en-US" sz="2000" dirty="0" smtClean="0">
                <a:latin typeface="+mn-lt"/>
                <a:cs typeface="Arial" charset="0"/>
                <a:sym typeface="Symbol"/>
              </a:rPr>
              <a:t>m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, B</a:t>
            </a:r>
            <a:r>
              <a:rPr lang="en-US" sz="2000" baseline="-25000" dirty="0">
                <a:latin typeface="+mn-lt"/>
                <a:cs typeface="Arial" charset="0"/>
                <a:sym typeface="Symbol"/>
              </a:rPr>
              <a:t>c2 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 = 23T, </a:t>
            </a:r>
            <a:r>
              <a:rPr lang="en-US" sz="2000" dirty="0" err="1">
                <a:latin typeface="+mn-lt"/>
                <a:cs typeface="Arial" charset="0"/>
                <a:sym typeface="Symbol"/>
              </a:rPr>
              <a:t>B</a:t>
            </a:r>
            <a:r>
              <a:rPr lang="en-US" sz="2000" baseline="-25000" dirty="0" err="1">
                <a:latin typeface="+mn-lt"/>
                <a:cs typeface="Arial" charset="0"/>
                <a:sym typeface="Symbol"/>
              </a:rPr>
              <a:t>c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 = 0.54T, </a:t>
            </a:r>
            <a:r>
              <a:rPr lang="el-GR" sz="2000" dirty="0">
                <a:latin typeface="+mn-lt"/>
                <a:ea typeface="Cambria Math"/>
                <a:cs typeface="Arial" charset="0"/>
                <a:sym typeface="Symbol"/>
              </a:rPr>
              <a:t>λ</a:t>
            </a:r>
            <a:r>
              <a:rPr lang="en-US" sz="2000" dirty="0" smtClean="0">
                <a:latin typeface="+mn-lt"/>
                <a:cs typeface="Arial" charset="0"/>
                <a:sym typeface="Symbol"/>
              </a:rPr>
              <a:t> 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= 65 </a:t>
            </a:r>
            <a:r>
              <a:rPr lang="en-US" sz="2000" dirty="0" smtClean="0">
                <a:latin typeface="+mn-lt"/>
                <a:cs typeface="Arial" charset="0"/>
                <a:sym typeface="Symbol"/>
              </a:rPr>
              <a:t>nm</a:t>
            </a:r>
            <a:endParaRPr lang="en-US" sz="2000" dirty="0">
              <a:solidFill>
                <a:srgbClr val="7030A0"/>
              </a:solidFill>
              <a:latin typeface="+mn-lt"/>
              <a:cs typeface="Arial" charset="0"/>
              <a:sym typeface="Symbol"/>
            </a:endParaRPr>
          </a:p>
          <a:p>
            <a:pPr>
              <a:defRPr/>
            </a:pPr>
            <a:r>
              <a:rPr lang="en-US" sz="2000" dirty="0">
                <a:latin typeface="+mn-lt"/>
                <a:cs typeface="Arial" charset="0"/>
                <a:sym typeface="Symbol"/>
              </a:rPr>
              <a:t>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Arial" charset="0"/>
                <a:sym typeface="Symbol"/>
              </a:rPr>
              <a:t>   </a:t>
            </a:r>
            <a:r>
              <a:rPr lang="en-US" sz="2000" dirty="0" err="1">
                <a:latin typeface="+mn-lt"/>
                <a:cs typeface="Arial" charset="0"/>
                <a:sym typeface="Symbol"/>
              </a:rPr>
              <a:t>Supersound</a:t>
            </a:r>
            <a:r>
              <a:rPr lang="en-US" sz="2000" dirty="0">
                <a:latin typeface="+mn-lt"/>
                <a:cs typeface="Arial" charset="0"/>
                <a:sym typeface="Symbol"/>
              </a:rPr>
              <a:t> initial vortex velocity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Symbol"/>
              </a:rPr>
              <a:t>v = 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Mathematica1"/>
              </a:rPr>
              <a:t>λ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/</a:t>
            </a:r>
            <a:r>
              <a:rPr lang="en-US" sz="2000" b="1" dirty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Mathematica1"/>
              </a:rPr>
              <a:t>τ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ea typeface="Cambria Math"/>
                <a:cs typeface="Arial" charset="0"/>
                <a:sym typeface="Mathematica1"/>
              </a:rPr>
              <a:t>≅</a:t>
            </a:r>
            <a:r>
              <a:rPr lang="en-US" sz="2000" b="1" dirty="0" smtClean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 </a:t>
            </a:r>
            <a:r>
              <a:rPr lang="en-US" sz="2000" b="1" dirty="0">
                <a:solidFill>
                  <a:srgbClr val="1F0EF8"/>
                </a:solidFill>
                <a:latin typeface="+mn-lt"/>
                <a:cs typeface="Arial" charset="0"/>
                <a:sym typeface="Mathematica1"/>
              </a:rPr>
              <a:t>400 km/s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>
              <a:latin typeface="+mn-lt"/>
              <a:cs typeface="Arial" charset="0"/>
              <a:sym typeface="Mathematica1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Arial" charset="0"/>
                <a:sym typeface="Mathematica1"/>
              </a:rPr>
              <a:t>    Penetration times much shorter than the </a:t>
            </a:r>
            <a:r>
              <a:rPr lang="en-US" sz="2000" dirty="0" err="1" smtClean="0">
                <a:latin typeface="+mn-lt"/>
                <a:cs typeface="Arial" charset="0"/>
                <a:sym typeface="Mathematica1"/>
              </a:rPr>
              <a:t>rf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 period (instant for the SRF cavities)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>
              <a:solidFill>
                <a:srgbClr val="7030A0"/>
              </a:solidFill>
              <a:latin typeface="+mn-lt"/>
              <a:cs typeface="Arial" charset="0"/>
              <a:sym typeface="Mathematica1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Arial" charset="0"/>
                <a:sym typeface="Mathematica1"/>
              </a:rPr>
              <a:t>   Bardeen-Stephen viscous vortex drag is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inadequate </a:t>
            </a:r>
            <a:r>
              <a:rPr lang="en-US" sz="2000" dirty="0">
                <a:latin typeface="+mn-lt"/>
                <a:cs typeface="Arial" charset="0"/>
                <a:sym typeface="Mathematica1"/>
              </a:rPr>
              <a:t>for high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velocities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; </a:t>
            </a:r>
            <a:endParaRPr lang="en-US" sz="2000" dirty="0">
              <a:latin typeface="+mn-lt"/>
              <a:cs typeface="Arial" charset="0"/>
              <a:sym typeface="Mathematica1"/>
            </a:endParaRPr>
          </a:p>
          <a:p>
            <a:pPr>
              <a:defRPr/>
            </a:pPr>
            <a:r>
              <a:rPr lang="en-US" sz="2000" dirty="0">
                <a:latin typeface="+mn-lt"/>
                <a:cs typeface="Arial" charset="0"/>
                <a:sym typeface="Mathematica1"/>
              </a:rPr>
              <a:t>    jump-wise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instabilities (Larkin-</a:t>
            </a:r>
            <a:r>
              <a:rPr lang="en-US" sz="2000" dirty="0" err="1" smtClean="0">
                <a:latin typeface="+mn-lt"/>
                <a:cs typeface="Arial" charset="0"/>
                <a:sym typeface="Mathematica1"/>
              </a:rPr>
              <a:t>Ovchinnikov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 and overheating) of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vortex </a:t>
            </a:r>
            <a:r>
              <a:rPr lang="en-US" sz="2000" dirty="0" smtClean="0">
                <a:latin typeface="+mn-lt"/>
                <a:cs typeface="Arial" charset="0"/>
                <a:sym typeface="Mathematica1"/>
              </a:rPr>
              <a:t>oscillations</a:t>
            </a:r>
            <a:endParaRPr lang="en-US" sz="2000" dirty="0">
              <a:latin typeface="+mn-lt"/>
              <a:cs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0" y="1905000"/>
            <a:ext cx="2922418" cy="3222485"/>
            <a:chOff x="139870" y="985421"/>
            <a:chExt cx="2922418" cy="3222485"/>
          </a:xfrm>
        </p:grpSpPr>
        <p:cxnSp>
          <p:nvCxnSpPr>
            <p:cNvPr id="9" name="Straight Connector 8"/>
            <p:cNvCxnSpPr/>
            <p:nvPr/>
          </p:nvCxnSpPr>
          <p:spPr bwMode="auto">
            <a:xfrm rot="5400000">
              <a:off x="-244136" y="2561207"/>
              <a:ext cx="251238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029810" y="1305017"/>
              <a:ext cx="1615736" cy="25301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932155" y="2565647"/>
              <a:ext cx="200635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10800000">
              <a:off x="1011406" y="985421"/>
              <a:ext cx="8878" cy="15846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1824037" y="3541910"/>
              <a:ext cx="71021" cy="71021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824037" y="2894219"/>
              <a:ext cx="71021" cy="71021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824037" y="2194115"/>
              <a:ext cx="71021" cy="71021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824038" y="1513088"/>
              <a:ext cx="71021" cy="71021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Arc 16"/>
            <p:cNvSpPr/>
            <p:nvPr/>
          </p:nvSpPr>
          <p:spPr bwMode="auto">
            <a:xfrm flipH="1">
              <a:off x="1666894" y="2924175"/>
              <a:ext cx="357188" cy="657225"/>
            </a:xfrm>
            <a:prstGeom prst="arc">
              <a:avLst>
                <a:gd name="adj1" fmla="val 16200000"/>
                <a:gd name="adj2" fmla="val 542913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  <p:sp>
          <p:nvSpPr>
            <p:cNvPr id="18" name="Arc 17"/>
            <p:cNvSpPr/>
            <p:nvPr/>
          </p:nvSpPr>
          <p:spPr bwMode="auto">
            <a:xfrm flipH="1">
              <a:off x="1676419" y="2233613"/>
              <a:ext cx="342881" cy="685799"/>
            </a:xfrm>
            <a:prstGeom prst="arc">
              <a:avLst>
                <a:gd name="adj1" fmla="val 16200000"/>
                <a:gd name="adj2" fmla="val 542913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rc 18"/>
            <p:cNvSpPr/>
            <p:nvPr/>
          </p:nvSpPr>
          <p:spPr bwMode="auto">
            <a:xfrm flipH="1">
              <a:off x="1671657" y="1547813"/>
              <a:ext cx="342881" cy="685799"/>
            </a:xfrm>
            <a:prstGeom prst="arc">
              <a:avLst>
                <a:gd name="adj1" fmla="val 16200000"/>
                <a:gd name="adj2" fmla="val 542913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33688" y="244316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x</a:t>
              </a:r>
              <a:endParaRPr lang="en-US" sz="1800" dirty="0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1038687" y="3870664"/>
              <a:ext cx="161573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748901" y="3258104"/>
              <a:ext cx="67470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pSp>
          <p:nvGrpSpPr>
            <p:cNvPr id="23" name="Group 22"/>
            <p:cNvGrpSpPr/>
            <p:nvPr/>
          </p:nvGrpSpPr>
          <p:grpSpPr>
            <a:xfrm>
              <a:off x="1752589" y="1543051"/>
              <a:ext cx="223847" cy="2043113"/>
              <a:chOff x="1752589" y="1543051"/>
              <a:chExt cx="223847" cy="2043113"/>
            </a:xfrm>
          </p:grpSpPr>
          <p:sp>
            <p:nvSpPr>
              <p:cNvPr id="41" name="Arc 40"/>
              <p:cNvSpPr/>
              <p:nvPr/>
            </p:nvSpPr>
            <p:spPr bwMode="auto">
              <a:xfrm flipH="1">
                <a:off x="1757353" y="1543051"/>
                <a:ext cx="214313" cy="685799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FF33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2" name="Arc 41"/>
              <p:cNvSpPr/>
              <p:nvPr/>
            </p:nvSpPr>
            <p:spPr bwMode="auto">
              <a:xfrm flipH="1">
                <a:off x="1757353" y="2228851"/>
                <a:ext cx="214313" cy="685799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FF33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Arc 42"/>
              <p:cNvSpPr/>
              <p:nvPr/>
            </p:nvSpPr>
            <p:spPr bwMode="auto">
              <a:xfrm flipH="1">
                <a:off x="1752589" y="2919414"/>
                <a:ext cx="223847" cy="666750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FF33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latinLnBrk="0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485899" y="1538289"/>
              <a:ext cx="671521" cy="2052637"/>
              <a:chOff x="1485899" y="1538289"/>
              <a:chExt cx="671521" cy="2052637"/>
            </a:xfrm>
          </p:grpSpPr>
          <p:sp>
            <p:nvSpPr>
              <p:cNvPr id="38" name="Arc 37"/>
              <p:cNvSpPr/>
              <p:nvPr/>
            </p:nvSpPr>
            <p:spPr bwMode="auto">
              <a:xfrm flipH="1">
                <a:off x="1500188" y="1538289"/>
                <a:ext cx="657232" cy="685799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00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9" name="Arc 38"/>
              <p:cNvSpPr/>
              <p:nvPr/>
            </p:nvSpPr>
            <p:spPr bwMode="auto">
              <a:xfrm flipH="1">
                <a:off x="1495425" y="2233614"/>
                <a:ext cx="657232" cy="685799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00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0" name="Arc 39"/>
              <p:cNvSpPr/>
              <p:nvPr/>
            </p:nvSpPr>
            <p:spPr bwMode="auto">
              <a:xfrm flipH="1">
                <a:off x="1485899" y="2924178"/>
                <a:ext cx="671513" cy="666748"/>
              </a:xfrm>
              <a:prstGeom prst="arc">
                <a:avLst>
                  <a:gd name="adj1" fmla="val 16200000"/>
                  <a:gd name="adj2" fmla="val 5429130"/>
                </a:avLst>
              </a:prstGeom>
              <a:noFill/>
              <a:ln w="19050" cap="flat" cmpd="sng" algn="ctr">
                <a:solidFill>
                  <a:srgbClr val="00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666875" y="383857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Symbol" pitchFamily="18" charset="2"/>
                </a:rPr>
                <a:t>l</a:t>
              </a:r>
              <a:endParaRPr lang="en-US" sz="1800" dirty="0">
                <a:latin typeface="Symbol" pitchFamily="18" charset="2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6450" y="301942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ℓ</a:t>
              </a:r>
              <a:endParaRPr lang="en-US" sz="1800" dirty="0">
                <a:latin typeface="Symbol" pitchFamily="18" charset="2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1010112" y="1432257"/>
              <a:ext cx="861551" cy="124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290638" y="109061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d</a:t>
              </a:r>
              <a:endParaRPr lang="en-US" sz="1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9870" y="1352504"/>
              <a:ext cx="485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0</a:t>
              </a:r>
              <a:endParaRPr lang="en-US" sz="1800" baseline="-25000" dirty="0"/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1011592" y="1864311"/>
              <a:ext cx="648532" cy="44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061295" y="1535975"/>
              <a:ext cx="563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u(t)</a:t>
              </a:r>
              <a:endParaRPr lang="en-US" sz="18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90275" y="1305017"/>
              <a:ext cx="456784" cy="2521259"/>
              <a:chOff x="990275" y="1305017"/>
              <a:chExt cx="456784" cy="2521259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029810" y="1305017"/>
                <a:ext cx="337351" cy="252125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>
                <a:off x="1020932" y="3693111"/>
                <a:ext cx="337351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sp>
            <p:nvSpPr>
              <p:cNvPr id="37" name="TextBox 36"/>
              <p:cNvSpPr txBox="1"/>
              <p:nvPr/>
            </p:nvSpPr>
            <p:spPr>
              <a:xfrm>
                <a:off x="990275" y="3320386"/>
                <a:ext cx="4567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d</a:t>
                </a:r>
                <a:r>
                  <a:rPr lang="en-US" sz="1800" baseline="-25000" dirty="0" smtClean="0"/>
                  <a:t>m</a:t>
                </a:r>
                <a:endParaRPr lang="en-US" sz="1800" baseline="-25000" dirty="0"/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462645" y="1627415"/>
              <a:ext cx="555171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16200000" flipH="1">
              <a:off x="299361" y="1616529"/>
              <a:ext cx="555171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Wagging vortex tail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25450" y="7620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962400" y="2514600"/>
            <a:ext cx="5342825" cy="3798888"/>
            <a:chOff x="3996437" y="2830512"/>
            <a:chExt cx="5342825" cy="3798888"/>
          </a:xfrm>
        </p:grpSpPr>
        <p:sp>
          <p:nvSpPr>
            <p:cNvPr id="7174" name="TextBox 4121"/>
            <p:cNvSpPr txBox="1">
              <a:spLocks noChangeArrowheads="1"/>
            </p:cNvSpPr>
            <p:nvPr/>
          </p:nvSpPr>
          <p:spPr bwMode="auto">
            <a:xfrm>
              <a:off x="4953000" y="2830512"/>
              <a:ext cx="32972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Vortex viscous drag coefficient</a:t>
              </a:r>
            </a:p>
          </p:txBody>
        </p:sp>
        <p:sp>
          <p:nvSpPr>
            <p:cNvPr id="4123" name="TextBox 412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81306" y="3505200"/>
              <a:ext cx="1686294" cy="369332"/>
            </a:xfrm>
            <a:prstGeom prst="rect">
              <a:avLst/>
            </a:prstGeom>
            <a:blipFill rotWithShape="1">
              <a:blip r:embed="rId3"/>
              <a:stretch>
                <a:fillRect b="-13115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7176" name="TextBox 4123"/>
            <p:cNvSpPr txBox="1">
              <a:spLocks noChangeArrowheads="1"/>
            </p:cNvSpPr>
            <p:nvPr/>
          </p:nvSpPr>
          <p:spPr bwMode="auto">
            <a:xfrm>
              <a:off x="3996437" y="4191000"/>
              <a:ext cx="5262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Nonlocal </a:t>
              </a:r>
              <a:r>
                <a:rPr lang="en-US" dirty="0"/>
                <a:t>vortex line </a:t>
              </a:r>
              <a:r>
                <a:rPr lang="en-US" dirty="0" smtClean="0"/>
                <a:t>tension for isotropic materials</a:t>
              </a:r>
              <a:endParaRPr lang="en-US" dirty="0"/>
            </a:p>
          </p:txBody>
        </p:sp>
        <p:graphicFrame>
          <p:nvGraphicFramePr>
            <p:cNvPr id="7177" name="Object 4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6349407"/>
                </p:ext>
              </p:extLst>
            </p:nvPr>
          </p:nvGraphicFramePr>
          <p:xfrm>
            <a:off x="4343400" y="4879975"/>
            <a:ext cx="4995862" cy="174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name="Equation" r:id="rId4" imgW="3302000" imgH="1155700" progId="Equation.3">
                    <p:embed/>
                  </p:oleObj>
                </mc:Choice>
                <mc:Fallback>
                  <p:oleObj name="Equation" r:id="rId4" imgW="3302000" imgH="1155700" progId="Equation.3">
                    <p:embed/>
                    <p:pic>
                      <p:nvPicPr>
                        <p:cNvPr id="0" name="Object 4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400" y="4879975"/>
                          <a:ext cx="4995862" cy="174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8" name="Group 45"/>
          <p:cNvGrpSpPr>
            <a:grpSpLocks/>
          </p:cNvGrpSpPr>
          <p:nvPr/>
        </p:nvGrpSpPr>
        <p:grpSpPr bwMode="auto">
          <a:xfrm>
            <a:off x="228600" y="1219200"/>
            <a:ext cx="4038600" cy="4602163"/>
            <a:chOff x="228600" y="1447800"/>
            <a:chExt cx="4038600" cy="4601834"/>
          </a:xfrm>
        </p:grpSpPr>
        <p:sp>
          <p:nvSpPr>
            <p:cNvPr id="5" name="Freeform 4"/>
            <p:cNvSpPr/>
            <p:nvPr/>
          </p:nvSpPr>
          <p:spPr bwMode="auto">
            <a:xfrm>
              <a:off x="1903413" y="2241493"/>
              <a:ext cx="557212" cy="3808141"/>
            </a:xfrm>
            <a:custGeom>
              <a:avLst/>
              <a:gdLst>
                <a:gd name="connsiteX0" fmla="*/ 360438 w 556380"/>
                <a:gd name="connsiteY0" fmla="*/ 0 h 3618895"/>
                <a:gd name="connsiteX1" fmla="*/ 491066 w 556380"/>
                <a:gd name="connsiteY1" fmla="*/ 391886 h 3618895"/>
                <a:gd name="connsiteX2" fmla="*/ 476552 w 556380"/>
                <a:gd name="connsiteY2" fmla="*/ 1190172 h 3618895"/>
                <a:gd name="connsiteX3" fmla="*/ 12095 w 556380"/>
                <a:gd name="connsiteY3" fmla="*/ 2220686 h 3618895"/>
                <a:gd name="connsiteX4" fmla="*/ 403980 w 556380"/>
                <a:gd name="connsiteY4" fmla="*/ 3410857 h 3618895"/>
                <a:gd name="connsiteX5" fmla="*/ 433009 w 556380"/>
                <a:gd name="connsiteY5" fmla="*/ 3468915 h 361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6380" h="3618895">
                  <a:moveTo>
                    <a:pt x="360438" y="0"/>
                  </a:moveTo>
                  <a:cubicBezTo>
                    <a:pt x="416076" y="96762"/>
                    <a:pt x="471714" y="193524"/>
                    <a:pt x="491066" y="391886"/>
                  </a:cubicBezTo>
                  <a:cubicBezTo>
                    <a:pt x="510418" y="590248"/>
                    <a:pt x="556380" y="885372"/>
                    <a:pt x="476552" y="1190172"/>
                  </a:cubicBezTo>
                  <a:cubicBezTo>
                    <a:pt x="396724" y="1494972"/>
                    <a:pt x="24190" y="1850572"/>
                    <a:pt x="12095" y="2220686"/>
                  </a:cubicBezTo>
                  <a:cubicBezTo>
                    <a:pt x="0" y="2590800"/>
                    <a:pt x="333828" y="3202819"/>
                    <a:pt x="403980" y="3410857"/>
                  </a:cubicBezTo>
                  <a:cubicBezTo>
                    <a:pt x="474132" y="3618895"/>
                    <a:pt x="453570" y="3543905"/>
                    <a:pt x="433009" y="3468915"/>
                  </a:cubicBez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Arc 5"/>
            <p:cNvSpPr/>
            <p:nvPr/>
          </p:nvSpPr>
          <p:spPr bwMode="auto">
            <a:xfrm>
              <a:off x="1447800" y="4211440"/>
              <a:ext cx="990600" cy="339701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Arc 6"/>
            <p:cNvSpPr/>
            <p:nvPr/>
          </p:nvSpPr>
          <p:spPr bwMode="auto">
            <a:xfrm>
              <a:off x="990600" y="4070163"/>
              <a:ext cx="1905000" cy="561935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Arc 7"/>
            <p:cNvSpPr/>
            <p:nvPr/>
          </p:nvSpPr>
          <p:spPr bwMode="auto">
            <a:xfrm>
              <a:off x="1676400" y="4311445"/>
              <a:ext cx="533400" cy="160327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Arc 8"/>
            <p:cNvSpPr/>
            <p:nvPr/>
          </p:nvSpPr>
          <p:spPr bwMode="auto">
            <a:xfrm>
              <a:off x="1828800" y="3409810"/>
              <a:ext cx="990600" cy="339701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Arc 9"/>
            <p:cNvSpPr/>
            <p:nvPr/>
          </p:nvSpPr>
          <p:spPr bwMode="auto">
            <a:xfrm>
              <a:off x="1371600" y="3268533"/>
              <a:ext cx="1905000" cy="560347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Arc 10"/>
            <p:cNvSpPr/>
            <p:nvPr/>
          </p:nvSpPr>
          <p:spPr bwMode="auto">
            <a:xfrm>
              <a:off x="2057400" y="3508228"/>
              <a:ext cx="533400" cy="160327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Arc 11"/>
            <p:cNvSpPr/>
            <p:nvPr/>
          </p:nvSpPr>
          <p:spPr bwMode="auto">
            <a:xfrm>
              <a:off x="1905000" y="2608180"/>
              <a:ext cx="990600" cy="339701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Arc 12"/>
            <p:cNvSpPr/>
            <p:nvPr/>
          </p:nvSpPr>
          <p:spPr bwMode="auto">
            <a:xfrm>
              <a:off x="1447800" y="2466902"/>
              <a:ext cx="1905000" cy="560348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Arc 13"/>
            <p:cNvSpPr/>
            <p:nvPr/>
          </p:nvSpPr>
          <p:spPr bwMode="auto">
            <a:xfrm>
              <a:off x="2133600" y="2706598"/>
              <a:ext cx="533400" cy="160326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Arc 14"/>
            <p:cNvSpPr/>
            <p:nvPr/>
          </p:nvSpPr>
          <p:spPr bwMode="auto">
            <a:xfrm>
              <a:off x="1676400" y="5254353"/>
              <a:ext cx="990600" cy="339701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Arc 15"/>
            <p:cNvSpPr/>
            <p:nvPr/>
          </p:nvSpPr>
          <p:spPr bwMode="auto">
            <a:xfrm>
              <a:off x="1219200" y="5113076"/>
              <a:ext cx="1905000" cy="560347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Arc 16"/>
            <p:cNvSpPr/>
            <p:nvPr/>
          </p:nvSpPr>
          <p:spPr bwMode="auto">
            <a:xfrm>
              <a:off x="1905000" y="5352771"/>
              <a:ext cx="533400" cy="160327"/>
            </a:xfrm>
            <a:prstGeom prst="arc">
              <a:avLst>
                <a:gd name="adj1" fmla="val 10490490"/>
                <a:gd name="adj2" fmla="val 10331459"/>
              </a:avLst>
            </a:prstGeom>
            <a:ln w="19050">
              <a:solidFill>
                <a:srgbClr val="0033CC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1828800" y="4005080"/>
              <a:ext cx="279400" cy="0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2159000" y="4005080"/>
              <a:ext cx="279400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94" name="TextBox 46"/>
            <p:cNvSpPr txBox="1">
              <a:spLocks noChangeArrowheads="1"/>
            </p:cNvSpPr>
            <p:nvPr/>
          </p:nvSpPr>
          <p:spPr bwMode="auto">
            <a:xfrm>
              <a:off x="2438424" y="3776692"/>
              <a:ext cx="457176" cy="38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2</a:t>
              </a:r>
              <a:r>
                <a:rPr lang="en-US" b="1">
                  <a:latin typeface="Arial Narrow" pitchFamily="34" charset="0"/>
                  <a:sym typeface="Symbol" pitchFamily="18" charset="2"/>
                </a:rPr>
                <a:t> </a:t>
              </a: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rot="5400000" flipH="1" flipV="1">
              <a:off x="1852633" y="5152760"/>
              <a:ext cx="561935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2133600" y="4952749"/>
              <a:ext cx="914400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97" name="TextBox 52"/>
            <p:cNvSpPr txBox="1">
              <a:spLocks noChangeArrowheads="1"/>
            </p:cNvSpPr>
            <p:nvPr/>
          </p:nvSpPr>
          <p:spPr bwMode="auto">
            <a:xfrm>
              <a:off x="2528883" y="4631765"/>
              <a:ext cx="343364" cy="38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l-GR" b="1">
                  <a:latin typeface="Arial Narrow" pitchFamily="34" charset="0"/>
                </a:rPr>
                <a:t>λ</a:t>
              </a:r>
              <a:r>
                <a:rPr lang="en-US" b="1">
                  <a:latin typeface="Arial Narrow" pitchFamily="34" charset="0"/>
                </a:rPr>
                <a:t> 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966913" y="5448014"/>
              <a:ext cx="471487" cy="40160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57200" y="3668554"/>
              <a:ext cx="304800" cy="4016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124200" y="4471772"/>
              <a:ext cx="304800" cy="25556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810000" y="2241493"/>
              <a:ext cx="0" cy="360813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Data 30"/>
            <p:cNvSpPr/>
            <p:nvPr/>
          </p:nvSpPr>
          <p:spPr>
            <a:xfrm>
              <a:off x="228600" y="2000211"/>
              <a:ext cx="4038600" cy="32065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097" name="Straight Arrow Connector 4096"/>
            <p:cNvCxnSpPr/>
            <p:nvPr/>
          </p:nvCxnSpPr>
          <p:spPr>
            <a:xfrm>
              <a:off x="228600" y="2466902"/>
              <a:ext cx="12192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28600" y="2627229"/>
              <a:ext cx="9906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8600" y="2787554"/>
              <a:ext cx="7620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28600" y="2947881"/>
              <a:ext cx="5334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28600" y="3108206"/>
              <a:ext cx="3810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8600" y="3268533"/>
              <a:ext cx="228600" cy="0"/>
            </a:xfrm>
            <a:prstGeom prst="straightConnector1">
              <a:avLst/>
            </a:prstGeom>
            <a:ln w="25400">
              <a:solidFill>
                <a:srgbClr val="1F0EF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1" name="Oval 4110"/>
            <p:cNvSpPr/>
            <p:nvPr/>
          </p:nvSpPr>
          <p:spPr>
            <a:xfrm>
              <a:off x="2209800" y="2160537"/>
              <a:ext cx="152400" cy="476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10" name="TextBox 4111"/>
            <p:cNvSpPr txBox="1">
              <a:spLocks noChangeArrowheads="1"/>
            </p:cNvSpPr>
            <p:nvPr/>
          </p:nvSpPr>
          <p:spPr bwMode="auto">
            <a:xfrm rot="-5400000">
              <a:off x="3378211" y="3823170"/>
              <a:ext cx="38155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MT Extra" pitchFamily="18" charset="2"/>
                </a:rPr>
                <a:t>l</a:t>
              </a:r>
            </a:p>
          </p:txBody>
        </p:sp>
        <p:cxnSp>
          <p:nvCxnSpPr>
            <p:cNvPr id="4115" name="Straight Arrow Connector 4114"/>
            <p:cNvCxnSpPr/>
            <p:nvPr/>
          </p:nvCxnSpPr>
          <p:spPr>
            <a:xfrm flipV="1">
              <a:off x="304800" y="1839885"/>
              <a:ext cx="838200" cy="32065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2" name="TextBox 4115"/>
            <p:cNvSpPr txBox="1">
              <a:spLocks noChangeArrowheads="1"/>
            </p:cNvSpPr>
            <p:nvPr/>
          </p:nvSpPr>
          <p:spPr bwMode="auto">
            <a:xfrm>
              <a:off x="257927" y="1447800"/>
              <a:ext cx="697627" cy="485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H(t)</a:t>
              </a:r>
            </a:p>
          </p:txBody>
        </p:sp>
        <p:cxnSp>
          <p:nvCxnSpPr>
            <p:cNvPr id="4127" name="Straight Arrow Connector 4126"/>
            <p:cNvCxnSpPr/>
            <p:nvPr/>
          </p:nvCxnSpPr>
          <p:spPr>
            <a:xfrm flipV="1">
              <a:off x="2286000" y="1933540"/>
              <a:ext cx="762000" cy="25557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4" name="TextBox 44"/>
            <p:cNvSpPr txBox="1">
              <a:spLocks noChangeArrowheads="1"/>
            </p:cNvSpPr>
            <p:nvPr/>
          </p:nvSpPr>
          <p:spPr bwMode="auto">
            <a:xfrm>
              <a:off x="2362200" y="1611868"/>
              <a:ext cx="7104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u(z,t)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29200" y="1219200"/>
                <a:ext cx="3472296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𝜂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</m:acc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219200"/>
                <a:ext cx="3472296" cy="648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Dissipated power</a:t>
            </a:r>
            <a:endParaRPr lang="en-US" sz="32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36"/>
            <a:ext cx="9144000" cy="9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5450" y="7620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00794" y="2263914"/>
            <a:ext cx="5796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a = </a:t>
            </a:r>
            <a:r>
              <a:rPr lang="en-US" sz="2000" dirty="0" smtClean="0">
                <a:latin typeface="+mn-lt"/>
                <a:ea typeface="Cambria Math"/>
              </a:rPr>
              <a:t>ℓ/</a:t>
            </a:r>
            <a:r>
              <a:rPr lang="el-GR" sz="2000" dirty="0" smtClean="0">
                <a:latin typeface="+mn-lt"/>
                <a:ea typeface="Cambria Math"/>
              </a:rPr>
              <a:t>λ</a:t>
            </a:r>
            <a:r>
              <a:rPr lang="en-US" sz="2000" dirty="0">
                <a:latin typeface="+mn-lt"/>
                <a:ea typeface="Cambria Math"/>
              </a:rPr>
              <a:t> </a:t>
            </a:r>
            <a:r>
              <a:rPr lang="en-US" sz="2000" dirty="0" smtClean="0">
                <a:latin typeface="+mn-lt"/>
                <a:ea typeface="Cambria Math"/>
              </a:rPr>
              <a:t> &gt; 1 is the length of the vortex segment and  </a:t>
            </a:r>
          </a:p>
          <a:p>
            <a:r>
              <a:rPr lang="en-US" sz="2000" dirty="0" smtClean="0">
                <a:latin typeface="+mn-lt"/>
                <a:ea typeface="Cambria Math"/>
              </a:rPr>
              <a:t>b = </a:t>
            </a:r>
            <a:r>
              <a:rPr lang="el-GR" sz="2000" dirty="0" smtClean="0">
                <a:latin typeface="+mn-lt"/>
                <a:ea typeface="Cambria Math"/>
              </a:rPr>
              <a:t>ωη</a:t>
            </a:r>
            <a:r>
              <a:rPr lang="en-US" sz="2000" dirty="0" smtClean="0">
                <a:latin typeface="+mn-lt"/>
                <a:ea typeface="Cambria Math"/>
              </a:rPr>
              <a:t>ℓ</a:t>
            </a:r>
            <a:r>
              <a:rPr lang="en-US" sz="2000" baseline="30000" dirty="0" smtClean="0">
                <a:latin typeface="+mn-lt"/>
                <a:ea typeface="Cambria Math"/>
              </a:rPr>
              <a:t>2</a:t>
            </a:r>
            <a:r>
              <a:rPr lang="en-US" sz="2000" dirty="0" smtClean="0">
                <a:latin typeface="+mn-lt"/>
                <a:ea typeface="Cambria Math"/>
              </a:rPr>
              <a:t>/</a:t>
            </a:r>
            <a:r>
              <a:rPr lang="el-GR" sz="2000" dirty="0" smtClean="0">
                <a:latin typeface="+mn-lt"/>
                <a:ea typeface="Cambria Math"/>
              </a:rPr>
              <a:t>ε</a:t>
            </a:r>
            <a:r>
              <a:rPr lang="en-US" sz="2000" baseline="-25000" dirty="0" smtClean="0">
                <a:latin typeface="+mn-lt"/>
                <a:ea typeface="Cambria Math"/>
              </a:rPr>
              <a:t>0 </a:t>
            </a:r>
            <a:r>
              <a:rPr lang="en-US" sz="2000" dirty="0" smtClean="0">
                <a:latin typeface="+mn-lt"/>
                <a:ea typeface="Cambria Math"/>
              </a:rPr>
              <a:t> is the dimensionless frequency </a:t>
            </a:r>
            <a:endParaRPr lang="en-US" sz="20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07956" y="3048000"/>
            <a:ext cx="7831231" cy="3821571"/>
            <a:chOff x="907956" y="3048000"/>
            <a:chExt cx="7831231" cy="3821571"/>
          </a:xfrm>
        </p:grpSpPr>
        <p:sp>
          <p:nvSpPr>
            <p:cNvPr id="5" name="TextBox 4"/>
            <p:cNvSpPr txBox="1"/>
            <p:nvPr/>
          </p:nvSpPr>
          <p:spPr>
            <a:xfrm>
              <a:off x="907956" y="4154269"/>
              <a:ext cx="1454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Frequency </a:t>
              </a:r>
            </a:p>
            <a:p>
              <a:r>
                <a:rPr lang="en-US" dirty="0" smtClean="0"/>
                <a:t>dependence</a:t>
              </a:r>
              <a:endParaRPr lang="en-US" dirty="0"/>
            </a:p>
          </p:txBody>
        </p: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806" y="3048000"/>
              <a:ext cx="6215381" cy="3821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038600" y="5496580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Short segments, </a:t>
            </a:r>
          </a:p>
          <a:p>
            <a:r>
              <a:rPr lang="en-US" sz="1400" b="1" dirty="0" smtClean="0">
                <a:latin typeface="Arial Narrow" pitchFamily="34" charset="0"/>
              </a:rPr>
              <a:t>b &lt;&lt; 1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247" y="3581400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Long segments, b &gt; 1</a:t>
            </a:r>
            <a:endParaRPr lang="en-US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Low frequency limit</a:t>
            </a:r>
            <a:endParaRPr lang="en-US" sz="3200" b="1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94211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6849" y="2332672"/>
            <a:ext cx="53078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Quadratic frequency dependence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ncreases</a:t>
            </a:r>
            <a:r>
              <a:rPr lang="en-US" dirty="0" smtClean="0"/>
              <a:t> as the surface gets dirtier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Increases strongly for longer vortex segments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4343400"/>
            <a:ext cx="8682137" cy="2311063"/>
            <a:chOff x="381000" y="4343400"/>
            <a:chExt cx="8682137" cy="2311063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4495800"/>
              <a:ext cx="3937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Low frequency means  f &lt;&lt; f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where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990600" y="5486400"/>
                  <a:ext cx="2440476" cy="7893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𝜂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𝜉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5486400"/>
                  <a:ext cx="2440476" cy="78938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5257800" y="4343400"/>
              <a:ext cx="380533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For a vortex segment with </a:t>
              </a:r>
              <a:r>
                <a:rPr lang="en-US" sz="2000" dirty="0" smtClean="0">
                  <a:latin typeface="+mn-lt"/>
                  <a:ea typeface="Cambria Math"/>
                </a:rPr>
                <a:t>ℓ = 1</a:t>
              </a:r>
              <a:r>
                <a:rPr lang="el-GR" sz="2000" dirty="0" smtClean="0">
                  <a:latin typeface="+mn-lt"/>
                  <a:ea typeface="Cambria Math"/>
                </a:rPr>
                <a:t>μ</a:t>
              </a:r>
              <a:r>
                <a:rPr lang="en-US" sz="2000" dirty="0" smtClean="0">
                  <a:latin typeface="+mn-lt"/>
                  <a:ea typeface="Cambria Math"/>
                </a:rPr>
                <a:t>m</a:t>
              </a:r>
              <a:endParaRPr lang="en-US" sz="2000" dirty="0" smtClean="0">
                <a:latin typeface="+mn-lt"/>
              </a:endParaRPr>
            </a:p>
            <a:p>
              <a:r>
                <a:rPr lang="en-US" sz="2000" dirty="0">
                  <a:latin typeface="+mn-lt"/>
                </a:rPr>
                <a:t>i</a:t>
              </a:r>
              <a:r>
                <a:rPr lang="en-US" sz="2000" dirty="0" smtClean="0">
                  <a:latin typeface="+mn-lt"/>
                </a:rPr>
                <a:t>n </a:t>
              </a:r>
              <a:r>
                <a:rPr lang="en-US" sz="2000" dirty="0" err="1" smtClean="0">
                  <a:latin typeface="+mn-lt"/>
                </a:rPr>
                <a:t>Nb</a:t>
              </a:r>
              <a:r>
                <a:rPr lang="en-US" sz="2000" dirty="0" smtClean="0">
                  <a:latin typeface="+mn-lt"/>
                </a:rPr>
                <a:t> (</a:t>
              </a:r>
              <a:r>
                <a:rPr lang="el-GR" sz="2000" dirty="0" smtClean="0">
                  <a:latin typeface="+mn-lt"/>
                  <a:ea typeface="Cambria Math"/>
                </a:rPr>
                <a:t>ρ</a:t>
              </a:r>
              <a:r>
                <a:rPr lang="en-US" sz="2000" dirty="0" smtClean="0">
                  <a:latin typeface="+mn-lt"/>
                  <a:ea typeface="Cambria Math"/>
                </a:rPr>
                <a:t> = 10 </a:t>
              </a:r>
              <a:r>
                <a:rPr lang="en-US" sz="2000" baseline="30000" dirty="0" smtClean="0">
                  <a:latin typeface="+mn-lt"/>
                  <a:ea typeface="Cambria Math"/>
                </a:rPr>
                <a:t>-9</a:t>
              </a:r>
              <a:r>
                <a:rPr lang="en-US" sz="2000" dirty="0" smtClean="0">
                  <a:latin typeface="+mn-lt"/>
                  <a:ea typeface="Cambria Math"/>
                </a:rPr>
                <a:t> </a:t>
              </a:r>
              <a:r>
                <a:rPr lang="el-GR" sz="2000" dirty="0" smtClean="0">
                  <a:latin typeface="+mn-lt"/>
                  <a:ea typeface="Cambria Math"/>
                </a:rPr>
                <a:t>Ω</a:t>
              </a:r>
              <a:r>
                <a:rPr lang="en-US" sz="2000" dirty="0" smtClean="0">
                  <a:latin typeface="+mn-lt"/>
                  <a:ea typeface="Cambria Math"/>
                </a:rPr>
                <a:t>m), we get </a:t>
              </a:r>
            </a:p>
            <a:p>
              <a:r>
                <a:rPr lang="en-US" sz="2000" dirty="0">
                  <a:latin typeface="+mn-lt"/>
                  <a:ea typeface="Cambria Math"/>
                </a:rPr>
                <a:t>f</a:t>
              </a:r>
              <a:r>
                <a:rPr lang="en-US" sz="2000" baseline="-25000" dirty="0" smtClean="0">
                  <a:latin typeface="+mn-lt"/>
                  <a:ea typeface="Cambria Math"/>
                </a:rPr>
                <a:t>0</a:t>
              </a:r>
              <a:r>
                <a:rPr lang="en-US" sz="2000" dirty="0" smtClean="0">
                  <a:latin typeface="+mn-lt"/>
                  <a:ea typeface="Cambria Math"/>
                </a:rPr>
                <a:t> = 2.5 GHz 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800" y="5638800"/>
              <a:ext cx="37660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For 2GHz </a:t>
              </a:r>
              <a:r>
                <a:rPr lang="en-US" sz="2000" dirty="0" err="1" smtClean="0">
                  <a:latin typeface="+mn-lt"/>
                </a:rPr>
                <a:t>Nb</a:t>
              </a:r>
              <a:r>
                <a:rPr lang="en-US" sz="2000" dirty="0" smtClean="0">
                  <a:latin typeface="+mn-lt"/>
                </a:rPr>
                <a:t> cavities, short vortex </a:t>
              </a:r>
            </a:p>
            <a:p>
              <a:r>
                <a:rPr lang="en-US" sz="2000" dirty="0">
                  <a:latin typeface="+mn-lt"/>
                </a:rPr>
                <a:t>s</a:t>
              </a:r>
              <a:r>
                <a:rPr lang="en-US" sz="2000" dirty="0" smtClean="0">
                  <a:latin typeface="+mn-lt"/>
                </a:rPr>
                <a:t>egments with </a:t>
              </a:r>
              <a:r>
                <a:rPr lang="en-US" sz="2000" dirty="0" smtClean="0">
                  <a:latin typeface="+mn-lt"/>
                  <a:ea typeface="Cambria Math"/>
                </a:rPr>
                <a:t>ℓ </a:t>
              </a:r>
              <a:r>
                <a:rPr lang="en-US" sz="2000" dirty="0" smtClean="0">
                  <a:latin typeface="Cambria Math"/>
                  <a:ea typeface="Cambria Math"/>
                </a:rPr>
                <a:t>≲ </a:t>
              </a:r>
              <a:r>
                <a:rPr lang="en-US" sz="2000" dirty="0" smtClean="0">
                  <a:latin typeface="+mn-lt"/>
                  <a:ea typeface="Cambria Math"/>
                </a:rPr>
                <a:t>1 </a:t>
              </a:r>
              <a:r>
                <a:rPr lang="el-GR" sz="2000" dirty="0" smtClean="0">
                  <a:latin typeface="+mn-lt"/>
                  <a:ea typeface="Cambria Math"/>
                </a:rPr>
                <a:t>μ</a:t>
              </a:r>
              <a:r>
                <a:rPr lang="en-US" sz="2000" dirty="0" smtClean="0">
                  <a:latin typeface="+mn-lt"/>
                  <a:ea typeface="Cambria Math"/>
                </a:rPr>
                <a:t>m are in </a:t>
              </a:r>
            </a:p>
            <a:p>
              <a:r>
                <a:rPr lang="en-US" sz="2000" dirty="0">
                  <a:latin typeface="+mn-lt"/>
                  <a:ea typeface="Cambria Math"/>
                </a:rPr>
                <a:t>t</a:t>
              </a:r>
              <a:r>
                <a:rPr lang="en-US" sz="2000" dirty="0" smtClean="0">
                  <a:latin typeface="+mn-lt"/>
                  <a:ea typeface="Cambria Math"/>
                </a:rPr>
                <a:t>he low-frequency limit </a:t>
              </a:r>
              <a:r>
                <a:rPr lang="en-US" sz="2000" dirty="0" smtClean="0">
                  <a:latin typeface="+mn-lt"/>
                </a:rPr>
                <a:t>  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407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High frequency </a:t>
            </a:r>
            <a:r>
              <a:rPr lang="en-US" sz="3200" b="1" dirty="0" smtClean="0"/>
              <a:t>limit, b &gt;&gt; 1</a:t>
            </a:r>
            <a:endParaRPr lang="en-US" sz="3200" b="1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5450" y="914400"/>
            <a:ext cx="8718550" cy="0"/>
          </a:xfrm>
          <a:prstGeom prst="line">
            <a:avLst/>
          </a:prstGeom>
          <a:noFill/>
          <a:ln w="38100">
            <a:solidFill>
              <a:srgbClr val="1F0E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590800"/>
            <a:ext cx="71276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Independent of frequency</a:t>
            </a:r>
          </a:p>
          <a:p>
            <a:endParaRPr lang="en-US" sz="20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Independent of the length of the vortex segment</a:t>
            </a:r>
          </a:p>
          <a:p>
            <a:endParaRPr lang="en-US" sz="20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Decreases as the surface gets dirtier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0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Long vortex segments with </a:t>
            </a:r>
            <a:r>
              <a:rPr lang="en-US" sz="2000" dirty="0" smtClean="0">
                <a:latin typeface="+mn-lt"/>
                <a:ea typeface="Cambria Math"/>
              </a:rPr>
              <a:t>ℓ ≳ 1</a:t>
            </a:r>
            <a:r>
              <a:rPr lang="el-GR" sz="2000" dirty="0" smtClean="0">
                <a:latin typeface="+mn-lt"/>
                <a:ea typeface="Cambria Math"/>
              </a:rPr>
              <a:t>μ</a:t>
            </a:r>
            <a:r>
              <a:rPr lang="en-US" sz="2000" dirty="0" smtClean="0">
                <a:latin typeface="+mn-lt"/>
                <a:ea typeface="Cambria Math"/>
              </a:rPr>
              <a:t>m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000" dirty="0">
              <a:latin typeface="+mn-lt"/>
              <a:ea typeface="Cambria Math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  <a:ea typeface="Cambria Math"/>
              </a:rPr>
              <a:t>Sparsely distributed  (more than ≳ </a:t>
            </a:r>
            <a:r>
              <a:rPr lang="en-US" sz="2000" dirty="0">
                <a:latin typeface="+mn-lt"/>
                <a:ea typeface="Cambria Math"/>
              </a:rPr>
              <a:t>1</a:t>
            </a:r>
            <a:r>
              <a:rPr lang="el-GR" sz="2000" dirty="0">
                <a:latin typeface="+mn-lt"/>
                <a:ea typeface="Cambria Math"/>
              </a:rPr>
              <a:t>μ</a:t>
            </a:r>
            <a:r>
              <a:rPr lang="en-US" sz="2000" dirty="0" smtClean="0">
                <a:latin typeface="+mn-lt"/>
                <a:ea typeface="Cambria Math"/>
              </a:rPr>
              <a:t>m apart) pinning defects  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52600" y="1371600"/>
                <a:ext cx="5029200" cy="930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𝜆𝜂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  <m:sup/>
                          </m:sSubSup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371600"/>
                <a:ext cx="5029200" cy="930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2000" y="5715000"/>
            <a:ext cx="7442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vortex in </a:t>
            </a:r>
            <a:r>
              <a:rPr lang="en-US" dirty="0" err="1" smtClean="0"/>
              <a:t>Nb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 = 40 nm, 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10</a:t>
            </a:r>
            <a:r>
              <a:rPr lang="en-US" baseline="30000" dirty="0" smtClean="0">
                <a:sym typeface="Symbol"/>
              </a:rPr>
              <a:t>-8</a:t>
            </a:r>
            <a:r>
              <a:rPr lang="en-US" dirty="0" smtClean="0">
                <a:sym typeface="Symbol"/>
              </a:rPr>
              <a:t> Ohm*m, </a:t>
            </a:r>
            <a:r>
              <a:rPr lang="en-US" dirty="0"/>
              <a:t>B = </a:t>
            </a:r>
            <a:r>
              <a:rPr lang="en-US" dirty="0" smtClean="0"/>
              <a:t>0.1T,</a:t>
            </a:r>
            <a:r>
              <a:rPr lang="en-US" dirty="0" smtClean="0">
                <a:sym typeface="Symbol"/>
              </a:rPr>
              <a:t> B</a:t>
            </a:r>
            <a:r>
              <a:rPr lang="en-US" baseline="-25000" dirty="0" smtClean="0">
                <a:sym typeface="Symbol"/>
              </a:rPr>
              <a:t>c2</a:t>
            </a:r>
            <a:r>
              <a:rPr lang="en-US" dirty="0" smtClean="0">
                <a:sym typeface="Symbol"/>
              </a:rPr>
              <a:t> = 0.4 T):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                             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Q  2 W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5420</TotalTime>
  <Words>1210</Words>
  <Application>Microsoft Office PowerPoint</Application>
  <PresentationFormat>On-screen Show (4:3)</PresentationFormat>
  <Paragraphs>163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Equation 3.0</vt:lpstr>
      <vt:lpstr>Equation</vt:lpstr>
      <vt:lpstr>Vortex hotspots in SRF cavities </vt:lpstr>
      <vt:lpstr>Outline</vt:lpstr>
      <vt:lpstr>Why are vortices relevant to cavities ?</vt:lpstr>
      <vt:lpstr>Moving vortices by thermal gradients</vt:lpstr>
      <vt:lpstr>Parallel vortices near the oscillating surface barrier</vt:lpstr>
      <vt:lpstr>Wagging vortex tail</vt:lpstr>
      <vt:lpstr>Dissipated power</vt:lpstr>
      <vt:lpstr>Low frequency limit</vt:lpstr>
      <vt:lpstr>High frequency limit, b &gt;&gt; 1</vt:lpstr>
      <vt:lpstr>Reconstruction of thermal maps</vt:lpstr>
      <vt:lpstr>Temperature distribution on the outer surface</vt:lpstr>
      <vt:lpstr>Conclusions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breakdown in multilayer coatings: a possibility to break the Nb monopoly</dc:title>
  <dc:creator>Gurevich</dc:creator>
  <cp:lastModifiedBy>Alex</cp:lastModifiedBy>
  <cp:revision>269</cp:revision>
  <dcterms:created xsi:type="dcterms:W3CDTF">2005-07-11T17:56:42Z</dcterms:created>
  <dcterms:modified xsi:type="dcterms:W3CDTF">2012-07-15T22:46:15Z</dcterms:modified>
</cp:coreProperties>
</file>