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Default Extension="wmf" ContentType="image/x-wmf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967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9" r:id="rId6"/>
    <p:sldId id="272" r:id="rId7"/>
    <p:sldId id="262" r:id="rId8"/>
    <p:sldId id="263" r:id="rId9"/>
    <p:sldId id="274" r:id="rId10"/>
    <p:sldId id="260" r:id="rId11"/>
    <p:sldId id="261" r:id="rId12"/>
    <p:sldId id="264" r:id="rId13"/>
    <p:sldId id="278" r:id="rId14"/>
    <p:sldId id="275" r:id="rId15"/>
    <p:sldId id="268" r:id="rId16"/>
    <p:sldId id="267" r:id="rId17"/>
    <p:sldId id="265" r:id="rId18"/>
    <p:sldId id="269" r:id="rId19"/>
    <p:sldId id="271" r:id="rId20"/>
    <p:sldId id="276" r:id="rId21"/>
    <p:sldId id="270" r:id="rId22"/>
    <p:sldId id="277" r:id="rId23"/>
  </p:sldIdLst>
  <p:sldSz cx="9144000" cy="6858000" type="screen4x3"/>
  <p:notesSz cx="6858000" cy="92408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CC0000"/>
    <a:srgbClr val="064308"/>
    <a:srgbClr val="0F0C8F"/>
    <a:srgbClr val="FFAE1A"/>
    <a:srgbClr val="A50021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2940" autoAdjust="0"/>
  </p:normalViewPr>
  <p:slideViewPr>
    <p:cSldViewPr snapToObjects="1">
      <p:cViewPr>
        <p:scale>
          <a:sx n="100" d="100"/>
          <a:sy n="100" d="100"/>
        </p:scale>
        <p:origin x="-1128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6705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7/15/12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3738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9438"/>
            <a:ext cx="5486400" cy="4157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288"/>
            <a:ext cx="2971800" cy="4619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7288"/>
            <a:ext cx="2971800" cy="4619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82351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869" y="4389125"/>
            <a:ext cx="5484263" cy="41586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64" tIns="45233" rIns="90464" bIns="45233"/>
          <a:lstStyle/>
          <a:p>
            <a:r>
              <a:rPr lang="en-US" smtClean="0">
                <a:ea typeface="ヒラギノ角ゴ Pro W3"/>
                <a:cs typeface="ヒラギノ角ゴ Pro W3"/>
              </a:rPr>
              <a:t>5200 acres campus plus 18400 acres throughout Michigan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23" y="8776694"/>
            <a:ext cx="2971850" cy="462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64" tIns="45233" rIns="90464" bIns="45233"/>
          <a:lstStyle/>
          <a:p>
            <a:fld id="{F31A783A-02CC-4CA6-80C5-DC43A545ACE5}" type="slidenum">
              <a:rPr lang="en-US">
                <a:latin typeface="Calibri" pitchFamily="34" charset="0"/>
              </a:rPr>
              <a:pPr/>
              <a:t>3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3738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89398"/>
            <a:ext cx="5485778" cy="41583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" y="1238250"/>
            <a:ext cx="7489825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86" tIns="43243" rIns="86486" bIns="43243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2600" dirty="0">
              <a:solidFill>
                <a:srgbClr val="B81414"/>
              </a:solidFill>
              <a:latin typeface="Helvetica" pitchFamily="49" charset="0"/>
              <a:ea typeface="Arial" pitchFamily="49" charset="0"/>
              <a:cs typeface="Arial" pitchFamily="49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427" indent="0" algn="ctr">
              <a:buNone/>
              <a:defRPr/>
            </a:lvl2pPr>
            <a:lvl3pPr marL="864854" indent="0" algn="ctr">
              <a:buNone/>
              <a:defRPr/>
            </a:lvl3pPr>
            <a:lvl4pPr marL="1297280" indent="0" algn="ctr">
              <a:buNone/>
              <a:defRPr/>
            </a:lvl4pPr>
            <a:lvl5pPr marL="1729708" indent="0" algn="ctr">
              <a:buNone/>
              <a:defRPr/>
            </a:lvl5pPr>
            <a:lvl6pPr marL="2162134" indent="0" algn="ctr">
              <a:buNone/>
              <a:defRPr/>
            </a:lvl6pPr>
            <a:lvl7pPr marL="2594562" indent="0" algn="ctr">
              <a:buNone/>
              <a:defRPr/>
            </a:lvl7pPr>
            <a:lvl8pPr marL="3026988" indent="0" algn="ctr">
              <a:buNone/>
              <a:defRPr/>
            </a:lvl8pPr>
            <a:lvl9pPr marL="34594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1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86" tIns="22435" rIns="56086" bIns="22435" anchor="ctr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S. MILLER, 29 JUNE 2012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4"/>
            <a:ext cx="4423227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S. MILLER, 29 JUNE 2012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S. MILLER, 29 JUNE 2012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25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1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25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S. MILLER, 29 JUNE 2012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S. MILLER, 29 JUNE 2012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483225" y="6356350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S. MILLER, 29 JUNE 2012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91" tIns="22437" rIns="56091" bIns="224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07025" y="6356350"/>
            <a:ext cx="29749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000">
                <a:solidFill>
                  <a:srgbClr val="064308"/>
                </a:solidFill>
              </a:defRPr>
            </a:lvl1pPr>
          </a:lstStyle>
          <a:p>
            <a:r>
              <a:rPr lang="fr-FR" smtClean="0"/>
              <a:t>S. MILLER, 29 JUNE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</p:sldLayoutIdLst>
  <p:hf hdr="0" dt="0"/>
  <p:txStyles>
    <p:titleStyle>
      <a:lvl1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159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318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47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63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2563" indent="-182563" algn="l" defTabSz="806450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5125" indent="-153988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3725" indent="-16351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30250" indent="-136525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04888" indent="-18256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22388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050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20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368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438" y="2605583"/>
            <a:ext cx="9001124" cy="1562005"/>
          </a:xfrm>
        </p:spPr>
        <p:txBody>
          <a:bodyPr/>
          <a:lstStyle/>
          <a:p>
            <a:r>
              <a:rPr lang="en-US" dirty="0"/>
              <a:t>7th SRF Materials Workshop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FRIB SRF Cavities</a:t>
            </a:r>
            <a:br>
              <a:rPr lang="en-US" dirty="0" smtClean="0"/>
            </a:br>
            <a:r>
              <a:rPr lang="en-US" sz="2400" dirty="0" smtClean="0"/>
              <a:t>7/16/12</a:t>
            </a:r>
            <a:br>
              <a:rPr lang="en-US" sz="2400" dirty="0" smtClean="0"/>
            </a:br>
            <a:r>
              <a:rPr lang="en-US" sz="2400" dirty="0" smtClean="0"/>
              <a:t>Chris Compton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044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57395"/>
            <a:ext cx="8991600" cy="488511"/>
          </a:xfrm>
        </p:spPr>
        <p:txBody>
          <a:bodyPr/>
          <a:lstStyle/>
          <a:p>
            <a:r>
              <a:rPr lang="en-US" dirty="0" smtClean="0"/>
              <a:t>Cavity</a:t>
            </a:r>
            <a:r>
              <a:rPr lang="en-US" dirty="0" smtClean="0"/>
              <a:t> </a:t>
            </a:r>
            <a:r>
              <a:rPr lang="en-US" dirty="0" smtClean="0"/>
              <a:t>Stiffness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635625" y="6400800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324600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F315456B-8AAA-47E4-9698-54B669E77D99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Lot of effort goes into E&amp;M and mechanical design for cavity stiffening</a:t>
            </a: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Vacuum integrity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Frequency tuning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Tuning sensitivity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Cavity Control</a:t>
            </a:r>
          </a:p>
          <a:p>
            <a:pPr lvl="2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L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orentz detuning</a:t>
            </a:r>
          </a:p>
          <a:p>
            <a:pPr lvl="2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Cryoplant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fluctuation</a:t>
            </a:r>
          </a:p>
          <a:p>
            <a:pPr lvl="2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Mechanical noise (pumps…) </a:t>
            </a:r>
          </a:p>
          <a:p>
            <a:pPr lvl="2"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2"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1"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21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62332"/>
            <a:ext cx="8991600" cy="478636"/>
          </a:xfrm>
        </p:spPr>
        <p:txBody>
          <a:bodyPr/>
          <a:lstStyle/>
          <a:p>
            <a:r>
              <a:rPr lang="en-US" dirty="0" smtClean="0"/>
              <a:t>Cavity Processing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562600" y="6416675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324600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F315456B-8AAA-47E4-9698-54B669E77D99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FRIB Cavities shall be processed for acceptance testing using the following recipe: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Cleaned/degreased (outside cleanroom)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Bulk etch (~150 µm)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Rinse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Heat treatment (600C for 10 hours)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Alignment machining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Cleaned/degreased </a:t>
            </a: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(outside cleanroom)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Cleaned (inside cleanroom)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Fine etch (20 µm)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HPR ( 2-3 hours)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Dry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676400"/>
            <a:ext cx="2371725" cy="192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667" r="11111"/>
          <a:stretch>
            <a:fillRect/>
          </a:stretch>
        </p:blipFill>
        <p:spPr bwMode="auto">
          <a:xfrm>
            <a:off x="7010400" y="3733800"/>
            <a:ext cx="1981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76400"/>
            <a:ext cx="1428879" cy="19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1480" t="22221" r="16667"/>
          <a:stretch>
            <a:fillRect/>
          </a:stretch>
        </p:blipFill>
        <p:spPr bwMode="auto">
          <a:xfrm>
            <a:off x="5583237" y="3776663"/>
            <a:ext cx="1046163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SCF43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841"/>
          <a:stretch>
            <a:fillRect/>
          </a:stretch>
        </p:blipFill>
        <p:spPr bwMode="auto">
          <a:xfrm>
            <a:off x="2811462" y="4122329"/>
            <a:ext cx="2541588" cy="174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38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027613"/>
          </a:xfrm>
        </p:spPr>
        <p:txBody>
          <a:bodyPr/>
          <a:lstStyle/>
          <a:p>
            <a:r>
              <a:rPr lang="en-US" sz="1800" dirty="0" smtClean="0"/>
              <a:t>Total niobium materials procurement for FRIB: $13.3M</a:t>
            </a:r>
          </a:p>
          <a:p>
            <a:pPr lvl="1"/>
            <a:r>
              <a:rPr lang="en-US" sz="1600" dirty="0" smtClean="0"/>
              <a:t>Includes </a:t>
            </a:r>
          </a:p>
          <a:p>
            <a:pPr lvl="2"/>
            <a:r>
              <a:rPr lang="en-US" sz="1400" dirty="0" smtClean="0">
                <a:ea typeface="ヒラギノ角ゴ Pro W3"/>
                <a:cs typeface="ヒラギノ角ゴ Pro W3"/>
              </a:rPr>
              <a:t> All RRR niobium sheet, plate, tube, and rod </a:t>
            </a:r>
          </a:p>
          <a:p>
            <a:pPr lvl="2"/>
            <a:r>
              <a:rPr lang="en-US" sz="1400" dirty="0" smtClean="0">
                <a:ea typeface="ヒラギノ角ゴ Pro W3"/>
                <a:cs typeface="ヒラギノ角ゴ Pro W3"/>
              </a:rPr>
              <a:t> All </a:t>
            </a:r>
            <a:r>
              <a:rPr lang="en-US" sz="1400" dirty="0" err="1" smtClean="0">
                <a:ea typeface="ヒラギノ角ゴ Pro W3"/>
                <a:cs typeface="ヒラギノ角ゴ Pro W3"/>
              </a:rPr>
              <a:t>Nb</a:t>
            </a:r>
            <a:r>
              <a:rPr lang="en-US" sz="1400" dirty="0" smtClean="0">
                <a:ea typeface="ヒラギノ角ゴ Pro W3"/>
                <a:cs typeface="ヒラギノ角ゴ Pro W3"/>
              </a:rPr>
              <a:t>-Ti alloy</a:t>
            </a:r>
          </a:p>
          <a:p>
            <a:pPr lvl="2"/>
            <a:r>
              <a:rPr lang="en-US" sz="1400" dirty="0" smtClean="0">
                <a:ea typeface="ヒラギノ角ゴ Pro W3"/>
                <a:cs typeface="ヒラギノ角ゴ Pro W3"/>
              </a:rPr>
              <a:t> All materials required for pre-production and baseline production</a:t>
            </a:r>
            <a:endParaRPr lang="en-US" sz="1800" dirty="0" smtClean="0"/>
          </a:p>
          <a:p>
            <a:r>
              <a:rPr lang="en-US" sz="1800" dirty="0" smtClean="0"/>
              <a:t> Niobium materials ordered from three companies</a:t>
            </a:r>
          </a:p>
          <a:p>
            <a:pPr lvl="1"/>
            <a:r>
              <a:rPr lang="en-US" sz="1600" dirty="0" smtClean="0"/>
              <a:t>Tokyo </a:t>
            </a:r>
            <a:r>
              <a:rPr lang="en-US" sz="1600" dirty="0" err="1" smtClean="0"/>
              <a:t>Denkai</a:t>
            </a:r>
            <a:r>
              <a:rPr lang="en-US" sz="1600" dirty="0" smtClean="0"/>
              <a:t> - thin niobium sheet</a:t>
            </a:r>
          </a:p>
          <a:p>
            <a:pPr lvl="1"/>
            <a:r>
              <a:rPr lang="en-US" sz="1600" dirty="0" smtClean="0"/>
              <a:t> Ningxia -  niobium tube, rod, and thick niobium sheet</a:t>
            </a:r>
          </a:p>
          <a:p>
            <a:pPr lvl="1"/>
            <a:r>
              <a:rPr lang="en-US" sz="1600" dirty="0" smtClean="0"/>
              <a:t> </a:t>
            </a:r>
            <a:r>
              <a:rPr lang="en-US" sz="1600" dirty="0" err="1" smtClean="0"/>
              <a:t>Wah</a:t>
            </a:r>
            <a:r>
              <a:rPr lang="en-US" sz="1600" dirty="0" smtClean="0"/>
              <a:t> Chang - </a:t>
            </a:r>
            <a:r>
              <a:rPr lang="en-US" sz="1600" dirty="0" err="1" smtClean="0"/>
              <a:t>Nb</a:t>
            </a:r>
            <a:r>
              <a:rPr lang="en-US" sz="1600" dirty="0" smtClean="0"/>
              <a:t>-Ti alloy material</a:t>
            </a:r>
          </a:p>
          <a:p>
            <a:r>
              <a:rPr lang="en-US" sz="1800" dirty="0" smtClean="0"/>
              <a:t> Breakdown of delivery schedule</a:t>
            </a:r>
          </a:p>
          <a:p>
            <a:pPr lvl="1"/>
            <a:r>
              <a:rPr lang="en-US" sz="1600" dirty="0" smtClean="0"/>
              <a:t> 5% in Feb 2013</a:t>
            </a:r>
          </a:p>
          <a:p>
            <a:pPr lvl="1"/>
            <a:r>
              <a:rPr lang="en-US" sz="1600" dirty="0" smtClean="0"/>
              <a:t> 23% in Aug 2013</a:t>
            </a:r>
          </a:p>
          <a:p>
            <a:pPr lvl="1"/>
            <a:r>
              <a:rPr lang="en-US" sz="1600" dirty="0" smtClean="0"/>
              <a:t> 5% in Oct 2013</a:t>
            </a:r>
          </a:p>
          <a:p>
            <a:pPr lvl="1"/>
            <a:r>
              <a:rPr lang="en-US" sz="1600" dirty="0" smtClean="0"/>
              <a:t> 29% in Jan 2014</a:t>
            </a:r>
          </a:p>
          <a:p>
            <a:pPr lvl="1"/>
            <a:r>
              <a:rPr lang="en-US" sz="1600" dirty="0" smtClean="0"/>
              <a:t> 38% in Oct 2014</a:t>
            </a:r>
          </a:p>
          <a:p>
            <a:r>
              <a:rPr lang="en-US" sz="1800" dirty="0" smtClean="0"/>
              <a:t>FRIB cavities require large sheet niobium</a:t>
            </a:r>
            <a:r>
              <a:rPr lang="en-US" sz="1800" dirty="0" smtClean="0"/>
              <a:t> </a:t>
            </a:r>
            <a:r>
              <a:rPr lang="en-US" sz="1800" dirty="0" smtClean="0"/>
              <a:t>for</a:t>
            </a:r>
            <a:r>
              <a:rPr lang="en-US" sz="1800" dirty="0" smtClean="0"/>
              <a:t> </a:t>
            </a:r>
            <a:r>
              <a:rPr lang="en-US" sz="1800" dirty="0" smtClean="0"/>
              <a:t>inner and outer conductors</a:t>
            </a:r>
          </a:p>
          <a:p>
            <a:pPr lvl="1"/>
            <a:r>
              <a:rPr lang="en-US" sz="1600" dirty="0" smtClean="0"/>
              <a:t>0.085 outer conductor – 870mm x 1050mm x 2mm</a:t>
            </a:r>
          </a:p>
          <a:p>
            <a:pPr lvl="1"/>
            <a:r>
              <a:rPr lang="en-US" sz="1600" dirty="0" smtClean="0"/>
              <a:t>0.53 outer conductor – 480mm x 1570mm x 3mm</a:t>
            </a:r>
          </a:p>
          <a:p>
            <a:endParaRPr lang="en-US" sz="1800" dirty="0" smtClean="0"/>
          </a:p>
        </p:txBody>
      </p:sp>
      <p:sp>
        <p:nvSpPr>
          <p:cNvPr id="35843" name="Title 8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85775"/>
          </a:xfrm>
        </p:spPr>
        <p:txBody>
          <a:bodyPr/>
          <a:lstStyle/>
          <a:p>
            <a:r>
              <a:rPr lang="en-US" smtClean="0"/>
              <a:t>Niobium Procurement for FRIB 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5486400" y="6324600"/>
            <a:ext cx="2898775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C. Compton, July </a:t>
            </a:r>
            <a:r>
              <a:rPr lang="en-US" dirty="0"/>
              <a:t>2012 </a:t>
            </a:r>
            <a:r>
              <a:rPr lang="en-US" dirty="0" smtClean="0"/>
              <a:t>SRF </a:t>
            </a:r>
            <a:r>
              <a:rPr lang="en-US" dirty="0"/>
              <a:t>M</a:t>
            </a:r>
            <a:r>
              <a:rPr lang="en-US" dirty="0" smtClean="0"/>
              <a:t>aterials Workshop</a:t>
            </a:r>
            <a:endParaRPr lang="en-US" dirty="0"/>
          </a:p>
        </p:txBody>
      </p:sp>
      <p:sp>
        <p:nvSpPr>
          <p:cNvPr id="35845" name="Slide Number Placeholder 1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356350"/>
            <a:ext cx="762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9pPr>
          </a:lstStyle>
          <a:p>
            <a:r>
              <a:rPr lang="en-US" dirty="0" smtClean="0">
                <a:solidFill>
                  <a:srgbClr val="064308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000" dirty="0" smtClean="0">
                <a:solidFill>
                  <a:srgbClr val="064308"/>
                </a:solidFill>
                <a:ea typeface="ヒラギノ角ゴ Pro W3"/>
                <a:cs typeface="ヒラギノ角ゴ Pro W3"/>
              </a:rPr>
              <a:t>Slide </a:t>
            </a:r>
            <a:fld id="{3803B275-D88F-4756-97C3-9FB743D87ABE}" type="slidenum">
              <a:rPr lang="en-US" sz="1000" smtClean="0">
                <a:solidFill>
                  <a:srgbClr val="064308"/>
                </a:solidFill>
                <a:ea typeface="ヒラギノ角ゴ Pro W3"/>
                <a:cs typeface="ヒラギノ角ゴ Pro W3"/>
              </a:rPr>
              <a:pPr/>
              <a:t>12</a:t>
            </a:fld>
            <a:endParaRPr lang="en-US" sz="1000" dirty="0" smtClean="0">
              <a:solidFill>
                <a:srgbClr val="064308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4627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686800" cy="5027613"/>
          </a:xfrm>
        </p:spPr>
        <p:txBody>
          <a:bodyPr/>
          <a:lstStyle/>
          <a:p>
            <a:r>
              <a:rPr lang="en-US" sz="2000" dirty="0" smtClean="0"/>
              <a:t>Niobium specification similar to specification used for SNS and 12 </a:t>
            </a:r>
            <a:r>
              <a:rPr lang="en-US" sz="2000" dirty="0" err="1" smtClean="0"/>
              <a:t>GeV</a:t>
            </a:r>
            <a:r>
              <a:rPr lang="en-US" sz="2000" dirty="0" smtClean="0"/>
              <a:t> upgrade </a:t>
            </a:r>
          </a:p>
          <a:p>
            <a:r>
              <a:rPr lang="en-US" sz="2000" dirty="0" smtClean="0"/>
              <a:t>Niobium materials shall be inspected and tested against FRIB niobium specification both at the vendor and upon receipt at FRIB</a:t>
            </a:r>
          </a:p>
          <a:p>
            <a:r>
              <a:rPr lang="en-US" sz="2000" dirty="0" smtClean="0"/>
              <a:t> Specification verification from vendor</a:t>
            </a:r>
          </a:p>
          <a:p>
            <a:pPr lvl="1"/>
            <a:r>
              <a:rPr lang="en-US" sz="1800" dirty="0" smtClean="0"/>
              <a:t>All niobium shall be supplied with inspection documentation relating piece to every production lot number</a:t>
            </a:r>
          </a:p>
          <a:p>
            <a:pPr lvl="1"/>
            <a:r>
              <a:rPr lang="en-US" sz="1800" dirty="0" smtClean="0"/>
              <a:t> Niobium vendor shall test the following criteria</a:t>
            </a:r>
          </a:p>
          <a:p>
            <a:pPr lvl="2"/>
            <a:r>
              <a:rPr lang="en-US" sz="1600" dirty="0" smtClean="0">
                <a:ea typeface="ヒラギノ角ゴ Pro W3"/>
                <a:cs typeface="ヒラギノ角ゴ Pro W3"/>
              </a:rPr>
              <a:t> Dimensional tolerance (including thickness)</a:t>
            </a:r>
          </a:p>
          <a:p>
            <a:pPr lvl="2"/>
            <a:r>
              <a:rPr lang="en-US" sz="1600" dirty="0" smtClean="0">
                <a:ea typeface="ヒラギノ角ゴ Pro W3"/>
                <a:cs typeface="ヒラギノ角ゴ Pro W3"/>
              </a:rPr>
              <a:t> Mechanical requirements</a:t>
            </a:r>
          </a:p>
          <a:p>
            <a:pPr lvl="3"/>
            <a:r>
              <a:rPr lang="en-US" sz="1400" dirty="0" smtClean="0">
                <a:latin typeface="Arial" charset="0"/>
                <a:ea typeface="ヒラギノ角ゴ Pro W3"/>
              </a:rPr>
              <a:t>Yield strength – 7000 psi (48.2 N/mm2)		</a:t>
            </a:r>
            <a:r>
              <a:rPr lang="en-US" sz="1000" dirty="0" smtClean="0">
                <a:latin typeface="Arial" charset="0"/>
                <a:ea typeface="ヒラギノ角ゴ Pro W3"/>
                <a:sym typeface="Symbol"/>
              </a:rPr>
              <a:t></a:t>
            </a:r>
            <a:r>
              <a:rPr lang="en-US" sz="1400" dirty="0" smtClean="0">
                <a:latin typeface="Arial" charset="0"/>
                <a:ea typeface="ヒラギノ角ゴ Pro W3"/>
                <a:sym typeface="Symbol"/>
              </a:rPr>
              <a:t> </a:t>
            </a:r>
            <a:r>
              <a:rPr lang="en-US" sz="1400" dirty="0">
                <a:latin typeface="Arial" charset="0"/>
                <a:ea typeface="ヒラギノ角ゴ Pro W3"/>
              </a:rPr>
              <a:t>Tensile strength – 14000 psi (96.4 N/mm2</a:t>
            </a:r>
            <a:r>
              <a:rPr lang="en-US" sz="1400" dirty="0" smtClean="0">
                <a:latin typeface="Arial" charset="0"/>
                <a:ea typeface="ヒラギノ角ゴ Pro W3"/>
              </a:rPr>
              <a:t>)</a:t>
            </a:r>
          </a:p>
          <a:p>
            <a:pPr lvl="3"/>
            <a:r>
              <a:rPr lang="en-US" sz="1400" dirty="0" smtClean="0">
                <a:latin typeface="Arial" charset="0"/>
                <a:ea typeface="ヒラギノ角ゴ Pro W3"/>
              </a:rPr>
              <a:t>Elongation – 40% minimum			</a:t>
            </a:r>
            <a:r>
              <a:rPr lang="en-US" sz="1000" dirty="0" smtClean="0">
                <a:latin typeface="Arial" charset="0"/>
                <a:ea typeface="ヒラギノ角ゴ Pro W3"/>
                <a:sym typeface="Symbol"/>
              </a:rPr>
              <a:t></a:t>
            </a:r>
            <a:r>
              <a:rPr lang="en-US" sz="1400" dirty="0" smtClean="0">
                <a:latin typeface="Arial" charset="0"/>
                <a:ea typeface="ヒラギノ角ゴ Pro W3"/>
                <a:sym typeface="Symbol"/>
              </a:rPr>
              <a:t> </a:t>
            </a:r>
            <a:r>
              <a:rPr lang="en-US" sz="1400" dirty="0">
                <a:latin typeface="Arial" charset="0"/>
                <a:ea typeface="ヒラギノ角ゴ Pro W3"/>
              </a:rPr>
              <a:t>Hardness – 50 maximum (</a:t>
            </a:r>
            <a:r>
              <a:rPr lang="en-US" sz="1400" dirty="0" err="1">
                <a:latin typeface="Arial" charset="0"/>
                <a:ea typeface="ヒラギノ角ゴ Pro W3"/>
              </a:rPr>
              <a:t>Hv</a:t>
            </a:r>
            <a:r>
              <a:rPr lang="en-US" sz="1400" dirty="0" smtClean="0">
                <a:latin typeface="Arial" charset="0"/>
                <a:ea typeface="ヒラギノ角ゴ Pro W3"/>
              </a:rPr>
              <a:t>)</a:t>
            </a:r>
          </a:p>
          <a:p>
            <a:pPr lvl="2"/>
            <a:r>
              <a:rPr lang="en-US" sz="1600" dirty="0" smtClean="0">
                <a:ea typeface="ヒラギノ角ゴ Pro W3"/>
                <a:cs typeface="ヒラギノ角ゴ Pro W3"/>
              </a:rPr>
              <a:t> Metallurgical requirements</a:t>
            </a:r>
          </a:p>
          <a:p>
            <a:pPr lvl="3"/>
            <a:r>
              <a:rPr lang="en-US" sz="1400" dirty="0" smtClean="0">
                <a:latin typeface="Arial" charset="0"/>
                <a:ea typeface="ヒラギノ角ゴ Pro W3"/>
              </a:rPr>
              <a:t>Chemical composition  </a:t>
            </a:r>
          </a:p>
          <a:p>
            <a:pPr lvl="3"/>
            <a:r>
              <a:rPr lang="en-US" sz="1400" dirty="0" smtClean="0">
                <a:latin typeface="Arial" charset="0"/>
                <a:ea typeface="ヒラギノ角ゴ Pro W3"/>
              </a:rPr>
              <a:t>Grain size – ASTM #5 (0.064 mm) </a:t>
            </a:r>
          </a:p>
          <a:p>
            <a:pPr lvl="3"/>
            <a:r>
              <a:rPr lang="en-US" sz="1400" dirty="0" smtClean="0">
                <a:latin typeface="Arial" charset="0"/>
                <a:ea typeface="ヒラギノ角ゴ Pro W3"/>
              </a:rPr>
              <a:t> Recrystallization &gt; 90%</a:t>
            </a:r>
          </a:p>
          <a:p>
            <a:pPr lvl="2"/>
            <a:r>
              <a:rPr lang="en-US" sz="1600" dirty="0" smtClean="0">
                <a:ea typeface="ヒラギノ角ゴ Pro W3"/>
                <a:cs typeface="ヒラギノ角ゴ Pro W3"/>
              </a:rPr>
              <a:t> Electrical requirements</a:t>
            </a:r>
          </a:p>
          <a:p>
            <a:pPr lvl="3"/>
            <a:r>
              <a:rPr lang="en-US" sz="1400" dirty="0" smtClean="0">
                <a:latin typeface="Arial" charset="0"/>
                <a:ea typeface="ヒラギノ角ゴ Pro W3"/>
              </a:rPr>
              <a:t> RRR  &gt; 250</a:t>
            </a:r>
          </a:p>
          <a:p>
            <a:pPr lvl="2"/>
            <a:r>
              <a:rPr lang="en-US" sz="1600" dirty="0" smtClean="0">
                <a:ea typeface="ヒラギノ角ゴ Pro W3"/>
                <a:cs typeface="ヒラギノ角ゴ Pro W3"/>
              </a:rPr>
              <a:t> Surface finish</a:t>
            </a:r>
          </a:p>
          <a:p>
            <a:r>
              <a:rPr lang="en-US" sz="2000" dirty="0" smtClean="0"/>
              <a:t> </a:t>
            </a:r>
          </a:p>
          <a:p>
            <a:endParaRPr lang="en-US" sz="2000" dirty="0" smtClean="0"/>
          </a:p>
        </p:txBody>
      </p:sp>
      <p:sp>
        <p:nvSpPr>
          <p:cNvPr id="37891" name="Title 8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85775"/>
          </a:xfrm>
        </p:spPr>
        <p:txBody>
          <a:bodyPr/>
          <a:lstStyle/>
          <a:p>
            <a:r>
              <a:rPr lang="en-US" smtClean="0"/>
              <a:t>Niobium Material Specification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5486400" y="6356350"/>
            <a:ext cx="289877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C. Compton, July 2012, SRF Materials Workshop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7893" name="Slide Number Placeholder 1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356350"/>
            <a:ext cx="762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  <a:sym typeface="ヒラギノ角ゴ Pro W3"/>
              </a:defRPr>
            </a:lvl9pPr>
          </a:lstStyle>
          <a:p>
            <a:r>
              <a:rPr lang="en-US" sz="1000" dirty="0" smtClean="0">
                <a:solidFill>
                  <a:srgbClr val="064308"/>
                </a:solidFill>
                <a:ea typeface="ヒラギノ角ゴ Pro W3"/>
                <a:cs typeface="ヒラギノ角ゴ Pro W3"/>
              </a:rPr>
              <a:t>Slide </a:t>
            </a:r>
            <a:fld id="{BEF7CEC6-A063-4A80-8822-B329EA4F06A4}" type="slidenum">
              <a:rPr lang="en-US" sz="1000" smtClean="0">
                <a:solidFill>
                  <a:srgbClr val="064308"/>
                </a:solidFill>
                <a:ea typeface="ヒラギノ角ゴ Pro W3"/>
                <a:cs typeface="ヒラギノ角ゴ Pro W3"/>
              </a:rPr>
              <a:pPr/>
              <a:t>13</a:t>
            </a:fld>
            <a:endParaRPr lang="en-US" sz="1000" dirty="0" smtClean="0">
              <a:solidFill>
                <a:srgbClr val="064308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924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62332"/>
            <a:ext cx="8991600" cy="478636"/>
          </a:xfrm>
        </p:spPr>
        <p:txBody>
          <a:bodyPr/>
          <a:lstStyle/>
          <a:p>
            <a:r>
              <a:rPr lang="en-US" dirty="0" smtClean="0"/>
              <a:t> Chemical Composition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562600" y="6416675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264772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F315456B-8AAA-47E4-9698-54B669E77D99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4693606"/>
              </p:ext>
            </p:extLst>
          </p:nvPr>
        </p:nvGraphicFramePr>
        <p:xfrm>
          <a:off x="2717800" y="1143000"/>
          <a:ext cx="4064000" cy="48666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Element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Max. Parts per Million (weight/ppm)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 other metallic</a:t>
                      </a:r>
                      <a:r>
                        <a:rPr lang="en-US" baseline="0" dirty="0" smtClean="0"/>
                        <a:t> impurities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Less</a:t>
                      </a:r>
                      <a:r>
                        <a:rPr lang="en-US" baseline="0" dirty="0" smtClean="0"/>
                        <a:t> than 50 each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46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62332"/>
            <a:ext cx="8991600" cy="478636"/>
          </a:xfrm>
        </p:spPr>
        <p:txBody>
          <a:bodyPr/>
          <a:lstStyle/>
          <a:p>
            <a:r>
              <a:rPr lang="en-US" dirty="0" smtClean="0"/>
              <a:t>Cavity Performance for FRIB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562600" y="6324600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248400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F315456B-8AAA-47E4-9698-54B669E77D99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228600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Several QWR (beta=0.041 and 0.085) built and tested  </a:t>
            </a:r>
          </a:p>
          <a:p>
            <a:pPr>
              <a:buFont typeface="Arial" pitchFamily="34" charset="0"/>
              <a:buChar char="•"/>
            </a:pP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Several HWR (beta=0.53) built and tested</a:t>
            </a:r>
          </a:p>
        </p:txBody>
      </p:sp>
      <p:pic>
        <p:nvPicPr>
          <p:cNvPr id="8" name="Content Placeholder 3"/>
          <p:cNvPicPr>
            <a:picLocks noGr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317"/>
          <a:stretch>
            <a:fillRect/>
          </a:stretch>
        </p:blipFill>
        <p:spPr bwMode="auto">
          <a:xfrm>
            <a:off x="4191000" y="1143000"/>
            <a:ext cx="4191000" cy="262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86200"/>
            <a:ext cx="1992403" cy="213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505"/>
          <a:stretch/>
        </p:blipFill>
        <p:spPr bwMode="auto">
          <a:xfrm>
            <a:off x="4572000" y="3770708"/>
            <a:ext cx="3733800" cy="2840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096" r="9673"/>
          <a:stretch/>
        </p:blipFill>
        <p:spPr bwMode="auto">
          <a:xfrm>
            <a:off x="2343702" y="1238250"/>
            <a:ext cx="1466298" cy="236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86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62332"/>
            <a:ext cx="8991600" cy="478636"/>
          </a:xfrm>
        </p:spPr>
        <p:txBody>
          <a:bodyPr/>
          <a:lstStyle/>
          <a:p>
            <a:r>
              <a:rPr lang="en-US" dirty="0" smtClean="0"/>
              <a:t>FRIB Upgrade Considerations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562600" y="6356350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248400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F315456B-8AAA-47E4-9698-54B669E77D99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Original design (RIA) was 400 MeV/u</a:t>
            </a: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Down scoped to 200 MeV/u (FRIB), but…</a:t>
            </a: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FRIB required to have upgrade path to 400 MeV/u</a:t>
            </a:r>
          </a:p>
          <a:p>
            <a:pPr>
              <a:buFont typeface="Arial" pitchFamily="34" charset="0"/>
              <a:buChar char="•"/>
            </a:pP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 Upgrade plan integrated into the FRIB tunnel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space allocated for 12 additional </a:t>
            </a:r>
            <a:r>
              <a:rPr lang="en-US" sz="20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cryomodules</a:t>
            </a: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lvl="1">
              <a:buFont typeface="Arial" pitchFamily="34" charset="0"/>
              <a:buChar char="•"/>
            </a:pP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FRIB upgrade to push SRF </a:t>
            </a: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echnology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Fixed space in tunnel – Increase real estate gradient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Increase Q – Optimal plan to not increase cryogenic plant, but doable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Increase </a:t>
            </a:r>
            <a:r>
              <a:rPr lang="en-US" sz="20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B</a:t>
            </a:r>
            <a:r>
              <a:rPr lang="en-US" sz="2000" kern="0" baseline="-2500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peak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 -  </a:t>
            </a: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S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till provide operational safety factor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9452257"/>
              </p:ext>
            </p:extLst>
          </p:nvPr>
        </p:nvGraphicFramePr>
        <p:xfrm>
          <a:off x="824133" y="4552593"/>
          <a:ext cx="7557867" cy="1541621"/>
        </p:xfrm>
        <a:graphic>
          <a:graphicData uri="http://schemas.openxmlformats.org/drawingml/2006/table">
            <a:tbl>
              <a:tblPr/>
              <a:tblGrid>
                <a:gridCol w="894264"/>
                <a:gridCol w="1308028"/>
                <a:gridCol w="1267987"/>
                <a:gridCol w="1294680"/>
                <a:gridCol w="2792908"/>
              </a:tblGrid>
              <a:tr h="221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238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 beam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18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Scenario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Charge state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Energy [MeV/u]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Energy [MeV/u]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Energy [MeV/u]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18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(average)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(baseline)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(baseline + 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(baseline + 12 C.M.)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218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+ 12 C.M.)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(35% gradient enh. for </a:t>
                      </a: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latin typeface="Symbol"/>
                        </a:rPr>
                        <a:t>b</a:t>
                      </a: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=0.29 &amp; 0.53)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5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Baseline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78+</a:t>
                      </a: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06" marR="6906" marT="69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椭圆 10"/>
          <p:cNvSpPr/>
          <p:nvPr/>
        </p:nvSpPr>
        <p:spPr>
          <a:xfrm>
            <a:off x="3200400" y="5865914"/>
            <a:ext cx="9144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553200" y="5867400"/>
            <a:ext cx="9144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762001" y="4495800"/>
            <a:ext cx="914400" cy="4572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11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62332"/>
            <a:ext cx="8991600" cy="478636"/>
          </a:xfrm>
        </p:spPr>
        <p:txBody>
          <a:bodyPr/>
          <a:lstStyle/>
          <a:p>
            <a:r>
              <a:rPr lang="en-US" dirty="0" smtClean="0"/>
              <a:t>Cavity Performance for Upgrade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635625" y="6416675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248400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F315456B-8AAA-47E4-9698-54B669E77D99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845820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FRIB cavities designed to have </a:t>
            </a:r>
            <a:r>
              <a:rPr lang="en-US" sz="20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B</a:t>
            </a:r>
            <a:r>
              <a:rPr lang="en-US" sz="2000" kern="0" baseline="-2500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peak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below 70mT at operating field</a:t>
            </a: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Limited by thermal breakdown, field emission free at design gradient </a:t>
            </a:r>
          </a:p>
          <a:p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459"/>
          <a:stretch/>
        </p:blipFill>
        <p:spPr>
          <a:xfrm>
            <a:off x="1371600" y="1752600"/>
            <a:ext cx="6705600" cy="44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62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1069521" y="1066800"/>
            <a:ext cx="708669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/>
          <a:lstStyle/>
          <a:p>
            <a:r>
              <a:rPr lang="en-US" dirty="0" smtClean="0"/>
              <a:t>FRIB Upgrade Considerations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3733800"/>
            <a:ext cx="1097280" cy="27241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A05-</a:t>
            </a:r>
            <a:r>
              <a:rPr lang="en-US" sz="1600" dirty="0" smtClean="0">
                <a:solidFill>
                  <a:schemeClr val="bg1"/>
                </a:solidFill>
              </a:rPr>
              <a:t>Bollen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635625" y="6477000"/>
            <a:ext cx="289877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C. Compton, July 2012, SRF Materials Workshop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Slide </a:t>
            </a:r>
            <a:fld id="{CF988859-7953-4624-98C4-717249B46A1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352800" y="5105400"/>
            <a:ext cx="2590800" cy="304800"/>
          </a:xfrm>
          <a:prstGeom prst="ellipse">
            <a:avLst/>
          </a:prstGeom>
          <a:noFill/>
          <a:ln w="2540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3810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Open Slots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1200" y="4006215"/>
            <a:ext cx="1676400" cy="10991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40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62332"/>
            <a:ext cx="8991600" cy="478636"/>
          </a:xfrm>
        </p:spPr>
        <p:txBody>
          <a:bodyPr/>
          <a:lstStyle/>
          <a:p>
            <a:r>
              <a:rPr lang="en-US" dirty="0" smtClean="0"/>
              <a:t>FRIB Upgrade Considerations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562600" y="6356350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264772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F315456B-8AAA-47E4-9698-54B669E77D99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What will be the best path forward to 400 MeV/u?</a:t>
            </a:r>
          </a:p>
          <a:p>
            <a:pPr>
              <a:buFont typeface="Arial" pitchFamily="34" charset="0"/>
              <a:buChar char="•"/>
            </a:pP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New cavity designs?</a:t>
            </a:r>
          </a:p>
          <a:p>
            <a:pPr>
              <a:buFont typeface="Arial" pitchFamily="34" charset="0"/>
              <a:buChar char="•"/>
            </a:pP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New bulk niobium properties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?</a:t>
            </a: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New surface treatment?</a:t>
            </a:r>
          </a:p>
          <a:p>
            <a:pPr>
              <a:buFont typeface="Arial" pitchFamily="34" charset="0"/>
              <a:buChar char="•"/>
            </a:pP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New cavity design using thin film technology?</a:t>
            </a:r>
          </a:p>
          <a:p>
            <a:pPr>
              <a:buFont typeface="Arial" pitchFamily="34" charset="0"/>
              <a:buChar char="•"/>
            </a:pP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New design using new materials or acceleration approaches?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6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62332"/>
            <a:ext cx="8991600" cy="478636"/>
          </a:xfrm>
        </p:spPr>
        <p:txBody>
          <a:bodyPr/>
          <a:lstStyle/>
          <a:p>
            <a:r>
              <a:rPr lang="en-US" dirty="0" smtClean="0"/>
              <a:t>Outline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562600" y="6356350"/>
            <a:ext cx="2898775" cy="365125"/>
          </a:xfrm>
        </p:spPr>
        <p:txBody>
          <a:bodyPr/>
          <a:lstStyle/>
          <a:p>
            <a:r>
              <a:rPr lang="en-US" dirty="0"/>
              <a:t>C. Compton, </a:t>
            </a:r>
            <a:r>
              <a:rPr lang="en-US" dirty="0" smtClean="0"/>
              <a:t>July 2012, </a:t>
            </a:r>
            <a:r>
              <a:rPr lang="en-US" dirty="0"/>
              <a:t>SRF </a:t>
            </a:r>
            <a:r>
              <a:rPr lang="en-US" dirty="0" smtClean="0"/>
              <a:t>Materials Workshop</a:t>
            </a:r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1000" dirty="0" smtClean="0"/>
              <a:t>Slide </a:t>
            </a:r>
            <a:fld id="{F315456B-8AAA-47E4-9698-54B669E77D99}" type="slidenum">
              <a:rPr lang="en-US" sz="1000" smtClean="0"/>
              <a:pPr/>
              <a:t>2</a:t>
            </a:fld>
            <a:endParaRPr lang="en-US" sz="1000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FRIB Brief Overview</a:t>
            </a: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FRIB Cavities (types, #’s)</a:t>
            </a: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FRIB Cavity Fabrication</a:t>
            </a: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Niobium requirements for FRIB</a:t>
            </a: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FRIB Cavity Performance</a:t>
            </a: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FRIB Upgrade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747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P-0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6203" y="1178719"/>
            <a:ext cx="8710083" cy="4804172"/>
          </a:xfrm>
        </p:spPr>
      </p:pic>
      <p:sp>
        <p:nvSpPr>
          <p:cNvPr id="13315" name="Title 2"/>
          <p:cNvSpPr>
            <a:spLocks noGrp="1"/>
          </p:cNvSpPr>
          <p:nvPr>
            <p:ph type="title"/>
          </p:nvPr>
        </p:nvSpPr>
        <p:spPr>
          <a:xfrm>
            <a:off x="75595" y="99420"/>
            <a:ext cx="8992810" cy="85784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charset="-128"/>
              </a:rPr>
              <a:t>Facility for Rare Isotope Beams (FRIB) </a:t>
            </a:r>
            <a:br>
              <a:rPr lang="en-US" dirty="0" smtClean="0">
                <a:latin typeface="Arial" pitchFamily="34" charset="0"/>
                <a:ea typeface="ＭＳ Ｐゴシック" charset="-128"/>
              </a:rPr>
            </a:br>
            <a:r>
              <a:rPr lang="en-US" sz="2800" dirty="0" smtClean="0">
                <a:latin typeface="Arial" pitchFamily="34" charset="0"/>
                <a:ea typeface="ＭＳ Ｐゴシック" charset="-128"/>
              </a:rPr>
              <a:t>D.O.E funded project, completion 2019 </a:t>
            </a:r>
          </a:p>
        </p:txBody>
      </p:sp>
      <p:sp>
        <p:nvSpPr>
          <p:cNvPr id="11269" name="Footer Placeholder 6"/>
          <p:cNvSpPr>
            <a:spLocks noGrp="1"/>
          </p:cNvSpPr>
          <p:nvPr>
            <p:ph type="ftr" sz="quarter" idx="10"/>
          </p:nvPr>
        </p:nvSpPr>
        <p:spPr bwMode="auto">
          <a:xfrm>
            <a:off x="5410200" y="6356350"/>
            <a:ext cx="2898775" cy="3651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/>
              <a:t>C. Compton, July 2012, SRF Materials Workshop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356450"/>
            <a:ext cx="762000" cy="36462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86493" tIns="43247" rIns="86493" bIns="43247"/>
          <a:lstStyle/>
          <a:p>
            <a:pPr>
              <a:defRPr/>
            </a:pPr>
            <a:r>
              <a:rPr lang="en-US" sz="1000" dirty="0" smtClean="0"/>
              <a:t>Slide </a:t>
            </a:r>
            <a:fld id="{DD902F00-9AFB-404E-81DE-E6EB5B3D0C64}" type="slidenum">
              <a:rPr lang="en-US" sz="1000" smtClean="0"/>
              <a:pPr>
                <a:defRPr/>
              </a:pPr>
              <a:t>3</a:t>
            </a:fld>
            <a:endParaRPr lang="en-US" sz="1000" dirty="0" smtClean="0"/>
          </a:p>
        </p:txBody>
      </p:sp>
      <p:sp>
        <p:nvSpPr>
          <p:cNvPr id="2" name="Oval 1"/>
          <p:cNvSpPr/>
          <p:nvPr/>
        </p:nvSpPr>
        <p:spPr>
          <a:xfrm>
            <a:off x="6248400" y="3733800"/>
            <a:ext cx="533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90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2618"/>
            <a:ext cx="9134475" cy="884901"/>
          </a:xfrm>
        </p:spPr>
        <p:txBody>
          <a:bodyPr/>
          <a:lstStyle/>
          <a:p>
            <a:r>
              <a:rPr lang="en-US" sz="3100" dirty="0" smtClean="0"/>
              <a:t>Facility for Rare Isotope Beams (FRIB) </a:t>
            </a:r>
            <a:br>
              <a:rPr lang="en-US" sz="3100" dirty="0" smtClean="0"/>
            </a:br>
            <a:r>
              <a:rPr lang="en-US" sz="3100" dirty="0" smtClean="0"/>
              <a:t>200 MeV/u, 400kW (</a:t>
            </a:r>
            <a:r>
              <a:rPr lang="en-US" sz="3100" baseline="30000" dirty="0" smtClean="0"/>
              <a:t>238</a:t>
            </a:r>
            <a:r>
              <a:rPr lang="en-US" sz="3100" dirty="0" smtClean="0"/>
              <a:t>U)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95350" y="1085850"/>
            <a:ext cx="7353300" cy="49339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483225" y="6324600"/>
            <a:ext cx="289877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C. Compton, July 2012, SRF Materials Workshop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 smtClean="0"/>
              <a:t>Slide </a:t>
            </a:r>
            <a:fld id="{CF988859-7953-4624-98C4-717249B46A15}" type="slidenum">
              <a:rPr lang="en-US" sz="1000" smtClean="0"/>
              <a:pPr>
                <a:defRPr/>
              </a:pPr>
              <a:t>4</a:t>
            </a:fld>
            <a:endParaRPr lang="en-US" sz="1000" dirty="0"/>
          </a:p>
        </p:txBody>
      </p:sp>
      <p:sp>
        <p:nvSpPr>
          <p:cNvPr id="6" name="Oval 5"/>
          <p:cNvSpPr/>
          <p:nvPr/>
        </p:nvSpPr>
        <p:spPr>
          <a:xfrm>
            <a:off x="1295400" y="1295400"/>
            <a:ext cx="5029200" cy="2667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71600" y="4114800"/>
            <a:ext cx="6991350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67012" y="2482334"/>
            <a:ext cx="17716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Existing NSCL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4595336"/>
            <a:ext cx="7905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FRIB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00000">
            <a:off x="464879" y="3312855"/>
            <a:ext cx="2727842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66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1069521" y="1066800"/>
            <a:ext cx="708669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/>
          <a:lstStyle/>
          <a:p>
            <a:r>
              <a:rPr lang="en-US" dirty="0" smtClean="0"/>
              <a:t>Integrated Technical Design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486400" y="6356350"/>
            <a:ext cx="289877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C. Compton, July 2012, SRF Materials Workshop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 smtClean="0"/>
              <a:t>Slide </a:t>
            </a:r>
            <a:fld id="{CF988859-7953-4624-98C4-717249B46A15}" type="slidenum">
              <a:rPr lang="en-US" sz="1000" smtClean="0"/>
              <a:pPr>
                <a:defRPr/>
              </a:pPr>
              <a:t>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750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24"/>
            <a:ext cx="8991600" cy="478636"/>
          </a:xfrm>
        </p:spPr>
        <p:txBody>
          <a:bodyPr/>
          <a:lstStyle/>
          <a:p>
            <a:r>
              <a:rPr lang="en-US" dirty="0" smtClean="0"/>
              <a:t>FRIB Driver Accelerator Layout</a:t>
            </a:r>
            <a:endParaRPr lang="en-US" sz="2400" dirty="0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0"/>
          </p:nvPr>
        </p:nvSpPr>
        <p:spPr bwMode="auto">
          <a:xfrm>
            <a:off x="5486400" y="6492875"/>
            <a:ext cx="289877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305800" y="6324600"/>
            <a:ext cx="762000" cy="3646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35AD4620-7552-4207-8973-898801ED212B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610600" cy="513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72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45670"/>
            <a:ext cx="8991600" cy="911960"/>
          </a:xfrm>
        </p:spPr>
        <p:txBody>
          <a:bodyPr/>
          <a:lstStyle/>
          <a:p>
            <a:r>
              <a:rPr lang="en-US" dirty="0">
                <a:ea typeface="ＭＳ Ｐゴシック" charset="-128"/>
              </a:rPr>
              <a:t>What is required to achieve FRIB (200 MeV/u, </a:t>
            </a:r>
            <a:br>
              <a:rPr lang="en-US" dirty="0">
                <a:ea typeface="ＭＳ Ｐゴシック" charset="-128"/>
              </a:rPr>
            </a:br>
            <a:r>
              <a:rPr lang="en-US" dirty="0">
                <a:ea typeface="ＭＳ Ｐゴシック" charset="-128"/>
              </a:rPr>
              <a:t>400 kW)</a:t>
            </a:r>
            <a:r>
              <a:rPr lang="en-US" dirty="0" smtClean="0"/>
              <a:t>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635625" y="6416675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324600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F315456B-8AAA-47E4-9698-54B669E77D99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982693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9618" indent="-179618" defTabSz="802293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49 </a:t>
            </a:r>
            <a:r>
              <a:rPr lang="en-US" sz="2000" kern="0" dirty="0" err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cryomodules</a:t>
            </a: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required for FRIB driver </a:t>
            </a:r>
            <a:r>
              <a:rPr lang="en-US" sz="2000" kern="0" dirty="0" err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linac</a:t>
            </a: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179618" indent="-179618" defTabSz="802293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4 main </a:t>
            </a:r>
            <a:r>
              <a:rPr lang="en-US" sz="2000" kern="0" dirty="0" err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cryomodule</a:t>
            </a: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types</a:t>
            </a:r>
          </a:p>
          <a:p>
            <a:pPr marL="179618" indent="-179618" defTabSz="802293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3 matching </a:t>
            </a:r>
            <a:r>
              <a:rPr lang="en-US" sz="20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cryomodule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types</a:t>
            </a: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179618" indent="-179618" defTabSz="802293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330 </a:t>
            </a: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cavities required</a:t>
            </a:r>
          </a:p>
          <a:p>
            <a:pPr marL="179618" indent="-179618" defTabSz="802293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4 cavity types</a:t>
            </a:r>
          </a:p>
          <a:p>
            <a:pPr marL="179618" indent="-179618" defTabSz="802293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69 </a:t>
            </a: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solenoids</a:t>
            </a:r>
          </a:p>
          <a:p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724396" y="4419600"/>
          <a:ext cx="3962403" cy="1616382"/>
        </p:xfrm>
        <a:graphic>
          <a:graphicData uri="http://schemas.openxmlformats.org/drawingml/2006/table">
            <a:tbl>
              <a:tblPr/>
              <a:tblGrid>
                <a:gridCol w="1395499"/>
                <a:gridCol w="641726"/>
                <a:gridCol w="641726"/>
                <a:gridCol w="641726"/>
                <a:gridCol w="641726"/>
              </a:tblGrid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900" i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</a:t>
                      </a:r>
                      <a:r>
                        <a:rPr lang="en-US" sz="900" i="1" kern="12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latin typeface="Times New Roman"/>
                          <a:ea typeface="Times New Roman"/>
                        </a:rPr>
                        <a:t>0.041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latin typeface="Times New Roman"/>
                          <a:ea typeface="Times New Roman"/>
                        </a:rPr>
                        <a:t>0.085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latin typeface="Times New Roman"/>
                          <a:ea typeface="Times New Roman"/>
                        </a:rPr>
                        <a:t>0.29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latin typeface="Times New Roman"/>
                          <a:ea typeface="Times New Roman"/>
                        </a:rPr>
                        <a:t>0.53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900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f</a:t>
                      </a:r>
                      <a:r>
                        <a:rPr lang="en-US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(MHz)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80.5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80.5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322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322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900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</a:t>
                      </a:r>
                      <a:r>
                        <a:rPr lang="en-US" sz="900" i="1" kern="1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 </a:t>
                      </a:r>
                      <a:r>
                        <a:rPr lang="en-US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(MV)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0.81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1.8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2.1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3.7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900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en-US" sz="900" i="1" kern="1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900" kern="1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(MV/m)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31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latin typeface="Times New Roman"/>
                          <a:ea typeface="Times New Roman"/>
                        </a:rPr>
                        <a:t>33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33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26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900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</a:t>
                      </a:r>
                      <a:r>
                        <a:rPr lang="en-US" sz="900" i="1" kern="1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900" kern="1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(mT)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55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70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60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63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R/Q (</a:t>
                      </a:r>
                      <a:r>
                        <a:rPr lang="el-GR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Ω</a:t>
                      </a:r>
                      <a:r>
                        <a:rPr lang="de-DE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402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452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224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230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 (</a:t>
                      </a:r>
                      <a:r>
                        <a:rPr lang="el-GR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Ω</a:t>
                      </a:r>
                      <a:r>
                        <a:rPr lang="en-US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15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22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78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107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9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Aperture (mm)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34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34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40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40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</a:t>
                      </a:r>
                      <a:r>
                        <a:rPr lang="de-DE" sz="900" kern="1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eff</a:t>
                      </a:r>
                      <a:r>
                        <a:rPr lang="de-DE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≡ </a:t>
                      </a:r>
                      <a:r>
                        <a:rPr lang="de-DE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</a:t>
                      </a:r>
                      <a:r>
                        <a:rPr lang="de-DE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(mm)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latin typeface="Times New Roman"/>
                          <a:ea typeface="Times New Roman"/>
                        </a:rPr>
                        <a:t>160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latin typeface="Times New Roman"/>
                          <a:ea typeface="Times New Roman"/>
                        </a:rPr>
                        <a:t>320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>
                          <a:latin typeface="Times New Roman"/>
                          <a:ea typeface="Times New Roman"/>
                        </a:rPr>
                        <a:t>270</a:t>
                      </a:r>
                      <a:endParaRPr lang="it-IT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latin typeface="Times New Roman"/>
                          <a:ea typeface="Times New Roman"/>
                        </a:rPr>
                        <a:t>503</a:t>
                      </a:r>
                      <a:endParaRPr lang="it-IT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52" t="2355" r="2809" b="1643"/>
          <a:stretch/>
        </p:blipFill>
        <p:spPr>
          <a:xfrm>
            <a:off x="3850751" y="1219200"/>
            <a:ext cx="4674124" cy="271581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01161" y="3449965"/>
            <a:ext cx="5592535" cy="3277195"/>
            <a:chOff x="1" y="3347151"/>
            <a:chExt cx="5592535" cy="3277195"/>
          </a:xfrm>
        </p:grpSpPr>
        <p:sp>
          <p:nvSpPr>
            <p:cNvPr id="40" name="Rectangle 3"/>
            <p:cNvSpPr txBox="1">
              <a:spLocks noChangeArrowheads="1"/>
            </p:cNvSpPr>
            <p:nvPr/>
          </p:nvSpPr>
          <p:spPr bwMode="auto">
            <a:xfrm>
              <a:off x="133053" y="3347151"/>
              <a:ext cx="4514548" cy="327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685190" indent="-685190" defTabSz="807318" eaLnBrk="0" hangingPunct="0">
                <a:lnSpc>
                  <a:spcPct val="90000"/>
                </a:lnSpc>
                <a:spcBef>
                  <a:spcPct val="50000"/>
                </a:spcBef>
                <a:buSzPct val="100000"/>
                <a:defRPr/>
              </a:pPr>
              <a:endParaRPr lang="en-US" sz="2000" b="1" u="sng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Arial" charset="0"/>
              </a:endParaRPr>
            </a:p>
            <a:p>
              <a:pPr marL="685190" indent="-685190" defTabSz="807318" eaLnBrk="0" hangingPunct="0">
                <a:lnSpc>
                  <a:spcPct val="90000"/>
                </a:lnSpc>
                <a:spcBef>
                  <a:spcPts val="600"/>
                </a:spcBef>
                <a:buSzPct val="100000"/>
                <a:defRPr/>
              </a:pPr>
              <a:r>
                <a:rPr lang="en-US" sz="1700" b="1" kern="0" dirty="0">
                  <a:solidFill>
                    <a:srgbClr val="FF0000"/>
                  </a:solidFill>
                  <a:latin typeface="Arial" charset="0"/>
                  <a:ea typeface="ＭＳ Ｐゴシック" pitchFamily="-65" charset="-128"/>
                  <a:cs typeface="Arial" charset="0"/>
                </a:rPr>
                <a:t>QWR, 80.5  MHz, beta=0.041</a:t>
              </a:r>
            </a:p>
            <a:p>
              <a:pPr marL="685190" indent="-685190" defTabSz="807318" eaLnBrk="0" hangingPunct="0">
                <a:lnSpc>
                  <a:spcPct val="90000"/>
                </a:lnSpc>
                <a:spcBef>
                  <a:spcPts val="600"/>
                </a:spcBef>
                <a:buSzPct val="100000"/>
                <a:defRPr/>
              </a:pPr>
              <a:endParaRPr lang="en-US" sz="1700" b="1" kern="0" dirty="0">
                <a:solidFill>
                  <a:srgbClr val="FF0000"/>
                </a:solidFill>
                <a:latin typeface="Arial" charset="0"/>
                <a:ea typeface="ＭＳ Ｐゴシック" pitchFamily="-65" charset="-128"/>
                <a:cs typeface="Arial" charset="0"/>
              </a:endParaRPr>
            </a:p>
            <a:p>
              <a:pPr marL="685190" indent="-685190" defTabSz="807318" eaLnBrk="0" hangingPunct="0">
                <a:lnSpc>
                  <a:spcPct val="90000"/>
                </a:lnSpc>
                <a:spcBef>
                  <a:spcPts val="600"/>
                </a:spcBef>
                <a:buSzPct val="100000"/>
                <a:defRPr/>
              </a:pPr>
              <a:r>
                <a:rPr lang="en-US" sz="1700" b="1" kern="0" dirty="0">
                  <a:solidFill>
                    <a:srgbClr val="FF0000"/>
                  </a:solidFill>
                  <a:latin typeface="Arial" charset="0"/>
                  <a:ea typeface="ＭＳ Ｐゴシック" pitchFamily="-65" charset="-128"/>
                  <a:cs typeface="Arial" charset="0"/>
                </a:rPr>
                <a:t>QWR, 80.5  MHz, beta=0.085</a:t>
              </a:r>
            </a:p>
            <a:p>
              <a:pPr marL="685190" indent="-685190" defTabSz="807318" eaLnBrk="0" hangingPunct="0">
                <a:lnSpc>
                  <a:spcPct val="90000"/>
                </a:lnSpc>
                <a:spcBef>
                  <a:spcPts val="600"/>
                </a:spcBef>
                <a:buSzPct val="100000"/>
                <a:defRPr/>
              </a:pPr>
              <a:endParaRPr sz="1700" dirty="0">
                <a:solidFill>
                  <a:srgbClr val="FF0000"/>
                </a:solidFill>
                <a:latin typeface="Arial" charset="0"/>
                <a:ea typeface="ヒラギノ角ゴ Pro W3" pitchFamily="-65" charset="-128"/>
              </a:endParaRPr>
            </a:p>
            <a:p>
              <a:pPr marL="685190" indent="-685190" defTabSz="807318" eaLnBrk="0" hangingPunct="0">
                <a:lnSpc>
                  <a:spcPct val="90000"/>
                </a:lnSpc>
                <a:spcBef>
                  <a:spcPts val="600"/>
                </a:spcBef>
                <a:buSzPct val="100000"/>
                <a:defRPr/>
              </a:pPr>
              <a:r>
                <a:rPr lang="en-US" sz="1700" b="1" kern="0" dirty="0">
                  <a:solidFill>
                    <a:srgbClr val="FF0000"/>
                  </a:solidFill>
                  <a:latin typeface="Arial" charset="0"/>
                  <a:ea typeface="ＭＳ Ｐゴシック" pitchFamily="-65" charset="-128"/>
                  <a:cs typeface="Arial" charset="0"/>
                </a:rPr>
                <a:t>HWR, 322  MHz, </a:t>
              </a:r>
              <a:r>
                <a:rPr lang="en-US" sz="1700" b="1" kern="0" dirty="0" smtClean="0">
                  <a:solidFill>
                    <a:srgbClr val="FF0000"/>
                  </a:solidFill>
                  <a:latin typeface="Arial" charset="0"/>
                  <a:ea typeface="ＭＳ Ｐゴシック" pitchFamily="-65" charset="-128"/>
                  <a:cs typeface="Arial" charset="0"/>
                </a:rPr>
                <a:t>beta=0.29</a:t>
              </a:r>
              <a:endParaRPr lang="en-US" sz="1700" b="1" kern="0" dirty="0">
                <a:solidFill>
                  <a:srgbClr val="FF0000"/>
                </a:solidFill>
                <a:latin typeface="Arial" charset="0"/>
                <a:ea typeface="ＭＳ Ｐゴシック" pitchFamily="-65" charset="-128"/>
                <a:cs typeface="Arial" charset="0"/>
              </a:endParaRPr>
            </a:p>
            <a:p>
              <a:pPr marL="685190" indent="-685190" defTabSz="807318" eaLnBrk="0" hangingPunct="0">
                <a:lnSpc>
                  <a:spcPct val="90000"/>
                </a:lnSpc>
                <a:spcBef>
                  <a:spcPts val="600"/>
                </a:spcBef>
                <a:buSzPct val="100000"/>
                <a:defRPr/>
              </a:pPr>
              <a:endParaRPr sz="1700" dirty="0">
                <a:solidFill>
                  <a:srgbClr val="FF0000"/>
                </a:solidFill>
                <a:latin typeface="Arial" charset="0"/>
                <a:ea typeface="ヒラギノ角ゴ Pro W3" pitchFamily="-65" charset="-128"/>
              </a:endParaRPr>
            </a:p>
            <a:p>
              <a:pPr marL="685190" indent="-685190" defTabSz="807318" eaLnBrk="0" hangingPunct="0">
                <a:lnSpc>
                  <a:spcPct val="90000"/>
                </a:lnSpc>
                <a:spcBef>
                  <a:spcPts val="600"/>
                </a:spcBef>
                <a:buSzPct val="100000"/>
                <a:defRPr/>
              </a:pPr>
              <a:r>
                <a:rPr lang="en-US" sz="1700" b="1" kern="0" dirty="0">
                  <a:solidFill>
                    <a:srgbClr val="FF0000"/>
                  </a:solidFill>
                  <a:latin typeface="Arial" charset="0"/>
                  <a:ea typeface="ＭＳ Ｐゴシック" pitchFamily="-65" charset="-128"/>
                  <a:cs typeface="Arial" charset="0"/>
                </a:rPr>
                <a:t>HWR, 322  MHz, beta=0.53</a:t>
              </a:r>
            </a:p>
            <a:p>
              <a:pPr marL="685190" indent="-685190" defTabSz="807318" eaLnBrk="0" hangingPunct="0">
                <a:lnSpc>
                  <a:spcPct val="90000"/>
                </a:lnSpc>
                <a:spcBef>
                  <a:spcPct val="50000"/>
                </a:spcBef>
                <a:buSzPct val="100000"/>
                <a:buFontTx/>
                <a:buChar char="•"/>
                <a:defRPr/>
              </a:pPr>
              <a:endParaRPr lang="en-US" sz="2000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Arial" charset="0"/>
              </a:endParaRPr>
            </a:p>
            <a:p>
              <a:pPr marL="970686" lvl="1" indent="-685190" defTabSz="807318" eaLnBrk="0" hangingPunct="0">
                <a:lnSpc>
                  <a:spcPct val="90000"/>
                </a:lnSpc>
                <a:spcBef>
                  <a:spcPct val="25000"/>
                </a:spcBef>
                <a:buSzPct val="100000"/>
                <a:defRPr/>
              </a:pPr>
              <a:endParaRPr lang="en-US" sz="2000" b="1" kern="0" dirty="0">
                <a:latin typeface="Arial" charset="0"/>
                <a:ea typeface="ＭＳ Ｐゴシック" pitchFamily="-65" charset="-128"/>
                <a:cs typeface="Arial" charset="0"/>
              </a:endParaRPr>
            </a:p>
          </p:txBody>
        </p:sp>
        <p:pic>
          <p:nvPicPr>
            <p:cNvPr id="41" name="Picture 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4374060"/>
              <a:ext cx="5181298" cy="497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14" y="4994677"/>
              <a:ext cx="5256893" cy="50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584" y="5511705"/>
              <a:ext cx="5581952" cy="497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" name="Group 4"/>
            <p:cNvGrpSpPr>
              <a:grpSpLocks noChangeAspect="1"/>
            </p:cNvGrpSpPr>
            <p:nvPr/>
          </p:nvGrpSpPr>
          <p:grpSpPr bwMode="auto">
            <a:xfrm>
              <a:off x="39315" y="3890373"/>
              <a:ext cx="4951489" cy="1515070"/>
              <a:chOff x="0" y="2355"/>
              <a:chExt cx="3275" cy="1018"/>
            </a:xfrm>
          </p:grpSpPr>
          <p:sp>
            <p:nvSpPr>
              <p:cNvPr id="5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0" y="3054"/>
                <a:ext cx="3275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Rectangle 5"/>
              <p:cNvSpPr>
                <a:spLocks noChangeArrowheads="1"/>
              </p:cNvSpPr>
              <p:nvPr/>
            </p:nvSpPr>
            <p:spPr bwMode="auto">
              <a:xfrm>
                <a:off x="0" y="2355"/>
                <a:ext cx="24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861544"/>
                <a:r>
                  <a:rPr lang="en-US" sz="1100" dirty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1700" dirty="0">
                  <a:latin typeface="Arial" charset="0"/>
                </a:endParaRPr>
              </a:p>
            </p:txBody>
          </p:sp>
          <p:sp>
            <p:nvSpPr>
              <p:cNvPr id="52" name="Rectangle 6"/>
              <p:cNvSpPr>
                <a:spLocks noChangeArrowheads="1"/>
              </p:cNvSpPr>
              <p:nvPr/>
            </p:nvSpPr>
            <p:spPr bwMode="auto">
              <a:xfrm>
                <a:off x="0" y="2465"/>
                <a:ext cx="24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861544"/>
                <a:r>
                  <a:rPr lang="en-US" sz="1100" dirty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1700" dirty="0">
                  <a:latin typeface="Arial" charset="0"/>
                </a:endParaRPr>
              </a:p>
            </p:txBody>
          </p:sp>
          <p:sp>
            <p:nvSpPr>
              <p:cNvPr id="53" name="Rectangle 7"/>
              <p:cNvSpPr>
                <a:spLocks noChangeArrowheads="1"/>
              </p:cNvSpPr>
              <p:nvPr/>
            </p:nvSpPr>
            <p:spPr bwMode="auto">
              <a:xfrm>
                <a:off x="0" y="2569"/>
                <a:ext cx="24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861544"/>
                <a:r>
                  <a:rPr lang="en-US" sz="1100" dirty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1700" dirty="0">
                  <a:latin typeface="Arial" charset="0"/>
                </a:endParaRPr>
              </a:p>
            </p:txBody>
          </p:sp>
          <p:sp>
            <p:nvSpPr>
              <p:cNvPr id="54" name="Freeform 9"/>
              <p:cNvSpPr>
                <a:spLocks/>
              </p:cNvSpPr>
              <p:nvPr/>
            </p:nvSpPr>
            <p:spPr bwMode="auto">
              <a:xfrm>
                <a:off x="483" y="2421"/>
                <a:ext cx="134" cy="138"/>
              </a:xfrm>
              <a:custGeom>
                <a:avLst/>
                <a:gdLst>
                  <a:gd name="T0" fmla="*/ 70 w 134"/>
                  <a:gd name="T1" fmla="*/ 0 h 138"/>
                  <a:gd name="T2" fmla="*/ 54 w 134"/>
                  <a:gd name="T3" fmla="*/ 0 h 138"/>
                  <a:gd name="T4" fmla="*/ 43 w 134"/>
                  <a:gd name="T5" fmla="*/ 6 h 138"/>
                  <a:gd name="T6" fmla="*/ 32 w 134"/>
                  <a:gd name="T7" fmla="*/ 11 h 138"/>
                  <a:gd name="T8" fmla="*/ 21 w 134"/>
                  <a:gd name="T9" fmla="*/ 22 h 138"/>
                  <a:gd name="T10" fmla="*/ 11 w 134"/>
                  <a:gd name="T11" fmla="*/ 28 h 138"/>
                  <a:gd name="T12" fmla="*/ 5 w 134"/>
                  <a:gd name="T13" fmla="*/ 44 h 138"/>
                  <a:gd name="T14" fmla="*/ 0 w 134"/>
                  <a:gd name="T15" fmla="*/ 55 h 138"/>
                  <a:gd name="T16" fmla="*/ 0 w 134"/>
                  <a:gd name="T17" fmla="*/ 66 h 138"/>
                  <a:gd name="T18" fmla="*/ 0 w 134"/>
                  <a:gd name="T19" fmla="*/ 83 h 138"/>
                  <a:gd name="T20" fmla="*/ 5 w 134"/>
                  <a:gd name="T21" fmla="*/ 94 h 138"/>
                  <a:gd name="T22" fmla="*/ 11 w 134"/>
                  <a:gd name="T23" fmla="*/ 110 h 138"/>
                  <a:gd name="T24" fmla="*/ 21 w 134"/>
                  <a:gd name="T25" fmla="*/ 116 h 138"/>
                  <a:gd name="T26" fmla="*/ 32 w 134"/>
                  <a:gd name="T27" fmla="*/ 127 h 138"/>
                  <a:gd name="T28" fmla="*/ 43 w 134"/>
                  <a:gd name="T29" fmla="*/ 132 h 138"/>
                  <a:gd name="T30" fmla="*/ 54 w 134"/>
                  <a:gd name="T31" fmla="*/ 138 h 138"/>
                  <a:gd name="T32" fmla="*/ 70 w 134"/>
                  <a:gd name="T33" fmla="*/ 138 h 138"/>
                  <a:gd name="T34" fmla="*/ 80 w 134"/>
                  <a:gd name="T35" fmla="*/ 138 h 138"/>
                  <a:gd name="T36" fmla="*/ 96 w 134"/>
                  <a:gd name="T37" fmla="*/ 132 h 138"/>
                  <a:gd name="T38" fmla="*/ 107 w 134"/>
                  <a:gd name="T39" fmla="*/ 127 h 138"/>
                  <a:gd name="T40" fmla="*/ 118 w 134"/>
                  <a:gd name="T41" fmla="*/ 116 h 138"/>
                  <a:gd name="T42" fmla="*/ 123 w 134"/>
                  <a:gd name="T43" fmla="*/ 110 h 138"/>
                  <a:gd name="T44" fmla="*/ 129 w 134"/>
                  <a:gd name="T45" fmla="*/ 94 h 138"/>
                  <a:gd name="T46" fmla="*/ 134 w 134"/>
                  <a:gd name="T47" fmla="*/ 83 h 138"/>
                  <a:gd name="T48" fmla="*/ 134 w 134"/>
                  <a:gd name="T49" fmla="*/ 66 h 138"/>
                  <a:gd name="T50" fmla="*/ 134 w 134"/>
                  <a:gd name="T51" fmla="*/ 55 h 138"/>
                  <a:gd name="T52" fmla="*/ 129 w 134"/>
                  <a:gd name="T53" fmla="*/ 44 h 138"/>
                  <a:gd name="T54" fmla="*/ 123 w 134"/>
                  <a:gd name="T55" fmla="*/ 28 h 138"/>
                  <a:gd name="T56" fmla="*/ 118 w 134"/>
                  <a:gd name="T57" fmla="*/ 22 h 138"/>
                  <a:gd name="T58" fmla="*/ 107 w 134"/>
                  <a:gd name="T59" fmla="*/ 11 h 138"/>
                  <a:gd name="T60" fmla="*/ 96 w 134"/>
                  <a:gd name="T61" fmla="*/ 6 h 138"/>
                  <a:gd name="T62" fmla="*/ 80 w 134"/>
                  <a:gd name="T63" fmla="*/ 0 h 138"/>
                  <a:gd name="T64" fmla="*/ 70 w 134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"/>
                  <a:gd name="T100" fmla="*/ 0 h 138"/>
                  <a:gd name="T101" fmla="*/ 134 w 134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" h="138">
                    <a:moveTo>
                      <a:pt x="70" y="0"/>
                    </a:moveTo>
                    <a:lnTo>
                      <a:pt x="54" y="0"/>
                    </a:lnTo>
                    <a:lnTo>
                      <a:pt x="43" y="6"/>
                    </a:lnTo>
                    <a:lnTo>
                      <a:pt x="32" y="11"/>
                    </a:lnTo>
                    <a:lnTo>
                      <a:pt x="21" y="22"/>
                    </a:lnTo>
                    <a:lnTo>
                      <a:pt x="11" y="28"/>
                    </a:lnTo>
                    <a:lnTo>
                      <a:pt x="5" y="44"/>
                    </a:lnTo>
                    <a:lnTo>
                      <a:pt x="0" y="55"/>
                    </a:lnTo>
                    <a:lnTo>
                      <a:pt x="0" y="66"/>
                    </a:lnTo>
                    <a:lnTo>
                      <a:pt x="0" y="83"/>
                    </a:lnTo>
                    <a:lnTo>
                      <a:pt x="5" y="94"/>
                    </a:lnTo>
                    <a:lnTo>
                      <a:pt x="11" y="110"/>
                    </a:lnTo>
                    <a:lnTo>
                      <a:pt x="21" y="116"/>
                    </a:lnTo>
                    <a:lnTo>
                      <a:pt x="32" y="127"/>
                    </a:lnTo>
                    <a:lnTo>
                      <a:pt x="43" y="132"/>
                    </a:lnTo>
                    <a:lnTo>
                      <a:pt x="54" y="138"/>
                    </a:lnTo>
                    <a:lnTo>
                      <a:pt x="70" y="138"/>
                    </a:lnTo>
                    <a:lnTo>
                      <a:pt x="80" y="138"/>
                    </a:lnTo>
                    <a:lnTo>
                      <a:pt x="96" y="132"/>
                    </a:lnTo>
                    <a:lnTo>
                      <a:pt x="107" y="127"/>
                    </a:lnTo>
                    <a:lnTo>
                      <a:pt x="118" y="116"/>
                    </a:lnTo>
                    <a:lnTo>
                      <a:pt x="123" y="110"/>
                    </a:lnTo>
                    <a:lnTo>
                      <a:pt x="129" y="94"/>
                    </a:lnTo>
                    <a:lnTo>
                      <a:pt x="134" y="83"/>
                    </a:lnTo>
                    <a:lnTo>
                      <a:pt x="134" y="66"/>
                    </a:lnTo>
                    <a:lnTo>
                      <a:pt x="134" y="55"/>
                    </a:lnTo>
                    <a:lnTo>
                      <a:pt x="129" y="44"/>
                    </a:lnTo>
                    <a:lnTo>
                      <a:pt x="123" y="28"/>
                    </a:lnTo>
                    <a:lnTo>
                      <a:pt x="118" y="22"/>
                    </a:lnTo>
                    <a:lnTo>
                      <a:pt x="107" y="11"/>
                    </a:lnTo>
                    <a:lnTo>
                      <a:pt x="96" y="6"/>
                    </a:lnTo>
                    <a:lnTo>
                      <a:pt x="80" y="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0"/>
              <p:cNvSpPr>
                <a:spLocks/>
              </p:cNvSpPr>
              <p:nvPr/>
            </p:nvSpPr>
            <p:spPr bwMode="auto">
              <a:xfrm>
                <a:off x="483" y="2416"/>
                <a:ext cx="134" cy="138"/>
              </a:xfrm>
              <a:custGeom>
                <a:avLst/>
                <a:gdLst>
                  <a:gd name="T0" fmla="*/ 70 w 134"/>
                  <a:gd name="T1" fmla="*/ 0 h 138"/>
                  <a:gd name="T2" fmla="*/ 54 w 134"/>
                  <a:gd name="T3" fmla="*/ 0 h 138"/>
                  <a:gd name="T4" fmla="*/ 43 w 134"/>
                  <a:gd name="T5" fmla="*/ 6 h 138"/>
                  <a:gd name="T6" fmla="*/ 32 w 134"/>
                  <a:gd name="T7" fmla="*/ 11 h 138"/>
                  <a:gd name="T8" fmla="*/ 21 w 134"/>
                  <a:gd name="T9" fmla="*/ 22 h 138"/>
                  <a:gd name="T10" fmla="*/ 11 w 134"/>
                  <a:gd name="T11" fmla="*/ 28 h 138"/>
                  <a:gd name="T12" fmla="*/ 5 w 134"/>
                  <a:gd name="T13" fmla="*/ 44 h 138"/>
                  <a:gd name="T14" fmla="*/ 0 w 134"/>
                  <a:gd name="T15" fmla="*/ 55 h 138"/>
                  <a:gd name="T16" fmla="*/ 0 w 134"/>
                  <a:gd name="T17" fmla="*/ 66 h 138"/>
                  <a:gd name="T18" fmla="*/ 0 w 134"/>
                  <a:gd name="T19" fmla="*/ 83 h 138"/>
                  <a:gd name="T20" fmla="*/ 5 w 134"/>
                  <a:gd name="T21" fmla="*/ 94 h 138"/>
                  <a:gd name="T22" fmla="*/ 11 w 134"/>
                  <a:gd name="T23" fmla="*/ 110 h 138"/>
                  <a:gd name="T24" fmla="*/ 21 w 134"/>
                  <a:gd name="T25" fmla="*/ 116 h 138"/>
                  <a:gd name="T26" fmla="*/ 32 w 134"/>
                  <a:gd name="T27" fmla="*/ 127 h 138"/>
                  <a:gd name="T28" fmla="*/ 43 w 134"/>
                  <a:gd name="T29" fmla="*/ 132 h 138"/>
                  <a:gd name="T30" fmla="*/ 54 w 134"/>
                  <a:gd name="T31" fmla="*/ 138 h 138"/>
                  <a:gd name="T32" fmla="*/ 70 w 134"/>
                  <a:gd name="T33" fmla="*/ 138 h 138"/>
                  <a:gd name="T34" fmla="*/ 80 w 134"/>
                  <a:gd name="T35" fmla="*/ 138 h 138"/>
                  <a:gd name="T36" fmla="*/ 96 w 134"/>
                  <a:gd name="T37" fmla="*/ 132 h 138"/>
                  <a:gd name="T38" fmla="*/ 107 w 134"/>
                  <a:gd name="T39" fmla="*/ 127 h 138"/>
                  <a:gd name="T40" fmla="*/ 118 w 134"/>
                  <a:gd name="T41" fmla="*/ 116 h 138"/>
                  <a:gd name="T42" fmla="*/ 123 w 134"/>
                  <a:gd name="T43" fmla="*/ 110 h 138"/>
                  <a:gd name="T44" fmla="*/ 129 w 134"/>
                  <a:gd name="T45" fmla="*/ 94 h 138"/>
                  <a:gd name="T46" fmla="*/ 134 w 134"/>
                  <a:gd name="T47" fmla="*/ 83 h 138"/>
                  <a:gd name="T48" fmla="*/ 134 w 134"/>
                  <a:gd name="T49" fmla="*/ 66 h 138"/>
                  <a:gd name="T50" fmla="*/ 134 w 134"/>
                  <a:gd name="T51" fmla="*/ 55 h 138"/>
                  <a:gd name="T52" fmla="*/ 129 w 134"/>
                  <a:gd name="T53" fmla="*/ 44 h 138"/>
                  <a:gd name="T54" fmla="*/ 123 w 134"/>
                  <a:gd name="T55" fmla="*/ 28 h 138"/>
                  <a:gd name="T56" fmla="*/ 118 w 134"/>
                  <a:gd name="T57" fmla="*/ 22 h 138"/>
                  <a:gd name="T58" fmla="*/ 107 w 134"/>
                  <a:gd name="T59" fmla="*/ 11 h 138"/>
                  <a:gd name="T60" fmla="*/ 96 w 134"/>
                  <a:gd name="T61" fmla="*/ 6 h 138"/>
                  <a:gd name="T62" fmla="*/ 80 w 134"/>
                  <a:gd name="T63" fmla="*/ 0 h 138"/>
                  <a:gd name="T64" fmla="*/ 70 w 134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"/>
                  <a:gd name="T100" fmla="*/ 0 h 138"/>
                  <a:gd name="T101" fmla="*/ 134 w 134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" h="138">
                    <a:moveTo>
                      <a:pt x="70" y="0"/>
                    </a:moveTo>
                    <a:lnTo>
                      <a:pt x="54" y="0"/>
                    </a:lnTo>
                    <a:lnTo>
                      <a:pt x="43" y="6"/>
                    </a:lnTo>
                    <a:lnTo>
                      <a:pt x="32" y="11"/>
                    </a:lnTo>
                    <a:lnTo>
                      <a:pt x="21" y="22"/>
                    </a:lnTo>
                    <a:lnTo>
                      <a:pt x="11" y="28"/>
                    </a:lnTo>
                    <a:lnTo>
                      <a:pt x="5" y="44"/>
                    </a:lnTo>
                    <a:lnTo>
                      <a:pt x="0" y="55"/>
                    </a:lnTo>
                    <a:lnTo>
                      <a:pt x="0" y="66"/>
                    </a:lnTo>
                    <a:lnTo>
                      <a:pt x="0" y="83"/>
                    </a:lnTo>
                    <a:lnTo>
                      <a:pt x="5" y="94"/>
                    </a:lnTo>
                    <a:lnTo>
                      <a:pt x="11" y="110"/>
                    </a:lnTo>
                    <a:lnTo>
                      <a:pt x="21" y="116"/>
                    </a:lnTo>
                    <a:lnTo>
                      <a:pt x="32" y="127"/>
                    </a:lnTo>
                    <a:lnTo>
                      <a:pt x="43" y="132"/>
                    </a:lnTo>
                    <a:lnTo>
                      <a:pt x="54" y="138"/>
                    </a:lnTo>
                    <a:lnTo>
                      <a:pt x="70" y="138"/>
                    </a:lnTo>
                    <a:lnTo>
                      <a:pt x="80" y="138"/>
                    </a:lnTo>
                    <a:lnTo>
                      <a:pt x="96" y="132"/>
                    </a:lnTo>
                    <a:lnTo>
                      <a:pt x="107" y="127"/>
                    </a:lnTo>
                    <a:lnTo>
                      <a:pt x="118" y="116"/>
                    </a:lnTo>
                    <a:lnTo>
                      <a:pt x="123" y="110"/>
                    </a:lnTo>
                    <a:lnTo>
                      <a:pt x="129" y="94"/>
                    </a:lnTo>
                    <a:lnTo>
                      <a:pt x="134" y="83"/>
                    </a:lnTo>
                    <a:lnTo>
                      <a:pt x="134" y="66"/>
                    </a:lnTo>
                    <a:lnTo>
                      <a:pt x="134" y="55"/>
                    </a:lnTo>
                    <a:lnTo>
                      <a:pt x="129" y="44"/>
                    </a:lnTo>
                    <a:lnTo>
                      <a:pt x="123" y="28"/>
                    </a:lnTo>
                    <a:lnTo>
                      <a:pt x="118" y="22"/>
                    </a:lnTo>
                    <a:lnTo>
                      <a:pt x="107" y="11"/>
                    </a:lnTo>
                    <a:lnTo>
                      <a:pt x="96" y="6"/>
                    </a:lnTo>
                    <a:lnTo>
                      <a:pt x="80" y="0"/>
                    </a:lnTo>
                    <a:lnTo>
                      <a:pt x="70" y="0"/>
                    </a:lnTo>
                  </a:path>
                </a:pathLst>
              </a:custGeom>
              <a:no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"/>
              <p:cNvSpPr>
                <a:spLocks/>
              </p:cNvSpPr>
              <p:nvPr/>
            </p:nvSpPr>
            <p:spPr bwMode="auto">
              <a:xfrm>
                <a:off x="765" y="2411"/>
                <a:ext cx="139" cy="138"/>
              </a:xfrm>
              <a:custGeom>
                <a:avLst/>
                <a:gdLst>
                  <a:gd name="T0" fmla="*/ 70 w 139"/>
                  <a:gd name="T1" fmla="*/ 0 h 138"/>
                  <a:gd name="T2" fmla="*/ 54 w 139"/>
                  <a:gd name="T3" fmla="*/ 0 h 138"/>
                  <a:gd name="T4" fmla="*/ 43 w 139"/>
                  <a:gd name="T5" fmla="*/ 6 h 138"/>
                  <a:gd name="T6" fmla="*/ 32 w 139"/>
                  <a:gd name="T7" fmla="*/ 11 h 138"/>
                  <a:gd name="T8" fmla="*/ 21 w 139"/>
                  <a:gd name="T9" fmla="*/ 22 h 138"/>
                  <a:gd name="T10" fmla="*/ 11 w 139"/>
                  <a:gd name="T11" fmla="*/ 28 h 138"/>
                  <a:gd name="T12" fmla="*/ 5 w 139"/>
                  <a:gd name="T13" fmla="*/ 44 h 138"/>
                  <a:gd name="T14" fmla="*/ 5 w 139"/>
                  <a:gd name="T15" fmla="*/ 55 h 138"/>
                  <a:gd name="T16" fmla="*/ 0 w 139"/>
                  <a:gd name="T17" fmla="*/ 66 h 138"/>
                  <a:gd name="T18" fmla="*/ 5 w 139"/>
                  <a:gd name="T19" fmla="*/ 83 h 138"/>
                  <a:gd name="T20" fmla="*/ 5 w 139"/>
                  <a:gd name="T21" fmla="*/ 94 h 138"/>
                  <a:gd name="T22" fmla="*/ 11 w 139"/>
                  <a:gd name="T23" fmla="*/ 110 h 138"/>
                  <a:gd name="T24" fmla="*/ 21 w 139"/>
                  <a:gd name="T25" fmla="*/ 116 h 138"/>
                  <a:gd name="T26" fmla="*/ 32 w 139"/>
                  <a:gd name="T27" fmla="*/ 127 h 138"/>
                  <a:gd name="T28" fmla="*/ 43 w 139"/>
                  <a:gd name="T29" fmla="*/ 132 h 138"/>
                  <a:gd name="T30" fmla="*/ 54 w 139"/>
                  <a:gd name="T31" fmla="*/ 138 h 138"/>
                  <a:gd name="T32" fmla="*/ 70 w 139"/>
                  <a:gd name="T33" fmla="*/ 138 h 138"/>
                  <a:gd name="T34" fmla="*/ 86 w 139"/>
                  <a:gd name="T35" fmla="*/ 138 h 138"/>
                  <a:gd name="T36" fmla="*/ 97 w 139"/>
                  <a:gd name="T37" fmla="*/ 132 h 138"/>
                  <a:gd name="T38" fmla="*/ 107 w 139"/>
                  <a:gd name="T39" fmla="*/ 127 h 138"/>
                  <a:gd name="T40" fmla="*/ 118 w 139"/>
                  <a:gd name="T41" fmla="*/ 116 h 138"/>
                  <a:gd name="T42" fmla="*/ 129 w 139"/>
                  <a:gd name="T43" fmla="*/ 110 h 138"/>
                  <a:gd name="T44" fmla="*/ 134 w 139"/>
                  <a:gd name="T45" fmla="*/ 94 h 138"/>
                  <a:gd name="T46" fmla="*/ 134 w 139"/>
                  <a:gd name="T47" fmla="*/ 83 h 138"/>
                  <a:gd name="T48" fmla="*/ 139 w 139"/>
                  <a:gd name="T49" fmla="*/ 66 h 138"/>
                  <a:gd name="T50" fmla="*/ 134 w 139"/>
                  <a:gd name="T51" fmla="*/ 55 h 138"/>
                  <a:gd name="T52" fmla="*/ 134 w 139"/>
                  <a:gd name="T53" fmla="*/ 44 h 138"/>
                  <a:gd name="T54" fmla="*/ 129 w 139"/>
                  <a:gd name="T55" fmla="*/ 28 h 138"/>
                  <a:gd name="T56" fmla="*/ 118 w 139"/>
                  <a:gd name="T57" fmla="*/ 22 h 138"/>
                  <a:gd name="T58" fmla="*/ 107 w 139"/>
                  <a:gd name="T59" fmla="*/ 11 h 138"/>
                  <a:gd name="T60" fmla="*/ 97 w 139"/>
                  <a:gd name="T61" fmla="*/ 6 h 138"/>
                  <a:gd name="T62" fmla="*/ 86 w 139"/>
                  <a:gd name="T63" fmla="*/ 0 h 138"/>
                  <a:gd name="T64" fmla="*/ 70 w 139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9"/>
                  <a:gd name="T100" fmla="*/ 0 h 138"/>
                  <a:gd name="T101" fmla="*/ 139 w 139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9" h="138">
                    <a:moveTo>
                      <a:pt x="70" y="0"/>
                    </a:moveTo>
                    <a:lnTo>
                      <a:pt x="54" y="0"/>
                    </a:lnTo>
                    <a:lnTo>
                      <a:pt x="43" y="6"/>
                    </a:lnTo>
                    <a:lnTo>
                      <a:pt x="32" y="11"/>
                    </a:lnTo>
                    <a:lnTo>
                      <a:pt x="21" y="22"/>
                    </a:lnTo>
                    <a:lnTo>
                      <a:pt x="11" y="28"/>
                    </a:lnTo>
                    <a:lnTo>
                      <a:pt x="5" y="44"/>
                    </a:lnTo>
                    <a:lnTo>
                      <a:pt x="5" y="55"/>
                    </a:lnTo>
                    <a:lnTo>
                      <a:pt x="0" y="66"/>
                    </a:lnTo>
                    <a:lnTo>
                      <a:pt x="5" y="83"/>
                    </a:lnTo>
                    <a:lnTo>
                      <a:pt x="5" y="94"/>
                    </a:lnTo>
                    <a:lnTo>
                      <a:pt x="11" y="110"/>
                    </a:lnTo>
                    <a:lnTo>
                      <a:pt x="21" y="116"/>
                    </a:lnTo>
                    <a:lnTo>
                      <a:pt x="32" y="127"/>
                    </a:lnTo>
                    <a:lnTo>
                      <a:pt x="43" y="132"/>
                    </a:lnTo>
                    <a:lnTo>
                      <a:pt x="54" y="138"/>
                    </a:lnTo>
                    <a:lnTo>
                      <a:pt x="70" y="138"/>
                    </a:lnTo>
                    <a:lnTo>
                      <a:pt x="86" y="138"/>
                    </a:lnTo>
                    <a:lnTo>
                      <a:pt x="97" y="132"/>
                    </a:lnTo>
                    <a:lnTo>
                      <a:pt x="107" y="127"/>
                    </a:lnTo>
                    <a:lnTo>
                      <a:pt x="118" y="116"/>
                    </a:lnTo>
                    <a:lnTo>
                      <a:pt x="129" y="110"/>
                    </a:lnTo>
                    <a:lnTo>
                      <a:pt x="134" y="94"/>
                    </a:lnTo>
                    <a:lnTo>
                      <a:pt x="134" y="83"/>
                    </a:lnTo>
                    <a:lnTo>
                      <a:pt x="139" y="66"/>
                    </a:lnTo>
                    <a:lnTo>
                      <a:pt x="134" y="55"/>
                    </a:lnTo>
                    <a:lnTo>
                      <a:pt x="134" y="44"/>
                    </a:lnTo>
                    <a:lnTo>
                      <a:pt x="129" y="28"/>
                    </a:lnTo>
                    <a:lnTo>
                      <a:pt x="118" y="22"/>
                    </a:lnTo>
                    <a:lnTo>
                      <a:pt x="107" y="11"/>
                    </a:lnTo>
                    <a:lnTo>
                      <a:pt x="97" y="6"/>
                    </a:lnTo>
                    <a:lnTo>
                      <a:pt x="86" y="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2"/>
              <p:cNvSpPr>
                <a:spLocks/>
              </p:cNvSpPr>
              <p:nvPr/>
            </p:nvSpPr>
            <p:spPr bwMode="auto">
              <a:xfrm>
                <a:off x="763" y="2411"/>
                <a:ext cx="139" cy="138"/>
              </a:xfrm>
              <a:custGeom>
                <a:avLst/>
                <a:gdLst>
                  <a:gd name="T0" fmla="*/ 70 w 139"/>
                  <a:gd name="T1" fmla="*/ 0 h 138"/>
                  <a:gd name="T2" fmla="*/ 54 w 139"/>
                  <a:gd name="T3" fmla="*/ 0 h 138"/>
                  <a:gd name="T4" fmla="*/ 43 w 139"/>
                  <a:gd name="T5" fmla="*/ 6 h 138"/>
                  <a:gd name="T6" fmla="*/ 32 w 139"/>
                  <a:gd name="T7" fmla="*/ 11 h 138"/>
                  <a:gd name="T8" fmla="*/ 21 w 139"/>
                  <a:gd name="T9" fmla="*/ 22 h 138"/>
                  <a:gd name="T10" fmla="*/ 11 w 139"/>
                  <a:gd name="T11" fmla="*/ 28 h 138"/>
                  <a:gd name="T12" fmla="*/ 5 w 139"/>
                  <a:gd name="T13" fmla="*/ 44 h 138"/>
                  <a:gd name="T14" fmla="*/ 5 w 139"/>
                  <a:gd name="T15" fmla="*/ 55 h 138"/>
                  <a:gd name="T16" fmla="*/ 0 w 139"/>
                  <a:gd name="T17" fmla="*/ 66 h 138"/>
                  <a:gd name="T18" fmla="*/ 5 w 139"/>
                  <a:gd name="T19" fmla="*/ 83 h 138"/>
                  <a:gd name="T20" fmla="*/ 5 w 139"/>
                  <a:gd name="T21" fmla="*/ 94 h 138"/>
                  <a:gd name="T22" fmla="*/ 11 w 139"/>
                  <a:gd name="T23" fmla="*/ 110 h 138"/>
                  <a:gd name="T24" fmla="*/ 21 w 139"/>
                  <a:gd name="T25" fmla="*/ 116 h 138"/>
                  <a:gd name="T26" fmla="*/ 32 w 139"/>
                  <a:gd name="T27" fmla="*/ 127 h 138"/>
                  <a:gd name="T28" fmla="*/ 43 w 139"/>
                  <a:gd name="T29" fmla="*/ 132 h 138"/>
                  <a:gd name="T30" fmla="*/ 54 w 139"/>
                  <a:gd name="T31" fmla="*/ 138 h 138"/>
                  <a:gd name="T32" fmla="*/ 70 w 139"/>
                  <a:gd name="T33" fmla="*/ 138 h 138"/>
                  <a:gd name="T34" fmla="*/ 86 w 139"/>
                  <a:gd name="T35" fmla="*/ 138 h 138"/>
                  <a:gd name="T36" fmla="*/ 97 w 139"/>
                  <a:gd name="T37" fmla="*/ 132 h 138"/>
                  <a:gd name="T38" fmla="*/ 107 w 139"/>
                  <a:gd name="T39" fmla="*/ 127 h 138"/>
                  <a:gd name="T40" fmla="*/ 118 w 139"/>
                  <a:gd name="T41" fmla="*/ 116 h 138"/>
                  <a:gd name="T42" fmla="*/ 129 w 139"/>
                  <a:gd name="T43" fmla="*/ 110 h 138"/>
                  <a:gd name="T44" fmla="*/ 134 w 139"/>
                  <a:gd name="T45" fmla="*/ 94 h 138"/>
                  <a:gd name="T46" fmla="*/ 134 w 139"/>
                  <a:gd name="T47" fmla="*/ 83 h 138"/>
                  <a:gd name="T48" fmla="*/ 139 w 139"/>
                  <a:gd name="T49" fmla="*/ 66 h 138"/>
                  <a:gd name="T50" fmla="*/ 134 w 139"/>
                  <a:gd name="T51" fmla="*/ 55 h 138"/>
                  <a:gd name="T52" fmla="*/ 134 w 139"/>
                  <a:gd name="T53" fmla="*/ 44 h 138"/>
                  <a:gd name="T54" fmla="*/ 129 w 139"/>
                  <a:gd name="T55" fmla="*/ 28 h 138"/>
                  <a:gd name="T56" fmla="*/ 118 w 139"/>
                  <a:gd name="T57" fmla="*/ 22 h 138"/>
                  <a:gd name="T58" fmla="*/ 107 w 139"/>
                  <a:gd name="T59" fmla="*/ 11 h 138"/>
                  <a:gd name="T60" fmla="*/ 97 w 139"/>
                  <a:gd name="T61" fmla="*/ 6 h 138"/>
                  <a:gd name="T62" fmla="*/ 86 w 139"/>
                  <a:gd name="T63" fmla="*/ 0 h 138"/>
                  <a:gd name="T64" fmla="*/ 70 w 139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9"/>
                  <a:gd name="T100" fmla="*/ 0 h 138"/>
                  <a:gd name="T101" fmla="*/ 139 w 139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9" h="138">
                    <a:moveTo>
                      <a:pt x="70" y="0"/>
                    </a:moveTo>
                    <a:lnTo>
                      <a:pt x="54" y="0"/>
                    </a:lnTo>
                    <a:lnTo>
                      <a:pt x="43" y="6"/>
                    </a:lnTo>
                    <a:lnTo>
                      <a:pt x="32" y="11"/>
                    </a:lnTo>
                    <a:lnTo>
                      <a:pt x="21" y="22"/>
                    </a:lnTo>
                    <a:lnTo>
                      <a:pt x="11" y="28"/>
                    </a:lnTo>
                    <a:lnTo>
                      <a:pt x="5" y="44"/>
                    </a:lnTo>
                    <a:lnTo>
                      <a:pt x="5" y="55"/>
                    </a:lnTo>
                    <a:lnTo>
                      <a:pt x="0" y="66"/>
                    </a:lnTo>
                    <a:lnTo>
                      <a:pt x="5" y="83"/>
                    </a:lnTo>
                    <a:lnTo>
                      <a:pt x="5" y="94"/>
                    </a:lnTo>
                    <a:lnTo>
                      <a:pt x="11" y="110"/>
                    </a:lnTo>
                    <a:lnTo>
                      <a:pt x="21" y="116"/>
                    </a:lnTo>
                    <a:lnTo>
                      <a:pt x="32" y="127"/>
                    </a:lnTo>
                    <a:lnTo>
                      <a:pt x="43" y="132"/>
                    </a:lnTo>
                    <a:lnTo>
                      <a:pt x="54" y="138"/>
                    </a:lnTo>
                    <a:lnTo>
                      <a:pt x="70" y="138"/>
                    </a:lnTo>
                    <a:lnTo>
                      <a:pt x="86" y="138"/>
                    </a:lnTo>
                    <a:lnTo>
                      <a:pt x="97" y="132"/>
                    </a:lnTo>
                    <a:lnTo>
                      <a:pt x="107" y="127"/>
                    </a:lnTo>
                    <a:lnTo>
                      <a:pt x="118" y="116"/>
                    </a:lnTo>
                    <a:lnTo>
                      <a:pt x="129" y="110"/>
                    </a:lnTo>
                    <a:lnTo>
                      <a:pt x="134" y="94"/>
                    </a:lnTo>
                    <a:lnTo>
                      <a:pt x="134" y="83"/>
                    </a:lnTo>
                    <a:lnTo>
                      <a:pt x="139" y="66"/>
                    </a:lnTo>
                    <a:lnTo>
                      <a:pt x="134" y="55"/>
                    </a:lnTo>
                    <a:lnTo>
                      <a:pt x="134" y="44"/>
                    </a:lnTo>
                    <a:lnTo>
                      <a:pt x="129" y="28"/>
                    </a:lnTo>
                    <a:lnTo>
                      <a:pt x="118" y="22"/>
                    </a:lnTo>
                    <a:lnTo>
                      <a:pt x="107" y="11"/>
                    </a:lnTo>
                    <a:lnTo>
                      <a:pt x="97" y="6"/>
                    </a:lnTo>
                    <a:lnTo>
                      <a:pt x="86" y="0"/>
                    </a:lnTo>
                    <a:lnTo>
                      <a:pt x="70" y="0"/>
                    </a:lnTo>
                  </a:path>
                </a:pathLst>
              </a:custGeom>
              <a:no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3"/>
              <p:cNvSpPr>
                <a:spLocks/>
              </p:cNvSpPr>
              <p:nvPr/>
            </p:nvSpPr>
            <p:spPr bwMode="auto">
              <a:xfrm>
                <a:off x="1208" y="2401"/>
                <a:ext cx="134" cy="138"/>
              </a:xfrm>
              <a:custGeom>
                <a:avLst/>
                <a:gdLst>
                  <a:gd name="T0" fmla="*/ 65 w 134"/>
                  <a:gd name="T1" fmla="*/ 0 h 138"/>
                  <a:gd name="T2" fmla="*/ 54 w 134"/>
                  <a:gd name="T3" fmla="*/ 0 h 138"/>
                  <a:gd name="T4" fmla="*/ 38 w 134"/>
                  <a:gd name="T5" fmla="*/ 6 h 138"/>
                  <a:gd name="T6" fmla="*/ 27 w 134"/>
                  <a:gd name="T7" fmla="*/ 11 h 138"/>
                  <a:gd name="T8" fmla="*/ 16 w 134"/>
                  <a:gd name="T9" fmla="*/ 22 h 138"/>
                  <a:gd name="T10" fmla="*/ 11 w 134"/>
                  <a:gd name="T11" fmla="*/ 28 h 138"/>
                  <a:gd name="T12" fmla="*/ 6 w 134"/>
                  <a:gd name="T13" fmla="*/ 44 h 138"/>
                  <a:gd name="T14" fmla="*/ 0 w 134"/>
                  <a:gd name="T15" fmla="*/ 55 h 138"/>
                  <a:gd name="T16" fmla="*/ 0 w 134"/>
                  <a:gd name="T17" fmla="*/ 66 h 138"/>
                  <a:gd name="T18" fmla="*/ 0 w 134"/>
                  <a:gd name="T19" fmla="*/ 83 h 138"/>
                  <a:gd name="T20" fmla="*/ 6 w 134"/>
                  <a:gd name="T21" fmla="*/ 94 h 138"/>
                  <a:gd name="T22" fmla="*/ 11 w 134"/>
                  <a:gd name="T23" fmla="*/ 110 h 138"/>
                  <a:gd name="T24" fmla="*/ 16 w 134"/>
                  <a:gd name="T25" fmla="*/ 116 h 138"/>
                  <a:gd name="T26" fmla="*/ 27 w 134"/>
                  <a:gd name="T27" fmla="*/ 127 h 138"/>
                  <a:gd name="T28" fmla="*/ 38 w 134"/>
                  <a:gd name="T29" fmla="*/ 132 h 138"/>
                  <a:gd name="T30" fmla="*/ 54 w 134"/>
                  <a:gd name="T31" fmla="*/ 138 h 138"/>
                  <a:gd name="T32" fmla="*/ 65 w 134"/>
                  <a:gd name="T33" fmla="*/ 138 h 138"/>
                  <a:gd name="T34" fmla="*/ 81 w 134"/>
                  <a:gd name="T35" fmla="*/ 138 h 138"/>
                  <a:gd name="T36" fmla="*/ 92 w 134"/>
                  <a:gd name="T37" fmla="*/ 132 h 138"/>
                  <a:gd name="T38" fmla="*/ 102 w 134"/>
                  <a:gd name="T39" fmla="*/ 127 h 138"/>
                  <a:gd name="T40" fmla="*/ 113 w 134"/>
                  <a:gd name="T41" fmla="*/ 116 h 138"/>
                  <a:gd name="T42" fmla="*/ 124 w 134"/>
                  <a:gd name="T43" fmla="*/ 110 h 138"/>
                  <a:gd name="T44" fmla="*/ 129 w 134"/>
                  <a:gd name="T45" fmla="*/ 94 h 138"/>
                  <a:gd name="T46" fmla="*/ 134 w 134"/>
                  <a:gd name="T47" fmla="*/ 83 h 138"/>
                  <a:gd name="T48" fmla="*/ 134 w 134"/>
                  <a:gd name="T49" fmla="*/ 66 h 138"/>
                  <a:gd name="T50" fmla="*/ 134 w 134"/>
                  <a:gd name="T51" fmla="*/ 55 h 138"/>
                  <a:gd name="T52" fmla="*/ 129 w 134"/>
                  <a:gd name="T53" fmla="*/ 44 h 138"/>
                  <a:gd name="T54" fmla="*/ 124 w 134"/>
                  <a:gd name="T55" fmla="*/ 28 h 138"/>
                  <a:gd name="T56" fmla="*/ 113 w 134"/>
                  <a:gd name="T57" fmla="*/ 22 h 138"/>
                  <a:gd name="T58" fmla="*/ 102 w 134"/>
                  <a:gd name="T59" fmla="*/ 11 h 138"/>
                  <a:gd name="T60" fmla="*/ 92 w 134"/>
                  <a:gd name="T61" fmla="*/ 6 h 138"/>
                  <a:gd name="T62" fmla="*/ 81 w 134"/>
                  <a:gd name="T63" fmla="*/ 0 h 138"/>
                  <a:gd name="T64" fmla="*/ 65 w 134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"/>
                  <a:gd name="T100" fmla="*/ 0 h 138"/>
                  <a:gd name="T101" fmla="*/ 134 w 134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" h="138">
                    <a:moveTo>
                      <a:pt x="65" y="0"/>
                    </a:moveTo>
                    <a:lnTo>
                      <a:pt x="54" y="0"/>
                    </a:lnTo>
                    <a:lnTo>
                      <a:pt x="38" y="6"/>
                    </a:lnTo>
                    <a:lnTo>
                      <a:pt x="27" y="11"/>
                    </a:lnTo>
                    <a:lnTo>
                      <a:pt x="16" y="22"/>
                    </a:lnTo>
                    <a:lnTo>
                      <a:pt x="11" y="28"/>
                    </a:lnTo>
                    <a:lnTo>
                      <a:pt x="6" y="44"/>
                    </a:lnTo>
                    <a:lnTo>
                      <a:pt x="0" y="55"/>
                    </a:lnTo>
                    <a:lnTo>
                      <a:pt x="0" y="66"/>
                    </a:lnTo>
                    <a:lnTo>
                      <a:pt x="0" y="83"/>
                    </a:lnTo>
                    <a:lnTo>
                      <a:pt x="6" y="94"/>
                    </a:lnTo>
                    <a:lnTo>
                      <a:pt x="11" y="110"/>
                    </a:lnTo>
                    <a:lnTo>
                      <a:pt x="16" y="116"/>
                    </a:lnTo>
                    <a:lnTo>
                      <a:pt x="27" y="127"/>
                    </a:lnTo>
                    <a:lnTo>
                      <a:pt x="38" y="132"/>
                    </a:lnTo>
                    <a:lnTo>
                      <a:pt x="54" y="138"/>
                    </a:lnTo>
                    <a:lnTo>
                      <a:pt x="65" y="138"/>
                    </a:lnTo>
                    <a:lnTo>
                      <a:pt x="81" y="138"/>
                    </a:lnTo>
                    <a:lnTo>
                      <a:pt x="92" y="132"/>
                    </a:lnTo>
                    <a:lnTo>
                      <a:pt x="102" y="127"/>
                    </a:lnTo>
                    <a:lnTo>
                      <a:pt x="113" y="116"/>
                    </a:lnTo>
                    <a:lnTo>
                      <a:pt x="124" y="110"/>
                    </a:lnTo>
                    <a:lnTo>
                      <a:pt x="129" y="94"/>
                    </a:lnTo>
                    <a:lnTo>
                      <a:pt x="134" y="83"/>
                    </a:lnTo>
                    <a:lnTo>
                      <a:pt x="134" y="66"/>
                    </a:lnTo>
                    <a:lnTo>
                      <a:pt x="134" y="55"/>
                    </a:lnTo>
                    <a:lnTo>
                      <a:pt x="129" y="44"/>
                    </a:lnTo>
                    <a:lnTo>
                      <a:pt x="124" y="28"/>
                    </a:lnTo>
                    <a:lnTo>
                      <a:pt x="113" y="22"/>
                    </a:lnTo>
                    <a:lnTo>
                      <a:pt x="102" y="11"/>
                    </a:lnTo>
                    <a:lnTo>
                      <a:pt x="92" y="6"/>
                    </a:lnTo>
                    <a:lnTo>
                      <a:pt x="81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4"/>
              <p:cNvSpPr>
                <a:spLocks/>
              </p:cNvSpPr>
              <p:nvPr/>
            </p:nvSpPr>
            <p:spPr bwMode="auto">
              <a:xfrm>
                <a:off x="1202" y="2401"/>
                <a:ext cx="134" cy="138"/>
              </a:xfrm>
              <a:custGeom>
                <a:avLst/>
                <a:gdLst>
                  <a:gd name="T0" fmla="*/ 65 w 134"/>
                  <a:gd name="T1" fmla="*/ 0 h 138"/>
                  <a:gd name="T2" fmla="*/ 54 w 134"/>
                  <a:gd name="T3" fmla="*/ 0 h 138"/>
                  <a:gd name="T4" fmla="*/ 38 w 134"/>
                  <a:gd name="T5" fmla="*/ 6 h 138"/>
                  <a:gd name="T6" fmla="*/ 27 w 134"/>
                  <a:gd name="T7" fmla="*/ 11 h 138"/>
                  <a:gd name="T8" fmla="*/ 16 w 134"/>
                  <a:gd name="T9" fmla="*/ 22 h 138"/>
                  <a:gd name="T10" fmla="*/ 11 w 134"/>
                  <a:gd name="T11" fmla="*/ 28 h 138"/>
                  <a:gd name="T12" fmla="*/ 6 w 134"/>
                  <a:gd name="T13" fmla="*/ 44 h 138"/>
                  <a:gd name="T14" fmla="*/ 0 w 134"/>
                  <a:gd name="T15" fmla="*/ 55 h 138"/>
                  <a:gd name="T16" fmla="*/ 0 w 134"/>
                  <a:gd name="T17" fmla="*/ 66 h 138"/>
                  <a:gd name="T18" fmla="*/ 0 w 134"/>
                  <a:gd name="T19" fmla="*/ 83 h 138"/>
                  <a:gd name="T20" fmla="*/ 6 w 134"/>
                  <a:gd name="T21" fmla="*/ 94 h 138"/>
                  <a:gd name="T22" fmla="*/ 11 w 134"/>
                  <a:gd name="T23" fmla="*/ 110 h 138"/>
                  <a:gd name="T24" fmla="*/ 16 w 134"/>
                  <a:gd name="T25" fmla="*/ 116 h 138"/>
                  <a:gd name="T26" fmla="*/ 27 w 134"/>
                  <a:gd name="T27" fmla="*/ 127 h 138"/>
                  <a:gd name="T28" fmla="*/ 38 w 134"/>
                  <a:gd name="T29" fmla="*/ 132 h 138"/>
                  <a:gd name="T30" fmla="*/ 54 w 134"/>
                  <a:gd name="T31" fmla="*/ 138 h 138"/>
                  <a:gd name="T32" fmla="*/ 65 w 134"/>
                  <a:gd name="T33" fmla="*/ 138 h 138"/>
                  <a:gd name="T34" fmla="*/ 81 w 134"/>
                  <a:gd name="T35" fmla="*/ 138 h 138"/>
                  <a:gd name="T36" fmla="*/ 92 w 134"/>
                  <a:gd name="T37" fmla="*/ 132 h 138"/>
                  <a:gd name="T38" fmla="*/ 102 w 134"/>
                  <a:gd name="T39" fmla="*/ 127 h 138"/>
                  <a:gd name="T40" fmla="*/ 113 w 134"/>
                  <a:gd name="T41" fmla="*/ 116 h 138"/>
                  <a:gd name="T42" fmla="*/ 124 w 134"/>
                  <a:gd name="T43" fmla="*/ 110 h 138"/>
                  <a:gd name="T44" fmla="*/ 129 w 134"/>
                  <a:gd name="T45" fmla="*/ 94 h 138"/>
                  <a:gd name="T46" fmla="*/ 134 w 134"/>
                  <a:gd name="T47" fmla="*/ 83 h 138"/>
                  <a:gd name="T48" fmla="*/ 134 w 134"/>
                  <a:gd name="T49" fmla="*/ 66 h 138"/>
                  <a:gd name="T50" fmla="*/ 134 w 134"/>
                  <a:gd name="T51" fmla="*/ 55 h 138"/>
                  <a:gd name="T52" fmla="*/ 129 w 134"/>
                  <a:gd name="T53" fmla="*/ 44 h 138"/>
                  <a:gd name="T54" fmla="*/ 124 w 134"/>
                  <a:gd name="T55" fmla="*/ 28 h 138"/>
                  <a:gd name="T56" fmla="*/ 113 w 134"/>
                  <a:gd name="T57" fmla="*/ 22 h 138"/>
                  <a:gd name="T58" fmla="*/ 102 w 134"/>
                  <a:gd name="T59" fmla="*/ 11 h 138"/>
                  <a:gd name="T60" fmla="*/ 92 w 134"/>
                  <a:gd name="T61" fmla="*/ 6 h 138"/>
                  <a:gd name="T62" fmla="*/ 81 w 134"/>
                  <a:gd name="T63" fmla="*/ 0 h 138"/>
                  <a:gd name="T64" fmla="*/ 65 w 134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"/>
                  <a:gd name="T100" fmla="*/ 0 h 138"/>
                  <a:gd name="T101" fmla="*/ 134 w 134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" h="138">
                    <a:moveTo>
                      <a:pt x="65" y="0"/>
                    </a:moveTo>
                    <a:lnTo>
                      <a:pt x="54" y="0"/>
                    </a:lnTo>
                    <a:lnTo>
                      <a:pt x="38" y="6"/>
                    </a:lnTo>
                    <a:lnTo>
                      <a:pt x="27" y="11"/>
                    </a:lnTo>
                    <a:lnTo>
                      <a:pt x="16" y="22"/>
                    </a:lnTo>
                    <a:lnTo>
                      <a:pt x="11" y="28"/>
                    </a:lnTo>
                    <a:lnTo>
                      <a:pt x="6" y="44"/>
                    </a:lnTo>
                    <a:lnTo>
                      <a:pt x="0" y="55"/>
                    </a:lnTo>
                    <a:lnTo>
                      <a:pt x="0" y="66"/>
                    </a:lnTo>
                    <a:lnTo>
                      <a:pt x="0" y="83"/>
                    </a:lnTo>
                    <a:lnTo>
                      <a:pt x="6" y="94"/>
                    </a:lnTo>
                    <a:lnTo>
                      <a:pt x="11" y="110"/>
                    </a:lnTo>
                    <a:lnTo>
                      <a:pt x="16" y="116"/>
                    </a:lnTo>
                    <a:lnTo>
                      <a:pt x="27" y="127"/>
                    </a:lnTo>
                    <a:lnTo>
                      <a:pt x="38" y="132"/>
                    </a:lnTo>
                    <a:lnTo>
                      <a:pt x="54" y="138"/>
                    </a:lnTo>
                    <a:lnTo>
                      <a:pt x="65" y="138"/>
                    </a:lnTo>
                    <a:lnTo>
                      <a:pt x="81" y="138"/>
                    </a:lnTo>
                    <a:lnTo>
                      <a:pt x="92" y="132"/>
                    </a:lnTo>
                    <a:lnTo>
                      <a:pt x="102" y="127"/>
                    </a:lnTo>
                    <a:lnTo>
                      <a:pt x="113" y="116"/>
                    </a:lnTo>
                    <a:lnTo>
                      <a:pt x="124" y="110"/>
                    </a:lnTo>
                    <a:lnTo>
                      <a:pt x="129" y="94"/>
                    </a:lnTo>
                    <a:lnTo>
                      <a:pt x="134" y="83"/>
                    </a:lnTo>
                    <a:lnTo>
                      <a:pt x="134" y="66"/>
                    </a:lnTo>
                    <a:lnTo>
                      <a:pt x="134" y="55"/>
                    </a:lnTo>
                    <a:lnTo>
                      <a:pt x="129" y="44"/>
                    </a:lnTo>
                    <a:lnTo>
                      <a:pt x="124" y="28"/>
                    </a:lnTo>
                    <a:lnTo>
                      <a:pt x="113" y="22"/>
                    </a:lnTo>
                    <a:lnTo>
                      <a:pt x="102" y="11"/>
                    </a:lnTo>
                    <a:lnTo>
                      <a:pt x="92" y="6"/>
                    </a:lnTo>
                    <a:lnTo>
                      <a:pt x="81" y="0"/>
                    </a:lnTo>
                    <a:lnTo>
                      <a:pt x="65" y="0"/>
                    </a:lnTo>
                  </a:path>
                </a:pathLst>
              </a:custGeom>
              <a:no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25"/>
              <p:cNvSpPr>
                <a:spLocks noChangeArrowheads="1"/>
              </p:cNvSpPr>
              <p:nvPr/>
            </p:nvSpPr>
            <p:spPr bwMode="auto">
              <a:xfrm>
                <a:off x="980" y="2411"/>
                <a:ext cx="139" cy="138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26"/>
              <p:cNvSpPr>
                <a:spLocks noChangeArrowheads="1"/>
              </p:cNvSpPr>
              <p:nvPr/>
            </p:nvSpPr>
            <p:spPr bwMode="auto">
              <a:xfrm>
                <a:off x="980" y="2406"/>
                <a:ext cx="139" cy="138"/>
              </a:xfrm>
              <a:prstGeom prst="rect">
                <a:avLst/>
              </a:prstGeom>
              <a:noFill/>
              <a:ln w="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35"/>
              <p:cNvSpPr>
                <a:spLocks noChangeArrowheads="1"/>
              </p:cNvSpPr>
              <p:nvPr/>
            </p:nvSpPr>
            <p:spPr bwMode="auto">
              <a:xfrm>
                <a:off x="274" y="2421"/>
                <a:ext cx="134" cy="138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Rectangle 36"/>
              <p:cNvSpPr>
                <a:spLocks noChangeArrowheads="1"/>
              </p:cNvSpPr>
              <p:nvPr/>
            </p:nvSpPr>
            <p:spPr bwMode="auto">
              <a:xfrm>
                <a:off x="274" y="2421"/>
                <a:ext cx="134" cy="138"/>
              </a:xfrm>
              <a:prstGeom prst="rect">
                <a:avLst/>
              </a:prstGeom>
              <a:noFill/>
              <a:ln w="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37"/>
              <p:cNvSpPr>
                <a:spLocks/>
              </p:cNvSpPr>
              <p:nvPr/>
            </p:nvSpPr>
            <p:spPr bwMode="auto">
              <a:xfrm>
                <a:off x="70" y="2421"/>
                <a:ext cx="134" cy="138"/>
              </a:xfrm>
              <a:custGeom>
                <a:avLst/>
                <a:gdLst>
                  <a:gd name="T0" fmla="*/ 64 w 134"/>
                  <a:gd name="T1" fmla="*/ 0 h 138"/>
                  <a:gd name="T2" fmla="*/ 53 w 134"/>
                  <a:gd name="T3" fmla="*/ 0 h 138"/>
                  <a:gd name="T4" fmla="*/ 37 w 134"/>
                  <a:gd name="T5" fmla="*/ 6 h 138"/>
                  <a:gd name="T6" fmla="*/ 27 w 134"/>
                  <a:gd name="T7" fmla="*/ 11 h 138"/>
                  <a:gd name="T8" fmla="*/ 16 w 134"/>
                  <a:gd name="T9" fmla="*/ 22 h 138"/>
                  <a:gd name="T10" fmla="*/ 11 w 134"/>
                  <a:gd name="T11" fmla="*/ 28 h 138"/>
                  <a:gd name="T12" fmla="*/ 5 w 134"/>
                  <a:gd name="T13" fmla="*/ 44 h 138"/>
                  <a:gd name="T14" fmla="*/ 0 w 134"/>
                  <a:gd name="T15" fmla="*/ 55 h 138"/>
                  <a:gd name="T16" fmla="*/ 0 w 134"/>
                  <a:gd name="T17" fmla="*/ 66 h 138"/>
                  <a:gd name="T18" fmla="*/ 0 w 134"/>
                  <a:gd name="T19" fmla="*/ 83 h 138"/>
                  <a:gd name="T20" fmla="*/ 5 w 134"/>
                  <a:gd name="T21" fmla="*/ 94 h 138"/>
                  <a:gd name="T22" fmla="*/ 11 w 134"/>
                  <a:gd name="T23" fmla="*/ 110 h 138"/>
                  <a:gd name="T24" fmla="*/ 16 w 134"/>
                  <a:gd name="T25" fmla="*/ 116 h 138"/>
                  <a:gd name="T26" fmla="*/ 27 w 134"/>
                  <a:gd name="T27" fmla="*/ 127 h 138"/>
                  <a:gd name="T28" fmla="*/ 37 w 134"/>
                  <a:gd name="T29" fmla="*/ 132 h 138"/>
                  <a:gd name="T30" fmla="*/ 53 w 134"/>
                  <a:gd name="T31" fmla="*/ 138 h 138"/>
                  <a:gd name="T32" fmla="*/ 64 w 134"/>
                  <a:gd name="T33" fmla="*/ 138 h 138"/>
                  <a:gd name="T34" fmla="*/ 80 w 134"/>
                  <a:gd name="T35" fmla="*/ 138 h 138"/>
                  <a:gd name="T36" fmla="*/ 91 w 134"/>
                  <a:gd name="T37" fmla="*/ 132 h 138"/>
                  <a:gd name="T38" fmla="*/ 102 w 134"/>
                  <a:gd name="T39" fmla="*/ 127 h 138"/>
                  <a:gd name="T40" fmla="*/ 113 w 134"/>
                  <a:gd name="T41" fmla="*/ 116 h 138"/>
                  <a:gd name="T42" fmla="*/ 123 w 134"/>
                  <a:gd name="T43" fmla="*/ 110 h 138"/>
                  <a:gd name="T44" fmla="*/ 129 w 134"/>
                  <a:gd name="T45" fmla="*/ 94 h 138"/>
                  <a:gd name="T46" fmla="*/ 134 w 134"/>
                  <a:gd name="T47" fmla="*/ 83 h 138"/>
                  <a:gd name="T48" fmla="*/ 134 w 134"/>
                  <a:gd name="T49" fmla="*/ 66 h 138"/>
                  <a:gd name="T50" fmla="*/ 134 w 134"/>
                  <a:gd name="T51" fmla="*/ 55 h 138"/>
                  <a:gd name="T52" fmla="*/ 129 w 134"/>
                  <a:gd name="T53" fmla="*/ 44 h 138"/>
                  <a:gd name="T54" fmla="*/ 123 w 134"/>
                  <a:gd name="T55" fmla="*/ 28 h 138"/>
                  <a:gd name="T56" fmla="*/ 113 w 134"/>
                  <a:gd name="T57" fmla="*/ 22 h 138"/>
                  <a:gd name="T58" fmla="*/ 102 w 134"/>
                  <a:gd name="T59" fmla="*/ 11 h 138"/>
                  <a:gd name="T60" fmla="*/ 91 w 134"/>
                  <a:gd name="T61" fmla="*/ 6 h 138"/>
                  <a:gd name="T62" fmla="*/ 80 w 134"/>
                  <a:gd name="T63" fmla="*/ 0 h 138"/>
                  <a:gd name="T64" fmla="*/ 64 w 134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"/>
                  <a:gd name="T100" fmla="*/ 0 h 138"/>
                  <a:gd name="T101" fmla="*/ 134 w 134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" h="138">
                    <a:moveTo>
                      <a:pt x="64" y="0"/>
                    </a:moveTo>
                    <a:lnTo>
                      <a:pt x="53" y="0"/>
                    </a:lnTo>
                    <a:lnTo>
                      <a:pt x="37" y="6"/>
                    </a:lnTo>
                    <a:lnTo>
                      <a:pt x="27" y="11"/>
                    </a:lnTo>
                    <a:lnTo>
                      <a:pt x="16" y="22"/>
                    </a:lnTo>
                    <a:lnTo>
                      <a:pt x="11" y="28"/>
                    </a:lnTo>
                    <a:lnTo>
                      <a:pt x="5" y="44"/>
                    </a:lnTo>
                    <a:lnTo>
                      <a:pt x="0" y="55"/>
                    </a:lnTo>
                    <a:lnTo>
                      <a:pt x="0" y="66"/>
                    </a:lnTo>
                    <a:lnTo>
                      <a:pt x="0" y="83"/>
                    </a:lnTo>
                    <a:lnTo>
                      <a:pt x="5" y="94"/>
                    </a:lnTo>
                    <a:lnTo>
                      <a:pt x="11" y="110"/>
                    </a:lnTo>
                    <a:lnTo>
                      <a:pt x="16" y="116"/>
                    </a:lnTo>
                    <a:lnTo>
                      <a:pt x="27" y="127"/>
                    </a:lnTo>
                    <a:lnTo>
                      <a:pt x="37" y="132"/>
                    </a:lnTo>
                    <a:lnTo>
                      <a:pt x="53" y="138"/>
                    </a:lnTo>
                    <a:lnTo>
                      <a:pt x="64" y="138"/>
                    </a:lnTo>
                    <a:lnTo>
                      <a:pt x="80" y="138"/>
                    </a:lnTo>
                    <a:lnTo>
                      <a:pt x="91" y="132"/>
                    </a:lnTo>
                    <a:lnTo>
                      <a:pt x="102" y="127"/>
                    </a:lnTo>
                    <a:lnTo>
                      <a:pt x="113" y="116"/>
                    </a:lnTo>
                    <a:lnTo>
                      <a:pt x="123" y="110"/>
                    </a:lnTo>
                    <a:lnTo>
                      <a:pt x="129" y="94"/>
                    </a:lnTo>
                    <a:lnTo>
                      <a:pt x="134" y="83"/>
                    </a:lnTo>
                    <a:lnTo>
                      <a:pt x="134" y="66"/>
                    </a:lnTo>
                    <a:lnTo>
                      <a:pt x="134" y="55"/>
                    </a:lnTo>
                    <a:lnTo>
                      <a:pt x="129" y="44"/>
                    </a:lnTo>
                    <a:lnTo>
                      <a:pt x="123" y="28"/>
                    </a:lnTo>
                    <a:lnTo>
                      <a:pt x="113" y="22"/>
                    </a:lnTo>
                    <a:lnTo>
                      <a:pt x="102" y="11"/>
                    </a:lnTo>
                    <a:lnTo>
                      <a:pt x="91" y="6"/>
                    </a:lnTo>
                    <a:lnTo>
                      <a:pt x="8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38"/>
              <p:cNvSpPr>
                <a:spLocks/>
              </p:cNvSpPr>
              <p:nvPr/>
            </p:nvSpPr>
            <p:spPr bwMode="auto">
              <a:xfrm>
                <a:off x="70" y="2421"/>
                <a:ext cx="134" cy="138"/>
              </a:xfrm>
              <a:custGeom>
                <a:avLst/>
                <a:gdLst>
                  <a:gd name="T0" fmla="*/ 64 w 134"/>
                  <a:gd name="T1" fmla="*/ 0 h 138"/>
                  <a:gd name="T2" fmla="*/ 53 w 134"/>
                  <a:gd name="T3" fmla="*/ 0 h 138"/>
                  <a:gd name="T4" fmla="*/ 37 w 134"/>
                  <a:gd name="T5" fmla="*/ 6 h 138"/>
                  <a:gd name="T6" fmla="*/ 27 w 134"/>
                  <a:gd name="T7" fmla="*/ 11 h 138"/>
                  <a:gd name="T8" fmla="*/ 16 w 134"/>
                  <a:gd name="T9" fmla="*/ 22 h 138"/>
                  <a:gd name="T10" fmla="*/ 11 w 134"/>
                  <a:gd name="T11" fmla="*/ 28 h 138"/>
                  <a:gd name="T12" fmla="*/ 5 w 134"/>
                  <a:gd name="T13" fmla="*/ 44 h 138"/>
                  <a:gd name="T14" fmla="*/ 0 w 134"/>
                  <a:gd name="T15" fmla="*/ 55 h 138"/>
                  <a:gd name="T16" fmla="*/ 0 w 134"/>
                  <a:gd name="T17" fmla="*/ 66 h 138"/>
                  <a:gd name="T18" fmla="*/ 0 w 134"/>
                  <a:gd name="T19" fmla="*/ 83 h 138"/>
                  <a:gd name="T20" fmla="*/ 5 w 134"/>
                  <a:gd name="T21" fmla="*/ 94 h 138"/>
                  <a:gd name="T22" fmla="*/ 11 w 134"/>
                  <a:gd name="T23" fmla="*/ 110 h 138"/>
                  <a:gd name="T24" fmla="*/ 16 w 134"/>
                  <a:gd name="T25" fmla="*/ 116 h 138"/>
                  <a:gd name="T26" fmla="*/ 27 w 134"/>
                  <a:gd name="T27" fmla="*/ 127 h 138"/>
                  <a:gd name="T28" fmla="*/ 37 w 134"/>
                  <a:gd name="T29" fmla="*/ 132 h 138"/>
                  <a:gd name="T30" fmla="*/ 53 w 134"/>
                  <a:gd name="T31" fmla="*/ 138 h 138"/>
                  <a:gd name="T32" fmla="*/ 64 w 134"/>
                  <a:gd name="T33" fmla="*/ 138 h 138"/>
                  <a:gd name="T34" fmla="*/ 80 w 134"/>
                  <a:gd name="T35" fmla="*/ 138 h 138"/>
                  <a:gd name="T36" fmla="*/ 91 w 134"/>
                  <a:gd name="T37" fmla="*/ 132 h 138"/>
                  <a:gd name="T38" fmla="*/ 102 w 134"/>
                  <a:gd name="T39" fmla="*/ 127 h 138"/>
                  <a:gd name="T40" fmla="*/ 113 w 134"/>
                  <a:gd name="T41" fmla="*/ 116 h 138"/>
                  <a:gd name="T42" fmla="*/ 123 w 134"/>
                  <a:gd name="T43" fmla="*/ 110 h 138"/>
                  <a:gd name="T44" fmla="*/ 129 w 134"/>
                  <a:gd name="T45" fmla="*/ 94 h 138"/>
                  <a:gd name="T46" fmla="*/ 134 w 134"/>
                  <a:gd name="T47" fmla="*/ 83 h 138"/>
                  <a:gd name="T48" fmla="*/ 134 w 134"/>
                  <a:gd name="T49" fmla="*/ 66 h 138"/>
                  <a:gd name="T50" fmla="*/ 134 w 134"/>
                  <a:gd name="T51" fmla="*/ 55 h 138"/>
                  <a:gd name="T52" fmla="*/ 129 w 134"/>
                  <a:gd name="T53" fmla="*/ 44 h 138"/>
                  <a:gd name="T54" fmla="*/ 123 w 134"/>
                  <a:gd name="T55" fmla="*/ 28 h 138"/>
                  <a:gd name="T56" fmla="*/ 113 w 134"/>
                  <a:gd name="T57" fmla="*/ 22 h 138"/>
                  <a:gd name="T58" fmla="*/ 102 w 134"/>
                  <a:gd name="T59" fmla="*/ 11 h 138"/>
                  <a:gd name="T60" fmla="*/ 91 w 134"/>
                  <a:gd name="T61" fmla="*/ 6 h 138"/>
                  <a:gd name="T62" fmla="*/ 80 w 134"/>
                  <a:gd name="T63" fmla="*/ 0 h 138"/>
                  <a:gd name="T64" fmla="*/ 64 w 134"/>
                  <a:gd name="T65" fmla="*/ 0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"/>
                  <a:gd name="T100" fmla="*/ 0 h 138"/>
                  <a:gd name="T101" fmla="*/ 134 w 134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" h="138">
                    <a:moveTo>
                      <a:pt x="64" y="0"/>
                    </a:moveTo>
                    <a:lnTo>
                      <a:pt x="53" y="0"/>
                    </a:lnTo>
                    <a:lnTo>
                      <a:pt x="37" y="6"/>
                    </a:lnTo>
                    <a:lnTo>
                      <a:pt x="27" y="11"/>
                    </a:lnTo>
                    <a:lnTo>
                      <a:pt x="16" y="22"/>
                    </a:lnTo>
                    <a:lnTo>
                      <a:pt x="11" y="28"/>
                    </a:lnTo>
                    <a:lnTo>
                      <a:pt x="5" y="44"/>
                    </a:lnTo>
                    <a:lnTo>
                      <a:pt x="0" y="55"/>
                    </a:lnTo>
                    <a:lnTo>
                      <a:pt x="0" y="66"/>
                    </a:lnTo>
                    <a:lnTo>
                      <a:pt x="0" y="83"/>
                    </a:lnTo>
                    <a:lnTo>
                      <a:pt x="5" y="94"/>
                    </a:lnTo>
                    <a:lnTo>
                      <a:pt x="11" y="110"/>
                    </a:lnTo>
                    <a:lnTo>
                      <a:pt x="16" y="116"/>
                    </a:lnTo>
                    <a:lnTo>
                      <a:pt x="27" y="127"/>
                    </a:lnTo>
                    <a:lnTo>
                      <a:pt x="37" y="132"/>
                    </a:lnTo>
                    <a:lnTo>
                      <a:pt x="53" y="138"/>
                    </a:lnTo>
                    <a:lnTo>
                      <a:pt x="64" y="138"/>
                    </a:lnTo>
                    <a:lnTo>
                      <a:pt x="80" y="138"/>
                    </a:lnTo>
                    <a:lnTo>
                      <a:pt x="91" y="132"/>
                    </a:lnTo>
                    <a:lnTo>
                      <a:pt x="102" y="127"/>
                    </a:lnTo>
                    <a:lnTo>
                      <a:pt x="113" y="116"/>
                    </a:lnTo>
                    <a:lnTo>
                      <a:pt x="123" y="110"/>
                    </a:lnTo>
                    <a:lnTo>
                      <a:pt x="129" y="94"/>
                    </a:lnTo>
                    <a:lnTo>
                      <a:pt x="134" y="83"/>
                    </a:lnTo>
                    <a:lnTo>
                      <a:pt x="134" y="66"/>
                    </a:lnTo>
                    <a:lnTo>
                      <a:pt x="134" y="55"/>
                    </a:lnTo>
                    <a:lnTo>
                      <a:pt x="129" y="44"/>
                    </a:lnTo>
                    <a:lnTo>
                      <a:pt x="123" y="28"/>
                    </a:lnTo>
                    <a:lnTo>
                      <a:pt x="113" y="22"/>
                    </a:lnTo>
                    <a:lnTo>
                      <a:pt x="102" y="11"/>
                    </a:lnTo>
                    <a:lnTo>
                      <a:pt x="91" y="6"/>
                    </a:lnTo>
                    <a:lnTo>
                      <a:pt x="80" y="0"/>
                    </a:lnTo>
                    <a:lnTo>
                      <a:pt x="64" y="0"/>
                    </a:lnTo>
                  </a:path>
                </a:pathLst>
              </a:custGeom>
              <a:noFill/>
              <a:ln w="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45" name="Straight Connector 44"/>
            <p:cNvCxnSpPr>
              <a:endCxn id="63" idx="1"/>
            </p:cNvCxnSpPr>
            <p:nvPr/>
          </p:nvCxnSpPr>
          <p:spPr>
            <a:xfrm flipV="1">
              <a:off x="361346" y="4091291"/>
              <a:ext cx="92226" cy="29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63" idx="3"/>
            </p:cNvCxnSpPr>
            <p:nvPr/>
          </p:nvCxnSpPr>
          <p:spPr>
            <a:xfrm flipV="1">
              <a:off x="656167" y="4085334"/>
              <a:ext cx="123976" cy="59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409095" y="4068966"/>
              <a:ext cx="104322" cy="14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61" idx="3"/>
            </p:cNvCxnSpPr>
            <p:nvPr/>
          </p:nvCxnSpPr>
          <p:spPr>
            <a:xfrm rot="10800000">
              <a:off x="1731137" y="4068966"/>
              <a:ext cx="116416" cy="14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7" idx="8"/>
            </p:cNvCxnSpPr>
            <p:nvPr/>
          </p:nvCxnSpPr>
          <p:spPr>
            <a:xfrm>
              <a:off x="972160" y="4068966"/>
              <a:ext cx="220739" cy="29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41"/>
          <p:cNvSpPr txBox="1">
            <a:spLocks noChangeArrowheads="1"/>
          </p:cNvSpPr>
          <p:nvPr/>
        </p:nvSpPr>
        <p:spPr bwMode="auto">
          <a:xfrm>
            <a:off x="3645887" y="3900572"/>
            <a:ext cx="1266976" cy="44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47" tIns="43223" rIns="86447" bIns="43223">
            <a:spAutoFit/>
          </a:bodyPr>
          <a:lstStyle/>
          <a:p>
            <a:pPr algn="ctr"/>
            <a:r>
              <a:rPr lang="en-US" sz="1100" b="1" dirty="0">
                <a:latin typeface="Arial" charset="0"/>
                <a:cs typeface="Arial" charset="0"/>
              </a:rPr>
              <a:t>QWR 80.5 MHz</a:t>
            </a:r>
          </a:p>
          <a:p>
            <a:pPr algn="ctr"/>
            <a:r>
              <a:rPr lang="en-US" sz="1100" b="1" dirty="0">
                <a:latin typeface="Arial" charset="0"/>
                <a:cs typeface="Arial" charset="0"/>
              </a:rPr>
              <a:t>Beta=0.041</a:t>
            </a:r>
          </a:p>
        </p:txBody>
      </p:sp>
      <p:sp>
        <p:nvSpPr>
          <p:cNvPr id="67" name="TextBox 41"/>
          <p:cNvSpPr txBox="1">
            <a:spLocks noChangeArrowheads="1"/>
          </p:cNvSpPr>
          <p:nvPr/>
        </p:nvSpPr>
        <p:spPr bwMode="auto">
          <a:xfrm>
            <a:off x="4912863" y="3912838"/>
            <a:ext cx="1266976" cy="44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47" tIns="43223" rIns="86447" bIns="43223">
            <a:spAutoFit/>
          </a:bodyPr>
          <a:lstStyle/>
          <a:p>
            <a:pPr algn="ctr"/>
            <a:r>
              <a:rPr lang="en-US" sz="1100" b="1" dirty="0">
                <a:latin typeface="Arial" charset="0"/>
                <a:cs typeface="Arial" charset="0"/>
              </a:rPr>
              <a:t>QWR 80.5 MHz</a:t>
            </a:r>
          </a:p>
          <a:p>
            <a:pPr algn="ctr"/>
            <a:r>
              <a:rPr lang="en-US" sz="1100" b="1" dirty="0" smtClean="0">
                <a:latin typeface="Arial" charset="0"/>
                <a:cs typeface="Arial" charset="0"/>
              </a:rPr>
              <a:t>Beta=0.085</a:t>
            </a:r>
            <a:endParaRPr lang="en-US" sz="1100" b="1" dirty="0">
              <a:latin typeface="Arial" charset="0"/>
              <a:cs typeface="Arial" charset="0"/>
            </a:endParaRPr>
          </a:p>
        </p:txBody>
      </p:sp>
      <p:sp>
        <p:nvSpPr>
          <p:cNvPr id="68" name="TextBox 41"/>
          <p:cNvSpPr txBox="1">
            <a:spLocks noChangeArrowheads="1"/>
          </p:cNvSpPr>
          <p:nvPr/>
        </p:nvSpPr>
        <p:spPr bwMode="auto">
          <a:xfrm>
            <a:off x="6225913" y="3900571"/>
            <a:ext cx="1266976" cy="44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47" tIns="43223" rIns="86447" bIns="43223">
            <a:spAutoFit/>
          </a:bodyPr>
          <a:lstStyle/>
          <a:p>
            <a:pPr algn="ctr"/>
            <a:r>
              <a:rPr lang="en-US" sz="1100" b="1" dirty="0">
                <a:latin typeface="Arial" charset="0"/>
                <a:cs typeface="Arial" charset="0"/>
              </a:rPr>
              <a:t>H</a:t>
            </a:r>
            <a:r>
              <a:rPr lang="en-US" sz="1100" b="1" dirty="0" smtClean="0">
                <a:latin typeface="Arial" charset="0"/>
                <a:cs typeface="Arial" charset="0"/>
              </a:rPr>
              <a:t>WR 322 </a:t>
            </a:r>
            <a:r>
              <a:rPr lang="en-US" sz="1100" b="1" dirty="0">
                <a:latin typeface="Arial" charset="0"/>
                <a:cs typeface="Arial" charset="0"/>
              </a:rPr>
              <a:t>MHz</a:t>
            </a:r>
          </a:p>
          <a:p>
            <a:pPr algn="ctr"/>
            <a:r>
              <a:rPr lang="en-US" sz="1100" b="1" dirty="0" smtClean="0">
                <a:latin typeface="Arial" charset="0"/>
                <a:cs typeface="Arial" charset="0"/>
              </a:rPr>
              <a:t>Beta=0.29</a:t>
            </a:r>
            <a:endParaRPr lang="en-US" sz="1100" b="1" dirty="0">
              <a:latin typeface="Arial" charset="0"/>
              <a:cs typeface="Arial" charset="0"/>
            </a:endParaRPr>
          </a:p>
        </p:txBody>
      </p:sp>
      <p:sp>
        <p:nvSpPr>
          <p:cNvPr id="69" name="TextBox 41"/>
          <p:cNvSpPr txBox="1">
            <a:spLocks noChangeArrowheads="1"/>
          </p:cNvSpPr>
          <p:nvPr/>
        </p:nvSpPr>
        <p:spPr bwMode="auto">
          <a:xfrm>
            <a:off x="7492889" y="3870446"/>
            <a:ext cx="1266976" cy="44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47" tIns="43223" rIns="86447" bIns="43223">
            <a:spAutoFit/>
          </a:bodyPr>
          <a:lstStyle/>
          <a:p>
            <a:pPr algn="ctr"/>
            <a:r>
              <a:rPr lang="en-US" sz="1100" b="1" dirty="0">
                <a:latin typeface="Arial" charset="0"/>
                <a:cs typeface="Arial" charset="0"/>
              </a:rPr>
              <a:t>H</a:t>
            </a:r>
            <a:r>
              <a:rPr lang="en-US" sz="1100" b="1" dirty="0" smtClean="0">
                <a:latin typeface="Arial" charset="0"/>
                <a:cs typeface="Arial" charset="0"/>
              </a:rPr>
              <a:t>WR 322 </a:t>
            </a:r>
            <a:r>
              <a:rPr lang="en-US" sz="1100" b="1" dirty="0">
                <a:latin typeface="Arial" charset="0"/>
                <a:cs typeface="Arial" charset="0"/>
              </a:rPr>
              <a:t>MHz</a:t>
            </a:r>
          </a:p>
          <a:p>
            <a:pPr algn="ctr"/>
            <a:r>
              <a:rPr lang="en-US" sz="1100" b="1" dirty="0" smtClean="0">
                <a:latin typeface="Arial" charset="0"/>
                <a:cs typeface="Arial" charset="0"/>
              </a:rPr>
              <a:t>Beta=0.53</a:t>
            </a:r>
            <a:endParaRPr lang="en-US" sz="11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8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90916"/>
            <a:ext cx="8991600" cy="668303"/>
          </a:xfrm>
        </p:spPr>
        <p:txBody>
          <a:bodyPr/>
          <a:lstStyle/>
          <a:p>
            <a:r>
              <a:rPr lang="en-US" sz="2800" dirty="0" smtClean="0"/>
              <a:t>HWR </a:t>
            </a:r>
            <a:r>
              <a:rPr lang="en-US" sz="2800" dirty="0"/>
              <a:t>and </a:t>
            </a:r>
            <a:r>
              <a:rPr lang="en-US" sz="2800" dirty="0" smtClean="0"/>
              <a:t>QWR </a:t>
            </a:r>
            <a:r>
              <a:rPr lang="en-US" sz="2800" dirty="0"/>
              <a:t>Cryomodule </a:t>
            </a:r>
            <a:r>
              <a:rPr lang="en-US" sz="2800" dirty="0" smtClean="0"/>
              <a:t>Designs for FRIB</a:t>
            </a:r>
            <a:br>
              <a:rPr lang="en-US" sz="2800" dirty="0" smtClean="0"/>
            </a:br>
            <a:r>
              <a:rPr lang="en-US" sz="1800" dirty="0" smtClean="0"/>
              <a:t>Modular Design to be Used on All FRIB Resonator Types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6764867" y="1524000"/>
            <a:ext cx="2302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322 MHz </a:t>
            </a:r>
            <a:r>
              <a:rPr lang="el-GR" dirty="0"/>
              <a:t>β</a:t>
            </a:r>
            <a:r>
              <a:rPr lang="en-US" dirty="0"/>
              <a:t> = 0.53 </a:t>
            </a:r>
            <a:r>
              <a:rPr lang="en-US" dirty="0" smtClean="0"/>
              <a:t>HWR Configuration:</a:t>
            </a:r>
          </a:p>
          <a:p>
            <a:r>
              <a:rPr lang="en-US" dirty="0" smtClean="0"/>
              <a:t>Length = 5.82 m</a:t>
            </a:r>
          </a:p>
          <a:p>
            <a:r>
              <a:rPr lang="en-US" dirty="0" smtClean="0"/>
              <a:t>Height = 2.39 m</a:t>
            </a:r>
          </a:p>
          <a:p>
            <a:r>
              <a:rPr lang="en-US" dirty="0" smtClean="0"/>
              <a:t>Width = 1.28 m</a:t>
            </a:r>
          </a:p>
          <a:p>
            <a:r>
              <a:rPr lang="en-US" dirty="0" smtClean="0"/>
              <a:t>Weight = 8,200 kg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89658" y="4114800"/>
            <a:ext cx="23543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80.5 MHz </a:t>
            </a:r>
            <a:r>
              <a:rPr lang="el-GR" dirty="0"/>
              <a:t>β</a:t>
            </a:r>
            <a:r>
              <a:rPr lang="en-US" dirty="0"/>
              <a:t> = 0.085 </a:t>
            </a:r>
            <a:r>
              <a:rPr lang="en-US" dirty="0" smtClean="0"/>
              <a:t>QWR Configuration:</a:t>
            </a:r>
          </a:p>
          <a:p>
            <a:r>
              <a:rPr lang="en-US" dirty="0" smtClean="0"/>
              <a:t>Length = 5.99 m</a:t>
            </a:r>
          </a:p>
          <a:p>
            <a:r>
              <a:rPr lang="en-US" dirty="0" smtClean="0"/>
              <a:t>Height = 3 m</a:t>
            </a:r>
          </a:p>
          <a:p>
            <a:r>
              <a:rPr lang="en-US" dirty="0" smtClean="0"/>
              <a:t>Width = 1.28 m</a:t>
            </a:r>
          </a:p>
          <a:p>
            <a:r>
              <a:rPr lang="en-US" dirty="0" smtClean="0"/>
              <a:t>Weight = 9,375 kg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44" t="8180" r="7456" b="11704"/>
          <a:stretch/>
        </p:blipFill>
        <p:spPr>
          <a:xfrm>
            <a:off x="1524000" y="1170971"/>
            <a:ext cx="4805926" cy="245557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0139" y="3283351"/>
            <a:ext cx="4806681" cy="270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2"/>
          <p:cNvSpPr txBox="1">
            <a:spLocks/>
          </p:cNvSpPr>
          <p:nvPr/>
        </p:nvSpPr>
        <p:spPr bwMode="auto">
          <a:xfrm>
            <a:off x="-76200" y="5576075"/>
            <a:ext cx="3581400" cy="586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56111" tIns="102447" rIns="256111" bIns="102447" numCol="1" anchor="b" anchorCtr="0" compatLnSpc="1">
            <a:prstTxWarp prst="textNoShape">
              <a:avLst/>
            </a:prstTxWarp>
            <a:spAutoFit/>
          </a:bodyPr>
          <a:lstStyle>
            <a:lvl1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2087379" algn="ctr" defTabSz="3689162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4174768" algn="ctr" defTabSz="3689162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6262142" algn="ctr" defTabSz="3689162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8349531" algn="ctr" defTabSz="3689162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 dirty="0" smtClean="0"/>
              <a:t>80.5 MHz </a:t>
            </a:r>
            <a:r>
              <a:rPr lang="el-GR" sz="1400" dirty="0" smtClean="0"/>
              <a:t>β</a:t>
            </a:r>
            <a:r>
              <a:rPr lang="en-US" sz="1400" dirty="0" smtClean="0"/>
              <a:t> = 0.085</a:t>
            </a:r>
          </a:p>
          <a:p>
            <a:r>
              <a:rPr lang="en-US" sz="1400" dirty="0" smtClean="0"/>
              <a:t>8 QWR Resonators x 3 Solenoids</a:t>
            </a:r>
            <a:endParaRPr lang="en-US" sz="1400" dirty="0"/>
          </a:p>
        </p:txBody>
      </p:sp>
      <p:sp>
        <p:nvSpPr>
          <p:cNvPr id="20" name="Title 2"/>
          <p:cNvSpPr txBox="1">
            <a:spLocks/>
          </p:cNvSpPr>
          <p:nvPr/>
        </p:nvSpPr>
        <p:spPr bwMode="auto">
          <a:xfrm>
            <a:off x="76200" y="2895600"/>
            <a:ext cx="3494546" cy="586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256111" tIns="102447" rIns="256111" bIns="102447" numCol="1" anchor="b" anchorCtr="0" compatLnSpc="1">
            <a:prstTxWarp prst="textNoShape">
              <a:avLst/>
            </a:prstTxWarp>
            <a:spAutoFit/>
          </a:bodyPr>
          <a:lstStyle>
            <a:lvl1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66880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2087379" algn="ctr" defTabSz="3689162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4174768" algn="ctr" defTabSz="3689162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6262142" algn="ctr" defTabSz="3689162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8349531" algn="ctr" defTabSz="3689162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146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 dirty="0" smtClean="0"/>
              <a:t>322 MHz </a:t>
            </a:r>
            <a:r>
              <a:rPr lang="el-GR" sz="1400" dirty="0" smtClean="0"/>
              <a:t>β</a:t>
            </a:r>
            <a:r>
              <a:rPr lang="en-US" sz="1400" dirty="0" smtClean="0"/>
              <a:t> = 0.53</a:t>
            </a:r>
          </a:p>
          <a:p>
            <a:r>
              <a:rPr lang="en-US" sz="1400" dirty="0" smtClean="0"/>
              <a:t>8 HWR Resonators x 1 Solenoid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486400" y="6416675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34400" y="6264275"/>
            <a:ext cx="609600" cy="365125"/>
          </a:xfrm>
        </p:spPr>
        <p:txBody>
          <a:bodyPr/>
          <a:lstStyle/>
          <a:p>
            <a:pPr algn="l"/>
            <a:r>
              <a:rPr lang="en-US" dirty="0"/>
              <a:t> 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1D2CDB64-C772-4C10-8066-C769534B205C}" type="slidenum">
              <a:rPr lang="en-US" smtClean="0">
                <a:solidFill>
                  <a:schemeClr val="tx1"/>
                </a:solidFill>
              </a:rPr>
              <a:pPr algn="l"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812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262332"/>
            <a:ext cx="8991600" cy="478636"/>
          </a:xfrm>
        </p:spPr>
        <p:txBody>
          <a:bodyPr/>
          <a:lstStyle/>
          <a:p>
            <a:r>
              <a:rPr lang="en-US" dirty="0" smtClean="0"/>
              <a:t>Cavity Fabrication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5635625" y="6400800"/>
            <a:ext cx="2898775" cy="365125"/>
          </a:xfrm>
        </p:spPr>
        <p:txBody>
          <a:bodyPr/>
          <a:lstStyle/>
          <a:p>
            <a:r>
              <a:rPr lang="en-US" dirty="0"/>
              <a:t>C. Compton, July 2012, SRF Materials Workshop</a:t>
            </a:r>
          </a:p>
          <a:p>
            <a:endParaRPr lang="en-US" dirty="0"/>
          </a:p>
        </p:txBody>
      </p:sp>
      <p:sp>
        <p:nvSpPr>
          <p:cNvPr id="1126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324600"/>
            <a:ext cx="762000" cy="3646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F315456B-8AAA-47E4-9698-54B669E77D99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 bwMode="auto">
          <a:xfrm>
            <a:off x="76200" y="1066800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Cavities fabricated from bulk niobium</a:t>
            </a: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Cavity components formed using standard rolling and deep drawing techniques</a:t>
            </a: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Cavity components jointed using electron-beam welding technology</a:t>
            </a: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Isolated vacuum design using </a:t>
            </a:r>
            <a:r>
              <a:rPr lang="en-US" sz="20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Conflat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seal technology</a:t>
            </a:r>
          </a:p>
          <a:p>
            <a:pP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Nb</a:t>
            </a: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-Ti alloy used for cavity vacuum flanges and interfacing with helium vessel </a:t>
            </a: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Helium vessel fabricated from grade 2 titanium, using TIG welding for joining</a:t>
            </a:r>
          </a:p>
          <a:p>
            <a:pPr>
              <a:buFont typeface="Arial" pitchFamily="34" charset="0"/>
              <a:buChar char="•"/>
            </a:pPr>
            <a:endParaRPr lang="en-US" sz="20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>
              <a:buFont typeface="Arial" pitchFamily="34" charset="0"/>
              <a:buChar char="•"/>
            </a:pPr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2000" kern="0" dirty="0" smtClean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213" t="16118" r="6131" b="-26750"/>
          <a:stretch/>
        </p:blipFill>
        <p:spPr>
          <a:xfrm>
            <a:off x="4117677" y="4728107"/>
            <a:ext cx="2054523" cy="2037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48400" y="3570982"/>
            <a:ext cx="27432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200" y="3686989"/>
            <a:ext cx="2602414" cy="1951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98235" y="3356055"/>
            <a:ext cx="2002365" cy="15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21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86331B17BBCB45B803A3D532CD2184" ma:contentTypeVersion="2" ma:contentTypeDescription="Create a new document." ma:contentTypeScope="" ma:versionID="9fa5a014ca58332b83e6139fd5181fe4">
  <xsd:schema xmlns:xsd="http://www.w3.org/2001/XMLSchema" xmlns:p="http://schemas.microsoft.com/office/2006/metadata/properties" targetNamespace="http://schemas.microsoft.com/office/2006/metadata/properties" ma:root="true" ma:fieldsID="c20d243c7380a26a667c303cfabca2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912538-981D-4650-AACA-4375828E4B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FRIB2</Template>
  <TotalTime>21383</TotalTime>
  <Words>1367</Words>
  <Application>Microsoft Macintosh PowerPoint</Application>
  <PresentationFormat>On-screen Show (4:3)</PresentationFormat>
  <Paragraphs>311</Paragraphs>
  <Slides>19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FRIB2</vt:lpstr>
      <vt:lpstr>7th SRF Materials Workshop FRIB SRF Cavities 7/16/12 Chris Compton</vt:lpstr>
      <vt:lpstr>Outline </vt:lpstr>
      <vt:lpstr>Facility for Rare Isotope Beams (FRIB)  D.O.E funded project, completion 2019 </vt:lpstr>
      <vt:lpstr>Facility for Rare Isotope Beams (FRIB)  200 MeV/u, 400kW (238U)</vt:lpstr>
      <vt:lpstr>Integrated Technical Design</vt:lpstr>
      <vt:lpstr>FRIB Driver Accelerator Layout</vt:lpstr>
      <vt:lpstr>What is required to achieve FRIB (200 MeV/u,  400 kW) </vt:lpstr>
      <vt:lpstr>HWR and QWR Cryomodule Designs for FRIB Modular Design to be Used on All FRIB Resonator Types</vt:lpstr>
      <vt:lpstr>Cavity Fabrication </vt:lpstr>
      <vt:lpstr>Cavity Stiffness </vt:lpstr>
      <vt:lpstr>Cavity Processing </vt:lpstr>
      <vt:lpstr>Niobium Procurement for FRIB </vt:lpstr>
      <vt:lpstr>Niobium Material Specification </vt:lpstr>
      <vt:lpstr> Chemical Composition</vt:lpstr>
      <vt:lpstr>Cavity Performance for FRIB </vt:lpstr>
      <vt:lpstr>FRIB Upgrade Considerations </vt:lpstr>
      <vt:lpstr>Cavity Performance for Upgrade </vt:lpstr>
      <vt:lpstr>FRIB Upgrade Considerations</vt:lpstr>
      <vt:lpstr>FRIB Upgrade Considerations </vt:lpstr>
    </vt:vector>
  </TitlesOfParts>
  <Company>NSCL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Cavity Mechanical Design, Structural and Thermal Calculations</dc:title>
  <dc:creator>Samuel Miller</dc:creator>
  <cp:lastModifiedBy>Chris Compton</cp:lastModifiedBy>
  <cp:revision>700</cp:revision>
  <cp:lastPrinted>2009-07-30T20:47:55Z</cp:lastPrinted>
  <dcterms:created xsi:type="dcterms:W3CDTF">2012-07-15T14:57:06Z</dcterms:created>
  <dcterms:modified xsi:type="dcterms:W3CDTF">2012-07-15T15:54:38Z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0x010100A286331B17BBCB45B803A3D532CD2184</vt:lpwstr>
  </property>
</Properties>
</file>