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85" r:id="rId2"/>
    <p:sldId id="530" r:id="rId3"/>
    <p:sldId id="581" r:id="rId4"/>
    <p:sldId id="459" r:id="rId5"/>
    <p:sldId id="460" r:id="rId6"/>
    <p:sldId id="582" r:id="rId7"/>
    <p:sldId id="578" r:id="rId8"/>
    <p:sldId id="579" r:id="rId9"/>
    <p:sldId id="452" r:id="rId10"/>
    <p:sldId id="577" r:id="rId11"/>
    <p:sldId id="55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D2B000"/>
    <a:srgbClr val="E7B200"/>
    <a:srgbClr val="A42400"/>
    <a:srgbClr val="4080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1" autoAdjust="0"/>
    <p:restoredTop sz="99840" autoAdjust="0"/>
  </p:normalViewPr>
  <p:slideViewPr>
    <p:cSldViewPr snapToGrid="0">
      <p:cViewPr varScale="1">
        <p:scale>
          <a:sx n="76" d="100"/>
          <a:sy n="76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8472-20F9-4A4E-A399-D5F90AB85CEA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C0F82-79A9-F64B-BDAF-674803B06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20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71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BE5836A-C55A-DB40-9B97-D614BC1A04D6}" type="slidenum">
              <a:rPr 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Storage rings and FELs provide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beamlines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with about 1 Watt average power (0.1% BW)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Next generation superconducting-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linac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-driven FELs can provide hundreds of Watts, and with flexibility in X-ray pulse characteristics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Orders of magnitude more average power in coherent beams, with many (10) orders of magnitude greater peak brightness than storage rings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6F3742-F1B1-0044-BC30-781CD56BD7F3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20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High repetition rate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Injector (APEX)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Spreader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Advanced FEL operation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Seeding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Lasers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err="1" smtClean="0">
                <a:cs typeface="Helvetica Neue"/>
              </a:rPr>
              <a:t>Undulators</a:t>
            </a:r>
            <a:endParaRPr lang="en-US" sz="1600" dirty="0" smtClean="0">
              <a:cs typeface="Helvetica Neue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Instrumentation &amp; diagnostics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Timing &amp; synchronization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High average power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Beam dumps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Superconducting accelerator developments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High </a:t>
            </a:r>
            <a:r>
              <a:rPr lang="en-US" sz="1600" dirty="0" err="1" smtClean="0">
                <a:cs typeface="Helvetica Neue"/>
              </a:rPr>
              <a:t>Q</a:t>
            </a:r>
            <a:r>
              <a:rPr lang="en-US" sz="1600" baseline="-25000" dirty="0" err="1" smtClean="0">
                <a:cs typeface="Helvetica Neue"/>
              </a:rPr>
              <a:t>o</a:t>
            </a:r>
            <a:endParaRPr lang="en-US" sz="1600" baseline="-25000" dirty="0" smtClean="0">
              <a:cs typeface="Helvetica Neue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Higher order mode power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Field emission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Harmonic cavity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29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3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339725"/>
            <a:ext cx="7646988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06514"/>
            <a:ext cx="8788400" cy="5214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84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59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5236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2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C21B7E7-3C0E-C243-AB13-B4AE7ADB14EE}" type="slidenum">
              <a:rPr lang="en-US" sz="1200">
                <a:solidFill>
                  <a:srgbClr val="800000"/>
                </a:solidFill>
                <a:latin typeface="Helvetica Neue"/>
                <a:ea typeface="ヒラギノ角ゴ ProN W3" charset="0"/>
                <a:cs typeface="Helvetica Neue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800000"/>
              </a:solidFill>
              <a:latin typeface="Helvetica Neue"/>
              <a:ea typeface="ヒラギノ角ゴ ProN W3" charset="0"/>
              <a:cs typeface="Helvetica Neue"/>
            </a:endParaRPr>
          </a:p>
        </p:txBody>
      </p:sp>
      <p:pic>
        <p:nvPicPr>
          <p:cNvPr id="8" name="Picture 7" descr="PPT_template_CR-0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" y="6051700"/>
            <a:ext cx="9143391" cy="816810"/>
          </a:xfrm>
          <a:prstGeom prst="rect">
            <a:avLst/>
          </a:prstGeom>
        </p:spPr>
      </p:pic>
      <p:pic>
        <p:nvPicPr>
          <p:cNvPr id="9" name="Picture 8" descr="PPT_template_CR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" y="0"/>
            <a:ext cx="9143391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3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225425" indent="-225425" algn="l" defTabSz="457200" rtl="0" eaLnBrk="1" fontAlgn="base" hangingPunct="1">
        <a:spcBef>
          <a:spcPct val="8000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Helvetica Neue"/>
          <a:ea typeface="+mn-ea"/>
          <a:cs typeface="+mn-cs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Helvetica Neue"/>
          <a:ea typeface="+mn-ea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>
          <a:solidFill>
            <a:schemeClr val="tx1"/>
          </a:solidFill>
          <a:latin typeface="Helvetica Neue"/>
          <a:ea typeface="+mn-ea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3692" y="972524"/>
            <a:ext cx="8973033" cy="2062019"/>
            <a:chOff x="133692" y="1607504"/>
            <a:chExt cx="8973033" cy="2062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30601"/>
            <a:ext cx="9144000" cy="271577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NGLS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smtClean="0">
                <a:solidFill>
                  <a:srgbClr val="000090"/>
                </a:solidFill>
              </a:rPr>
              <a:t>Outline 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and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Needs in Superconducting RF Materials Development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1000" dirty="0" smtClean="0">
                <a:solidFill>
                  <a:srgbClr val="000090"/>
                </a:solidFill>
              </a:rPr>
              <a:t> </a:t>
            </a:r>
            <a:br>
              <a:rPr lang="en-US" sz="10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John Corlett 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1800" dirty="0" smtClean="0">
                <a:solidFill>
                  <a:srgbClr val="000090"/>
                </a:solidFill>
              </a:rPr>
              <a:t>SRFMW, July 16, 2012</a:t>
            </a:r>
            <a:r>
              <a:rPr lang="en-US" sz="1800" dirty="0">
                <a:solidFill>
                  <a:srgbClr val="000090"/>
                </a:solidFill>
              </a:rPr>
              <a:t/>
            </a:r>
            <a:br>
              <a:rPr lang="en-US" sz="1800" dirty="0">
                <a:solidFill>
                  <a:srgbClr val="000090"/>
                </a:solidFill>
              </a:rPr>
            </a:br>
            <a:endParaRPr lang="en-US" sz="1800" dirty="0">
              <a:solidFill>
                <a:srgbClr val="000090"/>
              </a:solidFill>
            </a:endParaRPr>
          </a:p>
        </p:txBody>
      </p:sp>
      <p:grpSp>
        <p:nvGrpSpPr>
          <p:cNvPr id="13" name="Group 5"/>
          <p:cNvGrpSpPr/>
          <p:nvPr/>
        </p:nvGrpSpPr>
        <p:grpSpPr>
          <a:xfrm>
            <a:off x="0" y="5913437"/>
            <a:ext cx="9144000" cy="944563"/>
            <a:chOff x="0" y="0"/>
            <a:chExt cx="9144000" cy="944563"/>
          </a:xfrm>
        </p:grpSpPr>
        <p:pic>
          <p:nvPicPr>
            <p:cNvPr id="14" name="Picture 26" descr="PPT_Page_bann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620000" y="530423"/>
              <a:ext cx="1392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Office of Science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848600" y="533400"/>
              <a:ext cx="990600" cy="1588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88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3"/>
          <p:cNvSpPr>
            <a:spLocks/>
          </p:cNvSpPr>
          <p:nvPr/>
        </p:nvSpPr>
        <p:spPr bwMode="auto">
          <a:xfrm>
            <a:off x="8098008" y="1859319"/>
            <a:ext cx="625160" cy="2010751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9" name="Rectangle 4"/>
          <p:cNvSpPr>
            <a:spLocks/>
          </p:cNvSpPr>
          <p:nvPr/>
        </p:nvSpPr>
        <p:spPr bwMode="auto">
          <a:xfrm>
            <a:off x="3757614" y="1814671"/>
            <a:ext cx="1232458" cy="2046664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0" name="Rectangle 5"/>
          <p:cNvSpPr>
            <a:spLocks/>
          </p:cNvSpPr>
          <p:nvPr/>
        </p:nvSpPr>
        <p:spPr bwMode="auto">
          <a:xfrm>
            <a:off x="2543018" y="1814671"/>
            <a:ext cx="607298" cy="2046664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1004340" y="1814670"/>
            <a:ext cx="0" cy="2348963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316" y="290881"/>
            <a:ext cx="7646988" cy="731838"/>
          </a:xfrm>
        </p:spPr>
        <p:txBody>
          <a:bodyPr lIns="64291" tIns="32146" rIns="64291" bIns="32146"/>
          <a:lstStyle/>
          <a:p>
            <a:pPr>
              <a:defRPr/>
            </a:pPr>
            <a:r>
              <a:rPr lang="en-US" dirty="0" smtClean="0">
                <a:solidFill>
                  <a:srgbClr val="000090"/>
                </a:solidFill>
              </a:rPr>
              <a:t>Planning assumptions</a:t>
            </a:r>
          </a:p>
        </p:txBody>
      </p:sp>
      <p:sp>
        <p:nvSpPr>
          <p:cNvPr id="4107" name="Line 2"/>
          <p:cNvSpPr>
            <a:spLocks noChangeShapeType="1"/>
          </p:cNvSpPr>
          <p:nvPr/>
        </p:nvSpPr>
        <p:spPr bwMode="auto">
          <a:xfrm>
            <a:off x="1747023" y="1603389"/>
            <a:ext cx="0" cy="246649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3134687" y="1967591"/>
            <a:ext cx="625160" cy="347142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15</a:t>
            </a:r>
          </a:p>
        </p:txBody>
      </p:sp>
      <p:sp>
        <p:nvSpPr>
          <p:cNvPr id="4103" name="Rectangle 7"/>
          <p:cNvSpPr>
            <a:spLocks/>
          </p:cNvSpPr>
          <p:nvPr/>
        </p:nvSpPr>
        <p:spPr bwMode="auto">
          <a:xfrm>
            <a:off x="3747567" y="1967591"/>
            <a:ext cx="625160" cy="347142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16</a:t>
            </a: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4373843" y="1966475"/>
            <a:ext cx="626276" cy="346025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17</a:t>
            </a:r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>
            <a:off x="4990072" y="1966475"/>
            <a:ext cx="625160" cy="346025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18</a:t>
            </a:r>
          </a:p>
        </p:txBody>
      </p:sp>
      <p:sp>
        <p:nvSpPr>
          <p:cNvPr id="2" name="Rectangle 10"/>
          <p:cNvSpPr>
            <a:spLocks/>
          </p:cNvSpPr>
          <p:nvPr/>
        </p:nvSpPr>
        <p:spPr bwMode="auto">
          <a:xfrm>
            <a:off x="5615231" y="1966475"/>
            <a:ext cx="625160" cy="346025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19</a:t>
            </a:r>
          </a:p>
        </p:txBody>
      </p:sp>
      <p:sp>
        <p:nvSpPr>
          <p:cNvPr id="3" name="Rectangle 11"/>
          <p:cNvSpPr>
            <a:spLocks/>
          </p:cNvSpPr>
          <p:nvPr/>
        </p:nvSpPr>
        <p:spPr bwMode="auto">
          <a:xfrm>
            <a:off x="6231460" y="1966475"/>
            <a:ext cx="625160" cy="346025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20</a:t>
            </a:r>
          </a:p>
        </p:txBody>
      </p:sp>
      <p:sp>
        <p:nvSpPr>
          <p:cNvPr id="4" name="Rectangle 12"/>
          <p:cNvSpPr>
            <a:spLocks/>
          </p:cNvSpPr>
          <p:nvPr/>
        </p:nvSpPr>
        <p:spPr bwMode="auto">
          <a:xfrm>
            <a:off x="1908928" y="1966475"/>
            <a:ext cx="625160" cy="346025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13</a:t>
            </a:r>
          </a:p>
        </p:txBody>
      </p:sp>
      <p:sp>
        <p:nvSpPr>
          <p:cNvPr id="5" name="Rectangle 13"/>
          <p:cNvSpPr>
            <a:spLocks/>
          </p:cNvSpPr>
          <p:nvPr/>
        </p:nvSpPr>
        <p:spPr bwMode="auto">
          <a:xfrm>
            <a:off x="2525156" y="1966475"/>
            <a:ext cx="625160" cy="346025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14</a:t>
            </a:r>
          </a:p>
        </p:txBody>
      </p:sp>
      <p:sp>
        <p:nvSpPr>
          <p:cNvPr id="4119" name="Rectangle 14"/>
          <p:cNvSpPr>
            <a:spLocks/>
          </p:cNvSpPr>
          <p:nvPr/>
        </p:nvSpPr>
        <p:spPr bwMode="auto">
          <a:xfrm>
            <a:off x="3855853" y="1528920"/>
            <a:ext cx="1018117" cy="2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 Neue" charset="0"/>
                <a:ea typeface="ＭＳ Ｐゴシック" charset="0"/>
                <a:sym typeface="Helvetica Neue" charset="0"/>
              </a:rPr>
              <a:t>CD-2/3a, 3b</a:t>
            </a:r>
          </a:p>
        </p:txBody>
      </p:sp>
      <p:sp>
        <p:nvSpPr>
          <p:cNvPr id="4111" name="Rectangle 15"/>
          <p:cNvSpPr>
            <a:spLocks/>
          </p:cNvSpPr>
          <p:nvPr/>
        </p:nvSpPr>
        <p:spPr bwMode="auto">
          <a:xfrm>
            <a:off x="1292699" y="1966475"/>
            <a:ext cx="625160" cy="346025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12</a:t>
            </a:r>
          </a:p>
        </p:txBody>
      </p:sp>
      <p:sp>
        <p:nvSpPr>
          <p:cNvPr id="4121" name="Rectangle 16"/>
          <p:cNvSpPr>
            <a:spLocks/>
          </p:cNvSpPr>
          <p:nvPr/>
        </p:nvSpPr>
        <p:spPr bwMode="auto">
          <a:xfrm>
            <a:off x="2596603" y="1528920"/>
            <a:ext cx="438728" cy="2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Helvetica Neue" charset="0"/>
                <a:ea typeface="ＭＳ Ｐゴシック" charset="0"/>
                <a:sym typeface="Helvetica Neue" charset="0"/>
              </a:rPr>
              <a:t>CD-1</a:t>
            </a:r>
          </a:p>
        </p:txBody>
      </p:sp>
      <p:sp>
        <p:nvSpPr>
          <p:cNvPr id="4113" name="Rectangle 17"/>
          <p:cNvSpPr>
            <a:spLocks/>
          </p:cNvSpPr>
          <p:nvPr/>
        </p:nvSpPr>
        <p:spPr bwMode="auto">
          <a:xfrm>
            <a:off x="6856620" y="1966475"/>
            <a:ext cx="625160" cy="346025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21</a:t>
            </a:r>
          </a:p>
        </p:txBody>
      </p:sp>
      <p:sp>
        <p:nvSpPr>
          <p:cNvPr id="6" name="Rectangle 18"/>
          <p:cNvSpPr>
            <a:spLocks/>
          </p:cNvSpPr>
          <p:nvPr/>
        </p:nvSpPr>
        <p:spPr bwMode="auto">
          <a:xfrm>
            <a:off x="8026561" y="1528920"/>
            <a:ext cx="701072" cy="2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 Neue" charset="0"/>
                <a:ea typeface="ＭＳ Ｐゴシック" charset="0"/>
                <a:sym typeface="Helvetica Neue" charset="0"/>
              </a:rPr>
              <a:t>CD-4a,b</a:t>
            </a:r>
          </a:p>
        </p:txBody>
      </p:sp>
      <p:sp>
        <p:nvSpPr>
          <p:cNvPr id="4117" name="Rectangle 21"/>
          <p:cNvSpPr>
            <a:spLocks/>
          </p:cNvSpPr>
          <p:nvPr/>
        </p:nvSpPr>
        <p:spPr bwMode="auto">
          <a:xfrm>
            <a:off x="676470" y="1966475"/>
            <a:ext cx="625160" cy="346025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11</a:t>
            </a:r>
            <a:endParaRPr lang="en-US" sz="1700" dirty="0">
              <a:solidFill>
                <a:srgbClr val="000090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4118" name="Rectangle 22"/>
          <p:cNvSpPr>
            <a:spLocks/>
          </p:cNvSpPr>
          <p:nvPr/>
        </p:nvSpPr>
        <p:spPr bwMode="auto">
          <a:xfrm>
            <a:off x="8098008" y="1966475"/>
            <a:ext cx="625160" cy="346025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00009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23</a:t>
            </a:r>
          </a:p>
        </p:txBody>
      </p:sp>
      <p:sp>
        <p:nvSpPr>
          <p:cNvPr id="9" name="Rectangle 23"/>
          <p:cNvSpPr>
            <a:spLocks/>
          </p:cNvSpPr>
          <p:nvPr/>
        </p:nvSpPr>
        <p:spPr bwMode="auto">
          <a:xfrm>
            <a:off x="7472848" y="1966475"/>
            <a:ext cx="625160" cy="346025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22</a:t>
            </a:r>
          </a:p>
        </p:txBody>
      </p:sp>
      <p:sp>
        <p:nvSpPr>
          <p:cNvPr id="4129" name="Rectangle 24"/>
          <p:cNvSpPr>
            <a:spLocks/>
          </p:cNvSpPr>
          <p:nvPr/>
        </p:nvSpPr>
        <p:spPr bwMode="auto">
          <a:xfrm>
            <a:off x="319236" y="1993264"/>
            <a:ext cx="282438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 dirty="0">
                <a:latin typeface="Helvetica Neue" charset="0"/>
                <a:ea typeface="ＭＳ Ｐゴシック" charset="0"/>
                <a:sym typeface="Helvetica Neue" charset="0"/>
              </a:rPr>
              <a:t>FY</a:t>
            </a:r>
          </a:p>
        </p:txBody>
      </p:sp>
      <p:sp>
        <p:nvSpPr>
          <p:cNvPr id="4123" name="AutoShape 27"/>
          <p:cNvSpPr>
            <a:spLocks/>
          </p:cNvSpPr>
          <p:nvPr/>
        </p:nvSpPr>
        <p:spPr bwMode="auto">
          <a:xfrm>
            <a:off x="837380" y="3917140"/>
            <a:ext cx="2018373" cy="392906"/>
          </a:xfrm>
          <a:prstGeom prst="roundRect">
            <a:avLst>
              <a:gd name="adj" fmla="val 34088"/>
            </a:avLst>
          </a:prstGeom>
          <a:solidFill>
            <a:srgbClr val="000080"/>
          </a:solidFill>
          <a:ln w="254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Defining</a:t>
            </a:r>
          </a:p>
        </p:txBody>
      </p:sp>
      <p:sp>
        <p:nvSpPr>
          <p:cNvPr id="4125" name="AutoShape 29"/>
          <p:cNvSpPr>
            <a:spLocks/>
          </p:cNvSpPr>
          <p:nvPr/>
        </p:nvSpPr>
        <p:spPr bwMode="auto">
          <a:xfrm>
            <a:off x="4382928" y="3917140"/>
            <a:ext cx="3100122" cy="392906"/>
          </a:xfrm>
          <a:prstGeom prst="roundRect">
            <a:avLst>
              <a:gd name="adj" fmla="val 34088"/>
            </a:avLst>
          </a:prstGeom>
          <a:solidFill>
            <a:srgbClr val="000080"/>
          </a:solidFill>
          <a:ln w="254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>
                <a:solidFill>
                  <a:srgbClr val="FFFFFF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Building</a:t>
            </a:r>
          </a:p>
        </p:txBody>
      </p:sp>
      <p:sp>
        <p:nvSpPr>
          <p:cNvPr id="4126" name="AutoShape 30"/>
          <p:cNvSpPr>
            <a:spLocks/>
          </p:cNvSpPr>
          <p:nvPr/>
        </p:nvSpPr>
        <p:spPr bwMode="auto">
          <a:xfrm>
            <a:off x="7473003" y="3917140"/>
            <a:ext cx="1268181" cy="392906"/>
          </a:xfrm>
          <a:prstGeom prst="roundRect">
            <a:avLst>
              <a:gd name="adj" fmla="val 34088"/>
            </a:avLst>
          </a:prstGeom>
          <a:solidFill>
            <a:srgbClr val="000080"/>
          </a:solidFill>
          <a:ln w="254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300">
                <a:solidFill>
                  <a:srgbClr val="FFFFFF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Commissioning</a:t>
            </a:r>
          </a:p>
        </p:txBody>
      </p:sp>
      <p:sp>
        <p:nvSpPr>
          <p:cNvPr id="4106" name="Rectangle 31"/>
          <p:cNvSpPr>
            <a:spLocks/>
          </p:cNvSpPr>
          <p:nvPr/>
        </p:nvSpPr>
        <p:spPr bwMode="auto">
          <a:xfrm>
            <a:off x="1479097" y="1368186"/>
            <a:ext cx="5485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i="1" dirty="0">
                <a:latin typeface="Helvetica Neue" charset="0"/>
                <a:ea typeface="ＭＳ Ｐゴシック" charset="0"/>
                <a:sym typeface="Helvetica Neue" charset="0"/>
              </a:rPr>
              <a:t>Today</a:t>
            </a:r>
          </a:p>
        </p:txBody>
      </p:sp>
      <p:sp>
        <p:nvSpPr>
          <p:cNvPr id="4124" name="AutoShape 28"/>
          <p:cNvSpPr>
            <a:spLocks/>
          </p:cNvSpPr>
          <p:nvPr/>
        </p:nvSpPr>
        <p:spPr bwMode="auto">
          <a:xfrm>
            <a:off x="2864683" y="3917140"/>
            <a:ext cx="1518245" cy="392906"/>
          </a:xfrm>
          <a:prstGeom prst="roundRect">
            <a:avLst>
              <a:gd name="adj" fmla="val 34088"/>
            </a:avLst>
          </a:prstGeom>
          <a:solidFill>
            <a:srgbClr val="000080"/>
          </a:solidFill>
          <a:ln w="254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Refining</a:t>
            </a: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776198" y="1528920"/>
            <a:ext cx="4389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Helvetica Neue" charset="0"/>
                <a:ea typeface="ＭＳ Ｐゴシック" charset="0"/>
                <a:sym typeface="Helvetica Neue" charset="0"/>
              </a:rPr>
              <a:t>CD-</a:t>
            </a:r>
            <a:r>
              <a:rPr lang="en-US" sz="1400" b="1" dirty="0" smtClean="0">
                <a:latin typeface="Helvetica Neue" charset="0"/>
                <a:ea typeface="ＭＳ Ｐゴシック" charset="0"/>
                <a:sym typeface="Helvetica Neue" charset="0"/>
              </a:rPr>
              <a:t>0</a:t>
            </a:r>
            <a:endParaRPr lang="en-US" sz="1400" b="1" dirty="0">
              <a:latin typeface="Helvetica Neue" charset="0"/>
              <a:ea typeface="ＭＳ Ｐゴシック" charset="0"/>
              <a:sym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38" y="4665709"/>
            <a:ext cx="743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need to define what NGLS “</a:t>
            </a:r>
            <a:r>
              <a:rPr lang="en-US" b="1" i="1" dirty="0" smtClean="0"/>
              <a:t>is”</a:t>
            </a:r>
            <a:r>
              <a:rPr lang="en-US" b="1" dirty="0" smtClean="0"/>
              <a:t> in this timeframe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Use existing technology where it works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Develop performance improvements and cost reductions where they have the biggest impact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3716039" y="4284232"/>
            <a:ext cx="133643" cy="512321"/>
          </a:xfrm>
          <a:prstGeom prst="righ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06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1" y="284025"/>
            <a:ext cx="6524988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Charge to this workshop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80014"/>
            <a:ext cx="9144000" cy="39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defTabSz="457200" rtl="0" eaLnBrk="1" fontAlgn="base" hangingPunct="1">
              <a:spcBef>
                <a:spcPct val="8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</a:rPr>
              <a:t>a CW accelerator, with modest accelerating field ~15–20 MV/</a:t>
            </a:r>
            <a:r>
              <a:rPr lang="en-US" dirty="0" smtClean="0">
                <a:solidFill>
                  <a:srgbClr val="0000FF"/>
                </a:solidFill>
              </a:rPr>
              <a:t>m:</a:t>
            </a:r>
          </a:p>
          <a:p>
            <a:pPr marL="517525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hat materials and fabrication processes </a:t>
            </a:r>
            <a:r>
              <a:rPr lang="en-US" sz="2000" dirty="0">
                <a:solidFill>
                  <a:srgbClr val="0000FF"/>
                </a:solidFill>
              </a:rPr>
              <a:t>could be developed to increase </a:t>
            </a:r>
            <a:r>
              <a:rPr lang="en-US" sz="2000" dirty="0" err="1">
                <a:solidFill>
                  <a:srgbClr val="0000FF"/>
                </a:solidFill>
              </a:rPr>
              <a:t>Q</a:t>
            </a:r>
            <a:r>
              <a:rPr lang="en-US" sz="2000" baseline="-25000" dirty="0" err="1">
                <a:solidFill>
                  <a:srgbClr val="0000FF"/>
                </a:solidFill>
              </a:rPr>
              <a:t>o</a:t>
            </a:r>
            <a:r>
              <a:rPr lang="en-US" sz="2000" dirty="0">
                <a:solidFill>
                  <a:srgbClr val="0000FF"/>
                </a:solidFill>
              </a:rPr>
              <a:t> to the highest </a:t>
            </a:r>
            <a:r>
              <a:rPr lang="en-US" sz="2000" dirty="0" smtClean="0">
                <a:solidFill>
                  <a:srgbClr val="0000FF"/>
                </a:solidFill>
              </a:rPr>
              <a:t>reliably achievable value? </a:t>
            </a:r>
            <a:r>
              <a:rPr lang="en-US" sz="2000" dirty="0">
                <a:solidFill>
                  <a:srgbClr val="0000FF"/>
                </a:solidFill>
              </a:rPr>
              <a:t> </a:t>
            </a:r>
          </a:p>
          <a:p>
            <a:pPr marL="517525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What </a:t>
            </a:r>
            <a:r>
              <a:rPr lang="en-US" sz="2000" dirty="0">
                <a:solidFill>
                  <a:srgbClr val="0000FF"/>
                </a:solidFill>
              </a:rPr>
              <a:t>materials and </a:t>
            </a:r>
            <a:r>
              <a:rPr lang="en-US" sz="2000" dirty="0" smtClean="0">
                <a:solidFill>
                  <a:srgbClr val="0000FF"/>
                </a:solidFill>
              </a:rPr>
              <a:t>fabrication technique developments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might </a:t>
            </a:r>
            <a:r>
              <a:rPr lang="en-US" sz="2000" dirty="0">
                <a:solidFill>
                  <a:srgbClr val="0000FF"/>
                </a:solidFill>
              </a:rPr>
              <a:t>lead to reduced costs and improved production yield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  <a:endParaRPr lang="en-US" sz="2000" dirty="0" smtClean="0">
              <a:solidFill>
                <a:srgbClr val="0000FF"/>
              </a:solidFill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1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>
          <a:xfrm>
            <a:off x="0" y="306011"/>
            <a:ext cx="7646988" cy="7318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What is the NGLS? 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146071" y="991791"/>
            <a:ext cx="2641804" cy="687388"/>
            <a:chOff x="3375051" y="1339850"/>
            <a:chExt cx="2641213" cy="687493"/>
          </a:xfrm>
        </p:grpSpPr>
        <p:sp>
          <p:nvSpPr>
            <p:cNvPr id="54" name="Line 63"/>
            <p:cNvSpPr>
              <a:spLocks noChangeShapeType="1"/>
            </p:cNvSpPr>
            <p:nvPr/>
          </p:nvSpPr>
          <p:spPr bwMode="auto">
            <a:xfrm rot="10800000" flipH="1">
              <a:off x="3551267" y="1371828"/>
              <a:ext cx="1587" cy="655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55" name="Line 64"/>
            <p:cNvSpPr>
              <a:spLocks noChangeShapeType="1"/>
            </p:cNvSpPr>
            <p:nvPr/>
          </p:nvSpPr>
          <p:spPr bwMode="auto">
            <a:xfrm>
              <a:off x="3375051" y="1582925"/>
              <a:ext cx="176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56" name="Line 65"/>
            <p:cNvSpPr>
              <a:spLocks noChangeShapeType="1"/>
            </p:cNvSpPr>
            <p:nvPr/>
          </p:nvSpPr>
          <p:spPr bwMode="auto">
            <a:xfrm flipH="1">
              <a:off x="3610006" y="1582925"/>
              <a:ext cx="169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57" name="Line 66"/>
            <p:cNvSpPr>
              <a:spLocks noChangeShapeType="1"/>
            </p:cNvSpPr>
            <p:nvPr/>
          </p:nvSpPr>
          <p:spPr bwMode="auto">
            <a:xfrm rot="10800000" flipH="1">
              <a:off x="3610006" y="1359130"/>
              <a:ext cx="1588" cy="657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58" name="Rectangle 67"/>
            <p:cNvSpPr>
              <a:spLocks/>
            </p:cNvSpPr>
            <p:nvPr/>
          </p:nvSpPr>
          <p:spPr bwMode="auto">
            <a:xfrm>
              <a:off x="3794205" y="1339850"/>
              <a:ext cx="2222059" cy="51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" tIns="22860" rIns="22860" bIns="22860"/>
            <a:lstStyle/>
            <a:p>
              <a:pPr marL="119063" indent="-119063"/>
              <a:r>
                <a:rPr lang="en-US" sz="1400" b="1" dirty="0">
                  <a:latin typeface="Helvetica Neue" charset="0"/>
                  <a:cs typeface="Helvetica Neue" charset="0"/>
                  <a:sym typeface="Arial" charset="0"/>
                </a:rPr>
                <a:t>≤</a:t>
              </a:r>
              <a:r>
                <a:rPr lang="en-US" sz="1400" b="1" dirty="0" smtClean="0">
                  <a:latin typeface="Helvetica Neue" charset="0"/>
                  <a:cs typeface="Helvetica Neue" charset="0"/>
                  <a:sym typeface="Arial" charset="0"/>
                </a:rPr>
                <a:t>1 to ~100 femtoseconds</a:t>
              </a:r>
              <a:endParaRPr lang="en-US" sz="1400" b="1" dirty="0">
                <a:latin typeface="Helvetica Neue" charset="0"/>
                <a:cs typeface="Helvetica Neue" charset="0"/>
                <a:sym typeface="Arial" charset="0"/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1415696" y="1017191"/>
            <a:ext cx="1792288" cy="492125"/>
            <a:chOff x="1351507" y="1365325"/>
            <a:chExt cx="1792306" cy="492212"/>
          </a:xfrm>
        </p:grpSpPr>
        <p:sp>
          <p:nvSpPr>
            <p:cNvPr id="60" name="Line 60"/>
            <p:cNvSpPr>
              <a:spLocks noChangeShapeType="1"/>
            </p:cNvSpPr>
            <p:nvPr/>
          </p:nvSpPr>
          <p:spPr bwMode="auto">
            <a:xfrm rot="10800000" flipH="1">
              <a:off x="2055807" y="1644411"/>
              <a:ext cx="2779" cy="2131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rot="10800000">
              <a:off x="2363374" y="1650760"/>
              <a:ext cx="1" cy="2032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62" name="Rectangle 62"/>
            <p:cNvSpPr>
              <a:spLocks/>
            </p:cNvSpPr>
            <p:nvPr/>
          </p:nvSpPr>
          <p:spPr bwMode="auto">
            <a:xfrm>
              <a:off x="1351507" y="1365325"/>
              <a:ext cx="1792306" cy="33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Arial Bold" charset="0"/>
                </a:rPr>
                <a:t>~ microseconds</a:t>
              </a:r>
            </a:p>
          </p:txBody>
        </p:sp>
        <p:sp>
          <p:nvSpPr>
            <p:cNvPr id="63" name="Line 88"/>
            <p:cNvSpPr>
              <a:spLocks noChangeShapeType="1"/>
            </p:cNvSpPr>
            <p:nvPr/>
          </p:nvSpPr>
          <p:spPr bwMode="auto">
            <a:xfrm>
              <a:off x="1754176" y="1720631"/>
              <a:ext cx="311157" cy="0"/>
            </a:xfrm>
            <a:prstGeom prst="line">
              <a:avLst/>
            </a:prstGeom>
            <a:noFill/>
            <a:ln w="25400">
              <a:solidFill>
                <a:srgbClr val="0C0CFD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64" name="Line 89"/>
            <p:cNvSpPr>
              <a:spLocks noChangeShapeType="1"/>
            </p:cNvSpPr>
            <p:nvPr/>
          </p:nvSpPr>
          <p:spPr bwMode="auto">
            <a:xfrm>
              <a:off x="2349502" y="1720631"/>
              <a:ext cx="311157" cy="0"/>
            </a:xfrm>
            <a:prstGeom prst="line">
              <a:avLst/>
            </a:prstGeom>
            <a:noFill/>
            <a:ln w="25400">
              <a:solidFill>
                <a:srgbClr val="0C0CFD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</p:grpSp>
      <p:sp>
        <p:nvSpPr>
          <p:cNvPr id="71" name="TextBox 43"/>
          <p:cNvSpPr txBox="1">
            <a:spLocks noChangeArrowheads="1"/>
          </p:cNvSpPr>
          <p:nvPr/>
        </p:nvSpPr>
        <p:spPr bwMode="auto">
          <a:xfrm>
            <a:off x="5827359" y="1190229"/>
            <a:ext cx="3149600" cy="954107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An array of high average </a:t>
            </a:r>
            <a:r>
              <a:rPr lang="en-US" sz="1400" dirty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power X-ray </a:t>
            </a:r>
            <a:r>
              <a:rPr lang="en-US" sz="1400" dirty="0" smtClean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lasers with intense</a:t>
            </a:r>
            <a:r>
              <a:rPr lang="en-US" sz="1400" dirty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, ultrafast, coherent X-ray pulses at high repetition-</a:t>
            </a:r>
            <a:r>
              <a:rPr lang="en-US" sz="1400" dirty="0" smtClean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rate</a:t>
            </a:r>
            <a:endParaRPr lang="en-US" sz="1400" dirty="0">
              <a:solidFill>
                <a:srgbClr val="800000"/>
              </a:solidFill>
              <a:latin typeface="Helvetica Neue" charset="0"/>
              <a:cs typeface="Helvetica Neue" charset="0"/>
            </a:endParaRPr>
          </a:p>
        </p:txBody>
      </p:sp>
      <p:grpSp>
        <p:nvGrpSpPr>
          <p:cNvPr id="72" name="Group 2"/>
          <p:cNvGrpSpPr>
            <a:grpSpLocks/>
          </p:cNvGrpSpPr>
          <p:nvPr/>
        </p:nvGrpSpPr>
        <p:grpSpPr bwMode="auto">
          <a:xfrm>
            <a:off x="28221" y="1159977"/>
            <a:ext cx="5702300" cy="1178015"/>
            <a:chOff x="-14" y="1508589"/>
            <a:chExt cx="5702186" cy="1176967"/>
          </a:xfrm>
        </p:grpSpPr>
        <p:grpSp>
          <p:nvGrpSpPr>
            <p:cNvPr id="73" name="Group 1"/>
            <p:cNvGrpSpPr>
              <a:grpSpLocks/>
            </p:cNvGrpSpPr>
            <p:nvPr/>
          </p:nvGrpSpPr>
          <p:grpSpPr bwMode="auto">
            <a:xfrm>
              <a:off x="358333" y="1757680"/>
              <a:ext cx="5343839" cy="927876"/>
              <a:chOff x="419293" y="1757680"/>
              <a:chExt cx="5343839" cy="927876"/>
            </a:xfrm>
          </p:grpSpPr>
          <p:grpSp>
            <p:nvGrpSpPr>
              <p:cNvPr id="75" name="Group 2"/>
              <p:cNvGrpSpPr>
                <a:grpSpLocks/>
              </p:cNvGrpSpPr>
              <p:nvPr/>
            </p:nvGrpSpPr>
            <p:grpSpPr bwMode="auto">
              <a:xfrm>
                <a:off x="419293" y="1864945"/>
                <a:ext cx="5343839" cy="820611"/>
                <a:chOff x="0" y="1885125"/>
                <a:chExt cx="5344109" cy="820278"/>
              </a:xfrm>
            </p:grpSpPr>
            <p:grpSp>
              <p:nvGrpSpPr>
                <p:cNvPr id="77" name="Group 3"/>
                <p:cNvGrpSpPr>
                  <a:grpSpLocks/>
                </p:cNvGrpSpPr>
                <p:nvPr/>
              </p:nvGrpSpPr>
              <p:grpSpPr bwMode="auto">
                <a:xfrm>
                  <a:off x="0" y="1885125"/>
                  <a:ext cx="5070827" cy="496125"/>
                  <a:chOff x="0" y="1884494"/>
                  <a:chExt cx="5070492" cy="496048"/>
                </a:xfrm>
              </p:grpSpPr>
              <p:sp>
                <p:nvSpPr>
                  <p:cNvPr id="7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362526"/>
                    <a:ext cx="5070492" cy="180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70"/>
                  <p:cNvSpPr>
                    <a:spLocks/>
                  </p:cNvSpPr>
                  <p:nvPr/>
                </p:nvSpPr>
                <p:spPr bwMode="auto">
                  <a:xfrm>
                    <a:off x="122188" y="1884494"/>
                    <a:ext cx="147641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71"/>
                  <p:cNvSpPr>
                    <a:spLocks/>
                  </p:cNvSpPr>
                  <p:nvPr/>
                </p:nvSpPr>
                <p:spPr bwMode="auto">
                  <a:xfrm>
                    <a:off x="430170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72"/>
                  <p:cNvSpPr>
                    <a:spLocks/>
                  </p:cNvSpPr>
                  <p:nvPr/>
                </p:nvSpPr>
                <p:spPr bwMode="auto">
                  <a:xfrm>
                    <a:off x="738151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73"/>
                  <p:cNvSpPr>
                    <a:spLocks/>
                  </p:cNvSpPr>
                  <p:nvPr/>
                </p:nvSpPr>
                <p:spPr bwMode="auto">
                  <a:xfrm>
                    <a:off x="1046134" y="1884494"/>
                    <a:ext cx="147641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74"/>
                  <p:cNvSpPr>
                    <a:spLocks/>
                  </p:cNvSpPr>
                  <p:nvPr/>
                </p:nvSpPr>
                <p:spPr bwMode="auto">
                  <a:xfrm>
                    <a:off x="1354116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75"/>
                  <p:cNvSpPr>
                    <a:spLocks/>
                  </p:cNvSpPr>
                  <p:nvPr/>
                </p:nvSpPr>
                <p:spPr bwMode="auto">
                  <a:xfrm>
                    <a:off x="1663685" y="1884494"/>
                    <a:ext cx="147642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76"/>
                  <p:cNvSpPr>
                    <a:spLocks/>
                  </p:cNvSpPr>
                  <p:nvPr/>
                </p:nvSpPr>
                <p:spPr bwMode="auto">
                  <a:xfrm>
                    <a:off x="1971668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77"/>
                  <p:cNvSpPr>
                    <a:spLocks/>
                  </p:cNvSpPr>
                  <p:nvPr/>
                </p:nvSpPr>
                <p:spPr bwMode="auto">
                  <a:xfrm>
                    <a:off x="2279650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78"/>
                  <p:cNvSpPr>
                    <a:spLocks/>
                  </p:cNvSpPr>
                  <p:nvPr/>
                </p:nvSpPr>
                <p:spPr bwMode="auto">
                  <a:xfrm>
                    <a:off x="2587632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79"/>
                  <p:cNvSpPr>
                    <a:spLocks/>
                  </p:cNvSpPr>
                  <p:nvPr/>
                </p:nvSpPr>
                <p:spPr bwMode="auto">
                  <a:xfrm>
                    <a:off x="2895614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80"/>
                  <p:cNvSpPr>
                    <a:spLocks/>
                  </p:cNvSpPr>
                  <p:nvPr/>
                </p:nvSpPr>
                <p:spPr bwMode="auto">
                  <a:xfrm>
                    <a:off x="3205185" y="1884494"/>
                    <a:ext cx="147641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81"/>
                  <p:cNvSpPr>
                    <a:spLocks/>
                  </p:cNvSpPr>
                  <p:nvPr/>
                </p:nvSpPr>
                <p:spPr bwMode="auto">
                  <a:xfrm>
                    <a:off x="3513167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82"/>
                  <p:cNvSpPr>
                    <a:spLocks/>
                  </p:cNvSpPr>
                  <p:nvPr/>
                </p:nvSpPr>
                <p:spPr bwMode="auto">
                  <a:xfrm>
                    <a:off x="3822737" y="1884494"/>
                    <a:ext cx="147642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83"/>
                  <p:cNvSpPr>
                    <a:spLocks/>
                  </p:cNvSpPr>
                  <p:nvPr/>
                </p:nvSpPr>
                <p:spPr bwMode="auto">
                  <a:xfrm>
                    <a:off x="4129132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84"/>
                  <p:cNvSpPr>
                    <a:spLocks/>
                  </p:cNvSpPr>
                  <p:nvPr/>
                </p:nvSpPr>
                <p:spPr bwMode="auto">
                  <a:xfrm>
                    <a:off x="4437114" y="1884494"/>
                    <a:ext cx="149229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85"/>
                  <p:cNvSpPr>
                    <a:spLocks/>
                  </p:cNvSpPr>
                  <p:nvPr/>
                </p:nvSpPr>
                <p:spPr bwMode="auto">
                  <a:xfrm>
                    <a:off x="4746682" y="1884494"/>
                    <a:ext cx="147642" cy="460290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720226" y="2336316"/>
                  <a:ext cx="623883" cy="369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0099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FF"/>
                      </a:solidFill>
                    </a:rPr>
                    <a:t>time</a:t>
                  </a:r>
                </a:p>
              </p:txBody>
            </p:sp>
          </p:grpSp>
          <p:sp>
            <p:nvSpPr>
              <p:cNvPr id="76" name="Line 58"/>
              <p:cNvSpPr>
                <a:spLocks noChangeShapeType="1"/>
              </p:cNvSpPr>
              <p:nvPr/>
            </p:nvSpPr>
            <p:spPr bwMode="auto">
              <a:xfrm rot="-5400000">
                <a:off x="133220" y="2045078"/>
                <a:ext cx="580897" cy="610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4" name="TextBox 49"/>
            <p:cNvSpPr txBox="1">
              <a:spLocks noChangeArrowheads="1"/>
            </p:cNvSpPr>
            <p:nvPr/>
          </p:nvSpPr>
          <p:spPr bwMode="auto">
            <a:xfrm rot="16200000">
              <a:off x="-252552" y="1761127"/>
              <a:ext cx="843662" cy="33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0000FF"/>
                  </a:solidFill>
                </a:rPr>
                <a:t>X</a:t>
              </a:r>
              <a:r>
                <a:rPr lang="en-US" sz="1600" dirty="0">
                  <a:solidFill>
                    <a:srgbClr val="0000FF"/>
                  </a:solidFill>
                </a:rPr>
                <a:t>-rays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0601" y="1047124"/>
            <a:ext cx="1410798" cy="1035327"/>
            <a:chOff x="162380" y="1395183"/>
            <a:chExt cx="1410798" cy="1035327"/>
          </a:xfrm>
        </p:grpSpPr>
        <p:sp>
          <p:nvSpPr>
            <p:cNvPr id="98" name="Rectangle 156"/>
            <p:cNvSpPr>
              <a:spLocks/>
            </p:cNvSpPr>
            <p:nvPr/>
          </p:nvSpPr>
          <p:spPr bwMode="auto">
            <a:xfrm>
              <a:off x="162380" y="1395183"/>
              <a:ext cx="1410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408000"/>
                  </a:solidFill>
                  <a:latin typeface="Helvetica Neue" charset="0"/>
                  <a:cs typeface="Helvetica Neue" charset="0"/>
                  <a:sym typeface="Helvetica Neue" charset="0"/>
                </a:rPr>
                <a:t>~ </a:t>
              </a:r>
              <a:r>
                <a:rPr lang="en-US" sz="1400" b="1" dirty="0" smtClean="0">
                  <a:solidFill>
                    <a:srgbClr val="408000"/>
                  </a:solidFill>
                  <a:latin typeface="Helvetica Neue" charset="0"/>
                  <a:cs typeface="Helvetica Neue" charset="0"/>
                  <a:sym typeface="Helvetica Neue" charset="0"/>
                </a:rPr>
                <a:t>100 </a:t>
              </a:r>
              <a:r>
                <a:rPr lang="en-US" sz="1400" b="1" dirty="0" err="1" smtClean="0">
                  <a:solidFill>
                    <a:srgbClr val="408000"/>
                  </a:solidFill>
                  <a:latin typeface="Helvetica Neue" charset="0"/>
                  <a:cs typeface="Helvetica Neue" charset="0"/>
                  <a:sym typeface="Helvetica Neue" charset="0"/>
                </a:rPr>
                <a:t>microjoule</a:t>
              </a:r>
              <a:endParaRPr lang="en-US" sz="1400" b="1" dirty="0">
                <a:solidFill>
                  <a:srgbClr val="408000"/>
                </a:solidFill>
                <a:latin typeface="Helvetica Neue" charset="0"/>
                <a:cs typeface="Helvetica Neue" charset="0"/>
                <a:sym typeface="Helvetica Neue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37394" y="1679509"/>
              <a:ext cx="259453" cy="751001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97966" y="4503101"/>
            <a:ext cx="6829410" cy="2035669"/>
            <a:chOff x="2197966" y="4503101"/>
            <a:chExt cx="6829410" cy="2035669"/>
          </a:xfrm>
        </p:grpSpPr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2197966" y="4503101"/>
              <a:ext cx="6829410" cy="2003314"/>
              <a:chOff x="2169649" y="4851054"/>
              <a:chExt cx="6829342" cy="2003148"/>
            </a:xfrm>
          </p:grpSpPr>
          <p:pic>
            <p:nvPicPr>
              <p:cNvPr id="66" name="Picture 6" descr="Beschleunigungsanimatio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649" y="4851054"/>
                <a:ext cx="2670864" cy="200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TextBox 43"/>
              <p:cNvSpPr txBox="1">
                <a:spLocks noChangeArrowheads="1"/>
              </p:cNvSpPr>
              <p:nvPr/>
            </p:nvSpPr>
            <p:spPr bwMode="auto">
              <a:xfrm>
                <a:off x="5739886" y="5290239"/>
                <a:ext cx="3259105" cy="954028"/>
              </a:xfrm>
              <a:prstGeom prst="rect">
                <a:avLst/>
              </a:prstGeom>
              <a:noFill/>
              <a:ln w="57150" cmpd="thickThin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99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rgbClr val="800000"/>
                    </a:solidFill>
                    <a:latin typeface="Helvetica Neue" charset="0"/>
                    <a:cs typeface="Helvetica Neue" charset="0"/>
                  </a:rPr>
                  <a:t>A </a:t>
                </a:r>
                <a:r>
                  <a:rPr lang="en-US" sz="1400" dirty="0" smtClean="0">
                    <a:solidFill>
                      <a:srgbClr val="800000"/>
                    </a:solidFill>
                    <a:latin typeface="Helvetica Neue" charset="0"/>
                    <a:cs typeface="Helvetica Neue" charset="0"/>
                  </a:rPr>
                  <a:t>CW superconducting accelerator with high rep-rate injector provides the </a:t>
                </a:r>
                <a:r>
                  <a:rPr lang="en-US" sz="1400" dirty="0">
                    <a:solidFill>
                      <a:srgbClr val="800000"/>
                    </a:solidFill>
                    <a:latin typeface="Helvetica Neue" charset="0"/>
                    <a:cs typeface="Helvetica Neue" charset="0"/>
                  </a:rPr>
                  <a:t>high </a:t>
                </a:r>
                <a:r>
                  <a:rPr lang="en-US" sz="1400" dirty="0" smtClean="0">
                    <a:solidFill>
                      <a:srgbClr val="800000"/>
                    </a:solidFill>
                    <a:latin typeface="Helvetica Neue" charset="0"/>
                    <a:cs typeface="Helvetica Neue" charset="0"/>
                  </a:rPr>
                  <a:t>brightness and high-power electron </a:t>
                </a:r>
                <a:r>
                  <a:rPr lang="en-US" sz="1400" dirty="0">
                    <a:solidFill>
                      <a:srgbClr val="800000"/>
                    </a:solidFill>
                    <a:latin typeface="Helvetica Neue" charset="0"/>
                    <a:cs typeface="Helvetica Neue" charset="0"/>
                  </a:rPr>
                  <a:t>beam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4451" y="6323326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FF00"/>
                  </a:solidFill>
                </a:rPr>
                <a:t>EUXFEL</a:t>
              </a:r>
              <a:endParaRPr lang="en-US" sz="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8977" y="2317099"/>
            <a:ext cx="8480181" cy="1949483"/>
            <a:chOff x="318977" y="2317099"/>
            <a:chExt cx="8480181" cy="1949483"/>
          </a:xfrm>
        </p:grpSpPr>
        <p:sp>
          <p:nvSpPr>
            <p:cNvPr id="69" name="TextBox 43"/>
            <p:cNvSpPr txBox="1">
              <a:spLocks noChangeArrowheads="1"/>
            </p:cNvSpPr>
            <p:nvPr/>
          </p:nvSpPr>
          <p:spPr bwMode="auto">
            <a:xfrm>
              <a:off x="6059460" y="2907632"/>
              <a:ext cx="2739698" cy="738651"/>
            </a:xfrm>
            <a:prstGeom prst="rect">
              <a:avLst/>
            </a:prstGeom>
            <a:noFill/>
            <a:ln w="57150" cmpd="thickThin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rgbClr val="800000"/>
                  </a:solidFill>
                  <a:latin typeface="Helvetica Neue" charset="0"/>
                  <a:cs typeface="Helvetica Neue" charset="0"/>
                </a:rPr>
                <a:t>Free electron lasers (FELs</a:t>
              </a:r>
              <a:r>
                <a:rPr lang="en-US" sz="1400" dirty="0" smtClean="0">
                  <a:solidFill>
                    <a:srgbClr val="800000"/>
                  </a:solidFill>
                  <a:latin typeface="Helvetica Neue" charset="0"/>
                  <a:cs typeface="Helvetica Neue" charset="0"/>
                </a:rPr>
                <a:t>)produce intense</a:t>
              </a:r>
              <a:r>
                <a:rPr lang="en-US" sz="1400" dirty="0">
                  <a:solidFill>
                    <a:srgbClr val="800000"/>
                  </a:solidFill>
                  <a:latin typeface="Helvetica Neue" charset="0"/>
                  <a:cs typeface="Helvetica Neue" charset="0"/>
                </a:rPr>
                <a:t>, ultrafast, coherent, X-ray pulses</a:t>
              </a:r>
            </a:p>
          </p:txBody>
        </p:sp>
        <p:pic>
          <p:nvPicPr>
            <p:cNvPr id="51" name="Picture 1" descr="FEL figure 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77" y="2317099"/>
              <a:ext cx="5570983" cy="1949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97889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80935"/>
            <a:ext cx="6872701" cy="573573"/>
          </a:xfrm>
        </p:spPr>
        <p:txBody>
          <a:bodyPr anchor="t"/>
          <a:lstStyle/>
          <a:p>
            <a:r>
              <a:rPr lang="en-US" dirty="0">
                <a:solidFill>
                  <a:srgbClr val="000090"/>
                </a:solidFill>
              </a:rPr>
              <a:t>What is the NGLS?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Helvetica Neue"/>
              </a:rPr>
              <a:t>Comparison with existing light sources</a:t>
            </a:r>
            <a:endParaRPr lang="en-US" b="1" dirty="0">
              <a:solidFill>
                <a:srgbClr val="000090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147420" y="1297159"/>
            <a:ext cx="8862026" cy="1514035"/>
            <a:chOff x="147420" y="1297159"/>
            <a:chExt cx="8862026" cy="1514035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420" y="1297159"/>
              <a:ext cx="8862026" cy="1406008"/>
              <a:chOff x="235794" y="4833395"/>
              <a:chExt cx="8862026" cy="1406008"/>
            </a:xfrm>
          </p:grpSpPr>
          <p:sp>
            <p:nvSpPr>
              <p:cNvPr id="13369" name="Rectangle 57"/>
              <p:cNvSpPr>
                <a:spLocks/>
              </p:cNvSpPr>
              <p:nvPr/>
            </p:nvSpPr>
            <p:spPr bwMode="auto">
              <a:xfrm>
                <a:off x="235794" y="5110744"/>
                <a:ext cx="1970856" cy="519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2860" tIns="22860" rIns="22860" bIns="22860"/>
              <a:lstStyle/>
              <a:p>
                <a:r>
                  <a:rPr lang="en-US" sz="1600" b="1" dirty="0" smtClean="0">
                    <a:latin typeface="Helvetica Neue"/>
                    <a:cs typeface="Helvetica Neue"/>
                    <a:sym typeface="Arial" charset="0"/>
                  </a:rPr>
                  <a:t>NGLS</a:t>
                </a:r>
                <a:endParaRPr lang="en-US" sz="1600" b="1" dirty="0">
                  <a:latin typeface="Helvetica Neue"/>
                  <a:cs typeface="Helvetica Neue"/>
                  <a:sym typeface="Arial" charset="0"/>
                </a:endParaRPr>
              </a:p>
            </p:txBody>
          </p:sp>
          <p:sp>
            <p:nvSpPr>
              <p:cNvPr id="13370" name="Line 58"/>
              <p:cNvSpPr>
                <a:spLocks noChangeShapeType="1"/>
              </p:cNvSpPr>
              <p:nvPr/>
            </p:nvSpPr>
            <p:spPr bwMode="auto">
              <a:xfrm>
                <a:off x="1284776" y="6225115"/>
                <a:ext cx="7318375" cy="476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auto">
              <a:xfrm>
                <a:off x="1472101" y="5761565"/>
                <a:ext cx="147638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2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4023214" y="5240865"/>
                <a:ext cx="0" cy="43656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4323251" y="5234515"/>
                <a:ext cx="1588" cy="43497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4" name="Rectangle 62"/>
              <p:cNvSpPr>
                <a:spLocks/>
              </p:cNvSpPr>
              <p:nvPr/>
            </p:nvSpPr>
            <p:spPr bwMode="auto">
              <a:xfrm>
                <a:off x="3318930" y="4905218"/>
                <a:ext cx="1792264" cy="330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2860" tIns="22860" rIns="22860" bIns="22860"/>
              <a:lstStyle/>
              <a:p>
                <a:pPr algn="ctr"/>
                <a:r>
                  <a:rPr lang="en-US" sz="1800" b="1" dirty="0" smtClean="0">
                    <a:solidFill>
                      <a:srgbClr val="0000FF"/>
                    </a:solidFill>
                    <a:latin typeface="Helvetica Neue"/>
                    <a:cs typeface="Helvetica Neue"/>
                    <a:sym typeface="Arial Bold" charset="0"/>
                  </a:rPr>
                  <a:t>~ microseconds</a:t>
                </a:r>
                <a:endParaRPr lang="en-US" sz="1800" b="1" dirty="0">
                  <a:solidFill>
                    <a:srgbClr val="0000FF"/>
                  </a:solidFill>
                  <a:latin typeface="Helvetica Neue"/>
                  <a:cs typeface="Helvetica Neue"/>
                  <a:sym typeface="Arial Bold" charset="0"/>
                </a:endParaRPr>
              </a:p>
            </p:txBody>
          </p:sp>
          <p:sp>
            <p:nvSpPr>
              <p:cNvPr id="13375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5518639" y="5248803"/>
                <a:ext cx="1587" cy="6556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>
                <a:off x="5342426" y="5459940"/>
                <a:ext cx="176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7" name="Line 65"/>
              <p:cNvSpPr>
                <a:spLocks noChangeShapeType="1"/>
              </p:cNvSpPr>
              <p:nvPr/>
            </p:nvSpPr>
            <p:spPr bwMode="auto">
              <a:xfrm flipH="1">
                <a:off x="5577376" y="5459940"/>
                <a:ext cx="1698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8" name="Line 66"/>
              <p:cNvSpPr>
                <a:spLocks noChangeShapeType="1"/>
              </p:cNvSpPr>
              <p:nvPr/>
            </p:nvSpPr>
            <p:spPr bwMode="auto">
              <a:xfrm rot="10800000" flipH="1">
                <a:off x="5577376" y="5236103"/>
                <a:ext cx="1588" cy="657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79" name="Rectangle 67"/>
              <p:cNvSpPr>
                <a:spLocks/>
              </p:cNvSpPr>
              <p:nvPr/>
            </p:nvSpPr>
            <p:spPr bwMode="auto">
              <a:xfrm>
                <a:off x="5758448" y="5367979"/>
                <a:ext cx="3339372" cy="51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2860" tIns="22860" rIns="22860" bIns="22860"/>
              <a:lstStyle/>
              <a:p>
                <a:r>
                  <a:rPr lang="en-US" b="1" dirty="0" smtClean="0">
                    <a:latin typeface="Helvetica Neue" charset="0"/>
                    <a:cs typeface="Helvetica Neue" charset="0"/>
                    <a:sym typeface="Arial" charset="0"/>
                  </a:rPr>
                  <a:t>≤</a:t>
                </a:r>
                <a:r>
                  <a:rPr lang="en-US" b="1" dirty="0">
                    <a:latin typeface="Helvetica Neue" charset="0"/>
                    <a:cs typeface="Helvetica Neue" charset="0"/>
                    <a:sym typeface="Arial" charset="0"/>
                  </a:rPr>
                  <a:t>1 </a:t>
                </a:r>
                <a:r>
                  <a:rPr lang="en-US" b="1" dirty="0" smtClean="0">
                    <a:latin typeface="Helvetica Neue" charset="0"/>
                    <a:cs typeface="Helvetica Neue" charset="0"/>
                    <a:sym typeface="Arial" charset="0"/>
                  </a:rPr>
                  <a:t>to ~100 femtoseconds</a:t>
                </a:r>
                <a:endParaRPr lang="en-US" sz="1800" b="1" dirty="0">
                  <a:latin typeface="Helvetica Neue"/>
                  <a:cs typeface="Helvetica Neue"/>
                  <a:sym typeface="Arial" charset="0"/>
                </a:endParaRPr>
              </a:p>
            </p:txBody>
          </p:sp>
          <p:pic>
            <p:nvPicPr>
              <p:cNvPr id="13380" name="Picture 68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01" y="5483753"/>
                <a:ext cx="1055688" cy="755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81" name="Freeform 69"/>
              <p:cNvSpPr>
                <a:spLocks/>
              </p:cNvSpPr>
              <p:nvPr/>
            </p:nvSpPr>
            <p:spPr bwMode="auto">
              <a:xfrm>
                <a:off x="1780076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2" name="Freeform 70"/>
              <p:cNvSpPr>
                <a:spLocks/>
              </p:cNvSpPr>
              <p:nvPr/>
            </p:nvSpPr>
            <p:spPr bwMode="auto">
              <a:xfrm>
                <a:off x="2089639" y="5761565"/>
                <a:ext cx="147637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3" name="Freeform 71"/>
              <p:cNvSpPr>
                <a:spLocks/>
              </p:cNvSpPr>
              <p:nvPr/>
            </p:nvSpPr>
            <p:spPr bwMode="auto">
              <a:xfrm>
                <a:off x="2397614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4" name="Freeform 72"/>
              <p:cNvSpPr>
                <a:spLocks/>
              </p:cNvSpPr>
              <p:nvPr/>
            </p:nvSpPr>
            <p:spPr bwMode="auto">
              <a:xfrm>
                <a:off x="2705589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5" name="Freeform 73"/>
              <p:cNvSpPr>
                <a:spLocks/>
              </p:cNvSpPr>
              <p:nvPr/>
            </p:nvSpPr>
            <p:spPr bwMode="auto">
              <a:xfrm>
                <a:off x="3013564" y="5761565"/>
                <a:ext cx="147637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6" name="Freeform 74"/>
              <p:cNvSpPr>
                <a:spLocks/>
              </p:cNvSpPr>
              <p:nvPr/>
            </p:nvSpPr>
            <p:spPr bwMode="auto">
              <a:xfrm>
                <a:off x="3321539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7" name="Freeform 75"/>
              <p:cNvSpPr>
                <a:spLocks/>
              </p:cNvSpPr>
              <p:nvPr/>
            </p:nvSpPr>
            <p:spPr bwMode="auto">
              <a:xfrm>
                <a:off x="3631101" y="5761565"/>
                <a:ext cx="147638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8" name="Freeform 76"/>
              <p:cNvSpPr>
                <a:spLocks/>
              </p:cNvSpPr>
              <p:nvPr/>
            </p:nvSpPr>
            <p:spPr bwMode="auto">
              <a:xfrm>
                <a:off x="3939076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89" name="Freeform 77"/>
              <p:cNvSpPr>
                <a:spLocks/>
              </p:cNvSpPr>
              <p:nvPr/>
            </p:nvSpPr>
            <p:spPr bwMode="auto">
              <a:xfrm>
                <a:off x="4247051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0" name="Freeform 78"/>
              <p:cNvSpPr>
                <a:spLocks/>
              </p:cNvSpPr>
              <p:nvPr/>
            </p:nvSpPr>
            <p:spPr bwMode="auto">
              <a:xfrm>
                <a:off x="4555026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1" name="Freeform 79"/>
              <p:cNvSpPr>
                <a:spLocks/>
              </p:cNvSpPr>
              <p:nvPr/>
            </p:nvSpPr>
            <p:spPr bwMode="auto">
              <a:xfrm>
                <a:off x="4863001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2" name="Freeform 80"/>
              <p:cNvSpPr>
                <a:spLocks/>
              </p:cNvSpPr>
              <p:nvPr/>
            </p:nvSpPr>
            <p:spPr bwMode="auto">
              <a:xfrm>
                <a:off x="5172564" y="5761565"/>
                <a:ext cx="147637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3" name="Freeform 81"/>
              <p:cNvSpPr>
                <a:spLocks/>
              </p:cNvSpPr>
              <p:nvPr/>
            </p:nvSpPr>
            <p:spPr bwMode="auto">
              <a:xfrm>
                <a:off x="5480539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4" name="Freeform 82"/>
              <p:cNvSpPr>
                <a:spLocks/>
              </p:cNvSpPr>
              <p:nvPr/>
            </p:nvSpPr>
            <p:spPr bwMode="auto">
              <a:xfrm>
                <a:off x="5790101" y="5761565"/>
                <a:ext cx="147638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5" name="Freeform 83"/>
              <p:cNvSpPr>
                <a:spLocks/>
              </p:cNvSpPr>
              <p:nvPr/>
            </p:nvSpPr>
            <p:spPr bwMode="auto">
              <a:xfrm>
                <a:off x="6096489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6" name="Freeform 84"/>
              <p:cNvSpPr>
                <a:spLocks/>
              </p:cNvSpPr>
              <p:nvPr/>
            </p:nvSpPr>
            <p:spPr bwMode="auto">
              <a:xfrm>
                <a:off x="6404464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7" name="Freeform 85"/>
              <p:cNvSpPr>
                <a:spLocks/>
              </p:cNvSpPr>
              <p:nvPr/>
            </p:nvSpPr>
            <p:spPr bwMode="auto">
              <a:xfrm>
                <a:off x="6714026" y="5761565"/>
                <a:ext cx="147638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8" name="Freeform 86"/>
              <p:cNvSpPr>
                <a:spLocks/>
              </p:cNvSpPr>
              <p:nvPr/>
            </p:nvSpPr>
            <p:spPr bwMode="auto">
              <a:xfrm>
                <a:off x="7022001" y="5761565"/>
                <a:ext cx="149225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399" name="Freeform 87"/>
              <p:cNvSpPr>
                <a:spLocks/>
              </p:cNvSpPr>
              <p:nvPr/>
            </p:nvSpPr>
            <p:spPr bwMode="auto">
              <a:xfrm>
                <a:off x="7331564" y="5761565"/>
                <a:ext cx="147637" cy="460375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rotWithShape="0">
                <a:gsLst>
                  <a:gs pos="0">
                    <a:srgbClr val="EBC7A3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400" name="Line 88"/>
              <p:cNvSpPr>
                <a:spLocks noChangeShapeType="1"/>
              </p:cNvSpPr>
              <p:nvPr/>
            </p:nvSpPr>
            <p:spPr bwMode="auto">
              <a:xfrm>
                <a:off x="3721589" y="5444065"/>
                <a:ext cx="311150" cy="0"/>
              </a:xfrm>
              <a:prstGeom prst="line">
                <a:avLst/>
              </a:prstGeom>
              <a:noFill/>
              <a:ln w="25400">
                <a:solidFill>
                  <a:srgbClr val="0C0CFD"/>
                </a:solidFill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3401" name="Line 89"/>
              <p:cNvSpPr>
                <a:spLocks noChangeShapeType="1"/>
              </p:cNvSpPr>
              <p:nvPr/>
            </p:nvSpPr>
            <p:spPr bwMode="auto">
              <a:xfrm>
                <a:off x="4316901" y="5444065"/>
                <a:ext cx="311150" cy="0"/>
              </a:xfrm>
              <a:prstGeom prst="line">
                <a:avLst/>
              </a:prstGeom>
              <a:noFill/>
              <a:ln w="25400">
                <a:solidFill>
                  <a:srgbClr val="0C0CFD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6115927" y="4833395"/>
                <a:ext cx="2921506" cy="523220"/>
              </a:xfrm>
              <a:prstGeom prst="rect">
                <a:avLst/>
              </a:prstGeom>
              <a:noFill/>
              <a:ln w="57150" cmpd="thickThin"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800000"/>
                    </a:solidFill>
                    <a:latin typeface="Helvetica Neue"/>
                    <a:cs typeface="Helvetica Neue"/>
                  </a:rPr>
                  <a:t>Intense coherent pulses at high rep rate – high average power</a:t>
                </a:r>
                <a:endParaRPr lang="en-US" sz="1400" b="1" dirty="0">
                  <a:solidFill>
                    <a:srgbClr val="800000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203" name="Rectangle 156"/>
              <p:cNvSpPr>
                <a:spLocks/>
              </p:cNvSpPr>
              <p:nvPr/>
            </p:nvSpPr>
            <p:spPr bwMode="auto">
              <a:xfrm>
                <a:off x="1599502" y="5276349"/>
                <a:ext cx="17486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 dirty="0" smtClean="0">
                    <a:solidFill>
                      <a:srgbClr val="408000"/>
                    </a:solidFill>
                    <a:latin typeface="Helvetica Neue"/>
                    <a:cs typeface="Helvetica Neue"/>
                    <a:sym typeface="Helvetica Neue" charset="0"/>
                  </a:rPr>
                  <a:t>~100 </a:t>
                </a:r>
                <a:r>
                  <a:rPr lang="en-US" b="1" i="1" dirty="0" err="1" smtClean="0">
                    <a:solidFill>
                      <a:srgbClr val="408000"/>
                    </a:solidFill>
                    <a:latin typeface="Helvetica Neue"/>
                    <a:cs typeface="Helvetica Neue"/>
                    <a:sym typeface="Helvetica Neue" charset="0"/>
                  </a:rPr>
                  <a:t>microjoule</a:t>
                </a:r>
                <a:endParaRPr lang="en-US" b="1" dirty="0">
                  <a:solidFill>
                    <a:srgbClr val="408000"/>
                  </a:solidFill>
                  <a:latin typeface="Helvetica Neue"/>
                  <a:cs typeface="Helvetica Neue"/>
                  <a:sym typeface="Helvetica Neue" charset="0"/>
                </a:endParaRPr>
              </a:p>
            </p:txBody>
          </p:sp>
        </p:grpSp>
        <p:sp>
          <p:nvSpPr>
            <p:cNvPr id="212" name="Oval 211"/>
            <p:cNvSpPr/>
            <p:nvPr/>
          </p:nvSpPr>
          <p:spPr>
            <a:xfrm>
              <a:off x="2254263" y="2060193"/>
              <a:ext cx="259453" cy="751001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19099" y="3150930"/>
            <a:ext cx="8742089" cy="1481802"/>
            <a:chOff x="219099" y="3150930"/>
            <a:chExt cx="8742089" cy="1481802"/>
          </a:xfrm>
        </p:grpSpPr>
        <p:grpSp>
          <p:nvGrpSpPr>
            <p:cNvPr id="226" name="Group 225"/>
            <p:cNvGrpSpPr/>
            <p:nvPr/>
          </p:nvGrpSpPr>
          <p:grpSpPr>
            <a:xfrm>
              <a:off x="219099" y="3150930"/>
              <a:ext cx="8742089" cy="1267009"/>
              <a:chOff x="207759" y="1516020"/>
              <a:chExt cx="8742089" cy="1267009"/>
            </a:xfrm>
          </p:grpSpPr>
          <p:sp>
            <p:nvSpPr>
              <p:cNvPr id="224" name="TextBox 223"/>
              <p:cNvSpPr txBox="1"/>
              <p:nvPr/>
            </p:nvSpPr>
            <p:spPr>
              <a:xfrm>
                <a:off x="7224510" y="1516020"/>
                <a:ext cx="1725338" cy="523220"/>
              </a:xfrm>
              <a:prstGeom prst="rect">
                <a:avLst/>
              </a:prstGeom>
              <a:noFill/>
              <a:ln w="57150" cmpd="thickThin">
                <a:solidFill>
                  <a:srgbClr val="80000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800000">
                        <a:alpha val="50000"/>
                      </a:srgbClr>
                    </a:solidFill>
                    <a:latin typeface="Helvetica Neue"/>
                    <a:cs typeface="Helvetica Neue"/>
                  </a:rPr>
                  <a:t>Weak pulses at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800000">
                        <a:alpha val="50000"/>
                      </a:srgbClr>
                    </a:solidFill>
                    <a:latin typeface="Helvetica Neue"/>
                    <a:cs typeface="Helvetica Neue"/>
                  </a:rPr>
                  <a:t>high rep rate</a:t>
                </a:r>
                <a:endParaRPr lang="en-US" sz="1400" b="1" dirty="0">
                  <a:solidFill>
                    <a:srgbClr val="800000">
                      <a:alpha val="50000"/>
                    </a:srgbClr>
                  </a:solidFill>
                  <a:latin typeface="Helvetica Neue"/>
                  <a:cs typeface="Helvetica Neue"/>
                </a:endParaRPr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207759" y="1555269"/>
                <a:ext cx="8715581" cy="1227760"/>
                <a:chOff x="207759" y="1555269"/>
                <a:chExt cx="8715581" cy="1227760"/>
              </a:xfrm>
            </p:grpSpPr>
            <p:pic>
              <p:nvPicPr>
                <p:cNvPr id="95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759" y="2140092"/>
                  <a:ext cx="1493838" cy="642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6" name="Rectangle 14"/>
                <p:cNvSpPr>
                  <a:spLocks/>
                </p:cNvSpPr>
                <p:nvPr/>
              </p:nvSpPr>
              <p:spPr bwMode="auto">
                <a:xfrm>
                  <a:off x="224455" y="1555269"/>
                  <a:ext cx="1888785" cy="521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22860" tIns="22860" rIns="22860" bIns="22860"/>
                <a:lstStyle/>
                <a:p>
                  <a:r>
                    <a:rPr lang="en-US" sz="1600" b="1" dirty="0" smtClean="0">
                      <a:latin typeface="Helvetica Neue"/>
                      <a:cs typeface="Helvetica Neue"/>
                      <a:sym typeface="Arial" charset="0"/>
                    </a:rPr>
                    <a:t>Today’s storage ring x-ray sources</a:t>
                  </a:r>
                  <a:endParaRPr lang="en-US" sz="1600" b="1" dirty="0">
                    <a:latin typeface="Helvetica Neue"/>
                    <a:cs typeface="Helvetica Neue"/>
                    <a:sym typeface="Arial" charset="0"/>
                  </a:endParaRPr>
                </a:p>
              </p:txBody>
            </p:sp>
            <p:sp>
              <p:nvSpPr>
                <p:cNvPr id="97" name="Line 15"/>
                <p:cNvSpPr>
                  <a:spLocks noChangeShapeType="1"/>
                </p:cNvSpPr>
                <p:nvPr/>
              </p:nvSpPr>
              <p:spPr bwMode="auto">
                <a:xfrm>
                  <a:off x="1293609" y="2771917"/>
                  <a:ext cx="7316788" cy="3175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grpSp>
              <p:nvGrpSpPr>
                <p:cNvPr id="2" name="Group 16"/>
                <p:cNvGrpSpPr>
                  <a:grpSpLocks/>
                </p:cNvGrpSpPr>
                <p:nvPr/>
              </p:nvGrpSpPr>
              <p:grpSpPr bwMode="auto">
                <a:xfrm>
                  <a:off x="1585709" y="2643329"/>
                  <a:ext cx="250825" cy="125413"/>
                  <a:chOff x="0" y="0"/>
                  <a:chExt cx="176" cy="88"/>
                </a:xfrm>
              </p:grpSpPr>
              <p:sp>
                <p:nvSpPr>
                  <p:cNvPr id="99" name="Freeform 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3" name="Group 19"/>
                <p:cNvGrpSpPr>
                  <a:grpSpLocks/>
                </p:cNvGrpSpPr>
                <p:nvPr/>
              </p:nvGrpSpPr>
              <p:grpSpPr bwMode="auto">
                <a:xfrm>
                  <a:off x="173810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02" name="Freeform 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0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4" name="Group 22"/>
                <p:cNvGrpSpPr>
                  <a:grpSpLocks/>
                </p:cNvGrpSpPr>
                <p:nvPr/>
              </p:nvGrpSpPr>
              <p:grpSpPr bwMode="auto">
                <a:xfrm>
                  <a:off x="188733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05" name="Freeform 2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0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>
                  <a:off x="203655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08" name="Freeform 2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0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" name="Group 28"/>
                <p:cNvGrpSpPr>
                  <a:grpSpLocks/>
                </p:cNvGrpSpPr>
                <p:nvPr/>
              </p:nvGrpSpPr>
              <p:grpSpPr bwMode="auto">
                <a:xfrm>
                  <a:off x="219530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11" name="Freeform 2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1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7" name="Group 31"/>
                <p:cNvGrpSpPr>
                  <a:grpSpLocks/>
                </p:cNvGrpSpPr>
                <p:nvPr/>
              </p:nvGrpSpPr>
              <p:grpSpPr bwMode="auto">
                <a:xfrm>
                  <a:off x="234453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14" name="Freeform 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1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8" name="Group 34"/>
                <p:cNvGrpSpPr>
                  <a:grpSpLocks/>
                </p:cNvGrpSpPr>
                <p:nvPr/>
              </p:nvGrpSpPr>
              <p:grpSpPr bwMode="auto">
                <a:xfrm>
                  <a:off x="249375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17" name="Freeform 3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1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9" name="Group 37"/>
                <p:cNvGrpSpPr>
                  <a:grpSpLocks/>
                </p:cNvGrpSpPr>
                <p:nvPr/>
              </p:nvGrpSpPr>
              <p:grpSpPr bwMode="auto">
                <a:xfrm>
                  <a:off x="264139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20" name="Freeform 3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2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277950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23" name="Freeform 4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2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>
                  <a:off x="292714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26" name="Freeform 4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2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2" name="Group 46"/>
                <p:cNvGrpSpPr>
                  <a:grpSpLocks/>
                </p:cNvGrpSpPr>
                <p:nvPr/>
              </p:nvGrpSpPr>
              <p:grpSpPr bwMode="auto">
                <a:xfrm>
                  <a:off x="3076372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29" name="Freeform 4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3" name="Group 49"/>
                <p:cNvGrpSpPr>
                  <a:grpSpLocks/>
                </p:cNvGrpSpPr>
                <p:nvPr/>
              </p:nvGrpSpPr>
              <p:grpSpPr bwMode="auto">
                <a:xfrm>
                  <a:off x="322400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32" name="Freeform 5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>
                  <a:off x="338434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35" name="Freeform 5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5" name="Group 55"/>
                <p:cNvGrpSpPr>
                  <a:grpSpLocks/>
                </p:cNvGrpSpPr>
                <p:nvPr/>
              </p:nvGrpSpPr>
              <p:grpSpPr bwMode="auto">
                <a:xfrm>
                  <a:off x="3533572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38" name="Freeform 5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6" name="Group 58"/>
                <p:cNvGrpSpPr>
                  <a:grpSpLocks/>
                </p:cNvGrpSpPr>
                <p:nvPr/>
              </p:nvGrpSpPr>
              <p:grpSpPr bwMode="auto">
                <a:xfrm>
                  <a:off x="368120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41" name="Freeform 5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4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7" name="Group 61"/>
                <p:cNvGrpSpPr>
                  <a:grpSpLocks/>
                </p:cNvGrpSpPr>
                <p:nvPr/>
              </p:nvGrpSpPr>
              <p:grpSpPr bwMode="auto">
                <a:xfrm>
                  <a:off x="383043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44" name="Freeform 6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4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8" name="Group 64"/>
                <p:cNvGrpSpPr>
                  <a:grpSpLocks/>
                </p:cNvGrpSpPr>
                <p:nvPr/>
              </p:nvGrpSpPr>
              <p:grpSpPr bwMode="auto">
                <a:xfrm>
                  <a:off x="397965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47" name="Freeform 6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4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19" name="Group 67"/>
                <p:cNvGrpSpPr>
                  <a:grpSpLocks/>
                </p:cNvGrpSpPr>
                <p:nvPr/>
              </p:nvGrpSpPr>
              <p:grpSpPr bwMode="auto">
                <a:xfrm>
                  <a:off x="412729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5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0" name="Group 70"/>
                <p:cNvGrpSpPr>
                  <a:grpSpLocks/>
                </p:cNvGrpSpPr>
                <p:nvPr/>
              </p:nvGrpSpPr>
              <p:grpSpPr bwMode="auto">
                <a:xfrm>
                  <a:off x="4276522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53" name="Freeform 7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5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1" name="Group 73"/>
                <p:cNvGrpSpPr>
                  <a:grpSpLocks/>
                </p:cNvGrpSpPr>
                <p:nvPr/>
              </p:nvGrpSpPr>
              <p:grpSpPr bwMode="auto">
                <a:xfrm>
                  <a:off x="442415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56" name="Freeform 7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5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2" name="Group 76"/>
                <p:cNvGrpSpPr>
                  <a:grpSpLocks/>
                </p:cNvGrpSpPr>
                <p:nvPr/>
              </p:nvGrpSpPr>
              <p:grpSpPr bwMode="auto">
                <a:xfrm>
                  <a:off x="458449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59" name="Freeform 7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6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3" name="Group 79"/>
                <p:cNvGrpSpPr>
                  <a:grpSpLocks/>
                </p:cNvGrpSpPr>
                <p:nvPr/>
              </p:nvGrpSpPr>
              <p:grpSpPr bwMode="auto">
                <a:xfrm>
                  <a:off x="4733722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62" name="Freeform 8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6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4" name="Group 82"/>
                <p:cNvGrpSpPr>
                  <a:grpSpLocks/>
                </p:cNvGrpSpPr>
                <p:nvPr/>
              </p:nvGrpSpPr>
              <p:grpSpPr bwMode="auto">
                <a:xfrm>
                  <a:off x="488135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65" name="Freeform 8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6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5" name="Group 85"/>
                <p:cNvGrpSpPr>
                  <a:grpSpLocks/>
                </p:cNvGrpSpPr>
                <p:nvPr/>
              </p:nvGrpSpPr>
              <p:grpSpPr bwMode="auto">
                <a:xfrm>
                  <a:off x="503058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68" name="Freeform 8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69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6" name="Group 88"/>
                <p:cNvGrpSpPr>
                  <a:grpSpLocks/>
                </p:cNvGrpSpPr>
                <p:nvPr/>
              </p:nvGrpSpPr>
              <p:grpSpPr bwMode="auto">
                <a:xfrm>
                  <a:off x="516710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71" name="Freeform 8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7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7" name="Group 91"/>
                <p:cNvGrpSpPr>
                  <a:grpSpLocks/>
                </p:cNvGrpSpPr>
                <p:nvPr/>
              </p:nvGrpSpPr>
              <p:grpSpPr bwMode="auto">
                <a:xfrm>
                  <a:off x="531633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74" name="Freeform 9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7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8" name="Group 94"/>
                <p:cNvGrpSpPr>
                  <a:grpSpLocks/>
                </p:cNvGrpSpPr>
                <p:nvPr/>
              </p:nvGrpSpPr>
              <p:grpSpPr bwMode="auto">
                <a:xfrm>
                  <a:off x="546555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77" name="Freeform 9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7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29" name="Group 97"/>
                <p:cNvGrpSpPr>
                  <a:grpSpLocks/>
                </p:cNvGrpSpPr>
                <p:nvPr/>
              </p:nvGrpSpPr>
              <p:grpSpPr bwMode="auto">
                <a:xfrm>
                  <a:off x="561319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80" name="Freeform 9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8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30" name="Group 100"/>
                <p:cNvGrpSpPr>
                  <a:grpSpLocks/>
                </p:cNvGrpSpPr>
                <p:nvPr/>
              </p:nvGrpSpPr>
              <p:grpSpPr bwMode="auto">
                <a:xfrm>
                  <a:off x="577353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83" name="Freeform 10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8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31" name="Group 103"/>
                <p:cNvGrpSpPr>
                  <a:grpSpLocks/>
                </p:cNvGrpSpPr>
                <p:nvPr/>
              </p:nvGrpSpPr>
              <p:grpSpPr bwMode="auto">
                <a:xfrm>
                  <a:off x="592275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86" name="Freeform 10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8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4" name="Group 106"/>
                <p:cNvGrpSpPr>
                  <a:grpSpLocks/>
                </p:cNvGrpSpPr>
                <p:nvPr/>
              </p:nvGrpSpPr>
              <p:grpSpPr bwMode="auto">
                <a:xfrm>
                  <a:off x="607039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189" name="Freeform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90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5" name="Group 109"/>
                <p:cNvGrpSpPr>
                  <a:grpSpLocks/>
                </p:cNvGrpSpPr>
                <p:nvPr/>
              </p:nvGrpSpPr>
              <p:grpSpPr bwMode="auto">
                <a:xfrm>
                  <a:off x="6219622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92" name="Freeform 11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9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6" name="Group 112"/>
                <p:cNvGrpSpPr>
                  <a:grpSpLocks/>
                </p:cNvGrpSpPr>
                <p:nvPr/>
              </p:nvGrpSpPr>
              <p:grpSpPr bwMode="auto">
                <a:xfrm>
                  <a:off x="6367259" y="2646504"/>
                  <a:ext cx="252413" cy="125413"/>
                  <a:chOff x="0" y="0"/>
                  <a:chExt cx="176" cy="88"/>
                </a:xfrm>
              </p:grpSpPr>
              <p:sp>
                <p:nvSpPr>
                  <p:cNvPr id="195" name="Freeform 11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9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7" name="Group 115"/>
                <p:cNvGrpSpPr>
                  <a:grpSpLocks/>
                </p:cNvGrpSpPr>
                <p:nvPr/>
              </p:nvGrpSpPr>
              <p:grpSpPr bwMode="auto">
                <a:xfrm>
                  <a:off x="651648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198" name="Freeform 11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9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8" name="Group 118"/>
                <p:cNvGrpSpPr>
                  <a:grpSpLocks/>
                </p:cNvGrpSpPr>
                <p:nvPr/>
              </p:nvGrpSpPr>
              <p:grpSpPr bwMode="auto">
                <a:xfrm>
                  <a:off x="666570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201" name="Freeform 11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20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69" name="Group 121"/>
                <p:cNvGrpSpPr>
                  <a:grpSpLocks/>
                </p:cNvGrpSpPr>
                <p:nvPr/>
              </p:nvGrpSpPr>
              <p:grpSpPr bwMode="auto">
                <a:xfrm>
                  <a:off x="681334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204" name="Freeform 1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20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70" name="Group 124"/>
                <p:cNvGrpSpPr>
                  <a:grpSpLocks/>
                </p:cNvGrpSpPr>
                <p:nvPr/>
              </p:nvGrpSpPr>
              <p:grpSpPr bwMode="auto">
                <a:xfrm>
                  <a:off x="6973684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207" name="Freeform 12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20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71" name="Group 127"/>
                <p:cNvGrpSpPr>
                  <a:grpSpLocks/>
                </p:cNvGrpSpPr>
                <p:nvPr/>
              </p:nvGrpSpPr>
              <p:grpSpPr bwMode="auto">
                <a:xfrm>
                  <a:off x="7122909" y="2646504"/>
                  <a:ext cx="250825" cy="125413"/>
                  <a:chOff x="0" y="0"/>
                  <a:chExt cx="176" cy="88"/>
                </a:xfrm>
              </p:grpSpPr>
              <p:sp>
                <p:nvSpPr>
                  <p:cNvPr id="210" name="Freeform 1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21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grpSp>
              <p:nvGrpSpPr>
                <p:cNvPr id="72" name="Group 130"/>
                <p:cNvGrpSpPr>
                  <a:grpSpLocks/>
                </p:cNvGrpSpPr>
                <p:nvPr/>
              </p:nvGrpSpPr>
              <p:grpSpPr bwMode="auto">
                <a:xfrm>
                  <a:off x="7270547" y="2646504"/>
                  <a:ext cx="252412" cy="125413"/>
                  <a:chOff x="0" y="0"/>
                  <a:chExt cx="176" cy="88"/>
                </a:xfrm>
              </p:grpSpPr>
              <p:sp>
                <p:nvSpPr>
                  <p:cNvPr id="213" name="Freeform 1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1" cy="8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40999">
                        <a:srgbClr val="FFFF00"/>
                      </a:gs>
                      <a:gs pos="59000">
                        <a:srgbClr val="008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21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87"/>
                    <a:ext cx="36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</p:grpSp>
            <p:sp>
              <p:nvSpPr>
                <p:cNvPr id="215" name="Line 13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19372" y="2178192"/>
                  <a:ext cx="0" cy="43338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6" name="Line 1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90822" y="2178192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7" name="Line 135"/>
                <p:cNvSpPr>
                  <a:spLocks noChangeShapeType="1"/>
                </p:cNvSpPr>
                <p:nvPr/>
              </p:nvSpPr>
              <p:spPr bwMode="auto">
                <a:xfrm>
                  <a:off x="4000297" y="2371867"/>
                  <a:ext cx="222250" cy="0"/>
                </a:xfrm>
                <a:prstGeom prst="line">
                  <a:avLst/>
                </a:prstGeom>
                <a:noFill/>
                <a:ln w="25400">
                  <a:solidFill>
                    <a:srgbClr val="0C0CFD"/>
                  </a:solidFill>
                  <a:miter lim="800000"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8" name="Line 136"/>
                <p:cNvSpPr>
                  <a:spLocks noChangeShapeType="1"/>
                </p:cNvSpPr>
                <p:nvPr/>
              </p:nvSpPr>
              <p:spPr bwMode="auto">
                <a:xfrm>
                  <a:off x="4390822" y="2371867"/>
                  <a:ext cx="220662" cy="0"/>
                </a:xfrm>
                <a:prstGeom prst="line">
                  <a:avLst/>
                </a:prstGeom>
                <a:noFill/>
                <a:ln w="25400">
                  <a:solidFill>
                    <a:srgbClr val="0C0CFD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9" name="Line 13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995470" y="2149617"/>
                  <a:ext cx="0" cy="546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20" name="Line 138"/>
                <p:cNvSpPr>
                  <a:spLocks noChangeShapeType="1"/>
                </p:cNvSpPr>
                <p:nvPr/>
              </p:nvSpPr>
              <p:spPr bwMode="auto">
                <a:xfrm>
                  <a:off x="5800208" y="2246454"/>
                  <a:ext cx="1984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21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6052620" y="2246454"/>
                  <a:ext cx="1984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22" name="Line 14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052620" y="2154379"/>
                  <a:ext cx="0" cy="530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27" name="Rectangle 149"/>
                <p:cNvSpPr>
                  <a:spLocks/>
                </p:cNvSpPr>
                <p:nvPr/>
              </p:nvSpPr>
              <p:spPr bwMode="auto">
                <a:xfrm flipH="1">
                  <a:off x="3635814" y="1784753"/>
                  <a:ext cx="167672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0000FF"/>
                      </a:solidFill>
                      <a:latin typeface="Helvetica Neue"/>
                      <a:cs typeface="Helvetica Neue"/>
                      <a:sym typeface="Helvetica Neue" charset="0"/>
                    </a:rPr>
                    <a:t>~ nanoseconds</a:t>
                  </a:r>
                  <a:endParaRPr lang="en-US" sz="1800" b="1" dirty="0">
                    <a:solidFill>
                      <a:srgbClr val="0000FF"/>
                    </a:solidFill>
                    <a:latin typeface="Helvetica Neue"/>
                    <a:cs typeface="Helvetica Neue"/>
                    <a:sym typeface="Helvetica Neue" charset="0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6117941" y="2199517"/>
                  <a:ext cx="28053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latin typeface="Helvetica Neue"/>
                      <a:cs typeface="Helvetica Neue"/>
                    </a:rPr>
                    <a:t>~10 to 100 </a:t>
                  </a:r>
                  <a:r>
                    <a:rPr lang="en-US" sz="1800" b="1" dirty="0" smtClean="0">
                      <a:latin typeface="Helvetica Neue"/>
                      <a:cs typeface="Helvetica Neue"/>
                    </a:rPr>
                    <a:t>picoseconds </a:t>
                  </a:r>
                  <a:endParaRPr lang="en-US" sz="1800" b="1" dirty="0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94" name="Rectangle 155"/>
                <p:cNvSpPr>
                  <a:spLocks/>
                </p:cNvSpPr>
                <p:nvPr/>
              </p:nvSpPr>
              <p:spPr bwMode="auto">
                <a:xfrm>
                  <a:off x="2257463" y="2116341"/>
                  <a:ext cx="123087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408000"/>
                      </a:solidFill>
                      <a:latin typeface="Helvetica Neue"/>
                      <a:cs typeface="Helvetica Neue"/>
                      <a:sym typeface="Helvetica Neue" charset="0"/>
                    </a:rPr>
                    <a:t>~</a:t>
                  </a:r>
                  <a:r>
                    <a:rPr lang="en-US" b="1" i="1" dirty="0" err="1" smtClean="0">
                      <a:solidFill>
                        <a:srgbClr val="408000"/>
                      </a:solidFill>
                      <a:latin typeface="Helvetica Neue"/>
                      <a:cs typeface="Helvetica Neue"/>
                      <a:sym typeface="Helvetica Neue" charset="0"/>
                    </a:rPr>
                    <a:t>nanojoule</a:t>
                  </a:r>
                  <a:endParaRPr lang="en-US" b="1" dirty="0">
                    <a:solidFill>
                      <a:srgbClr val="408000"/>
                    </a:solidFill>
                    <a:latin typeface="Helvetica Neue"/>
                    <a:cs typeface="Helvetica Neue"/>
                    <a:sym typeface="Helvetica Neue" charset="0"/>
                  </a:endParaRPr>
                </a:p>
              </p:txBody>
            </p:sp>
          </p:grpSp>
        </p:grpSp>
        <p:sp>
          <p:nvSpPr>
            <p:cNvPr id="243" name="Oval 242"/>
            <p:cNvSpPr/>
            <p:nvPr/>
          </p:nvSpPr>
          <p:spPr>
            <a:xfrm>
              <a:off x="2781429" y="4055278"/>
              <a:ext cx="206279" cy="577454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235795" y="4903193"/>
            <a:ext cx="8919444" cy="1408864"/>
            <a:chOff x="235795" y="4903193"/>
            <a:chExt cx="8919444" cy="1408864"/>
          </a:xfrm>
        </p:grpSpPr>
        <p:grpSp>
          <p:nvGrpSpPr>
            <p:cNvPr id="242" name="Group 241"/>
            <p:cNvGrpSpPr/>
            <p:nvPr/>
          </p:nvGrpSpPr>
          <p:grpSpPr>
            <a:xfrm>
              <a:off x="235795" y="4903193"/>
              <a:ext cx="8919444" cy="1339108"/>
              <a:chOff x="224455" y="3109523"/>
              <a:chExt cx="8919444" cy="1339108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224455" y="3109523"/>
                <a:ext cx="8919444" cy="1339108"/>
                <a:chOff x="224455" y="3109523"/>
                <a:chExt cx="8919444" cy="1339108"/>
              </a:xfrm>
            </p:grpSpPr>
            <p:grpSp>
              <p:nvGrpSpPr>
                <p:cNvPr id="234" name="Group 233"/>
                <p:cNvGrpSpPr/>
                <p:nvPr/>
              </p:nvGrpSpPr>
              <p:grpSpPr>
                <a:xfrm>
                  <a:off x="224455" y="3109523"/>
                  <a:ext cx="8919444" cy="1339108"/>
                  <a:chOff x="224455" y="3109523"/>
                  <a:chExt cx="8919444" cy="1339108"/>
                </a:xfrm>
              </p:grpSpPr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7224510" y="3171103"/>
                    <a:ext cx="1725338" cy="523220"/>
                  </a:xfrm>
                  <a:prstGeom prst="rect">
                    <a:avLst/>
                  </a:prstGeom>
                  <a:noFill/>
                  <a:ln w="57150" cmpd="thickThin">
                    <a:solidFill>
                      <a:srgbClr val="800000">
                        <a:alpha val="50000"/>
                      </a:srgb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800000">
                            <a:alpha val="50000"/>
                          </a:srgbClr>
                        </a:solidFill>
                        <a:latin typeface="Helvetica Neue"/>
                        <a:cs typeface="Helvetica Neue"/>
                      </a:rPr>
                      <a:t>Intense pulses at </a:t>
                    </a:r>
                  </a:p>
                  <a:p>
                    <a:pPr algn="ctr"/>
                    <a:r>
                      <a:rPr lang="en-US" sz="1400" b="1" dirty="0" smtClean="0">
                        <a:solidFill>
                          <a:srgbClr val="800000">
                            <a:alpha val="50000"/>
                          </a:srgbClr>
                        </a:solidFill>
                        <a:latin typeface="Helvetica Neue"/>
                        <a:cs typeface="Helvetica Neue"/>
                      </a:rPr>
                      <a:t>low rep rate</a:t>
                    </a:r>
                    <a:endParaRPr lang="en-US" sz="1400" b="1" dirty="0">
                      <a:solidFill>
                        <a:srgbClr val="800000">
                          <a:alpha val="50000"/>
                        </a:srgbClr>
                      </a:solidFill>
                      <a:latin typeface="Helvetica Neue"/>
                      <a:cs typeface="Helvetica Neue"/>
                    </a:endParaRPr>
                  </a:p>
                </p:txBody>
              </p:sp>
              <p:grpSp>
                <p:nvGrpSpPr>
                  <p:cNvPr id="232" name="Group 231"/>
                  <p:cNvGrpSpPr/>
                  <p:nvPr/>
                </p:nvGrpSpPr>
                <p:grpSpPr>
                  <a:xfrm>
                    <a:off x="224455" y="3109523"/>
                    <a:ext cx="8919444" cy="1339108"/>
                    <a:chOff x="224455" y="3109523"/>
                    <a:chExt cx="8919444" cy="1339108"/>
                  </a:xfrm>
                </p:grpSpPr>
                <p:sp>
                  <p:nvSpPr>
                    <p:cNvPr id="13314" name="Freeform 2"/>
                    <p:cNvSpPr>
                      <a:spLocks/>
                    </p:cNvSpPr>
                    <p:nvPr/>
                  </p:nvSpPr>
                  <p:spPr bwMode="auto">
                    <a:xfrm>
                      <a:off x="2291251" y="3897768"/>
                      <a:ext cx="149225" cy="460375"/>
                    </a:xfrm>
                    <a:custGeom>
                      <a:avLst/>
                      <a:gdLst>
                        <a:gd name="T0" fmla="*/ 0 w 21600"/>
                        <a:gd name="T1" fmla="*/ 2147483647 h 21600"/>
                        <a:gd name="T2" fmla="*/ 2147483647 w 21600"/>
                        <a:gd name="T3" fmla="*/ 2147483647 h 21600"/>
                        <a:gd name="T4" fmla="*/ 2147483647 w 21600"/>
                        <a:gd name="T5" fmla="*/ 0 h 21600"/>
                        <a:gd name="T6" fmla="*/ 2147483647 w 21600"/>
                        <a:gd name="T7" fmla="*/ 2147483647 h 21600"/>
                        <a:gd name="T8" fmla="*/ 2147483647 w 21600"/>
                        <a:gd name="T9" fmla="*/ 2147483647 h 216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600"/>
                        <a:gd name="T16" fmla="*/ 0 h 21600"/>
                        <a:gd name="T17" fmla="*/ 21600 w 21600"/>
                        <a:gd name="T18" fmla="*/ 21600 h 216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600" h="21600">
                          <a:moveTo>
                            <a:pt x="0" y="21600"/>
                          </a:moveTo>
                          <a:cubicBezTo>
                            <a:pt x="1581" y="21179"/>
                            <a:pt x="3162" y="20757"/>
                            <a:pt x="4962" y="17157"/>
                          </a:cubicBezTo>
                          <a:cubicBezTo>
                            <a:pt x="6762" y="13557"/>
                            <a:pt x="8976" y="0"/>
                            <a:pt x="10800" y="0"/>
                          </a:cubicBezTo>
                          <a:cubicBezTo>
                            <a:pt x="12624" y="0"/>
                            <a:pt x="14108" y="13557"/>
                            <a:pt x="15908" y="17157"/>
                          </a:cubicBezTo>
                          <a:cubicBezTo>
                            <a:pt x="17708" y="20757"/>
                            <a:pt x="19654" y="21179"/>
                            <a:pt x="21600" y="2160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EBC7A3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15" name="Freeform 3"/>
                    <p:cNvSpPr>
                      <a:spLocks/>
                    </p:cNvSpPr>
                    <p:nvPr/>
                  </p:nvSpPr>
                  <p:spPr bwMode="auto">
                    <a:xfrm>
                      <a:off x="6377476" y="3899453"/>
                      <a:ext cx="149225" cy="461962"/>
                    </a:xfrm>
                    <a:custGeom>
                      <a:avLst/>
                      <a:gdLst>
                        <a:gd name="T0" fmla="*/ 0 w 21600"/>
                        <a:gd name="T1" fmla="*/ 2147483647 h 21600"/>
                        <a:gd name="T2" fmla="*/ 2147483647 w 21600"/>
                        <a:gd name="T3" fmla="*/ 2147483647 h 21600"/>
                        <a:gd name="T4" fmla="*/ 2147483647 w 21600"/>
                        <a:gd name="T5" fmla="*/ 0 h 21600"/>
                        <a:gd name="T6" fmla="*/ 2147483647 w 21600"/>
                        <a:gd name="T7" fmla="*/ 2147483647 h 21600"/>
                        <a:gd name="T8" fmla="*/ 2147483647 w 21600"/>
                        <a:gd name="T9" fmla="*/ 2147483647 h 216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600"/>
                        <a:gd name="T16" fmla="*/ 0 h 21600"/>
                        <a:gd name="T17" fmla="*/ 21600 w 21600"/>
                        <a:gd name="T18" fmla="*/ 21600 h 216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600" h="21600">
                          <a:moveTo>
                            <a:pt x="0" y="21600"/>
                          </a:moveTo>
                          <a:cubicBezTo>
                            <a:pt x="1581" y="21179"/>
                            <a:pt x="3162" y="20757"/>
                            <a:pt x="4962" y="17157"/>
                          </a:cubicBezTo>
                          <a:cubicBezTo>
                            <a:pt x="6762" y="13557"/>
                            <a:pt x="8976" y="0"/>
                            <a:pt x="10800" y="0"/>
                          </a:cubicBezTo>
                          <a:cubicBezTo>
                            <a:pt x="12624" y="0"/>
                            <a:pt x="14108" y="13557"/>
                            <a:pt x="15908" y="17157"/>
                          </a:cubicBezTo>
                          <a:cubicBezTo>
                            <a:pt x="17708" y="20757"/>
                            <a:pt x="19654" y="21179"/>
                            <a:pt x="21600" y="2160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EBC7A3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16" name="Line 4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2363391" y="3626711"/>
                      <a:ext cx="0" cy="3476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17" name="Line 5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6450319" y="3591786"/>
                      <a:ext cx="0" cy="3635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18" name="Rectangle 6"/>
                    <p:cNvSpPr>
                      <a:spLocks/>
                    </p:cNvSpPr>
                    <p:nvPr/>
                  </p:nvSpPr>
                  <p:spPr bwMode="auto">
                    <a:xfrm>
                      <a:off x="3382037" y="3349135"/>
                      <a:ext cx="1822086" cy="3378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22860" tIns="22860" rIns="22860" bIns="22860"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Helvetica Neue"/>
                          <a:cs typeface="Helvetica Neue"/>
                          <a:sym typeface="Arial Bold" charset="0"/>
                        </a:rPr>
                        <a:t>~ milliseconds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Helvetica Neue"/>
                        <a:cs typeface="Helvetica Neue"/>
                        <a:sym typeface="Arial Bold" charset="0"/>
                      </a:endParaRPr>
                    </a:p>
                  </p:txBody>
                </p:sp>
                <p:sp>
                  <p:nvSpPr>
                    <p:cNvPr id="13319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34996" y="4096206"/>
                      <a:ext cx="19843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20" name="Line 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469945" y="4096205"/>
                      <a:ext cx="374256" cy="100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21" name="Rectangle 9"/>
                    <p:cNvSpPr>
                      <a:spLocks/>
                    </p:cNvSpPr>
                    <p:nvPr/>
                  </p:nvSpPr>
                  <p:spPr bwMode="auto">
                    <a:xfrm>
                      <a:off x="6889156" y="3814462"/>
                      <a:ext cx="2254743" cy="3094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22860" tIns="22860" rIns="22860" bIns="22860"/>
                    <a:lstStyle/>
                    <a:p>
                      <a:r>
                        <a:rPr lang="en-US" sz="1800" b="1" dirty="0" smtClean="0">
                          <a:latin typeface="Helvetica Neue"/>
                          <a:cs typeface="Helvetica Neue"/>
                          <a:sym typeface="Arial" charset="0"/>
                        </a:rPr>
                        <a:t>~10 to 100 femtoseconds</a:t>
                      </a:r>
                      <a:endParaRPr lang="en-US" sz="1800" b="1" dirty="0">
                        <a:latin typeface="Helvetica Neue"/>
                        <a:cs typeface="Helvetica Neue"/>
                        <a:sym typeface="Arial" charset="0"/>
                      </a:endParaRPr>
                    </a:p>
                  </p:txBody>
                </p:sp>
                <p:sp>
                  <p:nvSpPr>
                    <p:cNvPr id="13322" name="Rectangle 10"/>
                    <p:cNvSpPr>
                      <a:spLocks/>
                    </p:cNvSpPr>
                    <p:nvPr/>
                  </p:nvSpPr>
                  <p:spPr bwMode="auto">
                    <a:xfrm>
                      <a:off x="224455" y="3109523"/>
                      <a:ext cx="1510412" cy="6830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22860" tIns="22860" rIns="22860" bIns="22860"/>
                    <a:lstStyle/>
                    <a:p>
                      <a:r>
                        <a:rPr lang="en-US" sz="1600" b="1" dirty="0" smtClean="0">
                          <a:latin typeface="Helvetica Neue"/>
                          <a:cs typeface="Helvetica Neue"/>
                          <a:sym typeface="Arial" charset="0"/>
                        </a:rPr>
                        <a:t>Today’s x-ray laser sources</a:t>
                      </a:r>
                      <a:endParaRPr lang="en-US" sz="1600" b="1" dirty="0">
                        <a:latin typeface="Helvetica Neue"/>
                        <a:cs typeface="Helvetica Neue"/>
                        <a:sym typeface="Arial" charset="0"/>
                      </a:endParaRPr>
                    </a:p>
                  </p:txBody>
                </p:sp>
                <p:sp>
                  <p:nvSpPr>
                    <p:cNvPr id="13323" name="Line 11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1260964" y="4364493"/>
                      <a:ext cx="417195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pic>
                  <p:nvPicPr>
                    <p:cNvPr id="13324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 xmlns="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6239" y="3637418"/>
                      <a:ext cx="1065212" cy="711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32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1739" y="3720522"/>
                      <a:ext cx="4098925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C0CFD"/>
                      </a:solidFill>
                      <a:miter lim="800000"/>
                      <a:headEnd type="stealth" w="med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26" name="Line 14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5504351" y="4366081"/>
                      <a:ext cx="31083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27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477364" y="4283531"/>
                      <a:ext cx="42862" cy="1635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3328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413864" y="4286706"/>
                      <a:ext cx="42862" cy="1619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latin typeface="Helvetica Neue"/>
                        <a:cs typeface="Helvetica Neue"/>
                      </a:endParaRPr>
                    </a:p>
                  </p:txBody>
                </p:sp>
                <p:sp>
                  <p:nvSpPr>
                    <p:cNvPr id="197" name="Rectangle 156"/>
                    <p:cNvSpPr>
                      <a:spLocks/>
                    </p:cNvSpPr>
                    <p:nvPr/>
                  </p:nvSpPr>
                  <p:spPr bwMode="auto">
                    <a:xfrm>
                      <a:off x="1805163" y="3410707"/>
                      <a:ext cx="1127929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b="1" i="1" dirty="0" smtClean="0">
                          <a:solidFill>
                            <a:srgbClr val="408000"/>
                          </a:solidFill>
                          <a:latin typeface="Helvetica Neue"/>
                          <a:cs typeface="Helvetica Neue"/>
                          <a:sym typeface="Helvetica Neue" charset="0"/>
                        </a:rPr>
                        <a:t>~</a:t>
                      </a:r>
                      <a:r>
                        <a:rPr lang="en-US" b="1" i="1" dirty="0" err="1" smtClean="0">
                          <a:solidFill>
                            <a:srgbClr val="408000"/>
                          </a:solidFill>
                          <a:latin typeface="Helvetica Neue"/>
                          <a:cs typeface="Helvetica Neue"/>
                          <a:sym typeface="Helvetica Neue" charset="0"/>
                        </a:rPr>
                        <a:t>millijoule</a:t>
                      </a:r>
                      <a:endParaRPr lang="en-US" b="1" dirty="0">
                        <a:solidFill>
                          <a:srgbClr val="408000"/>
                        </a:solidFill>
                        <a:latin typeface="Helvetica Neue"/>
                        <a:cs typeface="Helvetica Neue"/>
                        <a:sym typeface="Helvetica Neue" charset="0"/>
                      </a:endParaRPr>
                    </a:p>
                  </p:txBody>
                </p:sp>
              </p:grpSp>
            </p:grpSp>
            <p:sp>
              <p:nvSpPr>
                <p:cNvPr id="200" name="Freeform 3"/>
                <p:cNvSpPr>
                  <a:spLocks/>
                </p:cNvSpPr>
                <p:nvPr/>
              </p:nvSpPr>
              <p:spPr bwMode="auto">
                <a:xfrm>
                  <a:off x="6591096" y="3895224"/>
                  <a:ext cx="149225" cy="461962"/>
                </a:xfrm>
                <a:custGeom>
                  <a:avLst/>
                  <a:gdLst>
                    <a:gd name="T0" fmla="*/ 0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flip="none" rotWithShape="0">
                  <a:gsLst>
                    <a:gs pos="0">
                      <a:srgbClr val="EBC7A3">
                        <a:alpha val="37000"/>
                      </a:srgbClr>
                    </a:gs>
                    <a:gs pos="100000">
                      <a:srgbClr val="0000FF">
                        <a:alpha val="37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23" name="Freeform 3"/>
                <p:cNvSpPr>
                  <a:spLocks/>
                </p:cNvSpPr>
                <p:nvPr/>
              </p:nvSpPr>
              <p:spPr bwMode="auto">
                <a:xfrm>
                  <a:off x="6145009" y="3895224"/>
                  <a:ext cx="149225" cy="461962"/>
                </a:xfrm>
                <a:custGeom>
                  <a:avLst/>
                  <a:gdLst>
                    <a:gd name="T0" fmla="*/ 0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flip="none" rotWithShape="0">
                  <a:gsLst>
                    <a:gs pos="0">
                      <a:srgbClr val="EBC7A3">
                        <a:alpha val="37000"/>
                      </a:srgbClr>
                    </a:gs>
                    <a:gs pos="100000">
                      <a:srgbClr val="0000FF">
                        <a:alpha val="37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35" name="Freeform 3"/>
                <p:cNvSpPr>
                  <a:spLocks/>
                </p:cNvSpPr>
                <p:nvPr/>
              </p:nvSpPr>
              <p:spPr bwMode="auto">
                <a:xfrm>
                  <a:off x="5919617" y="3897633"/>
                  <a:ext cx="149225" cy="461962"/>
                </a:xfrm>
                <a:custGeom>
                  <a:avLst/>
                  <a:gdLst>
                    <a:gd name="T0" fmla="*/ 0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flip="none" rotWithShape="0">
                  <a:gsLst>
                    <a:gs pos="0">
                      <a:srgbClr val="EBC7A3">
                        <a:alpha val="37000"/>
                      </a:srgbClr>
                    </a:gs>
                    <a:gs pos="100000">
                      <a:srgbClr val="0000FF">
                        <a:alpha val="37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36" name="Freeform 3"/>
                <p:cNvSpPr>
                  <a:spLocks/>
                </p:cNvSpPr>
                <p:nvPr/>
              </p:nvSpPr>
              <p:spPr bwMode="auto">
                <a:xfrm>
                  <a:off x="2530282" y="3892910"/>
                  <a:ext cx="149225" cy="461962"/>
                </a:xfrm>
                <a:custGeom>
                  <a:avLst/>
                  <a:gdLst>
                    <a:gd name="T0" fmla="*/ 0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flip="none" rotWithShape="0">
                  <a:gsLst>
                    <a:gs pos="0">
                      <a:srgbClr val="EBC7A3">
                        <a:alpha val="37000"/>
                      </a:srgbClr>
                    </a:gs>
                    <a:gs pos="100000">
                      <a:srgbClr val="0000FF">
                        <a:alpha val="37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37" name="Freeform 3"/>
                <p:cNvSpPr>
                  <a:spLocks/>
                </p:cNvSpPr>
                <p:nvPr/>
              </p:nvSpPr>
              <p:spPr bwMode="auto">
                <a:xfrm>
                  <a:off x="2066677" y="3892910"/>
                  <a:ext cx="149225" cy="461962"/>
                </a:xfrm>
                <a:custGeom>
                  <a:avLst/>
                  <a:gdLst>
                    <a:gd name="T0" fmla="*/ 0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flip="none" rotWithShape="0">
                  <a:gsLst>
                    <a:gs pos="0">
                      <a:srgbClr val="EBC7A3">
                        <a:alpha val="37000"/>
                      </a:srgbClr>
                    </a:gs>
                    <a:gs pos="100000">
                      <a:srgbClr val="0000FF">
                        <a:alpha val="37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38" name="Freeform 3"/>
                <p:cNvSpPr>
                  <a:spLocks/>
                </p:cNvSpPr>
                <p:nvPr/>
              </p:nvSpPr>
              <p:spPr bwMode="auto">
                <a:xfrm>
                  <a:off x="1841285" y="3895319"/>
                  <a:ext cx="149225" cy="461962"/>
                </a:xfrm>
                <a:custGeom>
                  <a:avLst/>
                  <a:gdLst>
                    <a:gd name="T0" fmla="*/ 0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flip="none" rotWithShape="0">
                  <a:gsLst>
                    <a:gs pos="0">
                      <a:srgbClr val="EBC7A3">
                        <a:alpha val="37000"/>
                      </a:srgbClr>
                    </a:gs>
                    <a:gs pos="100000">
                      <a:srgbClr val="0000FF">
                        <a:alpha val="37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sp>
            <p:nvSpPr>
              <p:cNvPr id="240" name="TextBox 239"/>
              <p:cNvSpPr txBox="1"/>
              <p:nvPr/>
            </p:nvSpPr>
            <p:spPr>
              <a:xfrm>
                <a:off x="1510585" y="390715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5615271" y="388569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244" name="Oval 243"/>
            <p:cNvSpPr/>
            <p:nvPr/>
          </p:nvSpPr>
          <p:spPr>
            <a:xfrm>
              <a:off x="2246760" y="5561056"/>
              <a:ext cx="259453" cy="751001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13755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3692" y="1607504"/>
            <a:ext cx="8973033" cy="2062019"/>
            <a:chOff x="133692" y="1607504"/>
            <a:chExt cx="8973033" cy="20620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497"/>
            <a:ext cx="7107977" cy="731838"/>
          </a:xfrm>
        </p:spPr>
        <p:txBody>
          <a:bodyPr anchor="t"/>
          <a:lstStyle/>
          <a:p>
            <a:r>
              <a:rPr lang="en-US" dirty="0">
                <a:solidFill>
                  <a:srgbClr val="000090"/>
                </a:solidFill>
              </a:rPr>
              <a:t>What is the NGLS?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  <a:latin typeface="+mn-lt"/>
                <a:ea typeface="ＭＳ Ｐゴシック" charset="0"/>
                <a:cs typeface="Helvetica Neue"/>
              </a:rPr>
              <a:t>Approach</a:t>
            </a:r>
            <a:endParaRPr lang="en-US" sz="2000" dirty="0">
              <a:solidFill>
                <a:srgbClr val="000090"/>
              </a:solidFill>
              <a:latin typeface="+mn-lt"/>
              <a:ea typeface="ＭＳ Ｐゴシック" charset="0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3792" y="2112037"/>
            <a:ext cx="5308693" cy="932360"/>
            <a:chOff x="1063792" y="2021250"/>
            <a:chExt cx="5308693" cy="932360"/>
          </a:xfrm>
        </p:grpSpPr>
        <p:sp>
          <p:nvSpPr>
            <p:cNvPr id="6" name="TextBox 5"/>
            <p:cNvSpPr txBox="1"/>
            <p:nvPr/>
          </p:nvSpPr>
          <p:spPr>
            <a:xfrm>
              <a:off x="1933475" y="2307279"/>
              <a:ext cx="3981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CW superconducting </a:t>
              </a:r>
              <a:r>
                <a:rPr lang="en-US" b="1" dirty="0" err="1" smtClean="0"/>
                <a:t>linac</a:t>
              </a:r>
              <a:r>
                <a:rPr lang="en-US" b="1" dirty="0" smtClean="0"/>
                <a:t>,</a:t>
              </a:r>
            </a:p>
            <a:p>
              <a:pPr algn="ctr"/>
              <a:r>
                <a:rPr lang="en-US" b="1" dirty="0"/>
                <a:t>l</a:t>
              </a:r>
              <a:r>
                <a:rPr lang="en-US" b="1" dirty="0" smtClean="0"/>
                <a:t>aser heater, bunch compressors</a:t>
              </a:r>
              <a:endParaRPr lang="en-US" b="1" dirty="0"/>
            </a:p>
          </p:txBody>
        </p:sp>
        <p:sp>
          <p:nvSpPr>
            <p:cNvPr id="3" name="Right Brace 2"/>
            <p:cNvSpPr/>
            <p:nvPr/>
          </p:nvSpPr>
          <p:spPr>
            <a:xfrm rot="5400000">
              <a:off x="3535087" y="-450045"/>
              <a:ext cx="366104" cy="5308693"/>
            </a:xfrm>
            <a:prstGeom prst="rightBrace">
              <a:avLst>
                <a:gd name="adj1" fmla="val 8333"/>
                <a:gd name="adj2" fmla="val 4195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8" y="2112037"/>
            <a:ext cx="2139416" cy="1209359"/>
            <a:chOff x="11438" y="2021250"/>
            <a:chExt cx="2139416" cy="1209359"/>
          </a:xfrm>
        </p:grpSpPr>
        <p:sp>
          <p:nvSpPr>
            <p:cNvPr id="2" name="TextBox 1"/>
            <p:cNvSpPr txBox="1"/>
            <p:nvPr/>
          </p:nvSpPr>
          <p:spPr>
            <a:xfrm>
              <a:off x="11438" y="2307279"/>
              <a:ext cx="2139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High-brightness, high rep-rate gun and injector</a:t>
              </a:r>
              <a:endParaRPr lang="en-US" b="1" dirty="0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436567" y="1782413"/>
              <a:ext cx="366105" cy="843780"/>
            </a:xfrm>
            <a:prstGeom prst="rightBrace">
              <a:avLst>
                <a:gd name="adj1" fmla="val 8333"/>
                <a:gd name="adj2" fmla="val 4974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66899" y="1252621"/>
            <a:ext cx="2339826" cy="556260"/>
            <a:chOff x="6415628" y="1170264"/>
            <a:chExt cx="2728372" cy="556260"/>
          </a:xfrm>
        </p:grpSpPr>
        <p:sp>
          <p:nvSpPr>
            <p:cNvPr id="7" name="TextBox 6"/>
            <p:cNvSpPr txBox="1"/>
            <p:nvPr/>
          </p:nvSpPr>
          <p:spPr>
            <a:xfrm>
              <a:off x="7004584" y="1170264"/>
              <a:ext cx="213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Beam spreader</a:t>
              </a:r>
              <a:endParaRPr lang="en-US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415628" y="1422376"/>
              <a:ext cx="632100" cy="30414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28976" y="2559111"/>
            <a:ext cx="3346116" cy="954452"/>
            <a:chOff x="3426795" y="2387355"/>
            <a:chExt cx="3346116" cy="954452"/>
          </a:xfrm>
        </p:grpSpPr>
        <p:sp>
          <p:nvSpPr>
            <p:cNvPr id="8" name="TextBox 7"/>
            <p:cNvSpPr txBox="1"/>
            <p:nvPr/>
          </p:nvSpPr>
          <p:spPr>
            <a:xfrm>
              <a:off x="3426795" y="2972475"/>
              <a:ext cx="334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Array of independent FELs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372484" y="2387355"/>
              <a:ext cx="400426" cy="5851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629950" y="3203454"/>
            <a:ext cx="4569795" cy="884472"/>
            <a:chOff x="3186660" y="2867589"/>
            <a:chExt cx="4569795" cy="884472"/>
          </a:xfrm>
        </p:grpSpPr>
        <p:sp>
          <p:nvSpPr>
            <p:cNvPr id="13" name="TextBox 12"/>
            <p:cNvSpPr txBox="1"/>
            <p:nvPr/>
          </p:nvSpPr>
          <p:spPr>
            <a:xfrm>
              <a:off x="3186660" y="3382729"/>
              <a:ext cx="4569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X-ray </a:t>
              </a:r>
              <a:r>
                <a:rPr lang="en-US" b="1" dirty="0" err="1" smtClean="0"/>
                <a:t>beamlines</a:t>
              </a:r>
              <a:r>
                <a:rPr lang="en-US" b="1" dirty="0" smtClean="0"/>
                <a:t> and </a:t>
              </a:r>
              <a:r>
                <a:rPr lang="en-US" b="1" dirty="0" err="1" smtClean="0"/>
                <a:t>endstations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218658" y="2867589"/>
              <a:ext cx="400426" cy="5851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0" y="427344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350" indent="-223838">
              <a:spcBef>
                <a:spcPts val="12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More energy per unit bandwidth</a:t>
            </a:r>
          </a:p>
          <a:p>
            <a:pPr marL="1149350" indent="-223838">
              <a:spcBef>
                <a:spcPts val="12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More photons per second</a:t>
            </a:r>
          </a:p>
          <a:p>
            <a:pPr marL="1149350" indent="-223838">
              <a:spcBef>
                <a:spcPts val="12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Shorter pulses</a:t>
            </a:r>
          </a:p>
          <a:p>
            <a:pPr marL="1149350" indent="-223838">
              <a:spcBef>
                <a:spcPts val="1200"/>
              </a:spcBef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</a:rPr>
              <a:t>ontrolled trade-off between time and energy resolution</a:t>
            </a:r>
          </a:p>
          <a:p>
            <a:pPr marL="1149350" indent="-223838">
              <a:spcBef>
                <a:spcPts val="12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CW pulse train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0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7999" y="2093344"/>
            <a:ext cx="6062822" cy="4649201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 smtClean="0">
                <a:latin typeface="+mn-lt"/>
                <a:ea typeface="ＭＳ Ｐゴシック" charset="0"/>
                <a:cs typeface="ＭＳ Ｐゴシック" charset="0"/>
              </a:rPr>
              <a:t>High repetition rate soft X-ray laser array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Up to 10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6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pulses per second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verage coherent power up to ~100 W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 smtClean="0">
                <a:latin typeface="+mn-lt"/>
                <a:ea typeface="ＭＳ Ｐゴシック" charset="0"/>
                <a:cs typeface="ＭＳ Ｐゴシック" charset="0"/>
              </a:rPr>
              <a:t>Spatially and temporally coherent X-rays (seeded)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U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ltrashort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pulses from ≤1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fs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to ~100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fs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N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arrow energy bandwidth to 50 meV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 smtClean="0">
                <a:latin typeface="+mn-lt"/>
                <a:ea typeface="ＭＳ Ｐゴシック" charset="0"/>
                <a:cs typeface="ＭＳ Ｐゴシック" charset="0"/>
              </a:rPr>
              <a:t>Tunable X-rays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djustable photon energy from 270 eV – 1.2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keV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971550" lvl="2" indent="-285750">
              <a:buFont typeface="Lucida Grande"/>
              <a:buChar char="−"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higher energies in the 3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rd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and 5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th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harmonics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olarization control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oderate to high flux with 10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8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– 10</a:t>
            </a:r>
            <a:r>
              <a:rPr lang="en-US" sz="1600" baseline="30000" dirty="0">
                <a:latin typeface="+mn-lt"/>
                <a:ea typeface="ＭＳ Ｐゴシック" charset="0"/>
                <a:cs typeface="ＭＳ Ｐゴシック" charset="0"/>
              </a:rPr>
              <a:t>12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 photons/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pulse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 smtClean="0">
                <a:ea typeface="ＭＳ Ｐゴシック" charset="0"/>
                <a:cs typeface="ＭＳ Ｐゴシック" charset="0"/>
              </a:rPr>
              <a:t>Expandable</a:t>
            </a:r>
            <a:endParaRPr lang="en-US" sz="1600" i="1" dirty="0">
              <a:ea typeface="ＭＳ Ｐゴシック" charset="0"/>
              <a:cs typeface="ＭＳ Ｐゴシック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Capability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Capacity</a:t>
            </a:r>
            <a:endParaRPr lang="en-US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-11035" y="292516"/>
            <a:ext cx="687390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rgbClr val="000090"/>
                </a:solidFill>
              </a:rPr>
              <a:t>What is the NGLS?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  <a:latin typeface="+mn-lt"/>
                <a:ea typeface="ＭＳ Ｐゴシック" charset="0"/>
                <a:cs typeface="Helvetica Neue"/>
              </a:rPr>
              <a:t>Capabilities</a:t>
            </a:r>
            <a:endParaRPr lang="en-US" sz="2000" dirty="0">
              <a:solidFill>
                <a:srgbClr val="000090"/>
              </a:solidFill>
              <a:latin typeface="+mn-lt"/>
              <a:ea typeface="ＭＳ Ｐゴシック" charset="0"/>
              <a:cs typeface="Helvetica Neue"/>
            </a:endParaRPr>
          </a:p>
        </p:txBody>
      </p:sp>
      <p:pic>
        <p:nvPicPr>
          <p:cNvPr id="2" name="Picture 1" descr="10 FEL draw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" y="418495"/>
            <a:ext cx="9144000" cy="26194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29489" y="1135274"/>
            <a:ext cx="3591831" cy="1858545"/>
            <a:chOff x="5552169" y="1135274"/>
            <a:chExt cx="3591831" cy="1858545"/>
          </a:xfrm>
        </p:grpSpPr>
        <p:sp>
          <p:nvSpPr>
            <p:cNvPr id="3" name="Rectangle 2"/>
            <p:cNvSpPr/>
            <p:nvPr/>
          </p:nvSpPr>
          <p:spPr>
            <a:xfrm>
              <a:off x="7314066" y="1667013"/>
              <a:ext cx="1829934" cy="132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104679">
              <a:off x="5851997" y="1135274"/>
              <a:ext cx="2240790" cy="132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52169" y="1412141"/>
              <a:ext cx="595272" cy="335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741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m layoutPD3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83" y="1230659"/>
            <a:ext cx="8229600" cy="137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2062238">
            <a:off x="1151832" y="1905226"/>
            <a:ext cx="2214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Seeded / self-seeded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2062238">
            <a:off x="4213570" y="1781790"/>
            <a:ext cx="1685077" cy="33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2 color seeded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62238">
            <a:off x="7065616" y="1707491"/>
            <a:ext cx="1336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455613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elf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seeded</a:t>
            </a:r>
            <a:endParaRPr lang="en-US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5980" y="3224004"/>
            <a:ext cx="3319939" cy="2796240"/>
            <a:chOff x="465980" y="3224004"/>
            <a:chExt cx="3319939" cy="2796240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1514431" y="3504856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2236434" y="3517180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275101" y="4165414"/>
              <a:ext cx="13636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16200000">
              <a:off x="1510050" y="3375250"/>
              <a:ext cx="180975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16200000">
              <a:off x="2230776" y="3378424"/>
              <a:ext cx="171450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1424326" y="3380012"/>
              <a:ext cx="177800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2333963" y="3383187"/>
              <a:ext cx="179388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 bwMode="auto">
            <a:xfrm>
              <a:off x="2468326" y="3224004"/>
              <a:ext cx="579437" cy="2762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defTabSz="455613">
                <a:spcBef>
                  <a:spcPct val="0"/>
                </a:spcBef>
                <a:buFontTx/>
                <a:buNone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10 </a:t>
              </a:r>
              <a:r>
                <a:rPr lang="en-US" sz="1200" dirty="0" err="1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μs</a:t>
              </a:r>
              <a:endParaRPr lang="en-US" sz="12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1390988" y="3881662"/>
              <a:ext cx="177800" cy="0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1635463" y="3884837"/>
              <a:ext cx="179388" cy="0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553468" y="3724853"/>
              <a:ext cx="8776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5 – </a:t>
              </a:r>
              <a:r>
                <a:rPr lang="en-US" sz="1200" dirty="0" smtClean="0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250 </a:t>
              </a:r>
              <a:r>
                <a:rPr lang="en-US" sz="1200" dirty="0" err="1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fs</a:t>
              </a:r>
              <a:endParaRPr lang="en-US" sz="1200" dirty="0">
                <a:solidFill>
                  <a:srgbClr val="008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TextBox 976"/>
            <p:cNvSpPr txBox="1">
              <a:spLocks noChangeArrowheads="1"/>
            </p:cNvSpPr>
            <p:nvPr/>
          </p:nvSpPr>
          <p:spPr bwMode="auto">
            <a:xfrm>
              <a:off x="465980" y="4450584"/>
              <a:ext cx="331993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High resolution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Trade-off time/energy resolution</a:t>
              </a:r>
              <a:endPara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11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– 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12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ph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/pulse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-3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– 5x10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-5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bandwidth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i="1" dirty="0">
                <a:solidFill>
                  <a:srgbClr val="0000FF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16361" y="2999419"/>
            <a:ext cx="2596643" cy="2774604"/>
            <a:chOff x="3616361" y="2999419"/>
            <a:chExt cx="2596643" cy="2774604"/>
          </a:xfrm>
        </p:grpSpPr>
        <p:sp>
          <p:nvSpPr>
            <p:cNvPr id="20" name="Freeform 2"/>
            <p:cNvSpPr>
              <a:spLocks/>
            </p:cNvSpPr>
            <p:nvPr/>
          </p:nvSpPr>
          <p:spPr bwMode="auto">
            <a:xfrm>
              <a:off x="4492598" y="3477456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Freeform 2"/>
            <p:cNvSpPr>
              <a:spLocks/>
            </p:cNvSpPr>
            <p:nvPr/>
          </p:nvSpPr>
          <p:spPr bwMode="auto">
            <a:xfrm>
              <a:off x="5214601" y="3489780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252566" y="4130839"/>
              <a:ext cx="13636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16200000">
              <a:off x="4489103" y="3346931"/>
              <a:ext cx="180975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295554" y="3086481"/>
              <a:ext cx="10221" cy="349349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4403379" y="3351693"/>
              <a:ext cx="177800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10800000" flipV="1">
              <a:off x="5313016" y="3170148"/>
              <a:ext cx="179388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 bwMode="auto">
            <a:xfrm>
              <a:off x="5458920" y="2999419"/>
              <a:ext cx="577850" cy="2778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defTabSz="455613">
                <a:spcBef>
                  <a:spcPct val="0"/>
                </a:spcBef>
                <a:buFontTx/>
                <a:buNone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10 </a:t>
              </a:r>
              <a:r>
                <a:rPr lang="en-US" sz="1200" dirty="0" err="1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μs</a:t>
              </a:r>
              <a:endParaRPr lang="en-US" sz="12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4360516" y="3881918"/>
              <a:ext cx="177800" cy="0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3616361" y="3721064"/>
              <a:ext cx="7964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dirty="0" smtClean="0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~1– </a:t>
              </a:r>
              <a:r>
                <a:rPr lang="en-US" sz="1200" dirty="0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25fs</a:t>
              </a:r>
            </a:p>
          </p:txBody>
        </p:sp>
        <p:sp>
          <p:nvSpPr>
            <p:cNvPr id="30" name="TextBox 987"/>
            <p:cNvSpPr txBox="1">
              <a:spLocks noChangeArrowheads="1"/>
            </p:cNvSpPr>
            <p:nvPr/>
          </p:nvSpPr>
          <p:spPr bwMode="auto">
            <a:xfrm>
              <a:off x="4066262" y="4450584"/>
              <a:ext cx="214674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Ultra-fast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≤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fs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pulse capability</a:t>
              </a:r>
              <a:endPara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2 color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8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ph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/pulse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>
              <a:off x="4651029" y="3467580"/>
              <a:ext cx="155575" cy="6508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5613">
                <a:spcBef>
                  <a:spcPct val="0"/>
                </a:spcBef>
                <a:buFontTx/>
                <a:buNone/>
                <a:defRPr/>
              </a:pPr>
              <a:endParaRPr lang="en-US" sz="200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endParaRPr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>
              <a:off x="5373341" y="3467580"/>
              <a:ext cx="155575" cy="6508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5613">
                <a:spcBef>
                  <a:spcPct val="0"/>
                </a:spcBef>
                <a:buFontTx/>
                <a:buNone/>
                <a:defRPr/>
              </a:pPr>
              <a:endParaRPr lang="en-US" sz="200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rot="10800000" flipV="1">
              <a:off x="4604991" y="3885093"/>
              <a:ext cx="179388" cy="0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16200000">
              <a:off x="4491412" y="3167688"/>
              <a:ext cx="180975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4644967" y="3349673"/>
              <a:ext cx="171450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4405688" y="3172450"/>
              <a:ext cx="177800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10800000" flipV="1">
              <a:off x="4748154" y="3354435"/>
              <a:ext cx="179388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 bwMode="auto">
            <a:xfrm>
              <a:off x="3751064" y="3206797"/>
              <a:ext cx="688334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defTabSz="455613">
                <a:spcBef>
                  <a:spcPct val="0"/>
                </a:spcBef>
                <a:buFontTx/>
                <a:buNone/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≤100 </a:t>
              </a:r>
              <a:r>
                <a:rPr lang="en-US" sz="1200" dirty="0" err="1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f</a:t>
              </a:r>
              <a:r>
                <a:rPr lang="en-US" sz="1200" dirty="0" err="1" smtClean="0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s</a:t>
              </a:r>
              <a:endParaRPr lang="en-US" sz="12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endParaRPr>
            </a:p>
          </p:txBody>
        </p:sp>
      </p:grpSp>
      <p:sp>
        <p:nvSpPr>
          <p:cNvPr id="53" name="Title 3"/>
          <p:cNvSpPr txBox="1">
            <a:spLocks/>
          </p:cNvSpPr>
          <p:nvPr/>
        </p:nvSpPr>
        <p:spPr>
          <a:xfrm>
            <a:off x="0" y="294497"/>
            <a:ext cx="7107977" cy="731838"/>
          </a:xfrm>
          <a:prstGeom prst="rect">
            <a:avLst/>
          </a:prstGeom>
        </p:spPr>
        <p:txBody>
          <a:bodyPr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</a:rPr>
              <a:t>Three nominal initial X-ray lasers</a:t>
            </a:r>
            <a:endParaRPr lang="en-US" sz="2000" dirty="0">
              <a:solidFill>
                <a:srgbClr val="000090"/>
              </a:solidFill>
              <a:latin typeface="+mn-lt"/>
              <a:ea typeface="ＭＳ Ｐゴシック" charset="0"/>
              <a:cs typeface="Helvetica Neue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355356" y="3155742"/>
            <a:ext cx="2505003" cy="2618281"/>
            <a:chOff x="6355356" y="3155742"/>
            <a:chExt cx="2505003" cy="2618281"/>
          </a:xfrm>
        </p:grpSpPr>
        <p:sp>
          <p:nvSpPr>
            <p:cNvPr id="31" name="Freeform 2"/>
            <p:cNvSpPr>
              <a:spLocks/>
            </p:cNvSpPr>
            <p:nvPr/>
          </p:nvSpPr>
          <p:spPr bwMode="auto">
            <a:xfrm>
              <a:off x="7338900" y="3454783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/>
            </p:cNvSpPr>
            <p:nvPr/>
          </p:nvSpPr>
          <p:spPr bwMode="auto">
            <a:xfrm>
              <a:off x="7631366" y="3448427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16200000">
              <a:off x="7334419" y="3324450"/>
              <a:ext cx="180975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16200000">
              <a:off x="7626520" y="3310162"/>
              <a:ext cx="171450" cy="0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7248695" y="3329212"/>
              <a:ext cx="177800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10800000" flipV="1">
              <a:off x="7729707" y="3314924"/>
              <a:ext cx="179388" cy="0"/>
            </a:xfrm>
            <a:prstGeom prst="line">
              <a:avLst/>
            </a:prstGeom>
            <a:ln w="12700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7875615" y="3155742"/>
              <a:ext cx="576262" cy="2762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defTabSz="455613">
                <a:spcBef>
                  <a:spcPct val="0"/>
                </a:spcBef>
                <a:buFontTx/>
                <a:buNone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≤1 </a:t>
              </a:r>
              <a:r>
                <a:rPr lang="en-US" sz="1200" dirty="0" err="1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</a:rPr>
                <a:t>μs</a:t>
              </a:r>
              <a:endParaRPr lang="en-US" sz="12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7188370" y="3832449"/>
              <a:ext cx="177800" cy="0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10800000" flipV="1">
              <a:off x="7432845" y="3835624"/>
              <a:ext cx="179387" cy="0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6355356" y="3679712"/>
              <a:ext cx="877689" cy="27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5 – 250 </a:t>
              </a:r>
              <a:r>
                <a:rPr lang="en-US" sz="1200" dirty="0" err="1">
                  <a:solidFill>
                    <a:srgbClr val="008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fs</a:t>
              </a:r>
              <a:endParaRPr lang="en-US" sz="1200" dirty="0">
                <a:solidFill>
                  <a:srgbClr val="008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2" name="TextBox 999"/>
            <p:cNvSpPr txBox="1">
              <a:spLocks noChangeArrowheads="1"/>
            </p:cNvSpPr>
            <p:nvPr/>
          </p:nvSpPr>
          <p:spPr bwMode="auto">
            <a:xfrm>
              <a:off x="6839554" y="4450584"/>
              <a:ext cx="202080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455613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Highest rep rate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High flux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11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- 10</a:t>
              </a:r>
              <a:r>
                <a:rPr lang="en-US" baseline="30000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12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ph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/pulse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rPr>
                <a:t>100 W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>
              <a:off x="7905157" y="3442071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>
              <a:off x="8206961" y="3454395"/>
              <a:ext cx="155575" cy="65097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7099470" y="4095846"/>
              <a:ext cx="13636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787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133525" y="3831599"/>
            <a:ext cx="45448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300 </a:t>
            </a:r>
            <a:r>
              <a:rPr lang="en-US" b="1" dirty="0" err="1" smtClean="0"/>
              <a:t>pC</a:t>
            </a:r>
            <a:r>
              <a:rPr lang="en-US" b="1" dirty="0" smtClean="0"/>
              <a:t> bunches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1 MHz rep-rate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2.4 </a:t>
            </a:r>
            <a:r>
              <a:rPr lang="en-US" b="1" dirty="0" err="1" smtClean="0"/>
              <a:t>GeV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~16 MV/m gradient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27 ~12-m long </a:t>
            </a:r>
            <a:r>
              <a:rPr lang="en-US" b="1" dirty="0" err="1" smtClean="0"/>
              <a:t>cryomodules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7 RF cavities per module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2 bunch compressors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1 laser heater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3 initial </a:t>
            </a:r>
            <a:r>
              <a:rPr lang="en-US" b="1" dirty="0"/>
              <a:t>i</a:t>
            </a:r>
            <a:r>
              <a:rPr lang="en-US" b="1" dirty="0" smtClean="0"/>
              <a:t>dentical spreader </a:t>
            </a:r>
            <a:r>
              <a:rPr lang="en-US" b="1" dirty="0" err="1" smtClean="0"/>
              <a:t>beamlines</a:t>
            </a:r>
            <a:endParaRPr lang="en-US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98579" y="1324460"/>
            <a:ext cx="8926337" cy="2313096"/>
            <a:chOff x="65314" y="2368767"/>
            <a:chExt cx="8926337" cy="231309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15834" y="3336031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239519" y="3336031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93914" y="3096545"/>
              <a:ext cx="152400" cy="4898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453120" y="3246526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800000">
              <a:off x="1515376" y="3290311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9800000" flipH="1">
              <a:off x="1303710" y="3290311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677607" y="3336031"/>
              <a:ext cx="154577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2596845" y="3211933"/>
              <a:ext cx="533400" cy="243840"/>
            </a:xfrm>
            <a:prstGeom prst="roundRect">
              <a:avLst/>
            </a:prstGeom>
            <a:gradFill flip="none" rotWithShape="1">
              <a:gsLst>
                <a:gs pos="0">
                  <a:srgbClr val="FF66FF"/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3.9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495851" y="3336031"/>
              <a:ext cx="28786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81851" y="3336031"/>
              <a:ext cx="28786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704721" y="3336031"/>
              <a:ext cx="118464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800000">
              <a:off x="8322785" y="3503248"/>
              <a:ext cx="66886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 noChangeAspect="1"/>
            </p:cNvCxnSpPr>
            <p:nvPr/>
          </p:nvCxnSpPr>
          <p:spPr>
            <a:xfrm>
              <a:off x="8144988" y="3336032"/>
              <a:ext cx="744380" cy="4297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916388" y="3336032"/>
              <a:ext cx="916768" cy="52929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3130245" y="3132832"/>
              <a:ext cx="667178" cy="228600"/>
              <a:chOff x="2022566" y="3554990"/>
              <a:chExt cx="667178" cy="895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2022566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268341" y="3568095"/>
                <a:ext cx="18288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2700000">
                <a:off x="2477963" y="3599743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8900000" flipH="1">
                <a:off x="2150084" y="3602236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598304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5409466" y="3132829"/>
              <a:ext cx="667178" cy="228600"/>
              <a:chOff x="2022566" y="3554990"/>
              <a:chExt cx="667178" cy="895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2022566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268341" y="3568095"/>
                <a:ext cx="18288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2700000">
                <a:off x="2477963" y="3599743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8900000" flipH="1">
                <a:off x="2150084" y="3602236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598304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Rounded Rectangle 94"/>
            <p:cNvSpPr/>
            <p:nvPr/>
          </p:nvSpPr>
          <p:spPr>
            <a:xfrm>
              <a:off x="568234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CM01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791303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CM2,3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793117" y="3189073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CM04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724451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CM09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079120" y="3189073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CM10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010451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CM27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23663" y="3617554"/>
              <a:ext cx="915635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BC1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210 MeV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296403" y="3617554"/>
              <a:ext cx="915635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BC2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685 MeV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314" y="3574811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GUN</a:t>
              </a:r>
            </a:p>
            <a:p>
              <a:pPr algn="ctr"/>
              <a:r>
                <a:rPr lang="en-US" sz="1400" dirty="0" smtClean="0"/>
                <a:t>1 MeV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071537" y="3611387"/>
              <a:ext cx="915635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Heater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100 MeV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57792" y="2368767"/>
              <a:ext cx="930597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L0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/>
                <a:t>I</a:t>
              </a:r>
              <a:r>
                <a:rPr lang="en-US" sz="1400" i="1" baseline="-25000" dirty="0" err="1" smtClean="0"/>
                <a:t>pk</a:t>
              </a:r>
              <a:r>
                <a:rPr lang="en-US" sz="1400" dirty="0" smtClean="0"/>
                <a:t> = 50 A</a:t>
              </a:r>
              <a:endParaRPr lang="en-US" sz="1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676266" y="2368767"/>
              <a:ext cx="930597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L1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/>
                <a:t>I</a:t>
              </a:r>
              <a:r>
                <a:rPr lang="en-US" sz="1400" i="1" baseline="-25000" dirty="0" err="1" smtClean="0"/>
                <a:t>pk</a:t>
              </a:r>
              <a:r>
                <a:rPr lang="en-US" sz="1400" dirty="0" smtClean="0"/>
                <a:t> = 50 A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561657" y="2373899"/>
              <a:ext cx="833059" cy="277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err="1" smtClean="0"/>
                <a:t>L</a:t>
              </a:r>
              <a:r>
                <a:rPr lang="en-US" sz="1400" b="1" baseline="-25000" dirty="0" err="1" smtClean="0"/>
                <a:t>harmonic</a:t>
              </a:r>
              <a:endParaRPr lang="en-US" sz="1400" b="1" baseline="-25000" dirty="0" smtClean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72027" y="2368767"/>
              <a:ext cx="1033189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L2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/>
                <a:t>I</a:t>
              </a:r>
              <a:r>
                <a:rPr lang="en-US" sz="1400" i="1" baseline="-25000" dirty="0" err="1" smtClean="0"/>
                <a:t>pk</a:t>
              </a:r>
              <a:r>
                <a:rPr lang="en-US" sz="1400" dirty="0" smtClean="0"/>
                <a:t> = 150 A</a:t>
              </a:r>
              <a:endParaRPr lang="en-US" sz="1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91574" y="2368767"/>
              <a:ext cx="1135781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L3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/>
                <a:t>I</a:t>
              </a:r>
              <a:r>
                <a:rPr lang="en-US" sz="1400" i="1" baseline="-25000" dirty="0" err="1" smtClean="0"/>
                <a:t>pk</a:t>
              </a:r>
              <a:r>
                <a:rPr lang="en-US" sz="1400" dirty="0" smtClean="0"/>
                <a:t> = &lt;600 A</a:t>
              </a:r>
              <a:endParaRPr lang="en-US" sz="1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559158" y="3618818"/>
              <a:ext cx="851515" cy="457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SPRDR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2.4 </a:t>
              </a:r>
              <a:r>
                <a:rPr lang="en-US" sz="1400" dirty="0" err="1" smtClean="0"/>
                <a:t>GeV</a:t>
              </a:r>
              <a:endParaRPr lang="en-US" sz="1400" dirty="0" smtClean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337706" y="4409329"/>
              <a:ext cx="853924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366676" y="4213920"/>
              <a:ext cx="8883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~700 m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98497" y="4404864"/>
              <a:ext cx="1176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to spreader end</a:t>
              </a:r>
              <a:endParaRPr lang="en-US" sz="1200" dirty="0"/>
            </a:p>
          </p:txBody>
        </p:sp>
      </p:grpSp>
      <p:sp>
        <p:nvSpPr>
          <p:cNvPr id="125" name="Title 1"/>
          <p:cNvSpPr txBox="1">
            <a:spLocks/>
          </p:cNvSpPr>
          <p:nvPr/>
        </p:nvSpPr>
        <p:spPr bwMode="auto">
          <a:xfrm>
            <a:off x="0" y="275081"/>
            <a:ext cx="8054904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err="1" smtClean="0">
                <a:solidFill>
                  <a:srgbClr val="000090"/>
                </a:solidFill>
                <a:latin typeface="Arial Bold" pitchFamily="34" charset="0"/>
                <a:cs typeface="Arial Bold" pitchFamily="34" charset="0"/>
              </a:rPr>
              <a:t>Linac</a:t>
            </a:r>
            <a:r>
              <a:rPr lang="en-US" dirty="0" smtClean="0">
                <a:solidFill>
                  <a:srgbClr val="000090"/>
                </a:solidFill>
                <a:latin typeface="Arial Bold" pitchFamily="34" charset="0"/>
                <a:cs typeface="Arial Bold" pitchFamily="34" charset="0"/>
              </a:rPr>
              <a:t> schematic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73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820" y="13562"/>
            <a:ext cx="3461800" cy="2561074"/>
          </a:xfrm>
          <a:prstGeom prst="rect">
            <a:avLst/>
          </a:prstGeom>
          <a:noFill/>
          <a:ln w="28575" cmpd="sng">
            <a:noFill/>
          </a:ln>
        </p:spPr>
      </p:pic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0" y="286786"/>
            <a:ext cx="8036105" cy="445052"/>
          </a:xfrm>
        </p:spPr>
        <p:txBody>
          <a:bodyPr anchor="t"/>
          <a:lstStyle/>
          <a:p>
            <a:r>
              <a:rPr lang="en-US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NGLS </a:t>
            </a:r>
            <a:r>
              <a:rPr lang="en-US" dirty="0" err="1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cryomodule</a:t>
            </a:r>
            <a:r>
              <a:rPr lang="en-US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concept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894572"/>
            <a:ext cx="591312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8275" indent="-168275">
              <a:spcAft>
                <a:spcPts val="600"/>
              </a:spcAft>
              <a:buFont typeface="Arial"/>
              <a:buChar char="•"/>
            </a:pPr>
            <a:r>
              <a:rPr lang="en-US" b="1" dirty="0" smtClean="0"/>
              <a:t>“TESLA” cavities in JLAB-style housing</a:t>
            </a:r>
          </a:p>
          <a:p>
            <a:pPr lvl="1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/>
              <a:t>Cold/warm transitions on each </a:t>
            </a:r>
            <a:r>
              <a:rPr lang="en-US" sz="1600" b="1" dirty="0" err="1"/>
              <a:t>cryomodule</a:t>
            </a:r>
            <a:endParaRPr lang="en-US" sz="1600" b="1" dirty="0"/>
          </a:p>
          <a:p>
            <a:pPr lvl="1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Distribute 5 K liquid, cool to 1.8 K at </a:t>
            </a:r>
            <a:r>
              <a:rPr lang="en-US" sz="1600" b="1" dirty="0" err="1" smtClean="0"/>
              <a:t>cryomodule</a:t>
            </a:r>
            <a:endParaRPr lang="en-US" sz="1600" b="1" dirty="0"/>
          </a:p>
          <a:p>
            <a:pPr lvl="1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ea typeface="ＭＳ Ｐゴシック" charset="0"/>
                <a:cs typeface="ＭＳ Ｐゴシック" charset="0"/>
              </a:rPr>
              <a:t>Warm magnets, diagnostics &amp; HOM absorbers</a:t>
            </a:r>
          </a:p>
          <a:p>
            <a:pPr lvl="1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ea typeface="ＭＳ Ｐゴシック" charset="0"/>
                <a:cs typeface="ＭＳ Ｐゴシック" charset="0"/>
              </a:rPr>
              <a:t>RF power distribution options under study</a:t>
            </a:r>
            <a:endParaRPr lang="en-US" sz="16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8" name="Picture 87" descr="Figure_91.tif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97" b="100000" l="1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5308" y="4475028"/>
            <a:ext cx="4922396" cy="2060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59" y="2808815"/>
            <a:ext cx="8827159" cy="21948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2" y="4703915"/>
            <a:ext cx="7034929" cy="1508932"/>
            <a:chOff x="782" y="4703915"/>
            <a:chExt cx="7034929" cy="1508932"/>
          </a:xfrm>
        </p:grpSpPr>
        <p:pic>
          <p:nvPicPr>
            <p:cNvPr id="1025" name="Picture 1" descr="F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4718663"/>
              <a:ext cx="1023938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" y="5073849"/>
              <a:ext cx="10112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SLA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2" y="5494123"/>
              <a:ext cx="973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orne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7" y="5946147"/>
              <a:ext cx="9667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77656" y="4703915"/>
              <a:ext cx="5958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Planning workshop on “CW SCRF </a:t>
              </a:r>
              <a:r>
                <a:rPr lang="en-US" sz="1200" b="1" dirty="0" err="1" smtClean="0"/>
                <a:t>Linac</a:t>
              </a:r>
              <a:r>
                <a:rPr lang="en-US" sz="1200" b="1" dirty="0" smtClean="0"/>
                <a:t> for X-ray Lasers” – September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639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4877" y="1236458"/>
            <a:ext cx="4589424" cy="4921190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8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01171"/>
            <a:ext cx="7646988" cy="73183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NGLS project status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854" y="924930"/>
            <a:ext cx="4596299" cy="40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defTabSz="457200" rtl="0" eaLnBrk="1" fontAlgn="base" hangingPunct="1">
              <a:spcBef>
                <a:spcPct val="8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LBNL submitted a CD-0 proposal in December 2010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DOE approved “</a:t>
            </a:r>
            <a:r>
              <a:rPr lang="en-US" dirty="0"/>
              <a:t>Mission Need” for the Next Generation Light </a:t>
            </a:r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06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G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paNG.thmx</Template>
  <TotalTime>12215</TotalTime>
  <Words>694</Words>
  <Application>Microsoft Office PowerPoint</Application>
  <PresentationFormat>On-screen Show (4:3)</PresentationFormat>
  <Paragraphs>188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paNG</vt:lpstr>
      <vt:lpstr>NGLS Outline  and Needs in Superconducting RF Materials Development    John Corlett  SRFMW, July 16, 2012 </vt:lpstr>
      <vt:lpstr>Slide 2</vt:lpstr>
      <vt:lpstr>What is the NGLS?  Comparison with existing light sources</vt:lpstr>
      <vt:lpstr>What is the NGLS?  Approach</vt:lpstr>
      <vt:lpstr>Slide 5</vt:lpstr>
      <vt:lpstr>Slide 6</vt:lpstr>
      <vt:lpstr>Slide 7</vt:lpstr>
      <vt:lpstr>NGLS cryomodule concept</vt:lpstr>
      <vt:lpstr>NGLS project status</vt:lpstr>
      <vt:lpstr>Planning assumptions</vt:lpstr>
      <vt:lpstr>Charge to this workshop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NGLS Accelerator and FEL Systems – Design, Technical, Performance, Risk Reduction </dc:title>
  <dc:creator>John Corlett</dc:creator>
  <cp:lastModifiedBy>Lance Cooley</cp:lastModifiedBy>
  <cp:revision>1482</cp:revision>
  <cp:lastPrinted>2012-07-12T19:38:18Z</cp:lastPrinted>
  <dcterms:created xsi:type="dcterms:W3CDTF">2011-01-07T18:23:51Z</dcterms:created>
  <dcterms:modified xsi:type="dcterms:W3CDTF">2012-07-16T14:09:52Z</dcterms:modified>
</cp:coreProperties>
</file>