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0" r:id="rId3"/>
    <p:sldId id="261" r:id="rId4"/>
    <p:sldId id="262" r:id="rId5"/>
    <p:sldId id="293" r:id="rId6"/>
    <p:sldId id="263" r:id="rId7"/>
    <p:sldId id="264" r:id="rId8"/>
    <p:sldId id="265" r:id="rId9"/>
    <p:sldId id="266" r:id="rId10"/>
    <p:sldId id="267" r:id="rId11"/>
    <p:sldId id="287" r:id="rId12"/>
    <p:sldId id="288" r:id="rId13"/>
    <p:sldId id="289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35D5F-0032-4526-84BF-F0BDD205B146}" type="datetimeFigureOut">
              <a:rPr lang="en-US" smtClean="0"/>
              <a:t>7/17/2012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3653B-3F7C-4CE2-9B88-18B693845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Fabrication and</a:t>
            </a:r>
            <a:r>
              <a:rPr lang="en-US" baseline="0" dirty="0" smtClean="0"/>
              <a:t> manufacturing cavities must focus on possible ways of eliminating the defects, by mechanical design of fabrication equipment and by proper microstructural control of Nb.</a:t>
            </a:r>
          </a:p>
          <a:p>
            <a:pPr defTabSz="864931">
              <a:defRPr/>
            </a:pPr>
            <a:r>
              <a:rPr lang="en-US" sz="1100" dirty="0"/>
              <a:t>Seamless tubes- Eliminates equatorial welds. May reduce some Type I defects. </a:t>
            </a:r>
          </a:p>
          <a:p>
            <a:pPr defTabSz="864931">
              <a:defRPr/>
            </a:pPr>
            <a:r>
              <a:rPr lang="en-US" sz="1100" dirty="0"/>
              <a:t>Singer conclusions on various approaches:</a:t>
            </a:r>
          </a:p>
          <a:p>
            <a:pPr defTabSz="864931">
              <a:defRPr/>
            </a:pPr>
            <a:r>
              <a:rPr lang="en-US" sz="1100" dirty="0"/>
              <a:t>Back extrusion does not work (does not give required mechanical properties)</a:t>
            </a:r>
          </a:p>
          <a:p>
            <a:pPr defTabSz="864931">
              <a:defRPr/>
            </a:pPr>
            <a:r>
              <a:rPr lang="en-US" sz="1100" dirty="0"/>
              <a:t>Spinning: Works for short tubes</a:t>
            </a:r>
          </a:p>
          <a:p>
            <a:pPr defTabSz="864931">
              <a:defRPr/>
            </a:pPr>
            <a:r>
              <a:rPr lang="en-US" sz="1100" dirty="0"/>
              <a:t>Flow forming: In combination with spinning, </a:t>
            </a:r>
            <a:r>
              <a:rPr lang="en-US" sz="1100" dirty="0" err="1"/>
              <a:t>deepdrawing</a:t>
            </a:r>
            <a:r>
              <a:rPr lang="en-US" sz="1100" dirty="0"/>
              <a:t>, extrusion works best for DESY</a:t>
            </a:r>
          </a:p>
          <a:p>
            <a:pPr defTabSz="864931">
              <a:defRPr/>
            </a:pPr>
            <a:r>
              <a:rPr lang="en-US" sz="1100" dirty="0"/>
              <a:t>Concept proven by Black Labs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D9C6C-EAFF-408A-9D52-686AE121E01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found by </a:t>
            </a:r>
            <a:r>
              <a:rPr lang="en-US" smtClean="0"/>
              <a:t>equivalent work method…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653B-3F7C-4CE2-9B88-18B6938452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6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Idea--Increase dislocation density to the</a:t>
            </a:r>
            <a:r>
              <a:rPr lang="en-US" baseline="0" dirty="0" smtClean="0"/>
              <a:t> limit. Have very high </a:t>
            </a:r>
            <a:r>
              <a:rPr lang="en-US" baseline="0" dirty="0" err="1" smtClean="0"/>
              <a:t>misorientation</a:t>
            </a:r>
            <a:r>
              <a:rPr lang="en-US" baseline="0" dirty="0" smtClean="0"/>
              <a:t> regions uniformly distributed to promote nucleation..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653B-3F7C-4CE2-9B88-18B6938452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4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size is 30nm.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653B-3F7C-4CE2-9B88-18B6938452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0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D9C6C-EAFF-408A-9D52-686AE121E0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31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pole figure is a {110} </a:t>
            </a:r>
            <a:r>
              <a:rPr lang="en-US" dirty="0" err="1" smtClean="0"/>
              <a:t>pf</a:t>
            </a:r>
            <a:r>
              <a:rPr lang="en-US" dirty="0" smtClean="0"/>
              <a:t> with the important fibers marked. </a:t>
            </a:r>
          </a:p>
          <a:p>
            <a:r>
              <a:rPr lang="en-US" baseline="0" dirty="0" smtClean="0"/>
              <a:t>Extruded tubes will have a strong &lt;110&gt; texture in the extrusion direction .Heat treatment will reduce the intensity of this texture. However, the texture will persist. And this is not axis </a:t>
            </a:r>
            <a:r>
              <a:rPr lang="en-US" baseline="0" dirty="0" err="1" smtClean="0"/>
              <a:t>syymetric</a:t>
            </a:r>
            <a:endParaRPr lang="en-US" baseline="0" dirty="0" smtClean="0"/>
          </a:p>
          <a:p>
            <a:r>
              <a:rPr lang="en-US" baseline="0" dirty="0" smtClean="0"/>
              <a:t>SEC is needed to produce axis symmetric texture. Capability to produce </a:t>
            </a:r>
            <a:r>
              <a:rPr lang="en-US" baseline="0" dirty="0" err="1" smtClean="0"/>
              <a:t>equiaxed</a:t>
            </a:r>
            <a:r>
              <a:rPr lang="en-US" baseline="0" dirty="0" smtClean="0"/>
              <a:t> fine grain structure with low texture</a:t>
            </a:r>
          </a:p>
          <a:p>
            <a:r>
              <a:rPr lang="en-US" baseline="0" dirty="0" smtClean="0"/>
              <a:t>Spinning of the tube also produces axis symmetric properties.  From Crooks presentation, the tubes are fine grain size and low texture too.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D9C6C-EAFF-408A-9D52-686AE121E01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D9C6C-EAFF-408A-9D52-686AE121E0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0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" pitchFamily="18" charset="0"/>
              </a:rPr>
              <a:t>Banding</a:t>
            </a:r>
            <a:r>
              <a:rPr lang="en-US" baseline="0" dirty="0" smtClean="0">
                <a:latin typeface="Century" pitchFamily="18" charset="0"/>
              </a:rPr>
              <a:t> observed by OM </a:t>
            </a:r>
            <a:r>
              <a:rPr lang="en-US" baseline="0" dirty="0" err="1" smtClean="0">
                <a:latin typeface="Century" pitchFamily="18" charset="0"/>
              </a:rPr>
              <a:t>suggets</a:t>
            </a:r>
            <a:r>
              <a:rPr lang="en-US" baseline="0" dirty="0" smtClean="0">
                <a:latin typeface="Century" pitchFamily="18" charset="0"/>
              </a:rPr>
              <a:t> difference in grain growth mechanisms, relations to texture.</a:t>
            </a:r>
            <a:endParaRPr lang="en-US" dirty="0">
              <a:latin typeface="Century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653B-3F7C-4CE2-9B88-18B6938452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7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1924-047A-499E-806E-546CEDDE110F}" type="datetime1">
              <a:rPr lang="en-US" smtClean="0"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5FF7-C313-447C-92CA-04F9543418AE}" type="datetime1">
              <a:rPr lang="en-US" smtClean="0"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23E2E-C131-4EE6-AE0F-40AA49566C7C}" type="datetime1">
              <a:rPr lang="en-US" smtClean="0"/>
              <a:t>7/17/2012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71E8-66F3-4C6A-B8C0-5782AB84F75B}" type="datetime1">
              <a:rPr lang="en-US" smtClean="0"/>
              <a:t>7/17/2012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850A-3525-4D22-B2B5-0AB06B35A777}" type="datetime1">
              <a:rPr lang="en-US" smtClean="0"/>
              <a:t>7/17/2012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AF2F-3E8A-4996-AB54-B791F0846502}" type="datetime1">
              <a:rPr lang="en-US" smtClean="0"/>
              <a:t>7/17/2012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489D-89EF-4013-870B-6FE388734098}" type="datetime1">
              <a:rPr lang="en-US" smtClean="0"/>
              <a:t>7/17/2012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79A2-ADB0-4328-9AFE-0040D8686561}" type="datetime1">
              <a:rPr lang="en-US" smtClean="0"/>
              <a:t>7/17/2012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E1D-4FC1-4D95-A6C2-593C12421499}" type="datetime1">
              <a:rPr lang="en-US" smtClean="0"/>
              <a:t>7/17/2012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9837F9-821B-4013-BEE8-80564E5E63EB}" type="datetime1">
              <a:rPr lang="en-US" smtClean="0"/>
              <a:t>7/17/2012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D158-2A94-4BC6-8DB5-DDAD0737E71D}" type="datetime1">
              <a:rPr lang="en-US" smtClean="0"/>
              <a:t>7/17/2012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CFE3110-DEA8-4121-B758-85081C5644B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D2BFC1A-91DA-45EC-B633-2A47CC8CD334}" type="datetime1">
              <a:rPr lang="en-US" smtClean="0"/>
              <a:t>7/17/2012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9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emf"/><Relationship Id="rId5" Type="http://schemas.openxmlformats.org/officeDocument/2006/relationships/image" Target="../media/image25.e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533400"/>
            <a:ext cx="8534400" cy="6858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Fabrication of Seamless </a:t>
            </a:r>
            <a:r>
              <a:rPr lang="en-US" sz="3600" b="1" dirty="0" err="1" smtClean="0">
                <a:solidFill>
                  <a:schemeClr val="tx1"/>
                </a:solidFill>
              </a:rPr>
              <a:t>Nb</a:t>
            </a:r>
            <a:r>
              <a:rPr lang="en-US" sz="3600" b="1" dirty="0" smtClean="0">
                <a:solidFill>
                  <a:schemeClr val="tx1"/>
                </a:solidFill>
              </a:rPr>
              <a:t> Tube for SRF Cavities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" y="1676400"/>
            <a:ext cx="8153400" cy="25527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080A0C"/>
                </a:solidFill>
              </a:rPr>
              <a:t>K.T. Hartwig</a:t>
            </a:r>
            <a:r>
              <a:rPr lang="en-US" sz="2800" b="1" baseline="30000" dirty="0" smtClean="0">
                <a:solidFill>
                  <a:srgbClr val="080A0C"/>
                </a:solidFill>
              </a:rPr>
              <a:t>1,2</a:t>
            </a:r>
            <a:r>
              <a:rPr lang="en-US" sz="2800" b="1" dirty="0" smtClean="0">
                <a:solidFill>
                  <a:srgbClr val="080A0C"/>
                </a:solidFill>
              </a:rPr>
              <a:t>, S. Balachandran</a:t>
            </a:r>
            <a:r>
              <a:rPr lang="en-US" sz="2800" b="1" baseline="30000" dirty="0" smtClean="0">
                <a:solidFill>
                  <a:srgbClr val="080A0C"/>
                </a:solidFill>
              </a:rPr>
              <a:t>1</a:t>
            </a:r>
            <a:r>
              <a:rPr lang="en-US" sz="2800" b="1" dirty="0" smtClean="0">
                <a:solidFill>
                  <a:srgbClr val="080A0C"/>
                </a:solidFill>
              </a:rPr>
              <a:t>, R. Elwell</a:t>
            </a:r>
            <a:r>
              <a:rPr lang="en-US" sz="2800" b="1" baseline="30000" dirty="0" smtClean="0">
                <a:solidFill>
                  <a:srgbClr val="080A0C"/>
                </a:solidFill>
              </a:rPr>
              <a:t>2</a:t>
            </a:r>
            <a:r>
              <a:rPr lang="en-US" sz="2800" b="1" dirty="0" smtClean="0">
                <a:solidFill>
                  <a:srgbClr val="080A0C"/>
                </a:solidFill>
              </a:rPr>
              <a:t>, and R.E. Barber</a:t>
            </a:r>
            <a:r>
              <a:rPr lang="en-US" sz="2800" b="1" baseline="30000" dirty="0" smtClean="0">
                <a:solidFill>
                  <a:srgbClr val="080A0C"/>
                </a:solidFill>
              </a:rPr>
              <a:t>2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800" b="1" baseline="30000" dirty="0" smtClean="0">
              <a:solidFill>
                <a:srgbClr val="080A0C"/>
              </a:solidFill>
            </a:endParaRPr>
          </a:p>
          <a:p>
            <a:pPr marL="0" indent="0" algn="l" eaLnBrk="1" hangingPunct="1">
              <a:lnSpc>
                <a:spcPct val="80000"/>
              </a:lnSpc>
              <a:buNone/>
              <a:defRPr/>
            </a:pPr>
            <a:r>
              <a:rPr lang="en-US" sz="2800" b="1" baseline="30000" dirty="0" smtClean="0">
                <a:solidFill>
                  <a:srgbClr val="080A0C"/>
                </a:solidFill>
              </a:rPr>
              <a:t>1</a:t>
            </a:r>
            <a:r>
              <a:rPr lang="en-US" sz="1800" b="1" dirty="0" smtClean="0">
                <a:solidFill>
                  <a:srgbClr val="080A0C"/>
                </a:solidFill>
              </a:rPr>
              <a:t>Mechanical Engineering Department, Texas A&amp;M University, College Station, Texas 77843.</a:t>
            </a:r>
          </a:p>
          <a:p>
            <a:pPr marL="0" indent="0" algn="l" eaLnBrk="1" hangingPunct="1">
              <a:lnSpc>
                <a:spcPct val="80000"/>
              </a:lnSpc>
              <a:buNone/>
              <a:defRPr/>
            </a:pPr>
            <a:endParaRPr lang="en-US" sz="1800" b="1" dirty="0" smtClean="0">
              <a:solidFill>
                <a:srgbClr val="080A0C"/>
              </a:solidFill>
            </a:endParaRPr>
          </a:p>
          <a:p>
            <a:pPr marL="0" indent="0" algn="l" eaLnBrk="1" hangingPunct="1">
              <a:lnSpc>
                <a:spcPct val="80000"/>
              </a:lnSpc>
              <a:buNone/>
              <a:defRPr/>
            </a:pPr>
            <a:r>
              <a:rPr lang="en-US" sz="2800" b="1" baseline="30000" dirty="0" smtClean="0">
                <a:solidFill>
                  <a:srgbClr val="080A0C"/>
                </a:solidFill>
              </a:rPr>
              <a:t>2</a:t>
            </a:r>
            <a:r>
              <a:rPr lang="en-US" sz="1800" b="1" dirty="0" smtClean="0">
                <a:solidFill>
                  <a:srgbClr val="080A0C"/>
                </a:solidFill>
              </a:rPr>
              <a:t>Shear Form Incorporated, Bryan, Texas 77801.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62000" y="4267200"/>
            <a:ext cx="769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</a:rPr>
              <a:t>* Work supported by DOE </a:t>
            </a:r>
            <a:r>
              <a:rPr lang="en-US" altLang="ko-KR" sz="2400" b="1" dirty="0">
                <a:solidFill>
                  <a:srgbClr val="000000"/>
                </a:solidFill>
                <a:ea typeface="굴림" charset="-127"/>
              </a:rPr>
              <a:t>SBIR Grant DE-SC0007601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800" b="1" smtClean="0">
                <a:solidFill>
                  <a:srgbClr val="080A0C"/>
                </a:solidFill>
              </a:rPr>
              <a:t>SRFMW 2012, July 16-17, Jefferson Lab, Newport News </a:t>
            </a:r>
            <a:endParaRPr lang="en-US" sz="1800" b="1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97382" y="184667"/>
            <a:ext cx="3838363" cy="512617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PRELIMINARY </a:t>
            </a:r>
            <a:r>
              <a:rPr lang="en-US" sz="1800" b="1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RESULTS (RRR </a:t>
            </a:r>
            <a:r>
              <a:rPr lang="en-US" sz="1800" b="1" dirty="0" err="1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Nb</a:t>
            </a:r>
            <a:r>
              <a:rPr lang="en-US" sz="1800" b="1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 tube)</a:t>
            </a:r>
            <a:endParaRPr lang="en-US" sz="1800" b="1" dirty="0" smtClean="0">
              <a:ln w="12700">
                <a:noFill/>
              </a:ln>
              <a:solidFill>
                <a:srgbClr val="080A0C"/>
              </a:solidFill>
              <a:effectLst/>
            </a:endParaRPr>
          </a:p>
        </p:txBody>
      </p:sp>
      <p:pic>
        <p:nvPicPr>
          <p:cNvPr id="6" name="Picture 5" descr="E:\Nb_20x_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6472" y="858982"/>
            <a:ext cx="2438400" cy="1828800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>
            <a:endCxn id="9" idx="2"/>
          </p:cNvCxnSpPr>
          <p:nvPr/>
        </p:nvCxnSpPr>
        <p:spPr bwMode="auto">
          <a:xfrm>
            <a:off x="3020291" y="1773382"/>
            <a:ext cx="83127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762001" y="512618"/>
            <a:ext cx="246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As </a:t>
            </a:r>
            <a:r>
              <a:rPr lang="en-US" b="1" dirty="0" smtClean="0">
                <a:solidFill>
                  <a:srgbClr val="080A0C"/>
                </a:solidFill>
              </a:rPr>
              <a:t>received (Bulk) 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0291" y="1127051"/>
            <a:ext cx="166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80A0C"/>
                </a:solidFill>
              </a:rPr>
              <a:t>mECAE</a:t>
            </a:r>
            <a:endParaRPr lang="en-US" b="1" dirty="0" smtClean="0">
              <a:solidFill>
                <a:srgbClr val="080A0C"/>
              </a:solidFill>
            </a:endParaRPr>
          </a:p>
          <a:p>
            <a:endParaRPr lang="en-US" dirty="0"/>
          </a:p>
        </p:txBody>
      </p:sp>
      <p:pic>
        <p:nvPicPr>
          <p:cNvPr id="11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1646" r="5318"/>
          <a:stretch>
            <a:fillRect/>
          </a:stretch>
        </p:blipFill>
        <p:spPr bwMode="auto">
          <a:xfrm>
            <a:off x="3865419" y="881950"/>
            <a:ext cx="2106200" cy="20238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E:\folder_asc\FRomFD_7_13\Nb_Shreyas_sample\AEROMicros\900C600 10 magB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55" y="849996"/>
            <a:ext cx="2569765" cy="2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>
            <a:off x="5923243" y="1877902"/>
            <a:ext cx="5808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17659" r="59664" b="14286"/>
          <a:stretch/>
        </p:blipFill>
        <p:spPr bwMode="auto">
          <a:xfrm rot="5400000">
            <a:off x="4718792" y="2622051"/>
            <a:ext cx="1997035" cy="497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0000" y="3366655"/>
            <a:ext cx="135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AR</a:t>
            </a:r>
            <a:endParaRPr lang="en-US" b="1" dirty="0">
              <a:solidFill>
                <a:srgbClr val="080A0C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524837" y="6108694"/>
            <a:ext cx="16459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6802582" y="6202280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500 µm</a:t>
            </a:r>
            <a:endParaRPr lang="en-US" b="1" dirty="0">
              <a:solidFill>
                <a:srgbClr val="080A0C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2507673" y="5111251"/>
            <a:ext cx="7481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1717963" y="4926585"/>
            <a:ext cx="71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Rx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923243" y="1265550"/>
            <a:ext cx="71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Rx</a:t>
            </a:r>
            <a:endParaRPr lang="en-US" b="1" dirty="0">
              <a:solidFill>
                <a:srgbClr val="080A0C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6015799" y="2590800"/>
            <a:ext cx="1147001" cy="14800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7347797" y="5701279"/>
            <a:ext cx="6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80A0C"/>
                </a:solidFill>
              </a:rPr>
              <a:t>t</a:t>
            </a:r>
            <a:r>
              <a:rPr lang="en-US" b="1" dirty="0" smtClean="0">
                <a:solidFill>
                  <a:srgbClr val="080A0C"/>
                </a:solidFill>
              </a:rPr>
              <a:t>=0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55818" y="5699042"/>
            <a:ext cx="142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80A0C"/>
                </a:solidFill>
              </a:rPr>
              <a:t>t</a:t>
            </a:r>
            <a:r>
              <a:rPr lang="en-US" b="1" dirty="0" smtClean="0">
                <a:solidFill>
                  <a:srgbClr val="080A0C"/>
                </a:solidFill>
              </a:rPr>
              <a:t>= 1500µm</a:t>
            </a:r>
            <a:endParaRPr lang="en-US" b="1" dirty="0">
              <a:solidFill>
                <a:srgbClr val="080A0C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717963" y="2812473"/>
            <a:ext cx="11887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2037310" y="2831979"/>
            <a:ext cx="69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5mm</a:t>
            </a:r>
            <a:endParaRPr lang="en-US" b="1" dirty="0">
              <a:solidFill>
                <a:srgbClr val="080A0C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4918519" y="2988936"/>
            <a:ext cx="10972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5105825" y="2997323"/>
            <a:ext cx="81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1 µm</a:t>
            </a:r>
            <a:endParaRPr lang="en-US" b="1" dirty="0">
              <a:solidFill>
                <a:srgbClr val="080A0C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7887163" y="3010994"/>
            <a:ext cx="9601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80A0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7873220" y="3068236"/>
            <a:ext cx="97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500 µm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33799" y="3886200"/>
            <a:ext cx="277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As worked seamless tube 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6199" y="2971436"/>
            <a:ext cx="90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P.J. Lee</a:t>
            </a:r>
            <a:endParaRPr lang="en-US" b="1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600C_200x_1\600C_200x_combine.tif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3" b="3787"/>
          <a:stretch/>
        </p:blipFill>
        <p:spPr bwMode="auto">
          <a:xfrm>
            <a:off x="637903" y="1099457"/>
            <a:ext cx="19558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04788" y="6091198"/>
            <a:ext cx="777240" cy="0"/>
          </a:xfrm>
          <a:prstGeom prst="line">
            <a:avLst/>
          </a:prstGeom>
          <a:ln w="50800">
            <a:solidFill>
              <a:srgbClr val="08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600C_200x_1\700C\700C\700C_200_combined.tif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"/>
          <a:stretch/>
        </p:blipFill>
        <p:spPr bwMode="auto">
          <a:xfrm>
            <a:off x="2667000" y="1110343"/>
            <a:ext cx="195860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600C_200x_1\800C\800C_200_combined.tif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8"/>
          <a:stretch/>
        </p:blipFill>
        <p:spPr bwMode="auto">
          <a:xfrm>
            <a:off x="4724400" y="1084943"/>
            <a:ext cx="187845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600C_200x_1\900C\900C_combine.tif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/>
        </p:blipFill>
        <p:spPr bwMode="auto">
          <a:xfrm>
            <a:off x="6705600" y="1074057"/>
            <a:ext cx="1961111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71677" y="6091198"/>
            <a:ext cx="13054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500 µm</a:t>
            </a:r>
            <a:endParaRPr lang="en-US" b="1" dirty="0">
              <a:solidFill>
                <a:srgbClr val="080A0C"/>
              </a:solidFill>
              <a:latin typeface="Century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0994" y="5715000"/>
            <a:ext cx="18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600</a:t>
            </a:r>
            <a:r>
              <a:rPr lang="en-US" b="1" baseline="30000" dirty="0" smtClean="0">
                <a:solidFill>
                  <a:srgbClr val="080A0C"/>
                </a:solidFill>
                <a:latin typeface="Century" pitchFamily="18" charset="0"/>
              </a:rPr>
              <a:t>o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C</a:t>
            </a:r>
            <a:endParaRPr lang="en-US" b="1" baseline="30000" dirty="0">
              <a:solidFill>
                <a:srgbClr val="080A0C"/>
              </a:solidFill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1983" y="5721866"/>
            <a:ext cx="18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" pitchFamily="18" charset="0"/>
              </a:rPr>
              <a:t>     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700</a:t>
            </a:r>
            <a:r>
              <a:rPr lang="en-US" b="1" baseline="30000" dirty="0" smtClean="0">
                <a:solidFill>
                  <a:srgbClr val="080A0C"/>
                </a:solidFill>
                <a:latin typeface="Century" pitchFamily="18" charset="0"/>
              </a:rPr>
              <a:t>o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C</a:t>
            </a:r>
            <a:endParaRPr lang="en-US" b="1" baseline="30000" dirty="0">
              <a:solidFill>
                <a:srgbClr val="080A0C"/>
              </a:solidFill>
              <a:latin typeface="Century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3897" y="5721866"/>
            <a:ext cx="18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" pitchFamily="18" charset="0"/>
              </a:rPr>
              <a:t>     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800</a:t>
            </a:r>
            <a:r>
              <a:rPr lang="en-US" b="1" baseline="30000" dirty="0" smtClean="0">
                <a:solidFill>
                  <a:srgbClr val="080A0C"/>
                </a:solidFill>
                <a:latin typeface="Century" pitchFamily="18" charset="0"/>
              </a:rPr>
              <a:t>o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C</a:t>
            </a:r>
            <a:endParaRPr lang="en-US" b="1" baseline="30000" dirty="0">
              <a:solidFill>
                <a:srgbClr val="080A0C"/>
              </a:solidFill>
              <a:latin typeface="Century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9421" y="5721866"/>
            <a:ext cx="18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" pitchFamily="18" charset="0"/>
              </a:rPr>
              <a:t>     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900</a:t>
            </a:r>
            <a:r>
              <a:rPr lang="en-US" b="1" baseline="30000" dirty="0" smtClean="0">
                <a:solidFill>
                  <a:srgbClr val="080A0C"/>
                </a:solidFill>
                <a:latin typeface="Century" pitchFamily="18" charset="0"/>
              </a:rPr>
              <a:t>o </a:t>
            </a:r>
            <a:r>
              <a:rPr lang="en-US" b="1" dirty="0" smtClean="0">
                <a:solidFill>
                  <a:srgbClr val="080A0C"/>
                </a:solidFill>
                <a:latin typeface="Century" pitchFamily="18" charset="0"/>
              </a:rPr>
              <a:t>C</a:t>
            </a:r>
            <a:endParaRPr lang="en-US" b="1" baseline="30000" dirty="0">
              <a:solidFill>
                <a:srgbClr val="080A0C"/>
              </a:solidFill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5240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80A0C"/>
                </a:solidFill>
                <a:latin typeface="+mj-lt"/>
                <a:cs typeface="Calibri" pitchFamily="34" charset="0"/>
              </a:rPr>
              <a:t>THROUGH  THICKNESS TUBE MICROSTRUCTURE: AFTER HEAT TREATMENT</a:t>
            </a:r>
            <a:endParaRPr lang="en-US" sz="2000" b="1" dirty="0">
              <a:solidFill>
                <a:srgbClr val="080A0C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7316" y="480282"/>
            <a:ext cx="297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0A0C"/>
                </a:solidFill>
              </a:rPr>
              <a:t>Ramp Rate: 2</a:t>
            </a:r>
            <a:r>
              <a:rPr lang="en-US" baseline="30000" dirty="0" smtClean="0">
                <a:solidFill>
                  <a:srgbClr val="080A0C"/>
                </a:solidFill>
              </a:rPr>
              <a:t>o</a:t>
            </a:r>
            <a:r>
              <a:rPr lang="en-US" dirty="0" smtClean="0">
                <a:solidFill>
                  <a:srgbClr val="080A0C"/>
                </a:solidFill>
              </a:rPr>
              <a:t> C/min</a:t>
            </a:r>
          </a:p>
          <a:p>
            <a:r>
              <a:rPr lang="en-US" dirty="0" smtClean="0">
                <a:solidFill>
                  <a:srgbClr val="080A0C"/>
                </a:solidFill>
              </a:rPr>
              <a:t>Soak Time: 120min</a:t>
            </a:r>
            <a:endParaRPr lang="en-US" dirty="0">
              <a:solidFill>
                <a:srgbClr val="080A0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8044" y="61878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0A0C"/>
                </a:solidFill>
              </a:rPr>
              <a:t>Vacuum Level: 0.2-4 x 10</a:t>
            </a:r>
            <a:r>
              <a:rPr lang="en-US" baseline="30000" dirty="0" smtClean="0">
                <a:solidFill>
                  <a:srgbClr val="080A0C"/>
                </a:solidFill>
              </a:rPr>
              <a:t>-6</a:t>
            </a:r>
            <a:r>
              <a:rPr lang="en-US" dirty="0" smtClean="0">
                <a:solidFill>
                  <a:srgbClr val="080A0C"/>
                </a:solidFill>
              </a:rPr>
              <a:t> </a:t>
            </a:r>
            <a:r>
              <a:rPr lang="en-US" dirty="0" err="1" smtClean="0">
                <a:solidFill>
                  <a:srgbClr val="080A0C"/>
                </a:solidFill>
              </a:rPr>
              <a:t>torr</a:t>
            </a:r>
            <a:endParaRPr lang="en-US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600C_200x_1\600C_300x_3.tif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600C_200x_1\700C\700C\700C_300x_4.tif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600C_200x_1\800C\800C_200x_5.tif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7" y="3581400"/>
            <a:ext cx="3650343" cy="27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924800" y="3412331"/>
            <a:ext cx="228600" cy="0"/>
          </a:xfrm>
          <a:prstGeom prst="line">
            <a:avLst/>
          </a:prstGeom>
          <a:ln w="38100">
            <a:solidFill>
              <a:srgbClr val="08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62400" y="3429000"/>
            <a:ext cx="228600" cy="0"/>
          </a:xfrm>
          <a:prstGeom prst="line">
            <a:avLst/>
          </a:prstGeom>
          <a:ln w="38100">
            <a:solidFill>
              <a:srgbClr val="08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62400" y="6324600"/>
            <a:ext cx="228600" cy="0"/>
          </a:xfrm>
          <a:prstGeom prst="line">
            <a:avLst/>
          </a:prstGeom>
          <a:ln w="38100">
            <a:solidFill>
              <a:srgbClr val="08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0657" y="685800"/>
            <a:ext cx="983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600</a:t>
            </a:r>
            <a:r>
              <a:rPr lang="en-US" b="1" baseline="30000" dirty="0" smtClean="0">
                <a:solidFill>
                  <a:srgbClr val="080A0C"/>
                </a:solidFill>
              </a:rPr>
              <a:t>o</a:t>
            </a:r>
            <a:r>
              <a:rPr lang="en-US" b="1" dirty="0" smtClean="0">
                <a:solidFill>
                  <a:srgbClr val="080A0C"/>
                </a:solidFill>
              </a:rPr>
              <a:t>C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697284"/>
            <a:ext cx="983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700</a:t>
            </a:r>
            <a:r>
              <a:rPr lang="en-US" b="1" baseline="30000" dirty="0" smtClean="0">
                <a:solidFill>
                  <a:srgbClr val="080A0C"/>
                </a:solidFill>
              </a:rPr>
              <a:t>o</a:t>
            </a:r>
            <a:r>
              <a:rPr lang="en-US" b="1" dirty="0" smtClean="0">
                <a:solidFill>
                  <a:srgbClr val="080A0C"/>
                </a:solidFill>
              </a:rPr>
              <a:t>C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657" y="3581400"/>
            <a:ext cx="983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800</a:t>
            </a:r>
            <a:r>
              <a:rPr lang="en-US" b="1" baseline="30000" dirty="0" smtClean="0">
                <a:solidFill>
                  <a:srgbClr val="080A0C"/>
                </a:solidFill>
              </a:rPr>
              <a:t>o</a:t>
            </a:r>
            <a:r>
              <a:rPr lang="en-US" b="1" dirty="0" smtClean="0">
                <a:solidFill>
                  <a:srgbClr val="080A0C"/>
                </a:solidFill>
              </a:rPr>
              <a:t>C</a:t>
            </a:r>
            <a:r>
              <a:rPr lang="en-US" b="1" baseline="30000" dirty="0" smtClean="0">
                <a:solidFill>
                  <a:srgbClr val="080A0C"/>
                </a:solidFill>
              </a:rPr>
              <a:t>*</a:t>
            </a:r>
            <a:endParaRPr lang="en-US" b="1" dirty="0">
              <a:solidFill>
                <a:srgbClr val="080A0C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174490"/>
              </p:ext>
            </p:extLst>
          </p:nvPr>
        </p:nvGraphicFramePr>
        <p:xfrm>
          <a:off x="4495799" y="3581400"/>
          <a:ext cx="3962400" cy="3046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8"/>
                <a:gridCol w="1631577"/>
                <a:gridCol w="854635"/>
              </a:tblGrid>
              <a:tr h="8516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Temperature (</a:t>
                      </a:r>
                      <a:r>
                        <a:rPr lang="en-US" b="1" baseline="30000" dirty="0" err="1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Grain Size (µm)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HV</a:t>
                      </a:r>
                      <a:r>
                        <a:rPr lang="en-US" baseline="-25000" dirty="0" smtClean="0"/>
                        <a:t>300</a:t>
                      </a:r>
                      <a:endParaRPr lang="en-US" baseline="-25000" dirty="0"/>
                    </a:p>
                  </a:txBody>
                  <a:tcPr/>
                </a:tc>
              </a:tr>
              <a:tr h="5961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600</a:t>
                      </a:r>
                      <a:endParaRPr lang="en-US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Bi-</a:t>
                      </a:r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 Modal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10±3; 30±7</a:t>
                      </a:r>
                      <a:endParaRPr lang="en-US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51±2</a:t>
                      </a:r>
                      <a:endParaRPr lang="en-US" baseline="-25000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516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700</a:t>
                      </a:r>
                      <a:endParaRPr lang="en-US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Bi-Modal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12</a:t>
                      </a:r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±3;  48±3</a:t>
                      </a:r>
                      <a:endParaRPr lang="en-US" dirty="0" smtClean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49±3</a:t>
                      </a:r>
                      <a:endParaRPr lang="en-US" baseline="-25000" dirty="0" smtClean="0">
                        <a:solidFill>
                          <a:srgbClr val="080A0C"/>
                        </a:solidFill>
                      </a:endParaRPr>
                    </a:p>
                    <a:p>
                      <a:endParaRPr lang="en-US" baseline="-25000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961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800</a:t>
                      </a:r>
                      <a:endParaRPr lang="en-US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0A0C"/>
                          </a:solidFill>
                        </a:rPr>
                        <a:t>Bi-Modal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15±6;  72±4</a:t>
                      </a:r>
                      <a:endParaRPr lang="en-US" dirty="0" smtClean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80A0C"/>
                          </a:solidFill>
                        </a:rPr>
                        <a:t>50±2</a:t>
                      </a:r>
                      <a:endParaRPr lang="en-US" baseline="-25000" dirty="0" smtClean="0">
                        <a:solidFill>
                          <a:srgbClr val="080A0C"/>
                        </a:solidFill>
                      </a:endParaRPr>
                    </a:p>
                    <a:p>
                      <a:endParaRPr lang="en-US" baseline="-25000" dirty="0">
                        <a:solidFill>
                          <a:srgbClr val="080A0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0657" y="6185352"/>
            <a:ext cx="265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SCALE BAR 100 µm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SRFMW 2012, July 16-17, Jefferson Lab, Newport News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0942" y="57834"/>
            <a:ext cx="297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0A0C"/>
                </a:solidFill>
              </a:rPr>
              <a:t>Ramp Rate: 2</a:t>
            </a:r>
            <a:r>
              <a:rPr lang="en-US" baseline="30000" dirty="0" smtClean="0">
                <a:solidFill>
                  <a:srgbClr val="080A0C"/>
                </a:solidFill>
              </a:rPr>
              <a:t>o</a:t>
            </a:r>
            <a:r>
              <a:rPr lang="en-US" dirty="0" smtClean="0">
                <a:solidFill>
                  <a:srgbClr val="080A0C"/>
                </a:solidFill>
              </a:rPr>
              <a:t> C/min</a:t>
            </a:r>
          </a:p>
          <a:p>
            <a:r>
              <a:rPr lang="en-US" dirty="0" smtClean="0">
                <a:solidFill>
                  <a:srgbClr val="080A0C"/>
                </a:solidFill>
              </a:rPr>
              <a:t>Soak Time: 120min</a:t>
            </a:r>
            <a:endParaRPr lang="en-US" dirty="0">
              <a:solidFill>
                <a:srgbClr val="080A0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19633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0A0C"/>
                </a:solidFill>
              </a:rPr>
              <a:t>Vacuum Level: 0.2-4 x 10</a:t>
            </a:r>
            <a:r>
              <a:rPr lang="en-US" baseline="30000" dirty="0" smtClean="0">
                <a:solidFill>
                  <a:srgbClr val="080A0C"/>
                </a:solidFill>
              </a:rPr>
              <a:t>-6</a:t>
            </a:r>
            <a:r>
              <a:rPr lang="en-US" dirty="0" smtClean="0">
                <a:solidFill>
                  <a:srgbClr val="080A0C"/>
                </a:solidFill>
              </a:rPr>
              <a:t> </a:t>
            </a:r>
            <a:r>
              <a:rPr lang="en-US" dirty="0" err="1" smtClean="0">
                <a:solidFill>
                  <a:srgbClr val="080A0C"/>
                </a:solidFill>
              </a:rPr>
              <a:t>torr</a:t>
            </a:r>
            <a:endParaRPr lang="en-US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1628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80A0C"/>
                </a:solidFill>
              </a:rPr>
              <a:t>CONTINUING WORK…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80A0C"/>
                </a:solidFill>
              </a:rPr>
              <a:t>ECAE processing of seamless tubes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rgbClr val="080A0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rgbClr val="080A0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80A0C"/>
                </a:solidFill>
              </a:rPr>
              <a:t>Bulge testing of </a:t>
            </a:r>
            <a:r>
              <a:rPr lang="en-US" sz="2400" b="1" dirty="0" smtClean="0">
                <a:solidFill>
                  <a:srgbClr val="080A0C"/>
                </a:solidFill>
              </a:rPr>
              <a:t>recrystallized </a:t>
            </a:r>
            <a:r>
              <a:rPr lang="en-US" sz="2400" b="1" dirty="0" smtClean="0">
                <a:solidFill>
                  <a:srgbClr val="080A0C"/>
                </a:solidFill>
              </a:rPr>
              <a:t>tubes by C. Compton to evaluate </a:t>
            </a:r>
            <a:r>
              <a:rPr lang="en-US" sz="2400" b="1" dirty="0" err="1" smtClean="0">
                <a:solidFill>
                  <a:srgbClr val="080A0C"/>
                </a:solidFill>
              </a:rPr>
              <a:t>hydroformability</a:t>
            </a:r>
            <a:r>
              <a:rPr lang="en-US" sz="2400" b="1" dirty="0" smtClean="0">
                <a:solidFill>
                  <a:srgbClr val="080A0C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rgbClr val="080A0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rgbClr val="080A0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80A0C"/>
                </a:solidFill>
              </a:rPr>
              <a:t>EBSD </a:t>
            </a:r>
            <a:r>
              <a:rPr lang="en-US" sz="2400" b="1" dirty="0" err="1" smtClean="0">
                <a:solidFill>
                  <a:srgbClr val="080A0C"/>
                </a:solidFill>
              </a:rPr>
              <a:t>charcterization</a:t>
            </a:r>
            <a:r>
              <a:rPr lang="en-US" sz="2400" b="1" dirty="0" smtClean="0">
                <a:solidFill>
                  <a:srgbClr val="080A0C"/>
                </a:solidFill>
              </a:rPr>
              <a:t> of recrystallized material at MSU. </a:t>
            </a:r>
            <a:r>
              <a:rPr lang="en-US" sz="2400" b="1" dirty="0" smtClean="0">
                <a:solidFill>
                  <a:srgbClr val="080A0C"/>
                </a:solidFill>
              </a:rPr>
              <a:t>Grain orientation spread data, to quantify </a:t>
            </a:r>
            <a:r>
              <a:rPr lang="en-US" sz="2400" b="1" dirty="0" smtClean="0">
                <a:solidFill>
                  <a:srgbClr val="080A0C"/>
                </a:solidFill>
              </a:rPr>
              <a:t>residual strain…. </a:t>
            </a:r>
          </a:p>
          <a:p>
            <a:endParaRPr lang="en-US" dirty="0">
              <a:solidFill>
                <a:srgbClr val="080A0C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-13855"/>
            <a:ext cx="8229600" cy="805132"/>
          </a:xfrm>
          <a:noFill/>
          <a:ln>
            <a:noFill/>
          </a:ln>
        </p:spPr>
        <p:txBody>
          <a:bodyPr/>
          <a:lstStyle/>
          <a:p>
            <a:pPr algn="ctr" eaLnBrk="1" hangingPunct="1"/>
            <a:r>
              <a:rPr lang="en-US" sz="3200" b="1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Questions and Discussion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04800" y="1092982"/>
            <a:ext cx="51054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00" dirty="0">
              <a:solidFill>
                <a:srgbClr val="080A0C"/>
              </a:solidFill>
            </a:endParaRPr>
          </a:p>
          <a:p>
            <a:r>
              <a:rPr lang="en-US" sz="2400" dirty="0">
                <a:solidFill>
                  <a:srgbClr val="080A0C"/>
                </a:solidFill>
              </a:rPr>
              <a:t>Why is microstructure important?</a:t>
            </a:r>
          </a:p>
          <a:p>
            <a:pPr eaLnBrk="1" hangingPunct="1"/>
            <a:endParaRPr lang="en-US" sz="2400" dirty="0" smtClean="0">
              <a:solidFill>
                <a:srgbClr val="080A0C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80A0C"/>
                </a:solidFill>
              </a:rPr>
              <a:t>Why is a uniform microstructure in RRR </a:t>
            </a:r>
            <a:r>
              <a:rPr lang="en-US" sz="2400" dirty="0" err="1" smtClean="0">
                <a:solidFill>
                  <a:srgbClr val="080A0C"/>
                </a:solidFill>
              </a:rPr>
              <a:t>Nb</a:t>
            </a:r>
            <a:r>
              <a:rPr lang="en-US" sz="2400" dirty="0" smtClean="0">
                <a:solidFill>
                  <a:srgbClr val="080A0C"/>
                </a:solidFill>
              </a:rPr>
              <a:t> difficult to achieve?  How can this issue be overcome?</a:t>
            </a:r>
          </a:p>
          <a:p>
            <a:pPr marL="0" indent="0" eaLnBrk="1" hangingPunct="1">
              <a:buNone/>
            </a:pPr>
            <a:endParaRPr lang="en-US" sz="2400" dirty="0" smtClean="0">
              <a:solidFill>
                <a:srgbClr val="080A0C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80A0C"/>
                </a:solidFill>
              </a:rPr>
              <a:t>Is it possible to make mechanically  consistent seamless RRR </a:t>
            </a:r>
            <a:r>
              <a:rPr lang="en-US" sz="2400" dirty="0" err="1" smtClean="0">
                <a:solidFill>
                  <a:srgbClr val="080A0C"/>
                </a:solidFill>
              </a:rPr>
              <a:t>Nb</a:t>
            </a:r>
            <a:r>
              <a:rPr lang="en-US" sz="2400" dirty="0" smtClean="0">
                <a:solidFill>
                  <a:srgbClr val="080A0C"/>
                </a:solidFill>
              </a:rPr>
              <a:t> tubes?  What level of inconsistency is tolerable?</a:t>
            </a:r>
          </a:p>
          <a:p>
            <a:pPr marL="0" indent="0" eaLnBrk="1" hangingPunct="1">
              <a:buNone/>
            </a:pPr>
            <a:endParaRPr lang="en-US" sz="2400" dirty="0" smtClean="0">
              <a:solidFill>
                <a:srgbClr val="080A0C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80A0C"/>
                </a:solidFill>
              </a:rPr>
              <a:t>What mechanical and microstructural properties (grain size, texture) are needed for good </a:t>
            </a:r>
            <a:r>
              <a:rPr lang="en-US" sz="2400" dirty="0" err="1" smtClean="0">
                <a:solidFill>
                  <a:srgbClr val="080A0C"/>
                </a:solidFill>
              </a:rPr>
              <a:t>hydroformability</a:t>
            </a:r>
            <a:r>
              <a:rPr lang="en-US" sz="2400" dirty="0" smtClean="0">
                <a:solidFill>
                  <a:srgbClr val="080A0C"/>
                </a:solidFill>
              </a:rPr>
              <a:t> and how are they related to processing?</a:t>
            </a:r>
          </a:p>
          <a:p>
            <a:pPr marL="0" indent="0" eaLnBrk="1" hangingPunct="1">
              <a:buNone/>
            </a:pPr>
            <a:endParaRPr lang="en-US" sz="2400" dirty="0">
              <a:solidFill>
                <a:srgbClr val="080A0C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80A0C"/>
                </a:solidFill>
              </a:rPr>
              <a:t>Scale up?</a:t>
            </a:r>
          </a:p>
          <a:p>
            <a:pPr eaLnBrk="1" hangingPunct="1"/>
            <a:endParaRPr lang="en-US" dirty="0" smtClean="0">
              <a:solidFill>
                <a:srgbClr val="080A0C"/>
              </a:solidFill>
            </a:endParaRPr>
          </a:p>
          <a:p>
            <a:pPr eaLnBrk="1" hangingPunct="1"/>
            <a:endParaRPr lang="en-US" dirty="0" smtClean="0">
              <a:solidFill>
                <a:srgbClr val="080A0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8015" y="3657600"/>
            <a:ext cx="3347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General criteria: High ductility, moderate- high strain hardening.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Specifics with respect to hydroforming needs to be established.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797" y="1908091"/>
            <a:ext cx="334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uniform </a:t>
            </a:r>
            <a:r>
              <a:rPr lang="en-US" dirty="0" smtClean="0">
                <a:solidFill>
                  <a:srgbClr val="FF0000"/>
                </a:solidFill>
              </a:rPr>
              <a:t>strain processing and recrystallization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799" y="2554422"/>
            <a:ext cx="3347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Directly dependent on the homogeneity of the </a:t>
            </a:r>
            <a:r>
              <a:rPr lang="en-US" dirty="0" smtClean="0">
                <a:solidFill>
                  <a:srgbClr val="FF0000"/>
                </a:solidFill>
              </a:rPr>
              <a:t>microstructure.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8358" y="914400"/>
            <a:ext cx="3347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Fabrication </a:t>
            </a:r>
            <a:r>
              <a:rPr lang="en-US" dirty="0" smtClean="0">
                <a:solidFill>
                  <a:srgbClr val="FF0000"/>
                </a:solidFill>
              </a:rPr>
              <a:t>expenses</a:t>
            </a:r>
            <a:r>
              <a:rPr lang="en-US" dirty="0" smtClean="0">
                <a:solidFill>
                  <a:srgbClr val="FF0000"/>
                </a:solidFill>
              </a:rPr>
              <a:t>. Does microstructure influence cavity performance?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5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ChangeArrowheads="1"/>
          </p:cNvSpPr>
          <p:nvPr/>
        </p:nvSpPr>
        <p:spPr bwMode="auto">
          <a:xfrm>
            <a:off x="617538" y="2146300"/>
            <a:ext cx="79359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        Thank </a:t>
            </a:r>
            <a:r>
              <a:rPr lang="en-US" sz="4000" b="1" dirty="0">
                <a:solidFill>
                  <a:srgbClr val="000000"/>
                </a:solidFill>
              </a:rPr>
              <a:t>you for your attention</a:t>
            </a:r>
          </a:p>
          <a:p>
            <a:endParaRPr lang="en-US" sz="4000" dirty="0">
              <a:solidFill>
                <a:srgbClr val="000000"/>
              </a:solidFill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</a:rPr>
              <a:t>Comments and </a:t>
            </a:r>
            <a:r>
              <a:rPr lang="en-US" sz="4000" b="1" dirty="0" smtClean="0">
                <a:solidFill>
                  <a:srgbClr val="000000"/>
                </a:solidFill>
              </a:rPr>
              <a:t>Questions…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990600" y="4284360"/>
            <a:ext cx="723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MANUFACTURING ISSUES FOR </a:t>
            </a:r>
            <a:r>
              <a:rPr lang="en-US" sz="2000" b="1" dirty="0" err="1" smtClean="0">
                <a:solidFill>
                  <a:srgbClr val="FF0000"/>
                </a:solidFill>
              </a:rPr>
              <a:t>Nb</a:t>
            </a:r>
            <a:r>
              <a:rPr lang="en-US" sz="2000" b="1" dirty="0" smtClean="0">
                <a:solidFill>
                  <a:srgbClr val="FF0000"/>
                </a:solidFill>
              </a:rPr>
              <a:t> SRF CAVITIES :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srgbClr val="080A0C"/>
                </a:solidFill>
              </a:rPr>
              <a:t>Tube dimensions- OD, wall thickness, and </a:t>
            </a:r>
            <a:r>
              <a:rPr lang="en-US" sz="2000" b="1" dirty="0" smtClean="0">
                <a:solidFill>
                  <a:srgbClr val="080A0C"/>
                </a:solidFill>
              </a:rPr>
              <a:t>length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80A0C"/>
                </a:solidFill>
              </a:rPr>
              <a:t>Non uniform deformation characteristics</a:t>
            </a:r>
            <a:endParaRPr lang="en-US" sz="2000" b="1" dirty="0" smtClean="0">
              <a:solidFill>
                <a:srgbClr val="080A0C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80A0C"/>
                </a:solidFill>
              </a:rPr>
              <a:t>Non-uniform </a:t>
            </a:r>
            <a:r>
              <a:rPr lang="en-US" sz="2000" b="1" dirty="0">
                <a:solidFill>
                  <a:srgbClr val="080A0C"/>
                </a:solidFill>
              </a:rPr>
              <a:t>microstructure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80A0C"/>
                </a:solidFill>
              </a:rPr>
              <a:t>Inconsistent microstructure (Reproducibility)</a:t>
            </a:r>
            <a:endParaRPr lang="en-US" sz="2000" b="1" dirty="0">
              <a:solidFill>
                <a:srgbClr val="080A0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80A0C"/>
                </a:solidFill>
              </a:rPr>
              <a:t>Bulk </a:t>
            </a:r>
            <a:r>
              <a:rPr lang="en-US" sz="2000" b="1" dirty="0">
                <a:solidFill>
                  <a:srgbClr val="080A0C"/>
                </a:solidFill>
              </a:rPr>
              <a:t>Defects </a:t>
            </a:r>
            <a:endParaRPr lang="en-US" sz="2000" b="1" dirty="0" smtClean="0">
              <a:solidFill>
                <a:srgbClr val="080A0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80A0C"/>
                </a:solidFill>
              </a:rPr>
              <a:t>    Limited microstructures given fabrication constraints</a:t>
            </a:r>
            <a:r>
              <a:rPr lang="en-US" b="1" dirty="0" smtClean="0">
                <a:solidFill>
                  <a:srgbClr val="080A0C"/>
                </a:solidFill>
              </a:rPr>
              <a:t>.</a:t>
            </a:r>
          </a:p>
        </p:txBody>
      </p:sp>
      <p:sp>
        <p:nvSpPr>
          <p:cNvPr id="44" name="Footer Placeholder 4"/>
          <p:cNvSpPr txBox="1">
            <a:spLocks/>
          </p:cNvSpPr>
          <p:nvPr/>
        </p:nvSpPr>
        <p:spPr bwMode="auto">
          <a:xfrm>
            <a:off x="2159840" y="3554110"/>
            <a:ext cx="5181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SRF2011 Hot Topic Discussion, R. L.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48583" y="892066"/>
            <a:ext cx="4525729" cy="2839915"/>
            <a:chOff x="1371600" y="1011115"/>
            <a:chExt cx="4525729" cy="2839915"/>
          </a:xfrm>
        </p:grpSpPr>
        <p:grpSp>
          <p:nvGrpSpPr>
            <p:cNvPr id="54" name="Group 53"/>
            <p:cNvGrpSpPr/>
            <p:nvPr/>
          </p:nvGrpSpPr>
          <p:grpSpPr>
            <a:xfrm>
              <a:off x="1371600" y="1011115"/>
              <a:ext cx="4525729" cy="2839915"/>
              <a:chOff x="6493766" y="-139209"/>
              <a:chExt cx="5886753" cy="3826954"/>
            </a:xfrm>
          </p:grpSpPr>
          <p:pic>
            <p:nvPicPr>
              <p:cNvPr id="55" name="Picture 1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7"/>
              <a:stretch>
                <a:fillRect/>
              </a:stretch>
            </p:blipFill>
            <p:spPr bwMode="auto">
              <a:xfrm>
                <a:off x="6493766" y="-139209"/>
                <a:ext cx="5715000" cy="3826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ight Arrow 55"/>
              <p:cNvSpPr/>
              <p:nvPr/>
            </p:nvSpPr>
            <p:spPr bwMode="auto">
              <a:xfrm>
                <a:off x="11500624" y="2059139"/>
                <a:ext cx="879895" cy="534838"/>
              </a:xfrm>
              <a:prstGeom prst="rightArrow">
                <a:avLst/>
              </a:prstGeom>
              <a:solidFill>
                <a:srgbClr val="00B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ight Arrow 56"/>
              <p:cNvSpPr/>
              <p:nvPr/>
            </p:nvSpPr>
            <p:spPr bwMode="auto">
              <a:xfrm rot="16200000">
                <a:off x="9518991" y="622999"/>
                <a:ext cx="672861" cy="474454"/>
              </a:xfrm>
              <a:prstGeom prst="rightArrow">
                <a:avLst/>
              </a:prstGeom>
              <a:solidFill>
                <a:srgbClr val="00B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792029" y="1852598"/>
              <a:ext cx="802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92D050"/>
                  </a:solidFill>
                </a:rPr>
                <a:t>$$$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  <p:sp>
          <p:nvSpPr>
            <p:cNvPr id="59" name="Down Arrow 58"/>
            <p:cNvSpPr/>
            <p:nvPr/>
          </p:nvSpPr>
          <p:spPr bwMode="auto">
            <a:xfrm>
              <a:off x="5391172" y="1923841"/>
              <a:ext cx="172529" cy="319178"/>
            </a:xfrm>
            <a:prstGeom prst="down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971800" y="138545"/>
            <a:ext cx="494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80A0C"/>
                </a:solidFill>
                <a:latin typeface="+mj-lt"/>
              </a:rPr>
              <a:t>CHALLENGING ISSUES</a:t>
            </a:r>
            <a:endParaRPr lang="en-US" sz="2800" b="1" dirty="0">
              <a:solidFill>
                <a:srgbClr val="080A0C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0" y="992375"/>
            <a:ext cx="2209800" cy="4876800"/>
            <a:chOff x="152400" y="228600"/>
            <a:chExt cx="2209800" cy="48768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348" t="38642" r="25226" b="12636"/>
            <a:stretch>
              <a:fillRect/>
            </a:stretch>
          </p:blipFill>
          <p:spPr bwMode="auto">
            <a:xfrm rot="16200000">
              <a:off x="-1181100" y="1562100"/>
              <a:ext cx="48768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533400" y="381000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6793" y="692727"/>
            <a:ext cx="2465941" cy="2021463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4683" r="53950" b="33532"/>
          <a:stretch/>
        </p:blipFill>
        <p:spPr bwMode="auto">
          <a:xfrm>
            <a:off x="6781800" y="692727"/>
            <a:ext cx="1912093" cy="18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7761" y="80940"/>
            <a:ext cx="4544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  <a:latin typeface="+mj-lt"/>
              </a:rPr>
              <a:t>DEFORMATION DEPENDS ON </a:t>
            </a:r>
            <a:r>
              <a:rPr lang="en-US" b="1" dirty="0" smtClean="0">
                <a:solidFill>
                  <a:srgbClr val="080A0C"/>
                </a:solidFill>
                <a:latin typeface="+mj-lt"/>
              </a:rPr>
              <a:t>ORIENTATION</a:t>
            </a:r>
          </a:p>
          <a:p>
            <a:r>
              <a:rPr lang="en-US" b="1" dirty="0" smtClean="0">
                <a:solidFill>
                  <a:srgbClr val="080A0C"/>
                </a:solidFill>
                <a:latin typeface="+mj-lt"/>
              </a:rPr>
              <a:t>EXAMPLE- HIGH STRAIN OF BI- CRYSTAL</a:t>
            </a:r>
            <a:endParaRPr lang="en-US" b="1" dirty="0">
              <a:solidFill>
                <a:srgbClr val="080A0C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9673" y="2660073"/>
            <a:ext cx="14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0" name="Straight Arrow Connector 39"/>
          <p:cNvCxnSpPr>
            <a:stCxn id="8" idx="2"/>
          </p:cNvCxnSpPr>
          <p:nvPr/>
        </p:nvCxnSpPr>
        <p:spPr bwMode="auto">
          <a:xfrm flipH="1">
            <a:off x="4689763" y="2714190"/>
            <a:ext cx="1" cy="3175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2987846" y="2978946"/>
            <a:ext cx="379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80A0C"/>
                </a:solidFill>
              </a:rPr>
              <a:t>AFTER A SIMPLE SHEAR  OF 1.14;</a:t>
            </a:r>
          </a:p>
          <a:p>
            <a:r>
              <a:rPr lang="en-US" sz="1600" b="1" dirty="0" smtClean="0">
                <a:solidFill>
                  <a:srgbClr val="080A0C"/>
                </a:solidFill>
              </a:rPr>
              <a:t>EQUIVALENT ROLLING REDUCTION (67%)</a:t>
            </a:r>
            <a:endParaRPr lang="en-US" sz="1600" b="1" dirty="0">
              <a:solidFill>
                <a:srgbClr val="080A0C"/>
              </a:solidFill>
            </a:endParaRPr>
          </a:p>
        </p:txBody>
      </p:sp>
      <p:pic>
        <p:nvPicPr>
          <p:cNvPr id="46" name="Picture 2" descr="E:\Ni_Bycrstal_Flow_Plane_1A_Sample\Nb_bicrystal_photomicrograph.jpg"/>
          <p:cNvPicPr>
            <a:picLocks noChangeAspect="1" noChangeArrowheads="1"/>
          </p:cNvPicPr>
          <p:nvPr/>
        </p:nvPicPr>
        <p:blipFill>
          <a:blip r:embed="rId6" cstate="print">
            <a:lum contrast="-10000"/>
          </a:blip>
          <a:srcRect t="5015" r="46667" b="5015"/>
          <a:stretch>
            <a:fillRect/>
          </a:stretch>
        </p:blipFill>
        <p:spPr bwMode="auto">
          <a:xfrm rot="180000">
            <a:off x="3059932" y="3701519"/>
            <a:ext cx="2437677" cy="2818563"/>
          </a:xfrm>
          <a:prstGeom prst="rect">
            <a:avLst/>
          </a:prstGeom>
          <a:noFill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 cstate="print"/>
          <a:srcRect r="31626"/>
          <a:stretch>
            <a:fillRect/>
          </a:stretch>
        </p:blipFill>
        <p:spPr bwMode="auto">
          <a:xfrm>
            <a:off x="6082146" y="3613792"/>
            <a:ext cx="1427018" cy="147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 cstate="print"/>
          <a:srcRect r="29756"/>
          <a:stretch>
            <a:fillRect/>
          </a:stretch>
        </p:blipFill>
        <p:spPr bwMode="auto">
          <a:xfrm>
            <a:off x="6082146" y="5257036"/>
            <a:ext cx="1437493" cy="144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Rectangle 52"/>
          <p:cNvSpPr/>
          <p:nvPr/>
        </p:nvSpPr>
        <p:spPr bwMode="auto">
          <a:xfrm>
            <a:off x="4689764" y="5110801"/>
            <a:ext cx="366978" cy="375599"/>
          </a:xfrm>
          <a:prstGeom prst="rect">
            <a:avLst/>
          </a:prstGeom>
          <a:noFill/>
          <a:ln w="9525" cap="flat" cmpd="sng" algn="ctr">
            <a:solidFill>
              <a:srgbClr val="080A0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56742" y="3810000"/>
            <a:ext cx="353039" cy="37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B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5032" y="5980774"/>
            <a:ext cx="353039" cy="37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A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181" y="692727"/>
            <a:ext cx="353039" cy="37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56793" y="692727"/>
            <a:ext cx="353039" cy="37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315200" cy="459653"/>
          </a:xfrm>
        </p:spPr>
        <p:txBody>
          <a:bodyPr/>
          <a:lstStyle/>
          <a:p>
            <a:r>
              <a:rPr lang="en-US" sz="1800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SEVERE PLASTIC DEFORMATION TO NORMALIZE MICROSTRUCTURE</a:t>
            </a:r>
            <a:endParaRPr lang="en-US" sz="1800" dirty="0">
              <a:ln w="12700">
                <a:noFill/>
              </a:ln>
              <a:solidFill>
                <a:srgbClr val="080A0C"/>
              </a:solidFill>
              <a:effectLst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16270" r="53165" b="47126"/>
          <a:stretch/>
        </p:blipFill>
        <p:spPr bwMode="auto">
          <a:xfrm>
            <a:off x="349159" y="624114"/>
            <a:ext cx="3707253" cy="32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4097054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80A0C"/>
                </a:solidFill>
              </a:rPr>
              <a:t>Shear Strain per pass is 1.14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80A0C"/>
                </a:solidFill>
              </a:rPr>
              <a:t>Deformation is confined to a thin region.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80A0C"/>
                </a:solidFill>
              </a:rPr>
              <a:t>Rotations between passes changes the strain path leads to rapid refinement of microstructure</a:t>
            </a:r>
            <a:r>
              <a:rPr lang="en-US" dirty="0" smtClean="0">
                <a:solidFill>
                  <a:srgbClr val="080A0C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80A0C"/>
                </a:solidFill>
              </a:rPr>
              <a:t>High strains effectively breakdown the microstructure.</a:t>
            </a:r>
            <a:endParaRPr lang="en-US" dirty="0" smtClean="0">
              <a:solidFill>
                <a:srgbClr val="080A0C"/>
              </a:solidFill>
            </a:endParaRPr>
          </a:p>
          <a:p>
            <a:r>
              <a:rPr lang="en-US" dirty="0" smtClean="0">
                <a:solidFill>
                  <a:srgbClr val="080A0C"/>
                </a:solidFill>
              </a:rPr>
              <a:t> </a:t>
            </a:r>
            <a:endParaRPr lang="en-US" dirty="0">
              <a:solidFill>
                <a:srgbClr val="080A0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4" y="665677"/>
            <a:ext cx="3658141" cy="516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582583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Jae- </a:t>
            </a:r>
            <a:r>
              <a:rPr lang="en-US" b="1" dirty="0" err="1" smtClean="0">
                <a:solidFill>
                  <a:srgbClr val="080A0C"/>
                </a:solidFill>
              </a:rPr>
              <a:t>Tek</a:t>
            </a:r>
            <a:r>
              <a:rPr lang="en-US" b="1" dirty="0" smtClean="0">
                <a:solidFill>
                  <a:srgbClr val="080A0C"/>
                </a:solidFill>
              </a:rPr>
              <a:t>, </a:t>
            </a:r>
            <a:r>
              <a:rPr lang="en-US" b="1" dirty="0" err="1" smtClean="0">
                <a:solidFill>
                  <a:srgbClr val="080A0C"/>
                </a:solidFill>
              </a:rPr>
              <a:t>Im</a:t>
            </a:r>
            <a:r>
              <a:rPr lang="en-US" b="1" dirty="0" smtClean="0">
                <a:solidFill>
                  <a:srgbClr val="080A0C"/>
                </a:solidFill>
              </a:rPr>
              <a:t> (PhD thesis)</a:t>
            </a:r>
            <a:endParaRPr lang="en-US" b="1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pic>
        <p:nvPicPr>
          <p:cNvPr id="2050" name="Picture 2" descr="Full-siz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200400" cy="33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ull-siz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0200"/>
            <a:ext cx="4640064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0" y="3913165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High Angle GB’s &gt;15</a:t>
            </a:r>
            <a:r>
              <a:rPr lang="en-US" b="1" baseline="30000" dirty="0" smtClean="0">
                <a:solidFill>
                  <a:srgbClr val="080A0C"/>
                </a:solidFill>
              </a:rPr>
              <a:t>o</a:t>
            </a:r>
            <a:r>
              <a:rPr lang="en-US" b="1" dirty="0" smtClean="0">
                <a:solidFill>
                  <a:srgbClr val="080A0C"/>
                </a:solidFill>
              </a:rPr>
              <a:t> created.</a:t>
            </a:r>
          </a:p>
          <a:p>
            <a:r>
              <a:rPr lang="en-US" b="1" dirty="0" smtClean="0">
                <a:solidFill>
                  <a:srgbClr val="080A0C"/>
                </a:solidFill>
              </a:rPr>
              <a:t>HAGB’s are nucleation site for recrystallization.</a:t>
            </a:r>
          </a:p>
          <a:p>
            <a:r>
              <a:rPr lang="en-US" b="1" dirty="0" smtClean="0">
                <a:solidFill>
                  <a:srgbClr val="080A0C"/>
                </a:solidFill>
              </a:rPr>
              <a:t>Possibility of lower temperatures for full recrystallization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1" y="5390493"/>
            <a:ext cx="373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 smtClean="0">
                <a:solidFill>
                  <a:srgbClr val="080A0C"/>
                </a:solidFill>
              </a:rPr>
              <a:t>Z</a:t>
            </a:r>
            <a:r>
              <a:rPr lang="en-US" sz="1400" dirty="0">
                <a:solidFill>
                  <a:srgbClr val="080A0C"/>
                </a:solidFill>
              </a:rPr>
              <a:t>. </a:t>
            </a:r>
            <a:r>
              <a:rPr lang="en-US" sz="1400" dirty="0" smtClean="0">
                <a:solidFill>
                  <a:srgbClr val="080A0C"/>
                </a:solidFill>
              </a:rPr>
              <a:t>Pan,</a:t>
            </a:r>
            <a:r>
              <a:rPr lang="en-US" sz="1400" dirty="0">
                <a:solidFill>
                  <a:srgbClr val="080A0C"/>
                </a:solidFill>
              </a:rPr>
              <a:t> </a:t>
            </a:r>
            <a:r>
              <a:rPr lang="en-US" sz="1400" dirty="0" smtClean="0">
                <a:solidFill>
                  <a:srgbClr val="080A0C"/>
                </a:solidFill>
              </a:rPr>
              <a:t> S. N. </a:t>
            </a:r>
            <a:r>
              <a:rPr lang="en-US" sz="1400" dirty="0" err="1" smtClean="0">
                <a:solidFill>
                  <a:srgbClr val="080A0C"/>
                </a:solidFill>
              </a:rPr>
              <a:t>Mathaudhu</a:t>
            </a:r>
            <a:r>
              <a:rPr lang="en-US" sz="1400" dirty="0" smtClean="0">
                <a:solidFill>
                  <a:srgbClr val="080A0C"/>
                </a:solidFill>
              </a:rPr>
              <a:t>, K. T. </a:t>
            </a:r>
            <a:r>
              <a:rPr lang="en-US" sz="1400" dirty="0" err="1" smtClean="0">
                <a:solidFill>
                  <a:srgbClr val="080A0C"/>
                </a:solidFill>
              </a:rPr>
              <a:t>Hartwig</a:t>
            </a:r>
            <a:r>
              <a:rPr lang="en-US" sz="1400" dirty="0" smtClean="0">
                <a:solidFill>
                  <a:srgbClr val="080A0C"/>
                </a:solidFill>
              </a:rPr>
              <a:t>, Q. Wei et.al, </a:t>
            </a:r>
            <a:r>
              <a:rPr lang="en-US" sz="1400" dirty="0" err="1" smtClean="0">
                <a:solidFill>
                  <a:srgbClr val="080A0C"/>
                </a:solidFill>
              </a:rPr>
              <a:t>Acta</a:t>
            </a:r>
            <a:r>
              <a:rPr lang="en-US" sz="1400" dirty="0" smtClean="0">
                <a:solidFill>
                  <a:srgbClr val="080A0C"/>
                </a:solidFill>
              </a:rPr>
              <a:t> Mat, 2012.</a:t>
            </a:r>
            <a:endParaRPr lang="en-US" sz="1400" dirty="0">
              <a:solidFill>
                <a:srgbClr val="080A0C"/>
              </a:solidFill>
            </a:endParaRPr>
          </a:p>
          <a:p>
            <a:pPr fontAlgn="base"/>
            <a:endParaRPr lang="en-US" sz="1400" dirty="0">
              <a:solidFill>
                <a:srgbClr val="080A0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733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4 pass RG Nb. Scale bar 2µm</a:t>
            </a:r>
            <a:endParaRPr lang="en-US" b="1" dirty="0">
              <a:solidFill>
                <a:srgbClr val="080A0C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/>
          <a:stretch/>
        </p:blipFill>
        <p:spPr bwMode="auto">
          <a:xfrm>
            <a:off x="892629" y="4250339"/>
            <a:ext cx="340269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>
            <a:endCxn id="2053" idx="1"/>
          </p:cNvCxnSpPr>
          <p:nvPr/>
        </p:nvCxnSpPr>
        <p:spPr>
          <a:xfrm>
            <a:off x="520700" y="5045676"/>
            <a:ext cx="371929" cy="1"/>
          </a:xfrm>
          <a:prstGeom prst="straightConnector1">
            <a:avLst/>
          </a:prstGeom>
          <a:ln w="28575">
            <a:solidFill>
              <a:srgbClr val="080A0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800" y="5105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0A0C"/>
                </a:solidFill>
              </a:rPr>
              <a:t>Cell walls</a:t>
            </a:r>
            <a:endParaRPr lang="en-US" dirty="0">
              <a:solidFill>
                <a:srgbClr val="080A0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5841014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80A0C"/>
                </a:solidFill>
              </a:rPr>
              <a:t>Hughes, Hansen, </a:t>
            </a:r>
            <a:r>
              <a:rPr lang="en-US" sz="1400" dirty="0" err="1" smtClean="0">
                <a:solidFill>
                  <a:srgbClr val="080A0C"/>
                </a:solidFill>
              </a:rPr>
              <a:t>Acta</a:t>
            </a:r>
            <a:r>
              <a:rPr lang="en-US" sz="1400" dirty="0" smtClean="0">
                <a:solidFill>
                  <a:srgbClr val="080A0C"/>
                </a:solidFill>
              </a:rPr>
              <a:t> Mat, 1995</a:t>
            </a:r>
            <a:endParaRPr lang="en-US" sz="1400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3813" t="52419" r="5706" b="39701"/>
          <a:stretch/>
        </p:blipFill>
        <p:spPr bwMode="auto">
          <a:xfrm>
            <a:off x="9457024" y="23905029"/>
            <a:ext cx="11400005" cy="81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420914" y="1301977"/>
            <a:ext cx="8382000" cy="3429000"/>
            <a:chOff x="0" y="1248"/>
            <a:chExt cx="5760" cy="2400"/>
          </a:xfrm>
        </p:grpSpPr>
        <p:pic>
          <p:nvPicPr>
            <p:cNvPr id="10" name="Picture 17" descr="DSC_0403"/>
            <p:cNvPicPr>
              <a:picLocks noChangeAspect="1" noChangeArrowheads="1"/>
            </p:cNvPicPr>
            <p:nvPr/>
          </p:nvPicPr>
          <p:blipFill>
            <a:blip r:embed="rId4" cstate="print">
              <a:lum bright="24000" contrast="24000"/>
            </a:blip>
            <a:srcRect l="19569" t="26337" r="12328" b="53343"/>
            <a:stretch>
              <a:fillRect/>
            </a:stretch>
          </p:blipFill>
          <p:spPr bwMode="auto">
            <a:xfrm>
              <a:off x="2208" y="1248"/>
              <a:ext cx="3552" cy="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0" y="1776"/>
              <a:ext cx="1824" cy="1872"/>
            </a:xfrm>
            <a:prstGeom prst="can">
              <a:avLst>
                <a:gd name="adj" fmla="val 25658"/>
              </a:avLst>
            </a:prstGeom>
            <a:solidFill>
              <a:schemeClr val="bg2">
                <a:alpha val="5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624" y="2448"/>
              <a:ext cx="192" cy="96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0" y="2208"/>
              <a:ext cx="1864" cy="200"/>
            </a:xfrm>
            <a:custGeom>
              <a:avLst/>
              <a:gdLst>
                <a:gd name="T0" fmla="*/ 0 w 1864"/>
                <a:gd name="T1" fmla="*/ 48 h 200"/>
                <a:gd name="T2" fmla="*/ 336 w 1864"/>
                <a:gd name="T3" fmla="*/ 144 h 200"/>
                <a:gd name="T4" fmla="*/ 1008 w 1864"/>
                <a:gd name="T5" fmla="*/ 192 h 200"/>
                <a:gd name="T6" fmla="*/ 1728 w 1864"/>
                <a:gd name="T7" fmla="*/ 96 h 200"/>
                <a:gd name="T8" fmla="*/ 1824 w 1864"/>
                <a:gd name="T9" fmla="*/ 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4" h="200">
                  <a:moveTo>
                    <a:pt x="0" y="48"/>
                  </a:moveTo>
                  <a:cubicBezTo>
                    <a:pt x="84" y="84"/>
                    <a:pt x="168" y="120"/>
                    <a:pt x="336" y="144"/>
                  </a:cubicBezTo>
                  <a:cubicBezTo>
                    <a:pt x="504" y="168"/>
                    <a:pt x="776" y="200"/>
                    <a:pt x="1008" y="192"/>
                  </a:cubicBezTo>
                  <a:cubicBezTo>
                    <a:pt x="1240" y="184"/>
                    <a:pt x="1592" y="128"/>
                    <a:pt x="1728" y="96"/>
                  </a:cubicBezTo>
                  <a:cubicBezTo>
                    <a:pt x="1864" y="64"/>
                    <a:pt x="1808" y="8"/>
                    <a:pt x="1824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864" y="2448"/>
              <a:ext cx="192" cy="96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240" y="2016"/>
              <a:ext cx="1152" cy="144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240" y="1824"/>
              <a:ext cx="1200" cy="144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1056" y="2736"/>
              <a:ext cx="110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1488" y="1488"/>
              <a:ext cx="384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T2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1824" y="2448"/>
              <a:ext cx="576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L2</a:t>
              </a:r>
            </a:p>
          </p:txBody>
        </p:sp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5" cstate="print">
              <a:lum bright="24000" contrast="30000"/>
            </a:blip>
            <a:srcRect l="7446" t="55080" r="7092" b="22995"/>
            <a:stretch>
              <a:fillRect/>
            </a:stretch>
          </p:blipFill>
          <p:spPr bwMode="auto">
            <a:xfrm>
              <a:off x="2256" y="2448"/>
              <a:ext cx="3504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1440" y="1776"/>
              <a:ext cx="76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>
              <a:off x="5088" y="2016"/>
              <a:ext cx="3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4992" y="2064"/>
              <a:ext cx="672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25mm</a:t>
              </a: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5136" y="3120"/>
              <a:ext cx="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4992" y="3168"/>
              <a:ext cx="67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25mm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78403" y="17819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  <a:latin typeface="+mj-lt"/>
              </a:rPr>
              <a:t>IT IS HARD TO ERASE MICROSTRUCTURAL MEMORY OF </a:t>
            </a:r>
            <a:r>
              <a:rPr lang="en-US" b="1" dirty="0" err="1" smtClean="0">
                <a:solidFill>
                  <a:srgbClr val="080A0C"/>
                </a:solidFill>
                <a:latin typeface="+mj-lt"/>
              </a:rPr>
              <a:t>Nb</a:t>
            </a:r>
            <a:endParaRPr lang="en-US" b="1" dirty="0" smtClean="0">
              <a:solidFill>
                <a:srgbClr val="080A0C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057" y="5399314"/>
            <a:ext cx="788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Different starting microstructures, may yield different end results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164" y="4730977"/>
            <a:ext cx="2305050" cy="37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CAST RG INGOT</a:t>
            </a:r>
            <a:endParaRPr lang="en-US" b="1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001000" cy="471055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NORMALIZED MICROSTRUCTURE AFTER SEVERAL SPD AND HT CYCLES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8000" contrast="12000"/>
          </a:blip>
          <a:srcRect l="21960" t="13469" r="51292" b="9085"/>
          <a:stretch/>
        </p:blipFill>
        <p:spPr>
          <a:xfrm>
            <a:off x="631825" y="550141"/>
            <a:ext cx="2153227" cy="3738563"/>
          </a:xfrm>
          <a:noFill/>
        </p:spPr>
      </p:pic>
      <p:pic>
        <p:nvPicPr>
          <p:cNvPr id="26628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lum bright="8000" contrast="12000"/>
          </a:blip>
          <a:srcRect l="61912" t="13469" r="10603" b="9085"/>
          <a:stretch/>
        </p:blipFill>
        <p:spPr bwMode="auto">
          <a:xfrm>
            <a:off x="6428138" y="705716"/>
            <a:ext cx="2119745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8" name="Picture 10"/>
          <p:cNvPicPr>
            <a:picLocks noChangeAspect="1" noChangeArrowheads="1"/>
          </p:cNvPicPr>
          <p:nvPr/>
        </p:nvPicPr>
        <p:blipFill rotWithShape="1">
          <a:blip r:embed="rId3" cstate="print"/>
          <a:srcRect l="11874" t="14583" r="50313" b="38542"/>
          <a:stretch/>
        </p:blipFill>
        <p:spPr bwMode="auto">
          <a:xfrm>
            <a:off x="430154" y="4288703"/>
            <a:ext cx="28194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3275012" y="5257796"/>
            <a:ext cx="24487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80A0C"/>
                </a:solidFill>
              </a:rPr>
              <a:t>After </a:t>
            </a:r>
            <a:r>
              <a:rPr lang="en-US" b="1" dirty="0">
                <a:solidFill>
                  <a:srgbClr val="080A0C"/>
                </a:solidFill>
              </a:rPr>
              <a:t> </a:t>
            </a:r>
            <a:r>
              <a:rPr lang="en-US" b="1" dirty="0" smtClean="0">
                <a:solidFill>
                  <a:srgbClr val="080A0C"/>
                </a:solidFill>
              </a:rPr>
              <a:t>a strain of 6.9 </a:t>
            </a:r>
            <a:r>
              <a:rPr lang="en-US" b="1" dirty="0" smtClean="0">
                <a:solidFill>
                  <a:srgbClr val="080A0C"/>
                </a:solidFill>
              </a:rPr>
              <a:t> and </a:t>
            </a:r>
            <a:r>
              <a:rPr lang="en-US" b="1" dirty="0">
                <a:solidFill>
                  <a:srgbClr val="080A0C"/>
                </a:solidFill>
              </a:rPr>
              <a:t>Heat Treatment of 1250</a:t>
            </a:r>
            <a:r>
              <a:rPr lang="en-US" b="1" baseline="30000" dirty="0">
                <a:solidFill>
                  <a:srgbClr val="080A0C"/>
                </a:solidFill>
              </a:rPr>
              <a:t>o</a:t>
            </a:r>
            <a:r>
              <a:rPr lang="en-US" b="1" dirty="0">
                <a:solidFill>
                  <a:srgbClr val="080A0C"/>
                </a:solidFill>
              </a:rPr>
              <a:t>C</a:t>
            </a:r>
          </a:p>
        </p:txBody>
      </p:sp>
      <p:sp>
        <p:nvSpPr>
          <p:cNvPr id="26640" name="Line 17"/>
          <p:cNvSpPr>
            <a:spLocks noChangeShapeType="1"/>
          </p:cNvSpPr>
          <p:nvPr/>
        </p:nvSpPr>
        <p:spPr bwMode="auto">
          <a:xfrm>
            <a:off x="7647338" y="6628492"/>
            <a:ext cx="768350" cy="0"/>
          </a:xfrm>
          <a:prstGeom prst="line">
            <a:avLst/>
          </a:prstGeom>
          <a:ln w="50800">
            <a:solidFill>
              <a:srgbClr val="080A0C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641" name="Text Box 18"/>
          <p:cNvSpPr txBox="1">
            <a:spLocks noChangeArrowheads="1"/>
          </p:cNvSpPr>
          <p:nvPr/>
        </p:nvSpPr>
        <p:spPr bwMode="auto">
          <a:xfrm>
            <a:off x="7488010" y="6231617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80A0C"/>
                </a:solidFill>
              </a:rPr>
              <a:t>400</a:t>
            </a:r>
            <a:r>
              <a:rPr lang="el-GR" sz="2000" b="1" dirty="0">
                <a:solidFill>
                  <a:srgbClr val="080A0C"/>
                </a:solidFill>
                <a:cs typeface="Arial" charset="0"/>
              </a:rPr>
              <a:t>μ</a:t>
            </a:r>
            <a:r>
              <a:rPr lang="en-US" sz="2000" b="1" dirty="0">
                <a:solidFill>
                  <a:srgbClr val="080A0C"/>
                </a:solidFill>
                <a:cs typeface="Arial" charset="0"/>
              </a:rPr>
              <a:t>m</a:t>
            </a:r>
          </a:p>
        </p:txBody>
      </p:sp>
      <p:sp>
        <p:nvSpPr>
          <p:cNvPr id="26630" name="Text Box 19"/>
          <p:cNvSpPr txBox="1">
            <a:spLocks noChangeArrowheads="1"/>
          </p:cNvSpPr>
          <p:nvPr/>
        </p:nvSpPr>
        <p:spPr bwMode="auto">
          <a:xfrm>
            <a:off x="3275012" y="845127"/>
            <a:ext cx="27838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80A0C"/>
                </a:solidFill>
              </a:rPr>
              <a:t>After </a:t>
            </a:r>
            <a:r>
              <a:rPr lang="en-US" b="1" dirty="0" smtClean="0">
                <a:solidFill>
                  <a:srgbClr val="080A0C"/>
                </a:solidFill>
              </a:rPr>
              <a:t>a strain of 2.3 and Heat </a:t>
            </a:r>
            <a:r>
              <a:rPr lang="en-US" b="1" dirty="0">
                <a:solidFill>
                  <a:srgbClr val="080A0C"/>
                </a:solidFill>
              </a:rPr>
              <a:t>Treatment of 1100</a:t>
            </a:r>
            <a:r>
              <a:rPr lang="en-US" b="1" baseline="30000" dirty="0">
                <a:solidFill>
                  <a:srgbClr val="080A0C"/>
                </a:solidFill>
              </a:rPr>
              <a:t>o</a:t>
            </a:r>
            <a:r>
              <a:rPr lang="en-US" b="1" dirty="0">
                <a:solidFill>
                  <a:srgbClr val="080A0C"/>
                </a:solidFill>
              </a:rPr>
              <a:t>C</a:t>
            </a:r>
          </a:p>
        </p:txBody>
      </p:sp>
      <p:sp>
        <p:nvSpPr>
          <p:cNvPr id="26634" name="Line 24"/>
          <p:cNvSpPr>
            <a:spLocks noChangeShapeType="1"/>
          </p:cNvSpPr>
          <p:nvPr/>
        </p:nvSpPr>
        <p:spPr bwMode="auto">
          <a:xfrm>
            <a:off x="5532799" y="1633038"/>
            <a:ext cx="722857" cy="558619"/>
          </a:xfrm>
          <a:prstGeom prst="line">
            <a:avLst/>
          </a:prstGeom>
          <a:noFill/>
          <a:ln w="25400">
            <a:solidFill>
              <a:srgbClr val="080A0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6" name="Line 27"/>
          <p:cNvSpPr>
            <a:spLocks noChangeShapeType="1"/>
          </p:cNvSpPr>
          <p:nvPr/>
        </p:nvSpPr>
        <p:spPr bwMode="auto">
          <a:xfrm flipH="1">
            <a:off x="2989942" y="1633038"/>
            <a:ext cx="644411" cy="558619"/>
          </a:xfrm>
          <a:prstGeom prst="line">
            <a:avLst/>
          </a:prstGeom>
          <a:noFill/>
          <a:ln w="25400">
            <a:solidFill>
              <a:srgbClr val="080A0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 rotWithShape="1">
          <a:blip r:embed="rId3" cstate="print"/>
          <a:srcRect l="49687" t="14583" r="12500" b="38542"/>
          <a:stretch/>
        </p:blipFill>
        <p:spPr bwMode="auto">
          <a:xfrm>
            <a:off x="5867864" y="4229212"/>
            <a:ext cx="28194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57200" y="0"/>
            <a:ext cx="8001000" cy="47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sz="1600" b="1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1308426" y="110556"/>
            <a:ext cx="8001000" cy="471055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n w="12700">
                  <a:noFill/>
                </a:ln>
                <a:solidFill>
                  <a:srgbClr val="080A0C"/>
                </a:solidFill>
                <a:effectLst/>
              </a:rPr>
              <a:t>AFTER A TOTAL STRAIN OF ~11 AND THREE HEAT TREATMENTS</a:t>
            </a: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33400" y="553902"/>
            <a:ext cx="7696521" cy="4417548"/>
            <a:chOff x="336" y="528"/>
            <a:chExt cx="5090" cy="3275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592" y="864"/>
              <a:ext cx="576" cy="57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736" y="1152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5" descr="LCFA_300x_10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 contrast="72000"/>
              <a:grayscl/>
            </a:blip>
            <a:srcRect/>
            <a:stretch>
              <a:fillRect/>
            </a:stretch>
          </p:blipFill>
          <p:spPr bwMode="auto">
            <a:xfrm>
              <a:off x="336" y="1008"/>
              <a:ext cx="1917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L3F1_300x8jpg"/>
            <p:cNvPicPr>
              <a:picLocks noChangeAspect="1" noChangeArrowheads="1"/>
            </p:cNvPicPr>
            <p:nvPr/>
          </p:nvPicPr>
          <p:blipFill>
            <a:blip r:embed="rId3" cstate="print">
              <a:lum bright="-24000" contrast="66000"/>
              <a:grayscl/>
            </a:blip>
            <a:srcRect/>
            <a:stretch>
              <a:fillRect/>
            </a:stretch>
          </p:blipFill>
          <p:spPr bwMode="auto">
            <a:xfrm>
              <a:off x="3408" y="960"/>
              <a:ext cx="1917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2352" y="1200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2832" y="1200"/>
              <a:ext cx="52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576" y="1872"/>
              <a:ext cx="461" cy="461"/>
            </a:xfrm>
            <a:prstGeom prst="ellipse">
              <a:avLst/>
            </a:prstGeom>
            <a:noFill/>
            <a:ln w="50800" cap="rnd">
              <a:solidFill>
                <a:srgbClr val="080A0C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3552" y="1824"/>
              <a:ext cx="461" cy="461"/>
            </a:xfrm>
            <a:prstGeom prst="ellipse">
              <a:avLst/>
            </a:prstGeom>
            <a:noFill/>
            <a:ln w="50800">
              <a:solidFill>
                <a:srgbClr val="080A0C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11" descr="LCFC_1000x_7_2"/>
            <p:cNvPicPr>
              <a:picLocks noChangeAspect="1" noChangeArrowheads="1"/>
            </p:cNvPicPr>
            <p:nvPr/>
          </p:nvPicPr>
          <p:blipFill>
            <a:blip r:embed="rId4" cstate="print">
              <a:lum bright="-24000" contrast="82000"/>
              <a:grayscl/>
            </a:blip>
            <a:srcRect/>
            <a:stretch>
              <a:fillRect/>
            </a:stretch>
          </p:blipFill>
          <p:spPr bwMode="auto">
            <a:xfrm>
              <a:off x="816" y="2400"/>
              <a:ext cx="1824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L3F3_1000x_7_1"/>
            <p:cNvPicPr>
              <a:picLocks noChangeAspect="1" noChangeArrowheads="1"/>
            </p:cNvPicPr>
            <p:nvPr/>
          </p:nvPicPr>
          <p:blipFill>
            <a:blip r:embed="rId5" cstate="print">
              <a:lum bright="-24000" contrast="84000"/>
              <a:grayscl/>
            </a:blip>
            <a:srcRect/>
            <a:stretch>
              <a:fillRect/>
            </a:stretch>
          </p:blipFill>
          <p:spPr bwMode="auto">
            <a:xfrm>
              <a:off x="2976" y="2400"/>
              <a:ext cx="1825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864" y="2304"/>
              <a:ext cx="144" cy="192"/>
            </a:xfrm>
            <a:prstGeom prst="line">
              <a:avLst/>
            </a:prstGeom>
            <a:noFill/>
            <a:ln w="50800">
              <a:solidFill>
                <a:srgbClr val="080A0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H="1">
              <a:off x="3600" y="2256"/>
              <a:ext cx="96" cy="288"/>
            </a:xfrm>
            <a:prstGeom prst="line">
              <a:avLst/>
            </a:prstGeom>
            <a:noFill/>
            <a:ln w="50800">
              <a:solidFill>
                <a:srgbClr val="080A0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2592" y="67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V="1">
              <a:off x="3168" y="67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V="1">
              <a:off x="3168" y="129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 flipH="1">
              <a:off x="2880" y="624"/>
              <a:ext cx="240" cy="19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3216" y="1008"/>
              <a:ext cx="1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F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2736" y="528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784" y="960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304" y="1536"/>
              <a:ext cx="1152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80A0C"/>
                  </a:solidFill>
                  <a:latin typeface="+mj-lt"/>
                </a:rPr>
                <a:t>Approximately 3” from front end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864" y="67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L2</a:t>
              </a: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4128" y="67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T2</a:t>
              </a: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1680" y="2112"/>
              <a:ext cx="484" cy="0"/>
            </a:xfrm>
            <a:prstGeom prst="line">
              <a:avLst/>
            </a:prstGeom>
            <a:noFill/>
            <a:ln w="50800">
              <a:solidFill>
                <a:srgbClr val="080A0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b="1">
                <a:solidFill>
                  <a:srgbClr val="080A0C"/>
                </a:solidFill>
              </a:endParaRP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1632" y="2160"/>
              <a:ext cx="960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solidFill>
                    <a:srgbClr val="080A0C"/>
                  </a:solidFill>
                </a:rPr>
                <a:t>200 </a:t>
              </a:r>
              <a:r>
                <a:rPr lang="en-US" sz="1600" b="1" dirty="0">
                  <a:solidFill>
                    <a:srgbClr val="080A0C"/>
                  </a:solidFill>
                  <a:cs typeface="Arial" charset="0"/>
                </a:rPr>
                <a:t>µm</a:t>
              </a:r>
            </a:p>
          </p:txBody>
        </p:sp>
        <p:grpSp>
          <p:nvGrpSpPr>
            <p:cNvPr id="31" name="Group 27"/>
            <p:cNvGrpSpPr>
              <a:grpSpLocks/>
            </p:cNvGrpSpPr>
            <p:nvPr/>
          </p:nvGrpSpPr>
          <p:grpSpPr bwMode="auto">
            <a:xfrm>
              <a:off x="4704" y="2112"/>
              <a:ext cx="722" cy="299"/>
              <a:chOff x="1632" y="2112"/>
              <a:chExt cx="722" cy="299"/>
            </a:xfrm>
          </p:grpSpPr>
          <p:sp>
            <p:nvSpPr>
              <p:cNvPr id="38" name="Line 28"/>
              <p:cNvSpPr>
                <a:spLocks noChangeShapeType="1"/>
              </p:cNvSpPr>
              <p:nvPr/>
            </p:nvSpPr>
            <p:spPr bwMode="auto">
              <a:xfrm>
                <a:off x="1680" y="2112"/>
                <a:ext cx="484" cy="0"/>
              </a:xfrm>
              <a:prstGeom prst="line">
                <a:avLst/>
              </a:prstGeom>
              <a:noFill/>
              <a:ln w="50800">
                <a:solidFill>
                  <a:srgbClr val="080A0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b="1">
                  <a:solidFill>
                    <a:srgbClr val="080A0C"/>
                  </a:solidFill>
                </a:endParaRPr>
              </a:p>
            </p:txBody>
          </p:sp>
          <p:sp>
            <p:nvSpPr>
              <p:cNvPr id="39" name="Text Box 29"/>
              <p:cNvSpPr txBox="1">
                <a:spLocks noChangeArrowheads="1"/>
              </p:cNvSpPr>
              <p:nvPr/>
            </p:nvSpPr>
            <p:spPr bwMode="auto">
              <a:xfrm>
                <a:off x="1632" y="2160"/>
                <a:ext cx="722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080A0C"/>
                    </a:solidFill>
                  </a:rPr>
                  <a:t>200 </a:t>
                </a:r>
                <a:r>
                  <a:rPr lang="en-US" sz="1600" b="1" dirty="0">
                    <a:solidFill>
                      <a:srgbClr val="080A0C"/>
                    </a:solidFill>
                    <a:cs typeface="Arial" charset="0"/>
                  </a:rPr>
                  <a:t>µm</a:t>
                </a:r>
              </a:p>
            </p:txBody>
          </p:sp>
        </p:grpSp>
        <p:grpSp>
          <p:nvGrpSpPr>
            <p:cNvPr id="32" name="Group 30"/>
            <p:cNvGrpSpPr>
              <a:grpSpLocks/>
            </p:cNvGrpSpPr>
            <p:nvPr/>
          </p:nvGrpSpPr>
          <p:grpSpPr bwMode="auto">
            <a:xfrm>
              <a:off x="2160" y="3504"/>
              <a:ext cx="576" cy="299"/>
              <a:chOff x="2160" y="3504"/>
              <a:chExt cx="576" cy="299"/>
            </a:xfrm>
          </p:grpSpPr>
          <p:sp>
            <p:nvSpPr>
              <p:cNvPr id="36" name="Line 31"/>
              <p:cNvSpPr>
                <a:spLocks noChangeShapeType="1"/>
              </p:cNvSpPr>
              <p:nvPr/>
            </p:nvSpPr>
            <p:spPr bwMode="auto">
              <a:xfrm>
                <a:off x="2256" y="3504"/>
                <a:ext cx="248" cy="0"/>
              </a:xfrm>
              <a:prstGeom prst="line">
                <a:avLst/>
              </a:prstGeom>
              <a:noFill/>
              <a:ln w="50800">
                <a:solidFill>
                  <a:srgbClr val="080A0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80A0C"/>
                  </a:solidFill>
                </a:endParaRPr>
              </a:p>
            </p:txBody>
          </p:sp>
          <p:sp>
            <p:nvSpPr>
              <p:cNvPr id="37" name="Text Box 32"/>
              <p:cNvSpPr txBox="1">
                <a:spLocks noChangeArrowheads="1"/>
              </p:cNvSpPr>
              <p:nvPr/>
            </p:nvSpPr>
            <p:spPr bwMode="auto">
              <a:xfrm>
                <a:off x="2160" y="3552"/>
                <a:ext cx="576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080A0C"/>
                    </a:solidFill>
                  </a:rPr>
                  <a:t>50 </a:t>
                </a:r>
                <a:r>
                  <a:rPr lang="el-GR" sz="1600">
                    <a:solidFill>
                      <a:srgbClr val="080A0C"/>
                    </a:solidFill>
                    <a:cs typeface="Arial" charset="0"/>
                  </a:rPr>
                  <a:t>μ</a:t>
                </a:r>
                <a:r>
                  <a:rPr lang="en-US" sz="1600">
                    <a:solidFill>
                      <a:srgbClr val="080A0C"/>
                    </a:solidFill>
                    <a:cs typeface="Arial" charset="0"/>
                  </a:rPr>
                  <a:t>m</a:t>
                </a:r>
                <a:endParaRPr lang="el-GR" sz="1600">
                  <a:solidFill>
                    <a:srgbClr val="080A0C"/>
                  </a:solidFill>
                  <a:cs typeface="Arial" charset="0"/>
                </a:endParaRPr>
              </a:p>
            </p:txBody>
          </p:sp>
        </p:grpSp>
        <p:grpSp>
          <p:nvGrpSpPr>
            <p:cNvPr id="33" name="Group 33"/>
            <p:cNvGrpSpPr>
              <a:grpSpLocks/>
            </p:cNvGrpSpPr>
            <p:nvPr/>
          </p:nvGrpSpPr>
          <p:grpSpPr bwMode="auto">
            <a:xfrm>
              <a:off x="4320" y="3504"/>
              <a:ext cx="576" cy="299"/>
              <a:chOff x="2160" y="3504"/>
              <a:chExt cx="576" cy="299"/>
            </a:xfrm>
          </p:grpSpPr>
          <p:sp>
            <p:nvSpPr>
              <p:cNvPr id="34" name="Line 34"/>
              <p:cNvSpPr>
                <a:spLocks noChangeShapeType="1"/>
              </p:cNvSpPr>
              <p:nvPr/>
            </p:nvSpPr>
            <p:spPr bwMode="auto">
              <a:xfrm>
                <a:off x="2256" y="3504"/>
                <a:ext cx="248" cy="0"/>
              </a:xfrm>
              <a:prstGeom prst="line">
                <a:avLst/>
              </a:prstGeom>
              <a:noFill/>
              <a:ln w="50800">
                <a:solidFill>
                  <a:srgbClr val="080A0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35"/>
              <p:cNvSpPr txBox="1">
                <a:spLocks noChangeArrowheads="1"/>
              </p:cNvSpPr>
              <p:nvPr/>
            </p:nvSpPr>
            <p:spPr bwMode="auto">
              <a:xfrm>
                <a:off x="2160" y="3552"/>
                <a:ext cx="576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080A0C"/>
                    </a:solidFill>
                  </a:rPr>
                  <a:t>50 </a:t>
                </a:r>
                <a:r>
                  <a:rPr lang="el-GR" sz="1600">
                    <a:solidFill>
                      <a:srgbClr val="080A0C"/>
                    </a:solidFill>
                    <a:cs typeface="Arial" charset="0"/>
                  </a:rPr>
                  <a:t>μ</a:t>
                </a:r>
                <a:r>
                  <a:rPr lang="en-US" sz="1600">
                    <a:solidFill>
                      <a:srgbClr val="080A0C"/>
                    </a:solidFill>
                    <a:cs typeface="Arial" charset="0"/>
                  </a:rPr>
                  <a:t>m</a:t>
                </a:r>
                <a:endParaRPr lang="el-GR" sz="1600">
                  <a:solidFill>
                    <a:srgbClr val="080A0C"/>
                  </a:solidFill>
                  <a:cs typeface="Arial" charset="0"/>
                </a:endParaRPr>
              </a:p>
            </p:txBody>
          </p:sp>
        </p:grpSp>
      </p:grpSp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8" t="10001" r="25692" b="63333"/>
          <a:stretch/>
        </p:blipFill>
        <p:spPr bwMode="auto">
          <a:xfrm>
            <a:off x="2202744" y="4948451"/>
            <a:ext cx="420964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8" r="-1" b="46099"/>
          <a:stretch/>
        </p:blipFill>
        <p:spPr bwMode="auto">
          <a:xfrm>
            <a:off x="6388916" y="4948451"/>
            <a:ext cx="1390409" cy="143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630134" y="6197503"/>
            <a:ext cx="123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3.2 </a:t>
            </a:r>
            <a:r>
              <a:rPr lang="en-US" b="1" dirty="0" err="1" smtClean="0">
                <a:solidFill>
                  <a:srgbClr val="080A0C"/>
                </a:solidFill>
              </a:rPr>
              <a:t>mrd</a:t>
            </a:r>
            <a:endParaRPr lang="en-US" b="1" dirty="0">
              <a:solidFill>
                <a:srgbClr val="080A0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73760" y="5410200"/>
            <a:ext cx="182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80A0C"/>
                </a:solidFill>
              </a:rPr>
              <a:t>EBSD by: D. </a:t>
            </a:r>
            <a:r>
              <a:rPr lang="en-US" sz="1600" b="1" dirty="0" err="1" smtClean="0">
                <a:solidFill>
                  <a:srgbClr val="080A0C"/>
                </a:solidFill>
              </a:rPr>
              <a:t>Baars</a:t>
            </a:r>
            <a:r>
              <a:rPr lang="en-US" sz="1600" b="1" dirty="0" smtClean="0">
                <a:solidFill>
                  <a:srgbClr val="080A0C"/>
                </a:solidFill>
              </a:rPr>
              <a:t>, T.R. </a:t>
            </a:r>
            <a:r>
              <a:rPr lang="en-US" sz="1600" b="1" dirty="0" err="1" smtClean="0">
                <a:solidFill>
                  <a:srgbClr val="080A0C"/>
                </a:solidFill>
              </a:rPr>
              <a:t>Bieler</a:t>
            </a:r>
            <a:r>
              <a:rPr lang="en-US" sz="1600" b="1" dirty="0" smtClean="0">
                <a:solidFill>
                  <a:srgbClr val="080A0C"/>
                </a:solidFill>
              </a:rPr>
              <a:t> (MSU)</a:t>
            </a:r>
            <a:endParaRPr lang="en-US" sz="1600" b="1" dirty="0">
              <a:solidFill>
                <a:srgbClr val="080A0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037" y="5952734"/>
            <a:ext cx="1540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Length: 1mm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093343" y="4948451"/>
            <a:ext cx="31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067209" y="5810309"/>
            <a:ext cx="31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542063" y="3208477"/>
            <a:ext cx="121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</a:rPr>
              <a:t>Rx=700 C</a:t>
            </a:r>
            <a:endParaRPr lang="en-US" b="1" dirty="0">
              <a:solidFill>
                <a:srgbClr val="080A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91218" y="462951"/>
            <a:ext cx="8229601" cy="6013883"/>
            <a:chOff x="224286" y="178279"/>
            <a:chExt cx="8229601" cy="6013883"/>
          </a:xfrm>
        </p:grpSpPr>
        <p:graphicFrame>
          <p:nvGraphicFramePr>
            <p:cNvPr id="35842" name="Object 2"/>
            <p:cNvGraphicFramePr>
              <a:graphicFrameLocks noChangeAspect="1"/>
            </p:cNvGraphicFramePr>
            <p:nvPr/>
          </p:nvGraphicFramePr>
          <p:xfrm>
            <a:off x="277873" y="750737"/>
            <a:ext cx="1611312" cy="170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5" name="Acrobat Document" r:id="rId4" imgW="1704809" imgH="1800090" progId="AcroExch.Document.7">
                    <p:embed/>
                  </p:oleObj>
                </mc:Choice>
                <mc:Fallback>
                  <p:oleObj name="Acrobat Document" r:id="rId4" imgW="1704809" imgH="180009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873" y="750737"/>
                          <a:ext cx="1611312" cy="170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43" name="Object 3"/>
            <p:cNvGraphicFramePr>
              <a:graphicFrameLocks noChangeAspect="1"/>
            </p:cNvGraphicFramePr>
            <p:nvPr/>
          </p:nvGraphicFramePr>
          <p:xfrm>
            <a:off x="1923781" y="759155"/>
            <a:ext cx="1452562" cy="163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" name="Acrobat Document" r:id="rId6" imgW="1552454" imgH="1752570" progId="AcroExch.Document.7">
                    <p:embed/>
                  </p:oleObj>
                </mc:Choice>
                <mc:Fallback>
                  <p:oleObj name="Acrobat Document" r:id="rId6" imgW="1552454" imgH="175257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3781" y="759155"/>
                          <a:ext cx="1452562" cy="1638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 bwMode="auto">
            <a:xfrm>
              <a:off x="224286" y="595222"/>
              <a:ext cx="3286664" cy="196682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 bwMode="auto">
            <a:xfrm>
              <a:off x="3510950" y="1578634"/>
              <a:ext cx="862643" cy="107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414068" y="189781"/>
              <a:ext cx="2570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80A0C"/>
                  </a:solidFill>
                </a:rPr>
                <a:t>BULK RRR </a:t>
              </a:r>
              <a:r>
                <a:rPr lang="en-US" b="1" dirty="0" err="1" smtClean="0">
                  <a:solidFill>
                    <a:srgbClr val="080A0C"/>
                  </a:solidFill>
                </a:rPr>
                <a:t>Nb</a:t>
              </a:r>
              <a:endParaRPr lang="en-US" b="1" dirty="0">
                <a:solidFill>
                  <a:srgbClr val="080A0C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91594" y="1128492"/>
              <a:ext cx="966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ECAE</a:t>
              </a:r>
              <a:r>
                <a:rPr lang="en-US" sz="1600" b="1" baseline="30000" dirty="0" smtClean="0">
                  <a:solidFill>
                    <a:srgbClr val="00B050"/>
                  </a:solidFill>
                </a:rPr>
                <a:t>*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graphicFrame>
          <p:nvGraphicFramePr>
            <p:cNvPr id="35844" name="Object 4"/>
            <p:cNvGraphicFramePr>
              <a:graphicFrameLocks noChangeAspect="1"/>
            </p:cNvGraphicFramePr>
            <p:nvPr/>
          </p:nvGraphicFramePr>
          <p:xfrm>
            <a:off x="4572000" y="677773"/>
            <a:ext cx="1571625" cy="182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7" name="Acrobat Document" r:id="rId8" imgW="1571363" imgH="1828710" progId="AcroExch.Document.7">
                    <p:embed/>
                  </p:oleObj>
                </mc:Choice>
                <mc:Fallback>
                  <p:oleObj name="Acrobat Document" r:id="rId8" imgW="1571363" imgH="182871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677773"/>
                          <a:ext cx="1571625" cy="182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45" name="Object 5"/>
            <p:cNvGraphicFramePr>
              <a:graphicFrameLocks noChangeAspect="1"/>
            </p:cNvGraphicFramePr>
            <p:nvPr/>
          </p:nvGraphicFramePr>
          <p:xfrm>
            <a:off x="6280540" y="663485"/>
            <a:ext cx="1758950" cy="171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" name="Acrobat Document" r:id="rId10" imgW="4628998" imgH="4514670" progId="AcroExch.Document.7">
                    <p:embed/>
                  </p:oleObj>
                </mc:Choice>
                <mc:Fallback>
                  <p:oleObj name="Acrobat Document" r:id="rId10" imgW="4628998" imgH="451467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80540" y="663485"/>
                          <a:ext cx="1758950" cy="1717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 bwMode="auto">
            <a:xfrm>
              <a:off x="4451230" y="603849"/>
              <a:ext cx="3674853" cy="199270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6325" y="178279"/>
              <a:ext cx="3091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80A0C"/>
                  </a:solidFill>
                </a:rPr>
                <a:t>GRAIN REFINED BULK </a:t>
              </a:r>
              <a:r>
                <a:rPr lang="en-US" b="1" dirty="0" err="1" smtClean="0">
                  <a:solidFill>
                    <a:srgbClr val="080A0C"/>
                  </a:solidFill>
                </a:rPr>
                <a:t>Nb</a:t>
              </a:r>
              <a:endParaRPr lang="en-US" b="1" dirty="0">
                <a:solidFill>
                  <a:srgbClr val="080A0C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05356" y="2697359"/>
              <a:ext cx="2048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80A0C"/>
                  </a:solidFill>
                </a:rPr>
                <a:t>AR</a:t>
              </a:r>
              <a:r>
                <a:rPr lang="en-US" baseline="30000" dirty="0" smtClean="0">
                  <a:solidFill>
                    <a:srgbClr val="080A0C"/>
                  </a:solidFill>
                </a:rPr>
                <a:t>*</a:t>
              </a:r>
              <a:r>
                <a:rPr lang="en-US" dirty="0" smtClean="0">
                  <a:solidFill>
                    <a:srgbClr val="080A0C"/>
                  </a:solidFill>
                </a:rPr>
                <a:t> Extrusion</a:t>
              </a:r>
              <a:endParaRPr lang="en-US" dirty="0">
                <a:solidFill>
                  <a:srgbClr val="080A0C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14" idx="2"/>
            </p:cNvCxnSpPr>
            <p:nvPr/>
          </p:nvCxnSpPr>
          <p:spPr bwMode="auto">
            <a:xfrm>
              <a:off x="6288657" y="2596551"/>
              <a:ext cx="0" cy="6469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35846" name="Object 6"/>
            <p:cNvGraphicFramePr>
              <a:graphicFrameLocks noChangeAspect="1"/>
            </p:cNvGraphicFramePr>
            <p:nvPr/>
          </p:nvGraphicFramePr>
          <p:xfrm>
            <a:off x="4572000" y="3687792"/>
            <a:ext cx="1643063" cy="1339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" name="Acrobat Document" r:id="rId12" imgW="2800198" imgH="2285820" progId="AcroExch.Document.7">
                    <p:embed/>
                  </p:oleObj>
                </mc:Choice>
                <mc:Fallback>
                  <p:oleObj name="Acrobat Document" r:id="rId12" imgW="2800198" imgH="228582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3687792"/>
                          <a:ext cx="1643063" cy="1339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5184476" y="3244334"/>
              <a:ext cx="2544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80A0C"/>
                  </a:solidFill>
                </a:rPr>
                <a:t>SEAMLESS TUBE</a:t>
              </a:r>
              <a:endParaRPr lang="en-US" dirty="0">
                <a:solidFill>
                  <a:srgbClr val="080A0C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468483" y="3562709"/>
              <a:ext cx="3683479" cy="18072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 flipV="1">
              <a:off x="3976776" y="4330460"/>
              <a:ext cx="465829" cy="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3778370" y="3838755"/>
              <a:ext cx="7936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80A0C"/>
                  </a:solidFill>
                </a:rPr>
                <a:t>HT</a:t>
              </a:r>
              <a:r>
                <a:rPr lang="en-US" sz="1600" baseline="30000" dirty="0" smtClean="0">
                  <a:solidFill>
                    <a:srgbClr val="080A0C"/>
                  </a:solidFill>
                </a:rPr>
                <a:t>**</a:t>
              </a:r>
              <a:endParaRPr lang="en-US" sz="1600" dirty="0">
                <a:solidFill>
                  <a:srgbClr val="080A0C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365630" y="4408098"/>
              <a:ext cx="129396" cy="138023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35848" name="Object 8"/>
            <p:cNvGraphicFramePr>
              <a:graphicFrameLocks noChangeAspect="1"/>
            </p:cNvGraphicFramePr>
            <p:nvPr/>
          </p:nvGraphicFramePr>
          <p:xfrm>
            <a:off x="6245615" y="3618692"/>
            <a:ext cx="729022" cy="729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" name="Acrobat Document" r:id="rId14" imgW="1552454" imgH="1552500" progId="AcroExch.Document.7">
                    <p:embed/>
                  </p:oleObj>
                </mc:Choice>
                <mc:Fallback>
                  <p:oleObj name="Acrobat Document" r:id="rId14" imgW="1552454" imgH="155250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5615" y="3618692"/>
                          <a:ext cx="729022" cy="7290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49" name="Object 9"/>
            <p:cNvGraphicFramePr>
              <a:graphicFrameLocks noChangeAspect="1"/>
            </p:cNvGraphicFramePr>
            <p:nvPr/>
          </p:nvGraphicFramePr>
          <p:xfrm>
            <a:off x="6469812" y="4309233"/>
            <a:ext cx="1544128" cy="992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1" name="Acrobat Document" r:id="rId16" imgW="2238322" imgH="1438020" progId="AcroExch.Document.7">
                    <p:embed/>
                  </p:oleObj>
                </mc:Choice>
                <mc:Fallback>
                  <p:oleObj name="Acrobat Document" r:id="rId16" imgW="2238322" imgH="143802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9812" y="4309233"/>
                          <a:ext cx="1544128" cy="992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6" name="Straight Arrow Connector 45"/>
            <p:cNvCxnSpPr/>
            <p:nvPr/>
          </p:nvCxnSpPr>
          <p:spPr bwMode="auto">
            <a:xfrm flipV="1">
              <a:off x="5520906" y="4201064"/>
              <a:ext cx="759124" cy="2587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Box 47"/>
            <p:cNvSpPr txBox="1"/>
            <p:nvPr/>
          </p:nvSpPr>
          <p:spPr>
            <a:xfrm>
              <a:off x="681486" y="3002317"/>
              <a:ext cx="2398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80A0C"/>
                  </a:solidFill>
                </a:rPr>
                <a:t>AXIS SYMMETRIC SEAMLESS TUBE</a:t>
              </a:r>
              <a:endParaRPr lang="en-US" b="1" dirty="0">
                <a:solidFill>
                  <a:srgbClr val="080A0C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76046" y="3656162"/>
              <a:ext cx="3617343" cy="177991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93389" y="4448355"/>
              <a:ext cx="819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ECAE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6046" y="5822830"/>
              <a:ext cx="3942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80A0C"/>
                  </a:solidFill>
                </a:rPr>
                <a:t>* Area reduction </a:t>
              </a:r>
              <a:endParaRPr lang="en-US" dirty="0">
                <a:solidFill>
                  <a:srgbClr val="080A0C"/>
                </a:solidFill>
              </a:endParaRPr>
            </a:p>
          </p:txBody>
        </p:sp>
        <p:graphicFrame>
          <p:nvGraphicFramePr>
            <p:cNvPr id="35850" name="Object 10"/>
            <p:cNvGraphicFramePr>
              <a:graphicFrameLocks noChangeAspect="1"/>
            </p:cNvGraphicFramePr>
            <p:nvPr/>
          </p:nvGraphicFramePr>
          <p:xfrm>
            <a:off x="257088" y="3720591"/>
            <a:ext cx="1183523" cy="1183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2" name="Acrobat Document" r:id="rId18" imgW="1590543" imgH="1590570" progId="AcroExch.Document.7">
                    <p:embed/>
                  </p:oleObj>
                </mc:Choice>
                <mc:Fallback>
                  <p:oleObj name="Acrobat Document" r:id="rId18" imgW="1590543" imgH="159057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088" y="3720591"/>
                          <a:ext cx="1183523" cy="11835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51" name="Object 11"/>
            <p:cNvGraphicFramePr>
              <a:graphicFrameLocks noChangeAspect="1"/>
            </p:cNvGraphicFramePr>
            <p:nvPr/>
          </p:nvGraphicFramePr>
          <p:xfrm>
            <a:off x="2070969" y="3723828"/>
            <a:ext cx="1655643" cy="16167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3" name="Acrobat Document" r:id="rId20" imgW="4628998" imgH="4514670" progId="AcroExch.Document.7">
                    <p:embed/>
                  </p:oleObj>
                </mc:Choice>
                <mc:Fallback>
                  <p:oleObj name="Acrobat Document" r:id="rId20" imgW="4628998" imgH="451467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0969" y="3723828"/>
                          <a:ext cx="1655643" cy="16167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301923" y="4908431"/>
              <a:ext cx="14147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No change in shape</a:t>
              </a:r>
            </a:p>
            <a:p>
              <a:r>
                <a:rPr lang="en-US" sz="1000" dirty="0" smtClean="0"/>
                <a:t>Grain size  10-30 µm</a:t>
              </a:r>
            </a:p>
            <a:p>
              <a:r>
                <a:rPr lang="en-US" sz="1000" dirty="0" smtClean="0"/>
                <a:t>Weak shear textures</a:t>
              </a:r>
              <a:endParaRPr lang="en-US" sz="10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813650" y="93619"/>
            <a:ext cx="305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0A0C"/>
                </a:solidFill>
                <a:latin typeface="+mj-lt"/>
              </a:rPr>
              <a:t>APPROACH  WITH PROMISE</a:t>
            </a:r>
            <a:endParaRPr lang="en-US" b="1" dirty="0">
              <a:solidFill>
                <a:srgbClr val="080A0C"/>
              </a:solidFill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SRFMW 2012, July 16-17, Jefferson Lab, Newport News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Custom 1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661F1D"/>
      </a:accent1>
      <a:accent2>
        <a:srgbClr val="992E2C"/>
      </a:accent2>
      <a:accent3>
        <a:srgbClr val="DE8E8C"/>
      </a:accent3>
      <a:accent4>
        <a:srgbClr val="E9B3B2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3980</TotalTime>
  <Words>1069</Words>
  <Application>Microsoft Office PowerPoint</Application>
  <PresentationFormat>On-screen Show (4:3)</PresentationFormat>
  <Paragraphs>193</Paragraphs>
  <Slides>15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Thermal</vt:lpstr>
      <vt:lpstr>Acrobat Document</vt:lpstr>
      <vt:lpstr>Fabrication of Seamless Nb Tube for SRF Cavities</vt:lpstr>
      <vt:lpstr>PowerPoint Presentation</vt:lpstr>
      <vt:lpstr>PowerPoint Presentation</vt:lpstr>
      <vt:lpstr>SEVERE PLASTIC DEFORMATION TO NORMALIZE MICROSTRUCTURE</vt:lpstr>
      <vt:lpstr>PowerPoint Presentation</vt:lpstr>
      <vt:lpstr>PowerPoint Presentation</vt:lpstr>
      <vt:lpstr>NORMALIZED MICROSTRUCTURE AFTER SEVERAL SPD AND HT CYCLES</vt:lpstr>
      <vt:lpstr>AFTER A TOTAL STRAIN OF ~11 AND THREE HEAT TREATMENTS</vt:lpstr>
      <vt:lpstr>PowerPoint Presentation</vt:lpstr>
      <vt:lpstr>PRELIMINARY RESULTS (RRR Nb tube)</vt:lpstr>
      <vt:lpstr>PowerPoint Presentation</vt:lpstr>
      <vt:lpstr>PowerPoint Presentation</vt:lpstr>
      <vt:lpstr>PowerPoint Presentation</vt:lpstr>
      <vt:lpstr>Questions and Discussion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SHREYAS</dc:creator>
  <cp:lastModifiedBy>SHREYAS</cp:lastModifiedBy>
  <cp:revision>38</cp:revision>
  <dcterms:created xsi:type="dcterms:W3CDTF">2012-07-14T22:40:34Z</dcterms:created>
  <dcterms:modified xsi:type="dcterms:W3CDTF">2012-07-17T18:35:46Z</dcterms:modified>
</cp:coreProperties>
</file>