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5"/>
  </p:notesMasterIdLst>
  <p:sldIdLst>
    <p:sldId id="280" r:id="rId2"/>
    <p:sldId id="295" r:id="rId3"/>
    <p:sldId id="294" r:id="rId4"/>
    <p:sldId id="292" r:id="rId5"/>
    <p:sldId id="296" r:id="rId6"/>
    <p:sldId id="306" r:id="rId7"/>
    <p:sldId id="307" r:id="rId8"/>
    <p:sldId id="308" r:id="rId9"/>
    <p:sldId id="309" r:id="rId10"/>
    <p:sldId id="305" r:id="rId11"/>
    <p:sldId id="302" r:id="rId12"/>
    <p:sldId id="304" r:id="rId13"/>
    <p:sldId id="300" r:id="rId14"/>
  </p:sldIdLst>
  <p:sldSz cx="9144000" cy="6858000" type="screen4x3"/>
  <p:notesSz cx="7019925" cy="93059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FF"/>
    <a:srgbClr val="002060"/>
    <a:srgbClr val="93EAFF"/>
    <a:srgbClr val="00CCFF"/>
    <a:srgbClr val="0099FF"/>
    <a:srgbClr val="00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170" autoAdjust="0"/>
    <p:restoredTop sz="94538" autoAdjust="0"/>
  </p:normalViewPr>
  <p:slideViewPr>
    <p:cSldViewPr>
      <p:cViewPr varScale="1">
        <p:scale>
          <a:sx n="63" d="100"/>
          <a:sy n="6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2604" cy="465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64" tIns="46633" rIns="93264" bIns="46633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5733" y="0"/>
            <a:ext cx="3042604" cy="465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64" tIns="46633" rIns="93264" bIns="46633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4275" y="698500"/>
            <a:ext cx="4651375" cy="34893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2629" y="4420951"/>
            <a:ext cx="5614668" cy="4187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64" tIns="46633" rIns="93264" bIns="4663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8722"/>
            <a:ext cx="3042604" cy="465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64" tIns="46633" rIns="93264" bIns="46633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5733" y="8838722"/>
            <a:ext cx="3042604" cy="465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64" tIns="46633" rIns="93264" bIns="46633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fld id="{FCF4B31A-856E-4F5E-99FF-7C85B7891E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371964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98A5EC-E971-4F06-B508-B0F007374A4A}" type="slidenum">
              <a:rPr lang="en-US"/>
              <a:pPr/>
              <a:t>2</a:t>
            </a:fld>
            <a:endParaRPr lang="en-US"/>
          </a:p>
        </p:txBody>
      </p:sp>
      <p:sp>
        <p:nvSpPr>
          <p:cNvPr id="19865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8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This design information is from the ILC Reference Design Report which was released last month.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6 cavities/CM for low-beta 650’s</a:t>
            </a:r>
          </a:p>
          <a:p>
            <a:r>
              <a:rPr lang="en-US" dirty="0" smtClean="0"/>
              <a:t>8 cavities/CM for high-beta 650’s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840E72-CA18-4BED-BCF5-587D78DE4B7A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CMGinsburg (FNAL) SRF Materials  Workshop 16.Jul.2012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50239F-1008-429A-926A-D8F7DD7D1E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CMGinsburg (FNAL) SRF Materials  Workshop 16.Jul.2012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D243D1-7DBC-42AE-8EE5-0624BCC402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CMGinsburg (FNAL) SRF Materials  Workshop 16.Jul.2012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2069C9-372E-48C6-9157-39119E1895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 userDrawn="1"/>
        </p:nvSpPr>
        <p:spPr>
          <a:xfrm>
            <a:off x="4953000" y="6477000"/>
            <a:ext cx="4038600" cy="366646"/>
          </a:xfrm>
          <a:prstGeom prst="roundRect">
            <a:avLst/>
          </a:prstGeom>
          <a:solidFill>
            <a:srgbClr val="93EAF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8229600" cy="452596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" y="152400"/>
            <a:ext cx="8778240" cy="533400"/>
          </a:xfrm>
          <a:solidFill>
            <a:srgbClr val="93EAFF"/>
          </a:solidFill>
          <a:ln w="19050">
            <a:solidFill>
              <a:srgbClr val="002060"/>
            </a:solidFill>
          </a:ln>
        </p:spPr>
        <p:txBody>
          <a:bodyPr/>
          <a:lstStyle>
            <a:lvl1pPr>
              <a:defRPr sz="32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610601" y="6543130"/>
            <a:ext cx="380999" cy="300516"/>
          </a:xfrm>
          <a:ln/>
        </p:spPr>
        <p:txBody>
          <a:bodyPr/>
          <a:lstStyle>
            <a:lvl1pPr>
              <a:defRPr sz="1100" b="1"/>
            </a:lvl1pPr>
          </a:lstStyle>
          <a:p>
            <a:pPr>
              <a:defRPr/>
            </a:pPr>
            <a:fld id="{A5CD4A7E-7350-4E08-B72E-9EB9E9E740C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2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876800" y="6528816"/>
            <a:ext cx="3733800" cy="414528"/>
          </a:xfrm>
          <a:ln/>
        </p:spPr>
        <p:txBody>
          <a:bodyPr/>
          <a:lstStyle>
            <a:lvl1pPr algn="r">
              <a:defRPr sz="1000" b="1"/>
            </a:lvl1pPr>
          </a:lstStyle>
          <a:p>
            <a:pPr>
              <a:defRPr/>
            </a:pPr>
            <a:r>
              <a:rPr lang="en-US" smtClean="0"/>
              <a:t>CMGinsburg (FNAL) SRF Materials  Workshop 16.Jul.2012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CMGinsburg (FNAL) SRF Materials  Workshop 16.Jul.2012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9CCBE8-77C7-4D95-BC9B-0EAD3F5452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CMGinsburg (FNAL) SRF Materials  Workshop 16.Jul.2012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357ED0-335D-4DFF-8F1C-DBBF83B8ED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CMGinsburg (FNAL) SRF Materials  Workshop 16.Jul.2012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51DF7C-4719-4E23-B5DC-24978C8A6D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400800"/>
            <a:ext cx="2133600" cy="320674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895600" y="6400799"/>
            <a:ext cx="3276600" cy="320675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CMGinsburg (FNAL) SRF Materials  Workshop 16.Jul.2012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400799"/>
            <a:ext cx="2133600" cy="320675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95118D-BDE5-4C84-AF7B-CA169CF315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CMGinsburg (FNAL) SRF Materials  Workshop 16.Jul.2012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D6E599-F312-4C9D-9A39-E4699FB51E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CMGinsburg (FNAL) SRF Materials  Workshop 16.Jul.2012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A9916F-D664-4A88-9B45-AA34ED4436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CMGinsburg (FNAL) SRF Materials  Workshop 16.Jul.2012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4F2FCC-A978-4DC7-A04C-381C14A826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399"/>
            <a:ext cx="2133600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r>
              <a:rPr lang="en-US" smtClean="0"/>
              <a:t>CMGinsburg (FNAL) SRF Materials  Workshop 16.Jul.2012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86A37925-2707-483B-89D1-8D41A2FF7D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www.jlab.org/conferences/srfmw2012/index.html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1371600"/>
            <a:ext cx="7467600" cy="1981200"/>
          </a:xfrm>
          <a:ln w="19050">
            <a:solidFill>
              <a:srgbClr val="00B05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/>
          <a:lstStyle/>
          <a:p>
            <a:r>
              <a:rPr lang="en-US" dirty="0" smtClean="0"/>
              <a:t>Energy (ILC) </a:t>
            </a:r>
            <a:br>
              <a:rPr lang="en-US" dirty="0" smtClean="0"/>
            </a:br>
            <a:r>
              <a:rPr lang="en-US" dirty="0" smtClean="0"/>
              <a:t>and Intensity (Project X) </a:t>
            </a:r>
            <a:br>
              <a:rPr lang="en-US" dirty="0" smtClean="0"/>
            </a:br>
            <a:r>
              <a:rPr lang="en-US" dirty="0" smtClean="0"/>
              <a:t>SRF Cavity </a:t>
            </a:r>
            <a:r>
              <a:rPr lang="en-US" dirty="0" smtClean="0"/>
              <a:t>Needs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505200"/>
            <a:ext cx="9144000" cy="2133600"/>
          </a:xfrm>
        </p:spPr>
        <p:txBody>
          <a:bodyPr/>
          <a:lstStyle/>
          <a:p>
            <a:r>
              <a:rPr lang="en-US" sz="2400" dirty="0" smtClean="0"/>
              <a:t>C.M. Ginsburg (FNAL</a:t>
            </a:r>
            <a:r>
              <a:rPr lang="en-US" sz="2400" dirty="0" smtClean="0"/>
              <a:t>)</a:t>
            </a:r>
          </a:p>
          <a:p>
            <a:endParaRPr lang="en-US" sz="2000" dirty="0" smtClean="0"/>
          </a:p>
          <a:p>
            <a:r>
              <a:rPr lang="en-US" sz="2000" dirty="0" smtClean="0"/>
              <a:t>SRF Materials Workshop</a:t>
            </a:r>
            <a:endParaRPr lang="en-US" sz="2000" dirty="0" smtClean="0"/>
          </a:p>
          <a:p>
            <a:r>
              <a:rPr lang="en-US" sz="2000" dirty="0" smtClean="0"/>
              <a:t>Jefferson Lab</a:t>
            </a:r>
          </a:p>
          <a:p>
            <a:r>
              <a:rPr lang="en-US" sz="2000" dirty="0" smtClean="0"/>
              <a:t>July 16-17, 2012 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</p:txBody>
      </p:sp>
      <p:pic>
        <p:nvPicPr>
          <p:cNvPr id="6146" name="Picture 2" descr="PREX - Credit:NASA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238625" cy="8096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Features seen on an ILC cavity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AC95118D-BDE5-4C84-AF7B-CA169CF3150B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CMGinsburg (FNAL) SRF Materials  Workshop 16.Jul.2012</a:t>
            </a:r>
            <a:endParaRPr lang="en-US"/>
          </a:p>
        </p:txBody>
      </p:sp>
      <p:pic>
        <p:nvPicPr>
          <p:cNvPr id="1026" name="Picture 2" descr="Q:\ILC\S0\9cellSchedules\meetings\tb9aes013_eq9b_085.11_beforeE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905000"/>
            <a:ext cx="4050792" cy="2893423"/>
          </a:xfrm>
          <a:prstGeom prst="rect">
            <a:avLst/>
          </a:prstGeom>
          <a:noFill/>
        </p:spPr>
      </p:pic>
      <p:pic>
        <p:nvPicPr>
          <p:cNvPr id="1027" name="Picture 3" descr="Q:\ILC\S0\9cellSchedules\meetings\tb9aes013_eq9b_085.10_afterE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667000"/>
            <a:ext cx="4053840" cy="2895600"/>
          </a:xfrm>
          <a:prstGeom prst="rect">
            <a:avLst/>
          </a:prstGeom>
          <a:noFill/>
        </p:spPr>
      </p:pic>
      <p:pic>
        <p:nvPicPr>
          <p:cNvPr id="1028" name="Picture 4" descr="Q:\TD_SCRF\Cavity Imaging\Fermilab\9-cell cavity\tb9aes013\tb9aes013_2_8_2011\eq9b\tb9aes013_eq9b_081.8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762000"/>
            <a:ext cx="4053840" cy="28956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219200" y="4953000"/>
            <a:ext cx="1697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before bulk EP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45956" y="914400"/>
            <a:ext cx="44679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Cavity was light </a:t>
            </a:r>
            <a:r>
              <a:rPr lang="en-US" dirty="0" err="1" smtClean="0"/>
              <a:t>BCP’d</a:t>
            </a:r>
            <a:r>
              <a:rPr lang="en-US" dirty="0" smtClean="0"/>
              <a:t> (10-15 um) at AES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562600" y="5638800"/>
            <a:ext cx="29120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after bulk EP at ANL/FNAL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 rot="5400000">
            <a:off x="4326636" y="1554480"/>
            <a:ext cx="338328" cy="0"/>
          </a:xfrm>
          <a:prstGeom prst="straightConnector1">
            <a:avLst/>
          </a:prstGeom>
          <a:ln w="28575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810000" y="1371600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1mm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609600" y="2362200"/>
            <a:ext cx="4572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4648200" y="2362200"/>
            <a:ext cx="4572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066800" y="2590800"/>
            <a:ext cx="35814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1752600" y="3200400"/>
            <a:ext cx="4572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5833872" y="3200400"/>
            <a:ext cx="4572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/>
        </p:nvCxnSpPr>
        <p:spPr>
          <a:xfrm>
            <a:off x="2209800" y="3429000"/>
            <a:ext cx="35814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1066800" y="6172200"/>
            <a:ext cx="1454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TB9AES013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75534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More…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600200" y="838200"/>
            <a:ext cx="7162800" cy="5257800"/>
          </a:xfrm>
        </p:spPr>
        <p:txBody>
          <a:bodyPr/>
          <a:lstStyle/>
          <a:p>
            <a:pPr marL="0" indent="0">
              <a:buNone/>
            </a:pPr>
            <a:r>
              <a:rPr lang="en-US" sz="1400" dirty="0" smtClean="0"/>
              <a:t>TB9AES013: Pits observed in all three images, but generally enhanced by EP. Pits are not restricted to just the equator weld or the heat affected zone.</a:t>
            </a:r>
          </a:p>
          <a:p>
            <a:pPr>
              <a:buNone/>
            </a:pPr>
            <a:r>
              <a:rPr lang="en-US" sz="1400" dirty="0" smtClean="0"/>
              <a:t>1) Optical inspection of equator weld before EP</a:t>
            </a:r>
          </a:p>
          <a:p>
            <a:pPr>
              <a:buNone/>
            </a:pPr>
            <a:r>
              <a:rPr lang="en-US" sz="1400" dirty="0" smtClean="0"/>
              <a:t>2) Photo before electropolishing. </a:t>
            </a:r>
          </a:p>
          <a:p>
            <a:pPr>
              <a:buNone/>
            </a:pPr>
            <a:r>
              <a:rPr lang="en-US" sz="1400" dirty="0" smtClean="0"/>
              <a:t>3) Photo after electropolishing ( ~ 120 microns removed)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>
          <a:xfrm>
            <a:off x="4876800" y="6528816"/>
            <a:ext cx="4114800" cy="41452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dirty="0" err="1" smtClean="0"/>
              <a:t>CMGinsburg</a:t>
            </a:r>
            <a:r>
              <a:rPr lang="en-US" dirty="0" smtClean="0"/>
              <a:t> (FNAL) SRF Materials  Workshop </a:t>
            </a:r>
            <a:r>
              <a:rPr lang="en-US" dirty="0" smtClean="0"/>
              <a:t>16.Jul.2012   </a:t>
            </a:r>
            <a:fld id="{A5CD4A7E-7350-4E08-B72E-9EB9E9E740C5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pic>
        <p:nvPicPr>
          <p:cNvPr id="32770" name="Picture 2" descr="C:\Users\ginsburg\Desktop\LCWS2011\image0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57400"/>
            <a:ext cx="4343400" cy="3102435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76200" y="2145268"/>
            <a:ext cx="312906" cy="369332"/>
          </a:xfrm>
          <a:prstGeom prst="rect">
            <a:avLst/>
          </a:prstGeom>
          <a:solidFill>
            <a:schemeClr val="accent3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pic>
        <p:nvPicPr>
          <p:cNvPr id="32772" name="Picture 4" descr="C:\Users\ginsburg\Desktop\LCWS2011\TB9AES013_pits_beforeE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2800" y="2438400"/>
            <a:ext cx="4165577" cy="3124004"/>
          </a:xfrm>
          <a:prstGeom prst="rect">
            <a:avLst/>
          </a:prstGeom>
          <a:noFill/>
        </p:spPr>
      </p:pic>
      <p:pic>
        <p:nvPicPr>
          <p:cNvPr id="32771" name="Picture 3" descr="C:\Users\ginsburg\Desktop\LCWS2011\TB9AES013_pit_BW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3600" y="3924240"/>
            <a:ext cx="3200400" cy="2400163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3429000" y="2514600"/>
            <a:ext cx="312906" cy="369332"/>
          </a:xfrm>
          <a:prstGeom prst="rect">
            <a:avLst/>
          </a:prstGeom>
          <a:solidFill>
            <a:schemeClr val="accent3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019800" y="4000402"/>
            <a:ext cx="312906" cy="369332"/>
          </a:xfrm>
          <a:prstGeom prst="rect">
            <a:avLst/>
          </a:prstGeom>
          <a:solidFill>
            <a:schemeClr val="accent3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 bwMode="auto">
          <a:xfrm>
            <a:off x="1295400" y="2234291"/>
            <a:ext cx="342900" cy="408217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3276600" y="4953001"/>
            <a:ext cx="636756" cy="609404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1828800" y="3200400"/>
            <a:ext cx="342900" cy="408217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6400800" y="5159836"/>
            <a:ext cx="762000" cy="1012364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7848600" y="4731398"/>
            <a:ext cx="609600" cy="1532684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09600" y="6248400"/>
            <a:ext cx="37577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This cavity reached 38 MV/m!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35058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3" grpId="0" animBg="1"/>
      <p:bldP spid="14" grpId="0" animBg="1"/>
      <p:bldP spid="15" grpId="0" animBg="1"/>
      <p:bldP spid="16" grpId="0" animBg="1"/>
      <p:bldP spid="17" grpId="0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Niobium for Project X Cavities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CD4A7E-7350-4E08-B72E-9EB9E9E740C5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CMGinsburg (FNAL) SRF Materials  Workshop 16.Jul.2012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09600" y="6019800"/>
            <a:ext cx="74013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An SSR1 made from this material performed the best ever!</a:t>
            </a:r>
            <a:endParaRPr lang="en-US" sz="2000" b="1" dirty="0">
              <a:solidFill>
                <a:srgbClr val="FF0000"/>
              </a:solidFill>
            </a:endParaRPr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2400" y="762000"/>
            <a:ext cx="4648200" cy="3040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4724400" y="4343400"/>
            <a:ext cx="4138890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Inspection by </a:t>
            </a:r>
            <a:r>
              <a:rPr lang="en-US" dirty="0" err="1" smtClean="0"/>
              <a:t>Z.Conway</a:t>
            </a:r>
            <a:r>
              <a:rPr lang="en-US" dirty="0" smtClean="0"/>
              <a:t>, T. Reid (ANL)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1828800" y="1295400"/>
            <a:ext cx="1219200" cy="990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71800" y="2667000"/>
            <a:ext cx="2864726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81600" y="762000"/>
            <a:ext cx="2200275" cy="1549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43600" y="2514600"/>
            <a:ext cx="2470355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Oval 12"/>
          <p:cNvSpPr/>
          <p:nvPr/>
        </p:nvSpPr>
        <p:spPr>
          <a:xfrm rot="20121500">
            <a:off x="3074222" y="2793659"/>
            <a:ext cx="2286000" cy="990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6324600" y="2667000"/>
            <a:ext cx="1219200" cy="990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5410200" y="914400"/>
            <a:ext cx="1219200" cy="990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371600" y="4343400"/>
            <a:ext cx="6320961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3mm </a:t>
            </a:r>
            <a:r>
              <a:rPr lang="en-US" sz="2000" dirty="0" err="1" smtClean="0"/>
              <a:t>Nb</a:t>
            </a:r>
            <a:r>
              <a:rPr lang="en-US" sz="2000" dirty="0" smtClean="0"/>
              <a:t> sheets</a:t>
            </a:r>
          </a:p>
          <a:p>
            <a:r>
              <a:rPr lang="en-US" sz="2000" dirty="0" smtClean="0"/>
              <a:t>All surfaces are rough, were high-speed buffed</a:t>
            </a:r>
          </a:p>
          <a:p>
            <a:r>
              <a:rPr lang="en-US" sz="2000" dirty="0" smtClean="0"/>
              <a:t>Lots of inclusions, pits</a:t>
            </a:r>
          </a:p>
          <a:p>
            <a:r>
              <a:rPr lang="en-US" sz="2000" dirty="0" smtClean="0"/>
              <a:t>Indications of poor handling, e.g., </a:t>
            </a:r>
            <a:r>
              <a:rPr lang="en-US" sz="2000" dirty="0" err="1" smtClean="0"/>
              <a:t>Nb</a:t>
            </a:r>
            <a:r>
              <a:rPr lang="en-US" sz="2000" dirty="0" smtClean="0"/>
              <a:t> on </a:t>
            </a:r>
            <a:r>
              <a:rPr lang="en-US" sz="2000" dirty="0" err="1" smtClean="0"/>
              <a:t>Nb</a:t>
            </a:r>
            <a:r>
              <a:rPr lang="en-US" sz="2000" dirty="0" smtClean="0"/>
              <a:t> rub marks</a:t>
            </a:r>
          </a:p>
          <a:p>
            <a:r>
              <a:rPr lang="en-US" sz="2000" dirty="0" smtClean="0"/>
              <a:t>Deep scratches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914400"/>
            <a:ext cx="8229600" cy="4525963"/>
          </a:xfrm>
        </p:spPr>
        <p:txBody>
          <a:bodyPr/>
          <a:lstStyle/>
          <a:p>
            <a:r>
              <a:rPr lang="en-US" u="sng" dirty="0" smtClean="0">
                <a:solidFill>
                  <a:srgbClr val="3399FF"/>
                </a:solidFill>
              </a:rPr>
              <a:t>What types of material flaws matter?</a:t>
            </a:r>
          </a:p>
          <a:p>
            <a:pPr lvl="1"/>
            <a:r>
              <a:rPr lang="en-US" dirty="0" smtClean="0"/>
              <a:t>Material cost, inspection/remediation effort, risk, etc.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Materials Issues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CD4A7E-7350-4E08-B72E-9EB9E9E740C5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CMGinsburg (FNAL) SRF Materials  Workshop 16.Jul.2012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CMGinsburg (FNAL) SRF Materials  Workshop 16.Jul.2012</a:t>
            </a:r>
            <a:endParaRPr lang="en-US"/>
          </a:p>
        </p:txBody>
      </p:sp>
      <p:sp>
        <p:nvSpPr>
          <p:cNvPr id="2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96909-CC72-46AF-A199-288AE64EEE2C}" type="slidenum">
              <a:rPr lang="en-US"/>
              <a:pPr/>
              <a:t>2</a:t>
            </a:fld>
            <a:endParaRPr lang="en-US">
              <a:solidFill>
                <a:schemeClr val="tx1"/>
              </a:solidFill>
              <a:latin typeface="Times" pitchFamily="18" charset="0"/>
            </a:endParaRPr>
          </a:p>
        </p:txBody>
      </p:sp>
      <p:sp>
        <p:nvSpPr>
          <p:cNvPr id="188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International Linear Collider</a:t>
            </a:r>
            <a:endParaRPr lang="en-US" dirty="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990600" y="1447800"/>
            <a:ext cx="2000250" cy="1638300"/>
            <a:chOff x="3683" y="848"/>
            <a:chExt cx="1812" cy="1408"/>
          </a:xfrm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3683" y="1611"/>
              <a:ext cx="1812" cy="56"/>
              <a:chOff x="3683" y="1611"/>
              <a:chExt cx="1812" cy="56"/>
            </a:xfrm>
          </p:grpSpPr>
          <p:grpSp>
            <p:nvGrpSpPr>
              <p:cNvPr id="4" name="Group 6"/>
              <p:cNvGrpSpPr>
                <a:grpSpLocks/>
              </p:cNvGrpSpPr>
              <p:nvPr/>
            </p:nvGrpSpPr>
            <p:grpSpPr bwMode="auto">
              <a:xfrm>
                <a:off x="3731" y="1627"/>
                <a:ext cx="1709" cy="3"/>
                <a:chOff x="1408" y="2066"/>
                <a:chExt cx="2856" cy="3"/>
              </a:xfrm>
            </p:grpSpPr>
            <p:sp>
              <p:nvSpPr>
                <p:cNvPr id="188423" name="Line 7"/>
                <p:cNvSpPr>
                  <a:spLocks noChangeShapeType="1"/>
                </p:cNvSpPr>
                <p:nvPr/>
              </p:nvSpPr>
              <p:spPr bwMode="auto">
                <a:xfrm>
                  <a:off x="1408" y="2069"/>
                  <a:ext cx="1397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stealth" w="lg" len="lg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8424" name="Line 8"/>
                <p:cNvSpPr>
                  <a:spLocks noChangeShapeType="1"/>
                </p:cNvSpPr>
                <p:nvPr/>
              </p:nvSpPr>
              <p:spPr bwMode="auto">
                <a:xfrm flipH="1">
                  <a:off x="2867" y="2066"/>
                  <a:ext cx="1397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stealth" w="lg" len="lg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88425" name="Oval 9"/>
              <p:cNvSpPr>
                <a:spLocks noChangeArrowheads="1"/>
              </p:cNvSpPr>
              <p:nvPr/>
            </p:nvSpPr>
            <p:spPr bwMode="auto">
              <a:xfrm>
                <a:off x="5462" y="1613"/>
                <a:ext cx="33" cy="54"/>
              </a:xfrm>
              <a:prstGeom prst="ellipse">
                <a:avLst/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188426" name="Oval 10"/>
              <p:cNvSpPr>
                <a:spLocks noChangeArrowheads="1"/>
              </p:cNvSpPr>
              <p:nvPr/>
            </p:nvSpPr>
            <p:spPr bwMode="auto">
              <a:xfrm>
                <a:off x="3683" y="1611"/>
                <a:ext cx="33" cy="54"/>
              </a:xfrm>
              <a:prstGeom prst="ellipse">
                <a:avLst/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" name="Group 11"/>
            <p:cNvGrpSpPr>
              <a:grpSpLocks/>
            </p:cNvGrpSpPr>
            <p:nvPr/>
          </p:nvGrpSpPr>
          <p:grpSpPr bwMode="auto">
            <a:xfrm>
              <a:off x="4164" y="848"/>
              <a:ext cx="832" cy="1408"/>
              <a:chOff x="2150" y="1270"/>
              <a:chExt cx="1391" cy="1408"/>
            </a:xfrm>
          </p:grpSpPr>
          <p:sp>
            <p:nvSpPr>
              <p:cNvPr id="188428" name="Line 12"/>
              <p:cNvSpPr>
                <a:spLocks noChangeShapeType="1"/>
              </p:cNvSpPr>
              <p:nvPr/>
            </p:nvSpPr>
            <p:spPr bwMode="auto">
              <a:xfrm>
                <a:off x="2150" y="1558"/>
                <a:ext cx="693" cy="491"/>
              </a:xfrm>
              <a:prstGeom prst="line">
                <a:avLst/>
              </a:prstGeom>
              <a:noFill/>
              <a:ln w="9525">
                <a:solidFill>
                  <a:srgbClr val="00FF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8429" name="Line 13"/>
              <p:cNvSpPr>
                <a:spLocks noChangeShapeType="1"/>
              </p:cNvSpPr>
              <p:nvPr/>
            </p:nvSpPr>
            <p:spPr bwMode="auto">
              <a:xfrm>
                <a:off x="2182" y="1270"/>
                <a:ext cx="661" cy="790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8430" name="Line 14"/>
              <p:cNvSpPr>
                <a:spLocks noChangeShapeType="1"/>
              </p:cNvSpPr>
              <p:nvPr/>
            </p:nvSpPr>
            <p:spPr bwMode="auto">
              <a:xfrm>
                <a:off x="2491" y="1473"/>
                <a:ext cx="352" cy="587"/>
              </a:xfrm>
              <a:prstGeom prst="line">
                <a:avLst/>
              </a:prstGeom>
              <a:noFill/>
              <a:ln w="9525">
                <a:solidFill>
                  <a:srgbClr val="FF8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8431" name="Line 15"/>
              <p:cNvSpPr>
                <a:spLocks noChangeShapeType="1"/>
              </p:cNvSpPr>
              <p:nvPr/>
            </p:nvSpPr>
            <p:spPr bwMode="auto">
              <a:xfrm flipH="1" flipV="1">
                <a:off x="2832" y="2049"/>
                <a:ext cx="672" cy="378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8432" name="Line 16"/>
              <p:cNvSpPr>
                <a:spLocks noChangeShapeType="1"/>
              </p:cNvSpPr>
              <p:nvPr/>
            </p:nvSpPr>
            <p:spPr bwMode="auto">
              <a:xfrm flipH="1" flipV="1">
                <a:off x="2821" y="2054"/>
                <a:ext cx="720" cy="624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8433" name="Line 17"/>
              <p:cNvSpPr>
                <a:spLocks noChangeShapeType="1"/>
              </p:cNvSpPr>
              <p:nvPr/>
            </p:nvSpPr>
            <p:spPr bwMode="auto">
              <a:xfrm flipV="1">
                <a:off x="2699" y="2054"/>
                <a:ext cx="144" cy="336"/>
              </a:xfrm>
              <a:prstGeom prst="line">
                <a:avLst/>
              </a:prstGeom>
              <a:noFill/>
              <a:ln w="9525">
                <a:solidFill>
                  <a:srgbClr val="FF8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88434" name="Text Box 18"/>
          <p:cNvSpPr txBox="1">
            <a:spLocks noChangeArrowheads="1"/>
          </p:cNvSpPr>
          <p:nvPr>
            <p:ph type="body" idx="1"/>
          </p:nvPr>
        </p:nvSpPr>
        <p:spPr>
          <a:xfrm>
            <a:off x="457200" y="2133600"/>
            <a:ext cx="4572000" cy="533400"/>
          </a:xfrm>
          <a:noFill/>
          <a:ln>
            <a:noFill/>
          </a:ln>
        </p:spPr>
        <p:txBody>
          <a:bodyPr/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b="0" dirty="0"/>
              <a:t>e-                   </a:t>
            </a:r>
            <a:r>
              <a:rPr lang="en-US" b="0" dirty="0" smtClean="0"/>
              <a:t> </a:t>
            </a:r>
            <a:r>
              <a:rPr lang="en-US" b="0" dirty="0"/>
              <a:t>e+</a:t>
            </a:r>
          </a:p>
        </p:txBody>
      </p:sp>
      <p:sp>
        <p:nvSpPr>
          <p:cNvPr id="188436" name="Text Box 20"/>
          <p:cNvSpPr txBox="1">
            <a:spLocks noChangeArrowheads="1"/>
          </p:cNvSpPr>
          <p:nvPr/>
        </p:nvSpPr>
        <p:spPr bwMode="auto">
          <a:xfrm>
            <a:off x="3810000" y="1600200"/>
            <a:ext cx="4876800" cy="2559050"/>
          </a:xfrm>
          <a:prstGeom prst="rect">
            <a:avLst/>
          </a:prstGeom>
          <a:noFill/>
          <a:ln w="25400">
            <a:solidFill>
              <a:srgbClr val="008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/>
            <a:r>
              <a:rPr lang="en-US" sz="2000" b="1" u="sng" dirty="0"/>
              <a:t>ILC Specifications</a:t>
            </a:r>
          </a:p>
          <a:p>
            <a:pPr marL="342900" indent="-342900">
              <a:buClr>
                <a:srgbClr val="0066FF"/>
              </a:buClr>
              <a:buFont typeface="Wingdings" pitchFamily="2" charset="2"/>
              <a:buChar char="q"/>
            </a:pPr>
            <a:r>
              <a:rPr lang="en-US" dirty="0"/>
              <a:t>Initial center-of-mass energy up to 500 </a:t>
            </a:r>
            <a:r>
              <a:rPr lang="en-US" dirty="0" err="1"/>
              <a:t>GeV</a:t>
            </a:r>
            <a:r>
              <a:rPr lang="en-US" dirty="0"/>
              <a:t>, upgradeable to 1 </a:t>
            </a:r>
            <a:r>
              <a:rPr lang="en-US" dirty="0" err="1"/>
              <a:t>TeV</a:t>
            </a:r>
            <a:endParaRPr lang="en-US" dirty="0"/>
          </a:p>
          <a:p>
            <a:pPr marL="342900" indent="-342900">
              <a:buClr>
                <a:srgbClr val="0066FF"/>
              </a:buClr>
              <a:buFont typeface="Wingdings" pitchFamily="2" charset="2"/>
              <a:buChar char="q"/>
            </a:pPr>
            <a:r>
              <a:rPr lang="en-US" dirty="0"/>
              <a:t>Ability to scan in energy between 250 and 500 </a:t>
            </a:r>
            <a:r>
              <a:rPr lang="en-US" dirty="0" err="1"/>
              <a:t>GeV</a:t>
            </a:r>
            <a:endParaRPr lang="en-US" dirty="0"/>
          </a:p>
          <a:p>
            <a:pPr marL="342900" indent="-342900">
              <a:buClr>
                <a:srgbClr val="0066FF"/>
              </a:buClr>
              <a:buFont typeface="Wingdings" pitchFamily="2" charset="2"/>
              <a:buChar char="q"/>
            </a:pPr>
            <a:r>
              <a:rPr lang="en-US" dirty="0"/>
              <a:t>Integrated luminosity in the first four years 500 fb-1 at 500 </a:t>
            </a:r>
            <a:r>
              <a:rPr lang="en-US" dirty="0" err="1"/>
              <a:t>GeV</a:t>
            </a:r>
            <a:endParaRPr lang="en-US" dirty="0"/>
          </a:p>
          <a:p>
            <a:pPr marL="800100" lvl="1" indent="-342900">
              <a:buClr>
                <a:srgbClr val="0066FF"/>
              </a:buClr>
              <a:buFont typeface="Wingdings" pitchFamily="2" charset="2"/>
              <a:buChar char="q"/>
            </a:pPr>
            <a:r>
              <a:rPr lang="en-US" sz="1600" dirty="0"/>
              <a:t>Peak luminosity 2 x 10</a:t>
            </a:r>
            <a:r>
              <a:rPr lang="en-US" sz="1600" baseline="30000" dirty="0"/>
              <a:t>34</a:t>
            </a:r>
            <a:r>
              <a:rPr lang="en-US" sz="1600" dirty="0"/>
              <a:t> cm</a:t>
            </a:r>
            <a:r>
              <a:rPr lang="en-US" sz="1600" baseline="30000" dirty="0"/>
              <a:t>-2</a:t>
            </a:r>
            <a:r>
              <a:rPr lang="en-US" sz="1600" dirty="0"/>
              <a:t> s</a:t>
            </a:r>
            <a:r>
              <a:rPr lang="en-US" sz="1600" baseline="30000" dirty="0"/>
              <a:t>-1</a:t>
            </a:r>
            <a:r>
              <a:rPr lang="en-US" sz="1600" dirty="0"/>
              <a:t>, 75% duty factor</a:t>
            </a:r>
          </a:p>
        </p:txBody>
      </p:sp>
      <p:sp>
        <p:nvSpPr>
          <p:cNvPr id="188440" name="Text Box 24"/>
          <p:cNvSpPr txBox="1">
            <a:spLocks noChangeArrowheads="1"/>
          </p:cNvSpPr>
          <p:nvPr/>
        </p:nvSpPr>
        <p:spPr bwMode="auto">
          <a:xfrm>
            <a:off x="685800" y="4495800"/>
            <a:ext cx="7467600" cy="1795463"/>
          </a:xfrm>
          <a:prstGeom prst="rect">
            <a:avLst/>
          </a:prstGeom>
          <a:noFill/>
          <a:ln w="25400">
            <a:solidFill>
              <a:srgbClr val="008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/>
            <a:r>
              <a:rPr lang="en-US" sz="2000" b="1" u="sng"/>
              <a:t>Main Linac </a:t>
            </a:r>
          </a:p>
          <a:p>
            <a:pPr marL="342900" indent="-342900">
              <a:buClr>
                <a:srgbClr val="0066FF"/>
              </a:buClr>
              <a:buFont typeface="Wingdings" pitchFamily="2" charset="2"/>
              <a:buChar char="q"/>
            </a:pPr>
            <a:r>
              <a:rPr lang="en-US"/>
              <a:t>Two 11-km linacs, one for electrons and one for positrons </a:t>
            </a:r>
          </a:p>
          <a:p>
            <a:pPr marL="342900" indent="-342900">
              <a:buClr>
                <a:srgbClr val="0066FF"/>
              </a:buClr>
              <a:buFont typeface="Wingdings" pitchFamily="2" charset="2"/>
              <a:buChar char="q"/>
            </a:pPr>
            <a:r>
              <a:rPr lang="en-US"/>
              <a:t>Accelerate from injected energy of 15 GeV to the final beam energy of 250 GeV</a:t>
            </a:r>
          </a:p>
          <a:p>
            <a:pPr marL="342900" indent="-342900">
              <a:buClr>
                <a:srgbClr val="FF0000"/>
              </a:buClr>
              <a:buFont typeface="Wingdings" pitchFamily="2" charset="2"/>
              <a:buChar char="Ø"/>
            </a:pPr>
            <a:r>
              <a:rPr lang="en-US"/>
              <a:t>~16000 1.3 GHz superconducting RF cavities, operating at average gradient 31.5 MV/m</a:t>
            </a:r>
            <a:endParaRPr lang="en-US" sz="1600"/>
          </a:p>
        </p:txBody>
      </p:sp>
      <p:sp>
        <p:nvSpPr>
          <p:cNvPr id="188441" name="Text Box 25"/>
          <p:cNvSpPr txBox="1">
            <a:spLocks noChangeArrowheads="1"/>
          </p:cNvSpPr>
          <p:nvPr/>
        </p:nvSpPr>
        <p:spPr bwMode="auto">
          <a:xfrm>
            <a:off x="288925" y="1179513"/>
            <a:ext cx="111125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66FF"/>
                </a:solidFill>
              </a:rPr>
              <a:t>ILC RDR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superconducting TESLA cavity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654053">
            <a:off x="4526128" y="2991273"/>
            <a:ext cx="4305133" cy="731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838200"/>
            <a:ext cx="8229600" cy="5135563"/>
          </a:xfrm>
        </p:spPr>
        <p:txBody>
          <a:bodyPr/>
          <a:lstStyle/>
          <a:p>
            <a:r>
              <a:rPr lang="en-US" dirty="0" smtClean="0"/>
              <a:t>Primary design criteria</a:t>
            </a:r>
          </a:p>
          <a:p>
            <a:pPr lvl="1"/>
            <a:r>
              <a:rPr lang="en-US" sz="2400" dirty="0" smtClean="0"/>
              <a:t>M</a:t>
            </a:r>
            <a:r>
              <a:rPr lang="en-US" sz="2400" dirty="0" smtClean="0"/>
              <a:t>aximum gradient in shortest distance</a:t>
            </a:r>
          </a:p>
          <a:p>
            <a:pPr lvl="1"/>
            <a:r>
              <a:rPr lang="en-US" sz="2400" dirty="0" smtClean="0"/>
              <a:t>Minimize cost per cavity (or per cryomodule)</a:t>
            </a:r>
          </a:p>
          <a:p>
            <a:r>
              <a:rPr lang="en-US" dirty="0" smtClean="0"/>
              <a:t>TESLA shape was chosen as baseline</a:t>
            </a:r>
          </a:p>
          <a:p>
            <a:pPr lvl="1"/>
            <a:r>
              <a:rPr lang="en-US" sz="2400" dirty="0" smtClean="0"/>
              <a:t>E</a:t>
            </a:r>
            <a:r>
              <a:rPr lang="en-US" sz="2400" baseline="-25000" dirty="0" smtClean="0"/>
              <a:t>peak</a:t>
            </a:r>
            <a:r>
              <a:rPr lang="en-US" sz="2400" dirty="0" smtClean="0"/>
              <a:t>/E</a:t>
            </a:r>
            <a:r>
              <a:rPr lang="en-US" sz="2400" baseline="-25000" dirty="0" smtClean="0"/>
              <a:t>acc</a:t>
            </a:r>
            <a:r>
              <a:rPr lang="en-US" sz="2400" dirty="0" smtClean="0"/>
              <a:t> = 2.0</a:t>
            </a:r>
          </a:p>
          <a:p>
            <a:pPr lvl="1"/>
            <a:r>
              <a:rPr lang="en-US" sz="2400" dirty="0" err="1" smtClean="0"/>
              <a:t>B</a:t>
            </a:r>
            <a:r>
              <a:rPr lang="en-US" sz="2400" baseline="-25000" dirty="0" err="1" smtClean="0"/>
              <a:t>peak</a:t>
            </a:r>
            <a:r>
              <a:rPr lang="en-US" sz="2400" dirty="0" smtClean="0"/>
              <a:t>/E</a:t>
            </a:r>
            <a:r>
              <a:rPr lang="en-US" sz="2400" baseline="-25000" dirty="0" smtClean="0"/>
              <a:t>acc</a:t>
            </a:r>
            <a:r>
              <a:rPr lang="en-US" sz="2400" dirty="0" smtClean="0"/>
              <a:t> = 4.26 </a:t>
            </a:r>
            <a:r>
              <a:rPr lang="en-US" sz="2400" dirty="0" err="1" smtClean="0"/>
              <a:t>mT</a:t>
            </a:r>
            <a:r>
              <a:rPr lang="en-US" sz="2400" dirty="0" smtClean="0"/>
              <a:t>/(MV/m)</a:t>
            </a:r>
          </a:p>
          <a:p>
            <a:r>
              <a:rPr lang="en-US" dirty="0" smtClean="0"/>
              <a:t>Cavity performance specification</a:t>
            </a:r>
          </a:p>
          <a:p>
            <a:pPr lvl="1"/>
            <a:r>
              <a:rPr lang="en-US" sz="2400" dirty="0" smtClean="0"/>
              <a:t>vertical (qualification) test: 35 MV/m and Q</a:t>
            </a:r>
            <a:r>
              <a:rPr lang="en-US" sz="2400" baseline="-25000" dirty="0" smtClean="0"/>
              <a:t>0</a:t>
            </a:r>
            <a:r>
              <a:rPr lang="en-US" sz="2400" dirty="0" smtClean="0"/>
              <a:t>&gt;0.8E10</a:t>
            </a:r>
          </a:p>
          <a:p>
            <a:pPr lvl="1"/>
            <a:r>
              <a:rPr lang="en-US" sz="2400" dirty="0" smtClean="0"/>
              <a:t>o</a:t>
            </a:r>
            <a:r>
              <a:rPr lang="en-US" sz="2400" dirty="0" smtClean="0"/>
              <a:t>peration: 31.5 MV/m and Q</a:t>
            </a:r>
            <a:r>
              <a:rPr lang="en-US" sz="2400" baseline="-25000" dirty="0" smtClean="0"/>
              <a:t>0</a:t>
            </a:r>
            <a:r>
              <a:rPr lang="en-US" sz="2400" dirty="0" smtClean="0"/>
              <a:t>&gt;1E10</a:t>
            </a:r>
            <a:endParaRPr lang="en-US" dirty="0" smtClean="0"/>
          </a:p>
          <a:p>
            <a:r>
              <a:rPr lang="en-US" dirty="0" smtClean="0"/>
              <a:t>Required cavity processing</a:t>
            </a:r>
          </a:p>
          <a:p>
            <a:pPr lvl="1"/>
            <a:r>
              <a:rPr lang="en-US" sz="2400" dirty="0" smtClean="0"/>
              <a:t>Electropolishing, HPR, class-10 </a:t>
            </a:r>
            <a:r>
              <a:rPr lang="en-US" sz="2400" dirty="0" err="1" smtClean="0"/>
              <a:t>cleanroom</a:t>
            </a:r>
            <a:r>
              <a:rPr lang="en-US" sz="2400" dirty="0" smtClean="0"/>
              <a:t> assembly</a:t>
            </a:r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ILC: SRF Cavities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CD4A7E-7350-4E08-B72E-9EB9E9E740C5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CMGinsburg (FNAL) SRF Materials  Workshop 16.Jul.2012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ILC: Production Yields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CD4A7E-7350-4E08-B72E-9EB9E9E740C5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CMGinsburg (FNAL) SRF Materials  Workshop 16.Jul.2012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228600" y="5562600"/>
            <a:ext cx="5083260" cy="1295400"/>
          </a:xfrm>
        </p:spPr>
        <p:txBody>
          <a:bodyPr/>
          <a:lstStyle/>
          <a:p>
            <a:pPr marL="0" lvl="0" indent="0" eaLnBrk="1" fontAlgn="auto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kern="12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1600" kern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1st-pass cavity yield at </a:t>
            </a:r>
            <a:r>
              <a:rPr lang="en-US" sz="1600" kern="1200" dirty="0" smtClean="0">
                <a:latin typeface="Arial" pitchFamily="34" charset="0"/>
                <a:cs typeface="Arial" pitchFamily="34" charset="0"/>
              </a:rPr>
              <a:t>&gt;</a:t>
            </a:r>
            <a:r>
              <a:rPr lang="en-US" sz="1600" kern="1200" dirty="0" smtClean="0">
                <a:latin typeface="Arial" pitchFamily="34" charset="0"/>
                <a:cs typeface="Arial" pitchFamily="34" charset="0"/>
              </a:rPr>
              <a:t>35 MV/m </a:t>
            </a:r>
            <a:r>
              <a:rPr lang="en-US" sz="1600" kern="1200" dirty="0" smtClean="0">
                <a:latin typeface="Arial" pitchFamily="34" charset="0"/>
                <a:cs typeface="Arial" pitchFamily="34" charset="0"/>
              </a:rPr>
              <a:t>is</a:t>
            </a:r>
            <a:r>
              <a:rPr lang="en-US" sz="1600" kern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kern="1200" dirty="0" smtClean="0">
                <a:latin typeface="Arial" pitchFamily="34" charset="0"/>
                <a:cs typeface="Arial" pitchFamily="34" charset="0"/>
              </a:rPr>
              <a:t>(31 +- 7) %</a:t>
            </a:r>
          </a:p>
          <a:p>
            <a:pPr>
              <a:buNone/>
            </a:pPr>
            <a:r>
              <a:rPr lang="en-US" sz="1600" dirty="0" smtClean="0"/>
              <a:t> 2nd-pass cavity yield at </a:t>
            </a:r>
            <a:r>
              <a:rPr lang="en-US" sz="1600" dirty="0" smtClean="0"/>
              <a:t>&gt;</a:t>
            </a:r>
            <a:r>
              <a:rPr lang="en-US" sz="1600" dirty="0" smtClean="0"/>
              <a:t>35 </a:t>
            </a:r>
            <a:r>
              <a:rPr lang="en-US" sz="1600" dirty="0" smtClean="0"/>
              <a:t>MV/m is (57 +- 8)%</a:t>
            </a:r>
            <a:endParaRPr lang="en-US" sz="16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786"/>
          <a:stretch>
            <a:fillRect/>
          </a:stretch>
        </p:blipFill>
        <p:spPr bwMode="auto">
          <a:xfrm>
            <a:off x="4495800" y="762000"/>
            <a:ext cx="4038250" cy="3931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912"/>
          <a:stretch>
            <a:fillRect/>
          </a:stretch>
        </p:blipFill>
        <p:spPr bwMode="auto">
          <a:xfrm>
            <a:off x="152401" y="762000"/>
            <a:ext cx="4004363" cy="3931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2667000" y="1143000"/>
            <a:ext cx="1274708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KILC </a:t>
            </a:r>
            <a:r>
              <a:rPr lang="en-US" dirty="0" smtClean="0"/>
              <a:t>2012</a:t>
            </a:r>
          </a:p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pass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7086600" y="1066800"/>
            <a:ext cx="1274708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KILC </a:t>
            </a:r>
            <a:r>
              <a:rPr lang="en-US" dirty="0" smtClean="0"/>
              <a:t>2012</a:t>
            </a:r>
          </a:p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pass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447800" y="4800600"/>
            <a:ext cx="725551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/>
              <a:t>Electropolished</a:t>
            </a:r>
            <a:r>
              <a:rPr lang="en-US" sz="2000" dirty="0" smtClean="0"/>
              <a:t> 9-cell ILC cavities built by established vendors</a:t>
            </a:r>
          </a:p>
          <a:p>
            <a:r>
              <a:rPr lang="en-US" sz="2000" dirty="0" smtClean="0"/>
              <a:t>P</a:t>
            </a:r>
            <a:r>
              <a:rPr lang="en-US" sz="2000" dirty="0" smtClean="0"/>
              <a:t>rocessed by established labs: JLab/DESY/KEK</a:t>
            </a:r>
            <a:endParaRPr lang="en-US" sz="2000" dirty="0"/>
          </a:p>
        </p:txBody>
      </p:sp>
      <p:sp>
        <p:nvSpPr>
          <p:cNvPr id="16" name="TextBox 15"/>
          <p:cNvSpPr txBox="1"/>
          <p:nvPr/>
        </p:nvSpPr>
        <p:spPr>
          <a:xfrm>
            <a:off x="1219200" y="4495800"/>
            <a:ext cx="231345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Max gradient [MV/m]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5562600" y="4495800"/>
            <a:ext cx="231345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mtClean="0"/>
              <a:t>Max gradient [MV/m]</a:t>
            </a:r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 rot="16200000">
            <a:off x="-358624" y="2797024"/>
            <a:ext cx="108658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Yield [%]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 rot="16200000">
            <a:off x="3908576" y="2644624"/>
            <a:ext cx="108658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Yield [%]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419600" y="838200"/>
            <a:ext cx="56938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100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0" y="838200"/>
            <a:ext cx="56938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100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228600" y="4114800"/>
            <a:ext cx="31290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4572000" y="4267200"/>
            <a:ext cx="31290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 rot="16200000">
            <a:off x="6373767" y="3989433"/>
            <a:ext cx="57579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&gt;25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 rot="16200000">
            <a:off x="6830967" y="3989433"/>
            <a:ext cx="57579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&gt;30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 rot="16200000">
            <a:off x="7288167" y="3989433"/>
            <a:ext cx="57579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&gt;35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 rot="16200000">
            <a:off x="2030367" y="3989433"/>
            <a:ext cx="57579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&gt;25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 rot="16200000">
            <a:off x="2487567" y="3989434"/>
            <a:ext cx="57579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&gt;30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 rot="16200000">
            <a:off x="2868567" y="3989433"/>
            <a:ext cx="57579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&gt;35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762000"/>
            <a:ext cx="8229600" cy="5211763"/>
          </a:xfrm>
        </p:spPr>
        <p:txBody>
          <a:bodyPr/>
          <a:lstStyle/>
          <a:p>
            <a:r>
              <a:rPr lang="en-US" dirty="0" smtClean="0"/>
              <a:t>50 MV/m </a:t>
            </a:r>
          </a:p>
          <a:p>
            <a:pPr lvl="1"/>
            <a:r>
              <a:rPr lang="en-US" sz="2400" dirty="0" smtClean="0"/>
              <a:t>Several instances of this gradient level with different cell shapes </a:t>
            </a:r>
          </a:p>
          <a:p>
            <a:pPr lvl="2"/>
            <a:r>
              <a:rPr lang="en-US" dirty="0" smtClean="0"/>
              <a:t>trade off lower </a:t>
            </a:r>
            <a:r>
              <a:rPr lang="en-US" dirty="0" err="1" smtClean="0"/>
              <a:t>B</a:t>
            </a:r>
            <a:r>
              <a:rPr lang="en-US" baseline="-25000" dirty="0" err="1" smtClean="0"/>
              <a:t>peak</a:t>
            </a:r>
            <a:r>
              <a:rPr lang="en-US" dirty="0" smtClean="0"/>
              <a:t>/E</a:t>
            </a:r>
            <a:r>
              <a:rPr lang="en-US" baseline="-25000" dirty="0" smtClean="0"/>
              <a:t>acc</a:t>
            </a:r>
            <a:r>
              <a:rPr lang="en-US" dirty="0" smtClean="0"/>
              <a:t> = </a:t>
            </a:r>
            <a:r>
              <a:rPr lang="en-US" dirty="0" smtClean="0"/>
              <a:t>~3.5 </a:t>
            </a:r>
            <a:r>
              <a:rPr lang="en-US" dirty="0" err="1" smtClean="0"/>
              <a:t>mT</a:t>
            </a:r>
            <a:r>
              <a:rPr lang="en-US" dirty="0" smtClean="0"/>
              <a:t>/(</a:t>
            </a:r>
            <a:r>
              <a:rPr lang="en-US" dirty="0" smtClean="0"/>
              <a:t>MV/m) for higher E</a:t>
            </a:r>
            <a:r>
              <a:rPr lang="en-US" baseline="-25000" dirty="0" smtClean="0"/>
              <a:t>peak</a:t>
            </a:r>
            <a:r>
              <a:rPr lang="en-US" dirty="0" smtClean="0"/>
              <a:t>/E</a:t>
            </a:r>
            <a:r>
              <a:rPr lang="en-US" baseline="-25000" dirty="0" smtClean="0"/>
              <a:t>acc</a:t>
            </a:r>
            <a:r>
              <a:rPr lang="en-US" dirty="0" smtClean="0"/>
              <a:t> ~2.2</a:t>
            </a:r>
            <a:endParaRPr lang="en-US" dirty="0" smtClean="0"/>
          </a:p>
          <a:p>
            <a:pPr lvl="1"/>
            <a:r>
              <a:rPr lang="en-US" sz="2400" u="sng" dirty="0" smtClean="0">
                <a:solidFill>
                  <a:srgbClr val="3399FF"/>
                </a:solidFill>
              </a:rPr>
              <a:t>Avoiding field emission</a:t>
            </a:r>
            <a:r>
              <a:rPr lang="en-US" sz="2400" dirty="0" smtClean="0">
                <a:solidFill>
                  <a:srgbClr val="3399FF"/>
                </a:solidFill>
              </a:rPr>
              <a:t> </a:t>
            </a:r>
            <a:r>
              <a:rPr lang="en-US" sz="2400" dirty="0" smtClean="0"/>
              <a:t>(even) more important</a:t>
            </a:r>
          </a:p>
          <a:p>
            <a:r>
              <a:rPr lang="en-US" dirty="0" smtClean="0"/>
              <a:t>Reduce cost</a:t>
            </a:r>
          </a:p>
          <a:p>
            <a:pPr lvl="1"/>
            <a:r>
              <a:rPr lang="en-US" sz="2400" dirty="0" err="1" smtClean="0"/>
              <a:t>Hydroformed</a:t>
            </a:r>
            <a:r>
              <a:rPr lang="en-US" sz="2400" dirty="0" smtClean="0"/>
              <a:t> cavities? </a:t>
            </a:r>
            <a:r>
              <a:rPr lang="en-US" sz="2400" u="sng" dirty="0" smtClean="0">
                <a:solidFill>
                  <a:srgbClr val="3399FF"/>
                </a:solidFill>
              </a:rPr>
              <a:t>(</a:t>
            </a:r>
            <a:r>
              <a:rPr lang="en-US" sz="2400" u="sng" dirty="0" err="1" smtClean="0">
                <a:solidFill>
                  <a:srgbClr val="3399FF"/>
                </a:solidFill>
              </a:rPr>
              <a:t>shapability</a:t>
            </a:r>
            <a:r>
              <a:rPr lang="en-US" sz="2400" u="sng" dirty="0" smtClean="0">
                <a:solidFill>
                  <a:srgbClr val="3399FF"/>
                </a:solidFill>
              </a:rPr>
              <a:t>, </a:t>
            </a:r>
            <a:r>
              <a:rPr lang="en-US" sz="2400" u="sng" dirty="0" err="1" smtClean="0">
                <a:solidFill>
                  <a:srgbClr val="3399FF"/>
                </a:solidFill>
              </a:rPr>
              <a:t>Nb</a:t>
            </a:r>
            <a:r>
              <a:rPr lang="en-US" sz="2400" u="sng" dirty="0" smtClean="0">
                <a:solidFill>
                  <a:srgbClr val="3399FF"/>
                </a:solidFill>
              </a:rPr>
              <a:t> properties)</a:t>
            </a:r>
          </a:p>
          <a:p>
            <a:pPr lvl="1"/>
            <a:r>
              <a:rPr lang="en-US" sz="2400" dirty="0" smtClean="0"/>
              <a:t>Large grain material? </a:t>
            </a:r>
            <a:r>
              <a:rPr lang="en-US" sz="2400" u="sng" dirty="0" smtClean="0">
                <a:solidFill>
                  <a:srgbClr val="3399FF"/>
                </a:solidFill>
              </a:rPr>
              <a:t>(surface roughness, </a:t>
            </a:r>
            <a:r>
              <a:rPr lang="en-US" sz="2400" u="sng" dirty="0" err="1" smtClean="0">
                <a:solidFill>
                  <a:srgbClr val="3399FF"/>
                </a:solidFill>
              </a:rPr>
              <a:t>earing</a:t>
            </a:r>
            <a:r>
              <a:rPr lang="en-US" sz="2400" u="sng" dirty="0" smtClean="0">
                <a:solidFill>
                  <a:srgbClr val="3399FF"/>
                </a:solidFill>
              </a:rPr>
              <a:t>, BCP only)</a:t>
            </a:r>
          </a:p>
          <a:p>
            <a:pPr lvl="1"/>
            <a:r>
              <a:rPr lang="en-US" sz="2400" u="sng" dirty="0" smtClean="0">
                <a:solidFill>
                  <a:srgbClr val="3399FF"/>
                </a:solidFill>
              </a:rPr>
              <a:t>Looser material specs? (tantalum content, targeted inspection)</a:t>
            </a:r>
            <a:endParaRPr lang="en-US" dirty="0" smtClean="0"/>
          </a:p>
          <a:p>
            <a:pPr lvl="1"/>
            <a:r>
              <a:rPr lang="en-US" sz="2400" dirty="0" smtClean="0"/>
              <a:t>Better performance after first pass (</a:t>
            </a:r>
            <a:r>
              <a:rPr lang="en-US" sz="2400" u="sng" dirty="0" smtClean="0">
                <a:solidFill>
                  <a:srgbClr val="3399FF"/>
                </a:solidFill>
              </a:rPr>
              <a:t>Tumbling?</a:t>
            </a:r>
            <a:r>
              <a:rPr lang="en-US" sz="2400" dirty="0" smtClean="0"/>
              <a:t> Better diagnostic tools?)</a:t>
            </a:r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ILC: Beyond the Baseline Studies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CD4A7E-7350-4E08-B72E-9EB9E9E740C5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CMGinsburg (FNAL) SRF Materials  Workshop 16.Jul.2012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914400"/>
            <a:ext cx="8229600" cy="5059363"/>
          </a:xfrm>
        </p:spPr>
        <p:txBody>
          <a:bodyPr/>
          <a:lstStyle/>
          <a:p>
            <a:pPr eaLnBrk="1" hangingPunct="1">
              <a:buFont typeface="Arial" pitchFamily="34" charset="0"/>
              <a:buChar char="•"/>
            </a:pPr>
            <a:r>
              <a:rPr lang="en-US" sz="2400" dirty="0" smtClean="0">
                <a:latin typeface="Helvetica" pitchFamily="-107" charset="0"/>
                <a:cs typeface="Helvetica" pitchFamily="-107" charset="0"/>
              </a:rPr>
              <a:t>High-power proton beam with flexible beam formats delivered simultaneously to multiple users</a:t>
            </a:r>
          </a:p>
          <a:p>
            <a:pPr marL="1085850" lvl="1" indent="-342900" eaLnBrk="1" hangingPunct="1">
              <a:buFont typeface="Arial" pitchFamily="34" charset="0"/>
              <a:buChar char="•"/>
            </a:pPr>
            <a:r>
              <a:rPr lang="en-US" sz="2400" dirty="0" smtClean="0">
                <a:latin typeface="Helvetica" pitchFamily="-107" charset="0"/>
                <a:cs typeface="Helvetica" pitchFamily="-107" charset="0"/>
              </a:rPr>
              <a:t>3 MW at 3 </a:t>
            </a:r>
            <a:r>
              <a:rPr lang="en-US" sz="2400" dirty="0" err="1" smtClean="0">
                <a:latin typeface="Helvetica" pitchFamily="-107" charset="0"/>
                <a:cs typeface="Helvetica" pitchFamily="-107" charset="0"/>
              </a:rPr>
              <a:t>GeV</a:t>
            </a:r>
            <a:endParaRPr lang="en-US" sz="2400" dirty="0" smtClean="0">
              <a:latin typeface="Helvetica" pitchFamily="-107" charset="0"/>
              <a:cs typeface="Helvetica" pitchFamily="-107" charset="0"/>
            </a:endParaRPr>
          </a:p>
          <a:p>
            <a:pPr marL="1485900" lvl="2" indent="-342900" eaLnBrk="1" hangingPunct="1">
              <a:buFont typeface="Arial" pitchFamily="34" charset="0"/>
              <a:buChar char="•"/>
            </a:pPr>
            <a:r>
              <a:rPr lang="en-US" dirty="0" smtClean="0">
                <a:latin typeface="Helvetica" pitchFamily="-107" charset="0"/>
                <a:cs typeface="Helvetica" pitchFamily="-107" charset="0"/>
              </a:rPr>
              <a:t>Rare process experiments with </a:t>
            </a:r>
            <a:r>
              <a:rPr lang="en-US" dirty="0" err="1" smtClean="0">
                <a:latin typeface="Helvetica" pitchFamily="-107" charset="0"/>
                <a:cs typeface="Helvetica" pitchFamily="-107" charset="0"/>
              </a:rPr>
              <a:t>kaons</a:t>
            </a:r>
            <a:r>
              <a:rPr lang="en-US" dirty="0" smtClean="0">
                <a:latin typeface="Helvetica" pitchFamily="-107" charset="0"/>
                <a:cs typeface="Helvetica" pitchFamily="-107" charset="0"/>
              </a:rPr>
              <a:t>, </a:t>
            </a:r>
            <a:r>
              <a:rPr lang="en-US" dirty="0" err="1" smtClean="0">
                <a:latin typeface="Helvetica" pitchFamily="-107" charset="0"/>
                <a:cs typeface="Helvetica" pitchFamily="-107" charset="0"/>
              </a:rPr>
              <a:t>muons</a:t>
            </a:r>
            <a:r>
              <a:rPr lang="en-US" dirty="0" smtClean="0">
                <a:latin typeface="Helvetica" pitchFamily="-107" charset="0"/>
                <a:cs typeface="Helvetica" pitchFamily="-107" charset="0"/>
              </a:rPr>
              <a:t>, nuclei</a:t>
            </a:r>
          </a:p>
          <a:p>
            <a:pPr marL="1485900" lvl="2" indent="-342900" eaLnBrk="1" hangingPunct="1">
              <a:buFont typeface="Arial" pitchFamily="34" charset="0"/>
              <a:buChar char="•"/>
            </a:pPr>
            <a:r>
              <a:rPr lang="en-US" dirty="0" smtClean="0">
                <a:latin typeface="Helvetica" pitchFamily="-107" charset="0"/>
                <a:cs typeface="Helvetica" pitchFamily="-107" charset="0"/>
              </a:rPr>
              <a:t>Extraction of up to 0.5 </a:t>
            </a:r>
            <a:r>
              <a:rPr lang="en-US" dirty="0" err="1" smtClean="0">
                <a:latin typeface="Helvetica" pitchFamily="-107" charset="0"/>
                <a:cs typeface="Helvetica" pitchFamily="-107" charset="0"/>
              </a:rPr>
              <a:t>mA</a:t>
            </a:r>
            <a:r>
              <a:rPr lang="en-US" dirty="0" smtClean="0">
                <a:latin typeface="Helvetica" pitchFamily="-107" charset="0"/>
                <a:cs typeface="Helvetica" pitchFamily="-107" charset="0"/>
              </a:rPr>
              <a:t> at 1 </a:t>
            </a:r>
            <a:r>
              <a:rPr lang="en-US" dirty="0" err="1" smtClean="0">
                <a:latin typeface="Helvetica" pitchFamily="-107" charset="0"/>
                <a:cs typeface="Helvetica" pitchFamily="-107" charset="0"/>
              </a:rPr>
              <a:t>GeV</a:t>
            </a:r>
            <a:r>
              <a:rPr lang="en-US" dirty="0" smtClean="0">
                <a:latin typeface="Helvetica" pitchFamily="-107" charset="0"/>
                <a:cs typeface="Helvetica" pitchFamily="-107" charset="0"/>
              </a:rPr>
              <a:t> is possible</a:t>
            </a:r>
          </a:p>
          <a:p>
            <a:pPr marL="1085850" lvl="1" indent="-342900" eaLnBrk="1" hangingPunct="1">
              <a:buFont typeface="Arial" pitchFamily="34" charset="0"/>
              <a:buChar char="•"/>
            </a:pPr>
            <a:r>
              <a:rPr lang="en-US" sz="2400" dirty="0" smtClean="0">
                <a:latin typeface="Helvetica" pitchFamily="-107" charset="0"/>
                <a:cs typeface="Helvetica" pitchFamily="-107" charset="0"/>
              </a:rPr>
              <a:t>0.080-0.200 MW at 8 </a:t>
            </a:r>
            <a:r>
              <a:rPr lang="en-US" sz="2400" dirty="0" err="1" smtClean="0">
                <a:latin typeface="Helvetica" pitchFamily="-107" charset="0"/>
                <a:cs typeface="Helvetica" pitchFamily="-107" charset="0"/>
              </a:rPr>
              <a:t>GeV</a:t>
            </a:r>
            <a:endParaRPr lang="en-US" sz="2400" dirty="0" smtClean="0">
              <a:latin typeface="Helvetica" pitchFamily="-107" charset="0"/>
              <a:cs typeface="Helvetica" pitchFamily="-107" charset="0"/>
            </a:endParaRPr>
          </a:p>
          <a:p>
            <a:pPr marL="1485900" lvl="2" indent="-342900" eaLnBrk="1" hangingPunct="1">
              <a:buFont typeface="Arial" pitchFamily="34" charset="0"/>
              <a:buChar char="•"/>
            </a:pPr>
            <a:r>
              <a:rPr lang="en-US" dirty="0" smtClean="0">
                <a:latin typeface="Helvetica" pitchFamily="-107" charset="0"/>
                <a:cs typeface="Helvetica" pitchFamily="-107" charset="0"/>
              </a:rPr>
              <a:t>Rare process experiments, neutrinos</a:t>
            </a:r>
          </a:p>
          <a:p>
            <a:pPr marL="1085850" lvl="1" indent="-342900" eaLnBrk="1" hangingPunct="1">
              <a:buFont typeface="Arial" pitchFamily="34" charset="0"/>
              <a:buChar char="•"/>
            </a:pPr>
            <a:r>
              <a:rPr lang="en-US" sz="2400" dirty="0" smtClean="0">
                <a:latin typeface="Helvetica" pitchFamily="-107" charset="0"/>
                <a:cs typeface="Helvetica" pitchFamily="-107" charset="0"/>
              </a:rPr>
              <a:t>2 MW at 60-120 </a:t>
            </a:r>
            <a:r>
              <a:rPr lang="en-US" sz="2400" dirty="0" err="1" smtClean="0">
                <a:latin typeface="Helvetica" pitchFamily="-107" charset="0"/>
                <a:cs typeface="Helvetica" pitchFamily="-107" charset="0"/>
              </a:rPr>
              <a:t>GeV</a:t>
            </a:r>
            <a:endParaRPr lang="en-US" sz="2400" dirty="0" smtClean="0">
              <a:latin typeface="Helvetica" pitchFamily="-107" charset="0"/>
              <a:cs typeface="Helvetica" pitchFamily="-107" charset="0"/>
            </a:endParaRPr>
          </a:p>
          <a:p>
            <a:pPr marL="1485900" lvl="2" indent="-342900" eaLnBrk="1" hangingPunct="1">
              <a:buFont typeface="Arial" pitchFamily="34" charset="0"/>
              <a:buChar char="•"/>
            </a:pPr>
            <a:r>
              <a:rPr lang="en-US" dirty="0" smtClean="0">
                <a:latin typeface="Helvetica" pitchFamily="-107" charset="0"/>
                <a:cs typeface="Helvetica" pitchFamily="-107" charset="0"/>
              </a:rPr>
              <a:t>Long-baseline neutrino experiments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sz="2400" dirty="0" smtClean="0">
                <a:latin typeface="Helvetica" pitchFamily="-107" charset="0"/>
                <a:cs typeface="Helvetica" pitchFamily="-107" charset="0"/>
              </a:rPr>
              <a:t>Path toward neutrino factory or muon collider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X at Fermilab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CD4A7E-7350-4E08-B72E-9EB9E9E740C5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CMGinsburg (FNAL) SRF Materials  Workshop 16.Jul.2012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CMGinsburg</a:t>
            </a:r>
            <a:r>
              <a:rPr lang="en-US" dirty="0" smtClean="0"/>
              <a:t> (FNAL) SRF Materials  Workshop 16.Jul.2012</a:t>
            </a:r>
            <a:endParaRPr lang="en-US" dirty="0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X </a:t>
            </a:r>
            <a:r>
              <a:rPr lang="en-US" dirty="0" err="1"/>
              <a:t>Linac</a:t>
            </a:r>
            <a:r>
              <a:rPr lang="en-US" dirty="0"/>
              <a:t> SRF </a:t>
            </a:r>
            <a:r>
              <a:rPr lang="en-US" dirty="0" smtClean="0"/>
              <a:t>Cavities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4876800" y="6528816"/>
            <a:ext cx="4038600" cy="414528"/>
          </a:xfrm>
        </p:spPr>
        <p:txBody>
          <a:bodyPr/>
          <a:lstStyle/>
          <a:p>
            <a:pPr>
              <a:defRPr/>
            </a:pPr>
            <a:fld id="{7EB74C3A-859E-4E1D-8C9A-82402DC0C45B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grpSp>
        <p:nvGrpSpPr>
          <p:cNvPr id="4" name="Group 33"/>
          <p:cNvGrpSpPr>
            <a:grpSpLocks/>
          </p:cNvGrpSpPr>
          <p:nvPr/>
        </p:nvGrpSpPr>
        <p:grpSpPr bwMode="auto">
          <a:xfrm>
            <a:off x="-148528" y="729534"/>
            <a:ext cx="9508475" cy="2376779"/>
            <a:chOff x="1234030" y="1649685"/>
            <a:chExt cx="5949364" cy="1524199"/>
          </a:xfrm>
        </p:grpSpPr>
        <p:grpSp>
          <p:nvGrpSpPr>
            <p:cNvPr id="5" name="Group 15"/>
            <p:cNvGrpSpPr>
              <a:grpSpLocks/>
            </p:cNvGrpSpPr>
            <p:nvPr/>
          </p:nvGrpSpPr>
          <p:grpSpPr bwMode="auto">
            <a:xfrm>
              <a:off x="1234030" y="1649685"/>
              <a:ext cx="5949364" cy="1524199"/>
              <a:chOff x="1220175" y="2550634"/>
              <a:chExt cx="5949364" cy="1524199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1600200" y="2819400"/>
                <a:ext cx="838591" cy="380749"/>
              </a:xfrm>
              <a:prstGeom prst="rect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r>
                  <a:rPr lang="en-US" dirty="0">
                    <a:solidFill>
                      <a:schemeClr val="bg1"/>
                    </a:solidFill>
                    <a:latin typeface="Symbol" pitchFamily="18" charset="2"/>
                  </a:rPr>
                  <a:t>b</a:t>
                </a:r>
                <a:r>
                  <a:rPr lang="en-US" dirty="0">
                    <a:solidFill>
                      <a:schemeClr val="bg1"/>
                    </a:solidFill>
                  </a:rPr>
                  <a:t>=0.11</a:t>
                </a:r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2438791" y="2819400"/>
                <a:ext cx="837579" cy="380749"/>
              </a:xfrm>
              <a:prstGeom prst="rect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r>
                  <a:rPr lang="en-US" dirty="0">
                    <a:solidFill>
                      <a:schemeClr val="bg1"/>
                    </a:solidFill>
                    <a:latin typeface="Symbol" pitchFamily="18" charset="2"/>
                  </a:rPr>
                  <a:t>b</a:t>
                </a:r>
                <a:r>
                  <a:rPr lang="en-US" dirty="0">
                    <a:solidFill>
                      <a:schemeClr val="bg1"/>
                    </a:solidFill>
                  </a:rPr>
                  <a:t>=0.22</a:t>
                </a:r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3276370" y="2819400"/>
                <a:ext cx="838591" cy="380749"/>
              </a:xfrm>
              <a:prstGeom prst="rect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r>
                  <a:rPr lang="en-US" dirty="0">
                    <a:solidFill>
                      <a:schemeClr val="bg1"/>
                    </a:solidFill>
                    <a:latin typeface="Symbol" pitchFamily="18" charset="2"/>
                  </a:rPr>
                  <a:t>b</a:t>
                </a:r>
                <a:r>
                  <a:rPr lang="en-US" dirty="0">
                    <a:solidFill>
                      <a:schemeClr val="bg1"/>
                    </a:solidFill>
                  </a:rPr>
                  <a:t>=0.4</a:t>
                </a:r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4114961" y="2819400"/>
                <a:ext cx="837578" cy="380749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r>
                  <a:rPr lang="en-US" dirty="0">
                    <a:solidFill>
                      <a:schemeClr val="tx1"/>
                    </a:solidFill>
                    <a:latin typeface="Symbol" pitchFamily="18" charset="2"/>
                  </a:rPr>
                  <a:t>b</a:t>
                </a:r>
                <a:r>
                  <a:rPr lang="en-US" dirty="0">
                    <a:solidFill>
                      <a:schemeClr val="tx1"/>
                    </a:solidFill>
                  </a:rPr>
                  <a:t>=0.61</a:t>
                </a:r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4952539" y="2819400"/>
                <a:ext cx="838591" cy="380749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r>
                  <a:rPr lang="en-US" dirty="0">
                    <a:solidFill>
                      <a:schemeClr val="tx1"/>
                    </a:solidFill>
                    <a:latin typeface="Symbol" pitchFamily="18" charset="2"/>
                  </a:rPr>
                  <a:t>b</a:t>
                </a:r>
                <a:r>
                  <a:rPr lang="en-US" dirty="0">
                    <a:solidFill>
                      <a:schemeClr val="tx1"/>
                    </a:solidFill>
                  </a:rPr>
                  <a:t>=0.9</a:t>
                </a:r>
              </a:p>
            </p:txBody>
          </p:sp>
          <p:sp>
            <p:nvSpPr>
              <p:cNvPr id="12" name="Left-Right Arrow 11"/>
              <p:cNvSpPr/>
              <p:nvPr/>
            </p:nvSpPr>
            <p:spPr>
              <a:xfrm>
                <a:off x="2459800" y="3429209"/>
                <a:ext cx="1655161" cy="228042"/>
              </a:xfrm>
              <a:prstGeom prst="leftRightArrow">
                <a:avLst/>
              </a:prstGeom>
              <a:solidFill>
                <a:srgbClr val="0070C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en-US"/>
              </a:p>
            </p:txBody>
          </p:sp>
          <p:sp>
            <p:nvSpPr>
              <p:cNvPr id="13" name="TextBox 42"/>
              <p:cNvSpPr txBox="1">
                <a:spLocks noChangeArrowheads="1"/>
              </p:cNvSpPr>
              <p:nvPr/>
            </p:nvSpPr>
            <p:spPr bwMode="auto">
              <a:xfrm>
                <a:off x="2412122" y="3581400"/>
                <a:ext cx="1702678" cy="4934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eaLnBrk="0" hangingPunct="0"/>
                <a:r>
                  <a:rPr lang="en-US" sz="2000" dirty="0"/>
                  <a:t>325 </a:t>
                </a:r>
                <a:r>
                  <a:rPr lang="en-US" sz="2000" dirty="0" smtClean="0"/>
                  <a:t>MHz</a:t>
                </a:r>
                <a:endParaRPr lang="en-US" sz="2000" dirty="0"/>
              </a:p>
              <a:p>
                <a:pPr algn="ctr" eaLnBrk="0" hangingPunct="0"/>
                <a:r>
                  <a:rPr lang="en-US" sz="2000" dirty="0" smtClean="0"/>
                  <a:t>10-160 </a:t>
                </a:r>
                <a:r>
                  <a:rPr lang="en-US" sz="2000" dirty="0" err="1"/>
                  <a:t>MeV</a:t>
                </a:r>
                <a:endParaRPr lang="en-US" sz="2000" dirty="0"/>
              </a:p>
            </p:txBody>
          </p:sp>
          <p:sp>
            <p:nvSpPr>
              <p:cNvPr id="14" name="Left-Right Arrow 13"/>
              <p:cNvSpPr/>
              <p:nvPr/>
            </p:nvSpPr>
            <p:spPr>
              <a:xfrm>
                <a:off x="4114961" y="3429209"/>
                <a:ext cx="1676169" cy="228042"/>
              </a:xfrm>
              <a:prstGeom prst="leftRightArrow">
                <a:avLst/>
              </a:prstGeom>
              <a:solidFill>
                <a:srgbClr val="0070C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en-US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5791130" y="2819400"/>
                <a:ext cx="1087637" cy="380749"/>
              </a:xfrm>
              <a:prstGeom prst="rect">
                <a:avLst/>
              </a:prstGeom>
              <a:solidFill>
                <a:srgbClr val="FF00F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r>
                  <a:rPr lang="en-US" dirty="0">
                    <a:solidFill>
                      <a:schemeClr val="tx1"/>
                    </a:solidFill>
                    <a:latin typeface="Symbol" pitchFamily="18" charset="2"/>
                  </a:rPr>
                  <a:t>b</a:t>
                </a:r>
                <a:r>
                  <a:rPr lang="en-US" dirty="0">
                    <a:solidFill>
                      <a:schemeClr val="tx1"/>
                    </a:solidFill>
                  </a:rPr>
                  <a:t>=1.0</a:t>
                </a:r>
              </a:p>
            </p:txBody>
          </p:sp>
          <p:sp>
            <p:nvSpPr>
              <p:cNvPr id="16" name="Left-Right Arrow 15"/>
              <p:cNvSpPr/>
              <p:nvPr/>
            </p:nvSpPr>
            <p:spPr>
              <a:xfrm>
                <a:off x="5791130" y="3429209"/>
                <a:ext cx="1065053" cy="228042"/>
              </a:xfrm>
              <a:prstGeom prst="leftRightArrow">
                <a:avLst/>
              </a:prstGeom>
              <a:solidFill>
                <a:srgbClr val="0070C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en-US"/>
              </a:p>
            </p:txBody>
          </p:sp>
          <p:sp>
            <p:nvSpPr>
              <p:cNvPr id="17" name="TextBox 47"/>
              <p:cNvSpPr txBox="1">
                <a:spLocks noChangeArrowheads="1"/>
              </p:cNvSpPr>
              <p:nvPr/>
            </p:nvSpPr>
            <p:spPr bwMode="auto">
              <a:xfrm>
                <a:off x="5712702" y="3581400"/>
                <a:ext cx="1456837" cy="45395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/>
                <a:r>
                  <a:rPr lang="en-US" sz="2000" dirty="0"/>
                  <a:t>1.3 </a:t>
                </a:r>
                <a:r>
                  <a:rPr lang="en-US" sz="2000" dirty="0" smtClean="0"/>
                  <a:t>GHz</a:t>
                </a:r>
              </a:p>
              <a:p>
                <a:pPr algn="ctr" eaLnBrk="0" hangingPunct="0"/>
                <a:r>
                  <a:rPr lang="en-US" sz="2000" dirty="0" smtClean="0"/>
                  <a:t>3-8 </a:t>
                </a:r>
                <a:r>
                  <a:rPr lang="en-US" sz="2000" dirty="0" err="1"/>
                  <a:t>GeV</a:t>
                </a:r>
                <a:endParaRPr lang="en-US" sz="2000" dirty="0"/>
              </a:p>
            </p:txBody>
          </p:sp>
          <p:sp>
            <p:nvSpPr>
              <p:cNvPr id="24" name="TextBox 47"/>
              <p:cNvSpPr txBox="1">
                <a:spLocks noChangeArrowheads="1"/>
              </p:cNvSpPr>
              <p:nvPr/>
            </p:nvSpPr>
            <p:spPr bwMode="auto">
              <a:xfrm>
                <a:off x="5580019" y="2550634"/>
                <a:ext cx="1456837" cy="2565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/>
                <a:r>
                  <a:rPr lang="en-US" sz="2000" b="1" dirty="0" smtClean="0"/>
                  <a:t>ILC</a:t>
                </a:r>
                <a:endParaRPr lang="en-US" sz="2000" b="1" dirty="0"/>
              </a:p>
            </p:txBody>
          </p:sp>
          <p:sp>
            <p:nvSpPr>
              <p:cNvPr id="26" name="Left-Right Arrow 25"/>
              <p:cNvSpPr/>
              <p:nvPr/>
            </p:nvSpPr>
            <p:spPr>
              <a:xfrm>
                <a:off x="1601598" y="3430224"/>
                <a:ext cx="844640" cy="228042"/>
              </a:xfrm>
              <a:prstGeom prst="leftRightArrow">
                <a:avLst/>
              </a:prstGeom>
              <a:solidFill>
                <a:srgbClr val="0070C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en-US"/>
              </a:p>
            </p:txBody>
          </p:sp>
          <p:sp>
            <p:nvSpPr>
              <p:cNvPr id="27" name="TextBox 42"/>
              <p:cNvSpPr txBox="1">
                <a:spLocks noChangeArrowheads="1"/>
              </p:cNvSpPr>
              <p:nvPr/>
            </p:nvSpPr>
            <p:spPr bwMode="auto">
              <a:xfrm>
                <a:off x="1220175" y="3576822"/>
                <a:ext cx="1702678" cy="4934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eaLnBrk="0" hangingPunct="0"/>
                <a:r>
                  <a:rPr lang="en-US" sz="2000" dirty="0" smtClean="0"/>
                  <a:t>162.5 MHz</a:t>
                </a:r>
                <a:endParaRPr lang="en-US" sz="2000" dirty="0"/>
              </a:p>
              <a:p>
                <a:pPr algn="ctr" eaLnBrk="0" hangingPunct="0"/>
                <a:r>
                  <a:rPr lang="en-US" sz="2000" dirty="0" smtClean="0"/>
                  <a:t>2.1-10 </a:t>
                </a:r>
                <a:r>
                  <a:rPr lang="en-US" sz="2000" dirty="0" err="1"/>
                  <a:t>MeV</a:t>
                </a:r>
                <a:endParaRPr lang="en-US" sz="2000" dirty="0"/>
              </a:p>
            </p:txBody>
          </p:sp>
        </p:grpSp>
        <p:sp>
          <p:nvSpPr>
            <p:cNvPr id="6" name="TextBox 47"/>
            <p:cNvSpPr txBox="1">
              <a:spLocks noChangeArrowheads="1"/>
            </p:cNvSpPr>
            <p:nvPr/>
          </p:nvSpPr>
          <p:spPr bwMode="auto">
            <a:xfrm>
              <a:off x="4247152" y="2712534"/>
              <a:ext cx="1515974" cy="4540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2000" dirty="0"/>
                <a:t>650 </a:t>
              </a:r>
              <a:r>
                <a:rPr lang="en-US" sz="2000" dirty="0" smtClean="0"/>
                <a:t>MHz</a:t>
              </a:r>
            </a:p>
            <a:p>
              <a:pPr algn="ctr" eaLnBrk="0" hangingPunct="0"/>
              <a:r>
                <a:rPr lang="en-US" sz="2000" dirty="0" smtClean="0"/>
                <a:t>0.16-3 </a:t>
              </a:r>
              <a:r>
                <a:rPr lang="en-US" sz="2000" dirty="0" err="1"/>
                <a:t>GeV</a:t>
              </a:r>
              <a:endParaRPr lang="en-US" sz="2000" dirty="0"/>
            </a:p>
          </p:txBody>
        </p:sp>
      </p:grpSp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066985966"/>
              </p:ext>
            </p:extLst>
          </p:nvPr>
        </p:nvGraphicFramePr>
        <p:xfrm>
          <a:off x="561085" y="3244134"/>
          <a:ext cx="8281736" cy="2728938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946208"/>
                <a:gridCol w="801823"/>
                <a:gridCol w="1502006"/>
                <a:gridCol w="1558472"/>
                <a:gridCol w="2473227"/>
              </a:tblGrid>
              <a:tr h="3652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Section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Freq</a:t>
                      </a:r>
                      <a:endParaRPr lang="en-US" sz="1600" dirty="0"/>
                    </a:p>
                  </a:txBody>
                  <a:tcPr horzOverflow="overflow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Energy (</a:t>
                      </a: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MeV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)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Cav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/</a:t>
                      </a: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mag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/CM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Type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HWR (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Symbol" pitchFamily="18" charset="2"/>
                        </a:rPr>
                        <a:t></a:t>
                      </a:r>
                      <a:r>
                        <a:rPr kumimoji="0" lang="en-US" sz="1600" u="none" strike="noStrike" cap="none" normalizeH="0" baseline="-30000" dirty="0" smtClean="0">
                          <a:ln>
                            <a:noFill/>
                          </a:ln>
                          <a:effectLst/>
                        </a:rPr>
                        <a:t>G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Symbol" pitchFamily="18" charset="2"/>
                        </a:rPr>
                        <a:t>=0.11)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ckwell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horzOverflow="overflow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162.5</a:t>
                      </a:r>
                    </a:p>
                  </a:txBody>
                  <a:tcPr horzOverflow="overflow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2.1-10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ckwell" pitchFamily="18" charset="0"/>
                      </a:endParaRPr>
                    </a:p>
                  </a:txBody>
                  <a:tcPr horzOverflow="overflow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9 /6/1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ckwell" pitchFamily="18" charset="0"/>
                      </a:endParaRPr>
                    </a:p>
                  </a:txBody>
                  <a:tcPr horzOverflow="overflow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Half Wave, solenoid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ckwell" pitchFamily="18" charset="0"/>
                      </a:endParaRPr>
                    </a:p>
                  </a:txBody>
                  <a:tcPr horzOverflow="overflow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4301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SSR1 (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Symbol" pitchFamily="18" charset="2"/>
                        </a:rPr>
                        <a:t></a:t>
                      </a:r>
                      <a:r>
                        <a:rPr kumimoji="0" lang="en-US" sz="1600" u="none" strike="noStrike" cap="none" normalizeH="0" baseline="-30000" dirty="0" smtClean="0">
                          <a:ln>
                            <a:noFill/>
                          </a:ln>
                          <a:effectLst/>
                        </a:rPr>
                        <a:t>G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Symbol" pitchFamily="18" charset="2"/>
                        </a:rPr>
                        <a:t>=0.22) 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ckwell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325</a:t>
                      </a: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10-42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ckwell" pitchFamily="18" charset="0"/>
                      </a:endParaRP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16/8/ 2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ckwell" pitchFamily="18" charset="0"/>
                      </a:endParaRP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Single Spoke, solenoid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ckwell" pitchFamily="18" charset="0"/>
                      </a:endParaRPr>
                    </a:p>
                  </a:txBody>
                  <a:tcPr horzOverflow="overflow">
                    <a:noFill/>
                  </a:tcPr>
                </a:tc>
              </a:tr>
              <a:tr h="3917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SSR2 (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Symbol" pitchFamily="18" charset="2"/>
                        </a:rPr>
                        <a:t></a:t>
                      </a:r>
                      <a:r>
                        <a:rPr kumimoji="0" lang="en-US" sz="1600" u="none" strike="noStrike" cap="none" normalizeH="0" baseline="-30000" dirty="0" smtClean="0">
                          <a:ln>
                            <a:noFill/>
                          </a:ln>
                          <a:effectLst/>
                        </a:rPr>
                        <a:t>G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Symbol" pitchFamily="18" charset="2"/>
                        </a:rPr>
                        <a:t>=0.47) 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ckwell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325</a:t>
                      </a:r>
                      <a:endParaRPr lang="en-US" sz="1600" b="0" dirty="0">
                        <a:latin typeface="Rockwell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42-160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ckwell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36/20/4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ckwell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Single Spoke, solenoid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ckwell" pitchFamily="18" charset="0"/>
                      </a:endParaRPr>
                    </a:p>
                  </a:txBody>
                  <a:tcPr horzOverflow="overflow"/>
                </a:tc>
              </a:tr>
              <a:tr h="3917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LB 650   (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Symbol" pitchFamily="18" charset="2"/>
                        </a:rPr>
                        <a:t></a:t>
                      </a:r>
                      <a:r>
                        <a:rPr kumimoji="0" lang="en-US" sz="1600" u="none" strike="noStrike" cap="none" normalizeH="0" baseline="-30000" dirty="0" smtClean="0">
                          <a:ln>
                            <a:noFill/>
                          </a:ln>
                          <a:effectLst/>
                        </a:rPr>
                        <a:t>G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Symbol" pitchFamily="18" charset="2"/>
                        </a:rPr>
                        <a:t>=0.61) 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ckwell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650</a:t>
                      </a:r>
                      <a:endParaRPr lang="en-US" sz="1600" b="0" dirty="0">
                        <a:latin typeface="Rockwell" pitchFamily="18" charset="0"/>
                      </a:endParaRP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160-460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ckwell" pitchFamily="18" charset="0"/>
                      </a:endParaRP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42 /14/7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ckwell" pitchFamily="18" charset="0"/>
                      </a:endParaRP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5-cell elliptical, doublet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ckwell" pitchFamily="18" charset="0"/>
                      </a:endParaRPr>
                    </a:p>
                  </a:txBody>
                  <a:tcPr horzOverflow="overflow">
                    <a:noFill/>
                  </a:tcPr>
                </a:tc>
              </a:tr>
              <a:tr h="3917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HB 650   (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Symbol" pitchFamily="18" charset="2"/>
                        </a:rPr>
                        <a:t></a:t>
                      </a:r>
                      <a:r>
                        <a:rPr kumimoji="0" lang="en-US" sz="1600" u="none" strike="noStrike" cap="none" normalizeH="0" baseline="-30000" dirty="0" smtClean="0">
                          <a:ln>
                            <a:noFill/>
                          </a:ln>
                          <a:effectLst/>
                        </a:rPr>
                        <a:t>G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Symbol" pitchFamily="18" charset="2"/>
                        </a:rPr>
                        <a:t>=0.9) 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ckwell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650</a:t>
                      </a:r>
                      <a:endParaRPr lang="en-US" sz="1600" b="0" dirty="0">
                        <a:latin typeface="Rockwell" pitchFamily="18" charset="0"/>
                      </a:endParaRP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460-3000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ckwell" pitchFamily="18" charset="0"/>
                      </a:endParaRP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152/19/19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ckwell" pitchFamily="18" charset="0"/>
                      </a:endParaRP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5-cell elliptical, doublet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ckwell" pitchFamily="18" charset="0"/>
                      </a:endParaRPr>
                    </a:p>
                  </a:txBody>
                  <a:tcPr horzOverflow="overflow">
                    <a:noFill/>
                  </a:tcPr>
                </a:tc>
              </a:tr>
              <a:tr h="3917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Symbol" pitchFamily="18" charset="2"/>
                        </a:rPr>
                        <a:t>ILC  1.3 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(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Symbol" pitchFamily="18" charset="2"/>
                        </a:rPr>
                        <a:t></a:t>
                      </a:r>
                      <a:r>
                        <a:rPr kumimoji="0" lang="en-US" sz="1600" u="none" strike="noStrike" cap="none" normalizeH="0" baseline="-30000" dirty="0" smtClean="0">
                          <a:ln>
                            <a:noFill/>
                          </a:ln>
                          <a:effectLst/>
                        </a:rPr>
                        <a:t>G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Symbol" pitchFamily="18" charset="2"/>
                        </a:rPr>
                        <a:t>=1.0) 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ckwell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1300</a:t>
                      </a:r>
                      <a:endParaRPr lang="en-US" sz="1600" b="0" dirty="0">
                        <a:latin typeface="Rockwell" pitchFamily="18" charset="0"/>
                      </a:endParaRP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3000-8000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ckwell" pitchFamily="18" charset="0"/>
                      </a:endParaRP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224 /28 /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28</a:t>
                      </a: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9-cell elliptical, quad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ckwell" pitchFamily="18" charset="0"/>
                      </a:endParaRPr>
                    </a:p>
                  </a:txBody>
                  <a:tcPr horzOverflow="overflow">
                    <a:noFill/>
                  </a:tcPr>
                </a:tc>
              </a:tr>
            </a:tbl>
          </a:graphicData>
        </a:graphic>
      </p:graphicFrame>
      <p:cxnSp>
        <p:nvCxnSpPr>
          <p:cNvPr id="19" name="Straight Arrow Connector 18"/>
          <p:cNvCxnSpPr/>
          <p:nvPr/>
        </p:nvCxnSpPr>
        <p:spPr>
          <a:xfrm>
            <a:off x="505326" y="2273968"/>
            <a:ext cx="6641432" cy="12032"/>
          </a:xfrm>
          <a:prstGeom prst="straightConnector1">
            <a:avLst/>
          </a:prstGeom>
          <a:ln w="76200"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7170821" y="2261937"/>
            <a:ext cx="1720516" cy="12033"/>
          </a:xfrm>
          <a:prstGeom prst="straightConnector1">
            <a:avLst/>
          </a:prstGeom>
          <a:ln w="76200"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429000" y="1783080"/>
            <a:ext cx="785997" cy="40011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 smtClean="0">
                <a:solidFill>
                  <a:schemeClr val="bg1"/>
                </a:solidFill>
              </a:rPr>
              <a:t>CW</a:t>
            </a:r>
            <a:endParaRPr lang="en-US" sz="2000" b="1" i="1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543800" y="1801368"/>
            <a:ext cx="95852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800" b="1" i="1" dirty="0" smtClean="0">
                <a:solidFill>
                  <a:schemeClr val="bg1"/>
                </a:solidFill>
              </a:rPr>
              <a:t>Pulsed</a:t>
            </a:r>
            <a:endParaRPr lang="en-US" sz="1800" b="1" i="1" dirty="0">
              <a:solidFill>
                <a:schemeClr val="bg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5603" y="1129645"/>
            <a:ext cx="402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H</a:t>
            </a:r>
            <a:r>
              <a:rPr lang="en-US" b="1" baseline="30000" dirty="0" smtClean="0"/>
              <a:t>-</a:t>
            </a:r>
            <a:endParaRPr lang="en-US" b="1" baseline="30000" dirty="0"/>
          </a:p>
        </p:txBody>
      </p:sp>
      <p:cxnSp>
        <p:nvCxnSpPr>
          <p:cNvPr id="33" name="Straight Arrow Connector 32"/>
          <p:cNvCxnSpPr/>
          <p:nvPr/>
        </p:nvCxnSpPr>
        <p:spPr bwMode="auto">
          <a:xfrm>
            <a:off x="55593" y="1496989"/>
            <a:ext cx="382641" cy="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="" xmlns:p14="http://schemas.microsoft.com/office/powerpoint/2010/main" val="745406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838200"/>
            <a:ext cx="8229600" cy="5135563"/>
          </a:xfrm>
        </p:spPr>
        <p:txBody>
          <a:bodyPr/>
          <a:lstStyle/>
          <a:p>
            <a:r>
              <a:rPr lang="en-US" dirty="0" smtClean="0"/>
              <a:t>Primary design criteria</a:t>
            </a:r>
          </a:p>
          <a:p>
            <a:pPr lvl="1"/>
            <a:r>
              <a:rPr lang="en-US" sz="2400" dirty="0" smtClean="0"/>
              <a:t>Minimize power dissipation (esp. 650 MHz </a:t>
            </a:r>
            <a:r>
              <a:rPr lang="en-US" sz="2400" dirty="0" smtClean="0">
                <a:latin typeface="Symbol" pitchFamily="18" charset="2"/>
              </a:rPr>
              <a:t>b</a:t>
            </a:r>
            <a:r>
              <a:rPr lang="en-US" sz="2400" dirty="0" smtClean="0"/>
              <a:t>=0.9)</a:t>
            </a:r>
          </a:p>
          <a:p>
            <a:r>
              <a:rPr lang="en-US" dirty="0" smtClean="0"/>
              <a:t>Performance challenges</a:t>
            </a:r>
          </a:p>
          <a:p>
            <a:pPr lvl="1"/>
            <a:r>
              <a:rPr lang="en-US" dirty="0" smtClean="0"/>
              <a:t>Requirements for E</a:t>
            </a:r>
            <a:r>
              <a:rPr lang="en-US" baseline="-25000" dirty="0" smtClean="0"/>
              <a:t>peak</a:t>
            </a:r>
            <a:r>
              <a:rPr lang="en-US" dirty="0" smtClean="0"/>
              <a:t> and </a:t>
            </a:r>
            <a:r>
              <a:rPr lang="en-US" dirty="0" err="1" smtClean="0"/>
              <a:t>B</a:t>
            </a:r>
            <a:r>
              <a:rPr lang="en-US" baseline="-25000" dirty="0" err="1" smtClean="0"/>
              <a:t>peak</a:t>
            </a:r>
            <a:r>
              <a:rPr lang="en-US" dirty="0" smtClean="0"/>
              <a:t> are modest</a:t>
            </a:r>
          </a:p>
          <a:p>
            <a:pPr lvl="2"/>
            <a:r>
              <a:rPr lang="en-US" dirty="0" err="1" smtClean="0"/>
              <a:t>Multipacting</a:t>
            </a:r>
            <a:r>
              <a:rPr lang="en-US" dirty="0" smtClean="0"/>
              <a:t> is an issue for the complex shapes: </a:t>
            </a:r>
            <a:r>
              <a:rPr lang="en-US" u="sng" dirty="0" smtClean="0">
                <a:solidFill>
                  <a:srgbClr val="3399FF"/>
                </a:solidFill>
              </a:rPr>
              <a:t>cleanliness</a:t>
            </a:r>
          </a:p>
          <a:p>
            <a:pPr lvl="1"/>
            <a:r>
              <a:rPr lang="en-US" dirty="0" smtClean="0"/>
              <a:t>Power dissipation requirement on 650 MHz cavities must be optimized</a:t>
            </a:r>
          </a:p>
          <a:p>
            <a:pPr lvl="2"/>
            <a:r>
              <a:rPr lang="en-US" dirty="0" smtClean="0"/>
              <a:t>JLab design for </a:t>
            </a:r>
            <a:r>
              <a:rPr lang="en-US" dirty="0" smtClean="0">
                <a:latin typeface="Symbol" pitchFamily="18" charset="2"/>
              </a:rPr>
              <a:t>b</a:t>
            </a:r>
            <a:r>
              <a:rPr lang="en-US" dirty="0" smtClean="0"/>
              <a:t>=0.61 achieved proof-of-principle Q</a:t>
            </a:r>
            <a:r>
              <a:rPr lang="en-US" baseline="-25000" dirty="0" smtClean="0"/>
              <a:t>0 </a:t>
            </a:r>
            <a:r>
              <a:rPr lang="en-US" dirty="0" smtClean="0"/>
              <a:t>in single-cells using BCP</a:t>
            </a:r>
          </a:p>
          <a:p>
            <a:pPr lvl="2"/>
            <a:r>
              <a:rPr lang="en-US" dirty="0" smtClean="0"/>
              <a:t>No data for </a:t>
            </a:r>
            <a:r>
              <a:rPr lang="en-US" dirty="0" smtClean="0">
                <a:latin typeface="Symbol" pitchFamily="18" charset="2"/>
              </a:rPr>
              <a:t>b</a:t>
            </a:r>
            <a:r>
              <a:rPr lang="en-US" dirty="0" smtClean="0"/>
              <a:t>=0.9 yet, but Q</a:t>
            </a:r>
            <a:r>
              <a:rPr lang="en-US" baseline="-25000" dirty="0" smtClean="0"/>
              <a:t>0 </a:t>
            </a:r>
            <a:r>
              <a:rPr lang="en-US" dirty="0" smtClean="0"/>
              <a:t>~2E10 in the 15-20 MV/m range, in operation, may be challenging</a:t>
            </a:r>
          </a:p>
          <a:p>
            <a:pPr lvl="3"/>
            <a:r>
              <a:rPr lang="en-US" sz="2400" u="sng" dirty="0" smtClean="0">
                <a:solidFill>
                  <a:srgbClr val="3399FF"/>
                </a:solidFill>
              </a:rPr>
              <a:t>How to optimize Q</a:t>
            </a:r>
            <a:r>
              <a:rPr lang="en-US" sz="2400" u="sng" baseline="-25000" dirty="0" smtClean="0">
                <a:solidFill>
                  <a:srgbClr val="3399FF"/>
                </a:solidFill>
              </a:rPr>
              <a:t>0</a:t>
            </a:r>
            <a:endParaRPr lang="en-US" sz="2400" u="sng" dirty="0" smtClean="0">
              <a:solidFill>
                <a:srgbClr val="3399FF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X: SRF Cavities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CD4A7E-7350-4E08-B72E-9EB9E9E740C5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CMGinsburg (FNAL) SRF Materials  Workshop 16.Jul.2012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Materials Issues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CD4A7E-7350-4E08-B72E-9EB9E9E740C5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CMGinsburg (FNAL) SRF Materials  Workshop 16.Jul.2012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any of our projects…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11745</TotalTime>
  <Words>945</Words>
  <Application>Microsoft Office PowerPoint</Application>
  <PresentationFormat>On-screen Show (4:3)</PresentationFormat>
  <Paragraphs>194</Paragraphs>
  <Slides>13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Default Design</vt:lpstr>
      <vt:lpstr>Energy (ILC)  and Intensity (Project X)  SRF Cavity Needs</vt:lpstr>
      <vt:lpstr>International Linear Collider</vt:lpstr>
      <vt:lpstr>ILC: SRF Cavities</vt:lpstr>
      <vt:lpstr>ILC: Production Yields</vt:lpstr>
      <vt:lpstr>ILC: Beyond the Baseline Studies</vt:lpstr>
      <vt:lpstr>Project X at Fermilab</vt:lpstr>
      <vt:lpstr>Project X Linac SRF Cavities</vt:lpstr>
      <vt:lpstr>Project X: SRF Cavities</vt:lpstr>
      <vt:lpstr>General Materials Issues</vt:lpstr>
      <vt:lpstr>Features seen on an ILC cavity</vt:lpstr>
      <vt:lpstr>More…</vt:lpstr>
      <vt:lpstr>Niobium for Project X Cavities</vt:lpstr>
      <vt:lpstr>General Materials Issues</vt:lpstr>
    </vt:vector>
  </TitlesOfParts>
  <Company>Fermilab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9-cell cavity coordination</dc:title>
  <dc:creator>ginsburg</dc:creator>
  <cp:lastModifiedBy>ginsburg</cp:lastModifiedBy>
  <cp:revision>838</cp:revision>
  <cp:lastPrinted>2012-04-24T00:17:19Z</cp:lastPrinted>
  <dcterms:created xsi:type="dcterms:W3CDTF">2010-01-27T16:22:12Z</dcterms:created>
  <dcterms:modified xsi:type="dcterms:W3CDTF">2012-07-16T11:32:59Z</dcterms:modified>
</cp:coreProperties>
</file>