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custom.xml" ContentType="application/vnd.openxmlformats-officedocument.custom-properties+xml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9" r:id="rId1"/>
  </p:sldMasterIdLst>
  <p:notesMasterIdLst>
    <p:notesMasterId r:id="rId10"/>
  </p:notesMasterIdLst>
  <p:sldIdLst>
    <p:sldId id="256" r:id="rId2"/>
    <p:sldId id="295" r:id="rId3"/>
    <p:sldId id="284" r:id="rId4"/>
    <p:sldId id="294" r:id="rId5"/>
    <p:sldId id="281" r:id="rId6"/>
    <p:sldId id="282" r:id="rId7"/>
    <p:sldId id="283" r:id="rId8"/>
    <p:sldId id="28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pitchFamily="-10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pitchFamily="-10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pitchFamily="-10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pitchFamily="-10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8F8F8"/>
    <a:srgbClr val="002392"/>
    <a:srgbClr val="00165E"/>
    <a:srgbClr val="003399"/>
    <a:srgbClr val="990000"/>
    <a:srgbClr val="EAEAEA"/>
    <a:srgbClr val="0033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407" autoAdjust="0"/>
    <p:restoredTop sz="94660"/>
  </p:normalViewPr>
  <p:slideViewPr>
    <p:cSldViewPr>
      <p:cViewPr varScale="1">
        <p:scale>
          <a:sx n="91" d="100"/>
          <a:sy n="91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16D7-6D6D-274C-B38F-CB1991B44903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74169-49E2-F941-A2B3-333DCA846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Newly</a:t>
            </a:r>
            <a:r>
              <a:rPr lang="en-US" baseline="0" dirty="0" smtClean="0"/>
              <a:t> designed and built within the last year, fully functional</a:t>
            </a:r>
          </a:p>
          <a:p>
            <a:r>
              <a:rPr lang="en-US" baseline="0" dirty="0" smtClean="0"/>
              <a:t>Imaging hot and at liquid helium temperatures</a:t>
            </a:r>
          </a:p>
          <a:p>
            <a:r>
              <a:rPr lang="en-US" baseline="0" dirty="0" smtClean="0"/>
              <a:t>Kinetic and TPD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4169-49E2-F941-A2B3-333DCA8465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to highlight that this is </a:t>
            </a:r>
            <a:r>
              <a:rPr lang="en-US" dirty="0" err="1" smtClean="0"/>
              <a:t>NbO</a:t>
            </a:r>
            <a:r>
              <a:rPr lang="en-US" dirty="0" smtClean="0"/>
              <a:t>, not just </a:t>
            </a:r>
            <a:r>
              <a:rPr lang="en-US" dirty="0" err="1" smtClean="0"/>
              <a:t>Nb</a:t>
            </a:r>
            <a:endParaRPr lang="en-US" dirty="0" smtClean="0"/>
          </a:p>
          <a:p>
            <a:r>
              <a:rPr lang="en-US" dirty="0" smtClean="0"/>
              <a:t>More closely-packed</a:t>
            </a:r>
            <a:r>
              <a:rPr lang="en-US" baseline="0" dirty="0" smtClean="0"/>
              <a:t>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4169-49E2-F941-A2B3-333DCA8465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Oxygen does</a:t>
            </a:r>
            <a:r>
              <a:rPr lang="en-US" baseline="0" dirty="0" smtClean="0"/>
              <a:t> not </a:t>
            </a:r>
            <a:r>
              <a:rPr lang="en-US" baseline="0" dirty="0" err="1" smtClean="0"/>
              <a:t>uniformally</a:t>
            </a:r>
            <a:r>
              <a:rPr lang="en-US" baseline="0" dirty="0" smtClean="0"/>
              <a:t> cover the surface</a:t>
            </a:r>
          </a:p>
          <a:p>
            <a:r>
              <a:rPr lang="en-US" baseline="0" dirty="0" smtClean="0"/>
              <a:t>Include that this is (100)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4169-49E2-F941-A2B3-333DCA8465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4169-49E2-F941-A2B3-333DCA8465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Surface-bulk communication</a:t>
            </a:r>
          </a:p>
          <a:p>
            <a:r>
              <a:rPr lang="en-US" dirty="0" smtClean="0"/>
              <a:t>Influence</a:t>
            </a:r>
            <a:r>
              <a:rPr lang="en-US" baseline="0" dirty="0" smtClean="0"/>
              <a:t> of underlying </a:t>
            </a:r>
            <a:r>
              <a:rPr lang="en-US" baseline="0" dirty="0" err="1" smtClean="0"/>
              <a:t>Nb</a:t>
            </a:r>
            <a:r>
              <a:rPr lang="en-US" baseline="0" dirty="0" smtClean="0"/>
              <a:t> structure on surface-bulk</a:t>
            </a:r>
          </a:p>
          <a:p>
            <a:endParaRPr lang="en-US" baseline="0" dirty="0" smtClean="0"/>
          </a:p>
          <a:p>
            <a:r>
              <a:rPr lang="en-US" sz="1200" dirty="0" smtClean="0"/>
              <a:t>Our Results Show Communication With Bulk Depends on Surface Structure 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ea typeface="+mn-ea"/>
                <a:cs typeface="+mn-cs"/>
              </a:rPr>
              <a:t>Crystal face affects surface ordering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4169-49E2-F941-A2B3-333DCA8465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aramond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aramond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aramond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aramond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aramond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aramond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aramond" charset="0"/>
              </a:endParaRPr>
            </a:p>
          </p:txBody>
        </p:sp>
      </p:grp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990000"/>
              </a:solidFill>
              <a:latin typeface="Garamond" charset="0"/>
            </a:endParaRPr>
          </a:p>
        </p:txBody>
      </p:sp>
      <p:pic>
        <p:nvPicPr>
          <p:cNvPr id="14" name="Picture 28" descr="big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6438900"/>
            <a:ext cx="23860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23813" y="6489700"/>
            <a:ext cx="258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990000"/>
                </a:solidFill>
                <a:latin typeface="Garamond" charset="0"/>
              </a:rPr>
              <a:t>http://sibener-group.uchicago.edu</a:t>
            </a:r>
          </a:p>
        </p:txBody>
      </p: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4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165E">
                  <a:alpha val="50000"/>
                </a:srgbClr>
              </a:gs>
              <a:gs pos="100000">
                <a:srgbClr val="00239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aramond" charset="0"/>
            </a:endParaRPr>
          </a:p>
        </p:txBody>
      </p:sp>
      <p:sp>
        <p:nvSpPr>
          <p:cNvPr id="414746" name="Rectangle 2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aramond" charset="0"/>
            </a:endParaRPr>
          </a:p>
        </p:txBody>
      </p:sp>
      <p:sp>
        <p:nvSpPr>
          <p:cNvPr id="1028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25" descr="big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6438900"/>
            <a:ext cx="23860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47" name="Text Box 27"/>
          <p:cNvSpPr txBox="1">
            <a:spLocks noChangeArrowheads="1"/>
          </p:cNvSpPr>
          <p:nvPr/>
        </p:nvSpPr>
        <p:spPr bwMode="auto">
          <a:xfrm>
            <a:off x="23813" y="6489700"/>
            <a:ext cx="258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990000"/>
                </a:solidFill>
                <a:latin typeface="Garamond" charset="0"/>
              </a:rPr>
              <a:t>http://sibener-group.uchicago.edu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8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08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5" Type="http://schemas.openxmlformats.org/officeDocument/2006/relationships/image" Target="../media/image9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6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Relationship Id="rId5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Relationship Id="rId6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5" Type="http://schemas.openxmlformats.org/officeDocument/2006/relationships/image" Target="../media/image8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Relationship Id="rId6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86800" cy="268287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Scanning Tunneling Microscopy Studies of Single-Crystal Niobium Oxidation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8229600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Natalie A. </a:t>
            </a:r>
            <a:r>
              <a:rPr lang="en-US" sz="2800" dirty="0" err="1" smtClean="0">
                <a:ea typeface="+mn-ea"/>
                <a:cs typeface="+mn-cs"/>
              </a:rPr>
              <a:t>Kautz</a:t>
            </a:r>
            <a:r>
              <a:rPr lang="en-US" sz="2800" dirty="0" smtClean="0">
                <a:ea typeface="+mn-ea"/>
                <a:cs typeface="+mn-cs"/>
              </a:rPr>
              <a:t>, </a:t>
            </a:r>
            <a:r>
              <a:rPr lang="en-US" sz="2800" dirty="0" err="1" smtClean="0">
                <a:ea typeface="+mn-ea"/>
                <a:cs typeface="+mn-cs"/>
              </a:rPr>
              <a:t>Yichen</a:t>
            </a:r>
            <a:r>
              <a:rPr lang="en-US" sz="2800" dirty="0" smtClean="0">
                <a:ea typeface="+mn-ea"/>
                <a:cs typeface="+mn-cs"/>
              </a:rPr>
              <a:t> Yu, Kevin D. Gibson 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and Steven J. </a:t>
            </a:r>
            <a:r>
              <a:rPr lang="en-US" sz="2800" dirty="0" err="1" smtClean="0">
                <a:ea typeface="+mn-ea"/>
                <a:cs typeface="+mn-cs"/>
              </a:rPr>
              <a:t>Sibener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5502275"/>
            <a:ext cx="64008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SRF Materials Workshop 2012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James Franck Institute and </a:t>
            </a:r>
            <a:r>
              <a:rPr 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 Department of Chemistry</a:t>
            </a:r>
            <a:endParaRPr lang="en-US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University of Chicago, Chicago, IL</a:t>
            </a: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4495800"/>
            <a:ext cx="8229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partnership with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DOE-HEP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Collaboration and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FermiLab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2011-2012… New Cryogenic STM Completed and Fully </a:t>
            </a:r>
            <a:r>
              <a:rPr lang="en-US" sz="4000" b="1" kern="0" dirty="0" smtClean="0">
                <a:solidFill>
                  <a:srgbClr val="FFCC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O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perational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0" y="432302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noProof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ingle crystals allow us to identify the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physical and chemical properties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each individual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face contributes to the polycrystalline SRF cavity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 descr="IMG_0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980" y="1600200"/>
            <a:ext cx="1988820" cy="265176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0" y="114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Instrument was specially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designed and built to function in temperature range between liquid helium and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&gt;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1800 </a:t>
            </a:r>
            <a:r>
              <a:rPr lang="en-US" sz="2000" kern="0" baseline="300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</a:t>
            </a:r>
            <a:r>
              <a:rPr lang="en-US" sz="2000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this work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838200" y="177165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will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sputter and heat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crystals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temperatures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1800 </a:t>
            </a:r>
            <a:r>
              <a:rPr lang="en-US" sz="2000" kern="0" baseline="300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</a:t>
            </a:r>
            <a:r>
              <a:rPr lang="en-US" sz="2000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sample preparatio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838200" y="24003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Chemical analysis of surface is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performed by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Auger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spectrometry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38200" y="302895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Capable of studying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reaction kinetics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and performing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TPD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experiments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838200" y="36576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situ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STM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and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STS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can be performed from liquid helium to &gt;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1200 </a:t>
            </a:r>
            <a:r>
              <a:rPr lang="en-US" sz="2000" kern="0" baseline="30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temperatures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2400" y="5071646"/>
            <a:ext cx="3666744" cy="1176754"/>
            <a:chOff x="304800" y="4953000"/>
            <a:chExt cx="3666744" cy="1176754"/>
          </a:xfrm>
        </p:grpSpPr>
        <p:pic>
          <p:nvPicPr>
            <p:cNvPr id="30" name="Picture 87" descr="IMG_1805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4953000"/>
              <a:ext cx="3657600" cy="87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304801" y="5791200"/>
              <a:ext cx="914399" cy="338554"/>
            </a:xfrm>
            <a:prstGeom prst="rect">
              <a:avLst/>
            </a:prstGeom>
            <a:solidFill>
              <a:srgbClr val="FFCC00">
                <a:alpha val="839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+mn-lt"/>
                  <a:ea typeface="Adobe Garamond Pro" charset="0"/>
                  <a:cs typeface="Adobe Garamond Pro" charset="0"/>
                </a:rPr>
                <a:t>Nb(110)</a:t>
              </a: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1676400" y="5791200"/>
              <a:ext cx="914400" cy="338554"/>
            </a:xfrm>
            <a:prstGeom prst="rect">
              <a:avLst/>
            </a:prstGeom>
            <a:solidFill>
              <a:srgbClr val="FFCC00">
                <a:alpha val="839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Adobe Garamond Pro" charset="0"/>
                  <a:cs typeface="Adobe Garamond Pro" charset="0"/>
                </a:rPr>
                <a:t>Nb(111)</a:t>
              </a:r>
            </a:p>
          </p:txBody>
        </p:sp>
        <p:sp>
          <p:nvSpPr>
            <p:cNvPr id="33" name="TextBox 8"/>
            <p:cNvSpPr txBox="1">
              <a:spLocks noChangeArrowheads="1"/>
            </p:cNvSpPr>
            <p:nvPr/>
          </p:nvSpPr>
          <p:spPr bwMode="auto">
            <a:xfrm>
              <a:off x="3048000" y="5791200"/>
              <a:ext cx="923544" cy="338554"/>
            </a:xfrm>
            <a:prstGeom prst="rect">
              <a:avLst/>
            </a:prstGeom>
            <a:solidFill>
              <a:srgbClr val="FFCC00">
                <a:alpha val="839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Adobe Garamond Pro" charset="0"/>
                  <a:cs typeface="Adobe Garamond Pro" charset="0"/>
                </a:rPr>
                <a:t>Nb(100)</a:t>
              </a:r>
            </a:p>
          </p:txBody>
        </p:sp>
      </p:grp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3828476" y="4964819"/>
            <a:ext cx="53917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(111)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(100)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used here, (110) available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828476" y="5301810"/>
            <a:ext cx="53917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Crystals heated in UHV to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1800 </a:t>
            </a:r>
            <a:r>
              <a:rPr lang="en-US" sz="2000" kern="0" baseline="30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</a:t>
            </a:r>
            <a:r>
              <a:rPr 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  <a:r>
              <a:rPr 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form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niobium oxides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3828476" y="5943600"/>
            <a:ext cx="53917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STM performed at room temperature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25096" r="66154"/>
          <a:stretch>
            <a:fillRect/>
          </a:stretch>
        </p:blipFill>
        <p:spPr bwMode="auto">
          <a:xfrm>
            <a:off x="3048000" y="4724400"/>
            <a:ext cx="14442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Underlying Crystal Face Influences </a:t>
            </a:r>
            <a:r>
              <a:rPr lang="en-US" sz="4000" dirty="0" err="1" smtClean="0"/>
              <a:t>NbO</a:t>
            </a:r>
            <a:r>
              <a:rPr lang="en-US" sz="4000" dirty="0" smtClean="0"/>
              <a:t> Structure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>
            <a:off x="2362200" y="3733800"/>
            <a:ext cx="4419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-83729" y="1181100"/>
            <a:ext cx="4529256" cy="3021390"/>
            <a:chOff x="-83729" y="1181100"/>
            <a:chExt cx="4529256" cy="3021390"/>
          </a:xfrm>
        </p:grpSpPr>
        <p:grpSp>
          <p:nvGrpSpPr>
            <p:cNvPr id="47" name="Group 46"/>
            <p:cNvGrpSpPr/>
            <p:nvPr/>
          </p:nvGrpSpPr>
          <p:grpSpPr>
            <a:xfrm>
              <a:off x="110066" y="1676400"/>
              <a:ext cx="4335461" cy="2526090"/>
              <a:chOff x="152400" y="1684020"/>
              <a:chExt cx="4335461" cy="252609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52400" y="1684020"/>
                <a:ext cx="4335461" cy="2354580"/>
                <a:chOff x="152400" y="1684020"/>
                <a:chExt cx="4335461" cy="2354580"/>
              </a:xfrm>
            </p:grpSpPr>
            <p:sp>
              <p:nvSpPr>
                <p:cNvPr id="6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2799" y="3700463"/>
                  <a:ext cx="1135062" cy="338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dirty="0"/>
                    <a:t>-1 V, 0.5 </a:t>
                  </a:r>
                  <a:r>
                    <a:rPr lang="en-US" sz="1600" dirty="0" err="1"/>
                    <a:t>nA</a:t>
                  </a:r>
                  <a:endParaRPr lang="en-US" sz="1600" dirty="0"/>
                </a:p>
              </p:txBody>
            </p:sp>
            <p:pic>
              <p:nvPicPr>
                <p:cNvPr id="7" name="Picture 11" descr="0915110004_wsxm_filtered.jpg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316480" y="1684020"/>
                  <a:ext cx="2103119" cy="2103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Picture 15" descr="0915110002_wsxm_filtered.jpg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2400" y="1684020"/>
                  <a:ext cx="2103119" cy="2103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TextBox 11"/>
              <p:cNvSpPr txBox="1">
                <a:spLocks noChangeArrowheads="1"/>
              </p:cNvSpPr>
              <p:nvPr/>
            </p:nvSpPr>
            <p:spPr bwMode="auto">
              <a:xfrm>
                <a:off x="880534" y="3810000"/>
                <a:ext cx="252941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kern="0" dirty="0" smtClean="0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1850 </a:t>
                </a:r>
                <a:r>
                  <a:rPr lang="en-US" sz="2000" kern="0" baseline="30000" dirty="0" err="1" smtClean="0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o</a:t>
                </a:r>
                <a:r>
                  <a:rPr lang="en-US" sz="2000" kern="0" dirty="0" err="1" smtClean="0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C</a:t>
                </a:r>
                <a:r>
                  <a:rPr lang="en-US" sz="2000" kern="0" dirty="0" smtClean="0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2000" dirty="0" smtClean="0">
                    <a:solidFill>
                      <a:srgbClr val="FFCC00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rgbClr val="FFCC00"/>
                    </a:solidFill>
                    <a:latin typeface="+mn-lt"/>
                  </a:rPr>
                  <a:t>for &gt;3 hrs.</a:t>
                </a:r>
              </a:p>
            </p:txBody>
          </p:sp>
        </p:grpSp>
        <p:sp>
          <p:nvSpPr>
            <p:cNvPr id="23" name="Content Placeholder 2"/>
            <p:cNvSpPr txBox="1">
              <a:spLocks/>
            </p:cNvSpPr>
            <p:nvPr/>
          </p:nvSpPr>
          <p:spPr bwMode="auto">
            <a:xfrm>
              <a:off x="-83729" y="1181100"/>
              <a:ext cx="434272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800100" lvl="1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NbO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on (111) </a:t>
              </a:r>
              <a:r>
                <a:rPr lang="en-US" sz="2400" kern="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is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2400" kern="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dis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ordered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4419600" cy="11430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sz="2000" dirty="0" smtClean="0">
                <a:ea typeface="+mn-ea"/>
                <a:cs typeface="+mn-cs"/>
              </a:rPr>
              <a:t>Despite extensive heating, no long range </a:t>
            </a:r>
            <a:r>
              <a:rPr lang="en-US" sz="2000" dirty="0" err="1" smtClean="0">
                <a:ea typeface="+mn-ea"/>
                <a:cs typeface="+mn-cs"/>
              </a:rPr>
              <a:t>NbO</a:t>
            </a:r>
            <a:r>
              <a:rPr lang="en-US" sz="2000" dirty="0" smtClean="0">
                <a:ea typeface="+mn-ea"/>
                <a:cs typeface="+mn-cs"/>
              </a:rPr>
              <a:t> structure is </a:t>
            </a:r>
          </a:p>
          <a:p>
            <a:pPr eaLnBrk="1" hangingPunct="1"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	formed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0" y="5257801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Nb(111) crystal face is very “open”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600200" y="6019800"/>
            <a:ext cx="5943600" cy="381000"/>
            <a:chOff x="1676400" y="6019800"/>
            <a:chExt cx="5943600" cy="381000"/>
          </a:xfrm>
        </p:grpSpPr>
        <p:grpSp>
          <p:nvGrpSpPr>
            <p:cNvPr id="40" name="Group 39"/>
            <p:cNvGrpSpPr/>
            <p:nvPr/>
          </p:nvGrpSpPr>
          <p:grpSpPr>
            <a:xfrm>
              <a:off x="1676400" y="6019800"/>
              <a:ext cx="2057400" cy="381000"/>
              <a:chOff x="-304800" y="5638800"/>
              <a:chExt cx="2057400" cy="381000"/>
            </a:xfrm>
          </p:grpSpPr>
          <p:pic>
            <p:nvPicPr>
              <p:cNvPr id="34" name="Picture 3"/>
              <p:cNvPicPr>
                <a:picLocks noChangeAspect="1"/>
              </p:cNvPicPr>
              <p:nvPr/>
            </p:nvPicPr>
            <p:blipFill>
              <a:blip r:embed="rId3"/>
              <a:srcRect l="49231" t="21511" r="40000" b="60563"/>
              <a:stretch>
                <a:fillRect/>
              </a:stretch>
            </p:blipFill>
            <p:spPr bwMode="auto">
              <a:xfrm>
                <a:off x="-152400" y="5692140"/>
                <a:ext cx="384048" cy="27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Content Placeholder 2"/>
              <p:cNvSpPr txBox="1">
                <a:spLocks/>
              </p:cNvSpPr>
              <p:nvPr/>
            </p:nvSpPr>
            <p:spPr bwMode="auto">
              <a:xfrm>
                <a:off x="-304800" y="5638800"/>
                <a:ext cx="20574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800100" lvl="1" indent="-342900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lang="en-US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Top </a:t>
                </a:r>
                <a:r>
                  <a:rPr kumimoji="0" lang="en-US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Nb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 Layer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19500" y="6019800"/>
              <a:ext cx="2057400" cy="381000"/>
              <a:chOff x="2667000" y="5943600"/>
              <a:chExt cx="2057400" cy="381000"/>
            </a:xfrm>
          </p:grpSpPr>
          <p:pic>
            <p:nvPicPr>
              <p:cNvPr id="33" name="Picture 3"/>
              <p:cNvPicPr>
                <a:picLocks noChangeAspect="1"/>
              </p:cNvPicPr>
              <p:nvPr/>
            </p:nvPicPr>
            <p:blipFill>
              <a:blip r:embed="rId3"/>
              <a:srcRect l="49231" t="39437" r="41538" b="42637"/>
              <a:stretch>
                <a:fillRect/>
              </a:stretch>
            </p:blipFill>
            <p:spPr bwMode="auto">
              <a:xfrm>
                <a:off x="2819400" y="5996940"/>
                <a:ext cx="329184" cy="27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Content Placeholder 2"/>
              <p:cNvSpPr txBox="1">
                <a:spLocks/>
              </p:cNvSpPr>
              <p:nvPr/>
            </p:nvSpPr>
            <p:spPr bwMode="auto">
              <a:xfrm>
                <a:off x="2667000" y="5943600"/>
                <a:ext cx="20574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800100" lvl="1" indent="-342900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lang="en-US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2</a:t>
                </a:r>
                <a:r>
                  <a:rPr lang="en-US" kern="0" baseline="30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nd</a:t>
                </a:r>
                <a:r>
                  <a:rPr lang="en-US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 </a:t>
                </a:r>
                <a:r>
                  <a:rPr kumimoji="0" lang="en-US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Nb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 Layer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562600" y="6019800"/>
              <a:ext cx="2057400" cy="381000"/>
              <a:chOff x="7086600" y="5791200"/>
              <a:chExt cx="2057400" cy="381000"/>
            </a:xfrm>
          </p:grpSpPr>
          <p:pic>
            <p:nvPicPr>
              <p:cNvPr id="35" name="Picture 3"/>
              <p:cNvPicPr>
                <a:picLocks noChangeAspect="1"/>
              </p:cNvPicPr>
              <p:nvPr/>
            </p:nvPicPr>
            <p:blipFill>
              <a:blip r:embed="rId3"/>
              <a:srcRect l="49231" t="57363" r="41538" b="21126"/>
              <a:stretch>
                <a:fillRect/>
              </a:stretch>
            </p:blipFill>
            <p:spPr bwMode="auto">
              <a:xfrm>
                <a:off x="7267862" y="5821680"/>
                <a:ext cx="320040" cy="32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Content Placeholder 2"/>
              <p:cNvSpPr txBox="1">
                <a:spLocks/>
              </p:cNvSpPr>
              <p:nvPr/>
            </p:nvSpPr>
            <p:spPr bwMode="auto">
              <a:xfrm>
                <a:off x="7086600" y="5791200"/>
                <a:ext cx="20574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800100" lvl="1" indent="-342900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lang="en-US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3</a:t>
                </a:r>
                <a:r>
                  <a:rPr lang="en-US" kern="0" baseline="30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rd</a:t>
                </a:r>
                <a:r>
                  <a:rPr lang="en-US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 </a:t>
                </a:r>
                <a:r>
                  <a:rPr kumimoji="0" lang="en-US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Nb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 Layer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135180" y="1181100"/>
            <a:ext cx="5029200" cy="4914900"/>
            <a:chOff x="4135180" y="1181100"/>
            <a:chExt cx="5029200" cy="4914900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6"/>
            <a:srcRect t="26039"/>
            <a:stretch>
              <a:fillRect/>
            </a:stretch>
          </p:blipFill>
          <p:spPr bwMode="auto">
            <a:xfrm>
              <a:off x="4648200" y="4724400"/>
              <a:ext cx="1401782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4" name="Group 53"/>
            <p:cNvGrpSpPr/>
            <p:nvPr/>
          </p:nvGrpSpPr>
          <p:grpSpPr>
            <a:xfrm>
              <a:off x="4135180" y="1181100"/>
              <a:ext cx="5029200" cy="3021390"/>
              <a:chOff x="4135180" y="1181100"/>
              <a:chExt cx="5029200" cy="3021390"/>
            </a:xfrm>
          </p:grpSpPr>
          <p:sp>
            <p:nvSpPr>
              <p:cNvPr id="38" name="Content Placeholder 2"/>
              <p:cNvSpPr txBox="1">
                <a:spLocks/>
              </p:cNvSpPr>
              <p:nvPr/>
            </p:nvSpPr>
            <p:spPr bwMode="auto">
              <a:xfrm>
                <a:off x="4135180" y="1181100"/>
                <a:ext cx="5029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800100" lvl="1" indent="-342900" algn="ct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NbO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 on (100)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rPr>
                  <a:t> orders beautifully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4751228" y="1676400"/>
                <a:ext cx="4373683" cy="2526090"/>
                <a:chOff x="4709159" y="1684020"/>
                <a:chExt cx="4373683" cy="252609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4709159" y="1684020"/>
                  <a:ext cx="4373683" cy="2354996"/>
                  <a:chOff x="4709159" y="1684020"/>
                  <a:chExt cx="4373683" cy="2354996"/>
                </a:xfrm>
              </p:grpSpPr>
              <p:sp>
                <p:nvSpPr>
                  <p:cNvPr id="1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806531" y="3700462"/>
                    <a:ext cx="1276311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600" dirty="0" smtClean="0"/>
                      <a:t>-0.5 </a:t>
                    </a:r>
                    <a:r>
                      <a:rPr lang="en-US" sz="1600" dirty="0"/>
                      <a:t>V, </a:t>
                    </a:r>
                    <a:r>
                      <a:rPr lang="en-US" sz="1600" dirty="0" smtClean="0"/>
                      <a:t>0.1 </a:t>
                    </a:r>
                    <a:r>
                      <a:rPr lang="en-US" sz="1600" dirty="0" err="1"/>
                      <a:t>nA</a:t>
                    </a:r>
                    <a:endParaRPr lang="en-US" sz="1600" dirty="0"/>
                  </a:p>
                </p:txBody>
              </p: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709159" y="1684020"/>
                    <a:ext cx="4282440" cy="2103120"/>
                    <a:chOff x="4709160" y="1836420"/>
                    <a:chExt cx="4282440" cy="2103120"/>
                  </a:xfrm>
                </p:grpSpPr>
                <p:pic>
                  <p:nvPicPr>
                    <p:cNvPr id="13" name="Picture 12" descr="0202120072_wsxm_filtered.jpg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rcRect/>
                    <a:stretch>
                      <a:fillRect/>
                    </a:stretch>
                  </p:blipFill>
                  <p:spPr bwMode="auto">
                    <a:xfrm>
                      <a:off x="4709160" y="1836420"/>
                      <a:ext cx="2103120" cy="21031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" name="Picture 13" descr="0203120069_wsxm_filtered.jpg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6888480" y="1836420"/>
                      <a:ext cx="2103120" cy="21031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1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520531" y="3810000"/>
                  <a:ext cx="245760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kern="0" dirty="0" smtClean="0">
                      <a:solidFill>
                        <a:srgbClr val="FFCC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1750 </a:t>
                  </a:r>
                  <a:r>
                    <a:rPr lang="en-US" sz="2000" kern="0" baseline="30000" dirty="0" err="1" smtClean="0">
                      <a:solidFill>
                        <a:srgbClr val="FFCC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o</a:t>
                  </a:r>
                  <a:r>
                    <a:rPr lang="en-US" sz="2000" kern="0" dirty="0" err="1" smtClean="0">
                      <a:solidFill>
                        <a:srgbClr val="FFCC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C</a:t>
                  </a:r>
                  <a:r>
                    <a:rPr lang="en-US" sz="2000" kern="0" dirty="0" smtClean="0">
                      <a:solidFill>
                        <a:srgbClr val="FFCC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 </a:t>
                  </a:r>
                  <a:r>
                    <a:rPr lang="en-US" sz="2000" dirty="0" smtClean="0">
                      <a:solidFill>
                        <a:srgbClr val="FFCC00"/>
                      </a:solidFill>
                      <a:latin typeface="+mn-lt"/>
                    </a:rPr>
                    <a:t> </a:t>
                  </a:r>
                  <a:r>
                    <a:rPr lang="en-US" sz="2000" dirty="0">
                      <a:solidFill>
                        <a:srgbClr val="FFCC00"/>
                      </a:solidFill>
                      <a:latin typeface="+mn-lt"/>
                    </a:rPr>
                    <a:t>for 10 sec.</a:t>
                  </a:r>
                </a:p>
              </p:txBody>
            </p:sp>
          </p:grpSp>
        </p:grpSp>
        <p:sp>
          <p:nvSpPr>
            <p:cNvPr id="32" name="Content Placeholder 2"/>
            <p:cNvSpPr txBox="1">
              <a:spLocks/>
            </p:cNvSpPr>
            <p:nvPr/>
          </p:nvSpPr>
          <p:spPr bwMode="auto">
            <a:xfrm>
              <a:off x="6019800" y="4533901"/>
              <a:ext cx="3124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Repeating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“ladder” </a:t>
              </a:r>
              <a:r>
                <a:rPr lang="en-US" sz="200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structure formed after short heating times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Content Placeholder 2"/>
            <p:cNvSpPr txBox="1">
              <a:spLocks/>
            </p:cNvSpPr>
            <p:nvPr/>
          </p:nvSpPr>
          <p:spPr bwMode="auto">
            <a:xfrm>
              <a:off x="4800600" y="4191000"/>
              <a:ext cx="419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sz="200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Nb(100) is more closely packed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 bwMode="auto">
            <a:xfrm>
              <a:off x="6019800" y="5486401"/>
              <a:ext cx="3124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Covers entire surface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7391400" y="2089150"/>
            <a:ext cx="1581912" cy="1527048"/>
            <a:chOff x="7391400" y="2089150"/>
            <a:chExt cx="1581912" cy="1527048"/>
          </a:xfrm>
        </p:grpSpPr>
        <p:pic>
          <p:nvPicPr>
            <p:cNvPr id="197" name="Picture 196" descr="0203120069_wsxm_filtered_cropped.jp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1400" y="2089150"/>
              <a:ext cx="1581912" cy="1527048"/>
            </a:xfrm>
            <a:prstGeom prst="rect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grpSp>
          <p:nvGrpSpPr>
            <p:cNvPr id="17" name="Group 189"/>
            <p:cNvGrpSpPr/>
            <p:nvPr/>
          </p:nvGrpSpPr>
          <p:grpSpPr>
            <a:xfrm>
              <a:off x="7404100" y="2786792"/>
              <a:ext cx="1311656" cy="508508"/>
              <a:chOff x="7404100" y="3504692"/>
              <a:chExt cx="1311656" cy="508508"/>
            </a:xfrm>
          </p:grpSpPr>
          <p:grpSp>
            <p:nvGrpSpPr>
              <p:cNvPr id="18" name="Group 148"/>
              <p:cNvGrpSpPr/>
              <p:nvPr/>
            </p:nvGrpSpPr>
            <p:grpSpPr>
              <a:xfrm>
                <a:off x="7891272" y="3542008"/>
                <a:ext cx="83057" cy="146558"/>
                <a:chOff x="7879937" y="3537966"/>
                <a:chExt cx="83057" cy="146558"/>
              </a:xfrm>
            </p:grpSpPr>
            <p:sp>
              <p:nvSpPr>
                <p:cNvPr id="78" name="Oval 77"/>
                <p:cNvSpPr>
                  <a:spLocks noChangeAspect="1"/>
                </p:cNvSpPr>
                <p:nvPr/>
              </p:nvSpPr>
              <p:spPr bwMode="auto">
                <a:xfrm>
                  <a:off x="7879937" y="3620516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9" name="Oval 78"/>
                <p:cNvSpPr>
                  <a:spLocks noChangeAspect="1"/>
                </p:cNvSpPr>
                <p:nvPr/>
              </p:nvSpPr>
              <p:spPr bwMode="auto">
                <a:xfrm>
                  <a:off x="7898986" y="3537966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19" name="Group 149"/>
              <p:cNvGrpSpPr/>
              <p:nvPr/>
            </p:nvGrpSpPr>
            <p:grpSpPr>
              <a:xfrm>
                <a:off x="7785354" y="3532679"/>
                <a:ext cx="83057" cy="146558"/>
                <a:chOff x="7772400" y="3528060"/>
                <a:chExt cx="83057" cy="146558"/>
              </a:xfrm>
            </p:grpSpPr>
            <p:sp>
              <p:nvSpPr>
                <p:cNvPr id="84" name="Oval 83"/>
                <p:cNvSpPr>
                  <a:spLocks noChangeAspect="1"/>
                </p:cNvSpPr>
                <p:nvPr/>
              </p:nvSpPr>
              <p:spPr bwMode="auto">
                <a:xfrm>
                  <a:off x="7772400" y="3610610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85" name="Oval 84"/>
                <p:cNvSpPr>
                  <a:spLocks noChangeAspect="1"/>
                </p:cNvSpPr>
                <p:nvPr/>
              </p:nvSpPr>
              <p:spPr bwMode="auto">
                <a:xfrm>
                  <a:off x="7791449" y="3528060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22" name="Group 147"/>
              <p:cNvGrpSpPr/>
              <p:nvPr/>
            </p:nvGrpSpPr>
            <p:grpSpPr>
              <a:xfrm>
                <a:off x="7997190" y="3551337"/>
                <a:ext cx="83057" cy="146558"/>
                <a:chOff x="7987474" y="3547872"/>
                <a:chExt cx="83057" cy="146558"/>
              </a:xfrm>
            </p:grpSpPr>
            <p:sp>
              <p:nvSpPr>
                <p:cNvPr id="87" name="Oval 86"/>
                <p:cNvSpPr>
                  <a:spLocks noChangeAspect="1"/>
                </p:cNvSpPr>
                <p:nvPr/>
              </p:nvSpPr>
              <p:spPr bwMode="auto">
                <a:xfrm>
                  <a:off x="7987474" y="3630422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 bwMode="auto">
                <a:xfrm>
                  <a:off x="8006523" y="3547872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23" name="Group 146"/>
              <p:cNvGrpSpPr/>
              <p:nvPr/>
            </p:nvGrpSpPr>
            <p:grpSpPr>
              <a:xfrm>
                <a:off x="8103108" y="3560666"/>
                <a:ext cx="83057" cy="146558"/>
                <a:chOff x="8095011" y="3557778"/>
                <a:chExt cx="83057" cy="146558"/>
              </a:xfrm>
            </p:grpSpPr>
            <p:sp>
              <p:nvSpPr>
                <p:cNvPr id="90" name="Oval 89"/>
                <p:cNvSpPr>
                  <a:spLocks noChangeAspect="1"/>
                </p:cNvSpPr>
                <p:nvPr/>
              </p:nvSpPr>
              <p:spPr bwMode="auto">
                <a:xfrm>
                  <a:off x="8095011" y="3640328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91" name="Oval 90"/>
                <p:cNvSpPr>
                  <a:spLocks noChangeAspect="1"/>
                </p:cNvSpPr>
                <p:nvPr/>
              </p:nvSpPr>
              <p:spPr bwMode="auto">
                <a:xfrm>
                  <a:off x="8114060" y="3557778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26" name="Group 145"/>
              <p:cNvGrpSpPr/>
              <p:nvPr/>
            </p:nvGrpSpPr>
            <p:grpSpPr>
              <a:xfrm>
                <a:off x="8209026" y="3569995"/>
                <a:ext cx="83057" cy="146558"/>
                <a:chOff x="8202548" y="3567684"/>
                <a:chExt cx="83057" cy="146558"/>
              </a:xfrm>
            </p:grpSpPr>
            <p:sp>
              <p:nvSpPr>
                <p:cNvPr id="93" name="Oval 92"/>
                <p:cNvSpPr>
                  <a:spLocks noChangeAspect="1"/>
                </p:cNvSpPr>
                <p:nvPr/>
              </p:nvSpPr>
              <p:spPr bwMode="auto">
                <a:xfrm>
                  <a:off x="8202548" y="3650234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94" name="Oval 93"/>
                <p:cNvSpPr>
                  <a:spLocks noChangeAspect="1"/>
                </p:cNvSpPr>
                <p:nvPr/>
              </p:nvSpPr>
              <p:spPr bwMode="auto">
                <a:xfrm>
                  <a:off x="8221597" y="3567684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31" name="Group 144"/>
              <p:cNvGrpSpPr/>
              <p:nvPr/>
            </p:nvGrpSpPr>
            <p:grpSpPr>
              <a:xfrm>
                <a:off x="8314944" y="3579324"/>
                <a:ext cx="83057" cy="146558"/>
                <a:chOff x="8310085" y="3577590"/>
                <a:chExt cx="83057" cy="146558"/>
              </a:xfrm>
            </p:grpSpPr>
            <p:sp>
              <p:nvSpPr>
                <p:cNvPr id="96" name="Oval 95"/>
                <p:cNvSpPr>
                  <a:spLocks noChangeAspect="1"/>
                </p:cNvSpPr>
                <p:nvPr/>
              </p:nvSpPr>
              <p:spPr bwMode="auto">
                <a:xfrm>
                  <a:off x="8310085" y="3660140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97" name="Oval 96"/>
                <p:cNvSpPr>
                  <a:spLocks noChangeAspect="1"/>
                </p:cNvSpPr>
                <p:nvPr/>
              </p:nvSpPr>
              <p:spPr bwMode="auto">
                <a:xfrm>
                  <a:off x="8329134" y="3577590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40" name="Group 143"/>
              <p:cNvGrpSpPr/>
              <p:nvPr/>
            </p:nvGrpSpPr>
            <p:grpSpPr>
              <a:xfrm>
                <a:off x="8420862" y="3588653"/>
                <a:ext cx="83057" cy="146558"/>
                <a:chOff x="8417622" y="3587496"/>
                <a:chExt cx="83057" cy="146558"/>
              </a:xfrm>
            </p:grpSpPr>
            <p:sp>
              <p:nvSpPr>
                <p:cNvPr id="99" name="Oval 98"/>
                <p:cNvSpPr>
                  <a:spLocks noChangeAspect="1"/>
                </p:cNvSpPr>
                <p:nvPr/>
              </p:nvSpPr>
              <p:spPr bwMode="auto">
                <a:xfrm>
                  <a:off x="8417622" y="3670046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 bwMode="auto">
                <a:xfrm>
                  <a:off x="8436671" y="3587496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47" name="Group 142"/>
              <p:cNvGrpSpPr/>
              <p:nvPr/>
            </p:nvGrpSpPr>
            <p:grpSpPr>
              <a:xfrm>
                <a:off x="8526780" y="3597982"/>
                <a:ext cx="83057" cy="146558"/>
                <a:chOff x="8525159" y="3597402"/>
                <a:chExt cx="83057" cy="146558"/>
              </a:xfrm>
            </p:grpSpPr>
            <p:sp>
              <p:nvSpPr>
                <p:cNvPr id="102" name="Oval 101"/>
                <p:cNvSpPr>
                  <a:spLocks noChangeAspect="1"/>
                </p:cNvSpPr>
                <p:nvPr/>
              </p:nvSpPr>
              <p:spPr bwMode="auto">
                <a:xfrm>
                  <a:off x="8525159" y="3679952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 bwMode="auto">
                <a:xfrm>
                  <a:off x="8544208" y="3597402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54" name="Group 141"/>
              <p:cNvGrpSpPr/>
              <p:nvPr/>
            </p:nvGrpSpPr>
            <p:grpSpPr>
              <a:xfrm>
                <a:off x="8632699" y="3607308"/>
                <a:ext cx="83057" cy="146558"/>
                <a:chOff x="8632699" y="3607308"/>
                <a:chExt cx="83057" cy="146558"/>
              </a:xfrm>
            </p:grpSpPr>
            <p:sp>
              <p:nvSpPr>
                <p:cNvPr id="105" name="Oval 104"/>
                <p:cNvSpPr>
                  <a:spLocks noChangeAspect="1"/>
                </p:cNvSpPr>
                <p:nvPr/>
              </p:nvSpPr>
              <p:spPr bwMode="auto">
                <a:xfrm>
                  <a:off x="8632699" y="3689858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06" name="Oval 105"/>
                <p:cNvSpPr>
                  <a:spLocks noChangeAspect="1"/>
                </p:cNvSpPr>
                <p:nvPr/>
              </p:nvSpPr>
              <p:spPr bwMode="auto">
                <a:xfrm>
                  <a:off x="8651748" y="3607308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55" name="Group 150"/>
              <p:cNvGrpSpPr/>
              <p:nvPr/>
            </p:nvGrpSpPr>
            <p:grpSpPr>
              <a:xfrm>
                <a:off x="7679436" y="3523350"/>
                <a:ext cx="83057" cy="146558"/>
                <a:chOff x="7670293" y="3517900"/>
                <a:chExt cx="83057" cy="146558"/>
              </a:xfrm>
            </p:grpSpPr>
            <p:sp>
              <p:nvSpPr>
                <p:cNvPr id="131" name="Oval 130"/>
                <p:cNvSpPr>
                  <a:spLocks noChangeAspect="1"/>
                </p:cNvSpPr>
                <p:nvPr/>
              </p:nvSpPr>
              <p:spPr bwMode="auto">
                <a:xfrm>
                  <a:off x="7670293" y="3600450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32" name="Oval 131"/>
                <p:cNvSpPr>
                  <a:spLocks noChangeAspect="1"/>
                </p:cNvSpPr>
                <p:nvPr/>
              </p:nvSpPr>
              <p:spPr bwMode="auto">
                <a:xfrm>
                  <a:off x="7689342" y="3517900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56" name="Group 151"/>
              <p:cNvGrpSpPr/>
              <p:nvPr/>
            </p:nvGrpSpPr>
            <p:grpSpPr>
              <a:xfrm>
                <a:off x="7573518" y="3514021"/>
                <a:ext cx="83057" cy="146558"/>
                <a:chOff x="7575043" y="3505200"/>
                <a:chExt cx="83057" cy="146558"/>
              </a:xfrm>
            </p:grpSpPr>
            <p:sp>
              <p:nvSpPr>
                <p:cNvPr id="133" name="Oval 132"/>
                <p:cNvSpPr>
                  <a:spLocks noChangeAspect="1"/>
                </p:cNvSpPr>
                <p:nvPr/>
              </p:nvSpPr>
              <p:spPr bwMode="auto">
                <a:xfrm>
                  <a:off x="7575043" y="3587750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34" name="Oval 133"/>
                <p:cNvSpPr>
                  <a:spLocks noChangeAspect="1"/>
                </p:cNvSpPr>
                <p:nvPr/>
              </p:nvSpPr>
              <p:spPr bwMode="auto">
                <a:xfrm>
                  <a:off x="7594092" y="3505200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57" name="Group 152"/>
              <p:cNvGrpSpPr/>
              <p:nvPr/>
            </p:nvGrpSpPr>
            <p:grpSpPr>
              <a:xfrm>
                <a:off x="7467600" y="3504692"/>
                <a:ext cx="83057" cy="146558"/>
                <a:chOff x="7467600" y="3504692"/>
                <a:chExt cx="83057" cy="146558"/>
              </a:xfrm>
            </p:grpSpPr>
            <p:sp>
              <p:nvSpPr>
                <p:cNvPr id="135" name="Oval 134"/>
                <p:cNvSpPr>
                  <a:spLocks noChangeAspect="1"/>
                </p:cNvSpPr>
                <p:nvPr/>
              </p:nvSpPr>
              <p:spPr bwMode="auto">
                <a:xfrm>
                  <a:off x="7467600" y="3587242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 bwMode="auto">
                <a:xfrm>
                  <a:off x="7486649" y="3504692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58" name="Group 153"/>
              <p:cNvGrpSpPr/>
              <p:nvPr/>
            </p:nvGrpSpPr>
            <p:grpSpPr>
              <a:xfrm>
                <a:off x="7827772" y="3801342"/>
                <a:ext cx="83057" cy="146558"/>
                <a:chOff x="7879937" y="3537966"/>
                <a:chExt cx="83057" cy="146558"/>
              </a:xfrm>
            </p:grpSpPr>
            <p:sp>
              <p:nvSpPr>
                <p:cNvPr id="155" name="Oval 154"/>
                <p:cNvSpPr>
                  <a:spLocks noChangeAspect="1"/>
                </p:cNvSpPr>
                <p:nvPr/>
              </p:nvSpPr>
              <p:spPr bwMode="auto">
                <a:xfrm>
                  <a:off x="7879937" y="3620516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 bwMode="auto">
                <a:xfrm>
                  <a:off x="7898986" y="3537966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59" name="Group 156"/>
              <p:cNvGrpSpPr/>
              <p:nvPr/>
            </p:nvGrpSpPr>
            <p:grpSpPr>
              <a:xfrm>
                <a:off x="7721854" y="3792013"/>
                <a:ext cx="83057" cy="146558"/>
                <a:chOff x="7772400" y="3528060"/>
                <a:chExt cx="83057" cy="146558"/>
              </a:xfrm>
            </p:grpSpPr>
            <p:sp>
              <p:nvSpPr>
                <p:cNvPr id="158" name="Oval 157"/>
                <p:cNvSpPr>
                  <a:spLocks noChangeAspect="1"/>
                </p:cNvSpPr>
                <p:nvPr/>
              </p:nvSpPr>
              <p:spPr bwMode="auto">
                <a:xfrm>
                  <a:off x="7772400" y="3610610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59" name="Oval 158"/>
                <p:cNvSpPr>
                  <a:spLocks noChangeAspect="1"/>
                </p:cNvSpPr>
                <p:nvPr/>
              </p:nvSpPr>
              <p:spPr bwMode="auto">
                <a:xfrm>
                  <a:off x="7791449" y="3528060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60" name="Group 159"/>
              <p:cNvGrpSpPr/>
              <p:nvPr/>
            </p:nvGrpSpPr>
            <p:grpSpPr>
              <a:xfrm>
                <a:off x="7933690" y="3810671"/>
                <a:ext cx="83057" cy="146558"/>
                <a:chOff x="7987474" y="3547872"/>
                <a:chExt cx="83057" cy="146558"/>
              </a:xfrm>
            </p:grpSpPr>
            <p:sp>
              <p:nvSpPr>
                <p:cNvPr id="161" name="Oval 160"/>
                <p:cNvSpPr>
                  <a:spLocks noChangeAspect="1"/>
                </p:cNvSpPr>
                <p:nvPr/>
              </p:nvSpPr>
              <p:spPr bwMode="auto">
                <a:xfrm>
                  <a:off x="7987474" y="3630422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 bwMode="auto">
                <a:xfrm>
                  <a:off x="8006523" y="3547872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61" name="Group 162"/>
              <p:cNvGrpSpPr/>
              <p:nvPr/>
            </p:nvGrpSpPr>
            <p:grpSpPr>
              <a:xfrm>
                <a:off x="8039608" y="3820000"/>
                <a:ext cx="83057" cy="146558"/>
                <a:chOff x="8095011" y="3557778"/>
                <a:chExt cx="83057" cy="146558"/>
              </a:xfrm>
            </p:grpSpPr>
            <p:sp>
              <p:nvSpPr>
                <p:cNvPr id="164" name="Oval 163"/>
                <p:cNvSpPr>
                  <a:spLocks noChangeAspect="1"/>
                </p:cNvSpPr>
                <p:nvPr/>
              </p:nvSpPr>
              <p:spPr bwMode="auto">
                <a:xfrm>
                  <a:off x="8095011" y="3640328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 bwMode="auto">
                <a:xfrm>
                  <a:off x="8114060" y="3557778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62" name="Group 165"/>
              <p:cNvGrpSpPr/>
              <p:nvPr/>
            </p:nvGrpSpPr>
            <p:grpSpPr>
              <a:xfrm>
                <a:off x="8145526" y="3829329"/>
                <a:ext cx="83057" cy="146558"/>
                <a:chOff x="8202548" y="3567684"/>
                <a:chExt cx="83057" cy="146558"/>
              </a:xfrm>
            </p:grpSpPr>
            <p:sp>
              <p:nvSpPr>
                <p:cNvPr id="167" name="Oval 166"/>
                <p:cNvSpPr>
                  <a:spLocks noChangeAspect="1"/>
                </p:cNvSpPr>
                <p:nvPr/>
              </p:nvSpPr>
              <p:spPr bwMode="auto">
                <a:xfrm>
                  <a:off x="8202548" y="3650234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68" name="Oval 167"/>
                <p:cNvSpPr>
                  <a:spLocks noChangeAspect="1"/>
                </p:cNvSpPr>
                <p:nvPr/>
              </p:nvSpPr>
              <p:spPr bwMode="auto">
                <a:xfrm>
                  <a:off x="8221597" y="3567684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63" name="Group 168"/>
              <p:cNvGrpSpPr/>
              <p:nvPr/>
            </p:nvGrpSpPr>
            <p:grpSpPr>
              <a:xfrm>
                <a:off x="8251444" y="3838658"/>
                <a:ext cx="83057" cy="146558"/>
                <a:chOff x="8310085" y="3577590"/>
                <a:chExt cx="83057" cy="146558"/>
              </a:xfrm>
            </p:grpSpPr>
            <p:sp>
              <p:nvSpPr>
                <p:cNvPr id="170" name="Oval 169"/>
                <p:cNvSpPr>
                  <a:spLocks noChangeAspect="1"/>
                </p:cNvSpPr>
                <p:nvPr/>
              </p:nvSpPr>
              <p:spPr bwMode="auto">
                <a:xfrm>
                  <a:off x="8310085" y="3660140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71" name="Oval 170"/>
                <p:cNvSpPr>
                  <a:spLocks noChangeAspect="1"/>
                </p:cNvSpPr>
                <p:nvPr/>
              </p:nvSpPr>
              <p:spPr bwMode="auto">
                <a:xfrm>
                  <a:off x="8329134" y="3577590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64" name="Group 171"/>
              <p:cNvGrpSpPr/>
              <p:nvPr/>
            </p:nvGrpSpPr>
            <p:grpSpPr>
              <a:xfrm>
                <a:off x="8357362" y="3847987"/>
                <a:ext cx="83057" cy="146558"/>
                <a:chOff x="8417622" y="3587496"/>
                <a:chExt cx="83057" cy="146558"/>
              </a:xfrm>
            </p:grpSpPr>
            <p:sp>
              <p:nvSpPr>
                <p:cNvPr id="173" name="Oval 172"/>
                <p:cNvSpPr>
                  <a:spLocks noChangeAspect="1"/>
                </p:cNvSpPr>
                <p:nvPr/>
              </p:nvSpPr>
              <p:spPr bwMode="auto">
                <a:xfrm>
                  <a:off x="8417622" y="3670046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74" name="Oval 173"/>
                <p:cNvSpPr>
                  <a:spLocks noChangeAspect="1"/>
                </p:cNvSpPr>
                <p:nvPr/>
              </p:nvSpPr>
              <p:spPr bwMode="auto">
                <a:xfrm>
                  <a:off x="8436671" y="3587496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65" name="Group 174"/>
              <p:cNvGrpSpPr/>
              <p:nvPr/>
            </p:nvGrpSpPr>
            <p:grpSpPr>
              <a:xfrm>
                <a:off x="8463280" y="3857316"/>
                <a:ext cx="83057" cy="146558"/>
                <a:chOff x="8525159" y="3597402"/>
                <a:chExt cx="83057" cy="146558"/>
              </a:xfrm>
            </p:grpSpPr>
            <p:sp>
              <p:nvSpPr>
                <p:cNvPr id="176" name="Oval 175"/>
                <p:cNvSpPr>
                  <a:spLocks noChangeAspect="1"/>
                </p:cNvSpPr>
                <p:nvPr/>
              </p:nvSpPr>
              <p:spPr bwMode="auto">
                <a:xfrm>
                  <a:off x="8525159" y="3679952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77" name="Oval 176"/>
                <p:cNvSpPr>
                  <a:spLocks noChangeAspect="1"/>
                </p:cNvSpPr>
                <p:nvPr/>
              </p:nvSpPr>
              <p:spPr bwMode="auto">
                <a:xfrm>
                  <a:off x="8544208" y="3597402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66" name="Group 177"/>
              <p:cNvGrpSpPr/>
              <p:nvPr/>
            </p:nvGrpSpPr>
            <p:grpSpPr>
              <a:xfrm>
                <a:off x="8569199" y="3866642"/>
                <a:ext cx="83057" cy="146558"/>
                <a:chOff x="8632699" y="3607308"/>
                <a:chExt cx="83057" cy="146558"/>
              </a:xfrm>
            </p:grpSpPr>
            <p:sp>
              <p:nvSpPr>
                <p:cNvPr id="179" name="Oval 178"/>
                <p:cNvSpPr>
                  <a:spLocks noChangeAspect="1"/>
                </p:cNvSpPr>
                <p:nvPr/>
              </p:nvSpPr>
              <p:spPr bwMode="auto">
                <a:xfrm>
                  <a:off x="8632699" y="3689858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80" name="Oval 179"/>
                <p:cNvSpPr>
                  <a:spLocks noChangeAspect="1"/>
                </p:cNvSpPr>
                <p:nvPr/>
              </p:nvSpPr>
              <p:spPr bwMode="auto">
                <a:xfrm>
                  <a:off x="8651748" y="3607308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767" name="Group 180"/>
              <p:cNvGrpSpPr/>
              <p:nvPr/>
            </p:nvGrpSpPr>
            <p:grpSpPr>
              <a:xfrm>
                <a:off x="7615936" y="3782684"/>
                <a:ext cx="83057" cy="146558"/>
                <a:chOff x="7670293" y="3517900"/>
                <a:chExt cx="83057" cy="146558"/>
              </a:xfrm>
            </p:grpSpPr>
            <p:sp>
              <p:nvSpPr>
                <p:cNvPr id="182" name="Oval 181"/>
                <p:cNvSpPr>
                  <a:spLocks noChangeAspect="1"/>
                </p:cNvSpPr>
                <p:nvPr/>
              </p:nvSpPr>
              <p:spPr bwMode="auto">
                <a:xfrm>
                  <a:off x="7670293" y="3600450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83" name="Oval 182"/>
                <p:cNvSpPr>
                  <a:spLocks noChangeAspect="1"/>
                </p:cNvSpPr>
                <p:nvPr/>
              </p:nvSpPr>
              <p:spPr bwMode="auto">
                <a:xfrm>
                  <a:off x="7689342" y="3517900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32" name="Group 183"/>
              <p:cNvGrpSpPr/>
              <p:nvPr/>
            </p:nvGrpSpPr>
            <p:grpSpPr>
              <a:xfrm>
                <a:off x="7510018" y="3773355"/>
                <a:ext cx="83057" cy="146558"/>
                <a:chOff x="7575043" y="3505200"/>
                <a:chExt cx="83057" cy="146558"/>
              </a:xfrm>
            </p:grpSpPr>
            <p:sp>
              <p:nvSpPr>
                <p:cNvPr id="185" name="Oval 184"/>
                <p:cNvSpPr>
                  <a:spLocks noChangeAspect="1"/>
                </p:cNvSpPr>
                <p:nvPr/>
              </p:nvSpPr>
              <p:spPr bwMode="auto">
                <a:xfrm>
                  <a:off x="7575043" y="3587750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86" name="Oval 185"/>
                <p:cNvSpPr>
                  <a:spLocks noChangeAspect="1"/>
                </p:cNvSpPr>
                <p:nvPr/>
              </p:nvSpPr>
              <p:spPr bwMode="auto">
                <a:xfrm>
                  <a:off x="7594092" y="3505200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33" name="Group 186"/>
              <p:cNvGrpSpPr/>
              <p:nvPr/>
            </p:nvGrpSpPr>
            <p:grpSpPr>
              <a:xfrm>
                <a:off x="7404100" y="3764026"/>
                <a:ext cx="83057" cy="146558"/>
                <a:chOff x="7467600" y="3504692"/>
                <a:chExt cx="83057" cy="146558"/>
              </a:xfrm>
            </p:grpSpPr>
            <p:sp>
              <p:nvSpPr>
                <p:cNvPr id="188" name="Oval 187"/>
                <p:cNvSpPr>
                  <a:spLocks noChangeAspect="1"/>
                </p:cNvSpPr>
                <p:nvPr/>
              </p:nvSpPr>
              <p:spPr bwMode="auto">
                <a:xfrm>
                  <a:off x="7467600" y="3587242"/>
                  <a:ext cx="59266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 bwMode="auto">
                <a:xfrm>
                  <a:off x="7486649" y="3504692"/>
                  <a:ext cx="64008" cy="64008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</p:grp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8734299" y="2981610"/>
              <a:ext cx="59266" cy="64008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 bwMode="auto">
            <a:xfrm>
              <a:off x="8753348" y="2899060"/>
              <a:ext cx="64008" cy="64008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 bwMode="auto">
            <a:xfrm>
              <a:off x="8829549" y="2994310"/>
              <a:ext cx="59266" cy="64008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 bwMode="auto">
            <a:xfrm>
              <a:off x="8848598" y="2911760"/>
              <a:ext cx="64008" cy="64008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 bwMode="auto">
            <a:xfrm>
              <a:off x="8667243" y="3241960"/>
              <a:ext cx="59266" cy="64008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8686292" y="3159410"/>
              <a:ext cx="64008" cy="64008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 bwMode="auto">
            <a:xfrm>
              <a:off x="8762493" y="3254660"/>
              <a:ext cx="59266" cy="64008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 bwMode="auto">
            <a:xfrm>
              <a:off x="8781542" y="3172110"/>
              <a:ext cx="64008" cy="64008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-12901" y="-228600"/>
            <a:ext cx="93093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Formation of (nx1)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4000" b="1" kern="0" noProof="0" dirty="0" smtClean="0">
                <a:solidFill>
                  <a:srgbClr val="FFCC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O</a:t>
            </a:r>
            <a:r>
              <a:rPr lang="en-US" sz="4000" b="1" kern="0" dirty="0" err="1" smtClean="0">
                <a:solidFill>
                  <a:srgbClr val="FFCC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xides</a:t>
            </a:r>
            <a:r>
              <a:rPr lang="en-US" sz="4000" b="1" kern="0" dirty="0" smtClean="0">
                <a:solidFill>
                  <a:srgbClr val="FFCC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on Nb(100)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5867400" cy="4572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sz="2000" dirty="0" smtClean="0">
                <a:ea typeface="+mn-ea"/>
                <a:cs typeface="+mn-cs"/>
              </a:rPr>
              <a:t>Ladder-like features are composed of </a:t>
            </a:r>
            <a:r>
              <a:rPr lang="en-US" sz="2000" dirty="0" err="1" smtClean="0">
                <a:ea typeface="+mn-ea"/>
                <a:cs typeface="+mn-cs"/>
              </a:rPr>
              <a:t>NbO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524000" y="6096000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Structural model proposed by An</a:t>
            </a:r>
            <a:r>
              <a:rPr lang="en-US" sz="1400" dirty="0"/>
              <a:t>, B.; Fukuyama, S.; Yokogawa, K.; Yoshimura, M. </a:t>
            </a:r>
            <a:r>
              <a:rPr lang="en-US" sz="1400" i="1" dirty="0"/>
              <a:t>Phys. Rev. B </a:t>
            </a:r>
            <a:r>
              <a:rPr lang="en-US" sz="1400" b="1" i="1" dirty="0"/>
              <a:t>2003, 68, 68.</a:t>
            </a:r>
            <a:endParaRPr lang="en-US" sz="1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35789" y="3886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sz="22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(3x1)-O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536069" y="3886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sz="22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(4x1)-O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457200" y="5410200"/>
            <a:ext cx="323165" cy="2308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900" dirty="0" smtClean="0">
                <a:solidFill>
                  <a:schemeClr val="bg2"/>
                </a:solidFill>
                <a:latin typeface="+mn-lt"/>
              </a:rPr>
              <a:t>Å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2" name="Group 211"/>
          <p:cNvGrpSpPr/>
          <p:nvPr/>
        </p:nvGrpSpPr>
        <p:grpSpPr>
          <a:xfrm>
            <a:off x="228600" y="1752600"/>
            <a:ext cx="4592729" cy="2209474"/>
            <a:chOff x="228600" y="2438400"/>
            <a:chExt cx="4592729" cy="2209474"/>
          </a:xfrm>
        </p:grpSpPr>
        <p:pic>
          <p:nvPicPr>
            <p:cNvPr id="27" name="Picture 26" descr="0710120016_wsxm_fin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514600"/>
              <a:ext cx="2103120" cy="2103120"/>
            </a:xfrm>
            <a:prstGeom prst="rect">
              <a:avLst/>
            </a:prstGeom>
          </p:spPr>
        </p:pic>
        <p:cxnSp>
          <p:nvCxnSpPr>
            <p:cNvPr id="48" name="Straight Connector 47"/>
            <p:cNvCxnSpPr/>
            <p:nvPr/>
          </p:nvCxnSpPr>
          <p:spPr bwMode="auto">
            <a:xfrm>
              <a:off x="241300" y="3168650"/>
              <a:ext cx="1879600" cy="10858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69"/>
            <p:cNvGrpSpPr/>
            <p:nvPr/>
          </p:nvGrpSpPr>
          <p:grpSpPr>
            <a:xfrm>
              <a:off x="2438400" y="2438400"/>
              <a:ext cx="2382929" cy="2209474"/>
              <a:chOff x="2590800" y="3689350"/>
              <a:chExt cx="2382929" cy="2209474"/>
            </a:xfrm>
          </p:grpSpPr>
          <p:sp>
            <p:nvSpPr>
              <p:cNvPr id="66" name="Rectangle 65"/>
              <p:cNvSpPr/>
              <p:nvPr/>
            </p:nvSpPr>
            <p:spPr bwMode="auto">
              <a:xfrm>
                <a:off x="4419600" y="3764752"/>
                <a:ext cx="457200" cy="210312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grpSp>
            <p:nvGrpSpPr>
              <p:cNvPr id="4" name="Group 66"/>
              <p:cNvGrpSpPr/>
              <p:nvPr/>
            </p:nvGrpSpPr>
            <p:grpSpPr>
              <a:xfrm>
                <a:off x="2590800" y="3689350"/>
                <a:ext cx="2382929" cy="2209474"/>
                <a:chOff x="1676400" y="4749828"/>
                <a:chExt cx="2382929" cy="2209474"/>
              </a:xfrm>
            </p:grpSpPr>
            <p:sp>
              <p:nvSpPr>
                <p:cNvPr id="61" name="Rectangle 60"/>
                <p:cNvSpPr/>
                <p:nvPr/>
              </p:nvSpPr>
              <p:spPr bwMode="auto">
                <a:xfrm>
                  <a:off x="1676400" y="4828032"/>
                  <a:ext cx="2103120" cy="2286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grpSp>
              <p:nvGrpSpPr>
                <p:cNvPr id="6" name="Group 64"/>
                <p:cNvGrpSpPr/>
                <p:nvPr/>
              </p:nvGrpSpPr>
              <p:grpSpPr>
                <a:xfrm>
                  <a:off x="1676400" y="4749828"/>
                  <a:ext cx="2382929" cy="2209474"/>
                  <a:chOff x="1828800" y="4749828"/>
                  <a:chExt cx="2382929" cy="2209474"/>
                </a:xfrm>
              </p:grpSpPr>
              <p:grpSp>
                <p:nvGrpSpPr>
                  <p:cNvPr id="7" name="Group 63"/>
                  <p:cNvGrpSpPr/>
                  <p:nvPr/>
                </p:nvGrpSpPr>
                <p:grpSpPr>
                  <a:xfrm>
                    <a:off x="1828800" y="4749828"/>
                    <a:ext cx="2382929" cy="2209474"/>
                    <a:chOff x="106271" y="4648228"/>
                    <a:chExt cx="2382929" cy="2209474"/>
                  </a:xfrm>
                </p:grpSpPr>
                <p:grpSp>
                  <p:nvGrpSpPr>
                    <p:cNvPr id="8" name="Group 31"/>
                    <p:cNvGrpSpPr/>
                    <p:nvPr/>
                  </p:nvGrpSpPr>
                  <p:grpSpPr>
                    <a:xfrm>
                      <a:off x="106271" y="4726432"/>
                      <a:ext cx="2103120" cy="2131270"/>
                      <a:chOff x="164106" y="4238752"/>
                      <a:chExt cx="2103120" cy="2131270"/>
                    </a:xfrm>
                  </p:grpSpPr>
                  <p:pic>
                    <p:nvPicPr>
                      <p:cNvPr id="28" name="Picture 27" descr="0710120016_wsxm_topgraphy_final.jpg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106" y="4238752"/>
                        <a:ext cx="2103120" cy="210312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1025166" y="6139190"/>
                        <a:ext cx="381000" cy="2308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900" dirty="0" smtClean="0">
                            <a:solidFill>
                              <a:schemeClr val="bg2"/>
                            </a:solidFill>
                            <a:latin typeface="+mn-lt"/>
                          </a:rPr>
                          <a:t>nm</a:t>
                        </a:r>
                        <a:endParaRPr lang="en-US" sz="900" dirty="0">
                          <a:solidFill>
                            <a:schemeClr val="bg2"/>
                          </a:solidFill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279400" y="4921278"/>
                      <a:ext cx="8382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(3x1)-O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1651000" y="4921278"/>
                      <a:ext cx="8382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(3x1)-O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963521" y="4648228"/>
                      <a:ext cx="8382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(4x1)-O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sp>
                <p:nvSpPr>
                  <p:cNvPr id="55" name="Right Bracket 54"/>
                  <p:cNvSpPr/>
                  <p:nvPr/>
                </p:nvSpPr>
                <p:spPr bwMode="auto">
                  <a:xfrm rot="16200000">
                    <a:off x="2308225" y="5133975"/>
                    <a:ext cx="247650" cy="685800"/>
                  </a:xfrm>
                  <a:prstGeom prst="rightBracket">
                    <a:avLst/>
                  </a:prstGeom>
                  <a:noFill/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sp>
                <p:nvSpPr>
                  <p:cNvPr id="56" name="Right Bracket 55"/>
                  <p:cNvSpPr/>
                  <p:nvPr/>
                </p:nvSpPr>
                <p:spPr bwMode="auto">
                  <a:xfrm rot="16200000">
                    <a:off x="2981325" y="4867275"/>
                    <a:ext cx="247650" cy="673100"/>
                  </a:xfrm>
                  <a:prstGeom prst="rightBracket">
                    <a:avLst/>
                  </a:prstGeom>
                  <a:noFill/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sp>
                <p:nvSpPr>
                  <p:cNvPr id="57" name="Right Bracket 56"/>
                  <p:cNvSpPr/>
                  <p:nvPr/>
                </p:nvSpPr>
                <p:spPr bwMode="auto">
                  <a:xfrm rot="16200000">
                    <a:off x="3454400" y="5346700"/>
                    <a:ext cx="247650" cy="260350"/>
                  </a:xfrm>
                  <a:prstGeom prst="rightBracket">
                    <a:avLst/>
                  </a:prstGeom>
                  <a:noFill/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</p:grpSp>
          </p:grpSp>
        </p:grpSp>
      </p:grp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76200" y="10668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Observe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coexistence of two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structures: 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(3x1)-O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and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(4x1)-O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5105400" y="1066800"/>
            <a:ext cx="3848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Bright features are parallel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rows of 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atoms</a:t>
            </a:r>
          </a:p>
        </p:txBody>
      </p:sp>
      <p:grpSp>
        <p:nvGrpSpPr>
          <p:cNvPr id="10" name="Group 195"/>
          <p:cNvGrpSpPr/>
          <p:nvPr/>
        </p:nvGrpSpPr>
        <p:grpSpPr>
          <a:xfrm>
            <a:off x="5168787" y="1859280"/>
            <a:ext cx="2103120" cy="2103120"/>
            <a:chOff x="5105400" y="2514600"/>
            <a:chExt cx="2103120" cy="2103120"/>
          </a:xfrm>
        </p:grpSpPr>
        <p:pic>
          <p:nvPicPr>
            <p:cNvPr id="45" name="Picture 13" descr="0203120069_wsxm_filtered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5400" y="2514600"/>
              <a:ext cx="2103120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Rectangle 127"/>
            <p:cNvSpPr/>
            <p:nvPr/>
          </p:nvSpPr>
          <p:spPr bwMode="auto">
            <a:xfrm>
              <a:off x="5378450" y="2940050"/>
              <a:ext cx="1117600" cy="1143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</p:grpSp>
      <p:grpSp>
        <p:nvGrpSpPr>
          <p:cNvPr id="11" name="Group 225"/>
          <p:cNvGrpSpPr/>
          <p:nvPr/>
        </p:nvGrpSpPr>
        <p:grpSpPr>
          <a:xfrm>
            <a:off x="304800" y="4267200"/>
            <a:ext cx="2204978" cy="1371600"/>
            <a:chOff x="304800" y="4267200"/>
            <a:chExt cx="2204978" cy="1371600"/>
          </a:xfrm>
        </p:grpSpPr>
        <p:grpSp>
          <p:nvGrpSpPr>
            <p:cNvPr id="12" name="Group 224"/>
            <p:cNvGrpSpPr/>
            <p:nvPr/>
          </p:nvGrpSpPr>
          <p:grpSpPr>
            <a:xfrm>
              <a:off x="304800" y="4267200"/>
              <a:ext cx="2204978" cy="1371600"/>
              <a:chOff x="304800" y="4267200"/>
              <a:chExt cx="2204978" cy="1371600"/>
            </a:xfrm>
          </p:grpSpPr>
          <p:pic>
            <p:nvPicPr>
              <p:cNvPr id="37" name="Picture 36" descr="3x1-O_v2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800" y="4267200"/>
                <a:ext cx="2204978" cy="1371600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 bwMode="auto">
              <a:xfrm>
                <a:off x="831850" y="4512731"/>
                <a:ext cx="914400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51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sp>
          <p:nvSpPr>
            <p:cNvPr id="195" name="Content Placeholder 2"/>
            <p:cNvSpPr txBox="1">
              <a:spLocks/>
            </p:cNvSpPr>
            <p:nvPr/>
          </p:nvSpPr>
          <p:spPr bwMode="auto">
            <a:xfrm>
              <a:off x="831850" y="5334000"/>
              <a:ext cx="914400" cy="30480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tabLst/>
                <a:defRPr/>
              </a:pPr>
              <a:r>
                <a:rPr lang="en-US" sz="1400" kern="0" dirty="0" smtClean="0">
                  <a:solidFill>
                    <a:srgbClr val="00051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~1.0 nm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8" name="Content Placeholder 2"/>
          <p:cNvSpPr txBox="1">
            <a:spLocks/>
          </p:cNvSpPr>
          <p:nvPr/>
        </p:nvSpPr>
        <p:spPr bwMode="auto">
          <a:xfrm>
            <a:off x="5715000" y="4038600"/>
            <a:ext cx="32663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Ladder length ranges from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2.5 – 7.5 nm</a:t>
            </a:r>
          </a:p>
        </p:txBody>
      </p:sp>
      <p:grpSp>
        <p:nvGrpSpPr>
          <p:cNvPr id="41" name="Group 227"/>
          <p:cNvGrpSpPr/>
          <p:nvPr/>
        </p:nvGrpSpPr>
        <p:grpSpPr>
          <a:xfrm>
            <a:off x="2819400" y="4267200"/>
            <a:ext cx="2576339" cy="1371600"/>
            <a:chOff x="3138661" y="4267200"/>
            <a:chExt cx="2576339" cy="1371600"/>
          </a:xfrm>
        </p:grpSpPr>
        <p:grpSp>
          <p:nvGrpSpPr>
            <p:cNvPr id="44" name="Group 226"/>
            <p:cNvGrpSpPr/>
            <p:nvPr/>
          </p:nvGrpSpPr>
          <p:grpSpPr>
            <a:xfrm>
              <a:off x="3138661" y="4267200"/>
              <a:ext cx="2576339" cy="1371600"/>
              <a:chOff x="3138661" y="4267200"/>
              <a:chExt cx="2576339" cy="1371600"/>
            </a:xfrm>
          </p:grpSpPr>
          <p:pic>
            <p:nvPicPr>
              <p:cNvPr id="38" name="Picture 37" descr="4x1-O_v2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8661" y="4267200"/>
                <a:ext cx="2576339" cy="1371600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 bwMode="auto">
              <a:xfrm>
                <a:off x="3631334" y="4514280"/>
                <a:ext cx="1066800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51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sp>
          <p:nvSpPr>
            <p:cNvPr id="24" name="Content Placeholder 2"/>
            <p:cNvSpPr txBox="1">
              <a:spLocks/>
            </p:cNvSpPr>
            <p:nvPr/>
          </p:nvSpPr>
          <p:spPr bwMode="auto">
            <a:xfrm>
              <a:off x="3629810" y="5334000"/>
              <a:ext cx="1069848" cy="30480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0051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tabLst/>
                <a:defRPr/>
              </a:pPr>
              <a:r>
                <a:rPr lang="en-US" sz="1400" kern="0" dirty="0" smtClean="0">
                  <a:solidFill>
                    <a:srgbClr val="00051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~1.33 nm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1" name="Content Placeholder 2"/>
          <p:cNvSpPr txBox="1">
            <a:spLocks/>
          </p:cNvSpPr>
          <p:nvPr/>
        </p:nvSpPr>
        <p:spPr bwMode="auto">
          <a:xfrm>
            <a:off x="1447800" y="5740400"/>
            <a:ext cx="6248400" cy="423333"/>
          </a:xfrm>
          <a:prstGeom prst="rect">
            <a:avLst/>
          </a:prstGeom>
          <a:noFill/>
          <a:ln w="38100" cap="flat" cmpd="sng" algn="ctr">
            <a:solidFill>
              <a:srgbClr val="FFCC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sz="22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Two </a:t>
            </a:r>
            <a:r>
              <a:rPr lang="en-US" sz="2200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NbO</a:t>
            </a:r>
            <a:r>
              <a:rPr lang="en-US" sz="22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structures coexist on the (100) surface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715000" y="4857750"/>
            <a:ext cx="153131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Average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~ 4.8 nm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1" name="Group 190"/>
          <p:cNvGrpSpPr>
            <a:grpSpLocks noChangeAspect="1"/>
          </p:cNvGrpSpPr>
          <p:nvPr/>
        </p:nvGrpSpPr>
        <p:grpSpPr>
          <a:xfrm>
            <a:off x="7260039" y="4800600"/>
            <a:ext cx="1426761" cy="914400"/>
            <a:chOff x="7107261" y="4715022"/>
            <a:chExt cx="1683578" cy="1076178"/>
          </a:xfrm>
        </p:grpSpPr>
        <p:grpSp>
          <p:nvGrpSpPr>
            <p:cNvPr id="47" name="Group 775"/>
            <p:cNvGrpSpPr/>
            <p:nvPr/>
          </p:nvGrpSpPr>
          <p:grpSpPr>
            <a:xfrm rot="5400000">
              <a:off x="6783868" y="5097685"/>
              <a:ext cx="958764" cy="311977"/>
              <a:chOff x="7755469" y="5178011"/>
              <a:chExt cx="958764" cy="311977"/>
            </a:xfrm>
          </p:grpSpPr>
          <p:cxnSp>
            <p:nvCxnSpPr>
              <p:cNvPr id="771" name="Straight Connector 770"/>
              <p:cNvCxnSpPr/>
              <p:nvPr/>
            </p:nvCxnSpPr>
            <p:spPr bwMode="auto">
              <a:xfrm rot="16200000" flipH="1" flipV="1">
                <a:off x="7601498" y="5331982"/>
                <a:ext cx="311977" cy="4036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3" name="Straight Connector 772"/>
              <p:cNvCxnSpPr/>
              <p:nvPr/>
            </p:nvCxnSpPr>
            <p:spPr bwMode="auto">
              <a:xfrm rot="16200000" flipH="1" flipV="1">
                <a:off x="8549764" y="5331982"/>
                <a:ext cx="311977" cy="4036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4" name="Straight Connector 773"/>
              <p:cNvCxnSpPr/>
              <p:nvPr/>
            </p:nvCxnSpPr>
            <p:spPr bwMode="auto">
              <a:xfrm>
                <a:off x="7772401" y="5333206"/>
                <a:ext cx="941832" cy="158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" name="Group 768"/>
            <p:cNvGrpSpPr>
              <a:grpSpLocks noChangeAspect="1"/>
            </p:cNvGrpSpPr>
            <p:nvPr/>
          </p:nvGrpSpPr>
          <p:grpSpPr>
            <a:xfrm rot="5400000">
              <a:off x="7612670" y="4613031"/>
              <a:ext cx="1076178" cy="1280160"/>
              <a:chOff x="7696200" y="3945466"/>
              <a:chExt cx="1295400" cy="1540934"/>
            </a:xfrm>
          </p:grpSpPr>
          <p:sp>
            <p:nvSpPr>
              <p:cNvPr id="698" name="Oval 697"/>
              <p:cNvSpPr/>
              <p:nvPr/>
            </p:nvSpPr>
            <p:spPr bwMode="auto">
              <a:xfrm>
                <a:off x="7696200" y="4343400"/>
                <a:ext cx="152400" cy="152400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703" name="Oval 702"/>
              <p:cNvSpPr/>
              <p:nvPr/>
            </p:nvSpPr>
            <p:spPr bwMode="auto">
              <a:xfrm>
                <a:off x="8839200" y="4343400"/>
                <a:ext cx="152400" cy="152400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grpSp>
            <p:nvGrpSpPr>
              <p:cNvPr id="50" name="Group 704"/>
              <p:cNvGrpSpPr/>
              <p:nvPr/>
            </p:nvGrpSpPr>
            <p:grpSpPr>
              <a:xfrm>
                <a:off x="7696200" y="4538132"/>
                <a:ext cx="1295400" cy="152400"/>
                <a:chOff x="7696200" y="4343400"/>
                <a:chExt cx="1295400" cy="152400"/>
              </a:xfrm>
            </p:grpSpPr>
            <p:sp>
              <p:nvSpPr>
                <p:cNvPr id="706" name="Oval 705"/>
                <p:cNvSpPr/>
                <p:nvPr/>
              </p:nvSpPr>
              <p:spPr bwMode="auto">
                <a:xfrm>
                  <a:off x="7696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07" name="Oval 706"/>
                <p:cNvSpPr/>
                <p:nvPr/>
              </p:nvSpPr>
              <p:spPr bwMode="auto">
                <a:xfrm>
                  <a:off x="79248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08" name="Oval 707"/>
                <p:cNvSpPr/>
                <p:nvPr/>
              </p:nvSpPr>
              <p:spPr bwMode="auto">
                <a:xfrm>
                  <a:off x="81534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09" name="Oval 708"/>
                <p:cNvSpPr/>
                <p:nvPr/>
              </p:nvSpPr>
              <p:spPr bwMode="auto">
                <a:xfrm>
                  <a:off x="83820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10" name="Oval 709"/>
                <p:cNvSpPr/>
                <p:nvPr/>
              </p:nvSpPr>
              <p:spPr bwMode="auto">
                <a:xfrm>
                  <a:off x="86106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11" name="Oval 710"/>
                <p:cNvSpPr/>
                <p:nvPr/>
              </p:nvSpPr>
              <p:spPr bwMode="auto">
                <a:xfrm>
                  <a:off x="8839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51" name="Group 711"/>
              <p:cNvGrpSpPr/>
              <p:nvPr/>
            </p:nvGrpSpPr>
            <p:grpSpPr>
              <a:xfrm>
                <a:off x="7696200" y="4758268"/>
                <a:ext cx="1295400" cy="152400"/>
                <a:chOff x="7696200" y="4343400"/>
                <a:chExt cx="1295400" cy="152400"/>
              </a:xfrm>
            </p:grpSpPr>
            <p:sp>
              <p:nvSpPr>
                <p:cNvPr id="713" name="Oval 712"/>
                <p:cNvSpPr/>
                <p:nvPr/>
              </p:nvSpPr>
              <p:spPr bwMode="auto">
                <a:xfrm>
                  <a:off x="7696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14" name="Oval 713"/>
                <p:cNvSpPr/>
                <p:nvPr/>
              </p:nvSpPr>
              <p:spPr bwMode="auto">
                <a:xfrm>
                  <a:off x="79248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15" name="Oval 714"/>
                <p:cNvSpPr/>
                <p:nvPr/>
              </p:nvSpPr>
              <p:spPr bwMode="auto">
                <a:xfrm>
                  <a:off x="81534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16" name="Oval 715"/>
                <p:cNvSpPr/>
                <p:nvPr/>
              </p:nvSpPr>
              <p:spPr bwMode="auto">
                <a:xfrm>
                  <a:off x="83820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17" name="Oval 716"/>
                <p:cNvSpPr/>
                <p:nvPr/>
              </p:nvSpPr>
              <p:spPr bwMode="auto">
                <a:xfrm>
                  <a:off x="86106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18" name="Oval 717"/>
                <p:cNvSpPr/>
                <p:nvPr/>
              </p:nvSpPr>
              <p:spPr bwMode="auto">
                <a:xfrm>
                  <a:off x="8839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sp>
            <p:nvSpPr>
              <p:cNvPr id="720" name="Oval 719"/>
              <p:cNvSpPr/>
              <p:nvPr/>
            </p:nvSpPr>
            <p:spPr bwMode="auto">
              <a:xfrm>
                <a:off x="7696200" y="4953000"/>
                <a:ext cx="152400" cy="152400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725" name="Oval 724"/>
              <p:cNvSpPr/>
              <p:nvPr/>
            </p:nvSpPr>
            <p:spPr bwMode="auto">
              <a:xfrm>
                <a:off x="8839200" y="4953000"/>
                <a:ext cx="152400" cy="152400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grpSp>
            <p:nvGrpSpPr>
              <p:cNvPr id="52" name="Group 725"/>
              <p:cNvGrpSpPr/>
              <p:nvPr/>
            </p:nvGrpSpPr>
            <p:grpSpPr>
              <a:xfrm>
                <a:off x="7696200" y="3945466"/>
                <a:ext cx="1295400" cy="152400"/>
                <a:chOff x="7696200" y="4343400"/>
                <a:chExt cx="1295400" cy="152400"/>
              </a:xfrm>
            </p:grpSpPr>
            <p:sp>
              <p:nvSpPr>
                <p:cNvPr id="727" name="Oval 726"/>
                <p:cNvSpPr/>
                <p:nvPr/>
              </p:nvSpPr>
              <p:spPr bwMode="auto">
                <a:xfrm>
                  <a:off x="7696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28" name="Oval 727"/>
                <p:cNvSpPr/>
                <p:nvPr/>
              </p:nvSpPr>
              <p:spPr bwMode="auto">
                <a:xfrm>
                  <a:off x="79248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29" name="Oval 728"/>
                <p:cNvSpPr/>
                <p:nvPr/>
              </p:nvSpPr>
              <p:spPr bwMode="auto">
                <a:xfrm>
                  <a:off x="81534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30" name="Oval 729"/>
                <p:cNvSpPr/>
                <p:nvPr/>
              </p:nvSpPr>
              <p:spPr bwMode="auto">
                <a:xfrm>
                  <a:off x="83820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31" name="Oval 730"/>
                <p:cNvSpPr/>
                <p:nvPr/>
              </p:nvSpPr>
              <p:spPr bwMode="auto">
                <a:xfrm>
                  <a:off x="86106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32" name="Oval 731"/>
                <p:cNvSpPr/>
                <p:nvPr/>
              </p:nvSpPr>
              <p:spPr bwMode="auto">
                <a:xfrm>
                  <a:off x="8839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53" name="Group 732"/>
              <p:cNvGrpSpPr/>
              <p:nvPr/>
            </p:nvGrpSpPr>
            <p:grpSpPr>
              <a:xfrm>
                <a:off x="7696200" y="4140198"/>
                <a:ext cx="1295400" cy="152400"/>
                <a:chOff x="7696200" y="4343400"/>
                <a:chExt cx="1295400" cy="152400"/>
              </a:xfrm>
            </p:grpSpPr>
            <p:sp>
              <p:nvSpPr>
                <p:cNvPr id="734" name="Oval 733"/>
                <p:cNvSpPr/>
                <p:nvPr/>
              </p:nvSpPr>
              <p:spPr bwMode="auto">
                <a:xfrm>
                  <a:off x="7696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35" name="Oval 734"/>
                <p:cNvSpPr/>
                <p:nvPr/>
              </p:nvSpPr>
              <p:spPr bwMode="auto">
                <a:xfrm>
                  <a:off x="79248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36" name="Oval 735"/>
                <p:cNvSpPr/>
                <p:nvPr/>
              </p:nvSpPr>
              <p:spPr bwMode="auto">
                <a:xfrm>
                  <a:off x="81534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37" name="Oval 736"/>
                <p:cNvSpPr/>
                <p:nvPr/>
              </p:nvSpPr>
              <p:spPr bwMode="auto">
                <a:xfrm>
                  <a:off x="83820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38" name="Oval 737"/>
                <p:cNvSpPr/>
                <p:nvPr/>
              </p:nvSpPr>
              <p:spPr bwMode="auto">
                <a:xfrm>
                  <a:off x="86106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39" name="Oval 738"/>
                <p:cNvSpPr/>
                <p:nvPr/>
              </p:nvSpPr>
              <p:spPr bwMode="auto">
                <a:xfrm>
                  <a:off x="8839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54" name="Group 739"/>
              <p:cNvGrpSpPr/>
              <p:nvPr/>
            </p:nvGrpSpPr>
            <p:grpSpPr>
              <a:xfrm>
                <a:off x="7696200" y="5139268"/>
                <a:ext cx="1295400" cy="152400"/>
                <a:chOff x="7696200" y="4343400"/>
                <a:chExt cx="1295400" cy="152400"/>
              </a:xfrm>
            </p:grpSpPr>
            <p:sp>
              <p:nvSpPr>
                <p:cNvPr id="741" name="Oval 740"/>
                <p:cNvSpPr/>
                <p:nvPr/>
              </p:nvSpPr>
              <p:spPr bwMode="auto">
                <a:xfrm>
                  <a:off x="7696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42" name="Oval 741"/>
                <p:cNvSpPr/>
                <p:nvPr/>
              </p:nvSpPr>
              <p:spPr bwMode="auto">
                <a:xfrm>
                  <a:off x="79248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43" name="Oval 742"/>
                <p:cNvSpPr/>
                <p:nvPr/>
              </p:nvSpPr>
              <p:spPr bwMode="auto">
                <a:xfrm>
                  <a:off x="81534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44" name="Oval 743"/>
                <p:cNvSpPr/>
                <p:nvPr/>
              </p:nvSpPr>
              <p:spPr bwMode="auto">
                <a:xfrm>
                  <a:off x="83820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45" name="Oval 744"/>
                <p:cNvSpPr/>
                <p:nvPr/>
              </p:nvSpPr>
              <p:spPr bwMode="auto">
                <a:xfrm>
                  <a:off x="86106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46" name="Oval 745"/>
                <p:cNvSpPr/>
                <p:nvPr/>
              </p:nvSpPr>
              <p:spPr bwMode="auto">
                <a:xfrm>
                  <a:off x="8839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grpSp>
            <p:nvGrpSpPr>
              <p:cNvPr id="62" name="Group 746"/>
              <p:cNvGrpSpPr/>
              <p:nvPr/>
            </p:nvGrpSpPr>
            <p:grpSpPr>
              <a:xfrm>
                <a:off x="7696200" y="5334000"/>
                <a:ext cx="1295400" cy="152400"/>
                <a:chOff x="7696200" y="4343400"/>
                <a:chExt cx="1295400" cy="152400"/>
              </a:xfrm>
            </p:grpSpPr>
            <p:sp>
              <p:nvSpPr>
                <p:cNvPr id="748" name="Oval 747"/>
                <p:cNvSpPr/>
                <p:nvPr/>
              </p:nvSpPr>
              <p:spPr bwMode="auto">
                <a:xfrm>
                  <a:off x="7696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49" name="Oval 748"/>
                <p:cNvSpPr/>
                <p:nvPr/>
              </p:nvSpPr>
              <p:spPr bwMode="auto">
                <a:xfrm>
                  <a:off x="79248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50" name="Oval 749"/>
                <p:cNvSpPr/>
                <p:nvPr/>
              </p:nvSpPr>
              <p:spPr bwMode="auto">
                <a:xfrm>
                  <a:off x="81534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51" name="Oval 750"/>
                <p:cNvSpPr/>
                <p:nvPr/>
              </p:nvSpPr>
              <p:spPr bwMode="auto">
                <a:xfrm>
                  <a:off x="83820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52" name="Oval 751"/>
                <p:cNvSpPr/>
                <p:nvPr/>
              </p:nvSpPr>
              <p:spPr bwMode="auto">
                <a:xfrm>
                  <a:off x="86106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753" name="Oval 752"/>
                <p:cNvSpPr/>
                <p:nvPr/>
              </p:nvSpPr>
              <p:spPr bwMode="auto">
                <a:xfrm>
                  <a:off x="8839200" y="4343400"/>
                  <a:ext cx="152400" cy="1524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</p:grpSp>
      </p:grpSp>
      <p:cxnSp>
        <p:nvCxnSpPr>
          <p:cNvPr id="192" name="Straight Connector 191"/>
          <p:cNvCxnSpPr/>
          <p:nvPr/>
        </p:nvCxnSpPr>
        <p:spPr bwMode="auto">
          <a:xfrm flipV="1">
            <a:off x="6553200" y="2165350"/>
            <a:ext cx="850900" cy="1206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>
            <a:off x="6553200" y="3429000"/>
            <a:ext cx="850900" cy="1206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791489" y="3572270"/>
            <a:ext cx="1276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-0.5 </a:t>
            </a:r>
            <a:r>
              <a:rPr lang="en-US" sz="1600" dirty="0"/>
              <a:t>V, </a:t>
            </a:r>
            <a:r>
              <a:rPr lang="en-US" sz="1600" dirty="0" smtClean="0"/>
              <a:t>0.1 </a:t>
            </a:r>
            <a:r>
              <a:rPr lang="en-US" sz="1600" dirty="0" err="1"/>
              <a:t>nA</a:t>
            </a:r>
            <a:endParaRPr lang="en-US" sz="1600" dirty="0"/>
          </a:p>
        </p:txBody>
      </p:sp>
      <p:sp>
        <p:nvSpPr>
          <p:cNvPr id="138" name="Oval 137"/>
          <p:cNvSpPr>
            <a:spLocks noChangeAspect="1"/>
          </p:cNvSpPr>
          <p:nvPr/>
        </p:nvSpPr>
        <p:spPr bwMode="auto">
          <a:xfrm>
            <a:off x="7442199" y="2958328"/>
            <a:ext cx="64008" cy="64008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Preferential Binding Sites For Molecular Oxygen on Nb(100) Oxide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57430"/>
            <a:ext cx="9144000" cy="457200"/>
          </a:xfrm>
        </p:spPr>
        <p:txBody>
          <a:bodyPr/>
          <a:lstStyle/>
          <a:p>
            <a:pPr algn="ctr" eaLnBrk="1" hangingPunct="1">
              <a:buFont typeface="Wingdings" charset="2"/>
              <a:buChar char="n"/>
              <a:defRPr/>
            </a:pPr>
            <a:r>
              <a:rPr lang="en-US" sz="2000" dirty="0" smtClean="0">
                <a:ea typeface="+mn-ea"/>
                <a:cs typeface="+mn-cs"/>
              </a:rPr>
              <a:t>Surface has been exposed to 9L of O</a:t>
            </a:r>
            <a:r>
              <a:rPr lang="en-US" sz="2000" baseline="-25000" dirty="0" smtClean="0">
                <a:ea typeface="+mn-ea"/>
                <a:cs typeface="+mn-cs"/>
              </a:rPr>
              <a:t>2</a:t>
            </a:r>
            <a:r>
              <a:rPr lang="en-US" sz="2000" dirty="0" smtClean="0">
                <a:ea typeface="+mn-ea"/>
                <a:cs typeface="+mn-cs"/>
              </a:rPr>
              <a:t> at room temperature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667662" y="1451802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Formation of amorphous NbO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Nb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structures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667662" y="2439516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Observe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large-scale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features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 the underlying ladder structure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885876" y="3359688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Terraces and step edges remain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885876" y="4002198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en-US" sz="2000" kern="0" noProof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morphous</a:t>
            </a:r>
            <a:r>
              <a:rPr lang="en-US" sz="20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oxides</a:t>
            </a:r>
            <a:r>
              <a:rPr lang="en-US" sz="20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follow ladder orientation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9107" y="1676400"/>
            <a:ext cx="5562600" cy="2743200"/>
            <a:chOff x="109107" y="1676400"/>
            <a:chExt cx="5562600" cy="2743200"/>
          </a:xfrm>
        </p:grpSpPr>
        <p:pic>
          <p:nvPicPr>
            <p:cNvPr id="21" name="Picture 20" descr="06251200066_wsxm_fin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107" y="1676400"/>
              <a:ext cx="2743200" cy="2743200"/>
            </a:xfrm>
            <a:prstGeom prst="rect">
              <a:avLst/>
            </a:prstGeom>
          </p:spPr>
        </p:pic>
        <p:pic>
          <p:nvPicPr>
            <p:cNvPr id="22" name="Picture 21" descr="0625120084_wsxm_fina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8507" y="1676400"/>
              <a:ext cx="2743200" cy="2743200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791200" y="4724400"/>
            <a:ext cx="3352800" cy="9144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Oxide clusters do no</a:t>
            </a:r>
            <a:r>
              <a:rPr lang="en-US" sz="2000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noProof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uniformly cover the </a:t>
            </a:r>
            <a:r>
              <a:rPr lang="en-US" sz="2000" kern="0" noProof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NbO</a:t>
            </a:r>
            <a:r>
              <a:rPr lang="en-US" sz="2000" kern="0" noProof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surface</a:t>
            </a:r>
          </a:p>
        </p:txBody>
      </p:sp>
      <p:pic>
        <p:nvPicPr>
          <p:cNvPr id="26" name="Picture 25" descr="3x1-O_v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07" y="4788841"/>
            <a:ext cx="2468880" cy="1535759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2661807" y="5070660"/>
            <a:ext cx="457200" cy="486854"/>
            <a:chOff x="2661807" y="4924140"/>
            <a:chExt cx="457200" cy="486854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2661807" y="540940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>
            <a:xfrm>
              <a:off x="2667000" y="4924140"/>
              <a:ext cx="4498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+mn-lt"/>
                </a:rPr>
                <a:t>O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4419600" y="4324020"/>
            <a:ext cx="1276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-0.5 </a:t>
            </a:r>
            <a:r>
              <a:rPr lang="en-US" sz="1600" dirty="0"/>
              <a:t>V, </a:t>
            </a:r>
            <a:r>
              <a:rPr lang="en-US" sz="1600" dirty="0" smtClean="0"/>
              <a:t>0.1 </a:t>
            </a:r>
            <a:r>
              <a:rPr lang="en-US" sz="1600" dirty="0" err="1"/>
              <a:t>nA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3124200" y="2438400"/>
            <a:ext cx="1371600" cy="1676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rot="5400000">
            <a:off x="3962400" y="4343400"/>
            <a:ext cx="762000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H="1">
            <a:off x="2895600" y="4343400"/>
            <a:ext cx="762000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Group 71"/>
          <p:cNvGrpSpPr/>
          <p:nvPr/>
        </p:nvGrpSpPr>
        <p:grpSpPr>
          <a:xfrm>
            <a:off x="3202827" y="4788841"/>
            <a:ext cx="2468880" cy="1535759"/>
            <a:chOff x="3202827" y="4642321"/>
            <a:chExt cx="2468880" cy="1535759"/>
          </a:xfrm>
        </p:grpSpPr>
        <p:pic>
          <p:nvPicPr>
            <p:cNvPr id="29" name="Picture 28" descr="3x1-O_v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2827" y="4642321"/>
              <a:ext cx="2468880" cy="1535759"/>
            </a:xfrm>
            <a:prstGeom prst="rect">
              <a:avLst/>
            </a:prstGeom>
          </p:spPr>
        </p:pic>
        <p:sp>
          <p:nvSpPr>
            <p:cNvPr id="51" name="Oval 50"/>
            <p:cNvSpPr/>
            <p:nvPr/>
          </p:nvSpPr>
          <p:spPr bwMode="auto">
            <a:xfrm>
              <a:off x="3429000" y="4724400"/>
              <a:ext cx="381000" cy="3810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648200" y="5562600"/>
              <a:ext cx="381000" cy="3810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276600" y="5562600"/>
              <a:ext cx="381000" cy="3810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181600" y="4876800"/>
              <a:ext cx="381000" cy="3810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343400" y="5105400"/>
              <a:ext cx="533400" cy="5334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3581400" y="5486400"/>
              <a:ext cx="533400" cy="5334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257800" y="5257800"/>
              <a:ext cx="228600" cy="3048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962400" y="4800600"/>
              <a:ext cx="228600" cy="3048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648200" y="4800600"/>
              <a:ext cx="228600" cy="3048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953000" y="5791200"/>
              <a:ext cx="228600" cy="3048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429000" y="5105400"/>
              <a:ext cx="381000" cy="4572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114800" y="4724400"/>
              <a:ext cx="381000" cy="4572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181600" y="5562600"/>
              <a:ext cx="381000" cy="4572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267200" y="5562600"/>
              <a:ext cx="381000" cy="4572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3962400" y="5715000"/>
              <a:ext cx="381000" cy="3810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3657600" y="4800600"/>
              <a:ext cx="381000" cy="3810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495800" y="4800600"/>
              <a:ext cx="228600" cy="3048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5791200" y="5638800"/>
            <a:ext cx="3352800" cy="6858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Oxygen binds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along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rows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atoms</a:t>
            </a:r>
            <a:endParaRPr lang="en-US" sz="2000" kern="0" noProof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820855" y="4724400"/>
            <a:ext cx="3293491" cy="1639880"/>
          </a:xfrm>
          <a:prstGeom prst="rect">
            <a:avLst/>
          </a:prstGeom>
          <a:noFill/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Low-Temperature Anneal Dissolves Higher Oxides Into Nb(100)-O</a:t>
            </a:r>
            <a:endParaRPr lang="en-US" sz="4000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139550" y="1219200"/>
            <a:ext cx="6517143" cy="4279054"/>
            <a:chOff x="163059" y="1249680"/>
            <a:chExt cx="6517143" cy="4279054"/>
          </a:xfrm>
        </p:grpSpPr>
        <p:pic>
          <p:nvPicPr>
            <p:cNvPr id="19" name="Picture 18" descr="0628120046_wsxm_fin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0071" y="3425614"/>
              <a:ext cx="2103120" cy="2103120"/>
            </a:xfrm>
            <a:prstGeom prst="rect">
              <a:avLst/>
            </a:prstGeom>
          </p:spPr>
        </p:pic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2370070" y="1249680"/>
              <a:ext cx="2103120" cy="2103120"/>
              <a:chOff x="2518833" y="1219200"/>
              <a:chExt cx="2194560" cy="2194560"/>
            </a:xfrm>
          </p:grpSpPr>
          <p:pic>
            <p:nvPicPr>
              <p:cNvPr id="18" name="Picture 17" descr="0628120048_wsxm_final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8833" y="1219200"/>
                <a:ext cx="2194560" cy="2194560"/>
              </a:xfrm>
              <a:prstGeom prst="rect">
                <a:avLst/>
              </a:prstGeom>
            </p:spPr>
          </p:pic>
          <p:sp>
            <p:nvSpPr>
              <p:cNvPr id="41" name="Content Placeholder 2"/>
              <p:cNvSpPr txBox="1">
                <a:spLocks/>
              </p:cNvSpPr>
              <p:nvPr/>
            </p:nvSpPr>
            <p:spPr bwMode="auto">
              <a:xfrm>
                <a:off x="2518833" y="1219200"/>
                <a:ext cx="19812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tabLst/>
                  <a:defRPr/>
                </a:pPr>
                <a:r>
                  <a:rPr lang="en-US" sz="1600" b="1" kern="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T = 5 min</a:t>
                </a:r>
              </a:p>
              <a:p>
                <a:pPr marL="342900" marR="0" lvl="0" indent="-34290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tabLst/>
                  <a:defRPr/>
                </a:pPr>
                <a:r>
                  <a:rPr lang="en-US" sz="1600" b="1" kern="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Exposure = 9 L</a:t>
                </a:r>
              </a:p>
            </p:txBody>
          </p:sp>
        </p:grpSp>
        <p:pic>
          <p:nvPicPr>
            <p:cNvPr id="32" name="Picture 31" descr="0702120027_wsxm_fina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7082" y="3425614"/>
              <a:ext cx="2103120" cy="2103120"/>
            </a:xfrm>
            <a:prstGeom prst="rect">
              <a:avLst/>
            </a:prstGeom>
          </p:spPr>
        </p:pic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4577082" y="1249680"/>
              <a:ext cx="2103120" cy="2103120"/>
              <a:chOff x="4947421" y="1219200"/>
              <a:chExt cx="2194560" cy="2194560"/>
            </a:xfrm>
          </p:grpSpPr>
          <p:pic>
            <p:nvPicPr>
              <p:cNvPr id="26" name="Picture 25" descr="0702120047_wsxm_final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7421" y="1219200"/>
                <a:ext cx="2194560" cy="2194560"/>
              </a:xfrm>
              <a:prstGeom prst="rect">
                <a:avLst/>
              </a:prstGeom>
            </p:spPr>
          </p:pic>
          <p:sp>
            <p:nvSpPr>
              <p:cNvPr id="42" name="Content Placeholder 2"/>
              <p:cNvSpPr txBox="1">
                <a:spLocks/>
              </p:cNvSpPr>
              <p:nvPr/>
            </p:nvSpPr>
            <p:spPr bwMode="auto">
              <a:xfrm>
                <a:off x="4947421" y="1219200"/>
                <a:ext cx="19812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tabLst/>
                  <a:defRPr/>
                </a:pPr>
                <a:r>
                  <a:rPr lang="en-US" sz="1600" b="1" kern="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T = 15 min</a:t>
                </a:r>
              </a:p>
              <a:p>
                <a:pPr marL="342900" marR="0" lvl="0" indent="-34290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tabLst/>
                  <a:defRPr/>
                </a:pPr>
                <a:r>
                  <a:rPr lang="en-US" sz="1600" b="1" kern="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Exposure = 27 L</a:t>
                </a:r>
              </a:p>
            </p:txBody>
          </p: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163059" y="1249680"/>
              <a:ext cx="2103120" cy="2103120"/>
              <a:chOff x="90245" y="1219200"/>
              <a:chExt cx="2194560" cy="2194560"/>
            </a:xfrm>
          </p:grpSpPr>
          <p:pic>
            <p:nvPicPr>
              <p:cNvPr id="27" name="Picture 26" descr="0710120007_wsxm_final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245" y="1219200"/>
                <a:ext cx="2194560" cy="2194560"/>
              </a:xfrm>
              <a:prstGeom prst="rect">
                <a:avLst/>
              </a:prstGeom>
            </p:spPr>
          </p:pic>
          <p:sp>
            <p:nvSpPr>
              <p:cNvPr id="39" name="Content Placeholder 2"/>
              <p:cNvSpPr txBox="1">
                <a:spLocks/>
              </p:cNvSpPr>
              <p:nvPr/>
            </p:nvSpPr>
            <p:spPr bwMode="auto">
              <a:xfrm>
                <a:off x="90245" y="1219200"/>
                <a:ext cx="19812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tabLst/>
                  <a:defRPr/>
                </a:pPr>
                <a:r>
                  <a:rPr lang="en-US" sz="1600" b="1" kern="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T = 0 min</a:t>
                </a:r>
              </a:p>
              <a:p>
                <a:pPr marL="342900" marR="0" lvl="0" indent="-34290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tabLst/>
                  <a:defRPr/>
                </a:pPr>
                <a:r>
                  <a:rPr lang="en-US" sz="1600" b="1" kern="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Exposure = 0 L</a:t>
                </a:r>
              </a:p>
            </p:txBody>
          </p:sp>
        </p:grpSp>
        <p:pic>
          <p:nvPicPr>
            <p:cNvPr id="51" name="Picture 50" descr="0710120014_wsxm_final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059" y="3425614"/>
              <a:ext cx="2103120" cy="2103120"/>
            </a:xfrm>
            <a:prstGeom prst="rect">
              <a:avLst/>
            </a:prstGeom>
          </p:spPr>
        </p:pic>
      </p:grp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6671733" y="1143000"/>
            <a:ext cx="252306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Nb(100)-O 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exposed to O</a:t>
            </a:r>
            <a:r>
              <a:rPr lang="en-US" sz="2000" kern="0" baseline="-25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at room temperature and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heated to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430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000" kern="0" baseline="300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</a:t>
            </a:r>
            <a:r>
              <a:rPr lang="en-US" sz="2000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1" name="Group 200"/>
          <p:cNvGrpSpPr>
            <a:grpSpLocks noChangeAspect="1"/>
          </p:cNvGrpSpPr>
          <p:nvPr/>
        </p:nvGrpSpPr>
        <p:grpSpPr>
          <a:xfrm>
            <a:off x="7200975" y="3671557"/>
            <a:ext cx="1970935" cy="2717585"/>
            <a:chOff x="6990973" y="2468090"/>
            <a:chExt cx="2205014" cy="3040341"/>
          </a:xfrm>
        </p:grpSpPr>
        <p:grpSp>
          <p:nvGrpSpPr>
            <p:cNvPr id="200" name="Group 199"/>
            <p:cNvGrpSpPr/>
            <p:nvPr/>
          </p:nvGrpSpPr>
          <p:grpSpPr>
            <a:xfrm>
              <a:off x="6990974" y="2468090"/>
              <a:ext cx="2013514" cy="1651807"/>
              <a:chOff x="7067174" y="2468090"/>
              <a:chExt cx="2013514" cy="1651807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7501468" y="3810000"/>
                <a:ext cx="608428" cy="30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eaLnBrk="1" hangingPunct="1">
                  <a:spcBef>
                    <a:spcPct val="20000"/>
                  </a:spcBef>
                  <a:buClr>
                    <a:srgbClr val="FFCC00"/>
                  </a:buClr>
                  <a:buSzPct val="70000"/>
                  <a:defRPr/>
                </a:pPr>
                <a:r>
                  <a:rPr lang="en-US" sz="12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1 nm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8042802" y="3810000"/>
                <a:ext cx="847761" cy="30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eaLnBrk="1" hangingPunct="1">
                  <a:spcBef>
                    <a:spcPct val="20000"/>
                  </a:spcBef>
                  <a:buClr>
                    <a:srgbClr val="FFCC00"/>
                  </a:buClr>
                  <a:buSzPct val="70000"/>
                  <a:defRPr/>
                </a:pPr>
                <a:r>
                  <a:rPr lang="en-US" sz="12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1.33 nm</a:t>
                </a:r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7067174" y="2468090"/>
                <a:ext cx="2013514" cy="1402871"/>
                <a:chOff x="7067174" y="2468090"/>
                <a:chExt cx="2013514" cy="1402871"/>
              </a:xfrm>
            </p:grpSpPr>
            <p:grpSp>
              <p:nvGrpSpPr>
                <p:cNvPr id="117" name="Group 775"/>
                <p:cNvGrpSpPr/>
                <p:nvPr/>
              </p:nvGrpSpPr>
              <p:grpSpPr>
                <a:xfrm rot="5400000">
                  <a:off x="7027489" y="3170454"/>
                  <a:ext cx="814636" cy="137160"/>
                  <a:chOff x="7755466" y="5178011"/>
                  <a:chExt cx="958767" cy="311978"/>
                </a:xfrm>
              </p:grpSpPr>
              <p:cxnSp>
                <p:nvCxnSpPr>
                  <p:cNvPr id="165" name="Straight Connector 164"/>
                  <p:cNvCxnSpPr/>
                  <p:nvPr/>
                </p:nvCxnSpPr>
                <p:spPr bwMode="auto">
                  <a:xfrm rot="16200000" flipH="1" flipV="1">
                    <a:off x="7601498" y="5331982"/>
                    <a:ext cx="311977" cy="40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6" name="Straight Connector 165"/>
                  <p:cNvCxnSpPr/>
                  <p:nvPr/>
                </p:nvCxnSpPr>
                <p:spPr bwMode="auto">
                  <a:xfrm rot="16200000" flipH="1" flipV="1">
                    <a:off x="8549764" y="5331982"/>
                    <a:ext cx="311977" cy="40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7" name="Straight Connector 166"/>
                  <p:cNvCxnSpPr/>
                  <p:nvPr/>
                </p:nvCxnSpPr>
                <p:spPr bwMode="auto">
                  <a:xfrm>
                    <a:off x="7772401" y="5333206"/>
                    <a:ext cx="941832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3" name="Rectangle 172"/>
                <p:cNvSpPr/>
                <p:nvPr/>
              </p:nvSpPr>
              <p:spPr>
                <a:xfrm>
                  <a:off x="7467600" y="2468090"/>
                  <a:ext cx="1613088" cy="3098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 eaLnBrk="1" hangingPunct="1"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defRPr/>
                  </a:pPr>
                  <a:r>
                    <a:rPr lang="en-US" sz="12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T = 0 min, E = 0 L</a:t>
                  </a:r>
                </a:p>
              </p:txBody>
            </p:sp>
            <p:grpSp>
              <p:nvGrpSpPr>
                <p:cNvPr id="181" name="Group 180"/>
                <p:cNvGrpSpPr/>
                <p:nvPr/>
              </p:nvGrpSpPr>
              <p:grpSpPr>
                <a:xfrm rot="16200000">
                  <a:off x="7764669" y="3586479"/>
                  <a:ext cx="137160" cy="431803"/>
                  <a:chOff x="9469679" y="3191869"/>
                  <a:chExt cx="264387" cy="483042"/>
                </a:xfrm>
              </p:grpSpPr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9469679" y="3191869"/>
                    <a:ext cx="264387" cy="20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6" name="Straight Connector 175"/>
                  <p:cNvCxnSpPr/>
                  <p:nvPr/>
                </p:nvCxnSpPr>
                <p:spPr bwMode="auto">
                  <a:xfrm flipH="1" flipV="1">
                    <a:off x="9469679" y="3669622"/>
                    <a:ext cx="264387" cy="20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7" name="Straight Connector 176"/>
                  <p:cNvCxnSpPr/>
                  <p:nvPr/>
                </p:nvCxnSpPr>
                <p:spPr bwMode="auto">
                  <a:xfrm rot="5400000">
                    <a:off x="9364617" y="3436983"/>
                    <a:ext cx="474511" cy="134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80" name="Group 179"/>
                <p:cNvGrpSpPr/>
                <p:nvPr/>
              </p:nvGrpSpPr>
              <p:grpSpPr>
                <a:xfrm>
                  <a:off x="7580886" y="2781357"/>
                  <a:ext cx="1227192" cy="914403"/>
                  <a:chOff x="7580886" y="2971800"/>
                  <a:chExt cx="1227192" cy="914403"/>
                </a:xfrm>
              </p:grpSpPr>
              <p:sp>
                <p:nvSpPr>
                  <p:cNvPr id="119" name="Oval 118"/>
                  <p:cNvSpPr/>
                  <p:nvPr/>
                </p:nvSpPr>
                <p:spPr bwMode="auto">
                  <a:xfrm rot="5400000">
                    <a:off x="8278168" y="2971945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 bwMode="auto">
                  <a:xfrm rot="5400000">
                    <a:off x="8278168" y="3778767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grpSp>
                <p:nvGrpSpPr>
                  <p:cNvPr id="121" name="Group 704"/>
                  <p:cNvGrpSpPr/>
                  <p:nvPr/>
                </p:nvGrpSpPr>
                <p:grpSpPr>
                  <a:xfrm rot="5400000">
                    <a:off x="7737657" y="3375356"/>
                    <a:ext cx="914399" cy="107296"/>
                    <a:chOff x="7696200" y="4343400"/>
                    <a:chExt cx="1295400" cy="152400"/>
                  </a:xfrm>
                </p:grpSpPr>
                <p:sp>
                  <p:nvSpPr>
                    <p:cNvPr id="159" name="Oval 158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63" name="Oval 162"/>
                    <p:cNvSpPr/>
                    <p:nvPr/>
                  </p:nvSpPr>
                  <p:spPr bwMode="auto">
                    <a:xfrm>
                      <a:off x="86106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 bwMode="auto">
                    <a:xfrm>
                      <a:off x="8839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grpSp>
                <p:nvGrpSpPr>
                  <p:cNvPr id="122" name="Group 711"/>
                  <p:cNvGrpSpPr/>
                  <p:nvPr/>
                </p:nvGrpSpPr>
                <p:grpSpPr>
                  <a:xfrm rot="5400000">
                    <a:off x="7582673" y="3375356"/>
                    <a:ext cx="914399" cy="107296"/>
                    <a:chOff x="7696200" y="4343400"/>
                    <a:chExt cx="1295400" cy="152400"/>
                  </a:xfrm>
                </p:grpSpPr>
                <p:sp>
                  <p:nvSpPr>
                    <p:cNvPr id="153" name="Oval 152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54" name="Oval 153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55" name="Oval 154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56" name="Oval 155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57" name="Oval 156"/>
                    <p:cNvSpPr/>
                    <p:nvPr/>
                  </p:nvSpPr>
                  <p:spPr bwMode="auto">
                    <a:xfrm>
                      <a:off x="86106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58" name="Oval 157"/>
                    <p:cNvSpPr/>
                    <p:nvPr/>
                  </p:nvSpPr>
                  <p:spPr bwMode="auto">
                    <a:xfrm>
                      <a:off x="8839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sp>
                <p:nvSpPr>
                  <p:cNvPr id="123" name="Oval 122"/>
                  <p:cNvSpPr/>
                  <p:nvPr/>
                </p:nvSpPr>
                <p:spPr bwMode="auto">
                  <a:xfrm rot="5400000">
                    <a:off x="7848985" y="2971945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 bwMode="auto">
                  <a:xfrm rot="5400000">
                    <a:off x="7848985" y="3778767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grpSp>
                <p:nvGrpSpPr>
                  <p:cNvPr id="125" name="Group 725"/>
                  <p:cNvGrpSpPr/>
                  <p:nvPr/>
                </p:nvGrpSpPr>
                <p:grpSpPr>
                  <a:xfrm rot="5400000">
                    <a:off x="8154918" y="3375356"/>
                    <a:ext cx="914399" cy="107296"/>
                    <a:chOff x="7696200" y="4343400"/>
                    <a:chExt cx="1295400" cy="152400"/>
                  </a:xfrm>
                </p:grpSpPr>
                <p:sp>
                  <p:nvSpPr>
                    <p:cNvPr id="147" name="Oval 146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48" name="Oval 147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49" name="Oval 148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50" name="Oval 149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51" name="Oval 150"/>
                    <p:cNvSpPr/>
                    <p:nvPr/>
                  </p:nvSpPr>
                  <p:spPr bwMode="auto">
                    <a:xfrm>
                      <a:off x="86106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8839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grpSp>
                <p:nvGrpSpPr>
                  <p:cNvPr id="126" name="Group 732"/>
                  <p:cNvGrpSpPr/>
                  <p:nvPr/>
                </p:nvGrpSpPr>
                <p:grpSpPr>
                  <a:xfrm rot="5400000">
                    <a:off x="8297230" y="3375356"/>
                    <a:ext cx="914399" cy="107296"/>
                    <a:chOff x="7696200" y="4343400"/>
                    <a:chExt cx="1295400" cy="152400"/>
                  </a:xfrm>
                </p:grpSpPr>
                <p:sp>
                  <p:nvSpPr>
                    <p:cNvPr id="141" name="Oval 140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42" name="Oval 141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43" name="Oval 142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44" name="Oval 143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45" name="Oval 144"/>
                    <p:cNvSpPr/>
                    <p:nvPr/>
                  </p:nvSpPr>
                  <p:spPr bwMode="auto">
                    <a:xfrm>
                      <a:off x="86106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46" name="Oval 145"/>
                    <p:cNvSpPr/>
                    <p:nvPr/>
                  </p:nvSpPr>
                  <p:spPr bwMode="auto">
                    <a:xfrm>
                      <a:off x="8839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grpSp>
                <p:nvGrpSpPr>
                  <p:cNvPr id="127" name="Group 739"/>
                  <p:cNvGrpSpPr/>
                  <p:nvPr/>
                </p:nvGrpSpPr>
                <p:grpSpPr>
                  <a:xfrm rot="5400000">
                    <a:off x="7314433" y="3375356"/>
                    <a:ext cx="914399" cy="107296"/>
                    <a:chOff x="7696200" y="4343400"/>
                    <a:chExt cx="1295400" cy="152400"/>
                  </a:xfrm>
                </p:grpSpPr>
                <p:sp>
                  <p:nvSpPr>
                    <p:cNvPr id="135" name="Oval 134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37" name="Oval 136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38" name="Oval 137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39" name="Oval 138"/>
                    <p:cNvSpPr/>
                    <p:nvPr/>
                  </p:nvSpPr>
                  <p:spPr bwMode="auto">
                    <a:xfrm>
                      <a:off x="86106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40" name="Oval 139"/>
                    <p:cNvSpPr/>
                    <p:nvPr/>
                  </p:nvSpPr>
                  <p:spPr bwMode="auto">
                    <a:xfrm>
                      <a:off x="8839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grpSp>
                <p:nvGrpSpPr>
                  <p:cNvPr id="128" name="Group 746"/>
                  <p:cNvGrpSpPr/>
                  <p:nvPr/>
                </p:nvGrpSpPr>
                <p:grpSpPr>
                  <a:xfrm rot="5400000">
                    <a:off x="7177334" y="3375356"/>
                    <a:ext cx="914399" cy="107296"/>
                    <a:chOff x="7696200" y="4343400"/>
                    <a:chExt cx="1295400" cy="152400"/>
                  </a:xfrm>
                </p:grpSpPr>
                <p:sp>
                  <p:nvSpPr>
                    <p:cNvPr id="129" name="Oval 128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32" name="Oval 131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86106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34" name="Oval 133"/>
                    <p:cNvSpPr/>
                    <p:nvPr/>
                  </p:nvSpPr>
                  <p:spPr bwMode="auto">
                    <a:xfrm>
                      <a:off x="8839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sp>
                <p:nvSpPr>
                  <p:cNvPr id="178" name="Oval 177"/>
                  <p:cNvSpPr/>
                  <p:nvPr/>
                </p:nvSpPr>
                <p:spPr bwMode="auto">
                  <a:xfrm rot="5400000">
                    <a:off x="8413634" y="3776275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rot="5400000">
                    <a:off x="8422101" y="2971940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</p:grpSp>
            <p:grpSp>
              <p:nvGrpSpPr>
                <p:cNvPr id="182" name="Group 181"/>
                <p:cNvGrpSpPr/>
                <p:nvPr/>
              </p:nvGrpSpPr>
              <p:grpSpPr>
                <a:xfrm rot="16200000">
                  <a:off x="8406286" y="3522981"/>
                  <a:ext cx="137160" cy="558798"/>
                  <a:chOff x="9469679" y="3191869"/>
                  <a:chExt cx="264387" cy="483042"/>
                </a:xfrm>
              </p:grpSpPr>
              <p:cxnSp>
                <p:nvCxnSpPr>
                  <p:cNvPr id="183" name="Straight Connector 182"/>
                  <p:cNvCxnSpPr/>
                  <p:nvPr/>
                </p:nvCxnSpPr>
                <p:spPr bwMode="auto">
                  <a:xfrm flipH="1" flipV="1">
                    <a:off x="9469679" y="3191869"/>
                    <a:ext cx="264387" cy="20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4" name="Straight Connector 183"/>
                  <p:cNvCxnSpPr/>
                  <p:nvPr/>
                </p:nvCxnSpPr>
                <p:spPr bwMode="auto">
                  <a:xfrm flipH="1" flipV="1">
                    <a:off x="9469679" y="3669622"/>
                    <a:ext cx="264387" cy="20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rot="5400000">
                    <a:off x="9364617" y="3436983"/>
                    <a:ext cx="474511" cy="134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93" name="Rectangle 192"/>
                <p:cNvSpPr/>
                <p:nvPr/>
              </p:nvSpPr>
              <p:spPr>
                <a:xfrm rot="16200000">
                  <a:off x="6697785" y="3068131"/>
                  <a:ext cx="1048676" cy="3098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 eaLnBrk="1" hangingPunct="1"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defRPr/>
                  </a:pPr>
                  <a:r>
                    <a:rPr lang="en-US" sz="12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2.5-7.5 nm</a:t>
                  </a:r>
                </a:p>
              </p:txBody>
            </p:sp>
          </p:grpSp>
        </p:grpSp>
        <p:grpSp>
          <p:nvGrpSpPr>
            <p:cNvPr id="198" name="Group 197"/>
            <p:cNvGrpSpPr/>
            <p:nvPr/>
          </p:nvGrpSpPr>
          <p:grpSpPr>
            <a:xfrm>
              <a:off x="6990973" y="4191000"/>
              <a:ext cx="2205014" cy="1317431"/>
              <a:chOff x="7067173" y="4191000"/>
              <a:chExt cx="2205014" cy="1317431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7366227" y="4191000"/>
                <a:ext cx="1905960" cy="1068495"/>
                <a:chOff x="7366227" y="4191000"/>
                <a:chExt cx="1905960" cy="1068495"/>
              </a:xfrm>
            </p:grpSpPr>
            <p:grpSp>
              <p:nvGrpSpPr>
                <p:cNvPr id="65" name="Group 775"/>
                <p:cNvGrpSpPr/>
                <p:nvPr/>
              </p:nvGrpSpPr>
              <p:grpSpPr>
                <a:xfrm rot="5400000">
                  <a:off x="7193286" y="4727567"/>
                  <a:ext cx="483042" cy="137160"/>
                  <a:chOff x="7755469" y="5178011"/>
                  <a:chExt cx="958764" cy="311977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 bwMode="auto">
                  <a:xfrm rot="16200000" flipH="1" flipV="1">
                    <a:off x="7601498" y="5331982"/>
                    <a:ext cx="311977" cy="40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4" name="Straight Connector 113"/>
                  <p:cNvCxnSpPr/>
                  <p:nvPr/>
                </p:nvCxnSpPr>
                <p:spPr bwMode="auto">
                  <a:xfrm rot="16200000" flipH="1" flipV="1">
                    <a:off x="8549764" y="5331982"/>
                    <a:ext cx="311977" cy="40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5" name="Straight Connector 114"/>
                  <p:cNvCxnSpPr/>
                  <p:nvPr/>
                </p:nvCxnSpPr>
                <p:spPr bwMode="auto">
                  <a:xfrm>
                    <a:off x="7772401" y="5333206"/>
                    <a:ext cx="941832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70" name="Group 169"/>
                <p:cNvGrpSpPr/>
                <p:nvPr/>
              </p:nvGrpSpPr>
              <p:grpSpPr>
                <a:xfrm>
                  <a:off x="7580886" y="4504267"/>
                  <a:ext cx="1084880" cy="598641"/>
                  <a:chOff x="7580886" y="4419600"/>
                  <a:chExt cx="1084880" cy="598641"/>
                </a:xfrm>
              </p:grpSpPr>
              <p:sp>
                <p:nvSpPr>
                  <p:cNvPr id="67" name="Oval 66"/>
                  <p:cNvSpPr/>
                  <p:nvPr/>
                </p:nvSpPr>
                <p:spPr bwMode="auto">
                  <a:xfrm rot="5400000">
                    <a:off x="8278168" y="4419740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 bwMode="auto">
                  <a:xfrm rot="5400000">
                    <a:off x="8278168" y="4910805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grpSp>
                <p:nvGrpSpPr>
                  <p:cNvPr id="69" name="Group 704"/>
                  <p:cNvGrpSpPr/>
                  <p:nvPr/>
                </p:nvGrpSpPr>
                <p:grpSpPr>
                  <a:xfrm rot="5400000">
                    <a:off x="7899022" y="4661787"/>
                    <a:ext cx="591670" cy="107296"/>
                    <a:chOff x="7696200" y="4343400"/>
                    <a:chExt cx="838200" cy="152400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09" name="Oval 108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grpSp>
                <p:nvGrpSpPr>
                  <p:cNvPr id="70" name="Group 711"/>
                  <p:cNvGrpSpPr/>
                  <p:nvPr/>
                </p:nvGrpSpPr>
                <p:grpSpPr>
                  <a:xfrm rot="5400000">
                    <a:off x="7744038" y="4661787"/>
                    <a:ext cx="591670" cy="107296"/>
                    <a:chOff x="7696200" y="4343400"/>
                    <a:chExt cx="838200" cy="152400"/>
                  </a:xfrm>
                </p:grpSpPr>
                <p:sp>
                  <p:nvSpPr>
                    <p:cNvPr id="101" name="Oval 100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sp>
                <p:nvSpPr>
                  <p:cNvPr id="71" name="Oval 70"/>
                  <p:cNvSpPr/>
                  <p:nvPr/>
                </p:nvSpPr>
                <p:spPr bwMode="auto">
                  <a:xfrm rot="5400000">
                    <a:off x="7848985" y="4419740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 bwMode="auto">
                  <a:xfrm rot="5400000">
                    <a:off x="7848985" y="4902341"/>
                    <a:ext cx="107576" cy="1072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aramond" charset="0"/>
                    </a:endParaRPr>
                  </a:p>
                </p:txBody>
              </p:sp>
              <p:grpSp>
                <p:nvGrpSpPr>
                  <p:cNvPr id="73" name="Group 725"/>
                  <p:cNvGrpSpPr/>
                  <p:nvPr/>
                </p:nvGrpSpPr>
                <p:grpSpPr>
                  <a:xfrm rot="5400000">
                    <a:off x="8316283" y="4661787"/>
                    <a:ext cx="591670" cy="107296"/>
                    <a:chOff x="7696200" y="4343400"/>
                    <a:chExt cx="838200" cy="152400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grpSp>
                <p:nvGrpSpPr>
                  <p:cNvPr id="74" name="Group 732"/>
                  <p:cNvGrpSpPr/>
                  <p:nvPr/>
                </p:nvGrpSpPr>
                <p:grpSpPr>
                  <a:xfrm rot="5400000">
                    <a:off x="8179184" y="4661787"/>
                    <a:ext cx="591670" cy="107296"/>
                    <a:chOff x="7696200" y="4343400"/>
                    <a:chExt cx="838200" cy="152400"/>
                  </a:xfrm>
                </p:grpSpPr>
                <p:sp>
                  <p:nvSpPr>
                    <p:cNvPr id="89" name="Oval 88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grpSp>
                <p:nvGrpSpPr>
                  <p:cNvPr id="75" name="Group 739"/>
                  <p:cNvGrpSpPr/>
                  <p:nvPr/>
                </p:nvGrpSpPr>
                <p:grpSpPr>
                  <a:xfrm rot="5400000">
                    <a:off x="7475798" y="4661787"/>
                    <a:ext cx="591670" cy="107296"/>
                    <a:chOff x="7696200" y="4343400"/>
                    <a:chExt cx="838200" cy="152400"/>
                  </a:xfrm>
                </p:grpSpPr>
                <p:sp>
                  <p:nvSpPr>
                    <p:cNvPr id="83" name="Oval 82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85" name="Oval 84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86" name="Oval 85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  <p:grpSp>
                <p:nvGrpSpPr>
                  <p:cNvPr id="76" name="Group 746"/>
                  <p:cNvGrpSpPr/>
                  <p:nvPr/>
                </p:nvGrpSpPr>
                <p:grpSpPr>
                  <a:xfrm rot="5400000">
                    <a:off x="7338699" y="4661787"/>
                    <a:ext cx="591670" cy="107296"/>
                    <a:chOff x="7696200" y="4343400"/>
                    <a:chExt cx="838200" cy="152400"/>
                  </a:xfrm>
                </p:grpSpPr>
                <p:sp>
                  <p:nvSpPr>
                    <p:cNvPr id="77" name="Oval 76"/>
                    <p:cNvSpPr/>
                    <p:nvPr/>
                  </p:nvSpPr>
                  <p:spPr bwMode="auto">
                    <a:xfrm>
                      <a:off x="76962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 bwMode="auto">
                    <a:xfrm>
                      <a:off x="79248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 bwMode="auto">
                    <a:xfrm>
                      <a:off x="81534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 bwMode="auto">
                    <a:xfrm>
                      <a:off x="8382000" y="43434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</a:endParaRPr>
                    </a:p>
                  </p:txBody>
                </p:sp>
              </p:grpSp>
            </p:grpSp>
            <p:sp>
              <p:nvSpPr>
                <p:cNvPr id="174" name="Rectangle 173"/>
                <p:cNvSpPr/>
                <p:nvPr/>
              </p:nvSpPr>
              <p:spPr>
                <a:xfrm>
                  <a:off x="7467599" y="4191000"/>
                  <a:ext cx="1804588" cy="3098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 eaLnBrk="1" hangingPunct="1"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defRPr/>
                  </a:pPr>
                  <a:r>
                    <a:rPr lang="en-US" sz="12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T = 15 min, E = 27 L</a:t>
                  </a:r>
                </a:p>
              </p:txBody>
            </p:sp>
            <p:grpSp>
              <p:nvGrpSpPr>
                <p:cNvPr id="186" name="Group 185"/>
                <p:cNvGrpSpPr/>
                <p:nvPr/>
              </p:nvGrpSpPr>
              <p:grpSpPr>
                <a:xfrm rot="16200000">
                  <a:off x="7767321" y="4975013"/>
                  <a:ext cx="137160" cy="431803"/>
                  <a:chOff x="9469679" y="3191869"/>
                  <a:chExt cx="264387" cy="483042"/>
                </a:xfrm>
              </p:grpSpPr>
              <p:cxnSp>
                <p:nvCxnSpPr>
                  <p:cNvPr id="187" name="Straight Connector 186"/>
                  <p:cNvCxnSpPr/>
                  <p:nvPr/>
                </p:nvCxnSpPr>
                <p:spPr bwMode="auto">
                  <a:xfrm flipH="1" flipV="1">
                    <a:off x="9469679" y="3191869"/>
                    <a:ext cx="264387" cy="20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9469679" y="3669622"/>
                    <a:ext cx="264387" cy="203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9" name="Straight Connector 188"/>
                  <p:cNvCxnSpPr/>
                  <p:nvPr/>
                </p:nvCxnSpPr>
                <p:spPr bwMode="auto">
                  <a:xfrm rot="5400000">
                    <a:off x="9364617" y="3436983"/>
                    <a:ext cx="474511" cy="134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92" name="Rectangle 191"/>
              <p:cNvSpPr/>
              <p:nvPr/>
            </p:nvSpPr>
            <p:spPr>
              <a:xfrm>
                <a:off x="7489837" y="5198534"/>
                <a:ext cx="608428" cy="30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eaLnBrk="1" hangingPunct="1">
                  <a:spcBef>
                    <a:spcPct val="20000"/>
                  </a:spcBef>
                  <a:buClr>
                    <a:srgbClr val="FFCC00"/>
                  </a:buClr>
                  <a:buSzPct val="70000"/>
                  <a:defRPr/>
                </a:pPr>
                <a:r>
                  <a:rPr lang="en-US" sz="12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1 nm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6200000">
                <a:off x="6917907" y="4616177"/>
                <a:ext cx="608429" cy="30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eaLnBrk="1" hangingPunct="1">
                  <a:spcBef>
                    <a:spcPct val="20000"/>
                  </a:spcBef>
                  <a:buClr>
                    <a:srgbClr val="FFCC00"/>
                  </a:buClr>
                  <a:buSzPct val="70000"/>
                  <a:defRPr/>
                </a:pPr>
                <a:r>
                  <a:rPr lang="en-US" sz="12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2 nm</a:t>
                </a:r>
              </a:p>
            </p:txBody>
          </p:sp>
        </p:grpSp>
      </p:grpSp>
      <p:sp>
        <p:nvSpPr>
          <p:cNvPr id="168" name="Content Placeholder 2"/>
          <p:cNvSpPr txBox="1">
            <a:spLocks/>
          </p:cNvSpPr>
          <p:nvPr/>
        </p:nvSpPr>
        <p:spPr bwMode="auto">
          <a:xfrm>
            <a:off x="6690709" y="2362200"/>
            <a:ext cx="252306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Observe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smaller domain sizes and increasing surface disorder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 bwMode="auto">
          <a:xfrm>
            <a:off x="139550" y="5562600"/>
            <a:ext cx="6991444" cy="748314"/>
          </a:xfrm>
          <a:prstGeom prst="rect">
            <a:avLst/>
          </a:prstGeom>
          <a:noFill/>
          <a:ln w="38100" cap="flat" cmpd="sng" algn="ctr">
            <a:solidFill>
              <a:srgbClr val="FFCC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000" kern="0" noProof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Nb(100)-O structure is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significantly altered as oxygen moves from the surface into the bulk upon annealing at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430 </a:t>
            </a:r>
            <a:r>
              <a:rPr lang="en-US" sz="2000" kern="0" baseline="300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</a:t>
            </a:r>
            <a:r>
              <a:rPr lang="en-US" sz="2000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95693" y="-228600"/>
            <a:ext cx="9372600" cy="1752600"/>
          </a:xfrm>
        </p:spPr>
        <p:txBody>
          <a:bodyPr/>
          <a:lstStyle/>
          <a:p>
            <a:r>
              <a:rPr lang="en-US" sz="4000" dirty="0" smtClean="0"/>
              <a:t>Our Results Show Surface Structure Influences Communication With Bulk</a:t>
            </a:r>
            <a:endParaRPr lang="en-US" sz="4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907" y="4114800"/>
            <a:ext cx="518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Oxygen dissolving into the bulk significantly alters pre-existing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surface structure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06251200066_wsxm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07" y="3276600"/>
            <a:ext cx="1828800" cy="1828800"/>
          </a:xfrm>
          <a:prstGeom prst="rect">
            <a:avLst/>
          </a:prstGeom>
        </p:spPr>
      </p:pic>
      <p:pic>
        <p:nvPicPr>
          <p:cNvPr id="15" name="Picture 14" descr="0702120047_wsxm_f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707" y="3276600"/>
            <a:ext cx="1828800" cy="1828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33400" y="5867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How robust is the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NbO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  Sputtering?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638800" y="5257800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influence do hydrides have on oxygen chemistry?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33400" y="55245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Is there saturation of the </a:t>
            </a:r>
            <a:r>
              <a:rPr lang="en-US" sz="2000" kern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NbO</a:t>
            </a: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surface?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195707" y="1371600"/>
            <a:ext cx="1828800" cy="1828800"/>
            <a:chOff x="510153" y="1143000"/>
            <a:chExt cx="2560320" cy="2560320"/>
          </a:xfrm>
        </p:grpSpPr>
        <p:pic>
          <p:nvPicPr>
            <p:cNvPr id="8" name="Picture 7" descr="0202120072_wsxm_filtered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153" y="1143000"/>
              <a:ext cx="2560320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0710120007_wsxm_final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153" y="1143000"/>
              <a:ext cx="2560320" cy="2560320"/>
            </a:xfrm>
            <a:prstGeom prst="rect">
              <a:avLst/>
            </a:prstGeom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5181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Spectroscopy and kinetic studies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0915110002_wsxm_filtered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0707" y="1371600"/>
            <a:ext cx="182879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2907" y="1295400"/>
            <a:ext cx="525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Specially designed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instrumentation allows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surface preparation and analysis from liquid helium temperatures to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1800 </a:t>
            </a:r>
            <a:r>
              <a:rPr lang="en-US" sz="2000" kern="0" baseline="30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2907" y="2266950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Crystal face determines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surface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structure and order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2907" y="29337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NbO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forms multiple structures on Nb(100)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2907" y="337185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Molecular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oxygen preferentially </a:t>
            </a:r>
            <a:r>
              <a:rPr lang="en-US" sz="20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binds on </a:t>
            </a:r>
            <a:r>
              <a:rPr lang="en-US" sz="2000" kern="0" noProof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</a:t>
            </a:r>
            <a:r>
              <a:rPr lang="en-US" sz="20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atoms before </a:t>
            </a:r>
            <a:r>
              <a:rPr lang="en-US" sz="2000" kern="0" noProof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NbO</a:t>
            </a:r>
            <a:r>
              <a:rPr lang="en-US" sz="20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" y="-228600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Summary and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Plans Going Forward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85800"/>
            <a:ext cx="9225347" cy="2209800"/>
            <a:chOff x="0" y="685800"/>
            <a:chExt cx="9225347" cy="22098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0" y="685800"/>
              <a:ext cx="911109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sz="2000" kern="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Early Work:  Emphasis on oxide composition and surface defects found in polycrystalline samples provided by </a:t>
              </a:r>
              <a:r>
                <a:rPr lang="en-US" sz="2000" kern="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FermiLab</a:t>
              </a:r>
              <a:endParaRPr lang="en-US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0" y="1355528"/>
              <a:ext cx="9050356" cy="94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2"/>
                <a:buChar char="n"/>
                <a:defRPr/>
              </a:pP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XPS results show initial samples contain Nb</a:t>
              </a:r>
              <a:r>
                <a:rPr lang="en-US" kern="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</a:t>
              </a:r>
              <a:r>
                <a:rPr lang="en-US" kern="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5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and Nb.  A robust </a:t>
              </a:r>
              <a:r>
                <a:rPr lang="en-US" kern="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NbO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layer is formed after </a:t>
              </a:r>
              <a:r>
                <a:rPr lang="en-US" kern="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Ar</a:t>
              </a:r>
              <a:r>
                <a:rPr lang="en-US" kern="0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+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ion sputtering and heating to 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~</a:t>
              </a:r>
              <a:r>
                <a:rPr 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520</a:t>
              </a:r>
              <a:r>
                <a:rPr 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 </a:t>
              </a:r>
              <a:r>
                <a:rPr lang="en-US" sz="2000" kern="0" baseline="300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o</a:t>
              </a:r>
              <a:r>
                <a:rPr lang="en-US" sz="2000" kern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C</a:t>
              </a:r>
              <a:r>
                <a:rPr 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 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, 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with subsequent exposure to air forming NbO</a:t>
              </a:r>
              <a:r>
                <a:rPr lang="en-US" kern="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.</a:t>
              </a: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0" y="2209800"/>
              <a:ext cx="92253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A polished sample imaged with SEM and AFM reveal numerous defects, including scratches and weld pits, that can influence overall cavity performance.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2970976"/>
            <a:ext cx="9225347" cy="1864777"/>
            <a:chOff x="0" y="3048000"/>
            <a:chExt cx="9225347" cy="1864777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0" y="3048000"/>
              <a:ext cx="911109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sz="2000" kern="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Current Work:  Emphasis on </a:t>
              </a:r>
              <a:r>
                <a:rPr lang="en-US" sz="2000" kern="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Nb</a:t>
              </a:r>
              <a:r>
                <a:rPr lang="en-US" sz="2000" kern="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single-crystal oxidation studies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0" y="3397009"/>
              <a:ext cx="922534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STM reveals crystal orientation affects </a:t>
              </a:r>
              <a:r>
                <a:rPr lang="en-US" kern="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NbO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surface ordering and structure.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0" y="3746018"/>
              <a:ext cx="9225347" cy="908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Nb(100)-O forms ladder-like structures that show preferential binding when exposed to molecular oxygen.  Low-temperature annealing dissolves higher ordered oxides into the bulk and changes the Nb(100)-O structure.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0" y="4546600"/>
              <a:ext cx="9225347" cy="36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Currently investigating oxidation kinetics and role of niobium hydrides.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4911129"/>
            <a:ext cx="9225347" cy="1447800"/>
            <a:chOff x="0" y="5105400"/>
            <a:chExt cx="9225347" cy="14478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0" y="5105400"/>
              <a:ext cx="911109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sz="2000" kern="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Future Work:  Emphasis on niobium thin films and alloys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0" y="5419597"/>
              <a:ext cx="9225347" cy="667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We are presently prepared to create </a:t>
              </a:r>
              <a:r>
                <a:rPr lang="en-US" kern="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NbCu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thin film substrates to investigate how the chemical and structural changes influence the oxidation chemistry.  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0" y="5943600"/>
              <a:ext cx="922534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2"/>
                <a:buChar char="n"/>
                <a:tabLst/>
                <a:defRPr/>
              </a:pP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We also will explore how alloys such as Nb</a:t>
              </a:r>
              <a:r>
                <a:rPr lang="en-US" kern="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3</a:t>
              </a:r>
              <a:r>
                <a:rPr lang="en-US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Sn affect the physical and chemical properties of niobium reactions.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6625</TotalTime>
  <Words>1013</Words>
  <Application>Microsoft PowerPoint</Application>
  <PresentationFormat>On-screen Show (4:3)</PresentationFormat>
  <Paragraphs>124</Paragraphs>
  <Slides>8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Stream</vt:lpstr>
      <vt:lpstr>Scanning Tunneling Microscopy Studies of Single-Crystal Niobium Oxidation</vt:lpstr>
      <vt:lpstr>Slide 2</vt:lpstr>
      <vt:lpstr>Underlying Crystal Face Influences NbO Structure</vt:lpstr>
      <vt:lpstr>Slide 4</vt:lpstr>
      <vt:lpstr>Preferential Binding Sites For Molecular Oxygen on Nb(100) Oxide</vt:lpstr>
      <vt:lpstr>Low-Temperature Anneal Dissolves Higher Oxides Into Nb(100)-O</vt:lpstr>
      <vt:lpstr>Our Results Show Surface Structure Influences Communication With Bulk</vt:lpstr>
      <vt:lpstr>Slide 8</vt:lpstr>
    </vt:vector>
  </TitlesOfParts>
  <Company>The University of Chicago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Seth Darling</dc:creator>
  <cp:lastModifiedBy>Natalie K</cp:lastModifiedBy>
  <cp:revision>188</cp:revision>
  <cp:lastPrinted>1601-01-01T00:00:00Z</cp:lastPrinted>
  <dcterms:created xsi:type="dcterms:W3CDTF">2012-07-17T01:44:42Z</dcterms:created>
  <dcterms:modified xsi:type="dcterms:W3CDTF">2012-07-17T01:53:21Z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