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9" r:id="rId2"/>
    <p:sldId id="281" r:id="rId3"/>
    <p:sldId id="266" r:id="rId4"/>
    <p:sldId id="292" r:id="rId5"/>
    <p:sldId id="293" r:id="rId6"/>
    <p:sldId id="294" r:id="rId7"/>
    <p:sldId id="295" r:id="rId8"/>
    <p:sldId id="280" r:id="rId9"/>
    <p:sldId id="282" r:id="rId10"/>
    <p:sldId id="283" r:id="rId11"/>
    <p:sldId id="296" r:id="rId12"/>
    <p:sldId id="297" r:id="rId13"/>
    <p:sldId id="287" r:id="rId14"/>
    <p:sldId id="298" r:id="rId15"/>
    <p:sldId id="299" r:id="rId16"/>
    <p:sldId id="300" r:id="rId17"/>
    <p:sldId id="291" r:id="rId18"/>
    <p:sldId id="301" r:id="rId19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F Klie" initials="RF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CE9"/>
    <a:srgbClr val="3506BA"/>
    <a:srgbClr val="1D7A10"/>
    <a:srgbClr val="E74F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89" autoAdjust="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7-16T10:33:25.468" idx="1">
    <p:pos x="4861" y="28"/>
    <p:text>Wha does this mean (normal sample)?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7-16T10:33:28.640" idx="2">
    <p:pos x="10" y="10"/>
    <p:text/>
  </p:cm>
  <p:cm authorId="0" dt="2012-07-16T10:33:46.906" idx="3">
    <p:pos x="3020" y="464"/>
    <p:text>Please add information about the phase here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E60136-C86E-49EA-B990-D722576BE367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36B69F-9C03-4262-8550-50B6A08258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7320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736199-7DB7-482F-B2E7-6239CA131A50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49D3D5-17E1-4572-8D5B-3908E1367A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8994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C478-299E-49AE-A18E-406475DF1A7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C10A-E8E5-4377-8B3A-5B97B8E44C8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C478-299E-49AE-A18E-406475DF1A7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708E2-EBAC-478D-95C1-864D0799879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5C478-299E-49AE-A18E-406475DF1A7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419C6-D9FE-4628-9D48-2F1AAEEA6C6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9D3D5-17E1-4572-8D5B-3908E1367AA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9A79DE-33B8-4748-8135-99934042B2BA}" type="slidenum">
              <a:rPr lang="zh-CN" altLang="en-US">
                <a:cs typeface="宋体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>
              <a:cs typeface="宋体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C10A-E8E5-4377-8B3A-5B97B8E44C8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49D3D5-17E1-4572-8D5B-3908E1367AA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C10A-E8E5-4377-8B3A-5B97B8E44C8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83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4C0876-5055-43FA-8CD7-70A608310770}" type="slidenum">
              <a:rPr lang="zh-CN" altLang="en-US">
                <a:cs typeface="宋体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>
              <a:cs typeface="宋体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01187" name="备注占位符 2"/>
          <p:cNvSpPr>
            <a:spLocks noGrp="1"/>
          </p:cNvSpPr>
          <p:nvPr>
            <p:ph type="body" idx="1"/>
          </p:nvPr>
        </p:nvSpPr>
        <p:spPr>
          <a:xfrm>
            <a:off x="680063" y="4715482"/>
            <a:ext cx="5437550" cy="4466002"/>
          </a:xfrm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3" name="灯片编号占位符 3"/>
          <p:cNvSpPr txBox="1">
            <a:spLocks noGrp="1"/>
          </p:cNvSpPr>
          <p:nvPr/>
        </p:nvSpPr>
        <p:spPr bwMode="auto">
          <a:xfrm>
            <a:off x="3850245" y="9427681"/>
            <a:ext cx="2945955" cy="4973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buFontTx/>
              <a:buNone/>
              <a:defRPr/>
            </a:pPr>
            <a:fld id="{126202DC-395F-47B5-B7B2-170E491E0C39}" type="slidenum">
              <a:rPr lang="zh-CN" altLang="en-US" sz="1200" b="0">
                <a:solidFill>
                  <a:schemeClr val="tx1"/>
                </a:solidFill>
                <a:latin typeface="+mn-lt"/>
                <a:cs typeface="宋体"/>
              </a:rPr>
              <a:pPr algn="r" eaLnBrk="1" hangingPunct="1">
                <a:buFontTx/>
                <a:buNone/>
                <a:defRPr/>
              </a:pPr>
              <a:t>4</a:t>
            </a:fld>
            <a:endParaRPr lang="zh-CN" altLang="en-US" sz="1200" b="0">
              <a:solidFill>
                <a:schemeClr val="tx1"/>
              </a:solidFill>
              <a:latin typeface="+mn-lt"/>
              <a:cs typeface="宋体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26787" name="备注占位符 2"/>
          <p:cNvSpPr>
            <a:spLocks noGrp="1"/>
          </p:cNvSpPr>
          <p:nvPr>
            <p:ph type="body" idx="1"/>
          </p:nvPr>
        </p:nvSpPr>
        <p:spPr>
          <a:xfrm>
            <a:off x="680063" y="4715482"/>
            <a:ext cx="5437550" cy="4466002"/>
          </a:xfrm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3" name="灯片编号占位符 3"/>
          <p:cNvSpPr txBox="1">
            <a:spLocks noGrp="1"/>
          </p:cNvSpPr>
          <p:nvPr/>
        </p:nvSpPr>
        <p:spPr bwMode="auto">
          <a:xfrm>
            <a:off x="3850245" y="9427681"/>
            <a:ext cx="2945955" cy="49731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buFontTx/>
              <a:buNone/>
              <a:defRPr/>
            </a:pPr>
            <a:fld id="{C4C25657-1E5B-4651-B193-888F65902E5F}" type="slidenum">
              <a:rPr lang="zh-CN" altLang="en-US" sz="1200" b="0">
                <a:solidFill>
                  <a:schemeClr val="tx1"/>
                </a:solidFill>
                <a:latin typeface="+mn-lt"/>
                <a:cs typeface="宋体"/>
              </a:rPr>
              <a:pPr algn="r" eaLnBrk="1" hangingPunct="1">
                <a:buFontTx/>
                <a:buNone/>
                <a:defRPr/>
              </a:pPr>
              <a:t>5</a:t>
            </a:fld>
            <a:endParaRPr lang="zh-CN" altLang="en-US" sz="1200" b="0">
              <a:solidFill>
                <a:schemeClr val="tx1"/>
              </a:solidFill>
              <a:latin typeface="+mn-lt"/>
              <a:cs typeface="宋体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C10A-E8E5-4377-8B3A-5B97B8E44C8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C10A-E8E5-4377-8B3A-5B97B8E44C8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4B93-1FDD-437D-BC1B-38FB04896C35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ED32C-46D4-4D7D-A06D-E9432A9B13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C914-57FE-44FD-931F-2B9606CFE6FE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BD474-CA39-4906-8CB8-E9746DF914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6727A-2A86-42FE-BB6A-A7D326454ABD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07DF-CD5B-4B9D-B400-66169905DA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01F26-EAA0-4997-8E82-ECB4CE183BFF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1BDD9-1E6E-490C-8AA8-35D1EED8A6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9D7D-3BA9-4EE0-85F3-B5FE37B65265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CA24-3F9C-4AF7-88CB-FC4E757F44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AF80B-FFB3-4313-A617-2F4AAAAF983E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08C-8078-4365-913A-44DCD8528E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658C1-8C34-4F7B-B79F-C01E2906974A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740D5-E2A1-44F5-B560-B5612BF8DF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6CB4-08AF-4914-A6C8-576E795AA7A4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5A23-1DB7-438F-AE55-5E3D2BBDC1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BB4A-013D-4103-9FBD-E5265FF91C00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5FFC-73DE-4E0A-9C2B-B5F3EB38C3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89A1-F2D3-4829-9466-607EA92848AF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05AE-42E7-4199-8120-7A365C62D1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DE94E-61F1-47E1-A9D6-C50E531810A6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DA30-4E0B-463F-90AB-BF497E346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rgbClr val="6699FF">
                <a:gamma/>
                <a:tint val="0"/>
                <a:invGamma/>
              </a:srgb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D22D39-928B-44A5-B1B1-D7D48C59CAEB}" type="datetimeFigureOut">
              <a:rPr lang="zh-CN" altLang="en-US"/>
              <a:pPr>
                <a:defRPr/>
              </a:pPr>
              <a:t>2012/7/17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7A0D5D-7E63-47F1-A927-50C477151A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3.png"/><Relationship Id="rId10" Type="http://schemas.openxmlformats.org/officeDocument/2006/relationships/image" Target="../media/image33.jpeg"/><Relationship Id="rId4" Type="http://schemas.openxmlformats.org/officeDocument/2006/relationships/image" Target="../media/image2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.png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9.em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CO-Cover-invert-rainbow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b="250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683618"/>
          </a:xfrm>
        </p:spPr>
        <p:txBody>
          <a:bodyPr>
            <a:normAutofit fontScale="90000"/>
          </a:bodyPr>
          <a:lstStyle/>
          <a:p>
            <a:r>
              <a:rPr lang="en-US" altLang="zh-CN" i="1" dirty="0" smtClean="0"/>
              <a:t>In-situ</a:t>
            </a:r>
            <a:r>
              <a:rPr lang="en-US" altLang="zh-CN" dirty="0" smtClean="0"/>
              <a:t> EELS study and atomic scale characterization of Niobium from SRF cavities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err="1" smtClean="0">
                <a:solidFill>
                  <a:schemeClr val="tx1"/>
                </a:solidFill>
              </a:rPr>
              <a:t>Runzhe</a:t>
            </a:r>
            <a:r>
              <a:rPr lang="en-US" altLang="zh-CN" dirty="0" smtClean="0">
                <a:solidFill>
                  <a:schemeClr val="tx1"/>
                </a:solidFill>
              </a:rPr>
              <a:t> Tao, Robert. F. </a:t>
            </a:r>
            <a:r>
              <a:rPr lang="en-US" altLang="zh-CN" dirty="0" err="1" smtClean="0">
                <a:solidFill>
                  <a:schemeClr val="tx1"/>
                </a:solidFill>
              </a:rPr>
              <a:t>Klie</a:t>
            </a:r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ts val="2500"/>
              </a:lnSpc>
            </a:pPr>
            <a:r>
              <a:rPr lang="en-US" altLang="zh-CN" sz="2400" dirty="0" smtClean="0">
                <a:solidFill>
                  <a:schemeClr val="tx1"/>
                </a:solidFill>
              </a:rPr>
              <a:t>Nanoscale </a:t>
            </a:r>
            <a:r>
              <a:rPr lang="en-US" altLang="zh-CN" sz="2400" dirty="0">
                <a:solidFill>
                  <a:schemeClr val="tx1"/>
                </a:solidFill>
              </a:rPr>
              <a:t>P</a:t>
            </a:r>
            <a:r>
              <a:rPr lang="en-US" altLang="zh-CN" sz="2400" dirty="0" smtClean="0">
                <a:solidFill>
                  <a:schemeClr val="tx1"/>
                </a:solidFill>
              </a:rPr>
              <a:t>hysics Group</a:t>
            </a:r>
          </a:p>
          <a:p>
            <a:pPr>
              <a:lnSpc>
                <a:spcPts val="2500"/>
              </a:lnSpc>
            </a:pPr>
            <a:r>
              <a:rPr lang="en-US" altLang="zh-CN" sz="2400" dirty="0" smtClean="0">
                <a:solidFill>
                  <a:schemeClr val="tx1"/>
                </a:solidFill>
              </a:rPr>
              <a:t>University of Illinois at Chicago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6" name="Picture 8" descr="pp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ppt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9"/>
          <p:cNvGrpSpPr/>
          <p:nvPr/>
        </p:nvGrpSpPr>
        <p:grpSpPr>
          <a:xfrm>
            <a:off x="3203848" y="620688"/>
            <a:ext cx="3960440" cy="6201980"/>
            <a:chOff x="3203848" y="620688"/>
            <a:chExt cx="3960440" cy="6201980"/>
          </a:xfrm>
        </p:grpSpPr>
        <p:grpSp>
          <p:nvGrpSpPr>
            <p:cNvPr id="3" name="组合 23"/>
            <p:cNvGrpSpPr/>
            <p:nvPr/>
          </p:nvGrpSpPr>
          <p:grpSpPr>
            <a:xfrm>
              <a:off x="3203848" y="620688"/>
              <a:ext cx="3888432" cy="3951803"/>
              <a:chOff x="3203848" y="620688"/>
              <a:chExt cx="3888432" cy="3951803"/>
            </a:xfrm>
          </p:grpSpPr>
          <p:grpSp>
            <p:nvGrpSpPr>
              <p:cNvPr id="8" name="组合 27"/>
              <p:cNvGrpSpPr/>
              <p:nvPr/>
            </p:nvGrpSpPr>
            <p:grpSpPr>
              <a:xfrm>
                <a:off x="3203848" y="973832"/>
                <a:ext cx="3888432" cy="3598659"/>
                <a:chOff x="395536" y="2060848"/>
                <a:chExt cx="3888432" cy="3598659"/>
              </a:xfrm>
            </p:grpSpPr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95536" y="2060848"/>
                  <a:ext cx="3707904" cy="2952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67544" y="5013176"/>
                  <a:ext cx="3816424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 smtClean="0">
                      <a:latin typeface="Calibri" pitchFamily="34" charset="0"/>
                    </a:rPr>
                    <a:t>B</a:t>
                  </a:r>
                  <a:r>
                    <a:rPr lang="en-US" altLang="zh-CN" dirty="0">
                      <a:latin typeface="Calibri" pitchFamily="34" charset="0"/>
                    </a:rPr>
                    <a:t>. J. </a:t>
                  </a:r>
                  <a:r>
                    <a:rPr lang="en-US" altLang="zh-CN" dirty="0" err="1">
                      <a:latin typeface="Calibri" pitchFamily="34" charset="0"/>
                    </a:rPr>
                    <a:t>Makenas</a:t>
                  </a:r>
                  <a:r>
                    <a:rPr lang="en-US" altLang="zh-CN" dirty="0">
                      <a:latin typeface="Calibri" pitchFamily="34" charset="0"/>
                    </a:rPr>
                    <a:t> and H.K. </a:t>
                  </a:r>
                  <a:r>
                    <a:rPr lang="en-US" altLang="zh-CN" dirty="0" err="1">
                      <a:latin typeface="Calibri" pitchFamily="34" charset="0"/>
                    </a:rPr>
                    <a:t>Birnbaum</a:t>
                  </a:r>
                  <a:r>
                    <a:rPr lang="en-US" altLang="zh-CN" dirty="0">
                      <a:latin typeface="Calibri" pitchFamily="34" charset="0"/>
                    </a:rPr>
                    <a:t>, </a:t>
                  </a:r>
                  <a:r>
                    <a:rPr lang="en-US" altLang="zh-CN" dirty="0" err="1">
                      <a:latin typeface="Calibri" pitchFamily="34" charset="0"/>
                    </a:rPr>
                    <a:t>Acta</a:t>
                  </a:r>
                  <a:r>
                    <a:rPr lang="en-US" altLang="zh-CN" dirty="0">
                      <a:latin typeface="Calibri" pitchFamily="34" charset="0"/>
                    </a:rPr>
                    <a:t> </a:t>
                  </a:r>
                  <a:r>
                    <a:rPr lang="en-US" altLang="zh-CN" dirty="0" err="1">
                      <a:latin typeface="Calibri" pitchFamily="34" charset="0"/>
                    </a:rPr>
                    <a:t>metallurgica</a:t>
                  </a:r>
                  <a:r>
                    <a:rPr lang="en-US" altLang="zh-CN" dirty="0">
                      <a:latin typeface="Calibri" pitchFamily="34" charset="0"/>
                    </a:rPr>
                    <a:t> , </a:t>
                  </a:r>
                  <a:r>
                    <a:rPr lang="en-US" altLang="zh-CN" dirty="0" err="1">
                      <a:latin typeface="Calibri" pitchFamily="34" charset="0"/>
                    </a:rPr>
                    <a:t>vol</a:t>
                  </a:r>
                  <a:r>
                    <a:rPr lang="en-US" altLang="zh-CN" dirty="0">
                      <a:latin typeface="Calibri" pitchFamily="34" charset="0"/>
                    </a:rPr>
                    <a:t> </a:t>
                  </a:r>
                  <a:r>
                    <a:rPr lang="en-US" altLang="zh-CN" b="1" dirty="0">
                      <a:latin typeface="Calibri" pitchFamily="34" charset="0"/>
                    </a:rPr>
                    <a:t>30 pp469, </a:t>
                  </a:r>
                  <a:r>
                    <a:rPr lang="en-US" altLang="zh-CN" dirty="0">
                      <a:latin typeface="Calibri" pitchFamily="34" charset="0"/>
                    </a:rPr>
                    <a:t>1982</a:t>
                  </a:r>
                  <a:endParaRPr lang="zh-CN" altLang="en-US" dirty="0">
                    <a:latin typeface="Calibri" pitchFamily="34" charset="0"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3491880" y="620688"/>
                <a:ext cx="2868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dirty="0" err="1" smtClean="0"/>
                  <a:t>NbH</a:t>
                </a:r>
                <a:r>
                  <a:rPr lang="en-US" altLang="zh-CN" i="1" dirty="0" smtClean="0"/>
                  <a:t> phase transition system</a:t>
                </a:r>
                <a:endParaRPr lang="zh-CN" altLang="en-US" i="1" dirty="0"/>
              </a:p>
            </p:txBody>
          </p:sp>
        </p:grpSp>
        <p:grpSp>
          <p:nvGrpSpPr>
            <p:cNvPr id="9" name="组合 24"/>
            <p:cNvGrpSpPr/>
            <p:nvPr/>
          </p:nvGrpSpPr>
          <p:grpSpPr>
            <a:xfrm>
              <a:off x="5364088" y="4499828"/>
              <a:ext cx="1800200" cy="2322840"/>
              <a:chOff x="7236296" y="1124744"/>
              <a:chExt cx="1800200" cy="2322840"/>
            </a:xfrm>
          </p:grpSpPr>
          <p:grpSp>
            <p:nvGrpSpPr>
              <p:cNvPr id="10" name="组合 173"/>
              <p:cNvGrpSpPr/>
              <p:nvPr/>
            </p:nvGrpSpPr>
            <p:grpSpPr>
              <a:xfrm>
                <a:off x="7236296" y="1124744"/>
                <a:ext cx="1584176" cy="2169532"/>
                <a:chOff x="7020272" y="1340768"/>
                <a:chExt cx="1584176" cy="2169532"/>
              </a:xfrm>
            </p:grpSpPr>
            <p:sp>
              <p:nvSpPr>
                <p:cNvPr id="35" name="矩形 34"/>
                <p:cNvSpPr/>
                <p:nvPr/>
              </p:nvSpPr>
              <p:spPr>
                <a:xfrm>
                  <a:off x="7092280" y="1844824"/>
                  <a:ext cx="1080120" cy="11521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平行四边形 35"/>
                <p:cNvSpPr/>
                <p:nvPr/>
              </p:nvSpPr>
              <p:spPr>
                <a:xfrm>
                  <a:off x="7092280" y="1412776"/>
                  <a:ext cx="1440160" cy="432048"/>
                </a:xfrm>
                <a:prstGeom prst="parallelogram">
                  <a:avLst>
                    <a:gd name="adj" fmla="val 77911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7" name="直接连接符 36"/>
                <p:cNvCxnSpPr/>
                <p:nvPr/>
              </p:nvCxnSpPr>
              <p:spPr>
                <a:xfrm>
                  <a:off x="8532440" y="1412776"/>
                  <a:ext cx="0" cy="1152128"/>
                </a:xfrm>
                <a:prstGeom prst="line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8172400" y="2564904"/>
                  <a:ext cx="360040" cy="432048"/>
                </a:xfrm>
                <a:prstGeom prst="line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7452320" y="1412776"/>
                  <a:ext cx="0" cy="118800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7452320" y="2564904"/>
                  <a:ext cx="1080000" cy="0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H="1">
                  <a:off x="7092280" y="2564904"/>
                  <a:ext cx="360040" cy="432048"/>
                </a:xfrm>
                <a:prstGeom prst="line">
                  <a:avLst/>
                </a:prstGeom>
                <a:ln w="28575">
                  <a:solidFill>
                    <a:schemeClr val="tx2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椭圆 44"/>
                <p:cNvSpPr/>
                <p:nvPr/>
              </p:nvSpPr>
              <p:spPr>
                <a:xfrm>
                  <a:off x="7380312" y="1340768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8100392" y="1772816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椭圆 46"/>
                <p:cNvSpPr/>
                <p:nvPr/>
              </p:nvSpPr>
              <p:spPr>
                <a:xfrm>
                  <a:off x="8460432" y="1340768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7020272" y="1772816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8100392" y="2924944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7020272" y="2924944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7380312" y="2492896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8460432" y="2492896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7740352" y="2204864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6" name="直接连接符 55"/>
                <p:cNvCxnSpPr>
                  <a:stCxn id="51" idx="4"/>
                </p:cNvCxnSpPr>
                <p:nvPr/>
              </p:nvCxnSpPr>
              <p:spPr>
                <a:xfrm>
                  <a:off x="7092280" y="3068960"/>
                  <a:ext cx="0" cy="3600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8172400" y="3068960"/>
                  <a:ext cx="0" cy="3600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箭头连接符 57"/>
                <p:cNvCxnSpPr/>
                <p:nvPr/>
              </p:nvCxnSpPr>
              <p:spPr>
                <a:xfrm>
                  <a:off x="7092280" y="3212976"/>
                  <a:ext cx="108012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7092280" y="3140968"/>
                  <a:ext cx="10695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 smtClean="0"/>
                    <a:t>a</a:t>
                  </a:r>
                  <a:r>
                    <a:rPr lang="en-US" altLang="zh-CN" baseline="-25000" dirty="0" smtClean="0"/>
                    <a:t>0</a:t>
                  </a:r>
                  <a:r>
                    <a:rPr lang="en-US" altLang="zh-CN" dirty="0" smtClean="0"/>
                    <a:t>=3.47A</a:t>
                  </a:r>
                  <a:endParaRPr lang="zh-CN" altLang="en-US" dirty="0"/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8460432" y="322226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580922" y="3078252"/>
                <a:ext cx="455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err="1" smtClean="0"/>
                  <a:t>Nb</a:t>
                </a:r>
                <a:endParaRPr lang="zh-CN" altLang="en-US" dirty="0"/>
              </a:p>
            </p:txBody>
          </p:sp>
        </p:grpSp>
      </p:grp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9552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 err="1" smtClean="0"/>
              <a:t>Nb</a:t>
            </a:r>
            <a:r>
              <a:rPr lang="en-US" altLang="zh-CN" sz="3200" b="1" dirty="0" smtClean="0"/>
              <a:t>-Hydrogen System </a:t>
            </a:r>
            <a:endParaRPr lang="en-US" altLang="zh-CN" sz="3200" b="1" dirty="0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789"/>
            <a:chExt cx="5760" cy="531"/>
          </a:xfrm>
        </p:grpSpPr>
        <p:pic>
          <p:nvPicPr>
            <p:cNvPr id="41" name="Picture 8" descr="pp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9" descr="ppt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8" name="Picture 10" descr="C:\Users\Runzhe\Documents\Tencent Files\617203807\Image\ZJD%ZA6`9E$]C48SN{_WZE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92696"/>
            <a:ext cx="1800200" cy="1594463"/>
          </a:xfrm>
          <a:prstGeom prst="rect">
            <a:avLst/>
          </a:prstGeom>
          <a:noFill/>
        </p:spPr>
      </p:pic>
      <p:pic>
        <p:nvPicPr>
          <p:cNvPr id="32779" name="Picture 11" descr="C:\Users\Runzhe\AppData\Roaming\Tencent\Users\617203807\QQ\WinTemp\RichOle\E$WBRH{7NVOG9IQB88PD2[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420888"/>
            <a:ext cx="1800200" cy="1547540"/>
          </a:xfrm>
          <a:prstGeom prst="rect">
            <a:avLst/>
          </a:prstGeom>
          <a:noFill/>
        </p:spPr>
      </p:pic>
      <p:pic>
        <p:nvPicPr>
          <p:cNvPr id="32780" name="Picture 12" descr="C:\Users\Runzhe\AppData\Roaming\Tencent\Users\617203807\QQ\WinTemp\RichOle\@}A[%5H@W0`G0L0O%HE0VF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077072"/>
            <a:ext cx="1872208" cy="1638182"/>
          </a:xfrm>
          <a:prstGeom prst="rect">
            <a:avLst/>
          </a:prstGeom>
          <a:noFill/>
        </p:spPr>
      </p:pic>
      <p:pic>
        <p:nvPicPr>
          <p:cNvPr id="32781" name="Picture 13" descr="C:\Users\Runzhe\Documents\Tencent Files\617203807\Image\_~C(BF@UT282{(KMWQ~@NZ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350096"/>
            <a:ext cx="3257550" cy="2743200"/>
          </a:xfrm>
          <a:prstGeom prst="rect">
            <a:avLst/>
          </a:prstGeom>
          <a:noFill/>
        </p:spPr>
      </p:pic>
      <p:cxnSp>
        <p:nvCxnSpPr>
          <p:cNvPr id="34" name="直接箭头连接符 33"/>
          <p:cNvCxnSpPr/>
          <p:nvPr/>
        </p:nvCxnSpPr>
        <p:spPr>
          <a:xfrm>
            <a:off x="6156176" y="1981944"/>
            <a:ext cx="1008112" cy="0"/>
          </a:xfrm>
          <a:prstGeom prst="straightConnector1">
            <a:avLst/>
          </a:prstGeom>
          <a:ln w="38100">
            <a:solidFill>
              <a:srgbClr val="9D25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5796136" y="2269976"/>
            <a:ext cx="1368152" cy="432048"/>
          </a:xfrm>
          <a:prstGeom prst="straightConnector1">
            <a:avLst/>
          </a:prstGeom>
          <a:ln w="38100">
            <a:solidFill>
              <a:srgbClr val="9D25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6156176" y="3278088"/>
            <a:ext cx="936104" cy="1015008"/>
          </a:xfrm>
          <a:prstGeom prst="straightConnector1">
            <a:avLst/>
          </a:prstGeom>
          <a:ln w="38100">
            <a:solidFill>
              <a:srgbClr val="9D25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>
            <a:off x="3203848" y="2702024"/>
            <a:ext cx="2160240" cy="1224136"/>
          </a:xfrm>
          <a:prstGeom prst="straightConnector1">
            <a:avLst/>
          </a:prstGeom>
          <a:ln w="38100">
            <a:solidFill>
              <a:srgbClr val="9D25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54"/>
          <p:cNvGrpSpPr/>
          <p:nvPr/>
        </p:nvGrpSpPr>
        <p:grpSpPr>
          <a:xfrm>
            <a:off x="539552" y="692696"/>
            <a:ext cx="2086140" cy="2609076"/>
            <a:chOff x="323528" y="620688"/>
            <a:chExt cx="2086140" cy="2609076"/>
          </a:xfrm>
        </p:grpSpPr>
        <p:pic>
          <p:nvPicPr>
            <p:cNvPr id="32782" name="Picture 14" descr="C:\Users\Runzhe\AppData\Roaming\Tencent\Users\617203807\QQ\WinTemp\RichOle\{E85(Z)J$MLC6[@KCV~9[CJ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3528" y="906430"/>
              <a:ext cx="2086140" cy="2018514"/>
            </a:xfrm>
            <a:prstGeom prst="rect">
              <a:avLst/>
            </a:prstGeom>
            <a:noFill/>
          </p:spPr>
        </p:pic>
        <p:pic>
          <p:nvPicPr>
            <p:cNvPr id="32783" name="Picture 15" descr="C:\Users\Runzhe\Documents\Tencent Files\617203807\Image\%)9~{ZC3){TI6V~FDODACC9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568" y="2924944"/>
              <a:ext cx="1464649" cy="304820"/>
            </a:xfrm>
            <a:prstGeom prst="rect">
              <a:avLst/>
            </a:prstGeom>
            <a:noFill/>
          </p:spPr>
        </p:pic>
        <p:pic>
          <p:nvPicPr>
            <p:cNvPr id="32784" name="Picture 16" descr="C:\Users\Runzhe\AppData\Roaming\Tencent\Users\617203807\QQ\WinTemp\RichOle\8[X`B3$V1QXOKD`T~1O5P8I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1560" y="620688"/>
              <a:ext cx="1427637" cy="2880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45" name="Picture 8" descr="pp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9" descr="pp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0688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r="11592"/>
          <a:stretch>
            <a:fillRect/>
          </a:stretch>
        </p:blipFill>
        <p:spPr bwMode="auto">
          <a:xfrm>
            <a:off x="4121326" y="620688"/>
            <a:ext cx="2370170" cy="268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2760"/>
          <a:stretch>
            <a:fillRect/>
          </a:stretch>
        </p:blipFill>
        <p:spPr bwMode="auto">
          <a:xfrm>
            <a:off x="3836940" y="2321496"/>
            <a:ext cx="26606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组合 38"/>
          <p:cNvGrpSpPr/>
          <p:nvPr/>
        </p:nvGrpSpPr>
        <p:grpSpPr>
          <a:xfrm>
            <a:off x="4499992" y="620689"/>
            <a:ext cx="4187633" cy="2520279"/>
            <a:chOff x="4499992" y="620689"/>
            <a:chExt cx="4187633" cy="2520279"/>
          </a:xfrm>
        </p:grpSpPr>
        <p:grpSp>
          <p:nvGrpSpPr>
            <p:cNvPr id="27" name="组合 26"/>
            <p:cNvGrpSpPr/>
            <p:nvPr/>
          </p:nvGrpSpPr>
          <p:grpSpPr>
            <a:xfrm>
              <a:off x="6516216" y="620689"/>
              <a:ext cx="2171409" cy="2016224"/>
              <a:chOff x="6516216" y="620689"/>
              <a:chExt cx="2171409" cy="2016224"/>
            </a:xfrm>
          </p:grpSpPr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2081" b="27650"/>
              <a:stretch>
                <a:fillRect/>
              </a:stretch>
            </p:blipFill>
            <p:spPr bwMode="auto">
              <a:xfrm>
                <a:off x="6516216" y="620689"/>
                <a:ext cx="2171409" cy="201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24804" y="2267580"/>
                <a:ext cx="13516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Beta phase</a:t>
                </a:r>
                <a:endParaRPr lang="zh-CN" altLang="en-US" dirty="0"/>
              </a:p>
            </p:txBody>
          </p:sp>
        </p:grpSp>
        <p:sp>
          <p:nvSpPr>
            <p:cNvPr id="17" name="爆炸形 1 16"/>
            <p:cNvSpPr/>
            <p:nvPr/>
          </p:nvSpPr>
          <p:spPr>
            <a:xfrm>
              <a:off x="4499992" y="2780928"/>
              <a:ext cx="216024" cy="360040"/>
            </a:xfrm>
            <a:prstGeom prst="irregularSeal1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爆炸形 1 17"/>
            <p:cNvSpPr/>
            <p:nvPr/>
          </p:nvSpPr>
          <p:spPr>
            <a:xfrm>
              <a:off x="6588224" y="764704"/>
              <a:ext cx="216024" cy="360040"/>
            </a:xfrm>
            <a:prstGeom prst="irregularSeal1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644008" y="2708920"/>
            <a:ext cx="4120154" cy="1809492"/>
            <a:chOff x="4644008" y="2708920"/>
            <a:chExt cx="4120154" cy="1809492"/>
          </a:xfrm>
        </p:grpSpPr>
        <p:grpSp>
          <p:nvGrpSpPr>
            <p:cNvPr id="28" name="组合 27"/>
            <p:cNvGrpSpPr/>
            <p:nvPr/>
          </p:nvGrpSpPr>
          <p:grpSpPr>
            <a:xfrm>
              <a:off x="6516216" y="2708920"/>
              <a:ext cx="2247946" cy="1809492"/>
              <a:chOff x="6516216" y="2708920"/>
              <a:chExt cx="2247946" cy="1809492"/>
            </a:xfrm>
          </p:grpSpPr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6561" t="5530" b="27650"/>
              <a:stretch>
                <a:fillRect/>
              </a:stretch>
            </p:blipFill>
            <p:spPr bwMode="auto">
              <a:xfrm>
                <a:off x="6516216" y="2708920"/>
                <a:ext cx="2247946" cy="1800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020272" y="4149080"/>
                <a:ext cx="17116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Gamma phase</a:t>
                </a:r>
                <a:endParaRPr lang="zh-CN" altLang="en-US" dirty="0"/>
              </a:p>
            </p:txBody>
          </p:sp>
        </p:grpSp>
        <p:sp>
          <p:nvSpPr>
            <p:cNvPr id="16" name="爆炸形 1 15"/>
            <p:cNvSpPr/>
            <p:nvPr/>
          </p:nvSpPr>
          <p:spPr>
            <a:xfrm>
              <a:off x="4644008" y="3429000"/>
              <a:ext cx="216024" cy="360040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爆炸形 1 18"/>
            <p:cNvSpPr/>
            <p:nvPr/>
          </p:nvSpPr>
          <p:spPr>
            <a:xfrm>
              <a:off x="6588224" y="2852936"/>
              <a:ext cx="216024" cy="360040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/>
          <a:srcRect l="3312"/>
          <a:stretch>
            <a:fillRect/>
          </a:stretch>
        </p:blipFill>
        <p:spPr bwMode="auto">
          <a:xfrm>
            <a:off x="3419872" y="4121696"/>
            <a:ext cx="264567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组合 22"/>
          <p:cNvGrpSpPr/>
          <p:nvPr/>
        </p:nvGrpSpPr>
        <p:grpSpPr>
          <a:xfrm>
            <a:off x="611560" y="3501008"/>
            <a:ext cx="2594333" cy="2025516"/>
            <a:chOff x="611560" y="3501008"/>
            <a:chExt cx="2594333" cy="2025516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 l="12696" t="13825" r="12696" b="28203"/>
            <a:stretch>
              <a:fillRect/>
            </a:stretch>
          </p:blipFill>
          <p:spPr bwMode="auto">
            <a:xfrm>
              <a:off x="611560" y="3501008"/>
              <a:ext cx="259433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2123728" y="5157192"/>
              <a:ext cx="10801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/>
                <a:t>Nb</a:t>
              </a:r>
              <a:r>
                <a:rPr lang="en-US" altLang="zh-CN" dirty="0" smtClean="0"/>
                <a:t> cubic</a:t>
              </a:r>
              <a:endParaRPr lang="zh-CN" altLang="en-US" baseline="-25000" dirty="0"/>
            </a:p>
          </p:txBody>
        </p:sp>
      </p:grp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39552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latin typeface="+mn-lt"/>
                <a:ea typeface="+mn-ea"/>
                <a:cs typeface="+mn-cs"/>
              </a:rPr>
              <a:t>Superlattice</a:t>
            </a:r>
            <a:r>
              <a:rPr lang="en-US" altLang="zh-CN" sz="3200" b="1" dirty="0">
                <a:latin typeface="+mn-lt"/>
                <a:ea typeface="+mn-ea"/>
                <a:cs typeface="+mn-cs"/>
              </a:rPr>
              <a:t> at </a:t>
            </a:r>
            <a:r>
              <a:rPr lang="en-US" altLang="zh-CN" sz="3200" b="1" dirty="0" smtClean="0">
                <a:latin typeface="+mn-lt"/>
                <a:ea typeface="+mn-ea"/>
                <a:cs typeface="+mn-cs"/>
              </a:rPr>
              <a:t>94 K</a:t>
            </a:r>
            <a:endParaRPr lang="en-US" altLang="zh-CN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38" name="直角上箭头 37"/>
          <p:cNvSpPr/>
          <p:nvPr/>
        </p:nvSpPr>
        <p:spPr>
          <a:xfrm rot="10800000" flipV="1">
            <a:off x="1691680" y="5589240"/>
            <a:ext cx="1728192" cy="792088"/>
          </a:xfrm>
          <a:prstGeom prst="bentUpArrow">
            <a:avLst>
              <a:gd name="adj1" fmla="val 25000"/>
              <a:gd name="adj2" fmla="val 24163"/>
              <a:gd name="adj3" fmla="val 25000"/>
            </a:avLst>
          </a:prstGeom>
          <a:solidFill>
            <a:srgbClr val="E74FE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67944" y="4581128"/>
            <a:ext cx="4592012" cy="2088232"/>
            <a:chOff x="4211960" y="4581128"/>
            <a:chExt cx="4592012" cy="2088232"/>
          </a:xfrm>
        </p:grpSpPr>
        <p:grpSp>
          <p:nvGrpSpPr>
            <p:cNvPr id="43" name="组合 42"/>
            <p:cNvGrpSpPr/>
            <p:nvPr/>
          </p:nvGrpSpPr>
          <p:grpSpPr>
            <a:xfrm>
              <a:off x="4211960" y="4581128"/>
              <a:ext cx="4542233" cy="2088232"/>
              <a:chOff x="4211960" y="4581128"/>
              <a:chExt cx="4542233" cy="2088232"/>
            </a:xfrm>
          </p:grpSpPr>
          <p:pic>
            <p:nvPicPr>
              <p:cNvPr id="3082" name="Picture 1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38641" t="22120" r="22081" b="38710"/>
              <a:stretch>
                <a:fillRect/>
              </a:stretch>
            </p:blipFill>
            <p:spPr bwMode="auto">
              <a:xfrm>
                <a:off x="6660232" y="4581128"/>
                <a:ext cx="2093961" cy="2088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爆炸形 1 20"/>
              <p:cNvSpPr/>
              <p:nvPr/>
            </p:nvSpPr>
            <p:spPr>
              <a:xfrm>
                <a:off x="4211960" y="6165304"/>
                <a:ext cx="216024" cy="360040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爆炸形 1 21"/>
              <p:cNvSpPr/>
              <p:nvPr/>
            </p:nvSpPr>
            <p:spPr>
              <a:xfrm>
                <a:off x="6732240" y="4725144"/>
                <a:ext cx="216024" cy="360040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092280" y="6237312"/>
              <a:ext cx="17116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Epsilon phase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446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22" name="Picture 8" descr="pp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9" descr="pp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547664" y="3789040"/>
          <a:ext cx="57606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27"/>
                <a:gridCol w="1920213"/>
                <a:gridCol w="1371581"/>
                <a:gridCol w="14630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image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NbH</a:t>
                      </a:r>
                      <a:r>
                        <a:rPr lang="en-US" altLang="zh-CN" baseline="0" dirty="0" smtClean="0"/>
                        <a:t> phase</a:t>
                      </a:r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baseline="0" dirty="0" smtClean="0"/>
                        <a:t>a/√2</a:t>
                      </a:r>
                      <a:r>
                        <a:rPr lang="en-US" altLang="zh-CN" i="0" baseline="0" dirty="0" smtClean="0"/>
                        <a:t> (A)</a:t>
                      </a:r>
                      <a:endParaRPr lang="zh-CN" alt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std. dev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bcc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baseline="0" dirty="0" err="1" smtClean="0"/>
                        <a:t>Nb</a:t>
                      </a:r>
                      <a:r>
                        <a:rPr lang="en-US" altLang="zh-CN" baseline="0" dirty="0" smtClean="0"/>
                        <a:t> metal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2.04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0.012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beta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2.16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0.025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gamma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2.22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0.015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组合 12"/>
          <p:cNvGrpSpPr/>
          <p:nvPr/>
        </p:nvGrpSpPr>
        <p:grpSpPr>
          <a:xfrm>
            <a:off x="395536" y="1052736"/>
            <a:ext cx="8174766" cy="2608139"/>
            <a:chOff x="467544" y="1484784"/>
            <a:chExt cx="8174766" cy="2608139"/>
          </a:xfrm>
        </p:grpSpPr>
        <p:grpSp>
          <p:nvGrpSpPr>
            <p:cNvPr id="3" name="组合 8"/>
            <p:cNvGrpSpPr/>
            <p:nvPr/>
          </p:nvGrpSpPr>
          <p:grpSpPr>
            <a:xfrm>
              <a:off x="467544" y="1484784"/>
              <a:ext cx="8174766" cy="2608139"/>
              <a:chOff x="35496" y="980728"/>
              <a:chExt cx="8174766" cy="2608139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11040" b="32074"/>
              <a:stretch>
                <a:fillRect/>
              </a:stretch>
            </p:blipFill>
            <p:spPr bwMode="auto">
              <a:xfrm>
                <a:off x="5004048" y="1052736"/>
                <a:ext cx="3206214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3382" t="17730" r="12951"/>
              <a:stretch>
                <a:fillRect/>
              </a:stretch>
            </p:blipFill>
            <p:spPr bwMode="auto">
              <a:xfrm>
                <a:off x="2555776" y="980728"/>
                <a:ext cx="2321218" cy="259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2323" t="17251"/>
              <a:stretch>
                <a:fillRect/>
              </a:stretch>
            </p:blipFill>
            <p:spPr bwMode="auto">
              <a:xfrm>
                <a:off x="35496" y="980728"/>
                <a:ext cx="2448272" cy="2608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11560" y="1556792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FF00"/>
                  </a:solidFill>
                </a:rPr>
                <a:t>a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31840" y="1556792"/>
              <a:ext cx="349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FF00"/>
                  </a:solidFill>
                </a:rPr>
                <a:t>b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0112" y="1556792"/>
              <a:ext cx="312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FF00"/>
                  </a:solidFill>
                </a:rPr>
                <a:t>c</a:t>
              </a:r>
              <a:endParaRPr lang="zh-CN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03648" y="5373216"/>
            <a:ext cx="7070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The </a:t>
            </a:r>
            <a:r>
              <a:rPr lang="en-US" altLang="zh-CN" dirty="0" err="1" smtClean="0"/>
              <a:t>Nb</a:t>
            </a:r>
            <a:r>
              <a:rPr lang="en-US" altLang="zh-CN" dirty="0" smtClean="0"/>
              <a:t> unit cell expands at low temperature between </a:t>
            </a:r>
            <a:r>
              <a:rPr lang="en-US" altLang="zh-CN" b="1" i="1" dirty="0" smtClean="0"/>
              <a:t>b</a:t>
            </a:r>
            <a:r>
              <a:rPr lang="en-US" altLang="zh-CN" dirty="0" smtClean="0"/>
              <a:t> and </a:t>
            </a:r>
            <a:r>
              <a:rPr lang="en-US" altLang="zh-CN" b="1" i="1" dirty="0" smtClean="0"/>
              <a:t>c.</a:t>
            </a:r>
            <a:endParaRPr lang="en-US" altLang="zh-CN" dirty="0" smtClean="0"/>
          </a:p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The sample </a:t>
            </a:r>
            <a:r>
              <a:rPr lang="en-US" altLang="zh-CN" b="1" i="1" dirty="0" smtClean="0"/>
              <a:t>a</a:t>
            </a:r>
            <a:r>
              <a:rPr lang="en-US" altLang="zh-CN" dirty="0" smtClean="0"/>
              <a:t> with no superlattice has smallest lattice constant.   </a:t>
            </a:r>
            <a:endParaRPr lang="zh-CN" altLang="en-US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83568" y="0"/>
            <a:ext cx="8232775" cy="5847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 smtClean="0">
                <a:latin typeface="+mn-lt"/>
              </a:rPr>
              <a:t>Effects of H incorporation </a:t>
            </a:r>
            <a:endParaRPr lang="zh-CN" altLang="en-US" sz="3200" b="1" dirty="0">
              <a:latin typeface="+mn-lt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95536" y="69269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/>
              <a:t>Room temperature</a:t>
            </a:r>
            <a:endParaRPr lang="zh-CN" altLang="en-US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87824" y="69269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/>
              <a:t>Room temperature</a:t>
            </a:r>
            <a:endParaRPr lang="zh-CN" altLang="en-US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64088" y="69269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/>
              <a:t>94 K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35559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unzhe\Desktop\Radial WF of abf 14 - Copy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779912" cy="3779912"/>
          </a:xfrm>
          <a:prstGeom prst="rect">
            <a:avLst/>
          </a:prstGeom>
          <a:noFill/>
        </p:spPr>
      </p:pic>
      <p:pic>
        <p:nvPicPr>
          <p:cNvPr id="1029" name="Picture 5" descr="C:\Users\Runzhe\Desktop\Radial WF of df 14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24744"/>
            <a:ext cx="3789038" cy="3789039"/>
          </a:xfrm>
          <a:prstGeom prst="rect">
            <a:avLst/>
          </a:prstGeom>
          <a:noFill/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71600" y="0"/>
            <a:ext cx="7416824" cy="5847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+mn-lt"/>
              </a:rPr>
              <a:t>ABF and HAADF imaging of </a:t>
            </a:r>
            <a:r>
              <a:rPr lang="en-US" altLang="zh-CN" sz="3200" b="1" dirty="0" err="1" smtClean="0">
                <a:latin typeface="+mn-lt"/>
              </a:rPr>
              <a:t>Nb</a:t>
            </a:r>
            <a:r>
              <a:rPr lang="en-US" altLang="zh-CN" sz="3200" b="1" dirty="0" smtClean="0">
                <a:latin typeface="+mn-lt"/>
              </a:rPr>
              <a:t> hydride</a:t>
            </a:r>
            <a:endParaRPr lang="zh-CN" altLang="en-US" sz="3200" b="1" dirty="0">
              <a:latin typeface="+mn-lt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195736" y="2276872"/>
            <a:ext cx="864096" cy="684064"/>
            <a:chOff x="2195736" y="2276872"/>
            <a:chExt cx="864096" cy="684064"/>
          </a:xfrm>
        </p:grpSpPr>
        <p:sp>
          <p:nvSpPr>
            <p:cNvPr id="6" name="椭圆 5"/>
            <p:cNvSpPr/>
            <p:nvPr/>
          </p:nvSpPr>
          <p:spPr>
            <a:xfrm>
              <a:off x="2267744" y="227687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591792" y="2312888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231752" y="252891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2572544" y="2564904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195736" y="2780928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951832" y="2348880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555776" y="2816944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879824" y="2852936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915816" y="258167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411760" y="2348880"/>
              <a:ext cx="144000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375776" y="2636912"/>
              <a:ext cx="144000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699792" y="2672936"/>
              <a:ext cx="144000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2750096" y="2420888"/>
              <a:ext cx="144000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156176" y="2240888"/>
            <a:ext cx="540040" cy="468032"/>
            <a:chOff x="6156176" y="2240888"/>
            <a:chExt cx="540040" cy="468032"/>
          </a:xfrm>
        </p:grpSpPr>
        <p:sp>
          <p:nvSpPr>
            <p:cNvPr id="23" name="椭圆 22"/>
            <p:cNvSpPr/>
            <p:nvPr/>
          </p:nvSpPr>
          <p:spPr>
            <a:xfrm>
              <a:off x="6192200" y="2240888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椭圆 24"/>
            <p:cNvSpPr/>
            <p:nvPr/>
          </p:nvSpPr>
          <p:spPr>
            <a:xfrm>
              <a:off x="6156176" y="2492896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480232" y="2528920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516216" y="2276872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5576" y="5013176"/>
            <a:ext cx="1906037" cy="646331"/>
            <a:chOff x="755576" y="5013176"/>
            <a:chExt cx="1906037" cy="646331"/>
          </a:xfrm>
        </p:grpSpPr>
        <p:sp>
          <p:nvSpPr>
            <p:cNvPr id="15" name="椭圆 14"/>
            <p:cNvSpPr/>
            <p:nvPr/>
          </p:nvSpPr>
          <p:spPr>
            <a:xfrm>
              <a:off x="755576" y="515719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E74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5592" y="5373216"/>
              <a:ext cx="144000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99592" y="5013176"/>
              <a:ext cx="1762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Hydrogen atom</a:t>
              </a:r>
            </a:p>
            <a:p>
              <a:r>
                <a:rPr lang="en-US" altLang="zh-CN" dirty="0" smtClean="0"/>
                <a:t>Niobium atom</a:t>
              </a:r>
              <a:endParaRPr lang="zh-CN" alt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grpSp>
        <p:nvGrpSpPr>
          <p:cNvPr id="34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35" name="Picture 8" descr="ppt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pp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072063" y="5589240"/>
            <a:ext cx="7388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Hydrogen atoms  are clearly visible in ABF image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692696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High-angle annular dark field image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528" y="692696"/>
            <a:ext cx="439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Annular bright field image </a:t>
            </a:r>
            <a:r>
              <a:rPr lang="el-GR" b="1" dirty="0" smtClean="0">
                <a:solidFill>
                  <a:srgbClr val="002060"/>
                </a:solidFill>
              </a:rPr>
              <a:t>β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</a:rPr>
              <a:t>NbH</a:t>
            </a:r>
            <a:r>
              <a:rPr lang="en-US" b="1" dirty="0" smtClean="0">
                <a:solidFill>
                  <a:srgbClr val="002060"/>
                </a:solidFill>
              </a:rPr>
              <a:t>(110)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6845" r="22452" b="42807"/>
          <a:stretch>
            <a:fillRect/>
          </a:stretch>
        </p:blipFill>
        <p:spPr bwMode="auto">
          <a:xfrm>
            <a:off x="179512" y="620688"/>
            <a:ext cx="5093318" cy="199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组合 48"/>
          <p:cNvGrpSpPr/>
          <p:nvPr/>
        </p:nvGrpSpPr>
        <p:grpSpPr>
          <a:xfrm>
            <a:off x="5796136" y="1412776"/>
            <a:ext cx="3096344" cy="2768918"/>
            <a:chOff x="467544" y="3643505"/>
            <a:chExt cx="3594610" cy="3214495"/>
          </a:xfrm>
        </p:grpSpPr>
        <p:pic>
          <p:nvPicPr>
            <p:cNvPr id="10" name="Picture 26" descr="C:\Users\Runzhe\Desktop\comparison of plasma peak\12.BMP"/>
            <p:cNvPicPr>
              <a:picLocks noChangeAspect="1" noChangeArrowheads="1"/>
            </p:cNvPicPr>
            <p:nvPr/>
          </p:nvPicPr>
          <p:blipFill>
            <a:blip r:embed="rId4" cstate="print"/>
            <a:srcRect l="14175" t="18348" r="11550" b="4735"/>
            <a:stretch>
              <a:fillRect/>
            </a:stretch>
          </p:blipFill>
          <p:spPr bwMode="auto">
            <a:xfrm>
              <a:off x="467544" y="3643505"/>
              <a:ext cx="3498588" cy="321449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2975411" y="3977887"/>
              <a:ext cx="1086743" cy="235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Nb</a:t>
              </a:r>
              <a:r>
                <a:rPr lang="en-US" altLang="zh-CN" baseline="-25000" dirty="0" smtClean="0"/>
                <a:t>2</a:t>
              </a:r>
              <a:r>
                <a:rPr lang="en-US" altLang="zh-CN" dirty="0" smtClean="0"/>
                <a:t>O</a:t>
              </a:r>
              <a:r>
                <a:rPr lang="en-US" altLang="zh-CN" baseline="-25000" dirty="0" smtClean="0"/>
                <a:t>5</a:t>
              </a:r>
            </a:p>
            <a:p>
              <a:endParaRPr lang="en-US" altLang="zh-CN" dirty="0" smtClean="0"/>
            </a:p>
            <a:p>
              <a:r>
                <a:rPr lang="en-US" altLang="zh-CN" dirty="0" smtClean="0"/>
                <a:t>NbO</a:t>
              </a:r>
              <a:r>
                <a:rPr lang="en-US" altLang="zh-CN" baseline="-25000" dirty="0" smtClean="0"/>
                <a:t>2</a:t>
              </a:r>
            </a:p>
            <a:p>
              <a:endParaRPr lang="en-US" altLang="zh-CN" dirty="0" smtClean="0"/>
            </a:p>
            <a:p>
              <a:r>
                <a:rPr lang="en-US" altLang="zh-CN" dirty="0" err="1" smtClean="0"/>
                <a:t>NbO</a:t>
              </a:r>
              <a:endParaRPr lang="en-US" altLang="zh-CN" dirty="0" smtClean="0"/>
            </a:p>
            <a:p>
              <a:endParaRPr lang="en-US" altLang="zh-CN" dirty="0" smtClean="0"/>
            </a:p>
            <a:p>
              <a:r>
                <a:rPr lang="en-US" altLang="zh-CN" dirty="0" err="1" smtClean="0"/>
                <a:t>Nb</a:t>
              </a:r>
              <a:endParaRPr lang="en-US" altLang="zh-CN" dirty="0" smtClean="0"/>
            </a:p>
          </p:txBody>
        </p:sp>
      </p:grpSp>
      <p:grpSp>
        <p:nvGrpSpPr>
          <p:cNvPr id="102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103" name="Picture 8" descr="ppt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9" descr="pp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TextBox 100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grpSp>
        <p:nvGrpSpPr>
          <p:cNvPr id="3" name="组合 17"/>
          <p:cNvGrpSpPr/>
          <p:nvPr/>
        </p:nvGrpSpPr>
        <p:grpSpPr>
          <a:xfrm>
            <a:off x="5868144" y="764704"/>
            <a:ext cx="2620846" cy="646331"/>
            <a:chOff x="5292080" y="4437112"/>
            <a:chExt cx="2620846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5292080" y="4437112"/>
              <a:ext cx="2620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                </a:t>
              </a:r>
              <a:r>
                <a:rPr lang="en-US" altLang="zh-CN" dirty="0" err="1" smtClean="0"/>
                <a:t>Superlattice</a:t>
              </a:r>
              <a:r>
                <a:rPr lang="en-US" altLang="zh-CN" dirty="0" smtClean="0"/>
                <a:t> area</a:t>
              </a:r>
            </a:p>
            <a:p>
              <a:r>
                <a:rPr lang="en-US" altLang="zh-CN" dirty="0" smtClean="0"/>
                <a:t>                Normal area</a:t>
              </a:r>
              <a:endParaRPr lang="zh-CN" altLang="en-US" dirty="0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580112" y="4653136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580112" y="4869160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403648" y="0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+mn-lt"/>
              </a:rPr>
              <a:t>What does EELS low-loss peak tell us?</a:t>
            </a:r>
            <a:endParaRPr lang="zh-CN" altLang="en-US" sz="3200" b="1" dirty="0">
              <a:latin typeface="+mn-lt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899592" y="1196752"/>
            <a:ext cx="3847502" cy="5102642"/>
            <a:chOff x="899592" y="1196752"/>
            <a:chExt cx="3847502" cy="5102642"/>
          </a:xfrm>
        </p:grpSpPr>
        <p:sp>
          <p:nvSpPr>
            <p:cNvPr id="5" name="矩形 4"/>
            <p:cNvSpPr/>
            <p:nvPr/>
          </p:nvSpPr>
          <p:spPr>
            <a:xfrm>
              <a:off x="4022225" y="1196752"/>
              <a:ext cx="36000" cy="396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18" name="Picture 2" descr="C:\Users\Runzhe\Desktop\1.PNG"/>
            <p:cNvPicPr>
              <a:picLocks noChangeAspect="1" noChangeArrowheads="1"/>
            </p:cNvPicPr>
            <p:nvPr/>
          </p:nvPicPr>
          <p:blipFill>
            <a:blip r:embed="rId7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74"/>
            </a:xfrm>
            <a:prstGeom prst="rect">
              <a:avLst/>
            </a:prstGeom>
            <a:noFill/>
          </p:spPr>
        </p:pic>
      </p:grpSp>
      <p:grpSp>
        <p:nvGrpSpPr>
          <p:cNvPr id="64" name="组合 63"/>
          <p:cNvGrpSpPr/>
          <p:nvPr/>
        </p:nvGrpSpPr>
        <p:grpSpPr>
          <a:xfrm>
            <a:off x="899592" y="1196752"/>
            <a:ext cx="3847509" cy="5102643"/>
            <a:chOff x="899592" y="1196752"/>
            <a:chExt cx="3847509" cy="5102643"/>
          </a:xfrm>
        </p:grpSpPr>
        <p:sp>
          <p:nvSpPr>
            <p:cNvPr id="60" name="矩形 59"/>
            <p:cNvSpPr/>
            <p:nvPr/>
          </p:nvSpPr>
          <p:spPr>
            <a:xfrm>
              <a:off x="3959936" y="1196752"/>
              <a:ext cx="36000" cy="396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19" name="Picture 3" descr="C:\Users\Runzhe\Desktop\2.PNG"/>
            <p:cNvPicPr>
              <a:picLocks noChangeAspect="1" noChangeArrowheads="1"/>
            </p:cNvPicPr>
            <p:nvPr/>
          </p:nvPicPr>
          <p:blipFill>
            <a:blip r:embed="rId8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9" cy="3590475"/>
            </a:xfrm>
            <a:prstGeom prst="rect">
              <a:avLst/>
            </a:prstGeom>
            <a:noFill/>
          </p:spPr>
        </p:pic>
      </p:grpSp>
      <p:grpSp>
        <p:nvGrpSpPr>
          <p:cNvPr id="105" name="组合 104"/>
          <p:cNvGrpSpPr/>
          <p:nvPr/>
        </p:nvGrpSpPr>
        <p:grpSpPr>
          <a:xfrm>
            <a:off x="899592" y="1196752"/>
            <a:ext cx="3847502" cy="5210643"/>
            <a:chOff x="899592" y="1196752"/>
            <a:chExt cx="3847502" cy="5210643"/>
          </a:xfrm>
        </p:grpSpPr>
        <p:sp>
          <p:nvSpPr>
            <p:cNvPr id="55" name="矩形 54"/>
            <p:cNvSpPr/>
            <p:nvPr/>
          </p:nvSpPr>
          <p:spPr>
            <a:xfrm>
              <a:off x="3851920" y="1196752"/>
              <a:ext cx="36000" cy="396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20" name="Picture 4" descr="C:\Users\Runzhe\Desktop\3.PNG"/>
            <p:cNvPicPr>
              <a:picLocks noChangeAspect="1" noChangeArrowheads="1"/>
            </p:cNvPicPr>
            <p:nvPr/>
          </p:nvPicPr>
          <p:blipFill>
            <a:blip r:embed="rId9" cstate="print"/>
            <a:srcRect l="13998" t="17359" r="11199" b="1578"/>
            <a:stretch>
              <a:fillRect/>
            </a:stretch>
          </p:blipFill>
          <p:spPr bwMode="auto">
            <a:xfrm>
              <a:off x="899592" y="2708920"/>
              <a:ext cx="3847502" cy="3698475"/>
            </a:xfrm>
            <a:prstGeom prst="rect">
              <a:avLst/>
            </a:prstGeom>
            <a:noFill/>
          </p:spPr>
        </p:pic>
      </p:grpSp>
      <p:grpSp>
        <p:nvGrpSpPr>
          <p:cNvPr id="106" name="组合 105"/>
          <p:cNvGrpSpPr/>
          <p:nvPr/>
        </p:nvGrpSpPr>
        <p:grpSpPr>
          <a:xfrm>
            <a:off x="899592" y="1196752"/>
            <a:ext cx="3847502" cy="5102643"/>
            <a:chOff x="899592" y="1196752"/>
            <a:chExt cx="3847502" cy="5102643"/>
          </a:xfrm>
        </p:grpSpPr>
        <p:sp>
          <p:nvSpPr>
            <p:cNvPr id="56" name="矩形 55"/>
            <p:cNvSpPr/>
            <p:nvPr/>
          </p:nvSpPr>
          <p:spPr>
            <a:xfrm>
              <a:off x="3707904" y="1196752"/>
              <a:ext cx="36000" cy="3960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21" name="Picture 5" descr="C:\Users\Runzhe\Desktop\4.PNG"/>
            <p:cNvPicPr>
              <a:picLocks noChangeAspect="1" noChangeArrowheads="1"/>
            </p:cNvPicPr>
            <p:nvPr/>
          </p:nvPicPr>
          <p:blipFill>
            <a:blip r:embed="rId10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75"/>
            </a:xfrm>
            <a:prstGeom prst="rect">
              <a:avLst/>
            </a:prstGeom>
            <a:noFill/>
          </p:spPr>
        </p:pic>
      </p:grpSp>
      <p:grpSp>
        <p:nvGrpSpPr>
          <p:cNvPr id="107" name="组合 106"/>
          <p:cNvGrpSpPr/>
          <p:nvPr/>
        </p:nvGrpSpPr>
        <p:grpSpPr>
          <a:xfrm>
            <a:off x="899592" y="1196752"/>
            <a:ext cx="3847502" cy="5102643"/>
            <a:chOff x="899592" y="1196752"/>
            <a:chExt cx="3847502" cy="5102643"/>
          </a:xfrm>
        </p:grpSpPr>
        <p:sp>
          <p:nvSpPr>
            <p:cNvPr id="57" name="矩形 56"/>
            <p:cNvSpPr/>
            <p:nvPr/>
          </p:nvSpPr>
          <p:spPr>
            <a:xfrm>
              <a:off x="3563888" y="1196752"/>
              <a:ext cx="36000" cy="39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22" name="Picture 6" descr="C:\Users\Runzhe\Desktop\5.PNG"/>
            <p:cNvPicPr>
              <a:picLocks noChangeAspect="1" noChangeArrowheads="1"/>
            </p:cNvPicPr>
            <p:nvPr/>
          </p:nvPicPr>
          <p:blipFill>
            <a:blip r:embed="rId11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75"/>
            </a:xfrm>
            <a:prstGeom prst="rect">
              <a:avLst/>
            </a:prstGeom>
            <a:noFill/>
          </p:spPr>
        </p:pic>
      </p:grpSp>
      <p:grpSp>
        <p:nvGrpSpPr>
          <p:cNvPr id="109" name="组合 108"/>
          <p:cNvGrpSpPr/>
          <p:nvPr/>
        </p:nvGrpSpPr>
        <p:grpSpPr>
          <a:xfrm>
            <a:off x="899592" y="1196752"/>
            <a:ext cx="3847502" cy="5102643"/>
            <a:chOff x="899592" y="1196752"/>
            <a:chExt cx="3847502" cy="5102643"/>
          </a:xfrm>
        </p:grpSpPr>
        <p:pic>
          <p:nvPicPr>
            <p:cNvPr id="111623" name="Picture 7" descr="C:\Users\Runzhe\Desktop\6.PNG"/>
            <p:cNvPicPr>
              <a:picLocks noChangeAspect="1" noChangeArrowheads="1"/>
            </p:cNvPicPr>
            <p:nvPr/>
          </p:nvPicPr>
          <p:blipFill>
            <a:blip r:embed="rId12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75"/>
            </a:xfrm>
            <a:prstGeom prst="rect">
              <a:avLst/>
            </a:prstGeom>
            <a:noFill/>
          </p:spPr>
        </p:pic>
        <p:sp>
          <p:nvSpPr>
            <p:cNvPr id="108" name="矩形 107"/>
            <p:cNvSpPr/>
            <p:nvPr/>
          </p:nvSpPr>
          <p:spPr>
            <a:xfrm>
              <a:off x="3347864" y="1196752"/>
              <a:ext cx="36000" cy="3960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899592" y="1196752"/>
            <a:ext cx="3847502" cy="5102643"/>
            <a:chOff x="899592" y="1196752"/>
            <a:chExt cx="3847502" cy="5102643"/>
          </a:xfrm>
        </p:grpSpPr>
        <p:sp>
          <p:nvSpPr>
            <p:cNvPr id="58" name="矩形 57"/>
            <p:cNvSpPr/>
            <p:nvPr/>
          </p:nvSpPr>
          <p:spPr>
            <a:xfrm>
              <a:off x="2411760" y="1196752"/>
              <a:ext cx="792088" cy="36004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24" name="Picture 8" descr="C:\Users\Runzhe\Desktop\8.PNG"/>
            <p:cNvPicPr>
              <a:picLocks noChangeAspect="1" noChangeArrowheads="1"/>
            </p:cNvPicPr>
            <p:nvPr/>
          </p:nvPicPr>
          <p:blipFill>
            <a:blip r:embed="rId13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75"/>
            </a:xfrm>
            <a:prstGeom prst="rect">
              <a:avLst/>
            </a:prstGeom>
            <a:noFill/>
          </p:spPr>
        </p:pic>
      </p:grpSp>
      <p:grpSp>
        <p:nvGrpSpPr>
          <p:cNvPr id="111" name="组合 110"/>
          <p:cNvGrpSpPr/>
          <p:nvPr/>
        </p:nvGrpSpPr>
        <p:grpSpPr>
          <a:xfrm>
            <a:off x="539552" y="1196752"/>
            <a:ext cx="4207542" cy="5102610"/>
            <a:chOff x="539552" y="1196752"/>
            <a:chExt cx="4207542" cy="5102610"/>
          </a:xfrm>
        </p:grpSpPr>
        <p:sp>
          <p:nvSpPr>
            <p:cNvPr id="59" name="矩形 58"/>
            <p:cNvSpPr/>
            <p:nvPr/>
          </p:nvSpPr>
          <p:spPr>
            <a:xfrm>
              <a:off x="539552" y="1196752"/>
              <a:ext cx="1800200" cy="36004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1625" name="Picture 9" descr="C:\Users\Runzhe\Desktop\9.PNG"/>
            <p:cNvPicPr>
              <a:picLocks noChangeAspect="1" noChangeArrowheads="1"/>
            </p:cNvPicPr>
            <p:nvPr/>
          </p:nvPicPr>
          <p:blipFill>
            <a:blip r:embed="rId14" cstate="print"/>
            <a:srcRect l="13998" t="17359" r="11199" b="3945"/>
            <a:stretch>
              <a:fillRect/>
            </a:stretch>
          </p:blipFill>
          <p:spPr bwMode="auto">
            <a:xfrm>
              <a:off x="899592" y="2708920"/>
              <a:ext cx="3847502" cy="3590442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5868144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3" name="矩形 112"/>
          <p:cNvSpPr/>
          <p:nvPr/>
        </p:nvSpPr>
        <p:spPr>
          <a:xfrm>
            <a:off x="5345832" y="4293096"/>
            <a:ext cx="3798168" cy="539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D. Bach, R. Schneider, et al, Microscopy and Microanalysis, </a:t>
            </a:r>
            <a:r>
              <a:rPr lang="en-US" altLang="zh-CN" sz="1400" b="1" dirty="0" smtClean="0"/>
              <a:t>15, 505-523</a:t>
            </a:r>
            <a:r>
              <a:rPr lang="en-US" altLang="zh-CN" sz="1400" dirty="0" smtClean="0"/>
              <a:t> (2009)</a:t>
            </a:r>
            <a:endParaRPr lang="zh-CN" altLang="en-US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5508104" y="4797152"/>
            <a:ext cx="363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FF0000"/>
                </a:solidFill>
              </a:rPr>
              <a:t>Superlattice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area (dash line) has stronger hydrogen signal and lower oxidation on surface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4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6" name="Picture 8" descr="pp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pp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grpSp>
        <p:nvGrpSpPr>
          <p:cNvPr id="33" name="组合 32"/>
          <p:cNvGrpSpPr/>
          <p:nvPr/>
        </p:nvGrpSpPr>
        <p:grpSpPr>
          <a:xfrm>
            <a:off x="683568" y="2382334"/>
            <a:ext cx="3816424" cy="3737019"/>
            <a:chOff x="683568" y="2382334"/>
            <a:chExt cx="3816424" cy="3737019"/>
          </a:xfrm>
        </p:grpSpPr>
        <p:pic>
          <p:nvPicPr>
            <p:cNvPr id="103426" name="Picture 2" descr="C:\Users\Runzhe\Desktop\0717.PNG"/>
            <p:cNvPicPr>
              <a:picLocks noChangeAspect="1" noChangeArrowheads="1"/>
            </p:cNvPicPr>
            <p:nvPr/>
          </p:nvPicPr>
          <p:blipFill>
            <a:blip r:embed="rId5" cstate="print"/>
            <a:srcRect l="13998" t="18148" r="13998" b="2367"/>
            <a:stretch>
              <a:fillRect/>
            </a:stretch>
          </p:blipFill>
          <p:spPr bwMode="auto">
            <a:xfrm>
              <a:off x="683568" y="2382334"/>
              <a:ext cx="3816424" cy="3737019"/>
            </a:xfrm>
            <a:prstGeom prst="rect">
              <a:avLst/>
            </a:prstGeom>
            <a:noFill/>
          </p:spPr>
        </p:pic>
        <p:grpSp>
          <p:nvGrpSpPr>
            <p:cNvPr id="16" name="组合 15"/>
            <p:cNvGrpSpPr/>
            <p:nvPr/>
          </p:nvGrpSpPr>
          <p:grpSpPr>
            <a:xfrm>
              <a:off x="1115616" y="2564904"/>
              <a:ext cx="3024336" cy="2230507"/>
              <a:chOff x="1115616" y="2566645"/>
              <a:chExt cx="3024336" cy="2230507"/>
            </a:xfrm>
          </p:grpSpPr>
          <p:grpSp>
            <p:nvGrpSpPr>
              <p:cNvPr id="9" name="组合 68"/>
              <p:cNvGrpSpPr/>
              <p:nvPr/>
            </p:nvGrpSpPr>
            <p:grpSpPr>
              <a:xfrm>
                <a:off x="1115616" y="2566645"/>
                <a:ext cx="1800200" cy="646331"/>
                <a:chOff x="2123728" y="2998693"/>
                <a:chExt cx="1800200" cy="646331"/>
              </a:xfrm>
            </p:grpSpPr>
            <p:cxnSp>
              <p:nvCxnSpPr>
                <p:cNvPr id="10" name="直接连接符 9"/>
                <p:cNvCxnSpPr/>
                <p:nvPr/>
              </p:nvCxnSpPr>
              <p:spPr>
                <a:xfrm>
                  <a:off x="2123728" y="3140968"/>
                  <a:ext cx="504056" cy="0"/>
                </a:xfrm>
                <a:prstGeom prst="line">
                  <a:avLst/>
                </a:prstGeom>
                <a:ln w="38100">
                  <a:solidFill>
                    <a:srgbClr val="1E0E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>
                  <a:off x="2123728" y="3429000"/>
                  <a:ext cx="504056" cy="0"/>
                </a:xfrm>
                <a:prstGeom prst="line">
                  <a:avLst/>
                </a:prstGeom>
                <a:ln w="38100">
                  <a:solidFill>
                    <a:srgbClr val="11BB1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2627784" y="2998693"/>
                  <a:ext cx="12961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 smtClean="0"/>
                    <a:t>300K (RT)</a:t>
                  </a:r>
                </a:p>
                <a:p>
                  <a:r>
                    <a:rPr lang="en-US" altLang="zh-CN" b="1" dirty="0" smtClean="0"/>
                    <a:t>94K</a:t>
                  </a:r>
                  <a:endParaRPr lang="zh-CN" altLang="en-US" b="1" dirty="0"/>
                </a:p>
              </p:txBody>
            </p:sp>
          </p:grpSp>
          <p:cxnSp>
            <p:nvCxnSpPr>
              <p:cNvPr id="14" name="直接连接符 13"/>
              <p:cNvCxnSpPr/>
              <p:nvPr/>
            </p:nvCxnSpPr>
            <p:spPr>
              <a:xfrm flipV="1">
                <a:off x="1115616" y="3068960"/>
                <a:ext cx="3024336" cy="1728192"/>
              </a:xfrm>
              <a:prstGeom prst="line">
                <a:avLst/>
              </a:prstGeom>
              <a:ln w="38100">
                <a:solidFill>
                  <a:srgbClr val="E74F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3427" name="Picture 3" descr="C:\Users\Runzhe\Desktop\zlp.PNG"/>
          <p:cNvPicPr>
            <a:picLocks noChangeAspect="1" noChangeArrowheads="1"/>
          </p:cNvPicPr>
          <p:nvPr/>
        </p:nvPicPr>
        <p:blipFill>
          <a:blip r:embed="rId6" cstate="print"/>
          <a:srcRect l="13998" t="17359" r="10499" b="2367"/>
          <a:stretch>
            <a:fillRect/>
          </a:stretch>
        </p:blipFill>
        <p:spPr bwMode="auto">
          <a:xfrm>
            <a:off x="5580112" y="764704"/>
            <a:ext cx="3319681" cy="3130748"/>
          </a:xfrm>
          <a:prstGeom prst="rect">
            <a:avLst/>
          </a:prstGeom>
          <a:noFill/>
        </p:spPr>
      </p:pic>
      <p:grpSp>
        <p:nvGrpSpPr>
          <p:cNvPr id="22" name="组合 21"/>
          <p:cNvGrpSpPr/>
          <p:nvPr/>
        </p:nvGrpSpPr>
        <p:grpSpPr>
          <a:xfrm>
            <a:off x="251520" y="764704"/>
            <a:ext cx="5256584" cy="1584176"/>
            <a:chOff x="3680898" y="2867237"/>
            <a:chExt cx="3262827" cy="914143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31213" t="38090" b="42638"/>
            <a:stretch>
              <a:fillRect/>
            </a:stretch>
          </p:blipFill>
          <p:spPr bwMode="auto">
            <a:xfrm>
              <a:off x="3680898" y="2867237"/>
              <a:ext cx="3262827" cy="914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" name="直接连接符 19"/>
            <p:cNvCxnSpPr/>
            <p:nvPr/>
          </p:nvCxnSpPr>
          <p:spPr>
            <a:xfrm>
              <a:off x="4139952" y="3212976"/>
              <a:ext cx="2088232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259632" y="0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+mn-lt"/>
              </a:rPr>
              <a:t>Changes in Hydrogen Density at 94 K</a:t>
            </a:r>
            <a:endParaRPr lang="zh-CN" altLang="en-US" sz="3200" b="1" dirty="0">
              <a:latin typeface="+mn-lt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6300192" y="2060848"/>
            <a:ext cx="0" cy="360040"/>
          </a:xfrm>
          <a:prstGeom prst="straightConnector1">
            <a:avLst/>
          </a:prstGeom>
          <a:ln w="57150">
            <a:solidFill>
              <a:srgbClr val="E74FE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971600" y="1340768"/>
            <a:ext cx="3384376" cy="1152128"/>
            <a:chOff x="971600" y="1340768"/>
            <a:chExt cx="3384376" cy="1152128"/>
          </a:xfrm>
        </p:grpSpPr>
        <p:cxnSp>
          <p:nvCxnSpPr>
            <p:cNvPr id="31" name="直接箭头连接符 30"/>
            <p:cNvCxnSpPr/>
            <p:nvPr/>
          </p:nvCxnSpPr>
          <p:spPr>
            <a:xfrm flipV="1">
              <a:off x="971600" y="1340768"/>
              <a:ext cx="0" cy="1152128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flipV="1">
              <a:off x="4355976" y="1340768"/>
              <a:ext cx="0" cy="1152128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516216" y="271066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300K (RT)</a:t>
            </a:r>
          </a:p>
          <a:p>
            <a:r>
              <a:rPr lang="en-US" altLang="zh-CN" b="1" dirty="0" smtClean="0"/>
              <a:t>94K</a:t>
            </a:r>
            <a:endParaRPr lang="zh-CN" altLang="en-US" b="1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6012160" y="2926685"/>
            <a:ext cx="504056" cy="0"/>
          </a:xfrm>
          <a:prstGeom prst="line">
            <a:avLst/>
          </a:prstGeom>
          <a:ln w="38100">
            <a:solidFill>
              <a:srgbClr val="1E0E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012160" y="3214717"/>
            <a:ext cx="504056" cy="0"/>
          </a:xfrm>
          <a:prstGeom prst="line">
            <a:avLst/>
          </a:prstGeom>
          <a:ln w="38100">
            <a:solidFill>
              <a:srgbClr val="11B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76056" y="4365104"/>
            <a:ext cx="363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The hydrogen density raises up from surface into bulk area at 94K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971600" y="1196752"/>
            <a:ext cx="720080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71600" y="83671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NbO</a:t>
            </a:r>
            <a:r>
              <a:rPr lang="en-US" altLang="zh-CN" baseline="-25000" dirty="0" err="1" smtClean="0">
                <a:solidFill>
                  <a:schemeClr val="bg1"/>
                </a:solidFill>
              </a:rPr>
              <a:t>x</a:t>
            </a:r>
            <a:endParaRPr lang="zh-CN" alt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9750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latin typeface="+mn-lt"/>
                <a:ea typeface="+mn-ea"/>
                <a:cs typeface="+mn-cs"/>
              </a:rPr>
              <a:t>Summary and outlook</a:t>
            </a:r>
            <a:endParaRPr lang="en-US" altLang="zh-CN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67544" y="764704"/>
            <a:ext cx="8207375" cy="3168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EELS measurements suggest that oxygen has diffused towards the cavity surface during baking process. </a:t>
            </a:r>
          </a:p>
          <a:p>
            <a:pPr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002060"/>
                </a:solidFill>
              </a:rPr>
              <a:t>Different hydrogen phases are found in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Nb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crystal at 94K.</a:t>
            </a:r>
          </a:p>
          <a:p>
            <a:pPr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002060"/>
                </a:solidFill>
              </a:rPr>
              <a:t>Using aberration-corrected ABF imaging, Hydrogen atoms can be directly imaged in </a:t>
            </a:r>
            <a:r>
              <a:rPr lang="el-GR" altLang="zh-CN" sz="2400" b="1" dirty="0" smtClean="0">
                <a:solidFill>
                  <a:srgbClr val="002060"/>
                </a:solidFill>
              </a:rPr>
              <a:t>β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-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NbH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[110].</a:t>
            </a:r>
          </a:p>
          <a:p>
            <a:pPr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002060"/>
                </a:solidFill>
              </a:rPr>
              <a:t>Hydrogen concentration is low at surface at 300 K but increases away from cavity surface at 94K</a:t>
            </a:r>
          </a:p>
          <a:p>
            <a:pPr>
              <a:lnSpc>
                <a:spcPct val="80000"/>
              </a:lnSpc>
            </a:pPr>
            <a:endParaRPr lang="en-US" altLang="zh-CN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2400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altLang="zh-CN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zh-CN" altLang="en-US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63492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63494" name="Picture 8" descr="pp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9" descr="pp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67545" y="3394735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 dirty="0" smtClean="0">
                <a:solidFill>
                  <a:srgbClr val="1D7A10"/>
                </a:solidFill>
              </a:rPr>
              <a:t>Future work</a:t>
            </a:r>
          </a:p>
          <a:p>
            <a:endParaRPr lang="en-US" altLang="zh-CN" dirty="0" smtClean="0">
              <a:solidFill>
                <a:srgbClr val="1D7A1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1D7A10"/>
                </a:solidFill>
              </a:rPr>
              <a:t> Image simulation to confirm </a:t>
            </a:r>
            <a:r>
              <a:rPr lang="en-US" altLang="zh-CN" sz="2000" b="1" dirty="0" err="1" smtClean="0">
                <a:solidFill>
                  <a:srgbClr val="1D7A10"/>
                </a:solidFill>
              </a:rPr>
              <a:t>Nb</a:t>
            </a:r>
            <a:r>
              <a:rPr lang="en-US" altLang="zh-CN" sz="2000" b="1" dirty="0" smtClean="0">
                <a:solidFill>
                  <a:srgbClr val="1D7A10"/>
                </a:solidFill>
              </a:rPr>
              <a:t> hydride.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1D7A10"/>
                </a:solidFill>
              </a:rPr>
              <a:t> Atomic-resolution imaging combined with EELS on </a:t>
            </a:r>
            <a:r>
              <a:rPr lang="en-US" altLang="zh-CN" sz="2000" b="1" dirty="0" err="1" smtClean="0">
                <a:solidFill>
                  <a:srgbClr val="1D7A10"/>
                </a:solidFill>
              </a:rPr>
              <a:t>Nb</a:t>
            </a:r>
            <a:r>
              <a:rPr lang="en-US" altLang="zh-CN" sz="2000" b="1" dirty="0" smtClean="0">
                <a:solidFill>
                  <a:srgbClr val="1D7A10"/>
                </a:solidFill>
              </a:rPr>
              <a:t> oxide and hydride.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1D7A10"/>
                </a:solidFill>
              </a:rPr>
              <a:t> Image hydrogen atoms at 94 K.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1D7A10"/>
                </a:solidFill>
              </a:rPr>
              <a:t> Study other phases including </a:t>
            </a:r>
            <a:r>
              <a:rPr lang="en-US" altLang="zh-CN" sz="2000" b="1" dirty="0" err="1" smtClean="0">
                <a:solidFill>
                  <a:srgbClr val="1D7A10"/>
                </a:solidFill>
              </a:rPr>
              <a:t>Nb</a:t>
            </a:r>
            <a:r>
              <a:rPr lang="en-US" altLang="zh-CN" sz="2000" b="1" dirty="0" smtClean="0">
                <a:solidFill>
                  <a:srgbClr val="1D7A10"/>
                </a:solidFill>
              </a:rPr>
              <a:t> oxides, nitrides and carbide (already seen in preliminary STEM images).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8609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611560" y="18864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 smtClean="0"/>
              <a:t>Acknowledgement</a:t>
            </a:r>
            <a:endParaRPr lang="en-US" altLang="zh-CN" sz="3200" b="1" dirty="0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5059" name="Picture 3" descr="C:\Users\Runzhe\Documents\Tencent Files\617203807\Image\8LNTTC)`QAGZ7KR7MVQ@XS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1" y="4437112"/>
            <a:ext cx="2232249" cy="1656184"/>
          </a:xfrm>
          <a:prstGeom prst="rect">
            <a:avLst/>
          </a:prstGeom>
          <a:noFill/>
        </p:spPr>
      </p:pic>
      <p:pic>
        <p:nvPicPr>
          <p:cNvPr id="45061" name="Picture 5" descr="http://t2.gstatic.com/images?q=tbn:ANd9GcRHjSzph5VQOLhx8Mbt5nVMIZjpDdGCWGYzLa9woXD41XI9ueD9J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509120"/>
            <a:ext cx="2232248" cy="1611180"/>
          </a:xfrm>
          <a:prstGeom prst="rect">
            <a:avLst/>
          </a:prstGeom>
          <a:noFill/>
        </p:spPr>
      </p:pic>
      <p:pic>
        <p:nvPicPr>
          <p:cNvPr id="45063" name="Picture 7" descr="http://t0.gstatic.com/images?q=tbn:ANd9GcQqIaXGf84-1hb3sJwNuYN_pz_x3TKwvMoVUqGdjpBi7ZpKG3U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9120"/>
            <a:ext cx="2352675" cy="1571626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789"/>
            <a:chExt cx="5760" cy="531"/>
          </a:xfrm>
        </p:grpSpPr>
        <p:pic>
          <p:nvPicPr>
            <p:cNvPr id="11" name="Picture 8" descr="ppt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ppt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矩形 13"/>
          <p:cNvSpPr/>
          <p:nvPr/>
        </p:nvSpPr>
        <p:spPr>
          <a:xfrm>
            <a:off x="611560" y="1052736"/>
            <a:ext cx="81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smtClean="0"/>
              <a:t>This program is funded by </a:t>
            </a:r>
            <a:r>
              <a:rPr lang="en-US" altLang="zh-CN" sz="2400" i="1" dirty="0" smtClean="0"/>
              <a:t>URA Visiting Scholars Program </a:t>
            </a:r>
            <a:r>
              <a:rPr lang="en-US" altLang="zh-CN" sz="2400" dirty="0" smtClean="0"/>
              <a:t>at </a:t>
            </a:r>
            <a:r>
              <a:rPr lang="en-US" altLang="zh-CN" sz="2400" dirty="0" err="1" smtClean="0"/>
              <a:t>Fermilab</a:t>
            </a:r>
            <a:endParaRPr lang="en-US" altLang="zh-CN" sz="2400" dirty="0" smtClean="0"/>
          </a:p>
          <a:p>
            <a:pPr algn="ctr">
              <a:spcBef>
                <a:spcPct val="20000"/>
              </a:spcBef>
            </a:pPr>
            <a:r>
              <a:rPr lang="en-US" altLang="zh-CN" sz="2400" dirty="0" smtClean="0"/>
              <a:t>Alexander </a:t>
            </a:r>
            <a:r>
              <a:rPr lang="en-US" altLang="zh-CN" sz="2400" dirty="0" err="1" smtClean="0"/>
              <a:t>Romanenko</a:t>
            </a:r>
            <a:r>
              <a:rPr lang="en-US" altLang="zh-CN" sz="2400" dirty="0" smtClean="0"/>
              <a:t> , Lance Cooley </a:t>
            </a:r>
            <a:endParaRPr lang="en-US" altLang="zh-CN" sz="2400" dirty="0" smtClean="0">
              <a:sym typeface="Symbol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CN" sz="2400" dirty="0" err="1" smtClean="0">
                <a:sym typeface="Symbol"/>
              </a:rPr>
              <a:t>YoonJun</a:t>
            </a:r>
            <a:r>
              <a:rPr lang="en-US" altLang="zh-CN" sz="2400" dirty="0" smtClean="0">
                <a:sym typeface="Symbol"/>
              </a:rPr>
              <a:t> Kim, David </a:t>
            </a:r>
            <a:r>
              <a:rPr lang="en-US" altLang="zh-CN" sz="2400" dirty="0" err="1" smtClean="0">
                <a:sym typeface="Symbol"/>
              </a:rPr>
              <a:t>Seidman</a:t>
            </a:r>
            <a:endParaRPr lang="en-US" altLang="zh-CN" sz="2400" dirty="0" smtClean="0">
              <a:sym typeface="Symbol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CN" sz="2400" dirty="0" smtClean="0">
                <a:sym typeface="Symbol"/>
              </a:rPr>
              <a:t>Alan Nicholls, </a:t>
            </a:r>
            <a:r>
              <a:rPr lang="en-US" altLang="zh-CN" sz="2400" dirty="0" err="1" smtClean="0">
                <a:sym typeface="Symbol"/>
              </a:rPr>
              <a:t>Ke</a:t>
            </a:r>
            <a:r>
              <a:rPr lang="en-US" altLang="zh-CN" sz="2400" dirty="0" smtClean="0">
                <a:sym typeface="Symbol"/>
              </a:rPr>
              <a:t>-Bin Low</a:t>
            </a:r>
          </a:p>
          <a:p>
            <a:pPr lvl="0" algn="ctr">
              <a:spcBef>
                <a:spcPct val="20000"/>
              </a:spcBef>
            </a:pPr>
            <a:r>
              <a:rPr lang="en-US" altLang="zh-CN" sz="2400" dirty="0" smtClean="0">
                <a:sym typeface="Symbol"/>
              </a:rPr>
              <a:t>Randall Meyer, </a:t>
            </a:r>
            <a:r>
              <a:rPr lang="en-US" altLang="zh-CN" sz="2400" dirty="0" err="1" smtClean="0">
                <a:sym typeface="Symbol"/>
              </a:rPr>
              <a:t>Weronika</a:t>
            </a:r>
            <a:r>
              <a:rPr lang="en-US" altLang="zh-CN" sz="2400" dirty="0" smtClean="0">
                <a:sym typeface="Symbol"/>
              </a:rPr>
              <a:t> </a:t>
            </a:r>
            <a:r>
              <a:rPr lang="en-US" altLang="zh-CN" sz="2400" dirty="0" err="1" smtClean="0">
                <a:sym typeface="Symbol"/>
              </a:rPr>
              <a:t>Walkosz</a:t>
            </a:r>
            <a:endParaRPr lang="en-US" altLang="zh-CN" sz="2400" dirty="0" smtClean="0">
              <a:sym typeface="Symbol"/>
            </a:endParaRPr>
          </a:p>
          <a:p>
            <a:pPr lvl="0" algn="ctr">
              <a:spcBef>
                <a:spcPct val="20000"/>
              </a:spcBef>
            </a:pPr>
            <a:r>
              <a:rPr lang="en-US" altLang="zh-CN" sz="2400" dirty="0" err="1" smtClean="0">
                <a:sym typeface="Symbol"/>
              </a:rPr>
              <a:t>Nanoscale</a:t>
            </a:r>
            <a:r>
              <a:rPr lang="en-US" altLang="zh-CN" sz="2400" dirty="0" smtClean="0">
                <a:sym typeface="Symbol"/>
              </a:rPr>
              <a:t> Physics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81642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0" name="Picture 4" descr="C:\Users\Runzhe\Desktop\abf 7tif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88840"/>
            <a:ext cx="3779912" cy="3779912"/>
          </a:xfrm>
          <a:prstGeom prst="rect">
            <a:avLst/>
          </a:prstGeom>
          <a:noFill/>
        </p:spPr>
      </p:pic>
      <p:cxnSp>
        <p:nvCxnSpPr>
          <p:cNvPr id="8" name="直接连接符 7"/>
          <p:cNvCxnSpPr/>
          <p:nvPr/>
        </p:nvCxnSpPr>
        <p:spPr>
          <a:xfrm flipH="1">
            <a:off x="4860032" y="2060848"/>
            <a:ext cx="2664296" cy="10801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0" y="476672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9552" y="-99392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/>
              <a:t>Introduction</a:t>
            </a:r>
            <a:endParaRPr lang="en-US" sz="3200" b="1" dirty="0"/>
          </a:p>
        </p:txBody>
      </p:sp>
      <p:grpSp>
        <p:nvGrpSpPr>
          <p:cNvPr id="2" name="组合 23"/>
          <p:cNvGrpSpPr/>
          <p:nvPr/>
        </p:nvGrpSpPr>
        <p:grpSpPr>
          <a:xfrm>
            <a:off x="107504" y="620688"/>
            <a:ext cx="9001000" cy="3094603"/>
            <a:chOff x="107504" y="620688"/>
            <a:chExt cx="9001000" cy="3094603"/>
          </a:xfrm>
        </p:grpSpPr>
        <p:pic>
          <p:nvPicPr>
            <p:cNvPr id="73732" name="Picture 4" descr="C:\Users\Runzhe\AppData\Roaming\Tencent\Users\617203807\QQ\WinTemp\RichOle\4UK2)G%B0DJ@V9@HRIY4@0H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836712"/>
              <a:ext cx="2081838" cy="2232248"/>
            </a:xfrm>
            <a:prstGeom prst="rect">
              <a:avLst/>
            </a:prstGeom>
            <a:noFill/>
          </p:spPr>
        </p:pic>
        <p:pic>
          <p:nvPicPr>
            <p:cNvPr id="73735" name="Picture 7" descr="C:\Users\Runzhe\AppData\Roaming\Tencent\Users\617203807\QQ\WinTemp\RichOle\F8]~WB%F6H{~87(PYH]F[EF.jpg"/>
            <p:cNvPicPr>
              <a:picLocks noChangeAspect="1" noChangeArrowheads="1"/>
            </p:cNvPicPr>
            <p:nvPr/>
          </p:nvPicPr>
          <p:blipFill>
            <a:blip r:embed="rId4" cstate="print"/>
            <a:srcRect l="12172"/>
            <a:stretch>
              <a:fillRect/>
            </a:stretch>
          </p:blipFill>
          <p:spPr bwMode="auto">
            <a:xfrm>
              <a:off x="5819927" y="880195"/>
              <a:ext cx="3288577" cy="2188765"/>
            </a:xfrm>
            <a:prstGeom prst="rect">
              <a:avLst/>
            </a:prstGeom>
            <a:noFill/>
          </p:spPr>
        </p:pic>
        <p:grpSp>
          <p:nvGrpSpPr>
            <p:cNvPr id="3" name="组合 17"/>
            <p:cNvGrpSpPr/>
            <p:nvPr/>
          </p:nvGrpSpPr>
          <p:grpSpPr>
            <a:xfrm>
              <a:off x="107504" y="620688"/>
              <a:ext cx="3384376" cy="3094603"/>
              <a:chOff x="107504" y="620688"/>
              <a:chExt cx="3384376" cy="3094603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07504" y="3068960"/>
                <a:ext cx="33843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err="1" smtClean="0"/>
                  <a:t>Grossbeck</a:t>
                </a:r>
                <a:r>
                  <a:rPr lang="en-US" altLang="zh-CN" i="1" dirty="0" smtClean="0"/>
                  <a:t>, </a:t>
                </a:r>
                <a:r>
                  <a:rPr lang="en-US" altLang="zh-CN" i="1" dirty="0" err="1" smtClean="0"/>
                  <a:t>Birnbaum</a:t>
                </a:r>
                <a:r>
                  <a:rPr lang="en-US" altLang="zh-CN" i="1" dirty="0" smtClean="0"/>
                  <a:t>, </a:t>
                </a:r>
                <a:r>
                  <a:rPr lang="en-US" altLang="zh-CN" i="1" dirty="0" err="1" smtClean="0"/>
                  <a:t>Acta</a:t>
                </a:r>
                <a:r>
                  <a:rPr lang="en-US" altLang="zh-CN" i="1" dirty="0" smtClean="0"/>
                  <a:t> </a:t>
                </a:r>
                <a:r>
                  <a:rPr lang="en-US" altLang="zh-CN" i="1" dirty="0" err="1" smtClean="0"/>
                  <a:t>Metall</a:t>
                </a:r>
                <a:r>
                  <a:rPr lang="en-US" altLang="zh-CN" i="1" dirty="0" smtClean="0"/>
                  <a:t> 25, p135 (1977)</a:t>
                </a:r>
                <a:endParaRPr lang="zh-CN" altLang="en-US" i="1" dirty="0"/>
              </a:p>
            </p:txBody>
          </p:sp>
          <p:grpSp>
            <p:nvGrpSpPr>
              <p:cNvPr id="4" name="组合 18"/>
              <p:cNvGrpSpPr/>
              <p:nvPr/>
            </p:nvGrpSpPr>
            <p:grpSpPr>
              <a:xfrm>
                <a:off x="251520" y="620688"/>
                <a:ext cx="3158912" cy="2448272"/>
                <a:chOff x="323528" y="548680"/>
                <a:chExt cx="3158912" cy="2448272"/>
              </a:xfrm>
            </p:grpSpPr>
            <p:pic>
              <p:nvPicPr>
                <p:cNvPr id="73734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3528" y="548680"/>
                  <a:ext cx="3158912" cy="2448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椭圆 15"/>
                <p:cNvSpPr/>
                <p:nvPr/>
              </p:nvSpPr>
              <p:spPr>
                <a:xfrm>
                  <a:off x="2699792" y="1628800"/>
                  <a:ext cx="648072" cy="648072"/>
                </a:xfrm>
                <a:prstGeom prst="ellipse">
                  <a:avLst/>
                </a:prstGeom>
                <a:noFill/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7" name="TextBox 16"/>
            <p:cNvSpPr txBox="1"/>
            <p:nvPr/>
          </p:nvSpPr>
          <p:spPr>
            <a:xfrm>
              <a:off x="3779912" y="3131676"/>
              <a:ext cx="5112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A. </a:t>
              </a:r>
              <a:r>
                <a:rPr lang="en-US" altLang="zh-CN" dirty="0" err="1" smtClean="0"/>
                <a:t>Romanenko</a:t>
              </a:r>
              <a:r>
                <a:rPr lang="en-US" altLang="zh-CN" dirty="0" smtClean="0"/>
                <a:t>, Raising Medium Field Q0, June 2011</a:t>
              </a:r>
              <a:endParaRPr lang="zh-CN" altLang="en-US" dirty="0"/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789"/>
            <a:chExt cx="5760" cy="531"/>
          </a:xfrm>
        </p:grpSpPr>
        <p:pic>
          <p:nvPicPr>
            <p:cNvPr id="21" name="Picture 8" descr="ppt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9" descr="ppt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3861048"/>
            <a:ext cx="4680520" cy="238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971600" y="4869160"/>
            <a:ext cx="75608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What is the effect of impurities diffusion (H, O, C) during the 120° C bake?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11560" y="3284984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</a:rPr>
              <a:t>Role of Hydrogen ordering in </a:t>
            </a:r>
            <a:r>
              <a:rPr lang="en-US" altLang="zh-CN" sz="2000" b="1" dirty="0" err="1" smtClean="0">
                <a:solidFill>
                  <a:srgbClr val="002060"/>
                </a:solidFill>
              </a:rPr>
              <a:t>Nb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cavities:</a:t>
            </a:r>
          </a:p>
          <a:p>
            <a:endParaRPr lang="en-US" altLang="zh-CN" sz="20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p"/>
            </a:pPr>
            <a:r>
              <a:rPr lang="en-US" altLang="zh-CN" dirty="0" smtClean="0"/>
              <a:t> Superlattice formed by </a:t>
            </a:r>
            <a:r>
              <a:rPr lang="en-US" altLang="zh-CN" dirty="0" err="1" smtClean="0"/>
              <a:t>Nb</a:t>
            </a:r>
            <a:r>
              <a:rPr lang="en-US" altLang="zh-CN" dirty="0" smtClean="0"/>
              <a:t> hydride ordering occurs below 94K</a:t>
            </a:r>
          </a:p>
          <a:p>
            <a:pPr>
              <a:buFont typeface="Wingdings" pitchFamily="2" charset="2"/>
              <a:buChar char="p"/>
            </a:pPr>
            <a:endParaRPr lang="en-US" altLang="zh-CN" dirty="0" smtClean="0"/>
          </a:p>
          <a:p>
            <a:pPr>
              <a:buFont typeface="Wingdings" pitchFamily="2" charset="2"/>
              <a:buChar char="p"/>
            </a:pPr>
            <a:r>
              <a:rPr lang="en-US" altLang="zh-CN" dirty="0" smtClean="0"/>
              <a:t> HAADF and ABF image of </a:t>
            </a:r>
            <a:r>
              <a:rPr lang="en-US" altLang="zh-CN" dirty="0" err="1" smtClean="0"/>
              <a:t>Nb</a:t>
            </a:r>
            <a:r>
              <a:rPr lang="en-US" altLang="zh-CN" dirty="0" smtClean="0"/>
              <a:t> hydride near SRF cavity surface</a:t>
            </a:r>
          </a:p>
          <a:p>
            <a:pPr>
              <a:buFont typeface="Wingdings" pitchFamily="2" charset="2"/>
              <a:buChar char="p"/>
            </a:pPr>
            <a:endParaRPr lang="en-US" altLang="zh-CN" dirty="0" smtClean="0"/>
          </a:p>
          <a:p>
            <a:pPr>
              <a:buFont typeface="Wingdings" pitchFamily="2" charset="2"/>
              <a:buChar char="p"/>
            </a:pPr>
            <a:r>
              <a:rPr lang="en-US" altLang="zh-CN" dirty="0" smtClean="0"/>
              <a:t> Hydrogen concentration changes along near cavity surface from room temperature to low temperature (94K)  </a:t>
            </a:r>
          </a:p>
          <a:p>
            <a:endParaRPr lang="en-US" altLang="zh-CN" sz="2000" b="1" dirty="0" smtClean="0">
              <a:solidFill>
                <a:srgbClr val="002060"/>
              </a:solidFill>
            </a:endParaRPr>
          </a:p>
          <a:p>
            <a:endParaRPr lang="en-US" altLang="zh-CN" sz="2000" b="1" dirty="0" smtClean="0">
              <a:solidFill>
                <a:srgbClr val="002060"/>
              </a:solidFill>
            </a:endParaRP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9750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 smtClean="0">
                <a:latin typeface="Calibri" pitchFamily="34" charset="0"/>
              </a:rPr>
              <a:t>Outline</a:t>
            </a:r>
            <a:endParaRPr lang="en-US" altLang="zh-CN" sz="3200" b="1" dirty="0">
              <a:latin typeface="Calibri" pitchFamily="34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  <a:cs typeface="+mn-cs"/>
            </a:endParaRPr>
          </a:p>
        </p:txBody>
      </p:sp>
      <p:grpSp>
        <p:nvGrpSpPr>
          <p:cNvPr id="32781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32793" name="Picture 8" descr="pp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4" name="Picture 9" descr="ppt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11560" y="620688"/>
            <a:ext cx="80645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Results of TEM and EELS analysis in the 90 – 393 K  temperature range</a:t>
            </a:r>
            <a:r>
              <a:rPr lang="en-US" sz="2000" b="1" dirty="0" smtClean="0">
                <a:solidFill>
                  <a:srgbClr val="002060"/>
                </a:solidFill>
              </a:rPr>
              <a:t>: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b="1" dirty="0"/>
          </a:p>
          <a:p>
            <a:pPr>
              <a:lnSpc>
                <a:spcPts val="2400"/>
              </a:lnSpc>
              <a:buFont typeface="Wingdings" pitchFamily="2" charset="2"/>
              <a:buChar char="p"/>
            </a:pPr>
            <a:r>
              <a:rPr lang="en-US" b="1" dirty="0"/>
              <a:t> </a:t>
            </a:r>
            <a:r>
              <a:rPr lang="en-US" dirty="0"/>
              <a:t>Electron energy loss spectroscopy of powder reference samples, including </a:t>
            </a:r>
            <a:r>
              <a:rPr lang="en-US" dirty="0" err="1"/>
              <a:t>Nb</a:t>
            </a:r>
            <a:r>
              <a:rPr lang="en-US" dirty="0"/>
              <a:t>, </a:t>
            </a:r>
            <a:r>
              <a:rPr lang="en-US" dirty="0" err="1"/>
              <a:t>NbO</a:t>
            </a:r>
            <a:r>
              <a:rPr lang="en-US" dirty="0"/>
              <a:t>, NbO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smtClean="0"/>
              <a:t>Nb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, and theoretical simulation on oxygen K-edge</a:t>
            </a:r>
            <a:endParaRPr lang="en-US" baseline="-25000" dirty="0"/>
          </a:p>
          <a:p>
            <a:pPr>
              <a:lnSpc>
                <a:spcPts val="2400"/>
              </a:lnSpc>
            </a:pPr>
            <a:endParaRPr lang="en-US" dirty="0"/>
          </a:p>
          <a:p>
            <a:pPr>
              <a:lnSpc>
                <a:spcPts val="2400"/>
              </a:lnSpc>
              <a:buFont typeface="Wingdings" pitchFamily="2" charset="2"/>
              <a:buChar char="p"/>
            </a:pPr>
            <a:r>
              <a:rPr lang="en-US" dirty="0"/>
              <a:t> Analyze </a:t>
            </a:r>
            <a:r>
              <a:rPr lang="en-US" dirty="0" err="1"/>
              <a:t>Nb</a:t>
            </a:r>
            <a:r>
              <a:rPr lang="en-US" dirty="0"/>
              <a:t> valence/oxygen </a:t>
            </a:r>
            <a:r>
              <a:rPr lang="en-US" dirty="0" smtClean="0"/>
              <a:t>change caused by baking process (393K for 48 hours in vacuum)</a:t>
            </a:r>
            <a:endParaRPr lang="en-US" dirty="0"/>
          </a:p>
          <a:p>
            <a:pPr>
              <a:buFontTx/>
              <a:buChar char="•"/>
            </a:pP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750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altLang="zh-CN" sz="3200">
                <a:solidFill>
                  <a:schemeClr val="tx1"/>
                </a:solidFill>
                <a:latin typeface="Calibri" pitchFamily="34" charset="0"/>
                <a:ea typeface="宋体"/>
                <a:cs typeface="宋体"/>
              </a:rPr>
              <a:t>New JEOL JEM-ARM 200CF at UIC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4294967295"/>
          </p:nvPr>
        </p:nvSpPr>
        <p:spPr bwMode="auto">
          <a:xfrm>
            <a:off x="3886200" y="828675"/>
            <a:ext cx="5057775" cy="495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z="2700" b="1" dirty="0">
                <a:solidFill>
                  <a:srgbClr val="FF0000"/>
                </a:solidFill>
              </a:rPr>
              <a:t>Cold field emission </a:t>
            </a:r>
            <a:r>
              <a:rPr lang="en-US" sz="2700" b="1" dirty="0"/>
              <a:t>(0.4 </a:t>
            </a:r>
            <a:r>
              <a:rPr lang="en-US" sz="2700" b="1" dirty="0" err="1"/>
              <a:t>eV</a:t>
            </a:r>
            <a:r>
              <a:rPr lang="en-US" sz="2700" b="1" dirty="0"/>
              <a:t> resolution)</a:t>
            </a:r>
          </a:p>
          <a:p>
            <a:pPr>
              <a:buFontTx/>
              <a:buChar char="•"/>
            </a:pPr>
            <a:r>
              <a:rPr lang="en-US" sz="2700" b="1" dirty="0">
                <a:solidFill>
                  <a:srgbClr val="FF0000"/>
                </a:solidFill>
              </a:rPr>
              <a:t>Probe spherical aberration corrector </a:t>
            </a:r>
            <a:r>
              <a:rPr lang="en-US" sz="2700" b="1" dirty="0"/>
              <a:t>(less than 78pm spatial resolution)</a:t>
            </a:r>
          </a:p>
          <a:p>
            <a:pPr>
              <a:buFontTx/>
              <a:buChar char="•"/>
            </a:pPr>
            <a:r>
              <a:rPr lang="en-US" sz="2700" b="1" dirty="0" err="1"/>
              <a:t>Gatan</a:t>
            </a:r>
            <a:r>
              <a:rPr lang="en-US" sz="2700" b="1" dirty="0"/>
              <a:t> </a:t>
            </a:r>
            <a:r>
              <a:rPr lang="en-US" sz="2700" b="1" dirty="0" err="1"/>
              <a:t>Enfina</a:t>
            </a:r>
            <a:r>
              <a:rPr lang="en-US" sz="2700" b="1" dirty="0"/>
              <a:t> 1000 EELS system</a:t>
            </a:r>
          </a:p>
          <a:p>
            <a:pPr>
              <a:buFontTx/>
              <a:buChar char="•"/>
            </a:pPr>
            <a:r>
              <a:rPr lang="en-US" sz="2700" b="1" dirty="0"/>
              <a:t>HAADF detectors, BF detector and ABF detector</a:t>
            </a:r>
          </a:p>
          <a:p>
            <a:pPr>
              <a:buFontTx/>
              <a:buChar char="•"/>
            </a:pPr>
            <a:r>
              <a:rPr lang="en-US" sz="2700" b="1" dirty="0"/>
              <a:t>Heating, Cooling and Tomography stages.</a:t>
            </a:r>
          </a:p>
          <a:p>
            <a:pPr algn="just">
              <a:buFontTx/>
              <a:buChar char="•"/>
            </a:pPr>
            <a:endParaRPr lang="en-US" sz="2700" b="1" dirty="0"/>
          </a:p>
        </p:txBody>
      </p:sp>
      <p:pic>
        <p:nvPicPr>
          <p:cNvPr id="1510402" name="Picture 2" descr="C:\Papers\IIT Seminar\DG12_01_15_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745" y="726196"/>
            <a:ext cx="3407576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9" name="Picture 8" descr="pp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ppt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2091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3" name="Picture 13" descr="1uA_1s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035050"/>
            <a:ext cx="3382962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750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altLang="zh-CN" sz="3200">
                <a:solidFill>
                  <a:schemeClr val="tx1"/>
                </a:solidFill>
                <a:latin typeface="Calibri" pitchFamily="34" charset="0"/>
                <a:ea typeface="宋体"/>
                <a:cs typeface="宋体"/>
              </a:rPr>
              <a:t>New JEOL JEM-ARM 200CF at UIC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b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525766" name="Picture 6" descr="Si1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92200"/>
            <a:ext cx="36560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25767" name="Picture 7" descr="FFT of Si1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84" t="29329" r="26660" b="27571"/>
          <a:stretch>
            <a:fillRect/>
          </a:stretch>
        </p:blipFill>
        <p:spPr bwMode="auto">
          <a:xfrm>
            <a:off x="2359025" y="1443038"/>
            <a:ext cx="2187575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25768" name="Text Box 8"/>
          <p:cNvSpPr txBox="1">
            <a:spLocks noChangeArrowheads="1"/>
          </p:cNvSpPr>
          <p:nvPr/>
        </p:nvSpPr>
        <p:spPr bwMode="auto">
          <a:xfrm>
            <a:off x="1143000" y="739775"/>
            <a:ext cx="1922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HAADF of Si (110)</a:t>
            </a:r>
          </a:p>
        </p:txBody>
      </p:sp>
      <p:sp>
        <p:nvSpPr>
          <p:cNvPr id="1525769" name="Text Box 9"/>
          <p:cNvSpPr txBox="1">
            <a:spLocks noChangeArrowheads="1"/>
          </p:cNvSpPr>
          <p:nvPr/>
        </p:nvSpPr>
        <p:spPr bwMode="auto">
          <a:xfrm>
            <a:off x="2474913" y="1457325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folHlink"/>
                </a:solidFill>
              </a:rPr>
              <a:t>FFT</a:t>
            </a:r>
          </a:p>
        </p:txBody>
      </p:sp>
      <p:sp>
        <p:nvSpPr>
          <p:cNvPr id="1525770" name="Line 10"/>
          <p:cNvSpPr>
            <a:spLocks noChangeShapeType="1"/>
          </p:cNvSpPr>
          <p:nvPr/>
        </p:nvSpPr>
        <p:spPr bwMode="auto">
          <a:xfrm flipH="1" flipV="1">
            <a:off x="4173538" y="2460625"/>
            <a:ext cx="104775" cy="609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25771" name="Text Box 11"/>
          <p:cNvSpPr txBox="1">
            <a:spLocks noChangeArrowheads="1"/>
          </p:cNvSpPr>
          <p:nvPr/>
        </p:nvSpPr>
        <p:spPr bwMode="auto">
          <a:xfrm>
            <a:off x="4019550" y="3128963"/>
            <a:ext cx="658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folHlink"/>
                </a:solidFill>
              </a:rPr>
              <a:t>(800)</a:t>
            </a:r>
          </a:p>
        </p:txBody>
      </p:sp>
      <p:sp>
        <p:nvSpPr>
          <p:cNvPr id="1525772" name="Text Box 12"/>
          <p:cNvSpPr txBox="1">
            <a:spLocks noChangeArrowheads="1"/>
          </p:cNvSpPr>
          <p:nvPr/>
        </p:nvSpPr>
        <p:spPr bwMode="auto">
          <a:xfrm>
            <a:off x="276225" y="4991100"/>
            <a:ext cx="469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folHlink"/>
                </a:solidFill>
              </a:rPr>
              <a:t>Spatial resolution of 68 pm possible</a:t>
            </a:r>
          </a:p>
          <a:p>
            <a:pPr>
              <a:buFontTx/>
              <a:buNone/>
            </a:pPr>
            <a:r>
              <a:rPr lang="en-US" sz="2000">
                <a:solidFill>
                  <a:schemeClr val="folHlink"/>
                </a:solidFill>
              </a:rPr>
              <a:t>Energy resolution of 0.35 eV possible</a:t>
            </a:r>
          </a:p>
        </p:txBody>
      </p:sp>
      <p:sp>
        <p:nvSpPr>
          <p:cNvPr id="1525774" name="Text Box 14"/>
          <p:cNvSpPr txBox="1">
            <a:spLocks noChangeArrowheads="1"/>
          </p:cNvSpPr>
          <p:nvPr/>
        </p:nvSpPr>
        <p:spPr bwMode="auto">
          <a:xfrm>
            <a:off x="5873750" y="739775"/>
            <a:ext cx="1674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Zero-loss peak </a:t>
            </a:r>
          </a:p>
        </p:txBody>
      </p:sp>
      <p:pic>
        <p:nvPicPr>
          <p:cNvPr id="1525775" name="Picture 15" descr="Si110s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3" t="5458"/>
          <a:stretch>
            <a:fillRect/>
          </a:stretch>
        </p:blipFill>
        <p:spPr bwMode="auto">
          <a:xfrm>
            <a:off x="2146300" y="3094038"/>
            <a:ext cx="172561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25776" name="Picture 16" descr="pho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91" t="18895" r="18602" b="16452"/>
          <a:stretch>
            <a:fillRect/>
          </a:stretch>
        </p:blipFill>
        <p:spPr bwMode="auto">
          <a:xfrm>
            <a:off x="5808663" y="3459163"/>
            <a:ext cx="2776537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16" name="Picture 8" descr="ppt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9" descr="ppt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5609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69" grpId="0"/>
      <p:bldP spid="1525770" grpId="0" animBg="1"/>
      <p:bldP spid="1525771" grpId="0"/>
      <p:bldP spid="1525772" grpId="0"/>
      <p:bldP spid="15257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570" name="Group 2"/>
          <p:cNvGrpSpPr>
            <a:grpSpLocks/>
          </p:cNvGrpSpPr>
          <p:nvPr/>
        </p:nvGrpSpPr>
        <p:grpSpPr bwMode="auto">
          <a:xfrm>
            <a:off x="0" y="142875"/>
            <a:ext cx="9144000" cy="592138"/>
            <a:chOff x="0" y="0"/>
            <a:chExt cx="5760" cy="373"/>
          </a:xfrm>
        </p:grpSpPr>
        <p:sp>
          <p:nvSpPr>
            <p:cNvPr id="1517571" name="Text Box 3"/>
            <p:cNvSpPr txBox="1">
              <a:spLocks noChangeArrowheads="1"/>
            </p:cNvSpPr>
            <p:nvPr/>
          </p:nvSpPr>
          <p:spPr bwMode="auto">
            <a:xfrm>
              <a:off x="312" y="0"/>
              <a:ext cx="5186" cy="36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hlink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3200">
                  <a:solidFill>
                    <a:schemeClr val="tx1"/>
                  </a:solidFill>
                </a:rPr>
                <a:t>The Key to STEM: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517572" name="Line 4"/>
            <p:cNvSpPr>
              <a:spLocks noChangeShapeType="1"/>
            </p:cNvSpPr>
            <p:nvPr/>
          </p:nvSpPr>
          <p:spPr bwMode="auto">
            <a:xfrm>
              <a:off x="0" y="373"/>
              <a:ext cx="5760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>
              <a:outerShdw dist="28398" dir="3806097" algn="ctr" rotWithShape="0">
                <a:schemeClr val="hlink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17573" name="Group 5"/>
          <p:cNvGrpSpPr>
            <a:grpSpLocks/>
          </p:cNvGrpSpPr>
          <p:nvPr/>
        </p:nvGrpSpPr>
        <p:grpSpPr bwMode="auto">
          <a:xfrm>
            <a:off x="1981200" y="1295400"/>
            <a:ext cx="641350" cy="1127125"/>
            <a:chOff x="1260" y="824"/>
            <a:chExt cx="404" cy="710"/>
          </a:xfrm>
        </p:grpSpPr>
        <p:sp>
          <p:nvSpPr>
            <p:cNvPr id="1517574" name="Line 6"/>
            <p:cNvSpPr>
              <a:spLocks noChangeShapeType="1"/>
            </p:cNvSpPr>
            <p:nvPr/>
          </p:nvSpPr>
          <p:spPr bwMode="auto">
            <a:xfrm>
              <a:off x="1260" y="919"/>
              <a:ext cx="200" cy="61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75" name="Line 7"/>
            <p:cNvSpPr>
              <a:spLocks noChangeShapeType="1"/>
            </p:cNvSpPr>
            <p:nvPr/>
          </p:nvSpPr>
          <p:spPr bwMode="auto">
            <a:xfrm flipV="1">
              <a:off x="1460" y="933"/>
              <a:ext cx="200" cy="60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76" name="Line 8"/>
            <p:cNvSpPr>
              <a:spLocks noChangeShapeType="1"/>
            </p:cNvSpPr>
            <p:nvPr/>
          </p:nvSpPr>
          <p:spPr bwMode="auto">
            <a:xfrm flipV="1">
              <a:off x="1460" y="1017"/>
              <a:ext cx="1" cy="51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77" name="Line 9"/>
            <p:cNvSpPr>
              <a:spLocks noChangeShapeType="1"/>
            </p:cNvSpPr>
            <p:nvPr/>
          </p:nvSpPr>
          <p:spPr bwMode="auto">
            <a:xfrm flipV="1">
              <a:off x="1460" y="996"/>
              <a:ext cx="107" cy="5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78" name="Line 10"/>
            <p:cNvSpPr>
              <a:spLocks noChangeShapeType="1"/>
            </p:cNvSpPr>
            <p:nvPr/>
          </p:nvSpPr>
          <p:spPr bwMode="auto">
            <a:xfrm>
              <a:off x="1360" y="996"/>
              <a:ext cx="100" cy="5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79" name="Line 11"/>
            <p:cNvSpPr>
              <a:spLocks noChangeShapeType="1"/>
            </p:cNvSpPr>
            <p:nvPr/>
          </p:nvSpPr>
          <p:spPr bwMode="auto">
            <a:xfrm flipV="1">
              <a:off x="1460" y="1010"/>
              <a:ext cx="53" cy="5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80" name="Line 12"/>
            <p:cNvSpPr>
              <a:spLocks noChangeShapeType="1"/>
            </p:cNvSpPr>
            <p:nvPr/>
          </p:nvSpPr>
          <p:spPr bwMode="auto">
            <a:xfrm>
              <a:off x="1407" y="1010"/>
              <a:ext cx="53" cy="5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81" name="Line 13"/>
            <p:cNvSpPr>
              <a:spLocks noChangeShapeType="1"/>
            </p:cNvSpPr>
            <p:nvPr/>
          </p:nvSpPr>
          <p:spPr bwMode="auto">
            <a:xfrm flipV="1">
              <a:off x="1460" y="975"/>
              <a:ext cx="153" cy="5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82" name="Line 14"/>
            <p:cNvSpPr>
              <a:spLocks noChangeShapeType="1"/>
            </p:cNvSpPr>
            <p:nvPr/>
          </p:nvSpPr>
          <p:spPr bwMode="auto">
            <a:xfrm>
              <a:off x="1313" y="975"/>
              <a:ext cx="147" cy="5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7583" name="Oval 15"/>
            <p:cNvSpPr>
              <a:spLocks noChangeArrowheads="1"/>
            </p:cNvSpPr>
            <p:nvPr/>
          </p:nvSpPr>
          <p:spPr bwMode="auto">
            <a:xfrm>
              <a:off x="1263" y="824"/>
              <a:ext cx="401" cy="190"/>
            </a:xfrm>
            <a:prstGeom prst="ellipse">
              <a:avLst/>
            </a:prstGeom>
            <a:solidFill>
              <a:srgbClr val="FFCC99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17584" name="Rectangle 16"/>
          <p:cNvSpPr>
            <a:spLocks noChangeArrowheads="1"/>
          </p:cNvSpPr>
          <p:nvPr/>
        </p:nvSpPr>
        <p:spPr bwMode="auto">
          <a:xfrm>
            <a:off x="1925638" y="1092200"/>
            <a:ext cx="9699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100">
                <a:solidFill>
                  <a:srgbClr val="000000"/>
                </a:solidFill>
              </a:rPr>
              <a:t>Incident Probe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17585" name="Oval 17"/>
          <p:cNvSpPr>
            <a:spLocks noChangeArrowheads="1"/>
          </p:cNvSpPr>
          <p:nvPr/>
        </p:nvSpPr>
        <p:spPr bwMode="auto">
          <a:xfrm>
            <a:off x="1562100" y="3490913"/>
            <a:ext cx="1589088" cy="712787"/>
          </a:xfrm>
          <a:prstGeom prst="ellipse">
            <a:avLst/>
          </a:prstGeom>
          <a:solidFill>
            <a:srgbClr val="FF66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86" name="Oval 18"/>
          <p:cNvSpPr>
            <a:spLocks noChangeArrowheads="1"/>
          </p:cNvSpPr>
          <p:nvPr/>
        </p:nvSpPr>
        <p:spPr bwMode="auto">
          <a:xfrm>
            <a:off x="2017713" y="3724275"/>
            <a:ext cx="677862" cy="212725"/>
          </a:xfrm>
          <a:prstGeom prst="ellipse">
            <a:avLst/>
          </a:prstGeom>
          <a:solidFill>
            <a:srgbClr val="99CC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87" name="Freeform 19"/>
          <p:cNvSpPr>
            <a:spLocks/>
          </p:cNvSpPr>
          <p:nvPr/>
        </p:nvSpPr>
        <p:spPr bwMode="auto">
          <a:xfrm>
            <a:off x="2563813" y="4806950"/>
            <a:ext cx="422275" cy="488950"/>
          </a:xfrm>
          <a:custGeom>
            <a:avLst/>
            <a:gdLst>
              <a:gd name="T0" fmla="*/ 0 w 40"/>
              <a:gd name="T1" fmla="*/ 0 h 44"/>
              <a:gd name="T2" fmla="*/ 0 w 40"/>
              <a:gd name="T3" fmla="*/ 0 h 44"/>
              <a:gd name="T4" fmla="*/ 40 w 40"/>
              <a:gd name="T5" fmla="*/ 44 h 44"/>
              <a:gd name="T6" fmla="*/ 40 w 40"/>
              <a:gd name="T7" fmla="*/ 0 h 44"/>
              <a:gd name="T8" fmla="*/ 0 w 40"/>
              <a:gd name="T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4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4"/>
                  <a:pt x="17" y="44"/>
                  <a:pt x="40" y="44"/>
                </a:cubicBez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88" name="Freeform 20"/>
          <p:cNvSpPr>
            <a:spLocks/>
          </p:cNvSpPr>
          <p:nvPr/>
        </p:nvSpPr>
        <p:spPr bwMode="auto">
          <a:xfrm>
            <a:off x="1568450" y="2652713"/>
            <a:ext cx="762000" cy="1166812"/>
          </a:xfrm>
          <a:custGeom>
            <a:avLst/>
            <a:gdLst>
              <a:gd name="T0" fmla="*/ 0 w 480"/>
              <a:gd name="T1" fmla="*/ 728 h 735"/>
              <a:gd name="T2" fmla="*/ 473 w 480"/>
              <a:gd name="T3" fmla="*/ 0 h 735"/>
              <a:gd name="T4" fmla="*/ 480 w 480"/>
              <a:gd name="T5" fmla="*/ 0 h 735"/>
              <a:gd name="T6" fmla="*/ 480 w 480"/>
              <a:gd name="T7" fmla="*/ 7 h 735"/>
              <a:gd name="T8" fmla="*/ 6 w 480"/>
              <a:gd name="T9" fmla="*/ 735 h 735"/>
              <a:gd name="T10" fmla="*/ 0 w 480"/>
              <a:gd name="T11" fmla="*/ 735 h 735"/>
              <a:gd name="T12" fmla="*/ 0 w 480"/>
              <a:gd name="T13" fmla="*/ 728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0" h="735">
                <a:moveTo>
                  <a:pt x="0" y="728"/>
                </a:moveTo>
                <a:lnTo>
                  <a:pt x="473" y="0"/>
                </a:lnTo>
                <a:lnTo>
                  <a:pt x="480" y="0"/>
                </a:lnTo>
                <a:lnTo>
                  <a:pt x="480" y="7"/>
                </a:lnTo>
                <a:lnTo>
                  <a:pt x="6" y="735"/>
                </a:lnTo>
                <a:lnTo>
                  <a:pt x="0" y="735"/>
                </a:lnTo>
                <a:lnTo>
                  <a:pt x="0" y="728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89" name="Freeform 21"/>
          <p:cNvSpPr>
            <a:spLocks/>
          </p:cNvSpPr>
          <p:nvPr/>
        </p:nvSpPr>
        <p:spPr bwMode="auto">
          <a:xfrm>
            <a:off x="2319338" y="2652713"/>
            <a:ext cx="836612" cy="1189037"/>
          </a:xfrm>
          <a:custGeom>
            <a:avLst/>
            <a:gdLst>
              <a:gd name="T0" fmla="*/ 0 w 527"/>
              <a:gd name="T1" fmla="*/ 0 h 749"/>
              <a:gd name="T2" fmla="*/ 7 w 527"/>
              <a:gd name="T3" fmla="*/ 0 h 749"/>
              <a:gd name="T4" fmla="*/ 527 w 527"/>
              <a:gd name="T5" fmla="*/ 742 h 749"/>
              <a:gd name="T6" fmla="*/ 527 w 527"/>
              <a:gd name="T7" fmla="*/ 749 h 749"/>
              <a:gd name="T8" fmla="*/ 521 w 527"/>
              <a:gd name="T9" fmla="*/ 749 h 749"/>
              <a:gd name="T10" fmla="*/ 0 w 527"/>
              <a:gd name="T11" fmla="*/ 7 h 749"/>
              <a:gd name="T12" fmla="*/ 0 w 527"/>
              <a:gd name="T13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7" h="749">
                <a:moveTo>
                  <a:pt x="0" y="0"/>
                </a:moveTo>
                <a:lnTo>
                  <a:pt x="7" y="0"/>
                </a:lnTo>
                <a:lnTo>
                  <a:pt x="527" y="742"/>
                </a:lnTo>
                <a:lnTo>
                  <a:pt x="527" y="749"/>
                </a:lnTo>
                <a:lnTo>
                  <a:pt x="521" y="749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90" name="Freeform 22"/>
          <p:cNvSpPr>
            <a:spLocks/>
          </p:cNvSpPr>
          <p:nvPr/>
        </p:nvSpPr>
        <p:spPr bwMode="auto">
          <a:xfrm>
            <a:off x="1800225" y="2663825"/>
            <a:ext cx="530225" cy="1322388"/>
          </a:xfrm>
          <a:custGeom>
            <a:avLst/>
            <a:gdLst>
              <a:gd name="T0" fmla="*/ 0 w 334"/>
              <a:gd name="T1" fmla="*/ 826 h 833"/>
              <a:gd name="T2" fmla="*/ 327 w 334"/>
              <a:gd name="T3" fmla="*/ 0 h 833"/>
              <a:gd name="T4" fmla="*/ 334 w 334"/>
              <a:gd name="T5" fmla="*/ 0 h 833"/>
              <a:gd name="T6" fmla="*/ 334 w 334"/>
              <a:gd name="T7" fmla="*/ 7 h 833"/>
              <a:gd name="T8" fmla="*/ 7 w 334"/>
              <a:gd name="T9" fmla="*/ 833 h 833"/>
              <a:gd name="T10" fmla="*/ 0 w 334"/>
              <a:gd name="T11" fmla="*/ 833 h 833"/>
              <a:gd name="T12" fmla="*/ 0 w 334"/>
              <a:gd name="T13" fmla="*/ 826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4" h="833">
                <a:moveTo>
                  <a:pt x="0" y="826"/>
                </a:moveTo>
                <a:lnTo>
                  <a:pt x="327" y="0"/>
                </a:lnTo>
                <a:lnTo>
                  <a:pt x="334" y="0"/>
                </a:lnTo>
                <a:lnTo>
                  <a:pt x="334" y="7"/>
                </a:lnTo>
                <a:lnTo>
                  <a:pt x="7" y="833"/>
                </a:lnTo>
                <a:lnTo>
                  <a:pt x="0" y="833"/>
                </a:lnTo>
                <a:lnTo>
                  <a:pt x="0" y="826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91" name="Freeform 23"/>
          <p:cNvSpPr>
            <a:spLocks/>
          </p:cNvSpPr>
          <p:nvPr/>
        </p:nvSpPr>
        <p:spPr bwMode="auto">
          <a:xfrm>
            <a:off x="2065338" y="2663825"/>
            <a:ext cx="265112" cy="1433513"/>
          </a:xfrm>
          <a:custGeom>
            <a:avLst/>
            <a:gdLst>
              <a:gd name="T0" fmla="*/ 0 w 167"/>
              <a:gd name="T1" fmla="*/ 896 h 903"/>
              <a:gd name="T2" fmla="*/ 160 w 167"/>
              <a:gd name="T3" fmla="*/ 0 h 903"/>
              <a:gd name="T4" fmla="*/ 167 w 167"/>
              <a:gd name="T5" fmla="*/ 0 h 903"/>
              <a:gd name="T6" fmla="*/ 167 w 167"/>
              <a:gd name="T7" fmla="*/ 7 h 903"/>
              <a:gd name="T8" fmla="*/ 7 w 167"/>
              <a:gd name="T9" fmla="*/ 903 h 903"/>
              <a:gd name="T10" fmla="*/ 0 w 167"/>
              <a:gd name="T11" fmla="*/ 903 h 903"/>
              <a:gd name="T12" fmla="*/ 0 w 167"/>
              <a:gd name="T13" fmla="*/ 896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" h="903">
                <a:moveTo>
                  <a:pt x="0" y="896"/>
                </a:moveTo>
                <a:lnTo>
                  <a:pt x="160" y="0"/>
                </a:lnTo>
                <a:lnTo>
                  <a:pt x="167" y="0"/>
                </a:lnTo>
                <a:lnTo>
                  <a:pt x="167" y="7"/>
                </a:lnTo>
                <a:lnTo>
                  <a:pt x="7" y="903"/>
                </a:lnTo>
                <a:lnTo>
                  <a:pt x="0" y="903"/>
                </a:lnTo>
                <a:lnTo>
                  <a:pt x="0" y="896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92" name="Freeform 24"/>
          <p:cNvSpPr>
            <a:spLocks/>
          </p:cNvSpPr>
          <p:nvPr/>
        </p:nvSpPr>
        <p:spPr bwMode="auto">
          <a:xfrm>
            <a:off x="2319338" y="2663825"/>
            <a:ext cx="317500" cy="1422400"/>
          </a:xfrm>
          <a:custGeom>
            <a:avLst/>
            <a:gdLst>
              <a:gd name="T0" fmla="*/ 0 w 200"/>
              <a:gd name="T1" fmla="*/ 0 h 896"/>
              <a:gd name="T2" fmla="*/ 7 w 200"/>
              <a:gd name="T3" fmla="*/ 0 h 896"/>
              <a:gd name="T4" fmla="*/ 200 w 200"/>
              <a:gd name="T5" fmla="*/ 889 h 896"/>
              <a:gd name="T6" fmla="*/ 200 w 200"/>
              <a:gd name="T7" fmla="*/ 896 h 896"/>
              <a:gd name="T8" fmla="*/ 194 w 200"/>
              <a:gd name="T9" fmla="*/ 896 h 896"/>
              <a:gd name="T10" fmla="*/ 0 w 200"/>
              <a:gd name="T11" fmla="*/ 7 h 896"/>
              <a:gd name="T12" fmla="*/ 0 w 200"/>
              <a:gd name="T13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" h="896">
                <a:moveTo>
                  <a:pt x="0" y="0"/>
                </a:moveTo>
                <a:lnTo>
                  <a:pt x="7" y="0"/>
                </a:lnTo>
                <a:lnTo>
                  <a:pt x="200" y="889"/>
                </a:lnTo>
                <a:lnTo>
                  <a:pt x="200" y="896"/>
                </a:lnTo>
                <a:lnTo>
                  <a:pt x="194" y="896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93" name="Freeform 25"/>
          <p:cNvSpPr>
            <a:spLocks/>
          </p:cNvSpPr>
          <p:nvPr/>
        </p:nvSpPr>
        <p:spPr bwMode="auto">
          <a:xfrm>
            <a:off x="2319338" y="2652713"/>
            <a:ext cx="593725" cy="1289050"/>
          </a:xfrm>
          <a:custGeom>
            <a:avLst/>
            <a:gdLst>
              <a:gd name="T0" fmla="*/ 0 w 374"/>
              <a:gd name="T1" fmla="*/ 0 h 812"/>
              <a:gd name="T2" fmla="*/ 7 w 374"/>
              <a:gd name="T3" fmla="*/ 0 h 812"/>
              <a:gd name="T4" fmla="*/ 374 w 374"/>
              <a:gd name="T5" fmla="*/ 805 h 812"/>
              <a:gd name="T6" fmla="*/ 374 w 374"/>
              <a:gd name="T7" fmla="*/ 812 h 812"/>
              <a:gd name="T8" fmla="*/ 367 w 374"/>
              <a:gd name="T9" fmla="*/ 812 h 812"/>
              <a:gd name="T10" fmla="*/ 0 w 374"/>
              <a:gd name="T11" fmla="*/ 7 h 812"/>
              <a:gd name="T12" fmla="*/ 0 w 374"/>
              <a:gd name="T13" fmla="*/ 0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4" h="812">
                <a:moveTo>
                  <a:pt x="0" y="0"/>
                </a:moveTo>
                <a:lnTo>
                  <a:pt x="7" y="0"/>
                </a:lnTo>
                <a:lnTo>
                  <a:pt x="374" y="805"/>
                </a:lnTo>
                <a:lnTo>
                  <a:pt x="374" y="812"/>
                </a:lnTo>
                <a:lnTo>
                  <a:pt x="367" y="812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594" name="Oval 26"/>
          <p:cNvSpPr>
            <a:spLocks noChangeArrowheads="1"/>
          </p:cNvSpPr>
          <p:nvPr/>
        </p:nvSpPr>
        <p:spPr bwMode="auto">
          <a:xfrm>
            <a:off x="3532188" y="2324100"/>
            <a:ext cx="85725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95" name="Oval 27"/>
          <p:cNvSpPr>
            <a:spLocks noChangeArrowheads="1"/>
          </p:cNvSpPr>
          <p:nvPr/>
        </p:nvSpPr>
        <p:spPr bwMode="auto">
          <a:xfrm>
            <a:off x="3532188" y="2413000"/>
            <a:ext cx="85725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96" name="Oval 28"/>
          <p:cNvSpPr>
            <a:spLocks noChangeArrowheads="1"/>
          </p:cNvSpPr>
          <p:nvPr/>
        </p:nvSpPr>
        <p:spPr bwMode="auto">
          <a:xfrm>
            <a:off x="3532188" y="250190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97" name="Oval 29"/>
          <p:cNvSpPr>
            <a:spLocks noChangeArrowheads="1"/>
          </p:cNvSpPr>
          <p:nvPr/>
        </p:nvSpPr>
        <p:spPr bwMode="auto">
          <a:xfrm>
            <a:off x="3468688" y="259080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98" name="Oval 30"/>
          <p:cNvSpPr>
            <a:spLocks noChangeArrowheads="1"/>
          </p:cNvSpPr>
          <p:nvPr/>
        </p:nvSpPr>
        <p:spPr bwMode="auto">
          <a:xfrm>
            <a:off x="3457575" y="2479675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599" name="Oval 31"/>
          <p:cNvSpPr>
            <a:spLocks noChangeArrowheads="1"/>
          </p:cNvSpPr>
          <p:nvPr/>
        </p:nvSpPr>
        <p:spPr bwMode="auto">
          <a:xfrm>
            <a:off x="3457575" y="2390775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0" name="Oval 32"/>
          <p:cNvSpPr>
            <a:spLocks noChangeArrowheads="1"/>
          </p:cNvSpPr>
          <p:nvPr/>
        </p:nvSpPr>
        <p:spPr bwMode="auto">
          <a:xfrm>
            <a:off x="3382963" y="259080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1" name="Oval 33"/>
          <p:cNvSpPr>
            <a:spLocks noChangeArrowheads="1"/>
          </p:cNvSpPr>
          <p:nvPr/>
        </p:nvSpPr>
        <p:spPr bwMode="auto">
          <a:xfrm>
            <a:off x="3382963" y="2513013"/>
            <a:ext cx="85725" cy="23812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2" name="Oval 34"/>
          <p:cNvSpPr>
            <a:spLocks noChangeArrowheads="1"/>
          </p:cNvSpPr>
          <p:nvPr/>
        </p:nvSpPr>
        <p:spPr bwMode="auto">
          <a:xfrm>
            <a:off x="3394075" y="2679700"/>
            <a:ext cx="85725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3" name="Oval 35"/>
          <p:cNvSpPr>
            <a:spLocks noChangeArrowheads="1"/>
          </p:cNvSpPr>
          <p:nvPr/>
        </p:nvSpPr>
        <p:spPr bwMode="auto">
          <a:xfrm>
            <a:off x="3309938" y="2790825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4" name="Oval 36"/>
          <p:cNvSpPr>
            <a:spLocks noChangeArrowheads="1"/>
          </p:cNvSpPr>
          <p:nvPr/>
        </p:nvSpPr>
        <p:spPr bwMode="auto">
          <a:xfrm>
            <a:off x="3309938" y="2690813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5" name="Oval 37"/>
          <p:cNvSpPr>
            <a:spLocks noChangeArrowheads="1"/>
          </p:cNvSpPr>
          <p:nvPr/>
        </p:nvSpPr>
        <p:spPr bwMode="auto">
          <a:xfrm>
            <a:off x="3309938" y="259080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06" name="Rectangle 38"/>
          <p:cNvSpPr>
            <a:spLocks noChangeArrowheads="1"/>
          </p:cNvSpPr>
          <p:nvPr/>
        </p:nvSpPr>
        <p:spPr bwMode="auto">
          <a:xfrm>
            <a:off x="1000125" y="2601913"/>
            <a:ext cx="2320925" cy="357187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607" name="Line 39"/>
          <p:cNvSpPr>
            <a:spLocks noChangeShapeType="1"/>
          </p:cNvSpPr>
          <p:nvPr/>
        </p:nvSpPr>
        <p:spPr bwMode="auto">
          <a:xfrm flipV="1">
            <a:off x="1012825" y="2576513"/>
            <a:ext cx="301625" cy="3730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608" name="Freeform 40"/>
          <p:cNvSpPr>
            <a:spLocks/>
          </p:cNvSpPr>
          <p:nvPr/>
        </p:nvSpPr>
        <p:spPr bwMode="auto">
          <a:xfrm>
            <a:off x="995363" y="2209800"/>
            <a:ext cx="2647950" cy="387350"/>
          </a:xfrm>
          <a:custGeom>
            <a:avLst/>
            <a:gdLst>
              <a:gd name="T0" fmla="*/ 1461 w 1668"/>
              <a:gd name="T1" fmla="*/ 244 h 244"/>
              <a:gd name="T2" fmla="*/ 1668 w 1668"/>
              <a:gd name="T3" fmla="*/ 0 h 244"/>
              <a:gd name="T4" fmla="*/ 207 w 1668"/>
              <a:gd name="T5" fmla="*/ 0 h 244"/>
              <a:gd name="T6" fmla="*/ 0 w 1668"/>
              <a:gd name="T7" fmla="*/ 244 h 244"/>
              <a:gd name="T8" fmla="*/ 1461 w 1668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8" h="244">
                <a:moveTo>
                  <a:pt x="1461" y="244"/>
                </a:moveTo>
                <a:lnTo>
                  <a:pt x="1668" y="0"/>
                </a:lnTo>
                <a:lnTo>
                  <a:pt x="207" y="0"/>
                </a:lnTo>
                <a:lnTo>
                  <a:pt x="0" y="244"/>
                </a:lnTo>
                <a:lnTo>
                  <a:pt x="1461" y="24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609" name="Freeform 41"/>
          <p:cNvSpPr>
            <a:spLocks/>
          </p:cNvSpPr>
          <p:nvPr/>
        </p:nvSpPr>
        <p:spPr bwMode="auto">
          <a:xfrm>
            <a:off x="995363" y="2209800"/>
            <a:ext cx="2659062" cy="387350"/>
          </a:xfrm>
          <a:custGeom>
            <a:avLst/>
            <a:gdLst>
              <a:gd name="T0" fmla="*/ 1468 w 1675"/>
              <a:gd name="T1" fmla="*/ 244 h 244"/>
              <a:gd name="T2" fmla="*/ 1675 w 1675"/>
              <a:gd name="T3" fmla="*/ 0 h 244"/>
              <a:gd name="T4" fmla="*/ 207 w 1675"/>
              <a:gd name="T5" fmla="*/ 0 h 244"/>
              <a:gd name="T6" fmla="*/ 0 w 1675"/>
              <a:gd name="T7" fmla="*/ 244 h 244"/>
              <a:gd name="T8" fmla="*/ 1468 w 1675"/>
              <a:gd name="T9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75" h="244">
                <a:moveTo>
                  <a:pt x="1468" y="244"/>
                </a:moveTo>
                <a:lnTo>
                  <a:pt x="1675" y="0"/>
                </a:lnTo>
                <a:lnTo>
                  <a:pt x="207" y="0"/>
                </a:lnTo>
                <a:lnTo>
                  <a:pt x="0" y="244"/>
                </a:lnTo>
                <a:lnTo>
                  <a:pt x="1468" y="24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610" name="Oval 42"/>
          <p:cNvSpPr>
            <a:spLocks noChangeArrowheads="1"/>
          </p:cNvSpPr>
          <p:nvPr/>
        </p:nvSpPr>
        <p:spPr bwMode="auto">
          <a:xfrm>
            <a:off x="1169988" y="2646363"/>
            <a:ext cx="85725" cy="23812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1" name="Oval 43"/>
          <p:cNvSpPr>
            <a:spLocks noChangeArrowheads="1"/>
          </p:cNvSpPr>
          <p:nvPr/>
        </p:nvSpPr>
        <p:spPr bwMode="auto">
          <a:xfrm>
            <a:off x="1158875" y="27241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2" name="Oval 44"/>
          <p:cNvSpPr>
            <a:spLocks noChangeArrowheads="1"/>
          </p:cNvSpPr>
          <p:nvPr/>
        </p:nvSpPr>
        <p:spPr bwMode="auto">
          <a:xfrm>
            <a:off x="1169988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3" name="Oval 45"/>
          <p:cNvSpPr>
            <a:spLocks noChangeArrowheads="1"/>
          </p:cNvSpPr>
          <p:nvPr/>
        </p:nvSpPr>
        <p:spPr bwMode="auto">
          <a:xfrm>
            <a:off x="1169988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4" name="Oval 46"/>
          <p:cNvSpPr>
            <a:spLocks noChangeArrowheads="1"/>
          </p:cNvSpPr>
          <p:nvPr/>
        </p:nvSpPr>
        <p:spPr bwMode="auto">
          <a:xfrm>
            <a:off x="1328738" y="2890838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5" name="Oval 47"/>
          <p:cNvSpPr>
            <a:spLocks noChangeArrowheads="1"/>
          </p:cNvSpPr>
          <p:nvPr/>
        </p:nvSpPr>
        <p:spPr bwMode="auto">
          <a:xfrm>
            <a:off x="1328738" y="2801938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6" name="Oval 48"/>
          <p:cNvSpPr>
            <a:spLocks noChangeArrowheads="1"/>
          </p:cNvSpPr>
          <p:nvPr/>
        </p:nvSpPr>
        <p:spPr bwMode="auto">
          <a:xfrm>
            <a:off x="1328738" y="272415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7" name="Oval 49"/>
          <p:cNvSpPr>
            <a:spLocks noChangeArrowheads="1"/>
          </p:cNvSpPr>
          <p:nvPr/>
        </p:nvSpPr>
        <p:spPr bwMode="auto">
          <a:xfrm>
            <a:off x="1328738" y="2646363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8" name="Oval 50"/>
          <p:cNvSpPr>
            <a:spLocks noChangeArrowheads="1"/>
          </p:cNvSpPr>
          <p:nvPr/>
        </p:nvSpPr>
        <p:spPr bwMode="auto">
          <a:xfrm>
            <a:off x="1487488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19" name="Oval 51"/>
          <p:cNvSpPr>
            <a:spLocks noChangeArrowheads="1"/>
          </p:cNvSpPr>
          <p:nvPr/>
        </p:nvSpPr>
        <p:spPr bwMode="auto">
          <a:xfrm>
            <a:off x="1487488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0" name="Oval 52"/>
          <p:cNvSpPr>
            <a:spLocks noChangeArrowheads="1"/>
          </p:cNvSpPr>
          <p:nvPr/>
        </p:nvSpPr>
        <p:spPr bwMode="auto">
          <a:xfrm>
            <a:off x="1487488" y="27241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1" name="Oval 53"/>
          <p:cNvSpPr>
            <a:spLocks noChangeArrowheads="1"/>
          </p:cNvSpPr>
          <p:nvPr/>
        </p:nvSpPr>
        <p:spPr bwMode="auto">
          <a:xfrm>
            <a:off x="1487488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2" name="Oval 54"/>
          <p:cNvSpPr>
            <a:spLocks noChangeArrowheads="1"/>
          </p:cNvSpPr>
          <p:nvPr/>
        </p:nvSpPr>
        <p:spPr bwMode="auto">
          <a:xfrm>
            <a:off x="3224213" y="2724150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3" name="Oval 55"/>
          <p:cNvSpPr>
            <a:spLocks noChangeArrowheads="1"/>
          </p:cNvSpPr>
          <p:nvPr/>
        </p:nvSpPr>
        <p:spPr bwMode="auto">
          <a:xfrm>
            <a:off x="3224213" y="2879725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4" name="Oval 56"/>
          <p:cNvSpPr>
            <a:spLocks noChangeArrowheads="1"/>
          </p:cNvSpPr>
          <p:nvPr/>
        </p:nvSpPr>
        <p:spPr bwMode="auto">
          <a:xfrm>
            <a:off x="3086100" y="2724150"/>
            <a:ext cx="76200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5" name="Oval 57"/>
          <p:cNvSpPr>
            <a:spLocks noChangeArrowheads="1"/>
          </p:cNvSpPr>
          <p:nvPr/>
        </p:nvSpPr>
        <p:spPr bwMode="auto">
          <a:xfrm>
            <a:off x="3076575" y="2879725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6" name="Oval 58"/>
          <p:cNvSpPr>
            <a:spLocks noChangeArrowheads="1"/>
          </p:cNvSpPr>
          <p:nvPr/>
        </p:nvSpPr>
        <p:spPr bwMode="auto">
          <a:xfrm>
            <a:off x="2906713" y="2879725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7" name="Oval 59"/>
          <p:cNvSpPr>
            <a:spLocks noChangeArrowheads="1"/>
          </p:cNvSpPr>
          <p:nvPr/>
        </p:nvSpPr>
        <p:spPr bwMode="auto">
          <a:xfrm>
            <a:off x="2906713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8" name="Oval 60"/>
          <p:cNvSpPr>
            <a:spLocks noChangeArrowheads="1"/>
          </p:cNvSpPr>
          <p:nvPr/>
        </p:nvSpPr>
        <p:spPr bwMode="auto">
          <a:xfrm>
            <a:off x="2759075" y="2724150"/>
            <a:ext cx="74613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29" name="Oval 61"/>
          <p:cNvSpPr>
            <a:spLocks noChangeArrowheads="1"/>
          </p:cNvSpPr>
          <p:nvPr/>
        </p:nvSpPr>
        <p:spPr bwMode="auto">
          <a:xfrm>
            <a:off x="2759075" y="2879725"/>
            <a:ext cx="74613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0" name="Oval 62"/>
          <p:cNvSpPr>
            <a:spLocks noChangeArrowheads="1"/>
          </p:cNvSpPr>
          <p:nvPr/>
        </p:nvSpPr>
        <p:spPr bwMode="auto">
          <a:xfrm>
            <a:off x="2600325" y="2879725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1" name="Oval 63"/>
          <p:cNvSpPr>
            <a:spLocks noChangeArrowheads="1"/>
          </p:cNvSpPr>
          <p:nvPr/>
        </p:nvSpPr>
        <p:spPr bwMode="auto">
          <a:xfrm>
            <a:off x="2600325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2" name="Oval 64"/>
          <p:cNvSpPr>
            <a:spLocks noChangeArrowheads="1"/>
          </p:cNvSpPr>
          <p:nvPr/>
        </p:nvSpPr>
        <p:spPr bwMode="auto">
          <a:xfrm>
            <a:off x="2441575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3" name="Oval 65"/>
          <p:cNvSpPr>
            <a:spLocks noChangeArrowheads="1"/>
          </p:cNvSpPr>
          <p:nvPr/>
        </p:nvSpPr>
        <p:spPr bwMode="auto">
          <a:xfrm>
            <a:off x="2430463" y="2879725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4" name="Oval 66"/>
          <p:cNvSpPr>
            <a:spLocks noChangeArrowheads="1"/>
          </p:cNvSpPr>
          <p:nvPr/>
        </p:nvSpPr>
        <p:spPr bwMode="auto">
          <a:xfrm>
            <a:off x="2292350" y="2890838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5" name="Oval 67"/>
          <p:cNvSpPr>
            <a:spLocks noChangeArrowheads="1"/>
          </p:cNvSpPr>
          <p:nvPr/>
        </p:nvSpPr>
        <p:spPr bwMode="auto">
          <a:xfrm>
            <a:off x="2292350" y="2724150"/>
            <a:ext cx="76200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6" name="Oval 68"/>
          <p:cNvSpPr>
            <a:spLocks noChangeArrowheads="1"/>
          </p:cNvSpPr>
          <p:nvPr/>
        </p:nvSpPr>
        <p:spPr bwMode="auto">
          <a:xfrm>
            <a:off x="2122488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7" name="Oval 69"/>
          <p:cNvSpPr>
            <a:spLocks noChangeArrowheads="1"/>
          </p:cNvSpPr>
          <p:nvPr/>
        </p:nvSpPr>
        <p:spPr bwMode="auto">
          <a:xfrm>
            <a:off x="2122488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8" name="Oval 70"/>
          <p:cNvSpPr>
            <a:spLocks noChangeArrowheads="1"/>
          </p:cNvSpPr>
          <p:nvPr/>
        </p:nvSpPr>
        <p:spPr bwMode="auto">
          <a:xfrm>
            <a:off x="1963738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39" name="Oval 71"/>
          <p:cNvSpPr>
            <a:spLocks noChangeArrowheads="1"/>
          </p:cNvSpPr>
          <p:nvPr/>
        </p:nvSpPr>
        <p:spPr bwMode="auto">
          <a:xfrm>
            <a:off x="1963738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0" name="Oval 72"/>
          <p:cNvSpPr>
            <a:spLocks noChangeArrowheads="1"/>
          </p:cNvSpPr>
          <p:nvPr/>
        </p:nvSpPr>
        <p:spPr bwMode="auto">
          <a:xfrm>
            <a:off x="1804988" y="2724150"/>
            <a:ext cx="76200" cy="23813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1" name="Oval 73"/>
          <p:cNvSpPr>
            <a:spLocks noChangeArrowheads="1"/>
          </p:cNvSpPr>
          <p:nvPr/>
        </p:nvSpPr>
        <p:spPr bwMode="auto">
          <a:xfrm>
            <a:off x="1646238" y="27241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2" name="Oval 74"/>
          <p:cNvSpPr>
            <a:spLocks noChangeArrowheads="1"/>
          </p:cNvSpPr>
          <p:nvPr/>
        </p:nvSpPr>
        <p:spPr bwMode="auto">
          <a:xfrm>
            <a:off x="1646238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3" name="Oval 75"/>
          <p:cNvSpPr>
            <a:spLocks noChangeArrowheads="1"/>
          </p:cNvSpPr>
          <p:nvPr/>
        </p:nvSpPr>
        <p:spPr bwMode="auto">
          <a:xfrm>
            <a:off x="1804988" y="2879725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4" name="Oval 76"/>
          <p:cNvSpPr>
            <a:spLocks noChangeArrowheads="1"/>
          </p:cNvSpPr>
          <p:nvPr/>
        </p:nvSpPr>
        <p:spPr bwMode="auto">
          <a:xfrm>
            <a:off x="1285875" y="2468563"/>
            <a:ext cx="87313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5" name="Oval 77"/>
          <p:cNvSpPr>
            <a:spLocks noChangeArrowheads="1"/>
          </p:cNvSpPr>
          <p:nvPr/>
        </p:nvSpPr>
        <p:spPr bwMode="auto">
          <a:xfrm>
            <a:off x="1349375" y="2390775"/>
            <a:ext cx="87313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6" name="Oval 78"/>
          <p:cNvSpPr>
            <a:spLocks noChangeArrowheads="1"/>
          </p:cNvSpPr>
          <p:nvPr/>
        </p:nvSpPr>
        <p:spPr bwMode="auto">
          <a:xfrm>
            <a:off x="1423988" y="2312988"/>
            <a:ext cx="85725" cy="2381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7" name="Oval 79"/>
          <p:cNvSpPr>
            <a:spLocks noChangeArrowheads="1"/>
          </p:cNvSpPr>
          <p:nvPr/>
        </p:nvSpPr>
        <p:spPr bwMode="auto">
          <a:xfrm>
            <a:off x="1487488" y="2236788"/>
            <a:ext cx="85725" cy="33337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8" name="Oval 80"/>
          <p:cNvSpPr>
            <a:spLocks noChangeArrowheads="1"/>
          </p:cNvSpPr>
          <p:nvPr/>
        </p:nvSpPr>
        <p:spPr bwMode="auto">
          <a:xfrm>
            <a:off x="1190625" y="2546350"/>
            <a:ext cx="76200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49" name="Oval 81"/>
          <p:cNvSpPr>
            <a:spLocks noChangeArrowheads="1"/>
          </p:cNvSpPr>
          <p:nvPr/>
        </p:nvSpPr>
        <p:spPr bwMode="auto">
          <a:xfrm>
            <a:off x="1349375" y="2546350"/>
            <a:ext cx="76200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0" name="Oval 82"/>
          <p:cNvSpPr>
            <a:spLocks noChangeArrowheads="1"/>
          </p:cNvSpPr>
          <p:nvPr/>
        </p:nvSpPr>
        <p:spPr bwMode="auto">
          <a:xfrm>
            <a:off x="1435100" y="2468563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1" name="Oval 83"/>
          <p:cNvSpPr>
            <a:spLocks noChangeArrowheads="1"/>
          </p:cNvSpPr>
          <p:nvPr/>
        </p:nvSpPr>
        <p:spPr bwMode="auto">
          <a:xfrm>
            <a:off x="1498600" y="2390775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2" name="Oval 84"/>
          <p:cNvSpPr>
            <a:spLocks noChangeArrowheads="1"/>
          </p:cNvSpPr>
          <p:nvPr/>
        </p:nvSpPr>
        <p:spPr bwMode="auto">
          <a:xfrm>
            <a:off x="1562100" y="2312988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3" name="Oval 85"/>
          <p:cNvSpPr>
            <a:spLocks noChangeArrowheads="1"/>
          </p:cNvSpPr>
          <p:nvPr/>
        </p:nvSpPr>
        <p:spPr bwMode="auto">
          <a:xfrm>
            <a:off x="1636713" y="2236788"/>
            <a:ext cx="85725" cy="33337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4" name="Oval 86"/>
          <p:cNvSpPr>
            <a:spLocks noChangeArrowheads="1"/>
          </p:cNvSpPr>
          <p:nvPr/>
        </p:nvSpPr>
        <p:spPr bwMode="auto">
          <a:xfrm>
            <a:off x="1509713" y="2546350"/>
            <a:ext cx="74612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5" name="Oval 87"/>
          <p:cNvSpPr>
            <a:spLocks noChangeArrowheads="1"/>
          </p:cNvSpPr>
          <p:nvPr/>
        </p:nvSpPr>
        <p:spPr bwMode="auto">
          <a:xfrm>
            <a:off x="1593850" y="2468563"/>
            <a:ext cx="85725" cy="2381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6" name="Oval 88"/>
          <p:cNvSpPr>
            <a:spLocks noChangeArrowheads="1"/>
          </p:cNvSpPr>
          <p:nvPr/>
        </p:nvSpPr>
        <p:spPr bwMode="auto">
          <a:xfrm>
            <a:off x="1657350" y="2390775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7" name="Oval 89"/>
          <p:cNvSpPr>
            <a:spLocks noChangeArrowheads="1"/>
          </p:cNvSpPr>
          <p:nvPr/>
        </p:nvSpPr>
        <p:spPr bwMode="auto">
          <a:xfrm>
            <a:off x="1731963" y="2312988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8" name="Oval 90"/>
          <p:cNvSpPr>
            <a:spLocks noChangeArrowheads="1"/>
          </p:cNvSpPr>
          <p:nvPr/>
        </p:nvSpPr>
        <p:spPr bwMode="auto">
          <a:xfrm>
            <a:off x="1804988" y="2236788"/>
            <a:ext cx="85725" cy="33337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59" name="Oval 91"/>
          <p:cNvSpPr>
            <a:spLocks noChangeArrowheads="1"/>
          </p:cNvSpPr>
          <p:nvPr/>
        </p:nvSpPr>
        <p:spPr bwMode="auto">
          <a:xfrm>
            <a:off x="1963738" y="2225675"/>
            <a:ext cx="85725" cy="33338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0" name="Oval 92"/>
          <p:cNvSpPr>
            <a:spLocks noChangeArrowheads="1"/>
          </p:cNvSpPr>
          <p:nvPr/>
        </p:nvSpPr>
        <p:spPr bwMode="auto">
          <a:xfrm>
            <a:off x="1900238" y="2312988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1" name="Oval 93"/>
          <p:cNvSpPr>
            <a:spLocks noChangeArrowheads="1"/>
          </p:cNvSpPr>
          <p:nvPr/>
        </p:nvSpPr>
        <p:spPr bwMode="auto">
          <a:xfrm>
            <a:off x="1816100" y="2379663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2" name="Oval 94"/>
          <p:cNvSpPr>
            <a:spLocks noChangeArrowheads="1"/>
          </p:cNvSpPr>
          <p:nvPr/>
        </p:nvSpPr>
        <p:spPr bwMode="auto">
          <a:xfrm>
            <a:off x="1741488" y="2468563"/>
            <a:ext cx="76200" cy="2381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3" name="Oval 95"/>
          <p:cNvSpPr>
            <a:spLocks noChangeArrowheads="1"/>
          </p:cNvSpPr>
          <p:nvPr/>
        </p:nvSpPr>
        <p:spPr bwMode="auto">
          <a:xfrm>
            <a:off x="1657350" y="25463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4" name="Oval 96"/>
          <p:cNvSpPr>
            <a:spLocks noChangeArrowheads="1"/>
          </p:cNvSpPr>
          <p:nvPr/>
        </p:nvSpPr>
        <p:spPr bwMode="auto">
          <a:xfrm>
            <a:off x="1816100" y="2546350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5" name="Oval 97"/>
          <p:cNvSpPr>
            <a:spLocks noChangeArrowheads="1"/>
          </p:cNvSpPr>
          <p:nvPr/>
        </p:nvSpPr>
        <p:spPr bwMode="auto">
          <a:xfrm>
            <a:off x="1900238" y="2468563"/>
            <a:ext cx="85725" cy="23812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6" name="Oval 98"/>
          <p:cNvSpPr>
            <a:spLocks noChangeArrowheads="1"/>
          </p:cNvSpPr>
          <p:nvPr/>
        </p:nvSpPr>
        <p:spPr bwMode="auto">
          <a:xfrm>
            <a:off x="1974850" y="2379663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7" name="Oval 99"/>
          <p:cNvSpPr>
            <a:spLocks noChangeArrowheads="1"/>
          </p:cNvSpPr>
          <p:nvPr/>
        </p:nvSpPr>
        <p:spPr bwMode="auto">
          <a:xfrm>
            <a:off x="2049463" y="2312988"/>
            <a:ext cx="85725" cy="23812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8" name="Oval 100"/>
          <p:cNvSpPr>
            <a:spLocks noChangeArrowheads="1"/>
          </p:cNvSpPr>
          <p:nvPr/>
        </p:nvSpPr>
        <p:spPr bwMode="auto">
          <a:xfrm>
            <a:off x="2112963" y="2236788"/>
            <a:ext cx="85725" cy="222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69" name="Oval 101"/>
          <p:cNvSpPr>
            <a:spLocks noChangeArrowheads="1"/>
          </p:cNvSpPr>
          <p:nvPr/>
        </p:nvSpPr>
        <p:spPr bwMode="auto">
          <a:xfrm>
            <a:off x="1985963" y="2546350"/>
            <a:ext cx="74612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0" name="Oval 102"/>
          <p:cNvSpPr>
            <a:spLocks noChangeArrowheads="1"/>
          </p:cNvSpPr>
          <p:nvPr/>
        </p:nvSpPr>
        <p:spPr bwMode="auto">
          <a:xfrm>
            <a:off x="2058988" y="2457450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1" name="Oval 103"/>
          <p:cNvSpPr>
            <a:spLocks noChangeArrowheads="1"/>
          </p:cNvSpPr>
          <p:nvPr/>
        </p:nvSpPr>
        <p:spPr bwMode="auto">
          <a:xfrm>
            <a:off x="2133600" y="2379663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2" name="Oval 104"/>
          <p:cNvSpPr>
            <a:spLocks noChangeArrowheads="1"/>
          </p:cNvSpPr>
          <p:nvPr/>
        </p:nvSpPr>
        <p:spPr bwMode="auto">
          <a:xfrm>
            <a:off x="2122488" y="2535238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3" name="Oval 105"/>
          <p:cNvSpPr>
            <a:spLocks noChangeArrowheads="1"/>
          </p:cNvSpPr>
          <p:nvPr/>
        </p:nvSpPr>
        <p:spPr bwMode="auto">
          <a:xfrm>
            <a:off x="2217738" y="2457450"/>
            <a:ext cx="76200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4" name="Oval 106"/>
          <p:cNvSpPr>
            <a:spLocks noChangeArrowheads="1"/>
          </p:cNvSpPr>
          <p:nvPr/>
        </p:nvSpPr>
        <p:spPr bwMode="auto">
          <a:xfrm>
            <a:off x="2282825" y="2379663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5" name="Oval 107"/>
          <p:cNvSpPr>
            <a:spLocks noChangeArrowheads="1"/>
          </p:cNvSpPr>
          <p:nvPr/>
        </p:nvSpPr>
        <p:spPr bwMode="auto">
          <a:xfrm>
            <a:off x="2208213" y="2301875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6" name="Oval 108"/>
          <p:cNvSpPr>
            <a:spLocks noChangeArrowheads="1"/>
          </p:cNvSpPr>
          <p:nvPr/>
        </p:nvSpPr>
        <p:spPr bwMode="auto">
          <a:xfrm>
            <a:off x="2366963" y="2301875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7" name="Oval 109"/>
          <p:cNvSpPr>
            <a:spLocks noChangeArrowheads="1"/>
          </p:cNvSpPr>
          <p:nvPr/>
        </p:nvSpPr>
        <p:spPr bwMode="auto">
          <a:xfrm>
            <a:off x="2430463" y="2225675"/>
            <a:ext cx="85725" cy="33338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8" name="Oval 110"/>
          <p:cNvSpPr>
            <a:spLocks noChangeArrowheads="1"/>
          </p:cNvSpPr>
          <p:nvPr/>
        </p:nvSpPr>
        <p:spPr bwMode="auto">
          <a:xfrm>
            <a:off x="2292350" y="2535238"/>
            <a:ext cx="76200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79" name="Oval 111"/>
          <p:cNvSpPr>
            <a:spLocks noChangeArrowheads="1"/>
          </p:cNvSpPr>
          <p:nvPr/>
        </p:nvSpPr>
        <p:spPr bwMode="auto">
          <a:xfrm>
            <a:off x="2366963" y="2446338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0" name="Oval 112"/>
          <p:cNvSpPr>
            <a:spLocks noChangeArrowheads="1"/>
          </p:cNvSpPr>
          <p:nvPr/>
        </p:nvSpPr>
        <p:spPr bwMode="auto">
          <a:xfrm>
            <a:off x="2451100" y="2368550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1" name="Oval 113"/>
          <p:cNvSpPr>
            <a:spLocks noChangeArrowheads="1"/>
          </p:cNvSpPr>
          <p:nvPr/>
        </p:nvSpPr>
        <p:spPr bwMode="auto">
          <a:xfrm>
            <a:off x="2525713" y="2301875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2" name="Oval 114"/>
          <p:cNvSpPr>
            <a:spLocks noChangeArrowheads="1"/>
          </p:cNvSpPr>
          <p:nvPr/>
        </p:nvSpPr>
        <p:spPr bwMode="auto">
          <a:xfrm>
            <a:off x="2589213" y="2225675"/>
            <a:ext cx="85725" cy="33338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3" name="Oval 115"/>
          <p:cNvSpPr>
            <a:spLocks noChangeArrowheads="1"/>
          </p:cNvSpPr>
          <p:nvPr/>
        </p:nvSpPr>
        <p:spPr bwMode="auto">
          <a:xfrm>
            <a:off x="2441575" y="25463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4" name="Oval 116"/>
          <p:cNvSpPr>
            <a:spLocks noChangeArrowheads="1"/>
          </p:cNvSpPr>
          <p:nvPr/>
        </p:nvSpPr>
        <p:spPr bwMode="auto">
          <a:xfrm>
            <a:off x="2525713" y="2457450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5" name="Oval 117"/>
          <p:cNvSpPr>
            <a:spLocks noChangeArrowheads="1"/>
          </p:cNvSpPr>
          <p:nvPr/>
        </p:nvSpPr>
        <p:spPr bwMode="auto">
          <a:xfrm>
            <a:off x="2609850" y="23685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6" name="Oval 118"/>
          <p:cNvSpPr>
            <a:spLocks noChangeArrowheads="1"/>
          </p:cNvSpPr>
          <p:nvPr/>
        </p:nvSpPr>
        <p:spPr bwMode="auto">
          <a:xfrm>
            <a:off x="2684463" y="2301875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7" name="Oval 119"/>
          <p:cNvSpPr>
            <a:spLocks noChangeArrowheads="1"/>
          </p:cNvSpPr>
          <p:nvPr/>
        </p:nvSpPr>
        <p:spPr bwMode="auto">
          <a:xfrm>
            <a:off x="2768600" y="2225675"/>
            <a:ext cx="85725" cy="33338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8" name="Oval 120"/>
          <p:cNvSpPr>
            <a:spLocks noChangeArrowheads="1"/>
          </p:cNvSpPr>
          <p:nvPr/>
        </p:nvSpPr>
        <p:spPr bwMode="auto">
          <a:xfrm>
            <a:off x="2600325" y="2546350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89" name="Oval 121"/>
          <p:cNvSpPr>
            <a:spLocks noChangeArrowheads="1"/>
          </p:cNvSpPr>
          <p:nvPr/>
        </p:nvSpPr>
        <p:spPr bwMode="auto">
          <a:xfrm>
            <a:off x="2684463" y="24574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0" name="Oval 122"/>
          <p:cNvSpPr>
            <a:spLocks noChangeArrowheads="1"/>
          </p:cNvSpPr>
          <p:nvPr/>
        </p:nvSpPr>
        <p:spPr bwMode="auto">
          <a:xfrm>
            <a:off x="2768600" y="23685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1" name="Oval 123"/>
          <p:cNvSpPr>
            <a:spLocks noChangeArrowheads="1"/>
          </p:cNvSpPr>
          <p:nvPr/>
        </p:nvSpPr>
        <p:spPr bwMode="auto">
          <a:xfrm>
            <a:off x="2843213" y="2301875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2" name="Oval 124"/>
          <p:cNvSpPr>
            <a:spLocks noChangeArrowheads="1"/>
          </p:cNvSpPr>
          <p:nvPr/>
        </p:nvSpPr>
        <p:spPr bwMode="auto">
          <a:xfrm>
            <a:off x="2917825" y="2225675"/>
            <a:ext cx="85725" cy="33338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3" name="Oval 125"/>
          <p:cNvSpPr>
            <a:spLocks noChangeArrowheads="1"/>
          </p:cNvSpPr>
          <p:nvPr/>
        </p:nvSpPr>
        <p:spPr bwMode="auto">
          <a:xfrm>
            <a:off x="2768600" y="2546350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4" name="Oval 126"/>
          <p:cNvSpPr>
            <a:spLocks noChangeArrowheads="1"/>
          </p:cNvSpPr>
          <p:nvPr/>
        </p:nvSpPr>
        <p:spPr bwMode="auto">
          <a:xfrm>
            <a:off x="2863850" y="2457450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5" name="Oval 127"/>
          <p:cNvSpPr>
            <a:spLocks noChangeArrowheads="1"/>
          </p:cNvSpPr>
          <p:nvPr/>
        </p:nvSpPr>
        <p:spPr bwMode="auto">
          <a:xfrm>
            <a:off x="2938463" y="2368550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6" name="Oval 128"/>
          <p:cNvSpPr>
            <a:spLocks noChangeArrowheads="1"/>
          </p:cNvSpPr>
          <p:nvPr/>
        </p:nvSpPr>
        <p:spPr bwMode="auto">
          <a:xfrm>
            <a:off x="3013075" y="2301875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7" name="Oval 129"/>
          <p:cNvSpPr>
            <a:spLocks noChangeArrowheads="1"/>
          </p:cNvSpPr>
          <p:nvPr/>
        </p:nvSpPr>
        <p:spPr bwMode="auto">
          <a:xfrm>
            <a:off x="2917825" y="2546350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8" name="Oval 130"/>
          <p:cNvSpPr>
            <a:spLocks noChangeArrowheads="1"/>
          </p:cNvSpPr>
          <p:nvPr/>
        </p:nvSpPr>
        <p:spPr bwMode="auto">
          <a:xfrm>
            <a:off x="3013075" y="2457450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699" name="Oval 131"/>
          <p:cNvSpPr>
            <a:spLocks noChangeArrowheads="1"/>
          </p:cNvSpPr>
          <p:nvPr/>
        </p:nvSpPr>
        <p:spPr bwMode="auto">
          <a:xfrm>
            <a:off x="3086100" y="2368550"/>
            <a:ext cx="87313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0" name="Oval 132"/>
          <p:cNvSpPr>
            <a:spLocks noChangeArrowheads="1"/>
          </p:cNvSpPr>
          <p:nvPr/>
        </p:nvSpPr>
        <p:spPr bwMode="auto">
          <a:xfrm>
            <a:off x="3151188" y="2301875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1" name="Oval 133"/>
          <p:cNvSpPr>
            <a:spLocks noChangeArrowheads="1"/>
          </p:cNvSpPr>
          <p:nvPr/>
        </p:nvSpPr>
        <p:spPr bwMode="auto">
          <a:xfrm>
            <a:off x="3086100" y="2225675"/>
            <a:ext cx="76200" cy="33338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2" name="Oval 134"/>
          <p:cNvSpPr>
            <a:spLocks noChangeArrowheads="1"/>
          </p:cNvSpPr>
          <p:nvPr/>
        </p:nvSpPr>
        <p:spPr bwMode="auto">
          <a:xfrm>
            <a:off x="3224213" y="2225675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3" name="Oval 135"/>
          <p:cNvSpPr>
            <a:spLocks noChangeArrowheads="1"/>
          </p:cNvSpPr>
          <p:nvPr/>
        </p:nvSpPr>
        <p:spPr bwMode="auto">
          <a:xfrm>
            <a:off x="3394075" y="2225675"/>
            <a:ext cx="85725" cy="2381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4" name="Oval 136"/>
          <p:cNvSpPr>
            <a:spLocks noChangeArrowheads="1"/>
          </p:cNvSpPr>
          <p:nvPr/>
        </p:nvSpPr>
        <p:spPr bwMode="auto">
          <a:xfrm>
            <a:off x="3521075" y="2225675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5" name="Oval 137"/>
          <p:cNvSpPr>
            <a:spLocks noChangeArrowheads="1"/>
          </p:cNvSpPr>
          <p:nvPr/>
        </p:nvSpPr>
        <p:spPr bwMode="auto">
          <a:xfrm>
            <a:off x="3457575" y="2290763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6" name="Oval 138"/>
          <p:cNvSpPr>
            <a:spLocks noChangeArrowheads="1"/>
          </p:cNvSpPr>
          <p:nvPr/>
        </p:nvSpPr>
        <p:spPr bwMode="auto">
          <a:xfrm>
            <a:off x="3382963" y="2368550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7" name="Oval 139"/>
          <p:cNvSpPr>
            <a:spLocks noChangeArrowheads="1"/>
          </p:cNvSpPr>
          <p:nvPr/>
        </p:nvSpPr>
        <p:spPr bwMode="auto">
          <a:xfrm>
            <a:off x="3319463" y="2457450"/>
            <a:ext cx="85725" cy="23813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8" name="Oval 140"/>
          <p:cNvSpPr>
            <a:spLocks noChangeArrowheads="1"/>
          </p:cNvSpPr>
          <p:nvPr/>
        </p:nvSpPr>
        <p:spPr bwMode="auto">
          <a:xfrm>
            <a:off x="3246438" y="2535238"/>
            <a:ext cx="85725" cy="34925"/>
          </a:xfrm>
          <a:prstGeom prst="ellipse">
            <a:avLst/>
          </a:prstGeom>
          <a:solidFill>
            <a:srgbClr val="FFFFFF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09" name="Oval 141"/>
          <p:cNvSpPr>
            <a:spLocks noChangeArrowheads="1"/>
          </p:cNvSpPr>
          <p:nvPr/>
        </p:nvSpPr>
        <p:spPr bwMode="auto">
          <a:xfrm>
            <a:off x="3086100" y="2535238"/>
            <a:ext cx="87313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0" name="Oval 142"/>
          <p:cNvSpPr>
            <a:spLocks noChangeArrowheads="1"/>
          </p:cNvSpPr>
          <p:nvPr/>
        </p:nvSpPr>
        <p:spPr bwMode="auto">
          <a:xfrm>
            <a:off x="3171825" y="2446338"/>
            <a:ext cx="74613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1" name="Oval 143"/>
          <p:cNvSpPr>
            <a:spLocks noChangeArrowheads="1"/>
          </p:cNvSpPr>
          <p:nvPr/>
        </p:nvSpPr>
        <p:spPr bwMode="auto">
          <a:xfrm>
            <a:off x="3235325" y="23685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2" name="Oval 144"/>
          <p:cNvSpPr>
            <a:spLocks noChangeArrowheads="1"/>
          </p:cNvSpPr>
          <p:nvPr/>
        </p:nvSpPr>
        <p:spPr bwMode="auto">
          <a:xfrm>
            <a:off x="3319463" y="2290763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3" name="Oval 145"/>
          <p:cNvSpPr>
            <a:spLocks noChangeArrowheads="1"/>
          </p:cNvSpPr>
          <p:nvPr/>
        </p:nvSpPr>
        <p:spPr bwMode="auto">
          <a:xfrm>
            <a:off x="1054100" y="2546350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4" name="Oval 146"/>
          <p:cNvSpPr>
            <a:spLocks noChangeArrowheads="1"/>
          </p:cNvSpPr>
          <p:nvPr/>
        </p:nvSpPr>
        <p:spPr bwMode="auto">
          <a:xfrm>
            <a:off x="1138238" y="2468563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5" name="Oval 147"/>
          <p:cNvSpPr>
            <a:spLocks noChangeArrowheads="1"/>
          </p:cNvSpPr>
          <p:nvPr/>
        </p:nvSpPr>
        <p:spPr bwMode="auto">
          <a:xfrm>
            <a:off x="1212850" y="2390775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6" name="Oval 148"/>
          <p:cNvSpPr>
            <a:spLocks noChangeArrowheads="1"/>
          </p:cNvSpPr>
          <p:nvPr/>
        </p:nvSpPr>
        <p:spPr bwMode="auto">
          <a:xfrm>
            <a:off x="1265238" y="2312988"/>
            <a:ext cx="85725" cy="349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7" name="Oval 149"/>
          <p:cNvSpPr>
            <a:spLocks noChangeArrowheads="1"/>
          </p:cNvSpPr>
          <p:nvPr/>
        </p:nvSpPr>
        <p:spPr bwMode="auto">
          <a:xfrm>
            <a:off x="1339850" y="2236788"/>
            <a:ext cx="85725" cy="2222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8" name="Oval 150"/>
          <p:cNvSpPr>
            <a:spLocks noChangeArrowheads="1"/>
          </p:cNvSpPr>
          <p:nvPr/>
        </p:nvSpPr>
        <p:spPr bwMode="auto">
          <a:xfrm>
            <a:off x="1031875" y="27241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19" name="Oval 151"/>
          <p:cNvSpPr>
            <a:spLocks noChangeArrowheads="1"/>
          </p:cNvSpPr>
          <p:nvPr/>
        </p:nvSpPr>
        <p:spPr bwMode="auto">
          <a:xfrm>
            <a:off x="1031875" y="28908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0" name="Oval 152"/>
          <p:cNvSpPr>
            <a:spLocks noChangeArrowheads="1"/>
          </p:cNvSpPr>
          <p:nvPr/>
        </p:nvSpPr>
        <p:spPr bwMode="auto">
          <a:xfrm>
            <a:off x="1031875" y="2646363"/>
            <a:ext cx="85725" cy="23812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1" name="Oval 153"/>
          <p:cNvSpPr>
            <a:spLocks noChangeArrowheads="1"/>
          </p:cNvSpPr>
          <p:nvPr/>
        </p:nvSpPr>
        <p:spPr bwMode="auto">
          <a:xfrm>
            <a:off x="1031875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2" name="Oval 154"/>
          <p:cNvSpPr>
            <a:spLocks noChangeArrowheads="1"/>
          </p:cNvSpPr>
          <p:nvPr/>
        </p:nvSpPr>
        <p:spPr bwMode="auto">
          <a:xfrm>
            <a:off x="1646238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3" name="Oval 155"/>
          <p:cNvSpPr>
            <a:spLocks noChangeArrowheads="1"/>
          </p:cNvSpPr>
          <p:nvPr/>
        </p:nvSpPr>
        <p:spPr bwMode="auto">
          <a:xfrm>
            <a:off x="1646238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4" name="Oval 156"/>
          <p:cNvSpPr>
            <a:spLocks noChangeArrowheads="1"/>
          </p:cNvSpPr>
          <p:nvPr/>
        </p:nvSpPr>
        <p:spPr bwMode="auto">
          <a:xfrm>
            <a:off x="1804988" y="2635250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5" name="Oval 157"/>
          <p:cNvSpPr>
            <a:spLocks noChangeArrowheads="1"/>
          </p:cNvSpPr>
          <p:nvPr/>
        </p:nvSpPr>
        <p:spPr bwMode="auto">
          <a:xfrm>
            <a:off x="1804988" y="2801938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6" name="Oval 158"/>
          <p:cNvSpPr>
            <a:spLocks noChangeArrowheads="1"/>
          </p:cNvSpPr>
          <p:nvPr/>
        </p:nvSpPr>
        <p:spPr bwMode="auto">
          <a:xfrm>
            <a:off x="1963738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7" name="Oval 159"/>
          <p:cNvSpPr>
            <a:spLocks noChangeArrowheads="1"/>
          </p:cNvSpPr>
          <p:nvPr/>
        </p:nvSpPr>
        <p:spPr bwMode="auto">
          <a:xfrm>
            <a:off x="1963738" y="26352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8" name="Oval 160"/>
          <p:cNvSpPr>
            <a:spLocks noChangeArrowheads="1"/>
          </p:cNvSpPr>
          <p:nvPr/>
        </p:nvSpPr>
        <p:spPr bwMode="auto">
          <a:xfrm>
            <a:off x="2122488" y="2635250"/>
            <a:ext cx="85725" cy="23813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29" name="Oval 161"/>
          <p:cNvSpPr>
            <a:spLocks noChangeArrowheads="1"/>
          </p:cNvSpPr>
          <p:nvPr/>
        </p:nvSpPr>
        <p:spPr bwMode="auto">
          <a:xfrm>
            <a:off x="2122488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0" name="Oval 162"/>
          <p:cNvSpPr>
            <a:spLocks noChangeArrowheads="1"/>
          </p:cNvSpPr>
          <p:nvPr/>
        </p:nvSpPr>
        <p:spPr bwMode="auto">
          <a:xfrm>
            <a:off x="2292350" y="2801938"/>
            <a:ext cx="76200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1" name="Oval 163"/>
          <p:cNvSpPr>
            <a:spLocks noChangeArrowheads="1"/>
          </p:cNvSpPr>
          <p:nvPr/>
        </p:nvSpPr>
        <p:spPr bwMode="auto">
          <a:xfrm>
            <a:off x="2292350" y="2646363"/>
            <a:ext cx="76200" cy="23812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2" name="Oval 164"/>
          <p:cNvSpPr>
            <a:spLocks noChangeArrowheads="1"/>
          </p:cNvSpPr>
          <p:nvPr/>
        </p:nvSpPr>
        <p:spPr bwMode="auto">
          <a:xfrm>
            <a:off x="2430463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3" name="Oval 165"/>
          <p:cNvSpPr>
            <a:spLocks noChangeArrowheads="1"/>
          </p:cNvSpPr>
          <p:nvPr/>
        </p:nvSpPr>
        <p:spPr bwMode="auto">
          <a:xfrm>
            <a:off x="2430463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4" name="Oval 166"/>
          <p:cNvSpPr>
            <a:spLocks noChangeArrowheads="1"/>
          </p:cNvSpPr>
          <p:nvPr/>
        </p:nvSpPr>
        <p:spPr bwMode="auto">
          <a:xfrm>
            <a:off x="2589213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5" name="Oval 167"/>
          <p:cNvSpPr>
            <a:spLocks noChangeArrowheads="1"/>
          </p:cNvSpPr>
          <p:nvPr/>
        </p:nvSpPr>
        <p:spPr bwMode="auto">
          <a:xfrm>
            <a:off x="2600325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6" name="Oval 168"/>
          <p:cNvSpPr>
            <a:spLocks noChangeArrowheads="1"/>
          </p:cNvSpPr>
          <p:nvPr/>
        </p:nvSpPr>
        <p:spPr bwMode="auto">
          <a:xfrm>
            <a:off x="2759075" y="2635250"/>
            <a:ext cx="74613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7" name="Oval 169"/>
          <p:cNvSpPr>
            <a:spLocks noChangeArrowheads="1"/>
          </p:cNvSpPr>
          <p:nvPr/>
        </p:nvSpPr>
        <p:spPr bwMode="auto">
          <a:xfrm>
            <a:off x="2759075" y="2801938"/>
            <a:ext cx="74613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8" name="Oval 170"/>
          <p:cNvSpPr>
            <a:spLocks noChangeArrowheads="1"/>
          </p:cNvSpPr>
          <p:nvPr/>
        </p:nvSpPr>
        <p:spPr bwMode="auto">
          <a:xfrm>
            <a:off x="2906713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39" name="Oval 171"/>
          <p:cNvSpPr>
            <a:spLocks noChangeArrowheads="1"/>
          </p:cNvSpPr>
          <p:nvPr/>
        </p:nvSpPr>
        <p:spPr bwMode="auto">
          <a:xfrm>
            <a:off x="2906713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0" name="Oval 172"/>
          <p:cNvSpPr>
            <a:spLocks noChangeArrowheads="1"/>
          </p:cNvSpPr>
          <p:nvPr/>
        </p:nvSpPr>
        <p:spPr bwMode="auto">
          <a:xfrm>
            <a:off x="3076575" y="2635250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1" name="Oval 173"/>
          <p:cNvSpPr>
            <a:spLocks noChangeArrowheads="1"/>
          </p:cNvSpPr>
          <p:nvPr/>
        </p:nvSpPr>
        <p:spPr bwMode="auto">
          <a:xfrm>
            <a:off x="3076575" y="2801938"/>
            <a:ext cx="85725" cy="34925"/>
          </a:xfrm>
          <a:prstGeom prst="ellipse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2" name="Oval 174"/>
          <p:cNvSpPr>
            <a:spLocks noChangeArrowheads="1"/>
          </p:cNvSpPr>
          <p:nvPr/>
        </p:nvSpPr>
        <p:spPr bwMode="auto">
          <a:xfrm>
            <a:off x="3224213" y="2646363"/>
            <a:ext cx="85725" cy="23812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3" name="Oval 175"/>
          <p:cNvSpPr>
            <a:spLocks noChangeArrowheads="1"/>
          </p:cNvSpPr>
          <p:nvPr/>
        </p:nvSpPr>
        <p:spPr bwMode="auto">
          <a:xfrm>
            <a:off x="3224213" y="2801938"/>
            <a:ext cx="85725" cy="34925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4" name="Line 176"/>
          <p:cNvSpPr>
            <a:spLocks noChangeShapeType="1"/>
          </p:cNvSpPr>
          <p:nvPr/>
        </p:nvSpPr>
        <p:spPr bwMode="auto">
          <a:xfrm flipV="1">
            <a:off x="3643313" y="2209800"/>
            <a:ext cx="1587" cy="3540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745" name="Line 177"/>
          <p:cNvSpPr>
            <a:spLocks noChangeShapeType="1"/>
          </p:cNvSpPr>
          <p:nvPr/>
        </p:nvSpPr>
        <p:spPr bwMode="auto">
          <a:xfrm flipV="1">
            <a:off x="3325813" y="2563813"/>
            <a:ext cx="317500" cy="3889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7746" name="Oval 178"/>
          <p:cNvSpPr>
            <a:spLocks noChangeArrowheads="1"/>
          </p:cNvSpPr>
          <p:nvPr/>
        </p:nvSpPr>
        <p:spPr bwMode="auto">
          <a:xfrm>
            <a:off x="2271713" y="2225675"/>
            <a:ext cx="85725" cy="33338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7747" name="Rectangle 179"/>
          <p:cNvSpPr>
            <a:spLocks noChangeArrowheads="1"/>
          </p:cNvSpPr>
          <p:nvPr/>
        </p:nvSpPr>
        <p:spPr bwMode="auto">
          <a:xfrm>
            <a:off x="838200" y="3709988"/>
            <a:ext cx="671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Tx/>
              <a:buNone/>
            </a:pPr>
            <a:r>
              <a:rPr lang="en-US" sz="1100">
                <a:solidFill>
                  <a:srgbClr val="000000"/>
                </a:solidFill>
              </a:rPr>
              <a:t>Annular Detector</a:t>
            </a:r>
            <a:endParaRPr lang="en-US" sz="110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517748" name="Line 180"/>
          <p:cNvSpPr>
            <a:spLocks noChangeShapeType="1"/>
          </p:cNvSpPr>
          <p:nvPr/>
        </p:nvSpPr>
        <p:spPr bwMode="auto">
          <a:xfrm>
            <a:off x="1320800" y="2554288"/>
            <a:ext cx="233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17749" name="Group 181"/>
          <p:cNvGrpSpPr>
            <a:grpSpLocks/>
          </p:cNvGrpSpPr>
          <p:nvPr/>
        </p:nvGrpSpPr>
        <p:grpSpPr bwMode="auto">
          <a:xfrm>
            <a:off x="1252538" y="2632075"/>
            <a:ext cx="4416425" cy="3116263"/>
            <a:chOff x="789" y="1658"/>
            <a:chExt cx="2782" cy="1963"/>
          </a:xfrm>
        </p:grpSpPr>
        <p:grpSp>
          <p:nvGrpSpPr>
            <p:cNvPr id="1517750" name="Group 182"/>
            <p:cNvGrpSpPr>
              <a:grpSpLocks/>
            </p:cNvGrpSpPr>
            <p:nvPr/>
          </p:nvGrpSpPr>
          <p:grpSpPr bwMode="auto">
            <a:xfrm>
              <a:off x="789" y="1658"/>
              <a:ext cx="1881" cy="1963"/>
              <a:chOff x="791" y="1678"/>
              <a:chExt cx="1881" cy="1963"/>
            </a:xfrm>
          </p:grpSpPr>
          <p:sp>
            <p:nvSpPr>
              <p:cNvPr id="1517751" name="Line 183"/>
              <p:cNvSpPr>
                <a:spLocks noChangeShapeType="1"/>
              </p:cNvSpPr>
              <p:nvPr/>
            </p:nvSpPr>
            <p:spPr bwMode="auto">
              <a:xfrm flipV="1">
                <a:off x="1881" y="3329"/>
                <a:ext cx="1" cy="27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17752" name="Group 184"/>
              <p:cNvGrpSpPr>
                <a:grpSpLocks/>
              </p:cNvGrpSpPr>
              <p:nvPr/>
            </p:nvGrpSpPr>
            <p:grpSpPr bwMode="auto">
              <a:xfrm>
                <a:off x="791" y="1678"/>
                <a:ext cx="1881" cy="1963"/>
                <a:chOff x="791" y="1678"/>
                <a:chExt cx="1881" cy="1963"/>
              </a:xfrm>
            </p:grpSpPr>
            <p:sp>
              <p:nvSpPr>
                <p:cNvPr id="1517753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1374" y="1678"/>
                  <a:ext cx="87" cy="135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4" name="Line 186"/>
                <p:cNvSpPr>
                  <a:spLocks noChangeShapeType="1"/>
                </p:cNvSpPr>
                <p:nvPr/>
              </p:nvSpPr>
              <p:spPr bwMode="auto">
                <a:xfrm>
                  <a:off x="1461" y="1678"/>
                  <a:ext cx="120" cy="1364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5" name="Arc 187"/>
                <p:cNvSpPr>
                  <a:spLocks/>
                </p:cNvSpPr>
                <p:nvPr/>
              </p:nvSpPr>
              <p:spPr bwMode="auto">
                <a:xfrm>
                  <a:off x="1618" y="3030"/>
                  <a:ext cx="264" cy="303"/>
                </a:xfrm>
                <a:custGeom>
                  <a:avLst/>
                  <a:gdLst>
                    <a:gd name="G0" fmla="+- 21600 0 0"/>
                    <a:gd name="G1" fmla="+- 124 0 0"/>
                    <a:gd name="G2" fmla="+- 21600 0 0"/>
                    <a:gd name="T0" fmla="*/ 21564 w 21600"/>
                    <a:gd name="T1" fmla="*/ 21724 h 21724"/>
                    <a:gd name="T2" fmla="*/ 0 w 21600"/>
                    <a:gd name="T3" fmla="*/ 0 h 21724"/>
                    <a:gd name="T4" fmla="*/ 21600 w 21600"/>
                    <a:gd name="T5" fmla="*/ 124 h 21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4" fill="none" extrusionOk="0">
                      <a:moveTo>
                        <a:pt x="21564" y="21723"/>
                      </a:moveTo>
                      <a:cubicBezTo>
                        <a:pt x="9648" y="21704"/>
                        <a:pt x="0" y="12039"/>
                        <a:pt x="0" y="124"/>
                      </a:cubicBezTo>
                      <a:cubicBezTo>
                        <a:pt x="-1" y="82"/>
                        <a:pt x="0" y="41"/>
                        <a:pt x="0" y="0"/>
                      </a:cubicBezTo>
                    </a:path>
                    <a:path w="21600" h="21724" stroke="0" extrusionOk="0">
                      <a:moveTo>
                        <a:pt x="21564" y="21723"/>
                      </a:moveTo>
                      <a:cubicBezTo>
                        <a:pt x="9648" y="21704"/>
                        <a:pt x="0" y="12039"/>
                        <a:pt x="0" y="124"/>
                      </a:cubicBezTo>
                      <a:cubicBezTo>
                        <a:pt x="-1" y="82"/>
                        <a:pt x="0" y="41"/>
                        <a:pt x="0" y="0"/>
                      </a:cubicBezTo>
                      <a:lnTo>
                        <a:pt x="21600" y="124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6" name="Arc 188"/>
                <p:cNvSpPr>
                  <a:spLocks/>
                </p:cNvSpPr>
                <p:nvPr/>
              </p:nvSpPr>
              <p:spPr bwMode="auto">
                <a:xfrm>
                  <a:off x="1344" y="3029"/>
                  <a:ext cx="541" cy="577"/>
                </a:xfrm>
                <a:custGeom>
                  <a:avLst/>
                  <a:gdLst>
                    <a:gd name="G0" fmla="+- 21600 0 0"/>
                    <a:gd name="G1" fmla="+- 125 0 0"/>
                    <a:gd name="G2" fmla="+- 21600 0 0"/>
                    <a:gd name="T0" fmla="*/ 21467 w 21600"/>
                    <a:gd name="T1" fmla="*/ 21725 h 21725"/>
                    <a:gd name="T2" fmla="*/ 0 w 21600"/>
                    <a:gd name="T3" fmla="*/ 0 h 21725"/>
                    <a:gd name="T4" fmla="*/ 21600 w 21600"/>
                    <a:gd name="T5" fmla="*/ 125 h 21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5" fill="none" extrusionOk="0">
                      <a:moveTo>
                        <a:pt x="21467" y="21724"/>
                      </a:moveTo>
                      <a:cubicBezTo>
                        <a:pt x="9589" y="21651"/>
                        <a:pt x="0" y="12002"/>
                        <a:pt x="0" y="125"/>
                      </a:cubicBezTo>
                      <a:cubicBezTo>
                        <a:pt x="-1" y="83"/>
                        <a:pt x="0" y="41"/>
                        <a:pt x="0" y="0"/>
                      </a:cubicBezTo>
                    </a:path>
                    <a:path w="21600" h="21725" stroke="0" extrusionOk="0">
                      <a:moveTo>
                        <a:pt x="21467" y="21724"/>
                      </a:moveTo>
                      <a:cubicBezTo>
                        <a:pt x="9589" y="21651"/>
                        <a:pt x="0" y="12002"/>
                        <a:pt x="0" y="125"/>
                      </a:cubicBezTo>
                      <a:cubicBezTo>
                        <a:pt x="-1" y="83"/>
                        <a:pt x="0" y="41"/>
                        <a:pt x="0" y="0"/>
                      </a:cubicBezTo>
                      <a:lnTo>
                        <a:pt x="21600" y="125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7" name="Line 189"/>
                <p:cNvSpPr>
                  <a:spLocks noChangeShapeType="1"/>
                </p:cNvSpPr>
                <p:nvPr/>
              </p:nvSpPr>
              <p:spPr bwMode="auto">
                <a:xfrm>
                  <a:off x="1348" y="3028"/>
                  <a:ext cx="260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8" name="Line 190"/>
                <p:cNvSpPr>
                  <a:spLocks noChangeShapeType="1"/>
                </p:cNvSpPr>
                <p:nvPr/>
              </p:nvSpPr>
              <p:spPr bwMode="auto">
                <a:xfrm>
                  <a:off x="1881" y="3455"/>
                  <a:ext cx="214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59" name="Rectangle 191"/>
                <p:cNvSpPr>
                  <a:spLocks noChangeArrowheads="1"/>
                </p:cNvSpPr>
                <p:nvPr/>
              </p:nvSpPr>
              <p:spPr bwMode="auto">
                <a:xfrm>
                  <a:off x="2098" y="3290"/>
                  <a:ext cx="574" cy="351"/>
                </a:xfrm>
                <a:prstGeom prst="rect">
                  <a:avLst/>
                </a:prstGeom>
                <a:noFill/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60" name="Arc 192"/>
                <p:cNvSpPr>
                  <a:spLocks/>
                </p:cNvSpPr>
                <p:nvPr/>
              </p:nvSpPr>
              <p:spPr bwMode="auto">
                <a:xfrm>
                  <a:off x="1377" y="3042"/>
                  <a:ext cx="504" cy="424"/>
                </a:xfrm>
                <a:custGeom>
                  <a:avLst/>
                  <a:gdLst>
                    <a:gd name="G0" fmla="+- 21600 0 0"/>
                    <a:gd name="G1" fmla="+- 39 0 0"/>
                    <a:gd name="G2" fmla="+- 21600 0 0"/>
                    <a:gd name="T0" fmla="*/ 21600 w 21600"/>
                    <a:gd name="T1" fmla="*/ 21639 h 21639"/>
                    <a:gd name="T2" fmla="*/ 0 w 21600"/>
                    <a:gd name="T3" fmla="*/ 0 h 21639"/>
                    <a:gd name="T4" fmla="*/ 21600 w 21600"/>
                    <a:gd name="T5" fmla="*/ 39 h 2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39" fill="none" extrusionOk="0">
                      <a:moveTo>
                        <a:pt x="21600" y="21639"/>
                      </a:moveTo>
                      <a:cubicBezTo>
                        <a:pt x="9670" y="21639"/>
                        <a:pt x="0" y="11968"/>
                        <a:pt x="0" y="39"/>
                      </a:cubicBezTo>
                      <a:cubicBezTo>
                        <a:pt x="-1" y="26"/>
                        <a:pt x="0" y="13"/>
                        <a:pt x="0" y="0"/>
                      </a:cubicBezTo>
                    </a:path>
                    <a:path w="21600" h="21639" stroke="0" extrusionOk="0">
                      <a:moveTo>
                        <a:pt x="21600" y="21639"/>
                      </a:moveTo>
                      <a:cubicBezTo>
                        <a:pt x="9670" y="21639"/>
                        <a:pt x="0" y="11968"/>
                        <a:pt x="0" y="39"/>
                      </a:cubicBezTo>
                      <a:cubicBezTo>
                        <a:pt x="-1" y="26"/>
                        <a:pt x="0" y="13"/>
                        <a:pt x="0" y="0"/>
                      </a:cubicBezTo>
                      <a:lnTo>
                        <a:pt x="21600" y="39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61" name="Arc 193"/>
                <p:cNvSpPr>
                  <a:spLocks/>
                </p:cNvSpPr>
                <p:nvPr/>
              </p:nvSpPr>
              <p:spPr bwMode="auto">
                <a:xfrm>
                  <a:off x="1584" y="3044"/>
                  <a:ext cx="301" cy="415"/>
                </a:xfrm>
                <a:custGeom>
                  <a:avLst/>
                  <a:gdLst>
                    <a:gd name="G0" fmla="+- 21600 0 0"/>
                    <a:gd name="G1" fmla="+- 125 0 0"/>
                    <a:gd name="G2" fmla="+- 21600 0 0"/>
                    <a:gd name="T0" fmla="*/ 21428 w 21600"/>
                    <a:gd name="T1" fmla="*/ 21724 h 21724"/>
                    <a:gd name="T2" fmla="*/ 0 w 21600"/>
                    <a:gd name="T3" fmla="*/ 0 h 21724"/>
                    <a:gd name="T4" fmla="*/ 21600 w 21600"/>
                    <a:gd name="T5" fmla="*/ 125 h 21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4" fill="none" extrusionOk="0">
                      <a:moveTo>
                        <a:pt x="21427" y="21724"/>
                      </a:moveTo>
                      <a:cubicBezTo>
                        <a:pt x="9566" y="21629"/>
                        <a:pt x="0" y="11987"/>
                        <a:pt x="0" y="125"/>
                      </a:cubicBezTo>
                      <a:cubicBezTo>
                        <a:pt x="-1" y="83"/>
                        <a:pt x="0" y="41"/>
                        <a:pt x="0" y="0"/>
                      </a:cubicBezTo>
                    </a:path>
                    <a:path w="21600" h="21724" stroke="0" extrusionOk="0">
                      <a:moveTo>
                        <a:pt x="21427" y="21724"/>
                      </a:moveTo>
                      <a:cubicBezTo>
                        <a:pt x="9566" y="21629"/>
                        <a:pt x="0" y="11987"/>
                        <a:pt x="0" y="125"/>
                      </a:cubicBezTo>
                      <a:cubicBezTo>
                        <a:pt x="-1" y="83"/>
                        <a:pt x="0" y="41"/>
                        <a:pt x="0" y="0"/>
                      </a:cubicBezTo>
                      <a:lnTo>
                        <a:pt x="21600" y="125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7762" name="Rectangle 194"/>
                <p:cNvSpPr>
                  <a:spLocks noChangeArrowheads="1"/>
                </p:cNvSpPr>
                <p:nvPr/>
              </p:nvSpPr>
              <p:spPr bwMode="auto">
                <a:xfrm>
                  <a:off x="791" y="3308"/>
                  <a:ext cx="567" cy="1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en-US" sz="1100">
                      <a:solidFill>
                        <a:srgbClr val="000000"/>
                      </a:solidFill>
                    </a:rPr>
                    <a:t>Spectrometer</a:t>
                  </a:r>
                  <a:endParaRPr lang="en-US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7763" name="Rectangle 195"/>
                <p:cNvSpPr>
                  <a:spLocks noChangeArrowheads="1"/>
                </p:cNvSpPr>
                <p:nvPr/>
              </p:nvSpPr>
              <p:spPr bwMode="auto">
                <a:xfrm>
                  <a:off x="2164" y="3364"/>
                  <a:ext cx="45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en-US" sz="1100">
                      <a:solidFill>
                        <a:srgbClr val="000000"/>
                      </a:solidFill>
                    </a:rPr>
                    <a:t>CCD-EELS</a:t>
                  </a:r>
                </a:p>
                <a:p>
                  <a:pPr>
                    <a:buFontTx/>
                    <a:buNone/>
                  </a:pPr>
                  <a:r>
                    <a:rPr lang="en-US" sz="1100">
                      <a:solidFill>
                        <a:srgbClr val="000000"/>
                      </a:solidFill>
                    </a:rPr>
                    <a:t>Detector</a:t>
                  </a:r>
                  <a:endParaRPr lang="en-US" sz="11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17764" name="Line 196"/>
            <p:cNvSpPr>
              <a:spLocks noChangeShapeType="1"/>
            </p:cNvSpPr>
            <p:nvPr/>
          </p:nvSpPr>
          <p:spPr bwMode="auto">
            <a:xfrm flipV="1">
              <a:off x="2663" y="3112"/>
              <a:ext cx="908" cy="387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7765" name="Group 197"/>
          <p:cNvGrpSpPr>
            <a:grpSpLocks/>
          </p:cNvGrpSpPr>
          <p:nvPr/>
        </p:nvGrpSpPr>
        <p:grpSpPr bwMode="auto">
          <a:xfrm>
            <a:off x="2182813" y="2624138"/>
            <a:ext cx="5503862" cy="2428875"/>
            <a:chOff x="1375" y="1653"/>
            <a:chExt cx="3467" cy="1530"/>
          </a:xfrm>
        </p:grpSpPr>
        <p:sp>
          <p:nvSpPr>
            <p:cNvPr id="1517766" name="Line 198"/>
            <p:cNvSpPr>
              <a:spLocks noChangeShapeType="1"/>
            </p:cNvSpPr>
            <p:nvPr/>
          </p:nvSpPr>
          <p:spPr bwMode="auto">
            <a:xfrm>
              <a:off x="1552" y="2625"/>
              <a:ext cx="6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17767" name="Group 199"/>
            <p:cNvGrpSpPr>
              <a:grpSpLocks/>
            </p:cNvGrpSpPr>
            <p:nvPr/>
          </p:nvGrpSpPr>
          <p:grpSpPr bwMode="auto">
            <a:xfrm>
              <a:off x="1375" y="1653"/>
              <a:ext cx="3467" cy="1530"/>
              <a:chOff x="1375" y="1653"/>
              <a:chExt cx="3467" cy="1530"/>
            </a:xfrm>
          </p:grpSpPr>
          <p:grpSp>
            <p:nvGrpSpPr>
              <p:cNvPr id="1517768" name="Group 200"/>
              <p:cNvGrpSpPr>
                <a:grpSpLocks/>
              </p:cNvGrpSpPr>
              <p:nvPr/>
            </p:nvGrpSpPr>
            <p:grpSpPr bwMode="auto">
              <a:xfrm>
                <a:off x="1375" y="1659"/>
                <a:ext cx="3467" cy="1524"/>
                <a:chOff x="1375" y="1659"/>
                <a:chExt cx="3467" cy="1524"/>
              </a:xfrm>
            </p:grpSpPr>
            <p:sp>
              <p:nvSpPr>
                <p:cNvPr id="1517769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2686" y="2772"/>
                  <a:ext cx="894" cy="5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517770" name="Group 202"/>
                <p:cNvGrpSpPr>
                  <a:grpSpLocks/>
                </p:cNvGrpSpPr>
                <p:nvPr/>
              </p:nvGrpSpPr>
              <p:grpSpPr bwMode="auto">
                <a:xfrm>
                  <a:off x="1375" y="1659"/>
                  <a:ext cx="1302" cy="1323"/>
                  <a:chOff x="1375" y="1659"/>
                  <a:chExt cx="1302" cy="1323"/>
                </a:xfrm>
              </p:grpSpPr>
              <p:grpSp>
                <p:nvGrpSpPr>
                  <p:cNvPr id="1517771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1375" y="1659"/>
                    <a:ext cx="1302" cy="1323"/>
                    <a:chOff x="1371" y="1683"/>
                    <a:chExt cx="1302" cy="1323"/>
                  </a:xfrm>
                </p:grpSpPr>
                <p:grpSp>
                  <p:nvGrpSpPr>
                    <p:cNvPr id="1517772" name="Group 2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1" y="2676"/>
                      <a:ext cx="1302" cy="330"/>
                      <a:chOff x="1371" y="2676"/>
                      <a:chExt cx="1302" cy="330"/>
                    </a:xfrm>
                  </p:grpSpPr>
                  <p:sp>
                    <p:nvSpPr>
                      <p:cNvPr id="1517773" name="Oval 2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71" y="2676"/>
                        <a:ext cx="204" cy="56"/>
                      </a:xfrm>
                      <a:prstGeom prst="ellipse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7774" name="Rectangle 2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682"/>
                        <a:ext cx="546" cy="32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algn="ctr" eaLnBrk="1" hangingPunct="1">
                          <a:buFontTx/>
                          <a:buNone/>
                        </a:pPr>
                        <a:r>
                          <a:rPr lang="en-US" sz="1100">
                            <a:solidFill>
                              <a:schemeClr val="tx1"/>
                            </a:solidFill>
                          </a:rPr>
                          <a:t>ABF-Image</a:t>
                        </a:r>
                      </a:p>
                    </p:txBody>
                  </p:sp>
                  <p:sp>
                    <p:nvSpPr>
                      <p:cNvPr id="1517775" name="Line 20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69" y="2844"/>
                        <a:ext cx="5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17776" name="Line 2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69" y="2703"/>
                        <a:ext cx="0" cy="14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517777" name="Line 2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00" y="1683"/>
                      <a:ext cx="61" cy="7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7778" name="Line 2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2648"/>
                      <a:ext cx="4" cy="5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17779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1443" y="2667"/>
                    <a:ext cx="59" cy="2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17780" name="Picture 212" descr="110-AB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0" y="2028"/>
                  <a:ext cx="1152" cy="11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17781" name="Line 213"/>
              <p:cNvSpPr>
                <a:spLocks noChangeShapeType="1"/>
              </p:cNvSpPr>
              <p:nvPr/>
            </p:nvSpPr>
            <p:spPr bwMode="auto">
              <a:xfrm>
                <a:off x="1459" y="1653"/>
                <a:ext cx="73" cy="8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17782" name="Group 214"/>
          <p:cNvGrpSpPr>
            <a:grpSpLocks/>
          </p:cNvGrpSpPr>
          <p:nvPr/>
        </p:nvGrpSpPr>
        <p:grpSpPr bwMode="auto">
          <a:xfrm>
            <a:off x="3151188" y="1308100"/>
            <a:ext cx="4519612" cy="2857500"/>
            <a:chOff x="1985" y="824"/>
            <a:chExt cx="2847" cy="1800"/>
          </a:xfrm>
        </p:grpSpPr>
        <p:sp>
          <p:nvSpPr>
            <p:cNvPr id="1517783" name="Rectangle 215"/>
            <p:cNvSpPr>
              <a:spLocks noChangeArrowheads="1"/>
            </p:cNvSpPr>
            <p:nvPr/>
          </p:nvSpPr>
          <p:spPr bwMode="auto">
            <a:xfrm>
              <a:off x="2174" y="2339"/>
              <a:ext cx="60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100">
                  <a:solidFill>
                    <a:srgbClr val="000000"/>
                  </a:solidFill>
                </a:rPr>
                <a:t>Z-contrast Image</a:t>
              </a:r>
            </a:p>
          </p:txBody>
        </p:sp>
        <p:grpSp>
          <p:nvGrpSpPr>
            <p:cNvPr id="1517784" name="Group 216"/>
            <p:cNvGrpSpPr>
              <a:grpSpLocks/>
            </p:cNvGrpSpPr>
            <p:nvPr/>
          </p:nvGrpSpPr>
          <p:grpSpPr bwMode="auto">
            <a:xfrm>
              <a:off x="1985" y="824"/>
              <a:ext cx="2847" cy="1800"/>
              <a:chOff x="1985" y="824"/>
              <a:chExt cx="2847" cy="1800"/>
            </a:xfrm>
          </p:grpSpPr>
          <p:sp>
            <p:nvSpPr>
              <p:cNvPr id="1517785" name="Line 217"/>
              <p:cNvSpPr>
                <a:spLocks noChangeShapeType="1"/>
              </p:cNvSpPr>
              <p:nvPr/>
            </p:nvSpPr>
            <p:spPr bwMode="auto">
              <a:xfrm flipV="1">
                <a:off x="2651" y="1432"/>
                <a:ext cx="882" cy="1003"/>
              </a:xfrm>
              <a:prstGeom prst="line">
                <a:avLst/>
              </a:prstGeom>
              <a:noFill/>
              <a:ln w="12700">
                <a:solidFill>
                  <a:srgbClr val="3399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786" name="Rectangle 218"/>
              <p:cNvSpPr>
                <a:spLocks noChangeArrowheads="1"/>
              </p:cNvSpPr>
              <p:nvPr/>
            </p:nvSpPr>
            <p:spPr bwMode="auto">
              <a:xfrm>
                <a:off x="2131" y="2262"/>
                <a:ext cx="538" cy="36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787" name="Rectangle 219"/>
              <p:cNvSpPr>
                <a:spLocks noChangeArrowheads="1"/>
              </p:cNvSpPr>
              <p:nvPr/>
            </p:nvSpPr>
            <p:spPr bwMode="auto">
              <a:xfrm>
                <a:off x="1985" y="2416"/>
                <a:ext cx="147" cy="8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17788" name="Picture 220" descr="110-HAAD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0" y="824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17789" name="Picture 221" descr="Composi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29075"/>
            <a:ext cx="12334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17790" name="Picture 222" descr="EELS-comparis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022725"/>
            <a:ext cx="1792288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3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224" name="Picture 8" descr="ppt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" name="Picture 9" descr="ppt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6" name="TextBox 225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0652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3159 -4.81481E-6 L -0.11216 -4.8148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17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396038" y="6565900"/>
            <a:ext cx="24828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400" i="1">
                <a:solidFill>
                  <a:srgbClr val="FFFFFF"/>
                </a:solidFill>
                <a:latin typeface="Times" pitchFamily="18" charset="0"/>
              </a:rPr>
              <a:t>University of Illinois at Chicago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803525" y="3611563"/>
            <a:ext cx="36417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362200" y="5645150"/>
            <a:ext cx="438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>
                <a:solidFill>
                  <a:srgbClr val="990099"/>
                </a:solidFill>
              </a:rPr>
              <a:t>R. F. Egerton, </a:t>
            </a:r>
            <a:r>
              <a:rPr lang="en-US" sz="1200" i="1">
                <a:solidFill>
                  <a:srgbClr val="990099"/>
                </a:solidFill>
              </a:rPr>
              <a:t>EELS in the Electron Microscope</a:t>
            </a:r>
            <a:r>
              <a:rPr lang="en-US" sz="1200">
                <a:solidFill>
                  <a:srgbClr val="990099"/>
                </a:solidFill>
              </a:rPr>
              <a:t>, Plenum 1996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0" y="735013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0" y="142875"/>
            <a:ext cx="9144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1"/>
              <a:t>Electronic Excitations in the Electron Microscope:</a:t>
            </a:r>
          </a:p>
        </p:txBody>
      </p:sp>
      <p:sp>
        <p:nvSpPr>
          <p:cNvPr id="21513" name="AutoShape 9"/>
          <p:cNvSpPr>
            <a:spLocks noChangeAspect="1" noChangeArrowheads="1" noTextEdit="1"/>
          </p:cNvSpPr>
          <p:nvPr/>
        </p:nvSpPr>
        <p:spPr bwMode="auto">
          <a:xfrm>
            <a:off x="1449388" y="1057275"/>
            <a:ext cx="624363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514" name="Group 10"/>
          <p:cNvGrpSpPr>
            <a:grpSpLocks/>
          </p:cNvGrpSpPr>
          <p:nvPr/>
        </p:nvGrpSpPr>
        <p:grpSpPr bwMode="auto">
          <a:xfrm>
            <a:off x="-201595038" y="-201964925"/>
            <a:ext cx="209273776" cy="207489425"/>
            <a:chOff x="-126989" y="-127222"/>
            <a:chExt cx="131826" cy="130702"/>
          </a:xfrm>
        </p:grpSpPr>
        <p:grpSp>
          <p:nvGrpSpPr>
            <p:cNvPr id="21516" name="Group 11"/>
            <p:cNvGrpSpPr>
              <a:grpSpLocks/>
            </p:cNvGrpSpPr>
            <p:nvPr/>
          </p:nvGrpSpPr>
          <p:grpSpPr bwMode="auto">
            <a:xfrm>
              <a:off x="-126977" y="-127222"/>
              <a:ext cx="131369" cy="130702"/>
              <a:chOff x="-126977" y="-127222"/>
              <a:chExt cx="131369" cy="130702"/>
            </a:xfrm>
          </p:grpSpPr>
          <p:sp>
            <p:nvSpPr>
              <p:cNvPr id="21819" name="Rectangle 12"/>
              <p:cNvSpPr>
                <a:spLocks noChangeArrowheads="1"/>
              </p:cNvSpPr>
              <p:nvPr/>
            </p:nvSpPr>
            <p:spPr bwMode="auto">
              <a:xfrm>
                <a:off x="1118" y="1843"/>
                <a:ext cx="3274" cy="18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0" name="Line 13"/>
              <p:cNvSpPr>
                <a:spLocks noChangeShapeType="1"/>
              </p:cNvSpPr>
              <p:nvPr/>
            </p:nvSpPr>
            <p:spPr bwMode="auto">
              <a:xfrm>
                <a:off x="1118" y="1299"/>
                <a:ext cx="3268" cy="1"/>
              </a:xfrm>
              <a:prstGeom prst="line">
                <a:avLst/>
              </a:prstGeom>
              <a:noFill/>
              <a:ln w="9525">
                <a:solidFill>
                  <a:srgbClr val="7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1" name="Freeform 14"/>
              <p:cNvSpPr>
                <a:spLocks/>
              </p:cNvSpPr>
              <p:nvPr/>
            </p:nvSpPr>
            <p:spPr bwMode="auto">
              <a:xfrm>
                <a:off x="1124" y="2380"/>
                <a:ext cx="358" cy="1093"/>
              </a:xfrm>
              <a:custGeom>
                <a:avLst/>
                <a:gdLst>
                  <a:gd name="T0" fmla="*/ 358 w 56"/>
                  <a:gd name="T1" fmla="*/ 1087 h 171"/>
                  <a:gd name="T2" fmla="*/ 0 w 56"/>
                  <a:gd name="T3" fmla="*/ 6 h 171"/>
                  <a:gd name="T4" fmla="*/ 0 w 56"/>
                  <a:gd name="T5" fmla="*/ 6 h 171"/>
                  <a:gd name="T6" fmla="*/ 0 w 56"/>
                  <a:gd name="T7" fmla="*/ 1093 h 171"/>
                  <a:gd name="T8" fmla="*/ 358 w 56"/>
                  <a:gd name="T9" fmla="*/ 1087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171">
                    <a:moveTo>
                      <a:pt x="56" y="170"/>
                    </a:moveTo>
                    <a:cubicBezTo>
                      <a:pt x="56" y="77"/>
                      <a:pt x="3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171"/>
                    </a:lnTo>
                    <a:lnTo>
                      <a:pt x="56" y="17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2" name="Arc 15"/>
              <p:cNvSpPr>
                <a:spLocks/>
              </p:cNvSpPr>
              <p:nvPr/>
            </p:nvSpPr>
            <p:spPr bwMode="auto">
              <a:xfrm>
                <a:off x="1124" y="2389"/>
                <a:ext cx="362" cy="1088"/>
              </a:xfrm>
              <a:custGeom>
                <a:avLst/>
                <a:gdLst>
                  <a:gd name="T0" fmla="*/ 0 w 21840"/>
                  <a:gd name="T1" fmla="*/ 0 h 21600"/>
                  <a:gd name="T2" fmla="*/ 362 w 21840"/>
                  <a:gd name="T3" fmla="*/ 1084 h 21600"/>
                  <a:gd name="T4" fmla="*/ 4 w 21840"/>
                  <a:gd name="T5" fmla="*/ 10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40" h="21600" fill="none" extrusionOk="0">
                    <a:moveTo>
                      <a:pt x="0" y="1"/>
                    </a:moveTo>
                    <a:cubicBezTo>
                      <a:pt x="79" y="0"/>
                      <a:pt x="159" y="-1"/>
                      <a:pt x="240" y="0"/>
                    </a:cubicBezTo>
                    <a:cubicBezTo>
                      <a:pt x="12138" y="0"/>
                      <a:pt x="21795" y="9621"/>
                      <a:pt x="21839" y="21520"/>
                    </a:cubicBezTo>
                  </a:path>
                  <a:path w="21840" h="21600" stroke="0" extrusionOk="0">
                    <a:moveTo>
                      <a:pt x="0" y="1"/>
                    </a:moveTo>
                    <a:cubicBezTo>
                      <a:pt x="79" y="0"/>
                      <a:pt x="159" y="-1"/>
                      <a:pt x="240" y="0"/>
                    </a:cubicBezTo>
                    <a:cubicBezTo>
                      <a:pt x="12138" y="0"/>
                      <a:pt x="21795" y="9621"/>
                      <a:pt x="21839" y="21520"/>
                    </a:cubicBezTo>
                    <a:lnTo>
                      <a:pt x="240" y="2160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3" name="Freeform 16"/>
              <p:cNvSpPr>
                <a:spLocks/>
              </p:cNvSpPr>
              <p:nvPr/>
            </p:nvSpPr>
            <p:spPr bwMode="auto">
              <a:xfrm>
                <a:off x="1847" y="2386"/>
                <a:ext cx="364" cy="1094"/>
              </a:xfrm>
              <a:custGeom>
                <a:avLst/>
                <a:gdLst>
                  <a:gd name="T0" fmla="*/ 358 w 57"/>
                  <a:gd name="T1" fmla="*/ 0 h 171"/>
                  <a:gd name="T2" fmla="*/ 0 w 57"/>
                  <a:gd name="T3" fmla="*/ 1088 h 171"/>
                  <a:gd name="T4" fmla="*/ 364 w 57"/>
                  <a:gd name="T5" fmla="*/ 1094 h 171"/>
                  <a:gd name="T6" fmla="*/ 358 w 57"/>
                  <a:gd name="T7" fmla="*/ 0 h 1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171">
                    <a:moveTo>
                      <a:pt x="56" y="0"/>
                    </a:moveTo>
                    <a:cubicBezTo>
                      <a:pt x="25" y="0"/>
                      <a:pt x="0" y="76"/>
                      <a:pt x="0" y="170"/>
                    </a:cubicBezTo>
                    <a:lnTo>
                      <a:pt x="57" y="171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4" name="Arc 17"/>
              <p:cNvSpPr>
                <a:spLocks/>
              </p:cNvSpPr>
              <p:nvPr/>
            </p:nvSpPr>
            <p:spPr bwMode="auto">
              <a:xfrm>
                <a:off x="1850" y="2389"/>
                <a:ext cx="362" cy="1091"/>
              </a:xfrm>
              <a:custGeom>
                <a:avLst/>
                <a:gdLst>
                  <a:gd name="T0" fmla="*/ 0 w 21600"/>
                  <a:gd name="T1" fmla="*/ 1091 h 21600"/>
                  <a:gd name="T2" fmla="*/ 361 w 21600"/>
                  <a:gd name="T3" fmla="*/ 0 h 21600"/>
                  <a:gd name="T4" fmla="*/ 362 w 21600"/>
                  <a:gd name="T5" fmla="*/ 109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4"/>
                      <a:pt x="9634" y="33"/>
                      <a:pt x="21540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4"/>
                      <a:pt x="9634" y="33"/>
                      <a:pt x="21540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5" name="Line 18"/>
              <p:cNvSpPr>
                <a:spLocks noChangeShapeType="1"/>
              </p:cNvSpPr>
              <p:nvPr/>
            </p:nvSpPr>
            <p:spPr bwMode="auto">
              <a:xfrm>
                <a:off x="1463" y="3109"/>
                <a:ext cx="40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6" name="Line 19"/>
              <p:cNvSpPr>
                <a:spLocks noChangeShapeType="1"/>
              </p:cNvSpPr>
              <p:nvPr/>
            </p:nvSpPr>
            <p:spPr bwMode="auto">
              <a:xfrm>
                <a:off x="1418" y="2840"/>
                <a:ext cx="499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7" name="Oval 20"/>
              <p:cNvSpPr>
                <a:spLocks noChangeArrowheads="1"/>
              </p:cNvSpPr>
              <p:nvPr/>
            </p:nvSpPr>
            <p:spPr bwMode="auto">
              <a:xfrm>
                <a:off x="1610" y="3103"/>
                <a:ext cx="19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8" name="Oval 21"/>
              <p:cNvSpPr>
                <a:spLocks noChangeArrowheads="1"/>
              </p:cNvSpPr>
              <p:nvPr/>
            </p:nvSpPr>
            <p:spPr bwMode="auto">
              <a:xfrm>
                <a:off x="1610" y="3103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9" name="Oval 22"/>
              <p:cNvSpPr>
                <a:spLocks noChangeArrowheads="1"/>
              </p:cNvSpPr>
              <p:nvPr/>
            </p:nvSpPr>
            <p:spPr bwMode="auto">
              <a:xfrm>
                <a:off x="1610" y="3103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0" name="Oval 23"/>
              <p:cNvSpPr>
                <a:spLocks noChangeArrowheads="1"/>
              </p:cNvSpPr>
              <p:nvPr/>
            </p:nvSpPr>
            <p:spPr bwMode="auto">
              <a:xfrm>
                <a:off x="1597" y="3090"/>
                <a:ext cx="26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1" name="Oval 24"/>
              <p:cNvSpPr>
                <a:spLocks noChangeArrowheads="1"/>
              </p:cNvSpPr>
              <p:nvPr/>
            </p:nvSpPr>
            <p:spPr bwMode="auto">
              <a:xfrm>
                <a:off x="1606" y="3099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2" name="Oval 25"/>
              <p:cNvSpPr>
                <a:spLocks noChangeArrowheads="1"/>
              </p:cNvSpPr>
              <p:nvPr/>
            </p:nvSpPr>
            <p:spPr bwMode="auto">
              <a:xfrm>
                <a:off x="1603" y="3096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3" name="Oval 26"/>
              <p:cNvSpPr>
                <a:spLocks noChangeArrowheads="1"/>
              </p:cNvSpPr>
              <p:nvPr/>
            </p:nvSpPr>
            <p:spPr bwMode="auto">
              <a:xfrm>
                <a:off x="1597" y="3090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4" name="Line 2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5" name="Line 2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6" name="Oval 29"/>
              <p:cNvSpPr>
                <a:spLocks noChangeArrowheads="1"/>
              </p:cNvSpPr>
              <p:nvPr/>
            </p:nvSpPr>
            <p:spPr bwMode="auto">
              <a:xfrm>
                <a:off x="1600" y="3093"/>
                <a:ext cx="39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7" name="Oval 30"/>
              <p:cNvSpPr>
                <a:spLocks noChangeArrowheads="1"/>
              </p:cNvSpPr>
              <p:nvPr/>
            </p:nvSpPr>
            <p:spPr bwMode="auto">
              <a:xfrm>
                <a:off x="1431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8" name="Oval 31"/>
              <p:cNvSpPr>
                <a:spLocks noChangeArrowheads="1"/>
              </p:cNvSpPr>
              <p:nvPr/>
            </p:nvSpPr>
            <p:spPr bwMode="auto">
              <a:xfrm>
                <a:off x="1431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9" name="Oval 32"/>
              <p:cNvSpPr>
                <a:spLocks noChangeArrowheads="1"/>
              </p:cNvSpPr>
              <p:nvPr/>
            </p:nvSpPr>
            <p:spPr bwMode="auto">
              <a:xfrm>
                <a:off x="1431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0" name="Oval 33"/>
              <p:cNvSpPr>
                <a:spLocks noChangeArrowheads="1"/>
              </p:cNvSpPr>
              <p:nvPr/>
            </p:nvSpPr>
            <p:spPr bwMode="auto">
              <a:xfrm>
                <a:off x="1431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1" name="Oval 34"/>
              <p:cNvSpPr>
                <a:spLocks noChangeArrowheads="1"/>
              </p:cNvSpPr>
              <p:nvPr/>
            </p:nvSpPr>
            <p:spPr bwMode="auto">
              <a:xfrm>
                <a:off x="1427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2" name="Oval 35"/>
              <p:cNvSpPr>
                <a:spLocks noChangeArrowheads="1"/>
              </p:cNvSpPr>
              <p:nvPr/>
            </p:nvSpPr>
            <p:spPr bwMode="auto">
              <a:xfrm>
                <a:off x="1424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3" name="Oval 36"/>
              <p:cNvSpPr>
                <a:spLocks noChangeArrowheads="1"/>
              </p:cNvSpPr>
              <p:nvPr/>
            </p:nvSpPr>
            <p:spPr bwMode="auto">
              <a:xfrm>
                <a:off x="1418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4" name="Line 3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5" name="Line 3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6" name="Oval 39"/>
              <p:cNvSpPr>
                <a:spLocks noChangeArrowheads="1"/>
              </p:cNvSpPr>
              <p:nvPr/>
            </p:nvSpPr>
            <p:spPr bwMode="auto">
              <a:xfrm>
                <a:off x="1421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7" name="Oval 40"/>
              <p:cNvSpPr>
                <a:spLocks noChangeArrowheads="1"/>
              </p:cNvSpPr>
              <p:nvPr/>
            </p:nvSpPr>
            <p:spPr bwMode="auto">
              <a:xfrm>
                <a:off x="1521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8" name="Oval 41"/>
              <p:cNvSpPr>
                <a:spLocks noChangeArrowheads="1"/>
              </p:cNvSpPr>
              <p:nvPr/>
            </p:nvSpPr>
            <p:spPr bwMode="auto">
              <a:xfrm>
                <a:off x="1521" y="2834"/>
                <a:ext cx="12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9" name="Oval 42"/>
              <p:cNvSpPr>
                <a:spLocks noChangeArrowheads="1"/>
              </p:cNvSpPr>
              <p:nvPr/>
            </p:nvSpPr>
            <p:spPr bwMode="auto">
              <a:xfrm>
                <a:off x="1521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0" name="Oval 43"/>
              <p:cNvSpPr>
                <a:spLocks noChangeArrowheads="1"/>
              </p:cNvSpPr>
              <p:nvPr/>
            </p:nvSpPr>
            <p:spPr bwMode="auto">
              <a:xfrm>
                <a:off x="1508" y="2821"/>
                <a:ext cx="25" cy="2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1" name="Oval 44"/>
              <p:cNvSpPr>
                <a:spLocks noChangeArrowheads="1"/>
              </p:cNvSpPr>
              <p:nvPr/>
            </p:nvSpPr>
            <p:spPr bwMode="auto">
              <a:xfrm>
                <a:off x="1517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2" name="Oval 45"/>
              <p:cNvSpPr>
                <a:spLocks noChangeArrowheads="1"/>
              </p:cNvSpPr>
              <p:nvPr/>
            </p:nvSpPr>
            <p:spPr bwMode="auto">
              <a:xfrm>
                <a:off x="1514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3" name="Oval 46"/>
              <p:cNvSpPr>
                <a:spLocks noChangeArrowheads="1"/>
              </p:cNvSpPr>
              <p:nvPr/>
            </p:nvSpPr>
            <p:spPr bwMode="auto">
              <a:xfrm>
                <a:off x="1508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4" name="Line 4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5" name="Line 4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6" name="Oval 49"/>
              <p:cNvSpPr>
                <a:spLocks noChangeArrowheads="1"/>
              </p:cNvSpPr>
              <p:nvPr/>
            </p:nvSpPr>
            <p:spPr bwMode="auto">
              <a:xfrm>
                <a:off x="1511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7" name="Oval 50"/>
              <p:cNvSpPr>
                <a:spLocks noChangeArrowheads="1"/>
              </p:cNvSpPr>
              <p:nvPr/>
            </p:nvSpPr>
            <p:spPr bwMode="auto">
              <a:xfrm>
                <a:off x="1610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8" name="Oval 51"/>
              <p:cNvSpPr>
                <a:spLocks noChangeArrowheads="1"/>
              </p:cNvSpPr>
              <p:nvPr/>
            </p:nvSpPr>
            <p:spPr bwMode="auto">
              <a:xfrm>
                <a:off x="1610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9" name="Oval 52"/>
              <p:cNvSpPr>
                <a:spLocks noChangeArrowheads="1"/>
              </p:cNvSpPr>
              <p:nvPr/>
            </p:nvSpPr>
            <p:spPr bwMode="auto">
              <a:xfrm>
                <a:off x="1610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0" name="Oval 53"/>
              <p:cNvSpPr>
                <a:spLocks noChangeArrowheads="1"/>
              </p:cNvSpPr>
              <p:nvPr/>
            </p:nvSpPr>
            <p:spPr bwMode="auto">
              <a:xfrm>
                <a:off x="1610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1" name="Oval 54"/>
              <p:cNvSpPr>
                <a:spLocks noChangeArrowheads="1"/>
              </p:cNvSpPr>
              <p:nvPr/>
            </p:nvSpPr>
            <p:spPr bwMode="auto">
              <a:xfrm>
                <a:off x="1606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2" name="Oval 55"/>
              <p:cNvSpPr>
                <a:spLocks noChangeArrowheads="1"/>
              </p:cNvSpPr>
              <p:nvPr/>
            </p:nvSpPr>
            <p:spPr bwMode="auto">
              <a:xfrm>
                <a:off x="1603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3" name="Oval 56"/>
              <p:cNvSpPr>
                <a:spLocks noChangeArrowheads="1"/>
              </p:cNvSpPr>
              <p:nvPr/>
            </p:nvSpPr>
            <p:spPr bwMode="auto">
              <a:xfrm>
                <a:off x="1597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4" name="Line 5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5" name="Line 5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6" name="Oval 59"/>
              <p:cNvSpPr>
                <a:spLocks noChangeArrowheads="1"/>
              </p:cNvSpPr>
              <p:nvPr/>
            </p:nvSpPr>
            <p:spPr bwMode="auto">
              <a:xfrm>
                <a:off x="1600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7" name="Oval 60"/>
              <p:cNvSpPr>
                <a:spLocks noChangeArrowheads="1"/>
              </p:cNvSpPr>
              <p:nvPr/>
            </p:nvSpPr>
            <p:spPr bwMode="auto">
              <a:xfrm>
                <a:off x="1706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8" name="Oval 61"/>
              <p:cNvSpPr>
                <a:spLocks noChangeArrowheads="1"/>
              </p:cNvSpPr>
              <p:nvPr/>
            </p:nvSpPr>
            <p:spPr bwMode="auto">
              <a:xfrm>
                <a:off x="1706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9" name="Oval 62"/>
              <p:cNvSpPr>
                <a:spLocks noChangeArrowheads="1"/>
              </p:cNvSpPr>
              <p:nvPr/>
            </p:nvSpPr>
            <p:spPr bwMode="auto">
              <a:xfrm>
                <a:off x="1706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0" name="Oval 63"/>
              <p:cNvSpPr>
                <a:spLocks noChangeArrowheads="1"/>
              </p:cNvSpPr>
              <p:nvPr/>
            </p:nvSpPr>
            <p:spPr bwMode="auto">
              <a:xfrm>
                <a:off x="1706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1" name="Oval 64"/>
              <p:cNvSpPr>
                <a:spLocks noChangeArrowheads="1"/>
              </p:cNvSpPr>
              <p:nvPr/>
            </p:nvSpPr>
            <p:spPr bwMode="auto">
              <a:xfrm>
                <a:off x="1702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2" name="Oval 65"/>
              <p:cNvSpPr>
                <a:spLocks noChangeArrowheads="1"/>
              </p:cNvSpPr>
              <p:nvPr/>
            </p:nvSpPr>
            <p:spPr bwMode="auto">
              <a:xfrm>
                <a:off x="1699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3" name="Oval 66"/>
              <p:cNvSpPr>
                <a:spLocks noChangeArrowheads="1"/>
              </p:cNvSpPr>
              <p:nvPr/>
            </p:nvSpPr>
            <p:spPr bwMode="auto">
              <a:xfrm>
                <a:off x="1693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4" name="Line 6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5" name="Line 6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6" name="Oval 69"/>
              <p:cNvSpPr>
                <a:spLocks noChangeArrowheads="1"/>
              </p:cNvSpPr>
              <p:nvPr/>
            </p:nvSpPr>
            <p:spPr bwMode="auto">
              <a:xfrm>
                <a:off x="1696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7" name="Oval 70"/>
              <p:cNvSpPr>
                <a:spLocks noChangeArrowheads="1"/>
              </p:cNvSpPr>
              <p:nvPr/>
            </p:nvSpPr>
            <p:spPr bwMode="auto">
              <a:xfrm>
                <a:off x="1796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8" name="Oval 71"/>
              <p:cNvSpPr>
                <a:spLocks noChangeArrowheads="1"/>
              </p:cNvSpPr>
              <p:nvPr/>
            </p:nvSpPr>
            <p:spPr bwMode="auto">
              <a:xfrm>
                <a:off x="1796" y="2834"/>
                <a:ext cx="12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9" name="Oval 72"/>
              <p:cNvSpPr>
                <a:spLocks noChangeArrowheads="1"/>
              </p:cNvSpPr>
              <p:nvPr/>
            </p:nvSpPr>
            <p:spPr bwMode="auto">
              <a:xfrm>
                <a:off x="1796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0" name="Oval 73"/>
              <p:cNvSpPr>
                <a:spLocks noChangeArrowheads="1"/>
              </p:cNvSpPr>
              <p:nvPr/>
            </p:nvSpPr>
            <p:spPr bwMode="auto">
              <a:xfrm>
                <a:off x="1783" y="2821"/>
                <a:ext cx="25" cy="2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1" name="Oval 74"/>
              <p:cNvSpPr>
                <a:spLocks noChangeArrowheads="1"/>
              </p:cNvSpPr>
              <p:nvPr/>
            </p:nvSpPr>
            <p:spPr bwMode="auto">
              <a:xfrm>
                <a:off x="1792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2" name="Oval 75"/>
              <p:cNvSpPr>
                <a:spLocks noChangeArrowheads="1"/>
              </p:cNvSpPr>
              <p:nvPr/>
            </p:nvSpPr>
            <p:spPr bwMode="auto">
              <a:xfrm>
                <a:off x="1789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3" name="Oval 76"/>
              <p:cNvSpPr>
                <a:spLocks noChangeArrowheads="1"/>
              </p:cNvSpPr>
              <p:nvPr/>
            </p:nvSpPr>
            <p:spPr bwMode="auto">
              <a:xfrm>
                <a:off x="1783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4" name="Line 7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5" name="Line 7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6" name="Oval 79"/>
              <p:cNvSpPr>
                <a:spLocks noChangeArrowheads="1"/>
              </p:cNvSpPr>
              <p:nvPr/>
            </p:nvSpPr>
            <p:spPr bwMode="auto">
              <a:xfrm>
                <a:off x="1786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7" name="Oval 80"/>
              <p:cNvSpPr>
                <a:spLocks noChangeArrowheads="1"/>
              </p:cNvSpPr>
              <p:nvPr/>
            </p:nvSpPr>
            <p:spPr bwMode="auto">
              <a:xfrm>
                <a:off x="1885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8" name="Oval 81"/>
              <p:cNvSpPr>
                <a:spLocks noChangeArrowheads="1"/>
              </p:cNvSpPr>
              <p:nvPr/>
            </p:nvSpPr>
            <p:spPr bwMode="auto">
              <a:xfrm>
                <a:off x="1885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9" name="Oval 82"/>
              <p:cNvSpPr>
                <a:spLocks noChangeArrowheads="1"/>
              </p:cNvSpPr>
              <p:nvPr/>
            </p:nvSpPr>
            <p:spPr bwMode="auto">
              <a:xfrm>
                <a:off x="1885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0" name="Oval 83"/>
              <p:cNvSpPr>
                <a:spLocks noChangeArrowheads="1"/>
              </p:cNvSpPr>
              <p:nvPr/>
            </p:nvSpPr>
            <p:spPr bwMode="auto">
              <a:xfrm>
                <a:off x="1885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1" name="Oval 84"/>
              <p:cNvSpPr>
                <a:spLocks noChangeArrowheads="1"/>
              </p:cNvSpPr>
              <p:nvPr/>
            </p:nvSpPr>
            <p:spPr bwMode="auto">
              <a:xfrm>
                <a:off x="1881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2" name="Oval 85"/>
              <p:cNvSpPr>
                <a:spLocks noChangeArrowheads="1"/>
              </p:cNvSpPr>
              <p:nvPr/>
            </p:nvSpPr>
            <p:spPr bwMode="auto">
              <a:xfrm>
                <a:off x="1878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3" name="Oval 86"/>
              <p:cNvSpPr>
                <a:spLocks noChangeArrowheads="1"/>
              </p:cNvSpPr>
              <p:nvPr/>
            </p:nvSpPr>
            <p:spPr bwMode="auto">
              <a:xfrm>
                <a:off x="1872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4" name="Line 8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5" name="Line 8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6" name="Oval 89"/>
              <p:cNvSpPr>
                <a:spLocks noChangeArrowheads="1"/>
              </p:cNvSpPr>
              <p:nvPr/>
            </p:nvSpPr>
            <p:spPr bwMode="auto">
              <a:xfrm>
                <a:off x="1875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7" name="Oval 90"/>
              <p:cNvSpPr>
                <a:spLocks noChangeArrowheads="1"/>
              </p:cNvSpPr>
              <p:nvPr/>
            </p:nvSpPr>
            <p:spPr bwMode="auto">
              <a:xfrm>
                <a:off x="1706" y="3103"/>
                <a:ext cx="13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8" name="Oval 91"/>
              <p:cNvSpPr>
                <a:spLocks noChangeArrowheads="1"/>
              </p:cNvSpPr>
              <p:nvPr/>
            </p:nvSpPr>
            <p:spPr bwMode="auto">
              <a:xfrm>
                <a:off x="1706" y="3103"/>
                <a:ext cx="6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9" name="Oval 92"/>
              <p:cNvSpPr>
                <a:spLocks noChangeArrowheads="1"/>
              </p:cNvSpPr>
              <p:nvPr/>
            </p:nvSpPr>
            <p:spPr bwMode="auto">
              <a:xfrm>
                <a:off x="1706" y="3103"/>
                <a:ext cx="1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0" name="Oval 93"/>
              <p:cNvSpPr>
                <a:spLocks noChangeArrowheads="1"/>
              </p:cNvSpPr>
              <p:nvPr/>
            </p:nvSpPr>
            <p:spPr bwMode="auto">
              <a:xfrm>
                <a:off x="1693" y="3090"/>
                <a:ext cx="19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1" name="Oval 94"/>
              <p:cNvSpPr>
                <a:spLocks noChangeArrowheads="1"/>
              </p:cNvSpPr>
              <p:nvPr/>
            </p:nvSpPr>
            <p:spPr bwMode="auto">
              <a:xfrm>
                <a:off x="1693" y="3090"/>
                <a:ext cx="13" cy="19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2" name="Oval 95"/>
              <p:cNvSpPr>
                <a:spLocks noChangeArrowheads="1"/>
              </p:cNvSpPr>
              <p:nvPr/>
            </p:nvSpPr>
            <p:spPr bwMode="auto">
              <a:xfrm>
                <a:off x="1693" y="3090"/>
                <a:ext cx="7" cy="13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3" name="Oval 96"/>
              <p:cNvSpPr>
                <a:spLocks noChangeArrowheads="1"/>
              </p:cNvSpPr>
              <p:nvPr/>
            </p:nvSpPr>
            <p:spPr bwMode="auto">
              <a:xfrm>
                <a:off x="1693" y="3090"/>
                <a:ext cx="7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4" name="Line 9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5" name="Line 9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6" name="Oval 99"/>
              <p:cNvSpPr>
                <a:spLocks noChangeArrowheads="1"/>
              </p:cNvSpPr>
              <p:nvPr/>
            </p:nvSpPr>
            <p:spPr bwMode="auto">
              <a:xfrm>
                <a:off x="1696" y="3093"/>
                <a:ext cx="33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7" name="Line 100"/>
              <p:cNvSpPr>
                <a:spLocks noChangeShapeType="1"/>
              </p:cNvSpPr>
              <p:nvPr/>
            </p:nvSpPr>
            <p:spPr bwMode="auto">
              <a:xfrm>
                <a:off x="1437" y="2930"/>
                <a:ext cx="461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8" name="Oval 101"/>
              <p:cNvSpPr>
                <a:spLocks noChangeArrowheads="1"/>
              </p:cNvSpPr>
              <p:nvPr/>
            </p:nvSpPr>
            <p:spPr bwMode="auto">
              <a:xfrm>
                <a:off x="1706" y="2924"/>
                <a:ext cx="19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9" name="Oval 102"/>
              <p:cNvSpPr>
                <a:spLocks noChangeArrowheads="1"/>
              </p:cNvSpPr>
              <p:nvPr/>
            </p:nvSpPr>
            <p:spPr bwMode="auto">
              <a:xfrm>
                <a:off x="1706" y="292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0" name="Oval 103"/>
              <p:cNvSpPr>
                <a:spLocks noChangeArrowheads="1"/>
              </p:cNvSpPr>
              <p:nvPr/>
            </p:nvSpPr>
            <p:spPr bwMode="auto">
              <a:xfrm>
                <a:off x="1706" y="292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1" name="Oval 104"/>
              <p:cNvSpPr>
                <a:spLocks noChangeArrowheads="1"/>
              </p:cNvSpPr>
              <p:nvPr/>
            </p:nvSpPr>
            <p:spPr bwMode="auto">
              <a:xfrm>
                <a:off x="1693" y="2911"/>
                <a:ext cx="26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2" name="Oval 105"/>
              <p:cNvSpPr>
                <a:spLocks noChangeArrowheads="1"/>
              </p:cNvSpPr>
              <p:nvPr/>
            </p:nvSpPr>
            <p:spPr bwMode="auto">
              <a:xfrm>
                <a:off x="1702" y="292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3" name="Oval 106"/>
              <p:cNvSpPr>
                <a:spLocks noChangeArrowheads="1"/>
              </p:cNvSpPr>
              <p:nvPr/>
            </p:nvSpPr>
            <p:spPr bwMode="auto">
              <a:xfrm>
                <a:off x="1699" y="291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4" name="Oval 107"/>
              <p:cNvSpPr>
                <a:spLocks noChangeArrowheads="1"/>
              </p:cNvSpPr>
              <p:nvPr/>
            </p:nvSpPr>
            <p:spPr bwMode="auto">
              <a:xfrm>
                <a:off x="1693" y="2911"/>
                <a:ext cx="13" cy="12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5" name="Line 10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6" name="Line 109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7" name="Oval 110"/>
              <p:cNvSpPr>
                <a:spLocks noChangeArrowheads="1"/>
              </p:cNvSpPr>
              <p:nvPr/>
            </p:nvSpPr>
            <p:spPr bwMode="auto">
              <a:xfrm>
                <a:off x="1696" y="2914"/>
                <a:ext cx="39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8" name="Oval 111"/>
              <p:cNvSpPr>
                <a:spLocks noChangeArrowheads="1"/>
              </p:cNvSpPr>
              <p:nvPr/>
            </p:nvSpPr>
            <p:spPr bwMode="auto">
              <a:xfrm>
                <a:off x="1617" y="2924"/>
                <a:ext cx="12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9" name="Oval 112"/>
              <p:cNvSpPr>
                <a:spLocks noChangeArrowheads="1"/>
              </p:cNvSpPr>
              <p:nvPr/>
            </p:nvSpPr>
            <p:spPr bwMode="auto">
              <a:xfrm>
                <a:off x="1617" y="2924"/>
                <a:ext cx="6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0" name="Oval 113"/>
              <p:cNvSpPr>
                <a:spLocks noChangeArrowheads="1"/>
              </p:cNvSpPr>
              <p:nvPr/>
            </p:nvSpPr>
            <p:spPr bwMode="auto">
              <a:xfrm>
                <a:off x="1604" y="2911"/>
                <a:ext cx="25" cy="32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1" name="Oval 114"/>
              <p:cNvSpPr>
                <a:spLocks noChangeArrowheads="1"/>
              </p:cNvSpPr>
              <p:nvPr/>
            </p:nvSpPr>
            <p:spPr bwMode="auto">
              <a:xfrm>
                <a:off x="1604" y="2911"/>
                <a:ext cx="19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2" name="Oval 115"/>
              <p:cNvSpPr>
                <a:spLocks noChangeArrowheads="1"/>
              </p:cNvSpPr>
              <p:nvPr/>
            </p:nvSpPr>
            <p:spPr bwMode="auto">
              <a:xfrm>
                <a:off x="1604" y="2911"/>
                <a:ext cx="12" cy="19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3" name="Oval 116"/>
              <p:cNvSpPr>
                <a:spLocks noChangeArrowheads="1"/>
              </p:cNvSpPr>
              <p:nvPr/>
            </p:nvSpPr>
            <p:spPr bwMode="auto">
              <a:xfrm>
                <a:off x="1604" y="2911"/>
                <a:ext cx="6" cy="12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4" name="Oval 117"/>
              <p:cNvSpPr>
                <a:spLocks noChangeArrowheads="1"/>
              </p:cNvSpPr>
              <p:nvPr/>
            </p:nvSpPr>
            <p:spPr bwMode="auto">
              <a:xfrm>
                <a:off x="1604" y="2911"/>
                <a:ext cx="6" cy="12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5" name="Line 118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6" name="Line 119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7" name="Oval 120"/>
              <p:cNvSpPr>
                <a:spLocks noChangeArrowheads="1"/>
              </p:cNvSpPr>
              <p:nvPr/>
            </p:nvSpPr>
            <p:spPr bwMode="auto">
              <a:xfrm>
                <a:off x="1607" y="2914"/>
                <a:ext cx="32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8" name="Freeform 121"/>
              <p:cNvSpPr>
                <a:spLocks/>
              </p:cNvSpPr>
              <p:nvPr/>
            </p:nvSpPr>
            <p:spPr bwMode="auto">
              <a:xfrm>
                <a:off x="3286" y="2380"/>
                <a:ext cx="358" cy="1093"/>
              </a:xfrm>
              <a:custGeom>
                <a:avLst/>
                <a:gdLst>
                  <a:gd name="T0" fmla="*/ 358 w 56"/>
                  <a:gd name="T1" fmla="*/ 1087 h 171"/>
                  <a:gd name="T2" fmla="*/ 0 w 56"/>
                  <a:gd name="T3" fmla="*/ 6 h 171"/>
                  <a:gd name="T4" fmla="*/ 0 w 56"/>
                  <a:gd name="T5" fmla="*/ 6 h 171"/>
                  <a:gd name="T6" fmla="*/ 0 w 56"/>
                  <a:gd name="T7" fmla="*/ 1093 h 171"/>
                  <a:gd name="T8" fmla="*/ 358 w 56"/>
                  <a:gd name="T9" fmla="*/ 1087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171">
                    <a:moveTo>
                      <a:pt x="56" y="170"/>
                    </a:moveTo>
                    <a:cubicBezTo>
                      <a:pt x="56" y="77"/>
                      <a:pt x="3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171"/>
                    </a:lnTo>
                    <a:lnTo>
                      <a:pt x="56" y="17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9" name="Arc 122"/>
              <p:cNvSpPr>
                <a:spLocks/>
              </p:cNvSpPr>
              <p:nvPr/>
            </p:nvSpPr>
            <p:spPr bwMode="auto">
              <a:xfrm>
                <a:off x="3286" y="2389"/>
                <a:ext cx="361" cy="1088"/>
              </a:xfrm>
              <a:custGeom>
                <a:avLst/>
                <a:gdLst>
                  <a:gd name="T0" fmla="*/ 0 w 21780"/>
                  <a:gd name="T1" fmla="*/ 0 h 21600"/>
                  <a:gd name="T2" fmla="*/ 361 w 21780"/>
                  <a:gd name="T3" fmla="*/ 1084 h 21600"/>
                  <a:gd name="T4" fmla="*/ 3 w 21780"/>
                  <a:gd name="T5" fmla="*/ 10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780" h="21600" fill="none" extrusionOk="0">
                    <a:moveTo>
                      <a:pt x="-1" y="0"/>
                    </a:moveTo>
                    <a:cubicBezTo>
                      <a:pt x="59" y="0"/>
                      <a:pt x="119" y="-1"/>
                      <a:pt x="180" y="0"/>
                    </a:cubicBezTo>
                    <a:cubicBezTo>
                      <a:pt x="12078" y="0"/>
                      <a:pt x="21735" y="9621"/>
                      <a:pt x="21779" y="21520"/>
                    </a:cubicBezTo>
                  </a:path>
                  <a:path w="21780" h="21600" stroke="0" extrusionOk="0">
                    <a:moveTo>
                      <a:pt x="-1" y="0"/>
                    </a:moveTo>
                    <a:cubicBezTo>
                      <a:pt x="59" y="0"/>
                      <a:pt x="119" y="-1"/>
                      <a:pt x="180" y="0"/>
                    </a:cubicBezTo>
                    <a:cubicBezTo>
                      <a:pt x="12078" y="0"/>
                      <a:pt x="21735" y="9621"/>
                      <a:pt x="21779" y="21520"/>
                    </a:cubicBezTo>
                    <a:lnTo>
                      <a:pt x="18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0" name="Freeform 123"/>
              <p:cNvSpPr>
                <a:spLocks/>
              </p:cNvSpPr>
              <p:nvPr/>
            </p:nvSpPr>
            <p:spPr bwMode="auto">
              <a:xfrm>
                <a:off x="4008" y="2386"/>
                <a:ext cx="365" cy="1094"/>
              </a:xfrm>
              <a:custGeom>
                <a:avLst/>
                <a:gdLst>
                  <a:gd name="T0" fmla="*/ 359 w 57"/>
                  <a:gd name="T1" fmla="*/ 0 h 171"/>
                  <a:gd name="T2" fmla="*/ 0 w 57"/>
                  <a:gd name="T3" fmla="*/ 1088 h 171"/>
                  <a:gd name="T4" fmla="*/ 365 w 57"/>
                  <a:gd name="T5" fmla="*/ 1094 h 171"/>
                  <a:gd name="T6" fmla="*/ 359 w 57"/>
                  <a:gd name="T7" fmla="*/ 0 h 1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171">
                    <a:moveTo>
                      <a:pt x="56" y="0"/>
                    </a:moveTo>
                    <a:cubicBezTo>
                      <a:pt x="25" y="0"/>
                      <a:pt x="0" y="76"/>
                      <a:pt x="0" y="170"/>
                    </a:cubicBezTo>
                    <a:lnTo>
                      <a:pt x="57" y="171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1" name="Arc 124"/>
              <p:cNvSpPr>
                <a:spLocks/>
              </p:cNvSpPr>
              <p:nvPr/>
            </p:nvSpPr>
            <p:spPr bwMode="auto">
              <a:xfrm>
                <a:off x="4011" y="2389"/>
                <a:ext cx="362" cy="1091"/>
              </a:xfrm>
              <a:custGeom>
                <a:avLst/>
                <a:gdLst>
                  <a:gd name="T0" fmla="*/ 0 w 21600"/>
                  <a:gd name="T1" fmla="*/ 1091 h 21600"/>
                  <a:gd name="T2" fmla="*/ 362 w 21600"/>
                  <a:gd name="T3" fmla="*/ 0 h 21600"/>
                  <a:gd name="T4" fmla="*/ 362 w 21600"/>
                  <a:gd name="T5" fmla="*/ 109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2" name="Line 125"/>
              <p:cNvSpPr>
                <a:spLocks noChangeShapeType="1"/>
              </p:cNvSpPr>
              <p:nvPr/>
            </p:nvSpPr>
            <p:spPr bwMode="auto">
              <a:xfrm>
                <a:off x="3625" y="3109"/>
                <a:ext cx="402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3" name="Line 126"/>
              <p:cNvSpPr>
                <a:spLocks noChangeShapeType="1"/>
              </p:cNvSpPr>
              <p:nvPr/>
            </p:nvSpPr>
            <p:spPr bwMode="auto">
              <a:xfrm>
                <a:off x="3573" y="2840"/>
                <a:ext cx="499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4" name="Oval 127"/>
              <p:cNvSpPr>
                <a:spLocks noChangeArrowheads="1"/>
              </p:cNvSpPr>
              <p:nvPr/>
            </p:nvSpPr>
            <p:spPr bwMode="auto">
              <a:xfrm>
                <a:off x="3772" y="3103"/>
                <a:ext cx="12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5" name="Oval 128"/>
              <p:cNvSpPr>
                <a:spLocks noChangeArrowheads="1"/>
              </p:cNvSpPr>
              <p:nvPr/>
            </p:nvSpPr>
            <p:spPr bwMode="auto">
              <a:xfrm>
                <a:off x="3772" y="3103"/>
                <a:ext cx="6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6" name="Oval 129"/>
              <p:cNvSpPr>
                <a:spLocks noChangeArrowheads="1"/>
              </p:cNvSpPr>
              <p:nvPr/>
            </p:nvSpPr>
            <p:spPr bwMode="auto">
              <a:xfrm>
                <a:off x="3759" y="3090"/>
                <a:ext cx="25" cy="32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7" name="Oval 130"/>
              <p:cNvSpPr>
                <a:spLocks noChangeArrowheads="1"/>
              </p:cNvSpPr>
              <p:nvPr/>
            </p:nvSpPr>
            <p:spPr bwMode="auto">
              <a:xfrm>
                <a:off x="3759" y="3090"/>
                <a:ext cx="19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8" name="Oval 131"/>
              <p:cNvSpPr>
                <a:spLocks noChangeArrowheads="1"/>
              </p:cNvSpPr>
              <p:nvPr/>
            </p:nvSpPr>
            <p:spPr bwMode="auto">
              <a:xfrm>
                <a:off x="3759" y="3090"/>
                <a:ext cx="13" cy="19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9" name="Oval 132"/>
              <p:cNvSpPr>
                <a:spLocks noChangeArrowheads="1"/>
              </p:cNvSpPr>
              <p:nvPr/>
            </p:nvSpPr>
            <p:spPr bwMode="auto">
              <a:xfrm>
                <a:off x="3759" y="3090"/>
                <a:ext cx="6" cy="13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0" name="Oval 133"/>
              <p:cNvSpPr>
                <a:spLocks noChangeArrowheads="1"/>
              </p:cNvSpPr>
              <p:nvPr/>
            </p:nvSpPr>
            <p:spPr bwMode="auto">
              <a:xfrm>
                <a:off x="3759" y="3090"/>
                <a:ext cx="6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1" name="Line 13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2" name="Line 13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3" name="Oval 136"/>
              <p:cNvSpPr>
                <a:spLocks noChangeArrowheads="1"/>
              </p:cNvSpPr>
              <p:nvPr/>
            </p:nvSpPr>
            <p:spPr bwMode="auto">
              <a:xfrm>
                <a:off x="3762" y="3093"/>
                <a:ext cx="32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4" name="Oval 137"/>
              <p:cNvSpPr>
                <a:spLocks noChangeArrowheads="1"/>
              </p:cNvSpPr>
              <p:nvPr/>
            </p:nvSpPr>
            <p:spPr bwMode="auto">
              <a:xfrm>
                <a:off x="3593" y="2834"/>
                <a:ext cx="12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5" name="Oval 138"/>
              <p:cNvSpPr>
                <a:spLocks noChangeArrowheads="1"/>
              </p:cNvSpPr>
              <p:nvPr/>
            </p:nvSpPr>
            <p:spPr bwMode="auto">
              <a:xfrm>
                <a:off x="3593" y="2834"/>
                <a:ext cx="6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6" name="Oval 139"/>
              <p:cNvSpPr>
                <a:spLocks noChangeArrowheads="1"/>
              </p:cNvSpPr>
              <p:nvPr/>
            </p:nvSpPr>
            <p:spPr bwMode="auto">
              <a:xfrm>
                <a:off x="3580" y="2821"/>
                <a:ext cx="25" cy="32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7" name="Oval 140"/>
              <p:cNvSpPr>
                <a:spLocks noChangeArrowheads="1"/>
              </p:cNvSpPr>
              <p:nvPr/>
            </p:nvSpPr>
            <p:spPr bwMode="auto">
              <a:xfrm>
                <a:off x="3580" y="2821"/>
                <a:ext cx="19" cy="2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8" name="Oval 141"/>
              <p:cNvSpPr>
                <a:spLocks noChangeArrowheads="1"/>
              </p:cNvSpPr>
              <p:nvPr/>
            </p:nvSpPr>
            <p:spPr bwMode="auto">
              <a:xfrm>
                <a:off x="3580" y="2821"/>
                <a:ext cx="13" cy="19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9" name="Oval 142"/>
              <p:cNvSpPr>
                <a:spLocks noChangeArrowheads="1"/>
              </p:cNvSpPr>
              <p:nvPr/>
            </p:nvSpPr>
            <p:spPr bwMode="auto">
              <a:xfrm>
                <a:off x="3580" y="2821"/>
                <a:ext cx="6" cy="13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0" name="Oval 143"/>
              <p:cNvSpPr>
                <a:spLocks noChangeArrowheads="1"/>
              </p:cNvSpPr>
              <p:nvPr/>
            </p:nvSpPr>
            <p:spPr bwMode="auto">
              <a:xfrm>
                <a:off x="3580" y="2821"/>
                <a:ext cx="6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1" name="Line 14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2" name="Line 14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3" name="Oval 146"/>
              <p:cNvSpPr>
                <a:spLocks noChangeArrowheads="1"/>
              </p:cNvSpPr>
              <p:nvPr/>
            </p:nvSpPr>
            <p:spPr bwMode="auto">
              <a:xfrm>
                <a:off x="3583" y="2824"/>
                <a:ext cx="32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4" name="Oval 147"/>
              <p:cNvSpPr>
                <a:spLocks noChangeArrowheads="1"/>
              </p:cNvSpPr>
              <p:nvPr/>
            </p:nvSpPr>
            <p:spPr bwMode="auto">
              <a:xfrm>
                <a:off x="3682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5" name="Oval 148"/>
              <p:cNvSpPr>
                <a:spLocks noChangeArrowheads="1"/>
              </p:cNvSpPr>
              <p:nvPr/>
            </p:nvSpPr>
            <p:spPr bwMode="auto">
              <a:xfrm>
                <a:off x="3682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6" name="Oval 149"/>
              <p:cNvSpPr>
                <a:spLocks noChangeArrowheads="1"/>
              </p:cNvSpPr>
              <p:nvPr/>
            </p:nvSpPr>
            <p:spPr bwMode="auto">
              <a:xfrm>
                <a:off x="3682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7" name="Oval 150"/>
              <p:cNvSpPr>
                <a:spLocks noChangeArrowheads="1"/>
              </p:cNvSpPr>
              <p:nvPr/>
            </p:nvSpPr>
            <p:spPr bwMode="auto">
              <a:xfrm>
                <a:off x="3682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8" name="Oval 151"/>
              <p:cNvSpPr>
                <a:spLocks noChangeArrowheads="1"/>
              </p:cNvSpPr>
              <p:nvPr/>
            </p:nvSpPr>
            <p:spPr bwMode="auto">
              <a:xfrm>
                <a:off x="3678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9" name="Oval 152"/>
              <p:cNvSpPr>
                <a:spLocks noChangeArrowheads="1"/>
              </p:cNvSpPr>
              <p:nvPr/>
            </p:nvSpPr>
            <p:spPr bwMode="auto">
              <a:xfrm>
                <a:off x="3675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0" name="Oval 153"/>
              <p:cNvSpPr>
                <a:spLocks noChangeArrowheads="1"/>
              </p:cNvSpPr>
              <p:nvPr/>
            </p:nvSpPr>
            <p:spPr bwMode="auto">
              <a:xfrm>
                <a:off x="3669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1" name="Line 15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2" name="Line 15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3" name="Oval 156"/>
              <p:cNvSpPr>
                <a:spLocks noChangeArrowheads="1"/>
              </p:cNvSpPr>
              <p:nvPr/>
            </p:nvSpPr>
            <p:spPr bwMode="auto">
              <a:xfrm>
                <a:off x="3672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4" name="Oval 157"/>
              <p:cNvSpPr>
                <a:spLocks noChangeArrowheads="1"/>
              </p:cNvSpPr>
              <p:nvPr/>
            </p:nvSpPr>
            <p:spPr bwMode="auto">
              <a:xfrm>
                <a:off x="3772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5" name="Oval 158"/>
              <p:cNvSpPr>
                <a:spLocks noChangeArrowheads="1"/>
              </p:cNvSpPr>
              <p:nvPr/>
            </p:nvSpPr>
            <p:spPr bwMode="auto">
              <a:xfrm>
                <a:off x="3772" y="2834"/>
                <a:ext cx="12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6" name="Oval 159"/>
              <p:cNvSpPr>
                <a:spLocks noChangeArrowheads="1"/>
              </p:cNvSpPr>
              <p:nvPr/>
            </p:nvSpPr>
            <p:spPr bwMode="auto">
              <a:xfrm>
                <a:off x="3772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7" name="Oval 160"/>
              <p:cNvSpPr>
                <a:spLocks noChangeArrowheads="1"/>
              </p:cNvSpPr>
              <p:nvPr/>
            </p:nvSpPr>
            <p:spPr bwMode="auto">
              <a:xfrm>
                <a:off x="3759" y="2821"/>
                <a:ext cx="25" cy="2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8" name="Oval 161"/>
              <p:cNvSpPr>
                <a:spLocks noChangeArrowheads="1"/>
              </p:cNvSpPr>
              <p:nvPr/>
            </p:nvSpPr>
            <p:spPr bwMode="auto">
              <a:xfrm>
                <a:off x="3768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9" name="Oval 162"/>
              <p:cNvSpPr>
                <a:spLocks noChangeArrowheads="1"/>
              </p:cNvSpPr>
              <p:nvPr/>
            </p:nvSpPr>
            <p:spPr bwMode="auto">
              <a:xfrm>
                <a:off x="3765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0" name="Oval 163"/>
              <p:cNvSpPr>
                <a:spLocks noChangeArrowheads="1"/>
              </p:cNvSpPr>
              <p:nvPr/>
            </p:nvSpPr>
            <p:spPr bwMode="auto">
              <a:xfrm>
                <a:off x="3759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1" name="Line 16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2" name="Line 16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3" name="Oval 166"/>
              <p:cNvSpPr>
                <a:spLocks noChangeArrowheads="1"/>
              </p:cNvSpPr>
              <p:nvPr/>
            </p:nvSpPr>
            <p:spPr bwMode="auto">
              <a:xfrm>
                <a:off x="3762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4" name="Oval 167"/>
              <p:cNvSpPr>
                <a:spLocks noChangeArrowheads="1"/>
              </p:cNvSpPr>
              <p:nvPr/>
            </p:nvSpPr>
            <p:spPr bwMode="auto">
              <a:xfrm>
                <a:off x="3861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5" name="Oval 168"/>
              <p:cNvSpPr>
                <a:spLocks noChangeArrowheads="1"/>
              </p:cNvSpPr>
              <p:nvPr/>
            </p:nvSpPr>
            <p:spPr bwMode="auto">
              <a:xfrm>
                <a:off x="3861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6" name="Oval 169"/>
              <p:cNvSpPr>
                <a:spLocks noChangeArrowheads="1"/>
              </p:cNvSpPr>
              <p:nvPr/>
            </p:nvSpPr>
            <p:spPr bwMode="auto">
              <a:xfrm>
                <a:off x="3861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7" name="Oval 170"/>
              <p:cNvSpPr>
                <a:spLocks noChangeArrowheads="1"/>
              </p:cNvSpPr>
              <p:nvPr/>
            </p:nvSpPr>
            <p:spPr bwMode="auto">
              <a:xfrm>
                <a:off x="3861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8" name="Oval 171"/>
              <p:cNvSpPr>
                <a:spLocks noChangeArrowheads="1"/>
              </p:cNvSpPr>
              <p:nvPr/>
            </p:nvSpPr>
            <p:spPr bwMode="auto">
              <a:xfrm>
                <a:off x="3857" y="2830"/>
                <a:ext cx="2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9" name="Oval 172"/>
              <p:cNvSpPr>
                <a:spLocks noChangeArrowheads="1"/>
              </p:cNvSpPr>
              <p:nvPr/>
            </p:nvSpPr>
            <p:spPr bwMode="auto">
              <a:xfrm>
                <a:off x="3854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0" name="Oval 173"/>
              <p:cNvSpPr>
                <a:spLocks noChangeArrowheads="1"/>
              </p:cNvSpPr>
              <p:nvPr/>
            </p:nvSpPr>
            <p:spPr bwMode="auto">
              <a:xfrm>
                <a:off x="3848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1" name="Line 17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2" name="Line 17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3" name="Oval 176"/>
              <p:cNvSpPr>
                <a:spLocks noChangeArrowheads="1"/>
              </p:cNvSpPr>
              <p:nvPr/>
            </p:nvSpPr>
            <p:spPr bwMode="auto">
              <a:xfrm>
                <a:off x="3851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4" name="Oval 177"/>
              <p:cNvSpPr>
                <a:spLocks noChangeArrowheads="1"/>
              </p:cNvSpPr>
              <p:nvPr/>
            </p:nvSpPr>
            <p:spPr bwMode="auto">
              <a:xfrm>
                <a:off x="3951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5" name="Oval 178"/>
              <p:cNvSpPr>
                <a:spLocks noChangeArrowheads="1"/>
              </p:cNvSpPr>
              <p:nvPr/>
            </p:nvSpPr>
            <p:spPr bwMode="auto">
              <a:xfrm>
                <a:off x="3951" y="2834"/>
                <a:ext cx="12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6" name="Oval 179"/>
              <p:cNvSpPr>
                <a:spLocks noChangeArrowheads="1"/>
              </p:cNvSpPr>
              <p:nvPr/>
            </p:nvSpPr>
            <p:spPr bwMode="auto">
              <a:xfrm>
                <a:off x="3951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7" name="Oval 180"/>
              <p:cNvSpPr>
                <a:spLocks noChangeArrowheads="1"/>
              </p:cNvSpPr>
              <p:nvPr/>
            </p:nvSpPr>
            <p:spPr bwMode="auto">
              <a:xfrm>
                <a:off x="3938" y="2821"/>
                <a:ext cx="25" cy="2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8" name="Oval 181"/>
              <p:cNvSpPr>
                <a:spLocks noChangeArrowheads="1"/>
              </p:cNvSpPr>
              <p:nvPr/>
            </p:nvSpPr>
            <p:spPr bwMode="auto">
              <a:xfrm>
                <a:off x="3947" y="2830"/>
                <a:ext cx="1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9" name="Oval 182"/>
              <p:cNvSpPr>
                <a:spLocks noChangeArrowheads="1"/>
              </p:cNvSpPr>
              <p:nvPr/>
            </p:nvSpPr>
            <p:spPr bwMode="auto">
              <a:xfrm>
                <a:off x="3944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0" name="Oval 183"/>
              <p:cNvSpPr>
                <a:spLocks noChangeArrowheads="1"/>
              </p:cNvSpPr>
              <p:nvPr/>
            </p:nvSpPr>
            <p:spPr bwMode="auto">
              <a:xfrm>
                <a:off x="3938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1" name="Line 18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2" name="Line 18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3" name="Oval 186"/>
              <p:cNvSpPr>
                <a:spLocks noChangeArrowheads="1"/>
              </p:cNvSpPr>
              <p:nvPr/>
            </p:nvSpPr>
            <p:spPr bwMode="auto">
              <a:xfrm>
                <a:off x="3941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4" name="Oval 187"/>
              <p:cNvSpPr>
                <a:spLocks noChangeArrowheads="1"/>
              </p:cNvSpPr>
              <p:nvPr/>
            </p:nvSpPr>
            <p:spPr bwMode="auto">
              <a:xfrm>
                <a:off x="4040" y="2834"/>
                <a:ext cx="19" cy="19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5" name="Oval 188"/>
              <p:cNvSpPr>
                <a:spLocks noChangeArrowheads="1"/>
              </p:cNvSpPr>
              <p:nvPr/>
            </p:nvSpPr>
            <p:spPr bwMode="auto">
              <a:xfrm>
                <a:off x="4040" y="2834"/>
                <a:ext cx="13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6" name="Oval 189"/>
              <p:cNvSpPr>
                <a:spLocks noChangeArrowheads="1"/>
              </p:cNvSpPr>
              <p:nvPr/>
            </p:nvSpPr>
            <p:spPr bwMode="auto">
              <a:xfrm>
                <a:off x="4040" y="283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7" name="Oval 190"/>
              <p:cNvSpPr>
                <a:spLocks noChangeArrowheads="1"/>
              </p:cNvSpPr>
              <p:nvPr/>
            </p:nvSpPr>
            <p:spPr bwMode="auto">
              <a:xfrm>
                <a:off x="4040" y="2834"/>
                <a:ext cx="1" cy="1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8" name="Oval 191"/>
              <p:cNvSpPr>
                <a:spLocks noChangeArrowheads="1"/>
              </p:cNvSpPr>
              <p:nvPr/>
            </p:nvSpPr>
            <p:spPr bwMode="auto">
              <a:xfrm>
                <a:off x="4036" y="2830"/>
                <a:ext cx="2" cy="1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9" name="Oval 192"/>
              <p:cNvSpPr>
                <a:spLocks noChangeArrowheads="1"/>
              </p:cNvSpPr>
              <p:nvPr/>
            </p:nvSpPr>
            <p:spPr bwMode="auto">
              <a:xfrm>
                <a:off x="4033" y="2827"/>
                <a:ext cx="1" cy="1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0" name="Oval 193"/>
              <p:cNvSpPr>
                <a:spLocks noChangeArrowheads="1"/>
              </p:cNvSpPr>
              <p:nvPr/>
            </p:nvSpPr>
            <p:spPr bwMode="auto">
              <a:xfrm>
                <a:off x="4027" y="2821"/>
                <a:ext cx="13" cy="13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1" name="Line 194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2" name="Line 195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3" name="Oval 196"/>
              <p:cNvSpPr>
                <a:spLocks noChangeArrowheads="1"/>
              </p:cNvSpPr>
              <p:nvPr/>
            </p:nvSpPr>
            <p:spPr bwMode="auto">
              <a:xfrm>
                <a:off x="4030" y="2824"/>
                <a:ext cx="39" cy="39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4" name="Oval 197"/>
              <p:cNvSpPr>
                <a:spLocks noChangeArrowheads="1"/>
              </p:cNvSpPr>
              <p:nvPr/>
            </p:nvSpPr>
            <p:spPr bwMode="auto">
              <a:xfrm>
                <a:off x="3851" y="3093"/>
                <a:ext cx="39" cy="38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5" name="Line 198"/>
              <p:cNvSpPr>
                <a:spLocks noChangeShapeType="1"/>
              </p:cNvSpPr>
              <p:nvPr/>
            </p:nvSpPr>
            <p:spPr bwMode="auto">
              <a:xfrm>
                <a:off x="3593" y="2930"/>
                <a:ext cx="460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6" name="Oval 199"/>
              <p:cNvSpPr>
                <a:spLocks noChangeArrowheads="1"/>
              </p:cNvSpPr>
              <p:nvPr/>
            </p:nvSpPr>
            <p:spPr bwMode="auto">
              <a:xfrm>
                <a:off x="3868" y="2924"/>
                <a:ext cx="12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7" name="Oval 200"/>
              <p:cNvSpPr>
                <a:spLocks noChangeArrowheads="1"/>
              </p:cNvSpPr>
              <p:nvPr/>
            </p:nvSpPr>
            <p:spPr bwMode="auto">
              <a:xfrm>
                <a:off x="3868" y="2924"/>
                <a:ext cx="6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8" name="Oval 201"/>
              <p:cNvSpPr>
                <a:spLocks noChangeArrowheads="1"/>
              </p:cNvSpPr>
              <p:nvPr/>
            </p:nvSpPr>
            <p:spPr bwMode="auto">
              <a:xfrm>
                <a:off x="3855" y="2911"/>
                <a:ext cx="25" cy="32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9" name="Oval 202"/>
              <p:cNvSpPr>
                <a:spLocks noChangeArrowheads="1"/>
              </p:cNvSpPr>
              <p:nvPr/>
            </p:nvSpPr>
            <p:spPr bwMode="auto">
              <a:xfrm>
                <a:off x="3855" y="2911"/>
                <a:ext cx="19" cy="25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0" name="Oval 203"/>
              <p:cNvSpPr>
                <a:spLocks noChangeArrowheads="1"/>
              </p:cNvSpPr>
              <p:nvPr/>
            </p:nvSpPr>
            <p:spPr bwMode="auto">
              <a:xfrm>
                <a:off x="3855" y="2911"/>
                <a:ext cx="13" cy="19"/>
              </a:xfrm>
              <a:prstGeom prst="ellipse">
                <a:avLst/>
              </a:prstGeom>
              <a:noFill/>
              <a:ln w="30163">
                <a:solidFill>
                  <a:srgbClr val="00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1" name="Oval 204"/>
              <p:cNvSpPr>
                <a:spLocks noChangeArrowheads="1"/>
              </p:cNvSpPr>
              <p:nvPr/>
            </p:nvSpPr>
            <p:spPr bwMode="auto">
              <a:xfrm>
                <a:off x="3855" y="2911"/>
                <a:ext cx="6" cy="12"/>
              </a:xfrm>
              <a:prstGeom prst="ellipse">
                <a:avLst/>
              </a:prstGeom>
              <a:noFill/>
              <a:ln w="20638">
                <a:solidFill>
                  <a:srgbClr val="009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2" name="Oval 205"/>
              <p:cNvSpPr>
                <a:spLocks noChangeArrowheads="1"/>
              </p:cNvSpPr>
              <p:nvPr/>
            </p:nvSpPr>
            <p:spPr bwMode="auto">
              <a:xfrm>
                <a:off x="3855" y="2911"/>
                <a:ext cx="6" cy="12"/>
              </a:xfrm>
              <a:prstGeom prst="ellipse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3" name="Line 206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4" name="Line 207"/>
              <p:cNvSpPr>
                <a:spLocks noChangeShapeType="1"/>
              </p:cNvSpPr>
              <p:nvPr/>
            </p:nvSpPr>
            <p:spPr bwMode="auto">
              <a:xfrm flipH="1" flipV="1">
                <a:off x="-126977" y="-127222"/>
                <a:ext cx="7" cy="7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5" name="Oval 208"/>
              <p:cNvSpPr>
                <a:spLocks noChangeArrowheads="1"/>
              </p:cNvSpPr>
              <p:nvPr/>
            </p:nvSpPr>
            <p:spPr bwMode="auto">
              <a:xfrm>
                <a:off x="3858" y="2914"/>
                <a:ext cx="32" cy="3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6" name="Oval 209"/>
              <p:cNvSpPr>
                <a:spLocks noChangeArrowheads="1"/>
              </p:cNvSpPr>
              <p:nvPr/>
            </p:nvSpPr>
            <p:spPr bwMode="auto">
              <a:xfrm>
                <a:off x="3772" y="2924"/>
                <a:ext cx="19" cy="18"/>
              </a:xfrm>
              <a:prstGeom prst="ellipse">
                <a:avLst/>
              </a:prstGeom>
              <a:noFill/>
              <a:ln w="41275">
                <a:solidFill>
                  <a:srgbClr val="11111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7" name="Oval 210"/>
              <p:cNvSpPr>
                <a:spLocks noChangeArrowheads="1"/>
              </p:cNvSpPr>
              <p:nvPr/>
            </p:nvSpPr>
            <p:spPr bwMode="auto">
              <a:xfrm>
                <a:off x="3772" y="2924"/>
                <a:ext cx="12" cy="12"/>
              </a:xfrm>
              <a:prstGeom prst="ellipse">
                <a:avLst/>
              </a:prstGeom>
              <a:noFill/>
              <a:ln w="41275">
                <a:solidFill>
                  <a:srgbClr val="001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8" name="Oval 211"/>
              <p:cNvSpPr>
                <a:spLocks noChangeArrowheads="1"/>
              </p:cNvSpPr>
              <p:nvPr/>
            </p:nvSpPr>
            <p:spPr bwMode="auto">
              <a:xfrm>
                <a:off x="3772" y="2924"/>
                <a:ext cx="6" cy="6"/>
              </a:xfrm>
              <a:prstGeom prst="ellipse">
                <a:avLst/>
              </a:prstGeom>
              <a:noFill/>
              <a:ln w="41275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17" name="Oval 212"/>
            <p:cNvSpPr>
              <a:spLocks noChangeArrowheads="1"/>
            </p:cNvSpPr>
            <p:nvPr/>
          </p:nvSpPr>
          <p:spPr bwMode="auto">
            <a:xfrm>
              <a:off x="3759" y="2911"/>
              <a:ext cx="25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Oval 213"/>
            <p:cNvSpPr>
              <a:spLocks noChangeArrowheads="1"/>
            </p:cNvSpPr>
            <p:nvPr/>
          </p:nvSpPr>
          <p:spPr bwMode="auto">
            <a:xfrm>
              <a:off x="3768" y="2920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Oval 214"/>
            <p:cNvSpPr>
              <a:spLocks noChangeArrowheads="1"/>
            </p:cNvSpPr>
            <p:nvPr/>
          </p:nvSpPr>
          <p:spPr bwMode="auto">
            <a:xfrm>
              <a:off x="3765" y="291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Oval 215"/>
            <p:cNvSpPr>
              <a:spLocks noChangeArrowheads="1"/>
            </p:cNvSpPr>
            <p:nvPr/>
          </p:nvSpPr>
          <p:spPr bwMode="auto">
            <a:xfrm>
              <a:off x="3759" y="2911"/>
              <a:ext cx="13" cy="12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216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217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Oval 218"/>
            <p:cNvSpPr>
              <a:spLocks noChangeArrowheads="1"/>
            </p:cNvSpPr>
            <p:nvPr/>
          </p:nvSpPr>
          <p:spPr bwMode="auto">
            <a:xfrm>
              <a:off x="3762" y="2914"/>
              <a:ext cx="39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219"/>
            <p:cNvSpPr>
              <a:spLocks/>
            </p:cNvSpPr>
            <p:nvPr/>
          </p:nvSpPr>
          <p:spPr bwMode="auto">
            <a:xfrm>
              <a:off x="2211" y="2380"/>
              <a:ext cx="358" cy="1093"/>
            </a:xfrm>
            <a:custGeom>
              <a:avLst/>
              <a:gdLst>
                <a:gd name="T0" fmla="*/ 358 w 56"/>
                <a:gd name="T1" fmla="*/ 1087 h 171"/>
                <a:gd name="T2" fmla="*/ 0 w 56"/>
                <a:gd name="T3" fmla="*/ 6 h 171"/>
                <a:gd name="T4" fmla="*/ 0 w 56"/>
                <a:gd name="T5" fmla="*/ 6 h 171"/>
                <a:gd name="T6" fmla="*/ 0 w 56"/>
                <a:gd name="T7" fmla="*/ 1093 h 171"/>
                <a:gd name="T8" fmla="*/ 358 w 56"/>
                <a:gd name="T9" fmla="*/ 1087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71">
                  <a:moveTo>
                    <a:pt x="56" y="170"/>
                  </a:moveTo>
                  <a:cubicBezTo>
                    <a:pt x="56" y="77"/>
                    <a:pt x="3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171"/>
                  </a:lnTo>
                  <a:lnTo>
                    <a:pt x="56" y="17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Arc 220"/>
            <p:cNvSpPr>
              <a:spLocks/>
            </p:cNvSpPr>
            <p:nvPr/>
          </p:nvSpPr>
          <p:spPr bwMode="auto">
            <a:xfrm>
              <a:off x="2211" y="2389"/>
              <a:ext cx="362" cy="1088"/>
            </a:xfrm>
            <a:custGeom>
              <a:avLst/>
              <a:gdLst>
                <a:gd name="T0" fmla="*/ 0 w 21840"/>
                <a:gd name="T1" fmla="*/ 0 h 21600"/>
                <a:gd name="T2" fmla="*/ 362 w 21840"/>
                <a:gd name="T3" fmla="*/ 1084 h 21600"/>
                <a:gd name="T4" fmla="*/ 4 w 21840"/>
                <a:gd name="T5" fmla="*/ 108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40" h="21600" fill="none" extrusionOk="0">
                  <a:moveTo>
                    <a:pt x="0" y="1"/>
                  </a:moveTo>
                  <a:cubicBezTo>
                    <a:pt x="79" y="0"/>
                    <a:pt x="159" y="-1"/>
                    <a:pt x="240" y="0"/>
                  </a:cubicBezTo>
                  <a:cubicBezTo>
                    <a:pt x="12138" y="0"/>
                    <a:pt x="21795" y="9621"/>
                    <a:pt x="21839" y="21520"/>
                  </a:cubicBezTo>
                </a:path>
                <a:path w="21840" h="21600" stroke="0" extrusionOk="0">
                  <a:moveTo>
                    <a:pt x="0" y="1"/>
                  </a:moveTo>
                  <a:cubicBezTo>
                    <a:pt x="79" y="0"/>
                    <a:pt x="159" y="-1"/>
                    <a:pt x="240" y="0"/>
                  </a:cubicBezTo>
                  <a:cubicBezTo>
                    <a:pt x="12138" y="0"/>
                    <a:pt x="21795" y="9621"/>
                    <a:pt x="21839" y="21520"/>
                  </a:cubicBezTo>
                  <a:lnTo>
                    <a:pt x="240" y="2160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221"/>
            <p:cNvSpPr>
              <a:spLocks/>
            </p:cNvSpPr>
            <p:nvPr/>
          </p:nvSpPr>
          <p:spPr bwMode="auto">
            <a:xfrm>
              <a:off x="2934" y="2386"/>
              <a:ext cx="364" cy="1094"/>
            </a:xfrm>
            <a:custGeom>
              <a:avLst/>
              <a:gdLst>
                <a:gd name="T0" fmla="*/ 358 w 57"/>
                <a:gd name="T1" fmla="*/ 0 h 171"/>
                <a:gd name="T2" fmla="*/ 0 w 57"/>
                <a:gd name="T3" fmla="*/ 1088 h 171"/>
                <a:gd name="T4" fmla="*/ 364 w 57"/>
                <a:gd name="T5" fmla="*/ 1094 h 171"/>
                <a:gd name="T6" fmla="*/ 358 w 57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171">
                  <a:moveTo>
                    <a:pt x="56" y="0"/>
                  </a:moveTo>
                  <a:cubicBezTo>
                    <a:pt x="25" y="0"/>
                    <a:pt x="0" y="76"/>
                    <a:pt x="0" y="170"/>
                  </a:cubicBezTo>
                  <a:lnTo>
                    <a:pt x="57" y="171"/>
                  </a:lnTo>
                  <a:lnTo>
                    <a:pt x="56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Arc 222"/>
            <p:cNvSpPr>
              <a:spLocks/>
            </p:cNvSpPr>
            <p:nvPr/>
          </p:nvSpPr>
          <p:spPr bwMode="auto">
            <a:xfrm>
              <a:off x="2937" y="2389"/>
              <a:ext cx="362" cy="1091"/>
            </a:xfrm>
            <a:custGeom>
              <a:avLst/>
              <a:gdLst>
                <a:gd name="T0" fmla="*/ 0 w 21600"/>
                <a:gd name="T1" fmla="*/ 1091 h 21600"/>
                <a:gd name="T2" fmla="*/ 361 w 21600"/>
                <a:gd name="T3" fmla="*/ 0 h 21600"/>
                <a:gd name="T4" fmla="*/ 362 w 21600"/>
                <a:gd name="T5" fmla="*/ 109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94"/>
                    <a:pt x="9634" y="33"/>
                    <a:pt x="21540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94"/>
                    <a:pt x="9634" y="33"/>
                    <a:pt x="21540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223"/>
            <p:cNvSpPr>
              <a:spLocks noChangeShapeType="1"/>
            </p:cNvSpPr>
            <p:nvPr/>
          </p:nvSpPr>
          <p:spPr bwMode="auto">
            <a:xfrm>
              <a:off x="2550" y="3109"/>
              <a:ext cx="40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224"/>
            <p:cNvSpPr>
              <a:spLocks noChangeShapeType="1"/>
            </p:cNvSpPr>
            <p:nvPr/>
          </p:nvSpPr>
          <p:spPr bwMode="auto">
            <a:xfrm>
              <a:off x="2499" y="2840"/>
              <a:ext cx="499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Oval 225"/>
            <p:cNvSpPr>
              <a:spLocks noChangeArrowheads="1"/>
            </p:cNvSpPr>
            <p:nvPr/>
          </p:nvSpPr>
          <p:spPr bwMode="auto">
            <a:xfrm>
              <a:off x="2697" y="3103"/>
              <a:ext cx="13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Oval 226"/>
            <p:cNvSpPr>
              <a:spLocks noChangeArrowheads="1"/>
            </p:cNvSpPr>
            <p:nvPr/>
          </p:nvSpPr>
          <p:spPr bwMode="auto">
            <a:xfrm>
              <a:off x="2697" y="3103"/>
              <a:ext cx="6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Oval 227"/>
            <p:cNvSpPr>
              <a:spLocks noChangeArrowheads="1"/>
            </p:cNvSpPr>
            <p:nvPr/>
          </p:nvSpPr>
          <p:spPr bwMode="auto">
            <a:xfrm>
              <a:off x="2697" y="3103"/>
              <a:ext cx="1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Oval 228"/>
            <p:cNvSpPr>
              <a:spLocks noChangeArrowheads="1"/>
            </p:cNvSpPr>
            <p:nvPr/>
          </p:nvSpPr>
          <p:spPr bwMode="auto">
            <a:xfrm>
              <a:off x="2684" y="3090"/>
              <a:ext cx="20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Oval 229"/>
            <p:cNvSpPr>
              <a:spLocks noChangeArrowheads="1"/>
            </p:cNvSpPr>
            <p:nvPr/>
          </p:nvSpPr>
          <p:spPr bwMode="auto">
            <a:xfrm>
              <a:off x="2684" y="3090"/>
              <a:ext cx="13" cy="19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Oval 230"/>
            <p:cNvSpPr>
              <a:spLocks noChangeArrowheads="1"/>
            </p:cNvSpPr>
            <p:nvPr/>
          </p:nvSpPr>
          <p:spPr bwMode="auto">
            <a:xfrm>
              <a:off x="2684" y="3090"/>
              <a:ext cx="7" cy="13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Oval 231"/>
            <p:cNvSpPr>
              <a:spLocks noChangeArrowheads="1"/>
            </p:cNvSpPr>
            <p:nvPr/>
          </p:nvSpPr>
          <p:spPr bwMode="auto">
            <a:xfrm>
              <a:off x="2684" y="3090"/>
              <a:ext cx="7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23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23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Oval 234"/>
            <p:cNvSpPr>
              <a:spLocks noChangeArrowheads="1"/>
            </p:cNvSpPr>
            <p:nvPr/>
          </p:nvSpPr>
          <p:spPr bwMode="auto">
            <a:xfrm>
              <a:off x="2687" y="3093"/>
              <a:ext cx="33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Oval 235"/>
            <p:cNvSpPr>
              <a:spLocks noChangeArrowheads="1"/>
            </p:cNvSpPr>
            <p:nvPr/>
          </p:nvSpPr>
          <p:spPr bwMode="auto">
            <a:xfrm>
              <a:off x="2518" y="2834"/>
              <a:ext cx="13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Oval 236"/>
            <p:cNvSpPr>
              <a:spLocks noChangeArrowheads="1"/>
            </p:cNvSpPr>
            <p:nvPr/>
          </p:nvSpPr>
          <p:spPr bwMode="auto">
            <a:xfrm>
              <a:off x="2518" y="2834"/>
              <a:ext cx="6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Oval 237"/>
            <p:cNvSpPr>
              <a:spLocks noChangeArrowheads="1"/>
            </p:cNvSpPr>
            <p:nvPr/>
          </p:nvSpPr>
          <p:spPr bwMode="auto">
            <a:xfrm>
              <a:off x="2518" y="2834"/>
              <a:ext cx="1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Oval 238"/>
            <p:cNvSpPr>
              <a:spLocks noChangeArrowheads="1"/>
            </p:cNvSpPr>
            <p:nvPr/>
          </p:nvSpPr>
          <p:spPr bwMode="auto">
            <a:xfrm>
              <a:off x="2505" y="2821"/>
              <a:ext cx="20" cy="2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Oval 239"/>
            <p:cNvSpPr>
              <a:spLocks noChangeArrowheads="1"/>
            </p:cNvSpPr>
            <p:nvPr/>
          </p:nvSpPr>
          <p:spPr bwMode="auto">
            <a:xfrm>
              <a:off x="2505" y="2821"/>
              <a:ext cx="13" cy="19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Oval 240"/>
            <p:cNvSpPr>
              <a:spLocks noChangeArrowheads="1"/>
            </p:cNvSpPr>
            <p:nvPr/>
          </p:nvSpPr>
          <p:spPr bwMode="auto">
            <a:xfrm>
              <a:off x="2505" y="2821"/>
              <a:ext cx="7" cy="13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Oval 241"/>
            <p:cNvSpPr>
              <a:spLocks noChangeArrowheads="1"/>
            </p:cNvSpPr>
            <p:nvPr/>
          </p:nvSpPr>
          <p:spPr bwMode="auto">
            <a:xfrm>
              <a:off x="2505" y="2821"/>
              <a:ext cx="7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Line 24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24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Oval 244"/>
            <p:cNvSpPr>
              <a:spLocks noChangeArrowheads="1"/>
            </p:cNvSpPr>
            <p:nvPr/>
          </p:nvSpPr>
          <p:spPr bwMode="auto">
            <a:xfrm>
              <a:off x="2508" y="2824"/>
              <a:ext cx="33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Oval 245"/>
            <p:cNvSpPr>
              <a:spLocks noChangeArrowheads="1"/>
            </p:cNvSpPr>
            <p:nvPr/>
          </p:nvSpPr>
          <p:spPr bwMode="auto">
            <a:xfrm>
              <a:off x="2608" y="2834"/>
              <a:ext cx="19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Oval 246"/>
            <p:cNvSpPr>
              <a:spLocks noChangeArrowheads="1"/>
            </p:cNvSpPr>
            <p:nvPr/>
          </p:nvSpPr>
          <p:spPr bwMode="auto">
            <a:xfrm>
              <a:off x="2608" y="2834"/>
              <a:ext cx="12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Oval 247"/>
            <p:cNvSpPr>
              <a:spLocks noChangeArrowheads="1"/>
            </p:cNvSpPr>
            <p:nvPr/>
          </p:nvSpPr>
          <p:spPr bwMode="auto">
            <a:xfrm>
              <a:off x="2608" y="2834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Oval 248"/>
            <p:cNvSpPr>
              <a:spLocks noChangeArrowheads="1"/>
            </p:cNvSpPr>
            <p:nvPr/>
          </p:nvSpPr>
          <p:spPr bwMode="auto">
            <a:xfrm>
              <a:off x="2595" y="2821"/>
              <a:ext cx="25" cy="2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Oval 249"/>
            <p:cNvSpPr>
              <a:spLocks noChangeArrowheads="1"/>
            </p:cNvSpPr>
            <p:nvPr/>
          </p:nvSpPr>
          <p:spPr bwMode="auto">
            <a:xfrm>
              <a:off x="2604" y="2830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Oval 250"/>
            <p:cNvSpPr>
              <a:spLocks noChangeArrowheads="1"/>
            </p:cNvSpPr>
            <p:nvPr/>
          </p:nvSpPr>
          <p:spPr bwMode="auto">
            <a:xfrm>
              <a:off x="2601" y="282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Oval 251"/>
            <p:cNvSpPr>
              <a:spLocks noChangeArrowheads="1"/>
            </p:cNvSpPr>
            <p:nvPr/>
          </p:nvSpPr>
          <p:spPr bwMode="auto">
            <a:xfrm>
              <a:off x="2595" y="2821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Line 25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Line 25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Oval 254"/>
            <p:cNvSpPr>
              <a:spLocks noChangeArrowheads="1"/>
            </p:cNvSpPr>
            <p:nvPr/>
          </p:nvSpPr>
          <p:spPr bwMode="auto">
            <a:xfrm>
              <a:off x="2598" y="2824"/>
              <a:ext cx="39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Oval 255"/>
            <p:cNvSpPr>
              <a:spLocks noChangeArrowheads="1"/>
            </p:cNvSpPr>
            <p:nvPr/>
          </p:nvSpPr>
          <p:spPr bwMode="auto">
            <a:xfrm>
              <a:off x="2697" y="2834"/>
              <a:ext cx="19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Oval 256"/>
            <p:cNvSpPr>
              <a:spLocks noChangeArrowheads="1"/>
            </p:cNvSpPr>
            <p:nvPr/>
          </p:nvSpPr>
          <p:spPr bwMode="auto">
            <a:xfrm>
              <a:off x="2697" y="2834"/>
              <a:ext cx="13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Oval 257"/>
            <p:cNvSpPr>
              <a:spLocks noChangeArrowheads="1"/>
            </p:cNvSpPr>
            <p:nvPr/>
          </p:nvSpPr>
          <p:spPr bwMode="auto">
            <a:xfrm>
              <a:off x="2697" y="2834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Oval 258"/>
            <p:cNvSpPr>
              <a:spLocks noChangeArrowheads="1"/>
            </p:cNvSpPr>
            <p:nvPr/>
          </p:nvSpPr>
          <p:spPr bwMode="auto">
            <a:xfrm>
              <a:off x="2697" y="2834"/>
              <a:ext cx="1" cy="1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Oval 259"/>
            <p:cNvSpPr>
              <a:spLocks noChangeArrowheads="1"/>
            </p:cNvSpPr>
            <p:nvPr/>
          </p:nvSpPr>
          <p:spPr bwMode="auto">
            <a:xfrm>
              <a:off x="2693" y="2830"/>
              <a:ext cx="2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Oval 260"/>
            <p:cNvSpPr>
              <a:spLocks noChangeArrowheads="1"/>
            </p:cNvSpPr>
            <p:nvPr/>
          </p:nvSpPr>
          <p:spPr bwMode="auto">
            <a:xfrm>
              <a:off x="2690" y="282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Oval 261"/>
            <p:cNvSpPr>
              <a:spLocks noChangeArrowheads="1"/>
            </p:cNvSpPr>
            <p:nvPr/>
          </p:nvSpPr>
          <p:spPr bwMode="auto">
            <a:xfrm>
              <a:off x="2684" y="2821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Line 26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Line 26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Oval 264"/>
            <p:cNvSpPr>
              <a:spLocks noChangeArrowheads="1"/>
            </p:cNvSpPr>
            <p:nvPr/>
          </p:nvSpPr>
          <p:spPr bwMode="auto">
            <a:xfrm>
              <a:off x="2687" y="2824"/>
              <a:ext cx="39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Oval 265"/>
            <p:cNvSpPr>
              <a:spLocks noChangeArrowheads="1"/>
            </p:cNvSpPr>
            <p:nvPr/>
          </p:nvSpPr>
          <p:spPr bwMode="auto">
            <a:xfrm>
              <a:off x="2787" y="2834"/>
              <a:ext cx="19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1" name="Oval 266"/>
            <p:cNvSpPr>
              <a:spLocks noChangeArrowheads="1"/>
            </p:cNvSpPr>
            <p:nvPr/>
          </p:nvSpPr>
          <p:spPr bwMode="auto">
            <a:xfrm>
              <a:off x="2787" y="2834"/>
              <a:ext cx="12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Oval 267"/>
            <p:cNvSpPr>
              <a:spLocks noChangeArrowheads="1"/>
            </p:cNvSpPr>
            <p:nvPr/>
          </p:nvSpPr>
          <p:spPr bwMode="auto">
            <a:xfrm>
              <a:off x="2787" y="2834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Oval 268"/>
            <p:cNvSpPr>
              <a:spLocks noChangeArrowheads="1"/>
            </p:cNvSpPr>
            <p:nvPr/>
          </p:nvSpPr>
          <p:spPr bwMode="auto">
            <a:xfrm>
              <a:off x="2787" y="2834"/>
              <a:ext cx="1" cy="1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Oval 269"/>
            <p:cNvSpPr>
              <a:spLocks noChangeArrowheads="1"/>
            </p:cNvSpPr>
            <p:nvPr/>
          </p:nvSpPr>
          <p:spPr bwMode="auto">
            <a:xfrm>
              <a:off x="2783" y="2830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Oval 270"/>
            <p:cNvSpPr>
              <a:spLocks noChangeArrowheads="1"/>
            </p:cNvSpPr>
            <p:nvPr/>
          </p:nvSpPr>
          <p:spPr bwMode="auto">
            <a:xfrm>
              <a:off x="2780" y="282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Oval 271"/>
            <p:cNvSpPr>
              <a:spLocks noChangeArrowheads="1"/>
            </p:cNvSpPr>
            <p:nvPr/>
          </p:nvSpPr>
          <p:spPr bwMode="auto">
            <a:xfrm>
              <a:off x="2774" y="2821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Line 27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Line 27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Oval 274"/>
            <p:cNvSpPr>
              <a:spLocks noChangeArrowheads="1"/>
            </p:cNvSpPr>
            <p:nvPr/>
          </p:nvSpPr>
          <p:spPr bwMode="auto">
            <a:xfrm>
              <a:off x="2777" y="2824"/>
              <a:ext cx="39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Oval 275"/>
            <p:cNvSpPr>
              <a:spLocks noChangeArrowheads="1"/>
            </p:cNvSpPr>
            <p:nvPr/>
          </p:nvSpPr>
          <p:spPr bwMode="auto">
            <a:xfrm>
              <a:off x="2877" y="2834"/>
              <a:ext cx="18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Oval 276"/>
            <p:cNvSpPr>
              <a:spLocks noChangeArrowheads="1"/>
            </p:cNvSpPr>
            <p:nvPr/>
          </p:nvSpPr>
          <p:spPr bwMode="auto">
            <a:xfrm>
              <a:off x="2877" y="2834"/>
              <a:ext cx="12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Oval 277"/>
            <p:cNvSpPr>
              <a:spLocks noChangeArrowheads="1"/>
            </p:cNvSpPr>
            <p:nvPr/>
          </p:nvSpPr>
          <p:spPr bwMode="auto">
            <a:xfrm>
              <a:off x="2877" y="2834"/>
              <a:ext cx="5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Oval 278"/>
            <p:cNvSpPr>
              <a:spLocks noChangeArrowheads="1"/>
            </p:cNvSpPr>
            <p:nvPr/>
          </p:nvSpPr>
          <p:spPr bwMode="auto">
            <a:xfrm>
              <a:off x="2864" y="2821"/>
              <a:ext cx="25" cy="2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Oval 279"/>
            <p:cNvSpPr>
              <a:spLocks noChangeArrowheads="1"/>
            </p:cNvSpPr>
            <p:nvPr/>
          </p:nvSpPr>
          <p:spPr bwMode="auto">
            <a:xfrm>
              <a:off x="2873" y="2830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Oval 280"/>
            <p:cNvSpPr>
              <a:spLocks noChangeArrowheads="1"/>
            </p:cNvSpPr>
            <p:nvPr/>
          </p:nvSpPr>
          <p:spPr bwMode="auto">
            <a:xfrm>
              <a:off x="2870" y="282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Oval 281"/>
            <p:cNvSpPr>
              <a:spLocks noChangeArrowheads="1"/>
            </p:cNvSpPr>
            <p:nvPr/>
          </p:nvSpPr>
          <p:spPr bwMode="auto">
            <a:xfrm>
              <a:off x="2864" y="2821"/>
              <a:ext cx="12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Line 28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Line 28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Oval 284"/>
            <p:cNvSpPr>
              <a:spLocks noChangeArrowheads="1"/>
            </p:cNvSpPr>
            <p:nvPr/>
          </p:nvSpPr>
          <p:spPr bwMode="auto">
            <a:xfrm>
              <a:off x="2867" y="2824"/>
              <a:ext cx="38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0" name="Oval 285"/>
            <p:cNvSpPr>
              <a:spLocks noChangeArrowheads="1"/>
            </p:cNvSpPr>
            <p:nvPr/>
          </p:nvSpPr>
          <p:spPr bwMode="auto">
            <a:xfrm>
              <a:off x="2966" y="2834"/>
              <a:ext cx="19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1" name="Oval 286"/>
            <p:cNvSpPr>
              <a:spLocks noChangeArrowheads="1"/>
            </p:cNvSpPr>
            <p:nvPr/>
          </p:nvSpPr>
          <p:spPr bwMode="auto">
            <a:xfrm>
              <a:off x="2966" y="2834"/>
              <a:ext cx="12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2" name="Oval 287"/>
            <p:cNvSpPr>
              <a:spLocks noChangeArrowheads="1"/>
            </p:cNvSpPr>
            <p:nvPr/>
          </p:nvSpPr>
          <p:spPr bwMode="auto">
            <a:xfrm>
              <a:off x="2966" y="2834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3" name="Oval 288"/>
            <p:cNvSpPr>
              <a:spLocks noChangeArrowheads="1"/>
            </p:cNvSpPr>
            <p:nvPr/>
          </p:nvSpPr>
          <p:spPr bwMode="auto">
            <a:xfrm>
              <a:off x="2966" y="2834"/>
              <a:ext cx="1" cy="1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4" name="Oval 289"/>
            <p:cNvSpPr>
              <a:spLocks noChangeArrowheads="1"/>
            </p:cNvSpPr>
            <p:nvPr/>
          </p:nvSpPr>
          <p:spPr bwMode="auto">
            <a:xfrm>
              <a:off x="2962" y="2830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5" name="Oval 290"/>
            <p:cNvSpPr>
              <a:spLocks noChangeArrowheads="1"/>
            </p:cNvSpPr>
            <p:nvPr/>
          </p:nvSpPr>
          <p:spPr bwMode="auto">
            <a:xfrm>
              <a:off x="2959" y="282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Oval 291"/>
            <p:cNvSpPr>
              <a:spLocks noChangeArrowheads="1"/>
            </p:cNvSpPr>
            <p:nvPr/>
          </p:nvSpPr>
          <p:spPr bwMode="auto">
            <a:xfrm>
              <a:off x="2953" y="2821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7" name="Line 29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8" name="Line 29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9" name="Oval 294"/>
            <p:cNvSpPr>
              <a:spLocks noChangeArrowheads="1"/>
            </p:cNvSpPr>
            <p:nvPr/>
          </p:nvSpPr>
          <p:spPr bwMode="auto">
            <a:xfrm>
              <a:off x="2956" y="2824"/>
              <a:ext cx="39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0" name="Oval 295"/>
            <p:cNvSpPr>
              <a:spLocks noChangeArrowheads="1"/>
            </p:cNvSpPr>
            <p:nvPr/>
          </p:nvSpPr>
          <p:spPr bwMode="auto">
            <a:xfrm>
              <a:off x="2787" y="3103"/>
              <a:ext cx="19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1" name="Oval 296"/>
            <p:cNvSpPr>
              <a:spLocks noChangeArrowheads="1"/>
            </p:cNvSpPr>
            <p:nvPr/>
          </p:nvSpPr>
          <p:spPr bwMode="auto">
            <a:xfrm>
              <a:off x="2787" y="3103"/>
              <a:ext cx="12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2" name="Oval 297"/>
            <p:cNvSpPr>
              <a:spLocks noChangeArrowheads="1"/>
            </p:cNvSpPr>
            <p:nvPr/>
          </p:nvSpPr>
          <p:spPr bwMode="auto">
            <a:xfrm>
              <a:off x="2787" y="3103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3" name="Oval 298"/>
            <p:cNvSpPr>
              <a:spLocks noChangeArrowheads="1"/>
            </p:cNvSpPr>
            <p:nvPr/>
          </p:nvSpPr>
          <p:spPr bwMode="auto">
            <a:xfrm>
              <a:off x="2774" y="3090"/>
              <a:ext cx="26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4" name="Oval 299"/>
            <p:cNvSpPr>
              <a:spLocks noChangeArrowheads="1"/>
            </p:cNvSpPr>
            <p:nvPr/>
          </p:nvSpPr>
          <p:spPr bwMode="auto">
            <a:xfrm>
              <a:off x="2783" y="3099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5" name="Oval 300"/>
            <p:cNvSpPr>
              <a:spLocks noChangeArrowheads="1"/>
            </p:cNvSpPr>
            <p:nvPr/>
          </p:nvSpPr>
          <p:spPr bwMode="auto">
            <a:xfrm>
              <a:off x="2780" y="3096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6" name="Oval 301"/>
            <p:cNvSpPr>
              <a:spLocks noChangeArrowheads="1"/>
            </p:cNvSpPr>
            <p:nvPr/>
          </p:nvSpPr>
          <p:spPr bwMode="auto">
            <a:xfrm>
              <a:off x="2774" y="3090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" name="Line 302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8" name="Line 30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9" name="Oval 304"/>
            <p:cNvSpPr>
              <a:spLocks noChangeArrowheads="1"/>
            </p:cNvSpPr>
            <p:nvPr/>
          </p:nvSpPr>
          <p:spPr bwMode="auto">
            <a:xfrm>
              <a:off x="2777" y="3093"/>
              <a:ext cx="39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0" name="Line 305"/>
            <p:cNvSpPr>
              <a:spLocks noChangeShapeType="1"/>
            </p:cNvSpPr>
            <p:nvPr/>
          </p:nvSpPr>
          <p:spPr bwMode="auto">
            <a:xfrm>
              <a:off x="2518" y="2930"/>
              <a:ext cx="461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1" name="Oval 306"/>
            <p:cNvSpPr>
              <a:spLocks noChangeArrowheads="1"/>
            </p:cNvSpPr>
            <p:nvPr/>
          </p:nvSpPr>
          <p:spPr bwMode="auto">
            <a:xfrm>
              <a:off x="2793" y="2924"/>
              <a:ext cx="13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2" name="Oval 307"/>
            <p:cNvSpPr>
              <a:spLocks noChangeArrowheads="1"/>
            </p:cNvSpPr>
            <p:nvPr/>
          </p:nvSpPr>
          <p:spPr bwMode="auto">
            <a:xfrm>
              <a:off x="2793" y="2924"/>
              <a:ext cx="6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3" name="Oval 308"/>
            <p:cNvSpPr>
              <a:spLocks noChangeArrowheads="1"/>
            </p:cNvSpPr>
            <p:nvPr/>
          </p:nvSpPr>
          <p:spPr bwMode="auto">
            <a:xfrm>
              <a:off x="2793" y="2924"/>
              <a:ext cx="1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4" name="Oval 309"/>
            <p:cNvSpPr>
              <a:spLocks noChangeArrowheads="1"/>
            </p:cNvSpPr>
            <p:nvPr/>
          </p:nvSpPr>
          <p:spPr bwMode="auto">
            <a:xfrm>
              <a:off x="2780" y="2911"/>
              <a:ext cx="20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5" name="Oval 310"/>
            <p:cNvSpPr>
              <a:spLocks noChangeArrowheads="1"/>
            </p:cNvSpPr>
            <p:nvPr/>
          </p:nvSpPr>
          <p:spPr bwMode="auto">
            <a:xfrm>
              <a:off x="2780" y="2911"/>
              <a:ext cx="13" cy="19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6" name="Oval 311"/>
            <p:cNvSpPr>
              <a:spLocks noChangeArrowheads="1"/>
            </p:cNvSpPr>
            <p:nvPr/>
          </p:nvSpPr>
          <p:spPr bwMode="auto">
            <a:xfrm>
              <a:off x="2780" y="2911"/>
              <a:ext cx="7" cy="12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7" name="Oval 312"/>
            <p:cNvSpPr>
              <a:spLocks noChangeArrowheads="1"/>
            </p:cNvSpPr>
            <p:nvPr/>
          </p:nvSpPr>
          <p:spPr bwMode="auto">
            <a:xfrm>
              <a:off x="2780" y="2911"/>
              <a:ext cx="7" cy="12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8" name="Line 31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9" name="Line 31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0" name="Oval 315"/>
            <p:cNvSpPr>
              <a:spLocks noChangeArrowheads="1"/>
            </p:cNvSpPr>
            <p:nvPr/>
          </p:nvSpPr>
          <p:spPr bwMode="auto">
            <a:xfrm>
              <a:off x="2783" y="2914"/>
              <a:ext cx="33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1" name="Oval 316"/>
            <p:cNvSpPr>
              <a:spLocks noChangeArrowheads="1"/>
            </p:cNvSpPr>
            <p:nvPr/>
          </p:nvSpPr>
          <p:spPr bwMode="auto">
            <a:xfrm>
              <a:off x="2697" y="2924"/>
              <a:ext cx="19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2" name="Oval 317"/>
            <p:cNvSpPr>
              <a:spLocks noChangeArrowheads="1"/>
            </p:cNvSpPr>
            <p:nvPr/>
          </p:nvSpPr>
          <p:spPr bwMode="auto">
            <a:xfrm>
              <a:off x="2697" y="2924"/>
              <a:ext cx="13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3" name="Oval 318"/>
            <p:cNvSpPr>
              <a:spLocks noChangeArrowheads="1"/>
            </p:cNvSpPr>
            <p:nvPr/>
          </p:nvSpPr>
          <p:spPr bwMode="auto">
            <a:xfrm>
              <a:off x="2697" y="2924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4" name="Oval 319"/>
            <p:cNvSpPr>
              <a:spLocks noChangeArrowheads="1"/>
            </p:cNvSpPr>
            <p:nvPr/>
          </p:nvSpPr>
          <p:spPr bwMode="auto">
            <a:xfrm>
              <a:off x="2684" y="2911"/>
              <a:ext cx="26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5" name="Oval 320"/>
            <p:cNvSpPr>
              <a:spLocks noChangeArrowheads="1"/>
            </p:cNvSpPr>
            <p:nvPr/>
          </p:nvSpPr>
          <p:spPr bwMode="auto">
            <a:xfrm>
              <a:off x="2693" y="2920"/>
              <a:ext cx="2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6" name="Oval 321"/>
            <p:cNvSpPr>
              <a:spLocks noChangeArrowheads="1"/>
            </p:cNvSpPr>
            <p:nvPr/>
          </p:nvSpPr>
          <p:spPr bwMode="auto">
            <a:xfrm>
              <a:off x="2690" y="2917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7" name="Oval 322"/>
            <p:cNvSpPr>
              <a:spLocks noChangeArrowheads="1"/>
            </p:cNvSpPr>
            <p:nvPr/>
          </p:nvSpPr>
          <p:spPr bwMode="auto">
            <a:xfrm>
              <a:off x="2684" y="2911"/>
              <a:ext cx="13" cy="12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8" name="Line 32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9" name="Line 32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0" name="Oval 325"/>
            <p:cNvSpPr>
              <a:spLocks noChangeArrowheads="1"/>
            </p:cNvSpPr>
            <p:nvPr/>
          </p:nvSpPr>
          <p:spPr bwMode="auto">
            <a:xfrm>
              <a:off x="2687" y="2914"/>
              <a:ext cx="39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1" name="Line 326"/>
            <p:cNvSpPr>
              <a:spLocks noChangeShapeType="1"/>
            </p:cNvSpPr>
            <p:nvPr/>
          </p:nvSpPr>
          <p:spPr bwMode="auto">
            <a:xfrm>
              <a:off x="1124" y="1843"/>
              <a:ext cx="3262" cy="1"/>
            </a:xfrm>
            <a:prstGeom prst="line">
              <a:avLst/>
            </a:prstGeom>
            <a:noFill/>
            <a:ln w="9525">
              <a:solidFill>
                <a:srgbClr val="7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2" name="Line 327"/>
            <p:cNvSpPr>
              <a:spLocks noChangeShapeType="1"/>
            </p:cNvSpPr>
            <p:nvPr/>
          </p:nvSpPr>
          <p:spPr bwMode="auto">
            <a:xfrm>
              <a:off x="1118" y="2022"/>
              <a:ext cx="3268" cy="1"/>
            </a:xfrm>
            <a:prstGeom prst="line">
              <a:avLst/>
            </a:prstGeom>
            <a:noFill/>
            <a:ln w="9525">
              <a:solidFill>
                <a:srgbClr val="7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3" name="Rectangle 328"/>
            <p:cNvSpPr>
              <a:spLocks noChangeArrowheads="1"/>
            </p:cNvSpPr>
            <p:nvPr/>
          </p:nvSpPr>
          <p:spPr bwMode="auto">
            <a:xfrm>
              <a:off x="964" y="1766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 sz="2000"/>
            </a:p>
          </p:txBody>
        </p:sp>
        <p:sp>
          <p:nvSpPr>
            <p:cNvPr id="21634" name="Rectangle 329"/>
            <p:cNvSpPr>
              <a:spLocks noChangeArrowheads="1"/>
            </p:cNvSpPr>
            <p:nvPr/>
          </p:nvSpPr>
          <p:spPr bwMode="auto">
            <a:xfrm>
              <a:off x="1035" y="180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endParaRPr lang="en-US" sz="2000">
                <a:latin typeface="Arial Narrow" pitchFamily="34" charset="0"/>
              </a:endParaRPr>
            </a:p>
          </p:txBody>
        </p:sp>
        <p:sp>
          <p:nvSpPr>
            <p:cNvPr id="21635" name="Rectangle 330"/>
            <p:cNvSpPr>
              <a:spLocks noChangeArrowheads="1"/>
            </p:cNvSpPr>
            <p:nvPr/>
          </p:nvSpPr>
          <p:spPr bwMode="auto">
            <a:xfrm>
              <a:off x="919" y="1216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 sz="2000"/>
            </a:p>
          </p:txBody>
        </p:sp>
        <p:sp>
          <p:nvSpPr>
            <p:cNvPr id="21636" name="Rectangle 331"/>
            <p:cNvSpPr>
              <a:spLocks noChangeArrowheads="1"/>
            </p:cNvSpPr>
            <p:nvPr/>
          </p:nvSpPr>
          <p:spPr bwMode="auto">
            <a:xfrm>
              <a:off x="990" y="1254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v</a:t>
              </a:r>
              <a:endParaRPr lang="en-US" sz="2000"/>
            </a:p>
          </p:txBody>
        </p:sp>
        <p:sp>
          <p:nvSpPr>
            <p:cNvPr id="21637" name="Rectangle 332"/>
            <p:cNvSpPr>
              <a:spLocks noChangeArrowheads="1"/>
            </p:cNvSpPr>
            <p:nvPr/>
          </p:nvSpPr>
          <p:spPr bwMode="auto">
            <a:xfrm>
              <a:off x="1028" y="1254"/>
              <a:ext cx="7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</a:rPr>
                <a:t>ac</a:t>
              </a:r>
              <a:endParaRPr lang="en-US" sz="2000">
                <a:latin typeface="Arial Narrow" pitchFamily="34" charset="0"/>
              </a:endParaRPr>
            </a:p>
          </p:txBody>
        </p:sp>
        <p:grpSp>
          <p:nvGrpSpPr>
            <p:cNvPr id="21638" name="Group 333"/>
            <p:cNvGrpSpPr>
              <a:grpSpLocks/>
            </p:cNvGrpSpPr>
            <p:nvPr/>
          </p:nvGrpSpPr>
          <p:grpSpPr bwMode="auto">
            <a:xfrm>
              <a:off x="1584" y="1708"/>
              <a:ext cx="77" cy="1401"/>
              <a:chOff x="1584" y="1708"/>
              <a:chExt cx="77" cy="1401"/>
            </a:xfrm>
          </p:grpSpPr>
          <p:sp>
            <p:nvSpPr>
              <p:cNvPr id="21817" name="Freeform 334"/>
              <p:cNvSpPr>
                <a:spLocks/>
              </p:cNvSpPr>
              <p:nvPr/>
            </p:nvSpPr>
            <p:spPr bwMode="auto">
              <a:xfrm>
                <a:off x="1584" y="1708"/>
                <a:ext cx="77" cy="96"/>
              </a:xfrm>
              <a:custGeom>
                <a:avLst/>
                <a:gdLst>
                  <a:gd name="T0" fmla="*/ 39 w 77"/>
                  <a:gd name="T1" fmla="*/ 0 h 96"/>
                  <a:gd name="T2" fmla="*/ 77 w 77"/>
                  <a:gd name="T3" fmla="*/ 96 h 96"/>
                  <a:gd name="T4" fmla="*/ 39 w 77"/>
                  <a:gd name="T5" fmla="*/ 96 h 96"/>
                  <a:gd name="T6" fmla="*/ 0 w 77"/>
                  <a:gd name="T7" fmla="*/ 96 h 96"/>
                  <a:gd name="T8" fmla="*/ 39 w 77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96">
                    <a:moveTo>
                      <a:pt x="39" y="0"/>
                    </a:moveTo>
                    <a:lnTo>
                      <a:pt x="77" y="96"/>
                    </a:lnTo>
                    <a:lnTo>
                      <a:pt x="39" y="96"/>
                    </a:lnTo>
                    <a:lnTo>
                      <a:pt x="0" y="9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8" name="Line 335"/>
              <p:cNvSpPr>
                <a:spLocks noChangeShapeType="1"/>
              </p:cNvSpPr>
              <p:nvPr/>
            </p:nvSpPr>
            <p:spPr bwMode="auto">
              <a:xfrm flipV="1">
                <a:off x="1623" y="1804"/>
                <a:ext cx="1" cy="1305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39" name="Group 336"/>
            <p:cNvGrpSpPr>
              <a:grpSpLocks/>
            </p:cNvGrpSpPr>
            <p:nvPr/>
          </p:nvGrpSpPr>
          <p:grpSpPr bwMode="auto">
            <a:xfrm>
              <a:off x="1770" y="1146"/>
              <a:ext cx="77" cy="1682"/>
              <a:chOff x="1770" y="1146"/>
              <a:chExt cx="77" cy="1682"/>
            </a:xfrm>
          </p:grpSpPr>
          <p:sp>
            <p:nvSpPr>
              <p:cNvPr id="21815" name="Freeform 337"/>
              <p:cNvSpPr>
                <a:spLocks/>
              </p:cNvSpPr>
              <p:nvPr/>
            </p:nvSpPr>
            <p:spPr bwMode="auto">
              <a:xfrm>
                <a:off x="1770" y="1146"/>
                <a:ext cx="77" cy="96"/>
              </a:xfrm>
              <a:custGeom>
                <a:avLst/>
                <a:gdLst>
                  <a:gd name="T0" fmla="*/ 38 w 77"/>
                  <a:gd name="T1" fmla="*/ 0 h 96"/>
                  <a:gd name="T2" fmla="*/ 77 w 77"/>
                  <a:gd name="T3" fmla="*/ 96 h 96"/>
                  <a:gd name="T4" fmla="*/ 38 w 77"/>
                  <a:gd name="T5" fmla="*/ 96 h 96"/>
                  <a:gd name="T6" fmla="*/ 0 w 77"/>
                  <a:gd name="T7" fmla="*/ 96 h 96"/>
                  <a:gd name="T8" fmla="*/ 38 w 77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96">
                    <a:moveTo>
                      <a:pt x="38" y="0"/>
                    </a:moveTo>
                    <a:lnTo>
                      <a:pt x="77" y="96"/>
                    </a:lnTo>
                    <a:lnTo>
                      <a:pt x="38" y="96"/>
                    </a:lnTo>
                    <a:lnTo>
                      <a:pt x="0" y="9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6" name="Line 338"/>
              <p:cNvSpPr>
                <a:spLocks noChangeShapeType="1"/>
              </p:cNvSpPr>
              <p:nvPr/>
            </p:nvSpPr>
            <p:spPr bwMode="auto">
              <a:xfrm flipV="1">
                <a:off x="1808" y="1242"/>
                <a:ext cx="1" cy="1586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0" name="Group 339"/>
            <p:cNvGrpSpPr>
              <a:grpSpLocks/>
            </p:cNvGrpSpPr>
            <p:nvPr/>
          </p:nvGrpSpPr>
          <p:grpSpPr bwMode="auto">
            <a:xfrm>
              <a:off x="2544" y="1670"/>
              <a:ext cx="76" cy="275"/>
              <a:chOff x="2544" y="1670"/>
              <a:chExt cx="76" cy="275"/>
            </a:xfrm>
          </p:grpSpPr>
          <p:sp>
            <p:nvSpPr>
              <p:cNvPr id="21813" name="Freeform 340"/>
              <p:cNvSpPr>
                <a:spLocks/>
              </p:cNvSpPr>
              <p:nvPr/>
            </p:nvSpPr>
            <p:spPr bwMode="auto">
              <a:xfrm>
                <a:off x="2544" y="1670"/>
                <a:ext cx="76" cy="96"/>
              </a:xfrm>
              <a:custGeom>
                <a:avLst/>
                <a:gdLst>
                  <a:gd name="T0" fmla="*/ 38 w 76"/>
                  <a:gd name="T1" fmla="*/ 0 h 96"/>
                  <a:gd name="T2" fmla="*/ 76 w 76"/>
                  <a:gd name="T3" fmla="*/ 96 h 96"/>
                  <a:gd name="T4" fmla="*/ 38 w 76"/>
                  <a:gd name="T5" fmla="*/ 96 h 96"/>
                  <a:gd name="T6" fmla="*/ 0 w 76"/>
                  <a:gd name="T7" fmla="*/ 96 h 96"/>
                  <a:gd name="T8" fmla="*/ 38 w 76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96">
                    <a:moveTo>
                      <a:pt x="38" y="0"/>
                    </a:moveTo>
                    <a:lnTo>
                      <a:pt x="76" y="96"/>
                    </a:lnTo>
                    <a:lnTo>
                      <a:pt x="38" y="96"/>
                    </a:lnTo>
                    <a:lnTo>
                      <a:pt x="0" y="9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4" name="Line 341"/>
              <p:cNvSpPr>
                <a:spLocks noChangeShapeType="1"/>
              </p:cNvSpPr>
              <p:nvPr/>
            </p:nvSpPr>
            <p:spPr bwMode="auto">
              <a:xfrm flipV="1">
                <a:off x="2582" y="1766"/>
                <a:ext cx="1" cy="179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1" name="Group 342"/>
            <p:cNvGrpSpPr>
              <a:grpSpLocks/>
            </p:cNvGrpSpPr>
            <p:nvPr/>
          </p:nvGrpSpPr>
          <p:grpSpPr bwMode="auto">
            <a:xfrm>
              <a:off x="2902" y="1133"/>
              <a:ext cx="77" cy="786"/>
              <a:chOff x="2902" y="1133"/>
              <a:chExt cx="77" cy="786"/>
            </a:xfrm>
          </p:grpSpPr>
          <p:sp>
            <p:nvSpPr>
              <p:cNvPr id="21811" name="Freeform 343"/>
              <p:cNvSpPr>
                <a:spLocks/>
              </p:cNvSpPr>
              <p:nvPr/>
            </p:nvSpPr>
            <p:spPr bwMode="auto">
              <a:xfrm>
                <a:off x="2902" y="1133"/>
                <a:ext cx="77" cy="96"/>
              </a:xfrm>
              <a:custGeom>
                <a:avLst/>
                <a:gdLst>
                  <a:gd name="T0" fmla="*/ 38 w 77"/>
                  <a:gd name="T1" fmla="*/ 0 h 96"/>
                  <a:gd name="T2" fmla="*/ 77 w 77"/>
                  <a:gd name="T3" fmla="*/ 96 h 96"/>
                  <a:gd name="T4" fmla="*/ 38 w 77"/>
                  <a:gd name="T5" fmla="*/ 96 h 96"/>
                  <a:gd name="T6" fmla="*/ 0 w 77"/>
                  <a:gd name="T7" fmla="*/ 96 h 96"/>
                  <a:gd name="T8" fmla="*/ 38 w 77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96">
                    <a:moveTo>
                      <a:pt x="38" y="0"/>
                    </a:moveTo>
                    <a:lnTo>
                      <a:pt x="77" y="96"/>
                    </a:lnTo>
                    <a:lnTo>
                      <a:pt x="38" y="96"/>
                    </a:lnTo>
                    <a:lnTo>
                      <a:pt x="0" y="9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2" name="Line 344"/>
              <p:cNvSpPr>
                <a:spLocks noChangeShapeType="1"/>
              </p:cNvSpPr>
              <p:nvPr/>
            </p:nvSpPr>
            <p:spPr bwMode="auto">
              <a:xfrm flipV="1">
                <a:off x="2940" y="1229"/>
                <a:ext cx="1" cy="690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2" name="Group 345"/>
            <p:cNvGrpSpPr>
              <a:grpSpLocks/>
            </p:cNvGrpSpPr>
            <p:nvPr/>
          </p:nvGrpSpPr>
          <p:grpSpPr bwMode="auto">
            <a:xfrm>
              <a:off x="3836" y="2015"/>
              <a:ext cx="76" cy="1081"/>
              <a:chOff x="3836" y="2015"/>
              <a:chExt cx="76" cy="1081"/>
            </a:xfrm>
          </p:grpSpPr>
          <p:sp>
            <p:nvSpPr>
              <p:cNvPr id="21801" name="Freeform 346"/>
              <p:cNvSpPr>
                <a:spLocks/>
              </p:cNvSpPr>
              <p:nvPr/>
            </p:nvSpPr>
            <p:spPr bwMode="auto">
              <a:xfrm>
                <a:off x="3836" y="3000"/>
                <a:ext cx="76" cy="96"/>
              </a:xfrm>
              <a:custGeom>
                <a:avLst/>
                <a:gdLst>
                  <a:gd name="T0" fmla="*/ 38 w 76"/>
                  <a:gd name="T1" fmla="*/ 96 h 96"/>
                  <a:gd name="T2" fmla="*/ 0 w 76"/>
                  <a:gd name="T3" fmla="*/ 0 h 96"/>
                  <a:gd name="T4" fmla="*/ 38 w 76"/>
                  <a:gd name="T5" fmla="*/ 0 h 96"/>
                  <a:gd name="T6" fmla="*/ 76 w 76"/>
                  <a:gd name="T7" fmla="*/ 0 h 96"/>
                  <a:gd name="T8" fmla="*/ 38 w 76"/>
                  <a:gd name="T9" fmla="*/ 9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96">
                    <a:moveTo>
                      <a:pt x="38" y="96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76" y="0"/>
                    </a:lnTo>
                    <a:lnTo>
                      <a:pt x="38" y="9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2" name="Line 347"/>
              <p:cNvSpPr>
                <a:spLocks noChangeShapeType="1"/>
              </p:cNvSpPr>
              <p:nvPr/>
            </p:nvSpPr>
            <p:spPr bwMode="auto">
              <a:xfrm>
                <a:off x="3874" y="2015"/>
                <a:ext cx="1" cy="52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3" name="Line 348"/>
              <p:cNvSpPr>
                <a:spLocks noChangeShapeType="1"/>
              </p:cNvSpPr>
              <p:nvPr/>
            </p:nvSpPr>
            <p:spPr bwMode="auto">
              <a:xfrm>
                <a:off x="3874" y="2130"/>
                <a:ext cx="1" cy="52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4" name="Line 349"/>
              <p:cNvSpPr>
                <a:spLocks noChangeShapeType="1"/>
              </p:cNvSpPr>
              <p:nvPr/>
            </p:nvSpPr>
            <p:spPr bwMode="auto">
              <a:xfrm>
                <a:off x="3874" y="2246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5" name="Line 350"/>
              <p:cNvSpPr>
                <a:spLocks noChangeShapeType="1"/>
              </p:cNvSpPr>
              <p:nvPr/>
            </p:nvSpPr>
            <p:spPr bwMode="auto">
              <a:xfrm>
                <a:off x="3874" y="2361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6" name="Line 351"/>
              <p:cNvSpPr>
                <a:spLocks noChangeShapeType="1"/>
              </p:cNvSpPr>
              <p:nvPr/>
            </p:nvSpPr>
            <p:spPr bwMode="auto">
              <a:xfrm>
                <a:off x="3874" y="2476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7" name="Line 352"/>
              <p:cNvSpPr>
                <a:spLocks noChangeShapeType="1"/>
              </p:cNvSpPr>
              <p:nvPr/>
            </p:nvSpPr>
            <p:spPr bwMode="auto">
              <a:xfrm>
                <a:off x="3874" y="2591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8" name="Line 353"/>
              <p:cNvSpPr>
                <a:spLocks noChangeShapeType="1"/>
              </p:cNvSpPr>
              <p:nvPr/>
            </p:nvSpPr>
            <p:spPr bwMode="auto">
              <a:xfrm>
                <a:off x="3874" y="2706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9" name="Line 354"/>
              <p:cNvSpPr>
                <a:spLocks noChangeShapeType="1"/>
              </p:cNvSpPr>
              <p:nvPr/>
            </p:nvSpPr>
            <p:spPr bwMode="auto">
              <a:xfrm>
                <a:off x="3874" y="2821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0" name="Line 355"/>
              <p:cNvSpPr>
                <a:spLocks noChangeShapeType="1"/>
              </p:cNvSpPr>
              <p:nvPr/>
            </p:nvSpPr>
            <p:spPr bwMode="auto">
              <a:xfrm>
                <a:off x="3874" y="2936"/>
                <a:ext cx="1" cy="51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3" name="Group 356"/>
            <p:cNvGrpSpPr>
              <a:grpSpLocks/>
            </p:cNvGrpSpPr>
            <p:nvPr/>
          </p:nvGrpSpPr>
          <p:grpSpPr bwMode="auto">
            <a:xfrm>
              <a:off x="4008" y="1210"/>
              <a:ext cx="173" cy="722"/>
              <a:chOff x="4008" y="1210"/>
              <a:chExt cx="173" cy="722"/>
            </a:xfrm>
          </p:grpSpPr>
          <p:sp>
            <p:nvSpPr>
              <p:cNvPr id="21799" name="Freeform 357"/>
              <p:cNvSpPr>
                <a:spLocks/>
              </p:cNvSpPr>
              <p:nvPr/>
            </p:nvSpPr>
            <p:spPr bwMode="auto">
              <a:xfrm>
                <a:off x="4104" y="1210"/>
                <a:ext cx="77" cy="102"/>
              </a:xfrm>
              <a:custGeom>
                <a:avLst/>
                <a:gdLst>
                  <a:gd name="T0" fmla="*/ 58 w 77"/>
                  <a:gd name="T1" fmla="*/ 0 h 102"/>
                  <a:gd name="T2" fmla="*/ 77 w 77"/>
                  <a:gd name="T3" fmla="*/ 102 h 102"/>
                  <a:gd name="T4" fmla="*/ 39 w 77"/>
                  <a:gd name="T5" fmla="*/ 96 h 102"/>
                  <a:gd name="T6" fmla="*/ 0 w 77"/>
                  <a:gd name="T7" fmla="*/ 83 h 102"/>
                  <a:gd name="T8" fmla="*/ 58 w 77"/>
                  <a:gd name="T9" fmla="*/ 0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102">
                    <a:moveTo>
                      <a:pt x="58" y="0"/>
                    </a:moveTo>
                    <a:lnTo>
                      <a:pt x="77" y="102"/>
                    </a:lnTo>
                    <a:lnTo>
                      <a:pt x="39" y="96"/>
                    </a:lnTo>
                    <a:lnTo>
                      <a:pt x="0" y="8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0" name="Line 358"/>
              <p:cNvSpPr>
                <a:spLocks noChangeShapeType="1"/>
              </p:cNvSpPr>
              <p:nvPr/>
            </p:nvSpPr>
            <p:spPr bwMode="auto">
              <a:xfrm flipV="1">
                <a:off x="4008" y="1306"/>
                <a:ext cx="135" cy="626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4" name="Group 359"/>
            <p:cNvGrpSpPr>
              <a:grpSpLocks/>
            </p:cNvGrpSpPr>
            <p:nvPr/>
          </p:nvGrpSpPr>
          <p:grpSpPr bwMode="auto">
            <a:xfrm>
              <a:off x="3445" y="1670"/>
              <a:ext cx="77" cy="262"/>
              <a:chOff x="3445" y="1670"/>
              <a:chExt cx="77" cy="262"/>
            </a:xfrm>
          </p:grpSpPr>
          <p:sp>
            <p:nvSpPr>
              <p:cNvPr id="21797" name="Freeform 360"/>
              <p:cNvSpPr>
                <a:spLocks/>
              </p:cNvSpPr>
              <p:nvPr/>
            </p:nvSpPr>
            <p:spPr bwMode="auto">
              <a:xfrm>
                <a:off x="3445" y="1836"/>
                <a:ext cx="77" cy="96"/>
              </a:xfrm>
              <a:custGeom>
                <a:avLst/>
                <a:gdLst>
                  <a:gd name="T0" fmla="*/ 39 w 77"/>
                  <a:gd name="T1" fmla="*/ 96 h 96"/>
                  <a:gd name="T2" fmla="*/ 0 w 77"/>
                  <a:gd name="T3" fmla="*/ 0 h 96"/>
                  <a:gd name="T4" fmla="*/ 39 w 77"/>
                  <a:gd name="T5" fmla="*/ 0 h 96"/>
                  <a:gd name="T6" fmla="*/ 77 w 77"/>
                  <a:gd name="T7" fmla="*/ 0 h 96"/>
                  <a:gd name="T8" fmla="*/ 39 w 77"/>
                  <a:gd name="T9" fmla="*/ 96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96">
                    <a:moveTo>
                      <a:pt x="39" y="96"/>
                    </a:moveTo>
                    <a:lnTo>
                      <a:pt x="0" y="0"/>
                    </a:lnTo>
                    <a:lnTo>
                      <a:pt x="39" y="0"/>
                    </a:lnTo>
                    <a:lnTo>
                      <a:pt x="77" y="0"/>
                    </a:lnTo>
                    <a:lnTo>
                      <a:pt x="39" y="9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98" name="Line 361"/>
              <p:cNvSpPr>
                <a:spLocks noChangeShapeType="1"/>
              </p:cNvSpPr>
              <p:nvPr/>
            </p:nvSpPr>
            <p:spPr bwMode="auto">
              <a:xfrm flipV="1">
                <a:off x="3484" y="1670"/>
                <a:ext cx="1" cy="166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45" name="Group 362"/>
            <p:cNvGrpSpPr>
              <a:grpSpLocks/>
            </p:cNvGrpSpPr>
            <p:nvPr/>
          </p:nvGrpSpPr>
          <p:grpSpPr bwMode="auto">
            <a:xfrm>
              <a:off x="4059" y="1242"/>
              <a:ext cx="480" cy="1586"/>
              <a:chOff x="4059" y="1242"/>
              <a:chExt cx="480" cy="1586"/>
            </a:xfrm>
          </p:grpSpPr>
          <p:sp>
            <p:nvSpPr>
              <p:cNvPr id="21795" name="Freeform 363"/>
              <p:cNvSpPr>
                <a:spLocks/>
              </p:cNvSpPr>
              <p:nvPr/>
            </p:nvSpPr>
            <p:spPr bwMode="auto">
              <a:xfrm>
                <a:off x="4469" y="1242"/>
                <a:ext cx="70" cy="102"/>
              </a:xfrm>
              <a:custGeom>
                <a:avLst/>
                <a:gdLst>
                  <a:gd name="T0" fmla="*/ 64 w 70"/>
                  <a:gd name="T1" fmla="*/ 0 h 102"/>
                  <a:gd name="T2" fmla="*/ 70 w 70"/>
                  <a:gd name="T3" fmla="*/ 102 h 102"/>
                  <a:gd name="T4" fmla="*/ 38 w 70"/>
                  <a:gd name="T5" fmla="*/ 89 h 102"/>
                  <a:gd name="T6" fmla="*/ 0 w 70"/>
                  <a:gd name="T7" fmla="*/ 83 h 102"/>
                  <a:gd name="T8" fmla="*/ 64 w 70"/>
                  <a:gd name="T9" fmla="*/ 0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102">
                    <a:moveTo>
                      <a:pt x="64" y="0"/>
                    </a:moveTo>
                    <a:lnTo>
                      <a:pt x="70" y="102"/>
                    </a:lnTo>
                    <a:lnTo>
                      <a:pt x="38" y="89"/>
                    </a:lnTo>
                    <a:lnTo>
                      <a:pt x="0" y="8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rgbClr val="0066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96" name="Line 364"/>
              <p:cNvSpPr>
                <a:spLocks noChangeShapeType="1"/>
              </p:cNvSpPr>
              <p:nvPr/>
            </p:nvSpPr>
            <p:spPr bwMode="auto">
              <a:xfrm flipV="1">
                <a:off x="4059" y="1331"/>
                <a:ext cx="448" cy="1497"/>
              </a:xfrm>
              <a:prstGeom prst="line">
                <a:avLst/>
              </a:prstGeom>
              <a:noFill/>
              <a:ln w="20638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46" name="Oval 365"/>
            <p:cNvSpPr>
              <a:spLocks noChangeArrowheads="1"/>
            </p:cNvSpPr>
            <p:nvPr/>
          </p:nvSpPr>
          <p:spPr bwMode="auto">
            <a:xfrm>
              <a:off x="3461" y="1935"/>
              <a:ext cx="39" cy="39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7" name="Oval 366"/>
            <p:cNvSpPr>
              <a:spLocks noChangeArrowheads="1"/>
            </p:cNvSpPr>
            <p:nvPr/>
          </p:nvSpPr>
          <p:spPr bwMode="auto">
            <a:xfrm>
              <a:off x="3471" y="1632"/>
              <a:ext cx="19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8" name="Oval 367"/>
            <p:cNvSpPr>
              <a:spLocks noChangeArrowheads="1"/>
            </p:cNvSpPr>
            <p:nvPr/>
          </p:nvSpPr>
          <p:spPr bwMode="auto">
            <a:xfrm>
              <a:off x="3471" y="1632"/>
              <a:ext cx="13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9" name="Oval 368"/>
            <p:cNvSpPr>
              <a:spLocks noChangeArrowheads="1"/>
            </p:cNvSpPr>
            <p:nvPr/>
          </p:nvSpPr>
          <p:spPr bwMode="auto">
            <a:xfrm>
              <a:off x="3471" y="1632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0" name="Oval 369"/>
            <p:cNvSpPr>
              <a:spLocks noChangeArrowheads="1"/>
            </p:cNvSpPr>
            <p:nvPr/>
          </p:nvSpPr>
          <p:spPr bwMode="auto">
            <a:xfrm>
              <a:off x="3458" y="1619"/>
              <a:ext cx="26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1" name="Oval 370"/>
            <p:cNvSpPr>
              <a:spLocks noChangeArrowheads="1"/>
            </p:cNvSpPr>
            <p:nvPr/>
          </p:nvSpPr>
          <p:spPr bwMode="auto">
            <a:xfrm>
              <a:off x="3467" y="1628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2" name="Oval 371"/>
            <p:cNvSpPr>
              <a:spLocks noChangeArrowheads="1"/>
            </p:cNvSpPr>
            <p:nvPr/>
          </p:nvSpPr>
          <p:spPr bwMode="auto">
            <a:xfrm>
              <a:off x="3464" y="1625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3" name="Oval 372"/>
            <p:cNvSpPr>
              <a:spLocks noChangeArrowheads="1"/>
            </p:cNvSpPr>
            <p:nvPr/>
          </p:nvSpPr>
          <p:spPr bwMode="auto">
            <a:xfrm>
              <a:off x="3458" y="1619"/>
              <a:ext cx="13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4" name="Line 37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5" name="Line 37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6" name="Oval 375"/>
            <p:cNvSpPr>
              <a:spLocks noChangeArrowheads="1"/>
            </p:cNvSpPr>
            <p:nvPr/>
          </p:nvSpPr>
          <p:spPr bwMode="auto">
            <a:xfrm>
              <a:off x="3461" y="1622"/>
              <a:ext cx="39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7" name="Oval 376"/>
            <p:cNvSpPr>
              <a:spLocks noChangeArrowheads="1"/>
            </p:cNvSpPr>
            <p:nvPr/>
          </p:nvSpPr>
          <p:spPr bwMode="auto">
            <a:xfrm>
              <a:off x="3861" y="1984"/>
              <a:ext cx="13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8" name="Oval 377"/>
            <p:cNvSpPr>
              <a:spLocks noChangeArrowheads="1"/>
            </p:cNvSpPr>
            <p:nvPr/>
          </p:nvSpPr>
          <p:spPr bwMode="auto">
            <a:xfrm>
              <a:off x="3861" y="1984"/>
              <a:ext cx="6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9" name="Oval 378"/>
            <p:cNvSpPr>
              <a:spLocks noChangeArrowheads="1"/>
            </p:cNvSpPr>
            <p:nvPr/>
          </p:nvSpPr>
          <p:spPr bwMode="auto">
            <a:xfrm>
              <a:off x="3861" y="1984"/>
              <a:ext cx="1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0" name="Oval 379"/>
            <p:cNvSpPr>
              <a:spLocks noChangeArrowheads="1"/>
            </p:cNvSpPr>
            <p:nvPr/>
          </p:nvSpPr>
          <p:spPr bwMode="auto">
            <a:xfrm>
              <a:off x="3848" y="1971"/>
              <a:ext cx="20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1" name="Oval 380"/>
            <p:cNvSpPr>
              <a:spLocks noChangeArrowheads="1"/>
            </p:cNvSpPr>
            <p:nvPr/>
          </p:nvSpPr>
          <p:spPr bwMode="auto">
            <a:xfrm>
              <a:off x="3848" y="1971"/>
              <a:ext cx="13" cy="19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2" name="Oval 381"/>
            <p:cNvSpPr>
              <a:spLocks noChangeArrowheads="1"/>
            </p:cNvSpPr>
            <p:nvPr/>
          </p:nvSpPr>
          <p:spPr bwMode="auto">
            <a:xfrm>
              <a:off x="3848" y="1971"/>
              <a:ext cx="7" cy="12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3" name="Oval 382"/>
            <p:cNvSpPr>
              <a:spLocks noChangeArrowheads="1"/>
            </p:cNvSpPr>
            <p:nvPr/>
          </p:nvSpPr>
          <p:spPr bwMode="auto">
            <a:xfrm>
              <a:off x="3848" y="1971"/>
              <a:ext cx="7" cy="12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4" name="Line 38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5" name="Line 38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6" name="Oval 385"/>
            <p:cNvSpPr>
              <a:spLocks noChangeArrowheads="1"/>
            </p:cNvSpPr>
            <p:nvPr/>
          </p:nvSpPr>
          <p:spPr bwMode="auto">
            <a:xfrm>
              <a:off x="3851" y="1974"/>
              <a:ext cx="33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7" name="Oval 386"/>
            <p:cNvSpPr>
              <a:spLocks noChangeArrowheads="1"/>
            </p:cNvSpPr>
            <p:nvPr/>
          </p:nvSpPr>
          <p:spPr bwMode="auto">
            <a:xfrm>
              <a:off x="3989" y="1952"/>
              <a:ext cx="13" cy="18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8" name="Oval 387"/>
            <p:cNvSpPr>
              <a:spLocks noChangeArrowheads="1"/>
            </p:cNvSpPr>
            <p:nvPr/>
          </p:nvSpPr>
          <p:spPr bwMode="auto">
            <a:xfrm>
              <a:off x="3989" y="1952"/>
              <a:ext cx="6" cy="12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9" name="Oval 388"/>
            <p:cNvSpPr>
              <a:spLocks noChangeArrowheads="1"/>
            </p:cNvSpPr>
            <p:nvPr/>
          </p:nvSpPr>
          <p:spPr bwMode="auto">
            <a:xfrm>
              <a:off x="3989" y="1952"/>
              <a:ext cx="1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0" name="Oval 389"/>
            <p:cNvSpPr>
              <a:spLocks noChangeArrowheads="1"/>
            </p:cNvSpPr>
            <p:nvPr/>
          </p:nvSpPr>
          <p:spPr bwMode="auto">
            <a:xfrm>
              <a:off x="3976" y="1939"/>
              <a:ext cx="19" cy="25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1" name="Oval 390"/>
            <p:cNvSpPr>
              <a:spLocks noChangeArrowheads="1"/>
            </p:cNvSpPr>
            <p:nvPr/>
          </p:nvSpPr>
          <p:spPr bwMode="auto">
            <a:xfrm>
              <a:off x="3976" y="1939"/>
              <a:ext cx="13" cy="19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2" name="Oval 391"/>
            <p:cNvSpPr>
              <a:spLocks noChangeArrowheads="1"/>
            </p:cNvSpPr>
            <p:nvPr/>
          </p:nvSpPr>
          <p:spPr bwMode="auto">
            <a:xfrm>
              <a:off x="3976" y="1939"/>
              <a:ext cx="7" cy="12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3" name="Oval 392"/>
            <p:cNvSpPr>
              <a:spLocks noChangeArrowheads="1"/>
            </p:cNvSpPr>
            <p:nvPr/>
          </p:nvSpPr>
          <p:spPr bwMode="auto">
            <a:xfrm>
              <a:off x="3976" y="1939"/>
              <a:ext cx="7" cy="12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4" name="Line 39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5" name="Line 39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6" name="Oval 395"/>
            <p:cNvSpPr>
              <a:spLocks noChangeArrowheads="1"/>
            </p:cNvSpPr>
            <p:nvPr/>
          </p:nvSpPr>
          <p:spPr bwMode="auto">
            <a:xfrm>
              <a:off x="3979" y="1942"/>
              <a:ext cx="33" cy="38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7" name="Oval 396"/>
            <p:cNvSpPr>
              <a:spLocks noChangeArrowheads="1"/>
            </p:cNvSpPr>
            <p:nvPr/>
          </p:nvSpPr>
          <p:spPr bwMode="auto">
            <a:xfrm>
              <a:off x="2928" y="1945"/>
              <a:ext cx="18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8" name="Oval 397"/>
            <p:cNvSpPr>
              <a:spLocks noChangeArrowheads="1"/>
            </p:cNvSpPr>
            <p:nvPr/>
          </p:nvSpPr>
          <p:spPr bwMode="auto">
            <a:xfrm>
              <a:off x="2928" y="1945"/>
              <a:ext cx="12" cy="13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9" name="Oval 398"/>
            <p:cNvSpPr>
              <a:spLocks noChangeArrowheads="1"/>
            </p:cNvSpPr>
            <p:nvPr/>
          </p:nvSpPr>
          <p:spPr bwMode="auto">
            <a:xfrm>
              <a:off x="2928" y="1945"/>
              <a:ext cx="6" cy="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0" name="Oval 399"/>
            <p:cNvSpPr>
              <a:spLocks noChangeArrowheads="1"/>
            </p:cNvSpPr>
            <p:nvPr/>
          </p:nvSpPr>
          <p:spPr bwMode="auto">
            <a:xfrm>
              <a:off x="2915" y="1932"/>
              <a:ext cx="25" cy="2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1" name="Oval 400"/>
            <p:cNvSpPr>
              <a:spLocks noChangeArrowheads="1"/>
            </p:cNvSpPr>
            <p:nvPr/>
          </p:nvSpPr>
          <p:spPr bwMode="auto">
            <a:xfrm>
              <a:off x="2924" y="1941"/>
              <a:ext cx="1" cy="1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2" name="Oval 401"/>
            <p:cNvSpPr>
              <a:spLocks noChangeArrowheads="1"/>
            </p:cNvSpPr>
            <p:nvPr/>
          </p:nvSpPr>
          <p:spPr bwMode="auto">
            <a:xfrm>
              <a:off x="2921" y="1938"/>
              <a:ext cx="1" cy="1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3" name="Oval 402"/>
            <p:cNvSpPr>
              <a:spLocks noChangeArrowheads="1"/>
            </p:cNvSpPr>
            <p:nvPr/>
          </p:nvSpPr>
          <p:spPr bwMode="auto">
            <a:xfrm>
              <a:off x="2915" y="1932"/>
              <a:ext cx="12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4" name="Line 40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5" name="Line 40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6" name="Oval 405"/>
            <p:cNvSpPr>
              <a:spLocks noChangeArrowheads="1"/>
            </p:cNvSpPr>
            <p:nvPr/>
          </p:nvSpPr>
          <p:spPr bwMode="auto">
            <a:xfrm>
              <a:off x="2918" y="1935"/>
              <a:ext cx="38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7" name="Oval 406"/>
            <p:cNvSpPr>
              <a:spLocks noChangeArrowheads="1"/>
            </p:cNvSpPr>
            <p:nvPr/>
          </p:nvSpPr>
          <p:spPr bwMode="auto">
            <a:xfrm>
              <a:off x="2570" y="1964"/>
              <a:ext cx="12" cy="19"/>
            </a:xfrm>
            <a:prstGeom prst="ellipse">
              <a:avLst/>
            </a:prstGeom>
            <a:noFill/>
            <a:ln w="41275">
              <a:solidFill>
                <a:srgbClr val="1111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8" name="Oval 407"/>
            <p:cNvSpPr>
              <a:spLocks noChangeArrowheads="1"/>
            </p:cNvSpPr>
            <p:nvPr/>
          </p:nvSpPr>
          <p:spPr bwMode="auto">
            <a:xfrm>
              <a:off x="2570" y="1964"/>
              <a:ext cx="6" cy="13"/>
            </a:xfrm>
            <a:prstGeom prst="ellipse">
              <a:avLst/>
            </a:prstGeom>
            <a:noFill/>
            <a:ln w="41275">
              <a:solidFill>
                <a:srgbClr val="001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9" name="Oval 408"/>
            <p:cNvSpPr>
              <a:spLocks noChangeArrowheads="1"/>
            </p:cNvSpPr>
            <p:nvPr/>
          </p:nvSpPr>
          <p:spPr bwMode="auto">
            <a:xfrm>
              <a:off x="2557" y="1951"/>
              <a:ext cx="25" cy="32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0" name="Oval 409"/>
            <p:cNvSpPr>
              <a:spLocks noChangeArrowheads="1"/>
            </p:cNvSpPr>
            <p:nvPr/>
          </p:nvSpPr>
          <p:spPr bwMode="auto">
            <a:xfrm>
              <a:off x="2557" y="1951"/>
              <a:ext cx="19" cy="26"/>
            </a:xfrm>
            <a:prstGeom prst="ellipse">
              <a:avLst/>
            </a:prstGeom>
            <a:noFill/>
            <a:ln w="41275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1" name="Oval 410"/>
            <p:cNvSpPr>
              <a:spLocks noChangeArrowheads="1"/>
            </p:cNvSpPr>
            <p:nvPr/>
          </p:nvSpPr>
          <p:spPr bwMode="auto">
            <a:xfrm>
              <a:off x="2557" y="1951"/>
              <a:ext cx="12" cy="20"/>
            </a:xfrm>
            <a:prstGeom prst="ellipse">
              <a:avLst/>
            </a:prstGeom>
            <a:noFill/>
            <a:ln w="30163">
              <a:solidFill>
                <a:srgbClr val="00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2" name="Oval 411"/>
            <p:cNvSpPr>
              <a:spLocks noChangeArrowheads="1"/>
            </p:cNvSpPr>
            <p:nvPr/>
          </p:nvSpPr>
          <p:spPr bwMode="auto">
            <a:xfrm>
              <a:off x="2557" y="1951"/>
              <a:ext cx="6" cy="13"/>
            </a:xfrm>
            <a:prstGeom prst="ellipse">
              <a:avLst/>
            </a:prstGeom>
            <a:noFill/>
            <a:ln w="20638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3" name="Oval 412"/>
            <p:cNvSpPr>
              <a:spLocks noChangeArrowheads="1"/>
            </p:cNvSpPr>
            <p:nvPr/>
          </p:nvSpPr>
          <p:spPr bwMode="auto">
            <a:xfrm>
              <a:off x="2557" y="1951"/>
              <a:ext cx="6" cy="13"/>
            </a:xfrm>
            <a:prstGeom prst="ellipse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4" name="Line 413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5" name="Line 414"/>
            <p:cNvSpPr>
              <a:spLocks noChangeShapeType="1"/>
            </p:cNvSpPr>
            <p:nvPr/>
          </p:nvSpPr>
          <p:spPr bwMode="auto">
            <a:xfrm flipH="1" flipV="1">
              <a:off x="-126977" y="-127222"/>
              <a:ext cx="7" cy="7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6" name="Oval 415"/>
            <p:cNvSpPr>
              <a:spLocks noChangeArrowheads="1"/>
            </p:cNvSpPr>
            <p:nvPr/>
          </p:nvSpPr>
          <p:spPr bwMode="auto">
            <a:xfrm>
              <a:off x="2560" y="1954"/>
              <a:ext cx="32" cy="39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7" name="Rectangle 416"/>
            <p:cNvSpPr>
              <a:spLocks noChangeArrowheads="1"/>
            </p:cNvSpPr>
            <p:nvPr/>
          </p:nvSpPr>
          <p:spPr bwMode="auto">
            <a:xfrm>
              <a:off x="1252" y="3052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</a:t>
              </a:r>
              <a:endParaRPr lang="en-US" sz="2000"/>
            </a:p>
          </p:txBody>
        </p:sp>
        <p:sp>
          <p:nvSpPr>
            <p:cNvPr id="21698" name="Rectangle 417"/>
            <p:cNvSpPr>
              <a:spLocks noChangeArrowheads="1"/>
            </p:cNvSpPr>
            <p:nvPr/>
          </p:nvSpPr>
          <p:spPr bwMode="auto">
            <a:xfrm>
              <a:off x="1265" y="280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L</a:t>
              </a:r>
              <a:endParaRPr lang="en-US" sz="2000"/>
            </a:p>
          </p:txBody>
        </p:sp>
        <p:sp>
          <p:nvSpPr>
            <p:cNvPr id="21699" name="Line 418"/>
            <p:cNvSpPr>
              <a:spLocks noChangeShapeType="1"/>
            </p:cNvSpPr>
            <p:nvPr/>
          </p:nvSpPr>
          <p:spPr bwMode="auto">
            <a:xfrm flipH="1" flipV="1">
              <a:off x="-126989" y="-126857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0" name="Rectangle 419"/>
            <p:cNvSpPr>
              <a:spLocks noChangeArrowheads="1"/>
            </p:cNvSpPr>
            <p:nvPr/>
          </p:nvSpPr>
          <p:spPr bwMode="auto">
            <a:xfrm rot="-5400000">
              <a:off x="2575" y="1481"/>
              <a:ext cx="56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Secondary </a:t>
              </a:r>
              <a:endParaRPr lang="en-US" sz="2000"/>
            </a:p>
          </p:txBody>
        </p:sp>
        <p:sp>
          <p:nvSpPr>
            <p:cNvPr id="21701" name="Rectangle 420"/>
            <p:cNvSpPr>
              <a:spLocks noChangeArrowheads="1"/>
            </p:cNvSpPr>
            <p:nvPr/>
          </p:nvSpPr>
          <p:spPr bwMode="auto">
            <a:xfrm rot="-5400000">
              <a:off x="2967" y="1752"/>
              <a:ext cx="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2000">
                <a:latin typeface="Arial Narrow" pitchFamily="34" charset="0"/>
              </a:endParaRPr>
            </a:p>
          </p:txBody>
        </p:sp>
        <p:sp>
          <p:nvSpPr>
            <p:cNvPr id="21702" name="Rectangle 421"/>
            <p:cNvSpPr>
              <a:spLocks noChangeArrowheads="1"/>
            </p:cNvSpPr>
            <p:nvPr/>
          </p:nvSpPr>
          <p:spPr bwMode="auto">
            <a:xfrm rot="-5400000">
              <a:off x="2774" y="1528"/>
              <a:ext cx="41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Electron</a:t>
              </a:r>
              <a:endParaRPr lang="en-US" sz="2000"/>
            </a:p>
          </p:txBody>
        </p:sp>
        <p:sp>
          <p:nvSpPr>
            <p:cNvPr id="21703" name="Line 422"/>
            <p:cNvSpPr>
              <a:spLocks noChangeShapeType="1"/>
            </p:cNvSpPr>
            <p:nvPr/>
          </p:nvSpPr>
          <p:spPr bwMode="auto">
            <a:xfrm flipH="1" flipV="1">
              <a:off x="-126989" y="-126857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4" name="Rectangle 423"/>
            <p:cNvSpPr>
              <a:spLocks noChangeArrowheads="1"/>
            </p:cNvSpPr>
            <p:nvPr/>
          </p:nvSpPr>
          <p:spPr bwMode="auto">
            <a:xfrm>
              <a:off x="4219" y="1037"/>
              <a:ext cx="29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Auger</a:t>
              </a:r>
              <a:endParaRPr lang="en-US" sz="2000"/>
            </a:p>
          </p:txBody>
        </p:sp>
        <p:grpSp>
          <p:nvGrpSpPr>
            <p:cNvPr id="21705" name="Group 424"/>
            <p:cNvGrpSpPr>
              <a:grpSpLocks/>
            </p:cNvGrpSpPr>
            <p:nvPr/>
          </p:nvGrpSpPr>
          <p:grpSpPr bwMode="auto">
            <a:xfrm>
              <a:off x="-124393" y="-126531"/>
              <a:ext cx="128190" cy="128355"/>
              <a:chOff x="-124393" y="-126531"/>
              <a:chExt cx="128190" cy="128355"/>
            </a:xfrm>
          </p:grpSpPr>
          <p:grpSp>
            <p:nvGrpSpPr>
              <p:cNvPr id="21752" name="Group 425"/>
              <p:cNvGrpSpPr>
                <a:grpSpLocks/>
              </p:cNvGrpSpPr>
              <p:nvPr/>
            </p:nvGrpSpPr>
            <p:grpSpPr bwMode="auto">
              <a:xfrm>
                <a:off x="-124393" y="-126192"/>
                <a:ext cx="127986" cy="128016"/>
                <a:chOff x="-124393" y="-126192"/>
                <a:chExt cx="127986" cy="128016"/>
              </a:xfrm>
            </p:grpSpPr>
            <p:sp>
              <p:nvSpPr>
                <p:cNvPr id="21788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93" y="-126192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9" name="Freeform 427"/>
                <p:cNvSpPr>
                  <a:spLocks/>
                </p:cNvSpPr>
                <p:nvPr/>
              </p:nvSpPr>
              <p:spPr bwMode="auto">
                <a:xfrm>
                  <a:off x="3522" y="1753"/>
                  <a:ext cx="51" cy="64"/>
                </a:xfrm>
                <a:custGeom>
                  <a:avLst/>
                  <a:gdLst>
                    <a:gd name="T0" fmla="*/ 32 w 51"/>
                    <a:gd name="T1" fmla="*/ 64 h 64"/>
                    <a:gd name="T2" fmla="*/ 26 w 51"/>
                    <a:gd name="T3" fmla="*/ 58 h 64"/>
                    <a:gd name="T4" fmla="*/ 19 w 51"/>
                    <a:gd name="T5" fmla="*/ 58 h 64"/>
                    <a:gd name="T6" fmla="*/ 13 w 51"/>
                    <a:gd name="T7" fmla="*/ 51 h 64"/>
                    <a:gd name="T8" fmla="*/ 7 w 51"/>
                    <a:gd name="T9" fmla="*/ 45 h 64"/>
                    <a:gd name="T10" fmla="*/ 7 w 51"/>
                    <a:gd name="T11" fmla="*/ 32 h 64"/>
                    <a:gd name="T12" fmla="*/ 0 w 51"/>
                    <a:gd name="T13" fmla="*/ 26 h 64"/>
                    <a:gd name="T14" fmla="*/ 0 w 51"/>
                    <a:gd name="T15" fmla="*/ 19 h 64"/>
                    <a:gd name="T16" fmla="*/ 0 w 51"/>
                    <a:gd name="T17" fmla="*/ 13 h 64"/>
                    <a:gd name="T18" fmla="*/ 7 w 51"/>
                    <a:gd name="T19" fmla="*/ 0 h 64"/>
                    <a:gd name="T20" fmla="*/ 51 w 51"/>
                    <a:gd name="T21" fmla="*/ 19 h 64"/>
                    <a:gd name="T22" fmla="*/ 32 w 51"/>
                    <a:gd name="T23" fmla="*/ 64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1" h="64">
                      <a:moveTo>
                        <a:pt x="32" y="64"/>
                      </a:moveTo>
                      <a:lnTo>
                        <a:pt x="26" y="58"/>
                      </a:lnTo>
                      <a:lnTo>
                        <a:pt x="19" y="58"/>
                      </a:lnTo>
                      <a:lnTo>
                        <a:pt x="13" y="51"/>
                      </a:lnTo>
                      <a:lnTo>
                        <a:pt x="7" y="45"/>
                      </a:lnTo>
                      <a:lnTo>
                        <a:pt x="7" y="32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7" y="0"/>
                      </a:lnTo>
                      <a:lnTo>
                        <a:pt x="51" y="19"/>
                      </a:lnTo>
                      <a:lnTo>
                        <a:pt x="32" y="64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90" name="Freeform 428"/>
                <p:cNvSpPr>
                  <a:spLocks/>
                </p:cNvSpPr>
                <p:nvPr/>
              </p:nvSpPr>
              <p:spPr bwMode="auto">
                <a:xfrm>
                  <a:off x="3529" y="1760"/>
                  <a:ext cx="32" cy="64"/>
                </a:xfrm>
                <a:custGeom>
                  <a:avLst/>
                  <a:gdLst>
                    <a:gd name="T0" fmla="*/ 32 w 32"/>
                    <a:gd name="T1" fmla="*/ 64 h 64"/>
                    <a:gd name="T2" fmla="*/ 25 w 32"/>
                    <a:gd name="T3" fmla="*/ 57 h 64"/>
                    <a:gd name="T4" fmla="*/ 19 w 32"/>
                    <a:gd name="T5" fmla="*/ 57 h 64"/>
                    <a:gd name="T6" fmla="*/ 12 w 32"/>
                    <a:gd name="T7" fmla="*/ 51 h 64"/>
                    <a:gd name="T8" fmla="*/ 6 w 32"/>
                    <a:gd name="T9" fmla="*/ 44 h 64"/>
                    <a:gd name="T10" fmla="*/ 6 w 32"/>
                    <a:gd name="T11" fmla="*/ 32 h 64"/>
                    <a:gd name="T12" fmla="*/ 0 w 32"/>
                    <a:gd name="T13" fmla="*/ 25 h 64"/>
                    <a:gd name="T14" fmla="*/ 0 w 32"/>
                    <a:gd name="T15" fmla="*/ 19 h 64"/>
                    <a:gd name="T16" fmla="*/ 0 w 32"/>
                    <a:gd name="T17" fmla="*/ 12 h 64"/>
                    <a:gd name="T18" fmla="*/ 6 w 32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" h="64">
                      <a:moveTo>
                        <a:pt x="32" y="64"/>
                      </a:moveTo>
                      <a:lnTo>
                        <a:pt x="25" y="57"/>
                      </a:lnTo>
                      <a:lnTo>
                        <a:pt x="19" y="57"/>
                      </a:lnTo>
                      <a:lnTo>
                        <a:pt x="12" y="51"/>
                      </a:lnTo>
                      <a:lnTo>
                        <a:pt x="6" y="44"/>
                      </a:lnTo>
                      <a:lnTo>
                        <a:pt x="6" y="32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12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91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93" y="-126192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92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93" y="-126192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93" name="Freeform 431"/>
                <p:cNvSpPr>
                  <a:spLocks/>
                </p:cNvSpPr>
                <p:nvPr/>
              </p:nvSpPr>
              <p:spPr bwMode="auto">
                <a:xfrm>
                  <a:off x="3529" y="1728"/>
                  <a:ext cx="57" cy="44"/>
                </a:xfrm>
                <a:custGeom>
                  <a:avLst/>
                  <a:gdLst>
                    <a:gd name="T0" fmla="*/ 0 w 57"/>
                    <a:gd name="T1" fmla="*/ 25 h 44"/>
                    <a:gd name="T2" fmla="*/ 0 w 57"/>
                    <a:gd name="T3" fmla="*/ 19 h 44"/>
                    <a:gd name="T4" fmla="*/ 6 w 57"/>
                    <a:gd name="T5" fmla="*/ 12 h 44"/>
                    <a:gd name="T6" fmla="*/ 12 w 57"/>
                    <a:gd name="T7" fmla="*/ 6 h 44"/>
                    <a:gd name="T8" fmla="*/ 19 w 57"/>
                    <a:gd name="T9" fmla="*/ 6 h 44"/>
                    <a:gd name="T10" fmla="*/ 25 w 57"/>
                    <a:gd name="T11" fmla="*/ 0 h 44"/>
                    <a:gd name="T12" fmla="*/ 38 w 57"/>
                    <a:gd name="T13" fmla="*/ 0 h 44"/>
                    <a:gd name="T14" fmla="*/ 44 w 57"/>
                    <a:gd name="T15" fmla="*/ 0 h 44"/>
                    <a:gd name="T16" fmla="*/ 51 w 57"/>
                    <a:gd name="T17" fmla="*/ 0 h 44"/>
                    <a:gd name="T18" fmla="*/ 57 w 57"/>
                    <a:gd name="T19" fmla="*/ 0 h 44"/>
                    <a:gd name="T20" fmla="*/ 44 w 57"/>
                    <a:gd name="T21" fmla="*/ 44 h 44"/>
                    <a:gd name="T22" fmla="*/ 0 w 57"/>
                    <a:gd name="T23" fmla="*/ 25 h 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7" h="44">
                      <a:moveTo>
                        <a:pt x="0" y="25"/>
                      </a:moveTo>
                      <a:lnTo>
                        <a:pt x="0" y="19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9" y="6"/>
                      </a:lnTo>
                      <a:lnTo>
                        <a:pt x="25" y="0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0"/>
                      </a:lnTo>
                      <a:lnTo>
                        <a:pt x="44" y="44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94" name="Freeform 432"/>
                <p:cNvSpPr>
                  <a:spLocks/>
                </p:cNvSpPr>
                <p:nvPr/>
              </p:nvSpPr>
              <p:spPr bwMode="auto">
                <a:xfrm>
                  <a:off x="3535" y="1734"/>
                  <a:ext cx="58" cy="26"/>
                </a:xfrm>
                <a:custGeom>
                  <a:avLst/>
                  <a:gdLst>
                    <a:gd name="T0" fmla="*/ 0 w 58"/>
                    <a:gd name="T1" fmla="*/ 26 h 26"/>
                    <a:gd name="T2" fmla="*/ 0 w 58"/>
                    <a:gd name="T3" fmla="*/ 19 h 26"/>
                    <a:gd name="T4" fmla="*/ 6 w 58"/>
                    <a:gd name="T5" fmla="*/ 13 h 26"/>
                    <a:gd name="T6" fmla="*/ 13 w 58"/>
                    <a:gd name="T7" fmla="*/ 6 h 26"/>
                    <a:gd name="T8" fmla="*/ 19 w 58"/>
                    <a:gd name="T9" fmla="*/ 6 h 26"/>
                    <a:gd name="T10" fmla="*/ 26 w 58"/>
                    <a:gd name="T11" fmla="*/ 0 h 26"/>
                    <a:gd name="T12" fmla="*/ 38 w 58"/>
                    <a:gd name="T13" fmla="*/ 0 h 26"/>
                    <a:gd name="T14" fmla="*/ 45 w 58"/>
                    <a:gd name="T15" fmla="*/ 0 h 26"/>
                    <a:gd name="T16" fmla="*/ 51 w 58"/>
                    <a:gd name="T17" fmla="*/ 0 h 26"/>
                    <a:gd name="T18" fmla="*/ 58 w 58"/>
                    <a:gd name="T19" fmla="*/ 0 h 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8" h="26">
                      <a:moveTo>
                        <a:pt x="0" y="26"/>
                      </a:move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13" y="6"/>
                      </a:lnTo>
                      <a:lnTo>
                        <a:pt x="19" y="6"/>
                      </a:lnTo>
                      <a:lnTo>
                        <a:pt x="26" y="0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53" name="Group 433"/>
              <p:cNvGrpSpPr>
                <a:grpSpLocks/>
              </p:cNvGrpSpPr>
              <p:nvPr/>
            </p:nvGrpSpPr>
            <p:grpSpPr bwMode="auto">
              <a:xfrm>
                <a:off x="-124323" y="-126359"/>
                <a:ext cx="127986" cy="128016"/>
                <a:chOff x="-124323" y="-126359"/>
                <a:chExt cx="127986" cy="128016"/>
              </a:xfrm>
            </p:grpSpPr>
            <p:sp>
              <p:nvSpPr>
                <p:cNvPr id="21781" name="Line 434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35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2" name="Freeform 435"/>
                <p:cNvSpPr>
                  <a:spLocks/>
                </p:cNvSpPr>
                <p:nvPr/>
              </p:nvSpPr>
              <p:spPr bwMode="auto">
                <a:xfrm>
                  <a:off x="3593" y="1587"/>
                  <a:ext cx="51" cy="64"/>
                </a:xfrm>
                <a:custGeom>
                  <a:avLst/>
                  <a:gdLst>
                    <a:gd name="T0" fmla="*/ 32 w 51"/>
                    <a:gd name="T1" fmla="*/ 64 h 64"/>
                    <a:gd name="T2" fmla="*/ 25 w 51"/>
                    <a:gd name="T3" fmla="*/ 57 h 64"/>
                    <a:gd name="T4" fmla="*/ 19 w 51"/>
                    <a:gd name="T5" fmla="*/ 51 h 64"/>
                    <a:gd name="T6" fmla="*/ 12 w 51"/>
                    <a:gd name="T7" fmla="*/ 45 h 64"/>
                    <a:gd name="T8" fmla="*/ 6 w 51"/>
                    <a:gd name="T9" fmla="*/ 38 h 64"/>
                    <a:gd name="T10" fmla="*/ 6 w 51"/>
                    <a:gd name="T11" fmla="*/ 32 h 64"/>
                    <a:gd name="T12" fmla="*/ 0 w 51"/>
                    <a:gd name="T13" fmla="*/ 25 h 64"/>
                    <a:gd name="T14" fmla="*/ 0 w 51"/>
                    <a:gd name="T15" fmla="*/ 13 h 64"/>
                    <a:gd name="T16" fmla="*/ 6 w 51"/>
                    <a:gd name="T17" fmla="*/ 6 h 64"/>
                    <a:gd name="T18" fmla="*/ 6 w 51"/>
                    <a:gd name="T19" fmla="*/ 0 h 64"/>
                    <a:gd name="T20" fmla="*/ 51 w 51"/>
                    <a:gd name="T21" fmla="*/ 19 h 64"/>
                    <a:gd name="T22" fmla="*/ 32 w 51"/>
                    <a:gd name="T23" fmla="*/ 64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1" h="64">
                      <a:moveTo>
                        <a:pt x="32" y="64"/>
                      </a:moveTo>
                      <a:lnTo>
                        <a:pt x="25" y="57"/>
                      </a:lnTo>
                      <a:lnTo>
                        <a:pt x="19" y="51"/>
                      </a:lnTo>
                      <a:lnTo>
                        <a:pt x="12" y="45"/>
                      </a:lnTo>
                      <a:lnTo>
                        <a:pt x="6" y="38"/>
                      </a:lnTo>
                      <a:lnTo>
                        <a:pt x="6" y="32"/>
                      </a:lnTo>
                      <a:lnTo>
                        <a:pt x="0" y="25"/>
                      </a:lnTo>
                      <a:lnTo>
                        <a:pt x="0" y="13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51" y="19"/>
                      </a:lnTo>
                      <a:lnTo>
                        <a:pt x="32" y="64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3" name="Freeform 436"/>
                <p:cNvSpPr>
                  <a:spLocks/>
                </p:cNvSpPr>
                <p:nvPr/>
              </p:nvSpPr>
              <p:spPr bwMode="auto">
                <a:xfrm>
                  <a:off x="3599" y="1593"/>
                  <a:ext cx="32" cy="64"/>
                </a:xfrm>
                <a:custGeom>
                  <a:avLst/>
                  <a:gdLst>
                    <a:gd name="T0" fmla="*/ 32 w 32"/>
                    <a:gd name="T1" fmla="*/ 64 h 64"/>
                    <a:gd name="T2" fmla="*/ 26 w 32"/>
                    <a:gd name="T3" fmla="*/ 58 h 64"/>
                    <a:gd name="T4" fmla="*/ 19 w 32"/>
                    <a:gd name="T5" fmla="*/ 51 h 64"/>
                    <a:gd name="T6" fmla="*/ 13 w 32"/>
                    <a:gd name="T7" fmla="*/ 45 h 64"/>
                    <a:gd name="T8" fmla="*/ 6 w 32"/>
                    <a:gd name="T9" fmla="*/ 39 h 64"/>
                    <a:gd name="T10" fmla="*/ 6 w 32"/>
                    <a:gd name="T11" fmla="*/ 32 h 64"/>
                    <a:gd name="T12" fmla="*/ 0 w 32"/>
                    <a:gd name="T13" fmla="*/ 26 h 64"/>
                    <a:gd name="T14" fmla="*/ 0 w 32"/>
                    <a:gd name="T15" fmla="*/ 13 h 64"/>
                    <a:gd name="T16" fmla="*/ 6 w 32"/>
                    <a:gd name="T17" fmla="*/ 7 h 64"/>
                    <a:gd name="T18" fmla="*/ 6 w 32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" h="64">
                      <a:moveTo>
                        <a:pt x="32" y="64"/>
                      </a:moveTo>
                      <a:lnTo>
                        <a:pt x="26" y="58"/>
                      </a:lnTo>
                      <a:lnTo>
                        <a:pt x="19" y="51"/>
                      </a:lnTo>
                      <a:lnTo>
                        <a:pt x="13" y="45"/>
                      </a:lnTo>
                      <a:lnTo>
                        <a:pt x="6" y="39"/>
                      </a:lnTo>
                      <a:lnTo>
                        <a:pt x="6" y="32"/>
                      </a:lnTo>
                      <a:lnTo>
                        <a:pt x="0" y="26"/>
                      </a:lnTo>
                      <a:lnTo>
                        <a:pt x="0" y="13"/>
                      </a:lnTo>
                      <a:lnTo>
                        <a:pt x="6" y="7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4" name="Line 437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35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5" name="Line 438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35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6" name="Freeform 439"/>
                <p:cNvSpPr>
                  <a:spLocks/>
                </p:cNvSpPr>
                <p:nvPr/>
              </p:nvSpPr>
              <p:spPr bwMode="auto">
                <a:xfrm>
                  <a:off x="3599" y="1555"/>
                  <a:ext cx="58" cy="51"/>
                </a:xfrm>
                <a:custGeom>
                  <a:avLst/>
                  <a:gdLst>
                    <a:gd name="T0" fmla="*/ 0 w 58"/>
                    <a:gd name="T1" fmla="*/ 32 h 51"/>
                    <a:gd name="T2" fmla="*/ 0 w 58"/>
                    <a:gd name="T3" fmla="*/ 25 h 51"/>
                    <a:gd name="T4" fmla="*/ 6 w 58"/>
                    <a:gd name="T5" fmla="*/ 19 h 51"/>
                    <a:gd name="T6" fmla="*/ 13 w 58"/>
                    <a:gd name="T7" fmla="*/ 13 h 51"/>
                    <a:gd name="T8" fmla="*/ 19 w 58"/>
                    <a:gd name="T9" fmla="*/ 6 h 51"/>
                    <a:gd name="T10" fmla="*/ 26 w 58"/>
                    <a:gd name="T11" fmla="*/ 6 h 51"/>
                    <a:gd name="T12" fmla="*/ 38 w 58"/>
                    <a:gd name="T13" fmla="*/ 6 h 51"/>
                    <a:gd name="T14" fmla="*/ 45 w 58"/>
                    <a:gd name="T15" fmla="*/ 0 h 51"/>
                    <a:gd name="T16" fmla="*/ 51 w 58"/>
                    <a:gd name="T17" fmla="*/ 6 h 51"/>
                    <a:gd name="T18" fmla="*/ 58 w 58"/>
                    <a:gd name="T19" fmla="*/ 6 h 51"/>
                    <a:gd name="T20" fmla="*/ 45 w 58"/>
                    <a:gd name="T21" fmla="*/ 51 h 51"/>
                    <a:gd name="T22" fmla="*/ 0 w 58"/>
                    <a:gd name="T23" fmla="*/ 32 h 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8" h="51">
                      <a:moveTo>
                        <a:pt x="0" y="32"/>
                      </a:moveTo>
                      <a:lnTo>
                        <a:pt x="0" y="25"/>
                      </a:lnTo>
                      <a:lnTo>
                        <a:pt x="6" y="19"/>
                      </a:lnTo>
                      <a:lnTo>
                        <a:pt x="13" y="13"/>
                      </a:lnTo>
                      <a:lnTo>
                        <a:pt x="19" y="6"/>
                      </a:lnTo>
                      <a:lnTo>
                        <a:pt x="26" y="6"/>
                      </a:lnTo>
                      <a:lnTo>
                        <a:pt x="38" y="6"/>
                      </a:lnTo>
                      <a:lnTo>
                        <a:pt x="45" y="0"/>
                      </a:lnTo>
                      <a:lnTo>
                        <a:pt x="51" y="6"/>
                      </a:lnTo>
                      <a:lnTo>
                        <a:pt x="58" y="6"/>
                      </a:lnTo>
                      <a:lnTo>
                        <a:pt x="45" y="51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7" name="Freeform 440"/>
                <p:cNvSpPr>
                  <a:spLocks/>
                </p:cNvSpPr>
                <p:nvPr/>
              </p:nvSpPr>
              <p:spPr bwMode="auto">
                <a:xfrm>
                  <a:off x="3605" y="1561"/>
                  <a:ext cx="58" cy="32"/>
                </a:xfrm>
                <a:custGeom>
                  <a:avLst/>
                  <a:gdLst>
                    <a:gd name="T0" fmla="*/ 0 w 58"/>
                    <a:gd name="T1" fmla="*/ 32 h 32"/>
                    <a:gd name="T2" fmla="*/ 0 w 58"/>
                    <a:gd name="T3" fmla="*/ 26 h 32"/>
                    <a:gd name="T4" fmla="*/ 7 w 58"/>
                    <a:gd name="T5" fmla="*/ 19 h 32"/>
                    <a:gd name="T6" fmla="*/ 13 w 58"/>
                    <a:gd name="T7" fmla="*/ 13 h 32"/>
                    <a:gd name="T8" fmla="*/ 20 w 58"/>
                    <a:gd name="T9" fmla="*/ 7 h 32"/>
                    <a:gd name="T10" fmla="*/ 26 w 58"/>
                    <a:gd name="T11" fmla="*/ 7 h 32"/>
                    <a:gd name="T12" fmla="*/ 39 w 58"/>
                    <a:gd name="T13" fmla="*/ 7 h 32"/>
                    <a:gd name="T14" fmla="*/ 45 w 58"/>
                    <a:gd name="T15" fmla="*/ 0 h 32"/>
                    <a:gd name="T16" fmla="*/ 52 w 58"/>
                    <a:gd name="T17" fmla="*/ 7 h 32"/>
                    <a:gd name="T18" fmla="*/ 58 w 58"/>
                    <a:gd name="T19" fmla="*/ 7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8" h="32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7" y="19"/>
                      </a:lnTo>
                      <a:lnTo>
                        <a:pt x="13" y="13"/>
                      </a:lnTo>
                      <a:lnTo>
                        <a:pt x="20" y="7"/>
                      </a:lnTo>
                      <a:lnTo>
                        <a:pt x="26" y="7"/>
                      </a:lnTo>
                      <a:lnTo>
                        <a:pt x="39" y="7"/>
                      </a:lnTo>
                      <a:lnTo>
                        <a:pt x="45" y="0"/>
                      </a:lnTo>
                      <a:lnTo>
                        <a:pt x="52" y="7"/>
                      </a:lnTo>
                      <a:lnTo>
                        <a:pt x="58" y="7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54" name="Group 441"/>
              <p:cNvGrpSpPr>
                <a:grpSpLocks/>
              </p:cNvGrpSpPr>
              <p:nvPr/>
            </p:nvGrpSpPr>
            <p:grpSpPr bwMode="auto">
              <a:xfrm>
                <a:off x="-124259" y="-126531"/>
                <a:ext cx="127992" cy="128016"/>
                <a:chOff x="-124259" y="-126531"/>
                <a:chExt cx="127992" cy="128016"/>
              </a:xfrm>
            </p:grpSpPr>
            <p:sp>
              <p:nvSpPr>
                <p:cNvPr id="21774" name="Line 442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9" y="-126531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5" name="Freeform 443"/>
                <p:cNvSpPr>
                  <a:spLocks/>
                </p:cNvSpPr>
                <p:nvPr/>
              </p:nvSpPr>
              <p:spPr bwMode="auto">
                <a:xfrm>
                  <a:off x="3663" y="1421"/>
                  <a:ext cx="45" cy="57"/>
                </a:xfrm>
                <a:custGeom>
                  <a:avLst/>
                  <a:gdLst>
                    <a:gd name="T0" fmla="*/ 25 w 45"/>
                    <a:gd name="T1" fmla="*/ 57 h 57"/>
                    <a:gd name="T2" fmla="*/ 19 w 45"/>
                    <a:gd name="T3" fmla="*/ 57 h 57"/>
                    <a:gd name="T4" fmla="*/ 13 w 45"/>
                    <a:gd name="T5" fmla="*/ 51 h 57"/>
                    <a:gd name="T6" fmla="*/ 6 w 45"/>
                    <a:gd name="T7" fmla="*/ 44 h 57"/>
                    <a:gd name="T8" fmla="*/ 6 w 45"/>
                    <a:gd name="T9" fmla="*/ 38 h 57"/>
                    <a:gd name="T10" fmla="*/ 0 w 45"/>
                    <a:gd name="T11" fmla="*/ 32 h 57"/>
                    <a:gd name="T12" fmla="*/ 0 w 45"/>
                    <a:gd name="T13" fmla="*/ 19 h 57"/>
                    <a:gd name="T14" fmla="*/ 0 w 45"/>
                    <a:gd name="T15" fmla="*/ 12 h 57"/>
                    <a:gd name="T16" fmla="*/ 0 w 45"/>
                    <a:gd name="T17" fmla="*/ 6 h 57"/>
                    <a:gd name="T18" fmla="*/ 6 w 45"/>
                    <a:gd name="T19" fmla="*/ 0 h 57"/>
                    <a:gd name="T20" fmla="*/ 45 w 45"/>
                    <a:gd name="T21" fmla="*/ 12 h 57"/>
                    <a:gd name="T22" fmla="*/ 25 w 45"/>
                    <a:gd name="T23" fmla="*/ 57 h 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57">
                      <a:moveTo>
                        <a:pt x="25" y="57"/>
                      </a:moveTo>
                      <a:lnTo>
                        <a:pt x="19" y="57"/>
                      </a:lnTo>
                      <a:lnTo>
                        <a:pt x="13" y="51"/>
                      </a:lnTo>
                      <a:lnTo>
                        <a:pt x="6" y="44"/>
                      </a:lnTo>
                      <a:lnTo>
                        <a:pt x="6" y="38"/>
                      </a:lnTo>
                      <a:lnTo>
                        <a:pt x="0" y="32"/>
                      </a:lnTo>
                      <a:lnTo>
                        <a:pt x="0" y="19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45" y="12"/>
                      </a:lnTo>
                      <a:lnTo>
                        <a:pt x="25" y="5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6" name="Freeform 444"/>
                <p:cNvSpPr>
                  <a:spLocks/>
                </p:cNvSpPr>
                <p:nvPr/>
              </p:nvSpPr>
              <p:spPr bwMode="auto">
                <a:xfrm>
                  <a:off x="3669" y="1427"/>
                  <a:ext cx="26" cy="58"/>
                </a:xfrm>
                <a:custGeom>
                  <a:avLst/>
                  <a:gdLst>
                    <a:gd name="T0" fmla="*/ 26 w 26"/>
                    <a:gd name="T1" fmla="*/ 58 h 58"/>
                    <a:gd name="T2" fmla="*/ 19 w 26"/>
                    <a:gd name="T3" fmla="*/ 58 h 58"/>
                    <a:gd name="T4" fmla="*/ 13 w 26"/>
                    <a:gd name="T5" fmla="*/ 51 h 58"/>
                    <a:gd name="T6" fmla="*/ 7 w 26"/>
                    <a:gd name="T7" fmla="*/ 45 h 58"/>
                    <a:gd name="T8" fmla="*/ 7 w 26"/>
                    <a:gd name="T9" fmla="*/ 38 h 58"/>
                    <a:gd name="T10" fmla="*/ 0 w 26"/>
                    <a:gd name="T11" fmla="*/ 32 h 58"/>
                    <a:gd name="T12" fmla="*/ 0 w 26"/>
                    <a:gd name="T13" fmla="*/ 19 h 58"/>
                    <a:gd name="T14" fmla="*/ 0 w 26"/>
                    <a:gd name="T15" fmla="*/ 13 h 58"/>
                    <a:gd name="T16" fmla="*/ 0 w 26"/>
                    <a:gd name="T17" fmla="*/ 6 h 58"/>
                    <a:gd name="T18" fmla="*/ 7 w 26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6" h="58">
                      <a:moveTo>
                        <a:pt x="26" y="58"/>
                      </a:moveTo>
                      <a:lnTo>
                        <a:pt x="19" y="58"/>
                      </a:lnTo>
                      <a:lnTo>
                        <a:pt x="13" y="51"/>
                      </a:lnTo>
                      <a:lnTo>
                        <a:pt x="7" y="45"/>
                      </a:lnTo>
                      <a:lnTo>
                        <a:pt x="7" y="38"/>
                      </a:lnTo>
                      <a:lnTo>
                        <a:pt x="0" y="32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7" name="Line 445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9" y="-126531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8" name="Line 446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9" y="-126531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9" name="Freeform 447"/>
                <p:cNvSpPr>
                  <a:spLocks/>
                </p:cNvSpPr>
                <p:nvPr/>
              </p:nvSpPr>
              <p:spPr bwMode="auto">
                <a:xfrm>
                  <a:off x="3669" y="1389"/>
                  <a:ext cx="58" cy="44"/>
                </a:xfrm>
                <a:custGeom>
                  <a:avLst/>
                  <a:gdLst>
                    <a:gd name="T0" fmla="*/ 0 w 58"/>
                    <a:gd name="T1" fmla="*/ 32 h 44"/>
                    <a:gd name="T2" fmla="*/ 0 w 58"/>
                    <a:gd name="T3" fmla="*/ 19 h 44"/>
                    <a:gd name="T4" fmla="*/ 7 w 58"/>
                    <a:gd name="T5" fmla="*/ 12 h 44"/>
                    <a:gd name="T6" fmla="*/ 13 w 58"/>
                    <a:gd name="T7" fmla="*/ 12 h 44"/>
                    <a:gd name="T8" fmla="*/ 19 w 58"/>
                    <a:gd name="T9" fmla="*/ 6 h 44"/>
                    <a:gd name="T10" fmla="*/ 26 w 58"/>
                    <a:gd name="T11" fmla="*/ 0 h 44"/>
                    <a:gd name="T12" fmla="*/ 32 w 58"/>
                    <a:gd name="T13" fmla="*/ 0 h 44"/>
                    <a:gd name="T14" fmla="*/ 45 w 58"/>
                    <a:gd name="T15" fmla="*/ 0 h 44"/>
                    <a:gd name="T16" fmla="*/ 51 w 58"/>
                    <a:gd name="T17" fmla="*/ 0 h 44"/>
                    <a:gd name="T18" fmla="*/ 58 w 58"/>
                    <a:gd name="T19" fmla="*/ 6 h 44"/>
                    <a:gd name="T20" fmla="*/ 39 w 58"/>
                    <a:gd name="T21" fmla="*/ 44 h 44"/>
                    <a:gd name="T22" fmla="*/ 0 w 58"/>
                    <a:gd name="T23" fmla="*/ 32 h 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8" h="44">
                      <a:moveTo>
                        <a:pt x="0" y="32"/>
                      </a:moveTo>
                      <a:lnTo>
                        <a:pt x="0" y="19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19" y="6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58" y="6"/>
                      </a:lnTo>
                      <a:lnTo>
                        <a:pt x="39" y="4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0" name="Freeform 448"/>
                <p:cNvSpPr>
                  <a:spLocks/>
                </p:cNvSpPr>
                <p:nvPr/>
              </p:nvSpPr>
              <p:spPr bwMode="auto">
                <a:xfrm>
                  <a:off x="3676" y="1395"/>
                  <a:ext cx="57" cy="32"/>
                </a:xfrm>
                <a:custGeom>
                  <a:avLst/>
                  <a:gdLst>
                    <a:gd name="T0" fmla="*/ 0 w 57"/>
                    <a:gd name="T1" fmla="*/ 32 h 32"/>
                    <a:gd name="T2" fmla="*/ 0 w 57"/>
                    <a:gd name="T3" fmla="*/ 19 h 32"/>
                    <a:gd name="T4" fmla="*/ 6 w 57"/>
                    <a:gd name="T5" fmla="*/ 13 h 32"/>
                    <a:gd name="T6" fmla="*/ 12 w 57"/>
                    <a:gd name="T7" fmla="*/ 13 h 32"/>
                    <a:gd name="T8" fmla="*/ 19 w 57"/>
                    <a:gd name="T9" fmla="*/ 6 h 32"/>
                    <a:gd name="T10" fmla="*/ 25 w 57"/>
                    <a:gd name="T11" fmla="*/ 0 h 32"/>
                    <a:gd name="T12" fmla="*/ 32 w 57"/>
                    <a:gd name="T13" fmla="*/ 0 h 32"/>
                    <a:gd name="T14" fmla="*/ 44 w 57"/>
                    <a:gd name="T15" fmla="*/ 0 h 32"/>
                    <a:gd name="T16" fmla="*/ 51 w 57"/>
                    <a:gd name="T17" fmla="*/ 0 h 32"/>
                    <a:gd name="T18" fmla="*/ 57 w 57"/>
                    <a:gd name="T19" fmla="*/ 6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7" h="32">
                      <a:moveTo>
                        <a:pt x="0" y="32"/>
                      </a:move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12" y="13"/>
                      </a:lnTo>
                      <a:lnTo>
                        <a:pt x="19" y="6"/>
                      </a:lnTo>
                      <a:lnTo>
                        <a:pt x="25" y="0"/>
                      </a:lnTo>
                      <a:lnTo>
                        <a:pt x="32" y="0"/>
                      </a:lnTo>
                      <a:lnTo>
                        <a:pt x="44" y="0"/>
                      </a:lnTo>
                      <a:lnTo>
                        <a:pt x="51" y="0"/>
                      </a:lnTo>
                      <a:lnTo>
                        <a:pt x="57" y="6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55" name="Group 449"/>
              <p:cNvGrpSpPr>
                <a:grpSpLocks/>
              </p:cNvGrpSpPr>
              <p:nvPr/>
            </p:nvGrpSpPr>
            <p:grpSpPr bwMode="auto">
              <a:xfrm>
                <a:off x="-124323" y="-126256"/>
                <a:ext cx="127980" cy="127996"/>
                <a:chOff x="-124323" y="-126256"/>
                <a:chExt cx="127980" cy="127996"/>
              </a:xfrm>
            </p:grpSpPr>
            <p:sp>
              <p:nvSpPr>
                <p:cNvPr id="21767" name="Line 450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256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8" name="Freeform 451"/>
                <p:cNvSpPr>
                  <a:spLocks/>
                </p:cNvSpPr>
                <p:nvPr/>
              </p:nvSpPr>
              <p:spPr bwMode="auto">
                <a:xfrm>
                  <a:off x="3586" y="1689"/>
                  <a:ext cx="58" cy="45"/>
                </a:xfrm>
                <a:custGeom>
                  <a:avLst/>
                  <a:gdLst>
                    <a:gd name="T0" fmla="*/ 58 w 58"/>
                    <a:gd name="T1" fmla="*/ 13 h 45"/>
                    <a:gd name="T2" fmla="*/ 58 w 58"/>
                    <a:gd name="T3" fmla="*/ 26 h 45"/>
                    <a:gd name="T4" fmla="*/ 51 w 58"/>
                    <a:gd name="T5" fmla="*/ 32 h 45"/>
                    <a:gd name="T6" fmla="*/ 45 w 58"/>
                    <a:gd name="T7" fmla="*/ 39 h 45"/>
                    <a:gd name="T8" fmla="*/ 39 w 58"/>
                    <a:gd name="T9" fmla="*/ 39 h 45"/>
                    <a:gd name="T10" fmla="*/ 32 w 58"/>
                    <a:gd name="T11" fmla="*/ 45 h 45"/>
                    <a:gd name="T12" fmla="*/ 26 w 58"/>
                    <a:gd name="T13" fmla="*/ 45 h 45"/>
                    <a:gd name="T14" fmla="*/ 13 w 58"/>
                    <a:gd name="T15" fmla="*/ 45 h 45"/>
                    <a:gd name="T16" fmla="*/ 7 w 58"/>
                    <a:gd name="T17" fmla="*/ 45 h 45"/>
                    <a:gd name="T18" fmla="*/ 0 w 58"/>
                    <a:gd name="T19" fmla="*/ 45 h 45"/>
                    <a:gd name="T20" fmla="*/ 19 w 58"/>
                    <a:gd name="T21" fmla="*/ 0 h 45"/>
                    <a:gd name="T22" fmla="*/ 58 w 58"/>
                    <a:gd name="T23" fmla="*/ 13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8" h="45">
                      <a:moveTo>
                        <a:pt x="58" y="13"/>
                      </a:moveTo>
                      <a:lnTo>
                        <a:pt x="58" y="26"/>
                      </a:lnTo>
                      <a:lnTo>
                        <a:pt x="51" y="32"/>
                      </a:lnTo>
                      <a:lnTo>
                        <a:pt x="45" y="39"/>
                      </a:lnTo>
                      <a:lnTo>
                        <a:pt x="39" y="39"/>
                      </a:lnTo>
                      <a:lnTo>
                        <a:pt x="32" y="45"/>
                      </a:lnTo>
                      <a:lnTo>
                        <a:pt x="26" y="45"/>
                      </a:lnTo>
                      <a:lnTo>
                        <a:pt x="13" y="45"/>
                      </a:lnTo>
                      <a:lnTo>
                        <a:pt x="7" y="45"/>
                      </a:lnTo>
                      <a:lnTo>
                        <a:pt x="0" y="45"/>
                      </a:lnTo>
                      <a:lnTo>
                        <a:pt x="19" y="0"/>
                      </a:lnTo>
                      <a:lnTo>
                        <a:pt x="58" y="13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9" name="Freeform 452"/>
                <p:cNvSpPr>
                  <a:spLocks/>
                </p:cNvSpPr>
                <p:nvPr/>
              </p:nvSpPr>
              <p:spPr bwMode="auto">
                <a:xfrm>
                  <a:off x="3593" y="1708"/>
                  <a:ext cx="57" cy="32"/>
                </a:xfrm>
                <a:custGeom>
                  <a:avLst/>
                  <a:gdLst>
                    <a:gd name="T0" fmla="*/ 57 w 57"/>
                    <a:gd name="T1" fmla="*/ 0 h 32"/>
                    <a:gd name="T2" fmla="*/ 57 w 57"/>
                    <a:gd name="T3" fmla="*/ 13 h 32"/>
                    <a:gd name="T4" fmla="*/ 51 w 57"/>
                    <a:gd name="T5" fmla="*/ 20 h 32"/>
                    <a:gd name="T6" fmla="*/ 44 w 57"/>
                    <a:gd name="T7" fmla="*/ 26 h 32"/>
                    <a:gd name="T8" fmla="*/ 38 w 57"/>
                    <a:gd name="T9" fmla="*/ 26 h 32"/>
                    <a:gd name="T10" fmla="*/ 32 w 57"/>
                    <a:gd name="T11" fmla="*/ 32 h 32"/>
                    <a:gd name="T12" fmla="*/ 25 w 57"/>
                    <a:gd name="T13" fmla="*/ 32 h 32"/>
                    <a:gd name="T14" fmla="*/ 12 w 57"/>
                    <a:gd name="T15" fmla="*/ 32 h 32"/>
                    <a:gd name="T16" fmla="*/ 6 w 57"/>
                    <a:gd name="T17" fmla="*/ 32 h 32"/>
                    <a:gd name="T18" fmla="*/ 0 w 57"/>
                    <a:gd name="T19" fmla="*/ 32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7" h="32">
                      <a:moveTo>
                        <a:pt x="57" y="0"/>
                      </a:moveTo>
                      <a:lnTo>
                        <a:pt x="57" y="13"/>
                      </a:lnTo>
                      <a:lnTo>
                        <a:pt x="51" y="20"/>
                      </a:lnTo>
                      <a:lnTo>
                        <a:pt x="44" y="26"/>
                      </a:lnTo>
                      <a:lnTo>
                        <a:pt x="38" y="26"/>
                      </a:lnTo>
                      <a:lnTo>
                        <a:pt x="32" y="32"/>
                      </a:lnTo>
                      <a:lnTo>
                        <a:pt x="25" y="32"/>
                      </a:lnTo>
                      <a:lnTo>
                        <a:pt x="12" y="32"/>
                      </a:lnTo>
                      <a:lnTo>
                        <a:pt x="6" y="32"/>
                      </a:lnTo>
                      <a:lnTo>
                        <a:pt x="0" y="32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0" name="Line 453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256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1" name="Line 454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323" y="-126256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2" name="Freeform 455"/>
                <p:cNvSpPr>
                  <a:spLocks/>
                </p:cNvSpPr>
                <p:nvPr/>
              </p:nvSpPr>
              <p:spPr bwMode="auto">
                <a:xfrm>
                  <a:off x="3605" y="1644"/>
                  <a:ext cx="45" cy="58"/>
                </a:xfrm>
                <a:custGeom>
                  <a:avLst/>
                  <a:gdLst>
                    <a:gd name="T0" fmla="*/ 13 w 45"/>
                    <a:gd name="T1" fmla="*/ 0 h 58"/>
                    <a:gd name="T2" fmla="*/ 20 w 45"/>
                    <a:gd name="T3" fmla="*/ 7 h 58"/>
                    <a:gd name="T4" fmla="*/ 26 w 45"/>
                    <a:gd name="T5" fmla="*/ 7 h 58"/>
                    <a:gd name="T6" fmla="*/ 32 w 45"/>
                    <a:gd name="T7" fmla="*/ 13 h 58"/>
                    <a:gd name="T8" fmla="*/ 39 w 45"/>
                    <a:gd name="T9" fmla="*/ 20 h 58"/>
                    <a:gd name="T10" fmla="*/ 39 w 45"/>
                    <a:gd name="T11" fmla="*/ 32 h 58"/>
                    <a:gd name="T12" fmla="*/ 45 w 45"/>
                    <a:gd name="T13" fmla="*/ 39 h 58"/>
                    <a:gd name="T14" fmla="*/ 45 w 45"/>
                    <a:gd name="T15" fmla="*/ 45 h 58"/>
                    <a:gd name="T16" fmla="*/ 45 w 45"/>
                    <a:gd name="T17" fmla="*/ 52 h 58"/>
                    <a:gd name="T18" fmla="*/ 39 w 45"/>
                    <a:gd name="T19" fmla="*/ 58 h 58"/>
                    <a:gd name="T20" fmla="*/ 0 w 45"/>
                    <a:gd name="T21" fmla="*/ 45 h 58"/>
                    <a:gd name="T22" fmla="*/ 13 w 45"/>
                    <a:gd name="T23" fmla="*/ 0 h 5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58">
                      <a:moveTo>
                        <a:pt x="13" y="0"/>
                      </a:moveTo>
                      <a:lnTo>
                        <a:pt x="20" y="7"/>
                      </a:lnTo>
                      <a:lnTo>
                        <a:pt x="26" y="7"/>
                      </a:lnTo>
                      <a:lnTo>
                        <a:pt x="32" y="13"/>
                      </a:lnTo>
                      <a:lnTo>
                        <a:pt x="39" y="20"/>
                      </a:lnTo>
                      <a:lnTo>
                        <a:pt x="39" y="32"/>
                      </a:lnTo>
                      <a:lnTo>
                        <a:pt x="45" y="39"/>
                      </a:lnTo>
                      <a:lnTo>
                        <a:pt x="45" y="45"/>
                      </a:lnTo>
                      <a:lnTo>
                        <a:pt x="45" y="52"/>
                      </a:lnTo>
                      <a:lnTo>
                        <a:pt x="39" y="58"/>
                      </a:lnTo>
                      <a:lnTo>
                        <a:pt x="0" y="4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73" name="Freeform 456"/>
                <p:cNvSpPr>
                  <a:spLocks/>
                </p:cNvSpPr>
                <p:nvPr/>
              </p:nvSpPr>
              <p:spPr bwMode="auto">
                <a:xfrm>
                  <a:off x="3625" y="1651"/>
                  <a:ext cx="32" cy="57"/>
                </a:xfrm>
                <a:custGeom>
                  <a:avLst/>
                  <a:gdLst>
                    <a:gd name="T0" fmla="*/ 0 w 32"/>
                    <a:gd name="T1" fmla="*/ 0 h 57"/>
                    <a:gd name="T2" fmla="*/ 6 w 32"/>
                    <a:gd name="T3" fmla="*/ 6 h 57"/>
                    <a:gd name="T4" fmla="*/ 12 w 32"/>
                    <a:gd name="T5" fmla="*/ 6 h 57"/>
                    <a:gd name="T6" fmla="*/ 19 w 32"/>
                    <a:gd name="T7" fmla="*/ 13 h 57"/>
                    <a:gd name="T8" fmla="*/ 25 w 32"/>
                    <a:gd name="T9" fmla="*/ 19 h 57"/>
                    <a:gd name="T10" fmla="*/ 25 w 32"/>
                    <a:gd name="T11" fmla="*/ 32 h 57"/>
                    <a:gd name="T12" fmla="*/ 32 w 32"/>
                    <a:gd name="T13" fmla="*/ 38 h 57"/>
                    <a:gd name="T14" fmla="*/ 32 w 32"/>
                    <a:gd name="T15" fmla="*/ 45 h 57"/>
                    <a:gd name="T16" fmla="*/ 32 w 32"/>
                    <a:gd name="T17" fmla="*/ 51 h 57"/>
                    <a:gd name="T18" fmla="*/ 25 w 32"/>
                    <a:gd name="T19" fmla="*/ 57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" h="57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19" y="13"/>
                      </a:lnTo>
                      <a:lnTo>
                        <a:pt x="25" y="19"/>
                      </a:lnTo>
                      <a:lnTo>
                        <a:pt x="25" y="32"/>
                      </a:lnTo>
                      <a:lnTo>
                        <a:pt x="32" y="38"/>
                      </a:lnTo>
                      <a:lnTo>
                        <a:pt x="32" y="45"/>
                      </a:lnTo>
                      <a:lnTo>
                        <a:pt x="32" y="51"/>
                      </a:lnTo>
                      <a:lnTo>
                        <a:pt x="25" y="57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56" name="Group 457"/>
              <p:cNvGrpSpPr>
                <a:grpSpLocks/>
              </p:cNvGrpSpPr>
              <p:nvPr/>
            </p:nvGrpSpPr>
            <p:grpSpPr bwMode="auto">
              <a:xfrm>
                <a:off x="-124252" y="-126429"/>
                <a:ext cx="127979" cy="128003"/>
                <a:chOff x="-124252" y="-126429"/>
                <a:chExt cx="127979" cy="128003"/>
              </a:xfrm>
            </p:grpSpPr>
            <p:sp>
              <p:nvSpPr>
                <p:cNvPr id="21760" name="Line 458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2" y="-126429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1" name="Freeform 459"/>
                <p:cNvSpPr>
                  <a:spLocks/>
                </p:cNvSpPr>
                <p:nvPr/>
              </p:nvSpPr>
              <p:spPr bwMode="auto">
                <a:xfrm>
                  <a:off x="3657" y="1517"/>
                  <a:ext cx="57" cy="51"/>
                </a:xfrm>
                <a:custGeom>
                  <a:avLst/>
                  <a:gdLst>
                    <a:gd name="T0" fmla="*/ 57 w 57"/>
                    <a:gd name="T1" fmla="*/ 19 h 51"/>
                    <a:gd name="T2" fmla="*/ 57 w 57"/>
                    <a:gd name="T3" fmla="*/ 25 h 51"/>
                    <a:gd name="T4" fmla="*/ 51 w 57"/>
                    <a:gd name="T5" fmla="*/ 32 h 51"/>
                    <a:gd name="T6" fmla="*/ 44 w 57"/>
                    <a:gd name="T7" fmla="*/ 38 h 51"/>
                    <a:gd name="T8" fmla="*/ 38 w 57"/>
                    <a:gd name="T9" fmla="*/ 44 h 51"/>
                    <a:gd name="T10" fmla="*/ 31 w 57"/>
                    <a:gd name="T11" fmla="*/ 44 h 51"/>
                    <a:gd name="T12" fmla="*/ 25 w 57"/>
                    <a:gd name="T13" fmla="*/ 51 h 51"/>
                    <a:gd name="T14" fmla="*/ 12 w 57"/>
                    <a:gd name="T15" fmla="*/ 51 h 51"/>
                    <a:gd name="T16" fmla="*/ 6 w 57"/>
                    <a:gd name="T17" fmla="*/ 51 h 51"/>
                    <a:gd name="T18" fmla="*/ 0 w 57"/>
                    <a:gd name="T19" fmla="*/ 44 h 51"/>
                    <a:gd name="T20" fmla="*/ 19 w 57"/>
                    <a:gd name="T21" fmla="*/ 0 h 51"/>
                    <a:gd name="T22" fmla="*/ 57 w 57"/>
                    <a:gd name="T23" fmla="*/ 19 h 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57" h="51">
                      <a:moveTo>
                        <a:pt x="57" y="19"/>
                      </a:moveTo>
                      <a:lnTo>
                        <a:pt x="57" y="25"/>
                      </a:lnTo>
                      <a:lnTo>
                        <a:pt x="51" y="32"/>
                      </a:lnTo>
                      <a:lnTo>
                        <a:pt x="44" y="38"/>
                      </a:lnTo>
                      <a:lnTo>
                        <a:pt x="38" y="44"/>
                      </a:lnTo>
                      <a:lnTo>
                        <a:pt x="31" y="44"/>
                      </a:lnTo>
                      <a:lnTo>
                        <a:pt x="25" y="51"/>
                      </a:lnTo>
                      <a:lnTo>
                        <a:pt x="12" y="51"/>
                      </a:lnTo>
                      <a:lnTo>
                        <a:pt x="6" y="51"/>
                      </a:lnTo>
                      <a:lnTo>
                        <a:pt x="0" y="44"/>
                      </a:lnTo>
                      <a:lnTo>
                        <a:pt x="19" y="0"/>
                      </a:lnTo>
                      <a:lnTo>
                        <a:pt x="57" y="1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2" name="Freeform 460"/>
                <p:cNvSpPr>
                  <a:spLocks/>
                </p:cNvSpPr>
                <p:nvPr/>
              </p:nvSpPr>
              <p:spPr bwMode="auto">
                <a:xfrm>
                  <a:off x="3663" y="1542"/>
                  <a:ext cx="57" cy="32"/>
                </a:xfrm>
                <a:custGeom>
                  <a:avLst/>
                  <a:gdLst>
                    <a:gd name="T0" fmla="*/ 57 w 57"/>
                    <a:gd name="T1" fmla="*/ 0 h 32"/>
                    <a:gd name="T2" fmla="*/ 57 w 57"/>
                    <a:gd name="T3" fmla="*/ 7 h 32"/>
                    <a:gd name="T4" fmla="*/ 51 w 57"/>
                    <a:gd name="T5" fmla="*/ 13 h 32"/>
                    <a:gd name="T6" fmla="*/ 45 w 57"/>
                    <a:gd name="T7" fmla="*/ 19 h 32"/>
                    <a:gd name="T8" fmla="*/ 38 w 57"/>
                    <a:gd name="T9" fmla="*/ 26 h 32"/>
                    <a:gd name="T10" fmla="*/ 32 w 57"/>
                    <a:gd name="T11" fmla="*/ 26 h 32"/>
                    <a:gd name="T12" fmla="*/ 25 w 57"/>
                    <a:gd name="T13" fmla="*/ 32 h 32"/>
                    <a:gd name="T14" fmla="*/ 13 w 57"/>
                    <a:gd name="T15" fmla="*/ 32 h 32"/>
                    <a:gd name="T16" fmla="*/ 6 w 57"/>
                    <a:gd name="T17" fmla="*/ 32 h 32"/>
                    <a:gd name="T18" fmla="*/ 0 w 57"/>
                    <a:gd name="T19" fmla="*/ 26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7" h="32">
                      <a:moveTo>
                        <a:pt x="57" y="0"/>
                      </a:moveTo>
                      <a:lnTo>
                        <a:pt x="57" y="7"/>
                      </a:lnTo>
                      <a:lnTo>
                        <a:pt x="51" y="13"/>
                      </a:lnTo>
                      <a:lnTo>
                        <a:pt x="45" y="19"/>
                      </a:lnTo>
                      <a:lnTo>
                        <a:pt x="38" y="26"/>
                      </a:lnTo>
                      <a:lnTo>
                        <a:pt x="32" y="26"/>
                      </a:lnTo>
                      <a:lnTo>
                        <a:pt x="25" y="32"/>
                      </a:lnTo>
                      <a:lnTo>
                        <a:pt x="13" y="32"/>
                      </a:lnTo>
                      <a:lnTo>
                        <a:pt x="6" y="32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3" name="Line 461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2" y="-126429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4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-124252" y="-126429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5" name="Freeform 463"/>
                <p:cNvSpPr>
                  <a:spLocks/>
                </p:cNvSpPr>
                <p:nvPr/>
              </p:nvSpPr>
              <p:spPr bwMode="auto">
                <a:xfrm>
                  <a:off x="3676" y="1478"/>
                  <a:ext cx="44" cy="58"/>
                </a:xfrm>
                <a:custGeom>
                  <a:avLst/>
                  <a:gdLst>
                    <a:gd name="T0" fmla="*/ 12 w 44"/>
                    <a:gd name="T1" fmla="*/ 0 h 58"/>
                    <a:gd name="T2" fmla="*/ 25 w 44"/>
                    <a:gd name="T3" fmla="*/ 0 h 58"/>
                    <a:gd name="T4" fmla="*/ 32 w 44"/>
                    <a:gd name="T5" fmla="*/ 7 h 58"/>
                    <a:gd name="T6" fmla="*/ 32 w 44"/>
                    <a:gd name="T7" fmla="*/ 13 h 58"/>
                    <a:gd name="T8" fmla="*/ 38 w 44"/>
                    <a:gd name="T9" fmla="*/ 19 h 58"/>
                    <a:gd name="T10" fmla="*/ 44 w 44"/>
                    <a:gd name="T11" fmla="*/ 26 h 58"/>
                    <a:gd name="T12" fmla="*/ 44 w 44"/>
                    <a:gd name="T13" fmla="*/ 32 h 58"/>
                    <a:gd name="T14" fmla="*/ 44 w 44"/>
                    <a:gd name="T15" fmla="*/ 45 h 58"/>
                    <a:gd name="T16" fmla="*/ 44 w 44"/>
                    <a:gd name="T17" fmla="*/ 51 h 58"/>
                    <a:gd name="T18" fmla="*/ 38 w 44"/>
                    <a:gd name="T19" fmla="*/ 58 h 58"/>
                    <a:gd name="T20" fmla="*/ 0 w 44"/>
                    <a:gd name="T21" fmla="*/ 39 h 58"/>
                    <a:gd name="T22" fmla="*/ 12 w 44"/>
                    <a:gd name="T23" fmla="*/ 0 h 5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" h="58">
                      <a:moveTo>
                        <a:pt x="12" y="0"/>
                      </a:moveTo>
                      <a:lnTo>
                        <a:pt x="25" y="0"/>
                      </a:lnTo>
                      <a:lnTo>
                        <a:pt x="32" y="7"/>
                      </a:lnTo>
                      <a:lnTo>
                        <a:pt x="32" y="13"/>
                      </a:lnTo>
                      <a:lnTo>
                        <a:pt x="38" y="19"/>
                      </a:lnTo>
                      <a:lnTo>
                        <a:pt x="44" y="26"/>
                      </a:lnTo>
                      <a:lnTo>
                        <a:pt x="44" y="32"/>
                      </a:lnTo>
                      <a:lnTo>
                        <a:pt x="44" y="45"/>
                      </a:lnTo>
                      <a:lnTo>
                        <a:pt x="44" y="51"/>
                      </a:lnTo>
                      <a:lnTo>
                        <a:pt x="38" y="58"/>
                      </a:lnTo>
                      <a:lnTo>
                        <a:pt x="0" y="3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66" name="Freeform 464"/>
                <p:cNvSpPr>
                  <a:spLocks/>
                </p:cNvSpPr>
                <p:nvPr/>
              </p:nvSpPr>
              <p:spPr bwMode="auto">
                <a:xfrm>
                  <a:off x="3695" y="1485"/>
                  <a:ext cx="32" cy="57"/>
                </a:xfrm>
                <a:custGeom>
                  <a:avLst/>
                  <a:gdLst>
                    <a:gd name="T0" fmla="*/ 0 w 32"/>
                    <a:gd name="T1" fmla="*/ 0 h 57"/>
                    <a:gd name="T2" fmla="*/ 13 w 32"/>
                    <a:gd name="T3" fmla="*/ 0 h 57"/>
                    <a:gd name="T4" fmla="*/ 19 w 32"/>
                    <a:gd name="T5" fmla="*/ 6 h 57"/>
                    <a:gd name="T6" fmla="*/ 19 w 32"/>
                    <a:gd name="T7" fmla="*/ 12 h 57"/>
                    <a:gd name="T8" fmla="*/ 25 w 32"/>
                    <a:gd name="T9" fmla="*/ 19 h 57"/>
                    <a:gd name="T10" fmla="*/ 32 w 32"/>
                    <a:gd name="T11" fmla="*/ 25 h 57"/>
                    <a:gd name="T12" fmla="*/ 32 w 32"/>
                    <a:gd name="T13" fmla="*/ 32 h 57"/>
                    <a:gd name="T14" fmla="*/ 32 w 32"/>
                    <a:gd name="T15" fmla="*/ 44 h 57"/>
                    <a:gd name="T16" fmla="*/ 32 w 32"/>
                    <a:gd name="T17" fmla="*/ 51 h 57"/>
                    <a:gd name="T18" fmla="*/ 25 w 32"/>
                    <a:gd name="T19" fmla="*/ 57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2" h="57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9" y="6"/>
                      </a:lnTo>
                      <a:lnTo>
                        <a:pt x="19" y="12"/>
                      </a:lnTo>
                      <a:lnTo>
                        <a:pt x="25" y="19"/>
                      </a:lnTo>
                      <a:lnTo>
                        <a:pt x="32" y="25"/>
                      </a:lnTo>
                      <a:lnTo>
                        <a:pt x="32" y="32"/>
                      </a:lnTo>
                      <a:lnTo>
                        <a:pt x="32" y="44"/>
                      </a:lnTo>
                      <a:lnTo>
                        <a:pt x="32" y="51"/>
                      </a:lnTo>
                      <a:lnTo>
                        <a:pt x="25" y="57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57" name="Group 465"/>
              <p:cNvGrpSpPr>
                <a:grpSpLocks/>
              </p:cNvGrpSpPr>
              <p:nvPr/>
            </p:nvGrpSpPr>
            <p:grpSpPr bwMode="auto">
              <a:xfrm>
                <a:off x="3727" y="1235"/>
                <a:ext cx="70" cy="160"/>
                <a:chOff x="3727" y="1235"/>
                <a:chExt cx="70" cy="160"/>
              </a:xfrm>
            </p:grpSpPr>
            <p:sp>
              <p:nvSpPr>
                <p:cNvPr id="21758" name="Freeform 466"/>
                <p:cNvSpPr>
                  <a:spLocks/>
                </p:cNvSpPr>
                <p:nvPr/>
              </p:nvSpPr>
              <p:spPr bwMode="auto">
                <a:xfrm>
                  <a:off x="3727" y="1235"/>
                  <a:ext cx="70" cy="102"/>
                </a:xfrm>
                <a:custGeom>
                  <a:avLst/>
                  <a:gdLst>
                    <a:gd name="T0" fmla="*/ 70 w 70"/>
                    <a:gd name="T1" fmla="*/ 0 h 102"/>
                    <a:gd name="T2" fmla="*/ 70 w 70"/>
                    <a:gd name="T3" fmla="*/ 102 h 102"/>
                    <a:gd name="T4" fmla="*/ 32 w 70"/>
                    <a:gd name="T5" fmla="*/ 90 h 102"/>
                    <a:gd name="T6" fmla="*/ 0 w 70"/>
                    <a:gd name="T7" fmla="*/ 77 h 102"/>
                    <a:gd name="T8" fmla="*/ 70 w 70"/>
                    <a:gd name="T9" fmla="*/ 0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102">
                      <a:moveTo>
                        <a:pt x="70" y="0"/>
                      </a:moveTo>
                      <a:lnTo>
                        <a:pt x="70" y="102"/>
                      </a:lnTo>
                      <a:lnTo>
                        <a:pt x="32" y="90"/>
                      </a:lnTo>
                      <a:lnTo>
                        <a:pt x="0" y="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59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3733" y="1325"/>
                  <a:ext cx="26" cy="70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706" name="Rectangle 468"/>
            <p:cNvSpPr>
              <a:spLocks noChangeArrowheads="1"/>
            </p:cNvSpPr>
            <p:nvPr/>
          </p:nvSpPr>
          <p:spPr bwMode="auto">
            <a:xfrm>
              <a:off x="3663" y="1063"/>
              <a:ext cx="24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Light</a:t>
              </a:r>
              <a:endParaRPr lang="en-US" sz="2000"/>
            </a:p>
          </p:txBody>
        </p:sp>
        <p:grpSp>
          <p:nvGrpSpPr>
            <p:cNvPr id="21707" name="Group 469"/>
            <p:cNvGrpSpPr>
              <a:grpSpLocks/>
            </p:cNvGrpSpPr>
            <p:nvPr/>
          </p:nvGrpSpPr>
          <p:grpSpPr bwMode="auto">
            <a:xfrm>
              <a:off x="-123690" y="-125367"/>
              <a:ext cx="128197" cy="128354"/>
              <a:chOff x="-123690" y="-125367"/>
              <a:chExt cx="128197" cy="128354"/>
            </a:xfrm>
          </p:grpSpPr>
          <p:grpSp>
            <p:nvGrpSpPr>
              <p:cNvPr id="21709" name="Group 470"/>
              <p:cNvGrpSpPr>
                <a:grpSpLocks/>
              </p:cNvGrpSpPr>
              <p:nvPr/>
            </p:nvGrpSpPr>
            <p:grpSpPr bwMode="auto">
              <a:xfrm>
                <a:off x="-123690" y="-125028"/>
                <a:ext cx="127992" cy="128015"/>
                <a:chOff x="-123690" y="-125028"/>
                <a:chExt cx="127992" cy="128015"/>
              </a:xfrm>
            </p:grpSpPr>
            <p:sp>
              <p:nvSpPr>
                <p:cNvPr id="21745" name="Line 471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90" y="-125028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6" name="Freeform 472"/>
                <p:cNvSpPr>
                  <a:spLocks/>
                </p:cNvSpPr>
                <p:nvPr/>
              </p:nvSpPr>
              <p:spPr bwMode="auto">
                <a:xfrm>
                  <a:off x="4232" y="2917"/>
                  <a:ext cx="45" cy="64"/>
                </a:xfrm>
                <a:custGeom>
                  <a:avLst/>
                  <a:gdLst>
                    <a:gd name="T0" fmla="*/ 26 w 45"/>
                    <a:gd name="T1" fmla="*/ 64 h 64"/>
                    <a:gd name="T2" fmla="*/ 19 w 45"/>
                    <a:gd name="T3" fmla="*/ 58 h 64"/>
                    <a:gd name="T4" fmla="*/ 13 w 45"/>
                    <a:gd name="T5" fmla="*/ 51 h 64"/>
                    <a:gd name="T6" fmla="*/ 6 w 45"/>
                    <a:gd name="T7" fmla="*/ 45 h 64"/>
                    <a:gd name="T8" fmla="*/ 6 w 45"/>
                    <a:gd name="T9" fmla="*/ 38 h 64"/>
                    <a:gd name="T10" fmla="*/ 0 w 45"/>
                    <a:gd name="T11" fmla="*/ 32 h 64"/>
                    <a:gd name="T12" fmla="*/ 0 w 45"/>
                    <a:gd name="T13" fmla="*/ 26 h 64"/>
                    <a:gd name="T14" fmla="*/ 0 w 45"/>
                    <a:gd name="T15" fmla="*/ 19 h 64"/>
                    <a:gd name="T16" fmla="*/ 0 w 45"/>
                    <a:gd name="T17" fmla="*/ 6 h 64"/>
                    <a:gd name="T18" fmla="*/ 0 w 45"/>
                    <a:gd name="T19" fmla="*/ 0 h 64"/>
                    <a:gd name="T20" fmla="*/ 45 w 45"/>
                    <a:gd name="T21" fmla="*/ 19 h 64"/>
                    <a:gd name="T22" fmla="*/ 26 w 45"/>
                    <a:gd name="T23" fmla="*/ 64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64">
                      <a:moveTo>
                        <a:pt x="26" y="64"/>
                      </a:moveTo>
                      <a:lnTo>
                        <a:pt x="19" y="58"/>
                      </a:lnTo>
                      <a:lnTo>
                        <a:pt x="13" y="51"/>
                      </a:lnTo>
                      <a:lnTo>
                        <a:pt x="6" y="45"/>
                      </a:lnTo>
                      <a:lnTo>
                        <a:pt x="6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45" y="19"/>
                      </a:lnTo>
                      <a:lnTo>
                        <a:pt x="26" y="64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7" name="Freeform 473"/>
                <p:cNvSpPr>
                  <a:spLocks/>
                </p:cNvSpPr>
                <p:nvPr/>
              </p:nvSpPr>
              <p:spPr bwMode="auto">
                <a:xfrm>
                  <a:off x="4238" y="2923"/>
                  <a:ext cx="26" cy="64"/>
                </a:xfrm>
                <a:custGeom>
                  <a:avLst/>
                  <a:gdLst>
                    <a:gd name="T0" fmla="*/ 26 w 26"/>
                    <a:gd name="T1" fmla="*/ 64 h 64"/>
                    <a:gd name="T2" fmla="*/ 20 w 26"/>
                    <a:gd name="T3" fmla="*/ 58 h 64"/>
                    <a:gd name="T4" fmla="*/ 13 w 26"/>
                    <a:gd name="T5" fmla="*/ 52 h 64"/>
                    <a:gd name="T6" fmla="*/ 7 w 26"/>
                    <a:gd name="T7" fmla="*/ 45 h 64"/>
                    <a:gd name="T8" fmla="*/ 7 w 26"/>
                    <a:gd name="T9" fmla="*/ 39 h 64"/>
                    <a:gd name="T10" fmla="*/ 0 w 26"/>
                    <a:gd name="T11" fmla="*/ 32 h 64"/>
                    <a:gd name="T12" fmla="*/ 0 w 26"/>
                    <a:gd name="T13" fmla="*/ 26 h 64"/>
                    <a:gd name="T14" fmla="*/ 0 w 26"/>
                    <a:gd name="T15" fmla="*/ 20 h 64"/>
                    <a:gd name="T16" fmla="*/ 0 w 26"/>
                    <a:gd name="T17" fmla="*/ 7 h 64"/>
                    <a:gd name="T18" fmla="*/ 0 w 26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6" h="64">
                      <a:moveTo>
                        <a:pt x="26" y="64"/>
                      </a:moveTo>
                      <a:lnTo>
                        <a:pt x="20" y="58"/>
                      </a:lnTo>
                      <a:lnTo>
                        <a:pt x="13" y="52"/>
                      </a:lnTo>
                      <a:lnTo>
                        <a:pt x="7" y="45"/>
                      </a:lnTo>
                      <a:lnTo>
                        <a:pt x="7" y="39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0" y="20"/>
                      </a:ln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8" name="Line 474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90" y="-125028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9" name="Line 475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90" y="-125028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50" name="Freeform 476"/>
                <p:cNvSpPr>
                  <a:spLocks/>
                </p:cNvSpPr>
                <p:nvPr/>
              </p:nvSpPr>
              <p:spPr bwMode="auto">
                <a:xfrm>
                  <a:off x="4232" y="2891"/>
                  <a:ext cx="64" cy="45"/>
                </a:xfrm>
                <a:custGeom>
                  <a:avLst/>
                  <a:gdLst>
                    <a:gd name="T0" fmla="*/ 0 w 64"/>
                    <a:gd name="T1" fmla="*/ 26 h 45"/>
                    <a:gd name="T2" fmla="*/ 6 w 64"/>
                    <a:gd name="T3" fmla="*/ 20 h 45"/>
                    <a:gd name="T4" fmla="*/ 13 w 64"/>
                    <a:gd name="T5" fmla="*/ 13 h 45"/>
                    <a:gd name="T6" fmla="*/ 19 w 64"/>
                    <a:gd name="T7" fmla="*/ 7 h 45"/>
                    <a:gd name="T8" fmla="*/ 26 w 64"/>
                    <a:gd name="T9" fmla="*/ 0 h 45"/>
                    <a:gd name="T10" fmla="*/ 32 w 64"/>
                    <a:gd name="T11" fmla="*/ 0 h 45"/>
                    <a:gd name="T12" fmla="*/ 38 w 64"/>
                    <a:gd name="T13" fmla="*/ 0 h 45"/>
                    <a:gd name="T14" fmla="*/ 45 w 64"/>
                    <a:gd name="T15" fmla="*/ 0 h 45"/>
                    <a:gd name="T16" fmla="*/ 58 w 64"/>
                    <a:gd name="T17" fmla="*/ 0 h 45"/>
                    <a:gd name="T18" fmla="*/ 64 w 64"/>
                    <a:gd name="T19" fmla="*/ 0 h 45"/>
                    <a:gd name="T20" fmla="*/ 45 w 64"/>
                    <a:gd name="T21" fmla="*/ 45 h 45"/>
                    <a:gd name="T22" fmla="*/ 0 w 64"/>
                    <a:gd name="T23" fmla="*/ 26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4" h="45">
                      <a:moveTo>
                        <a:pt x="0" y="26"/>
                      </a:moveTo>
                      <a:lnTo>
                        <a:pt x="6" y="20"/>
                      </a:lnTo>
                      <a:lnTo>
                        <a:pt x="13" y="13"/>
                      </a:lnTo>
                      <a:lnTo>
                        <a:pt x="19" y="7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8" y="0"/>
                      </a:lnTo>
                      <a:lnTo>
                        <a:pt x="64" y="0"/>
                      </a:lnTo>
                      <a:lnTo>
                        <a:pt x="45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51" name="Freeform 477"/>
                <p:cNvSpPr>
                  <a:spLocks/>
                </p:cNvSpPr>
                <p:nvPr/>
              </p:nvSpPr>
              <p:spPr bwMode="auto">
                <a:xfrm>
                  <a:off x="4238" y="2898"/>
                  <a:ext cx="64" cy="25"/>
                </a:xfrm>
                <a:custGeom>
                  <a:avLst/>
                  <a:gdLst>
                    <a:gd name="T0" fmla="*/ 0 w 64"/>
                    <a:gd name="T1" fmla="*/ 25 h 25"/>
                    <a:gd name="T2" fmla="*/ 7 w 64"/>
                    <a:gd name="T3" fmla="*/ 19 h 25"/>
                    <a:gd name="T4" fmla="*/ 13 w 64"/>
                    <a:gd name="T5" fmla="*/ 13 h 25"/>
                    <a:gd name="T6" fmla="*/ 20 w 64"/>
                    <a:gd name="T7" fmla="*/ 6 h 25"/>
                    <a:gd name="T8" fmla="*/ 26 w 64"/>
                    <a:gd name="T9" fmla="*/ 0 h 25"/>
                    <a:gd name="T10" fmla="*/ 32 w 64"/>
                    <a:gd name="T11" fmla="*/ 0 h 25"/>
                    <a:gd name="T12" fmla="*/ 39 w 64"/>
                    <a:gd name="T13" fmla="*/ 0 h 25"/>
                    <a:gd name="T14" fmla="*/ 45 w 64"/>
                    <a:gd name="T15" fmla="*/ 0 h 25"/>
                    <a:gd name="T16" fmla="*/ 58 w 64"/>
                    <a:gd name="T17" fmla="*/ 0 h 25"/>
                    <a:gd name="T18" fmla="*/ 64 w 64"/>
                    <a:gd name="T19" fmla="*/ 0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4" h="25">
                      <a:moveTo>
                        <a:pt x="0" y="25"/>
                      </a:moveTo>
                      <a:lnTo>
                        <a:pt x="7" y="19"/>
                      </a:lnTo>
                      <a:lnTo>
                        <a:pt x="13" y="13"/>
                      </a:lnTo>
                      <a:lnTo>
                        <a:pt x="20" y="6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8" y="0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0" name="Group 478"/>
              <p:cNvGrpSpPr>
                <a:grpSpLocks/>
              </p:cNvGrpSpPr>
              <p:nvPr/>
            </p:nvGrpSpPr>
            <p:grpSpPr bwMode="auto">
              <a:xfrm>
                <a:off x="-123619" y="-125201"/>
                <a:ext cx="127992" cy="128016"/>
                <a:chOff x="-123619" y="-125201"/>
                <a:chExt cx="127992" cy="128016"/>
              </a:xfrm>
            </p:grpSpPr>
            <p:sp>
              <p:nvSpPr>
                <p:cNvPr id="21738" name="Line 479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9" y="-125201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9" name="Freeform 480"/>
                <p:cNvSpPr>
                  <a:spLocks/>
                </p:cNvSpPr>
                <p:nvPr/>
              </p:nvSpPr>
              <p:spPr bwMode="auto">
                <a:xfrm>
                  <a:off x="4302" y="2751"/>
                  <a:ext cx="45" cy="57"/>
                </a:xfrm>
                <a:custGeom>
                  <a:avLst/>
                  <a:gdLst>
                    <a:gd name="T0" fmla="*/ 26 w 45"/>
                    <a:gd name="T1" fmla="*/ 57 h 57"/>
                    <a:gd name="T2" fmla="*/ 20 w 45"/>
                    <a:gd name="T3" fmla="*/ 57 h 57"/>
                    <a:gd name="T4" fmla="*/ 13 w 45"/>
                    <a:gd name="T5" fmla="*/ 51 h 57"/>
                    <a:gd name="T6" fmla="*/ 7 w 45"/>
                    <a:gd name="T7" fmla="*/ 45 h 57"/>
                    <a:gd name="T8" fmla="*/ 7 w 45"/>
                    <a:gd name="T9" fmla="*/ 38 h 57"/>
                    <a:gd name="T10" fmla="*/ 0 w 45"/>
                    <a:gd name="T11" fmla="*/ 32 h 57"/>
                    <a:gd name="T12" fmla="*/ 0 w 45"/>
                    <a:gd name="T13" fmla="*/ 19 h 57"/>
                    <a:gd name="T14" fmla="*/ 0 w 45"/>
                    <a:gd name="T15" fmla="*/ 13 h 57"/>
                    <a:gd name="T16" fmla="*/ 0 w 45"/>
                    <a:gd name="T17" fmla="*/ 6 h 57"/>
                    <a:gd name="T18" fmla="*/ 0 w 45"/>
                    <a:gd name="T19" fmla="*/ 0 h 57"/>
                    <a:gd name="T20" fmla="*/ 45 w 45"/>
                    <a:gd name="T21" fmla="*/ 13 h 57"/>
                    <a:gd name="T22" fmla="*/ 26 w 45"/>
                    <a:gd name="T23" fmla="*/ 57 h 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57">
                      <a:moveTo>
                        <a:pt x="26" y="57"/>
                      </a:moveTo>
                      <a:lnTo>
                        <a:pt x="20" y="57"/>
                      </a:lnTo>
                      <a:lnTo>
                        <a:pt x="13" y="51"/>
                      </a:lnTo>
                      <a:lnTo>
                        <a:pt x="7" y="45"/>
                      </a:lnTo>
                      <a:lnTo>
                        <a:pt x="7" y="38"/>
                      </a:lnTo>
                      <a:lnTo>
                        <a:pt x="0" y="32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45" y="13"/>
                      </a:lnTo>
                      <a:lnTo>
                        <a:pt x="26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0" name="Freeform 481"/>
                <p:cNvSpPr>
                  <a:spLocks/>
                </p:cNvSpPr>
                <p:nvPr/>
              </p:nvSpPr>
              <p:spPr bwMode="auto">
                <a:xfrm>
                  <a:off x="4309" y="2757"/>
                  <a:ext cx="25" cy="58"/>
                </a:xfrm>
                <a:custGeom>
                  <a:avLst/>
                  <a:gdLst>
                    <a:gd name="T0" fmla="*/ 25 w 25"/>
                    <a:gd name="T1" fmla="*/ 58 h 58"/>
                    <a:gd name="T2" fmla="*/ 19 w 25"/>
                    <a:gd name="T3" fmla="*/ 58 h 58"/>
                    <a:gd name="T4" fmla="*/ 13 w 25"/>
                    <a:gd name="T5" fmla="*/ 51 h 58"/>
                    <a:gd name="T6" fmla="*/ 6 w 25"/>
                    <a:gd name="T7" fmla="*/ 45 h 58"/>
                    <a:gd name="T8" fmla="*/ 6 w 25"/>
                    <a:gd name="T9" fmla="*/ 39 h 58"/>
                    <a:gd name="T10" fmla="*/ 0 w 25"/>
                    <a:gd name="T11" fmla="*/ 32 h 58"/>
                    <a:gd name="T12" fmla="*/ 0 w 25"/>
                    <a:gd name="T13" fmla="*/ 19 h 58"/>
                    <a:gd name="T14" fmla="*/ 0 w 25"/>
                    <a:gd name="T15" fmla="*/ 13 h 58"/>
                    <a:gd name="T16" fmla="*/ 0 w 25"/>
                    <a:gd name="T17" fmla="*/ 7 h 58"/>
                    <a:gd name="T18" fmla="*/ 0 w 25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5" h="58">
                      <a:moveTo>
                        <a:pt x="25" y="58"/>
                      </a:moveTo>
                      <a:lnTo>
                        <a:pt x="19" y="58"/>
                      </a:lnTo>
                      <a:lnTo>
                        <a:pt x="13" y="51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0" y="32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1" name="Line 482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9" y="-125201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2" name="Line 483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9" y="-125201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3" name="Freeform 484"/>
                <p:cNvSpPr>
                  <a:spLocks/>
                </p:cNvSpPr>
                <p:nvPr/>
              </p:nvSpPr>
              <p:spPr bwMode="auto">
                <a:xfrm>
                  <a:off x="4302" y="2719"/>
                  <a:ext cx="64" cy="45"/>
                </a:xfrm>
                <a:custGeom>
                  <a:avLst/>
                  <a:gdLst>
                    <a:gd name="T0" fmla="*/ 0 w 64"/>
                    <a:gd name="T1" fmla="*/ 32 h 45"/>
                    <a:gd name="T2" fmla="*/ 7 w 64"/>
                    <a:gd name="T3" fmla="*/ 19 h 45"/>
                    <a:gd name="T4" fmla="*/ 13 w 64"/>
                    <a:gd name="T5" fmla="*/ 13 h 45"/>
                    <a:gd name="T6" fmla="*/ 20 w 64"/>
                    <a:gd name="T7" fmla="*/ 13 h 45"/>
                    <a:gd name="T8" fmla="*/ 26 w 64"/>
                    <a:gd name="T9" fmla="*/ 6 h 45"/>
                    <a:gd name="T10" fmla="*/ 32 w 64"/>
                    <a:gd name="T11" fmla="*/ 0 h 45"/>
                    <a:gd name="T12" fmla="*/ 39 w 64"/>
                    <a:gd name="T13" fmla="*/ 0 h 45"/>
                    <a:gd name="T14" fmla="*/ 45 w 64"/>
                    <a:gd name="T15" fmla="*/ 0 h 45"/>
                    <a:gd name="T16" fmla="*/ 58 w 64"/>
                    <a:gd name="T17" fmla="*/ 0 h 45"/>
                    <a:gd name="T18" fmla="*/ 64 w 64"/>
                    <a:gd name="T19" fmla="*/ 6 h 45"/>
                    <a:gd name="T20" fmla="*/ 45 w 64"/>
                    <a:gd name="T21" fmla="*/ 45 h 45"/>
                    <a:gd name="T22" fmla="*/ 0 w 64"/>
                    <a:gd name="T23" fmla="*/ 32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4" h="45">
                      <a:moveTo>
                        <a:pt x="0" y="32"/>
                      </a:moveTo>
                      <a:lnTo>
                        <a:pt x="7" y="19"/>
                      </a:lnTo>
                      <a:lnTo>
                        <a:pt x="13" y="13"/>
                      </a:lnTo>
                      <a:lnTo>
                        <a:pt x="20" y="13"/>
                      </a:lnTo>
                      <a:lnTo>
                        <a:pt x="26" y="6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8" y="0"/>
                      </a:lnTo>
                      <a:lnTo>
                        <a:pt x="64" y="6"/>
                      </a:lnTo>
                      <a:lnTo>
                        <a:pt x="45" y="45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4" name="Freeform 485"/>
                <p:cNvSpPr>
                  <a:spLocks/>
                </p:cNvSpPr>
                <p:nvPr/>
              </p:nvSpPr>
              <p:spPr bwMode="auto">
                <a:xfrm>
                  <a:off x="4309" y="2725"/>
                  <a:ext cx="64" cy="32"/>
                </a:xfrm>
                <a:custGeom>
                  <a:avLst/>
                  <a:gdLst>
                    <a:gd name="T0" fmla="*/ 0 w 64"/>
                    <a:gd name="T1" fmla="*/ 32 h 32"/>
                    <a:gd name="T2" fmla="*/ 6 w 64"/>
                    <a:gd name="T3" fmla="*/ 19 h 32"/>
                    <a:gd name="T4" fmla="*/ 13 w 64"/>
                    <a:gd name="T5" fmla="*/ 13 h 32"/>
                    <a:gd name="T6" fmla="*/ 19 w 64"/>
                    <a:gd name="T7" fmla="*/ 13 h 32"/>
                    <a:gd name="T8" fmla="*/ 25 w 64"/>
                    <a:gd name="T9" fmla="*/ 7 h 32"/>
                    <a:gd name="T10" fmla="*/ 32 w 64"/>
                    <a:gd name="T11" fmla="*/ 0 h 32"/>
                    <a:gd name="T12" fmla="*/ 38 w 64"/>
                    <a:gd name="T13" fmla="*/ 0 h 32"/>
                    <a:gd name="T14" fmla="*/ 45 w 64"/>
                    <a:gd name="T15" fmla="*/ 0 h 32"/>
                    <a:gd name="T16" fmla="*/ 57 w 64"/>
                    <a:gd name="T17" fmla="*/ 0 h 32"/>
                    <a:gd name="T18" fmla="*/ 64 w 64"/>
                    <a:gd name="T19" fmla="*/ 7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4" h="32">
                      <a:moveTo>
                        <a:pt x="0" y="32"/>
                      </a:moveTo>
                      <a:lnTo>
                        <a:pt x="6" y="19"/>
                      </a:lnTo>
                      <a:lnTo>
                        <a:pt x="13" y="13"/>
                      </a:lnTo>
                      <a:lnTo>
                        <a:pt x="19" y="13"/>
                      </a:lnTo>
                      <a:lnTo>
                        <a:pt x="25" y="7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7" y="0"/>
                      </a:lnTo>
                      <a:lnTo>
                        <a:pt x="64" y="7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1" name="Group 486"/>
              <p:cNvGrpSpPr>
                <a:grpSpLocks/>
              </p:cNvGrpSpPr>
              <p:nvPr/>
            </p:nvGrpSpPr>
            <p:grpSpPr bwMode="auto">
              <a:xfrm>
                <a:off x="-123549" y="-125367"/>
                <a:ext cx="127992" cy="128015"/>
                <a:chOff x="-123549" y="-125367"/>
                <a:chExt cx="127992" cy="128015"/>
              </a:xfrm>
            </p:grpSpPr>
            <p:sp>
              <p:nvSpPr>
                <p:cNvPr id="21731" name="Line 487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9" y="-125367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2" name="Freeform 488"/>
                <p:cNvSpPr>
                  <a:spLocks/>
                </p:cNvSpPr>
                <p:nvPr/>
              </p:nvSpPr>
              <p:spPr bwMode="auto">
                <a:xfrm>
                  <a:off x="4373" y="2578"/>
                  <a:ext cx="45" cy="64"/>
                </a:xfrm>
                <a:custGeom>
                  <a:avLst/>
                  <a:gdLst>
                    <a:gd name="T0" fmla="*/ 25 w 45"/>
                    <a:gd name="T1" fmla="*/ 64 h 64"/>
                    <a:gd name="T2" fmla="*/ 19 w 45"/>
                    <a:gd name="T3" fmla="*/ 58 h 64"/>
                    <a:gd name="T4" fmla="*/ 13 w 45"/>
                    <a:gd name="T5" fmla="*/ 51 h 64"/>
                    <a:gd name="T6" fmla="*/ 6 w 45"/>
                    <a:gd name="T7" fmla="*/ 51 h 64"/>
                    <a:gd name="T8" fmla="*/ 0 w 45"/>
                    <a:gd name="T9" fmla="*/ 38 h 64"/>
                    <a:gd name="T10" fmla="*/ 0 w 45"/>
                    <a:gd name="T11" fmla="*/ 32 h 64"/>
                    <a:gd name="T12" fmla="*/ 0 w 45"/>
                    <a:gd name="T13" fmla="*/ 26 h 64"/>
                    <a:gd name="T14" fmla="*/ 0 w 45"/>
                    <a:gd name="T15" fmla="*/ 19 h 64"/>
                    <a:gd name="T16" fmla="*/ 0 w 45"/>
                    <a:gd name="T17" fmla="*/ 7 h 64"/>
                    <a:gd name="T18" fmla="*/ 0 w 45"/>
                    <a:gd name="T19" fmla="*/ 0 h 64"/>
                    <a:gd name="T20" fmla="*/ 45 w 45"/>
                    <a:gd name="T21" fmla="*/ 19 h 64"/>
                    <a:gd name="T22" fmla="*/ 25 w 45"/>
                    <a:gd name="T23" fmla="*/ 64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64">
                      <a:moveTo>
                        <a:pt x="25" y="64"/>
                      </a:moveTo>
                      <a:lnTo>
                        <a:pt x="19" y="58"/>
                      </a:lnTo>
                      <a:lnTo>
                        <a:pt x="13" y="51"/>
                      </a:lnTo>
                      <a:lnTo>
                        <a:pt x="6" y="51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5" y="19"/>
                      </a:lnTo>
                      <a:lnTo>
                        <a:pt x="25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3" name="Freeform 489"/>
                <p:cNvSpPr>
                  <a:spLocks/>
                </p:cNvSpPr>
                <p:nvPr/>
              </p:nvSpPr>
              <p:spPr bwMode="auto">
                <a:xfrm>
                  <a:off x="4379" y="2585"/>
                  <a:ext cx="26" cy="63"/>
                </a:xfrm>
                <a:custGeom>
                  <a:avLst/>
                  <a:gdLst>
                    <a:gd name="T0" fmla="*/ 26 w 26"/>
                    <a:gd name="T1" fmla="*/ 63 h 63"/>
                    <a:gd name="T2" fmla="*/ 19 w 26"/>
                    <a:gd name="T3" fmla="*/ 57 h 63"/>
                    <a:gd name="T4" fmla="*/ 13 w 26"/>
                    <a:gd name="T5" fmla="*/ 51 h 63"/>
                    <a:gd name="T6" fmla="*/ 7 w 26"/>
                    <a:gd name="T7" fmla="*/ 51 h 63"/>
                    <a:gd name="T8" fmla="*/ 0 w 26"/>
                    <a:gd name="T9" fmla="*/ 38 h 63"/>
                    <a:gd name="T10" fmla="*/ 0 w 26"/>
                    <a:gd name="T11" fmla="*/ 31 h 63"/>
                    <a:gd name="T12" fmla="*/ 0 w 26"/>
                    <a:gd name="T13" fmla="*/ 25 h 63"/>
                    <a:gd name="T14" fmla="*/ 0 w 26"/>
                    <a:gd name="T15" fmla="*/ 19 h 63"/>
                    <a:gd name="T16" fmla="*/ 0 w 26"/>
                    <a:gd name="T17" fmla="*/ 6 h 63"/>
                    <a:gd name="T18" fmla="*/ 0 w 26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63"/>
                      </a:moveTo>
                      <a:lnTo>
                        <a:pt x="19" y="57"/>
                      </a:lnTo>
                      <a:lnTo>
                        <a:pt x="13" y="51"/>
                      </a:lnTo>
                      <a:lnTo>
                        <a:pt x="7" y="51"/>
                      </a:lnTo>
                      <a:lnTo>
                        <a:pt x="0" y="38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0" y="19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4" name="Line 490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9" y="-125367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5" name="Line 491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9" y="-125367"/>
                  <a:ext cx="7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6" name="Freeform 492"/>
                <p:cNvSpPr>
                  <a:spLocks/>
                </p:cNvSpPr>
                <p:nvPr/>
              </p:nvSpPr>
              <p:spPr bwMode="auto">
                <a:xfrm>
                  <a:off x="4373" y="2553"/>
                  <a:ext cx="64" cy="44"/>
                </a:xfrm>
                <a:custGeom>
                  <a:avLst/>
                  <a:gdLst>
                    <a:gd name="T0" fmla="*/ 0 w 64"/>
                    <a:gd name="T1" fmla="*/ 25 h 44"/>
                    <a:gd name="T2" fmla="*/ 6 w 64"/>
                    <a:gd name="T3" fmla="*/ 19 h 44"/>
                    <a:gd name="T4" fmla="*/ 6 w 64"/>
                    <a:gd name="T5" fmla="*/ 12 h 44"/>
                    <a:gd name="T6" fmla="*/ 13 w 64"/>
                    <a:gd name="T7" fmla="*/ 6 h 44"/>
                    <a:gd name="T8" fmla="*/ 19 w 64"/>
                    <a:gd name="T9" fmla="*/ 6 h 44"/>
                    <a:gd name="T10" fmla="*/ 32 w 64"/>
                    <a:gd name="T11" fmla="*/ 0 h 44"/>
                    <a:gd name="T12" fmla="*/ 38 w 64"/>
                    <a:gd name="T13" fmla="*/ 0 h 44"/>
                    <a:gd name="T14" fmla="*/ 45 w 64"/>
                    <a:gd name="T15" fmla="*/ 0 h 44"/>
                    <a:gd name="T16" fmla="*/ 51 w 64"/>
                    <a:gd name="T17" fmla="*/ 0 h 44"/>
                    <a:gd name="T18" fmla="*/ 64 w 64"/>
                    <a:gd name="T19" fmla="*/ 0 h 44"/>
                    <a:gd name="T20" fmla="*/ 45 w 64"/>
                    <a:gd name="T21" fmla="*/ 44 h 44"/>
                    <a:gd name="T22" fmla="*/ 0 w 64"/>
                    <a:gd name="T23" fmla="*/ 25 h 4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4" h="44">
                      <a:moveTo>
                        <a:pt x="0" y="25"/>
                      </a:moveTo>
                      <a:lnTo>
                        <a:pt x="6" y="19"/>
                      </a:lnTo>
                      <a:lnTo>
                        <a:pt x="6" y="12"/>
                      </a:lnTo>
                      <a:lnTo>
                        <a:pt x="13" y="6"/>
                      </a:lnTo>
                      <a:lnTo>
                        <a:pt x="19" y="6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64" y="0"/>
                      </a:lnTo>
                      <a:lnTo>
                        <a:pt x="45" y="44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7" name="Freeform 493"/>
                <p:cNvSpPr>
                  <a:spLocks/>
                </p:cNvSpPr>
                <p:nvPr/>
              </p:nvSpPr>
              <p:spPr bwMode="auto">
                <a:xfrm>
                  <a:off x="4379" y="2559"/>
                  <a:ext cx="64" cy="26"/>
                </a:xfrm>
                <a:custGeom>
                  <a:avLst/>
                  <a:gdLst>
                    <a:gd name="T0" fmla="*/ 0 w 64"/>
                    <a:gd name="T1" fmla="*/ 26 h 26"/>
                    <a:gd name="T2" fmla="*/ 7 w 64"/>
                    <a:gd name="T3" fmla="*/ 19 h 26"/>
                    <a:gd name="T4" fmla="*/ 7 w 64"/>
                    <a:gd name="T5" fmla="*/ 13 h 26"/>
                    <a:gd name="T6" fmla="*/ 13 w 64"/>
                    <a:gd name="T7" fmla="*/ 6 h 26"/>
                    <a:gd name="T8" fmla="*/ 19 w 64"/>
                    <a:gd name="T9" fmla="*/ 6 h 26"/>
                    <a:gd name="T10" fmla="*/ 32 w 64"/>
                    <a:gd name="T11" fmla="*/ 0 h 26"/>
                    <a:gd name="T12" fmla="*/ 39 w 64"/>
                    <a:gd name="T13" fmla="*/ 0 h 26"/>
                    <a:gd name="T14" fmla="*/ 45 w 64"/>
                    <a:gd name="T15" fmla="*/ 0 h 26"/>
                    <a:gd name="T16" fmla="*/ 51 w 64"/>
                    <a:gd name="T17" fmla="*/ 0 h 26"/>
                    <a:gd name="T18" fmla="*/ 64 w 64"/>
                    <a:gd name="T19" fmla="*/ 0 h 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4" h="26">
                      <a:moveTo>
                        <a:pt x="0" y="26"/>
                      </a:moveTo>
                      <a:lnTo>
                        <a:pt x="7" y="19"/>
                      </a:lnTo>
                      <a:lnTo>
                        <a:pt x="7" y="13"/>
                      </a:lnTo>
                      <a:lnTo>
                        <a:pt x="13" y="6"/>
                      </a:lnTo>
                      <a:lnTo>
                        <a:pt x="19" y="6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1" y="0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2" name="Group 494"/>
              <p:cNvGrpSpPr>
                <a:grpSpLocks/>
              </p:cNvGrpSpPr>
              <p:nvPr/>
            </p:nvGrpSpPr>
            <p:grpSpPr bwMode="auto">
              <a:xfrm>
                <a:off x="-123613" y="-125099"/>
                <a:ext cx="127973" cy="128003"/>
                <a:chOff x="-123613" y="-125099"/>
                <a:chExt cx="127973" cy="128003"/>
              </a:xfrm>
            </p:grpSpPr>
            <p:sp>
              <p:nvSpPr>
                <p:cNvPr id="21724" name="Line 495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3" y="-12509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5" name="Freeform 496"/>
                <p:cNvSpPr>
                  <a:spLocks/>
                </p:cNvSpPr>
                <p:nvPr/>
              </p:nvSpPr>
              <p:spPr bwMode="auto">
                <a:xfrm>
                  <a:off x="4290" y="2847"/>
                  <a:ext cx="64" cy="51"/>
                </a:xfrm>
                <a:custGeom>
                  <a:avLst/>
                  <a:gdLst>
                    <a:gd name="T0" fmla="*/ 64 w 64"/>
                    <a:gd name="T1" fmla="*/ 19 h 51"/>
                    <a:gd name="T2" fmla="*/ 57 w 64"/>
                    <a:gd name="T3" fmla="*/ 25 h 51"/>
                    <a:gd name="T4" fmla="*/ 51 w 64"/>
                    <a:gd name="T5" fmla="*/ 32 h 51"/>
                    <a:gd name="T6" fmla="*/ 51 w 64"/>
                    <a:gd name="T7" fmla="*/ 38 h 51"/>
                    <a:gd name="T8" fmla="*/ 38 w 64"/>
                    <a:gd name="T9" fmla="*/ 44 h 51"/>
                    <a:gd name="T10" fmla="*/ 32 w 64"/>
                    <a:gd name="T11" fmla="*/ 44 h 51"/>
                    <a:gd name="T12" fmla="*/ 25 w 64"/>
                    <a:gd name="T13" fmla="*/ 51 h 51"/>
                    <a:gd name="T14" fmla="*/ 19 w 64"/>
                    <a:gd name="T15" fmla="*/ 51 h 51"/>
                    <a:gd name="T16" fmla="*/ 12 w 64"/>
                    <a:gd name="T17" fmla="*/ 51 h 51"/>
                    <a:gd name="T18" fmla="*/ 0 w 64"/>
                    <a:gd name="T19" fmla="*/ 44 h 51"/>
                    <a:gd name="T20" fmla="*/ 19 w 64"/>
                    <a:gd name="T21" fmla="*/ 0 h 51"/>
                    <a:gd name="T22" fmla="*/ 64 w 64"/>
                    <a:gd name="T23" fmla="*/ 19 h 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4" h="51">
                      <a:moveTo>
                        <a:pt x="64" y="19"/>
                      </a:moveTo>
                      <a:lnTo>
                        <a:pt x="57" y="25"/>
                      </a:lnTo>
                      <a:lnTo>
                        <a:pt x="51" y="32"/>
                      </a:lnTo>
                      <a:lnTo>
                        <a:pt x="51" y="38"/>
                      </a:lnTo>
                      <a:lnTo>
                        <a:pt x="38" y="44"/>
                      </a:lnTo>
                      <a:lnTo>
                        <a:pt x="32" y="44"/>
                      </a:lnTo>
                      <a:lnTo>
                        <a:pt x="25" y="51"/>
                      </a:lnTo>
                      <a:lnTo>
                        <a:pt x="19" y="51"/>
                      </a:lnTo>
                      <a:lnTo>
                        <a:pt x="12" y="51"/>
                      </a:lnTo>
                      <a:lnTo>
                        <a:pt x="0" y="44"/>
                      </a:lnTo>
                      <a:lnTo>
                        <a:pt x="19" y="0"/>
                      </a:lnTo>
                      <a:lnTo>
                        <a:pt x="64" y="1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6" name="Freeform 497"/>
                <p:cNvSpPr>
                  <a:spLocks/>
                </p:cNvSpPr>
                <p:nvPr/>
              </p:nvSpPr>
              <p:spPr bwMode="auto">
                <a:xfrm>
                  <a:off x="4296" y="2872"/>
                  <a:ext cx="64" cy="32"/>
                </a:xfrm>
                <a:custGeom>
                  <a:avLst/>
                  <a:gdLst>
                    <a:gd name="T0" fmla="*/ 64 w 64"/>
                    <a:gd name="T1" fmla="*/ 0 h 32"/>
                    <a:gd name="T2" fmla="*/ 58 w 64"/>
                    <a:gd name="T3" fmla="*/ 7 h 32"/>
                    <a:gd name="T4" fmla="*/ 51 w 64"/>
                    <a:gd name="T5" fmla="*/ 13 h 32"/>
                    <a:gd name="T6" fmla="*/ 51 w 64"/>
                    <a:gd name="T7" fmla="*/ 19 h 32"/>
                    <a:gd name="T8" fmla="*/ 38 w 64"/>
                    <a:gd name="T9" fmla="*/ 26 h 32"/>
                    <a:gd name="T10" fmla="*/ 32 w 64"/>
                    <a:gd name="T11" fmla="*/ 26 h 32"/>
                    <a:gd name="T12" fmla="*/ 26 w 64"/>
                    <a:gd name="T13" fmla="*/ 32 h 32"/>
                    <a:gd name="T14" fmla="*/ 19 w 64"/>
                    <a:gd name="T15" fmla="*/ 32 h 32"/>
                    <a:gd name="T16" fmla="*/ 13 w 64"/>
                    <a:gd name="T17" fmla="*/ 32 h 32"/>
                    <a:gd name="T18" fmla="*/ 0 w 64"/>
                    <a:gd name="T19" fmla="*/ 26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4" h="32">
                      <a:moveTo>
                        <a:pt x="64" y="0"/>
                      </a:moveTo>
                      <a:lnTo>
                        <a:pt x="58" y="7"/>
                      </a:lnTo>
                      <a:lnTo>
                        <a:pt x="51" y="13"/>
                      </a:lnTo>
                      <a:lnTo>
                        <a:pt x="51" y="19"/>
                      </a:lnTo>
                      <a:lnTo>
                        <a:pt x="38" y="26"/>
                      </a:lnTo>
                      <a:lnTo>
                        <a:pt x="32" y="26"/>
                      </a:lnTo>
                      <a:lnTo>
                        <a:pt x="26" y="32"/>
                      </a:lnTo>
                      <a:lnTo>
                        <a:pt x="19" y="32"/>
                      </a:lnTo>
                      <a:lnTo>
                        <a:pt x="13" y="32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7" name="Line 498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3" y="-12509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8" name="Line 499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613" y="-125099"/>
                  <a:ext cx="7" cy="7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9" name="Freeform 500"/>
                <p:cNvSpPr>
                  <a:spLocks/>
                </p:cNvSpPr>
                <p:nvPr/>
              </p:nvSpPr>
              <p:spPr bwMode="auto">
                <a:xfrm>
                  <a:off x="4309" y="2808"/>
                  <a:ext cx="45" cy="58"/>
                </a:xfrm>
                <a:custGeom>
                  <a:avLst/>
                  <a:gdLst>
                    <a:gd name="T0" fmla="*/ 19 w 45"/>
                    <a:gd name="T1" fmla="*/ 0 h 58"/>
                    <a:gd name="T2" fmla="*/ 25 w 45"/>
                    <a:gd name="T3" fmla="*/ 0 h 58"/>
                    <a:gd name="T4" fmla="*/ 32 w 45"/>
                    <a:gd name="T5" fmla="*/ 7 h 58"/>
                    <a:gd name="T6" fmla="*/ 38 w 45"/>
                    <a:gd name="T7" fmla="*/ 13 h 58"/>
                    <a:gd name="T8" fmla="*/ 45 w 45"/>
                    <a:gd name="T9" fmla="*/ 20 h 58"/>
                    <a:gd name="T10" fmla="*/ 45 w 45"/>
                    <a:gd name="T11" fmla="*/ 26 h 58"/>
                    <a:gd name="T12" fmla="*/ 45 w 45"/>
                    <a:gd name="T13" fmla="*/ 32 h 58"/>
                    <a:gd name="T14" fmla="*/ 45 w 45"/>
                    <a:gd name="T15" fmla="*/ 45 h 58"/>
                    <a:gd name="T16" fmla="*/ 45 w 45"/>
                    <a:gd name="T17" fmla="*/ 51 h 58"/>
                    <a:gd name="T18" fmla="*/ 45 w 45"/>
                    <a:gd name="T19" fmla="*/ 58 h 58"/>
                    <a:gd name="T20" fmla="*/ 0 w 45"/>
                    <a:gd name="T21" fmla="*/ 39 h 58"/>
                    <a:gd name="T22" fmla="*/ 19 w 45"/>
                    <a:gd name="T23" fmla="*/ 0 h 5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58">
                      <a:moveTo>
                        <a:pt x="19" y="0"/>
                      </a:moveTo>
                      <a:lnTo>
                        <a:pt x="25" y="0"/>
                      </a:lnTo>
                      <a:lnTo>
                        <a:pt x="32" y="7"/>
                      </a:lnTo>
                      <a:lnTo>
                        <a:pt x="38" y="13"/>
                      </a:lnTo>
                      <a:lnTo>
                        <a:pt x="45" y="20"/>
                      </a:lnTo>
                      <a:lnTo>
                        <a:pt x="45" y="26"/>
                      </a:lnTo>
                      <a:lnTo>
                        <a:pt x="45" y="32"/>
                      </a:lnTo>
                      <a:lnTo>
                        <a:pt x="45" y="45"/>
                      </a:lnTo>
                      <a:lnTo>
                        <a:pt x="45" y="51"/>
                      </a:lnTo>
                      <a:lnTo>
                        <a:pt x="45" y="58"/>
                      </a:lnTo>
                      <a:lnTo>
                        <a:pt x="0" y="3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30" name="Freeform 501"/>
                <p:cNvSpPr>
                  <a:spLocks/>
                </p:cNvSpPr>
                <p:nvPr/>
              </p:nvSpPr>
              <p:spPr bwMode="auto">
                <a:xfrm>
                  <a:off x="4334" y="2815"/>
                  <a:ext cx="26" cy="57"/>
                </a:xfrm>
                <a:custGeom>
                  <a:avLst/>
                  <a:gdLst>
                    <a:gd name="T0" fmla="*/ 0 w 26"/>
                    <a:gd name="T1" fmla="*/ 0 h 57"/>
                    <a:gd name="T2" fmla="*/ 7 w 26"/>
                    <a:gd name="T3" fmla="*/ 0 h 57"/>
                    <a:gd name="T4" fmla="*/ 13 w 26"/>
                    <a:gd name="T5" fmla="*/ 6 h 57"/>
                    <a:gd name="T6" fmla="*/ 20 w 26"/>
                    <a:gd name="T7" fmla="*/ 13 h 57"/>
                    <a:gd name="T8" fmla="*/ 26 w 26"/>
                    <a:gd name="T9" fmla="*/ 19 h 57"/>
                    <a:gd name="T10" fmla="*/ 26 w 26"/>
                    <a:gd name="T11" fmla="*/ 25 h 57"/>
                    <a:gd name="T12" fmla="*/ 26 w 26"/>
                    <a:gd name="T13" fmla="*/ 32 h 57"/>
                    <a:gd name="T14" fmla="*/ 26 w 26"/>
                    <a:gd name="T15" fmla="*/ 44 h 57"/>
                    <a:gd name="T16" fmla="*/ 26 w 26"/>
                    <a:gd name="T17" fmla="*/ 51 h 57"/>
                    <a:gd name="T18" fmla="*/ 26 w 26"/>
                    <a:gd name="T19" fmla="*/ 57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6" h="57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13" y="6"/>
                      </a:lnTo>
                      <a:lnTo>
                        <a:pt x="20" y="13"/>
                      </a:lnTo>
                      <a:lnTo>
                        <a:pt x="26" y="19"/>
                      </a:lnTo>
                      <a:lnTo>
                        <a:pt x="26" y="25"/>
                      </a:lnTo>
                      <a:lnTo>
                        <a:pt x="26" y="32"/>
                      </a:lnTo>
                      <a:lnTo>
                        <a:pt x="26" y="44"/>
                      </a:lnTo>
                      <a:lnTo>
                        <a:pt x="26" y="51"/>
                      </a:lnTo>
                      <a:lnTo>
                        <a:pt x="26" y="57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3" name="Group 502"/>
              <p:cNvGrpSpPr>
                <a:grpSpLocks/>
              </p:cNvGrpSpPr>
              <p:nvPr/>
            </p:nvGrpSpPr>
            <p:grpSpPr bwMode="auto">
              <a:xfrm>
                <a:off x="-123542" y="-125265"/>
                <a:ext cx="127972" cy="127997"/>
                <a:chOff x="-123542" y="-125265"/>
                <a:chExt cx="127972" cy="127997"/>
              </a:xfrm>
            </p:grpSpPr>
            <p:sp>
              <p:nvSpPr>
                <p:cNvPr id="21717" name="Line 503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2" y="-125265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8" name="Freeform 504"/>
                <p:cNvSpPr>
                  <a:spLocks/>
                </p:cNvSpPr>
                <p:nvPr/>
              </p:nvSpPr>
              <p:spPr bwMode="auto">
                <a:xfrm>
                  <a:off x="4360" y="2680"/>
                  <a:ext cx="64" cy="45"/>
                </a:xfrm>
                <a:custGeom>
                  <a:avLst/>
                  <a:gdLst>
                    <a:gd name="T0" fmla="*/ 64 w 64"/>
                    <a:gd name="T1" fmla="*/ 20 h 45"/>
                    <a:gd name="T2" fmla="*/ 58 w 64"/>
                    <a:gd name="T3" fmla="*/ 26 h 45"/>
                    <a:gd name="T4" fmla="*/ 58 w 64"/>
                    <a:gd name="T5" fmla="*/ 32 h 45"/>
                    <a:gd name="T6" fmla="*/ 51 w 64"/>
                    <a:gd name="T7" fmla="*/ 39 h 45"/>
                    <a:gd name="T8" fmla="*/ 45 w 64"/>
                    <a:gd name="T9" fmla="*/ 45 h 45"/>
                    <a:gd name="T10" fmla="*/ 32 w 64"/>
                    <a:gd name="T11" fmla="*/ 45 h 45"/>
                    <a:gd name="T12" fmla="*/ 26 w 64"/>
                    <a:gd name="T13" fmla="*/ 45 h 45"/>
                    <a:gd name="T14" fmla="*/ 19 w 64"/>
                    <a:gd name="T15" fmla="*/ 45 h 45"/>
                    <a:gd name="T16" fmla="*/ 13 w 64"/>
                    <a:gd name="T17" fmla="*/ 45 h 45"/>
                    <a:gd name="T18" fmla="*/ 0 w 64"/>
                    <a:gd name="T19" fmla="*/ 45 h 45"/>
                    <a:gd name="T20" fmla="*/ 19 w 64"/>
                    <a:gd name="T21" fmla="*/ 0 h 45"/>
                    <a:gd name="T22" fmla="*/ 64 w 64"/>
                    <a:gd name="T23" fmla="*/ 20 h 4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4" h="45">
                      <a:moveTo>
                        <a:pt x="64" y="20"/>
                      </a:moveTo>
                      <a:lnTo>
                        <a:pt x="58" y="26"/>
                      </a:lnTo>
                      <a:lnTo>
                        <a:pt x="58" y="32"/>
                      </a:lnTo>
                      <a:lnTo>
                        <a:pt x="51" y="39"/>
                      </a:lnTo>
                      <a:lnTo>
                        <a:pt x="45" y="45"/>
                      </a:lnTo>
                      <a:lnTo>
                        <a:pt x="32" y="45"/>
                      </a:lnTo>
                      <a:lnTo>
                        <a:pt x="26" y="45"/>
                      </a:lnTo>
                      <a:lnTo>
                        <a:pt x="19" y="45"/>
                      </a:lnTo>
                      <a:lnTo>
                        <a:pt x="13" y="45"/>
                      </a:lnTo>
                      <a:lnTo>
                        <a:pt x="0" y="45"/>
                      </a:lnTo>
                      <a:lnTo>
                        <a:pt x="19" y="0"/>
                      </a:lnTo>
                      <a:lnTo>
                        <a:pt x="64" y="2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9" name="Freeform 505"/>
                <p:cNvSpPr>
                  <a:spLocks/>
                </p:cNvSpPr>
                <p:nvPr/>
              </p:nvSpPr>
              <p:spPr bwMode="auto">
                <a:xfrm>
                  <a:off x="4366" y="2706"/>
                  <a:ext cx="64" cy="26"/>
                </a:xfrm>
                <a:custGeom>
                  <a:avLst/>
                  <a:gdLst>
                    <a:gd name="T0" fmla="*/ 64 w 64"/>
                    <a:gd name="T1" fmla="*/ 0 h 26"/>
                    <a:gd name="T2" fmla="*/ 58 w 64"/>
                    <a:gd name="T3" fmla="*/ 6 h 26"/>
                    <a:gd name="T4" fmla="*/ 58 w 64"/>
                    <a:gd name="T5" fmla="*/ 13 h 26"/>
                    <a:gd name="T6" fmla="*/ 52 w 64"/>
                    <a:gd name="T7" fmla="*/ 19 h 26"/>
                    <a:gd name="T8" fmla="*/ 45 w 64"/>
                    <a:gd name="T9" fmla="*/ 26 h 26"/>
                    <a:gd name="T10" fmla="*/ 32 w 64"/>
                    <a:gd name="T11" fmla="*/ 26 h 26"/>
                    <a:gd name="T12" fmla="*/ 26 w 64"/>
                    <a:gd name="T13" fmla="*/ 26 h 26"/>
                    <a:gd name="T14" fmla="*/ 20 w 64"/>
                    <a:gd name="T15" fmla="*/ 26 h 26"/>
                    <a:gd name="T16" fmla="*/ 13 w 64"/>
                    <a:gd name="T17" fmla="*/ 26 h 26"/>
                    <a:gd name="T18" fmla="*/ 0 w 64"/>
                    <a:gd name="T19" fmla="*/ 26 h 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4" h="26">
                      <a:moveTo>
                        <a:pt x="64" y="0"/>
                      </a:moveTo>
                      <a:lnTo>
                        <a:pt x="58" y="6"/>
                      </a:lnTo>
                      <a:lnTo>
                        <a:pt x="58" y="13"/>
                      </a:lnTo>
                      <a:lnTo>
                        <a:pt x="52" y="19"/>
                      </a:lnTo>
                      <a:lnTo>
                        <a:pt x="45" y="26"/>
                      </a:lnTo>
                      <a:lnTo>
                        <a:pt x="32" y="26"/>
                      </a:lnTo>
                      <a:lnTo>
                        <a:pt x="26" y="26"/>
                      </a:lnTo>
                      <a:lnTo>
                        <a:pt x="20" y="26"/>
                      </a:lnTo>
                      <a:lnTo>
                        <a:pt x="13" y="26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0" name="Line 506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2" y="-125265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1" name="Line 507"/>
                <p:cNvSpPr>
                  <a:spLocks noChangeShapeType="1"/>
                </p:cNvSpPr>
                <p:nvPr/>
              </p:nvSpPr>
              <p:spPr bwMode="auto">
                <a:xfrm flipH="1" flipV="1">
                  <a:off x="-123542" y="-125265"/>
                  <a:ext cx="6" cy="6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2" name="Freeform 508"/>
                <p:cNvSpPr>
                  <a:spLocks/>
                </p:cNvSpPr>
                <p:nvPr/>
              </p:nvSpPr>
              <p:spPr bwMode="auto">
                <a:xfrm>
                  <a:off x="4379" y="2636"/>
                  <a:ext cx="45" cy="64"/>
                </a:xfrm>
                <a:custGeom>
                  <a:avLst/>
                  <a:gdLst>
                    <a:gd name="T0" fmla="*/ 19 w 45"/>
                    <a:gd name="T1" fmla="*/ 0 h 64"/>
                    <a:gd name="T2" fmla="*/ 26 w 45"/>
                    <a:gd name="T3" fmla="*/ 6 h 64"/>
                    <a:gd name="T4" fmla="*/ 32 w 45"/>
                    <a:gd name="T5" fmla="*/ 12 h 64"/>
                    <a:gd name="T6" fmla="*/ 39 w 45"/>
                    <a:gd name="T7" fmla="*/ 19 h 64"/>
                    <a:gd name="T8" fmla="*/ 45 w 45"/>
                    <a:gd name="T9" fmla="*/ 25 h 64"/>
                    <a:gd name="T10" fmla="*/ 45 w 45"/>
                    <a:gd name="T11" fmla="*/ 32 h 64"/>
                    <a:gd name="T12" fmla="*/ 45 w 45"/>
                    <a:gd name="T13" fmla="*/ 38 h 64"/>
                    <a:gd name="T14" fmla="*/ 45 w 45"/>
                    <a:gd name="T15" fmla="*/ 44 h 64"/>
                    <a:gd name="T16" fmla="*/ 45 w 45"/>
                    <a:gd name="T17" fmla="*/ 57 h 64"/>
                    <a:gd name="T18" fmla="*/ 45 w 45"/>
                    <a:gd name="T19" fmla="*/ 64 h 64"/>
                    <a:gd name="T20" fmla="*/ 0 w 45"/>
                    <a:gd name="T21" fmla="*/ 44 h 64"/>
                    <a:gd name="T22" fmla="*/ 19 w 45"/>
                    <a:gd name="T23" fmla="*/ 0 h 6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5" h="64">
                      <a:moveTo>
                        <a:pt x="19" y="0"/>
                      </a:moveTo>
                      <a:lnTo>
                        <a:pt x="26" y="6"/>
                      </a:lnTo>
                      <a:lnTo>
                        <a:pt x="32" y="12"/>
                      </a:lnTo>
                      <a:lnTo>
                        <a:pt x="39" y="19"/>
                      </a:lnTo>
                      <a:lnTo>
                        <a:pt x="45" y="25"/>
                      </a:lnTo>
                      <a:lnTo>
                        <a:pt x="45" y="32"/>
                      </a:lnTo>
                      <a:lnTo>
                        <a:pt x="45" y="38"/>
                      </a:lnTo>
                      <a:lnTo>
                        <a:pt x="45" y="44"/>
                      </a:lnTo>
                      <a:lnTo>
                        <a:pt x="45" y="57"/>
                      </a:lnTo>
                      <a:lnTo>
                        <a:pt x="45" y="64"/>
                      </a:lnTo>
                      <a:lnTo>
                        <a:pt x="0" y="4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3" name="Freeform 509"/>
                <p:cNvSpPr>
                  <a:spLocks/>
                </p:cNvSpPr>
                <p:nvPr/>
              </p:nvSpPr>
              <p:spPr bwMode="auto">
                <a:xfrm>
                  <a:off x="4405" y="2642"/>
                  <a:ext cx="25" cy="64"/>
                </a:xfrm>
                <a:custGeom>
                  <a:avLst/>
                  <a:gdLst>
                    <a:gd name="T0" fmla="*/ 0 w 25"/>
                    <a:gd name="T1" fmla="*/ 0 h 64"/>
                    <a:gd name="T2" fmla="*/ 6 w 25"/>
                    <a:gd name="T3" fmla="*/ 6 h 64"/>
                    <a:gd name="T4" fmla="*/ 13 w 25"/>
                    <a:gd name="T5" fmla="*/ 13 h 64"/>
                    <a:gd name="T6" fmla="*/ 19 w 25"/>
                    <a:gd name="T7" fmla="*/ 19 h 64"/>
                    <a:gd name="T8" fmla="*/ 25 w 25"/>
                    <a:gd name="T9" fmla="*/ 26 h 64"/>
                    <a:gd name="T10" fmla="*/ 25 w 25"/>
                    <a:gd name="T11" fmla="*/ 32 h 64"/>
                    <a:gd name="T12" fmla="*/ 25 w 25"/>
                    <a:gd name="T13" fmla="*/ 38 h 64"/>
                    <a:gd name="T14" fmla="*/ 25 w 25"/>
                    <a:gd name="T15" fmla="*/ 45 h 64"/>
                    <a:gd name="T16" fmla="*/ 25 w 25"/>
                    <a:gd name="T17" fmla="*/ 58 h 64"/>
                    <a:gd name="T18" fmla="*/ 25 w 25"/>
                    <a:gd name="T19" fmla="*/ 64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5" h="6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19" y="19"/>
                      </a:lnTo>
                      <a:lnTo>
                        <a:pt x="25" y="26"/>
                      </a:lnTo>
                      <a:lnTo>
                        <a:pt x="25" y="32"/>
                      </a:lnTo>
                      <a:lnTo>
                        <a:pt x="25" y="38"/>
                      </a:lnTo>
                      <a:lnTo>
                        <a:pt x="25" y="45"/>
                      </a:lnTo>
                      <a:lnTo>
                        <a:pt x="25" y="58"/>
                      </a:lnTo>
                      <a:lnTo>
                        <a:pt x="25" y="64"/>
                      </a:lnTo>
                    </a:path>
                  </a:pathLst>
                </a:custGeom>
                <a:noFill/>
                <a:ln w="20638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714" name="Group 510"/>
              <p:cNvGrpSpPr>
                <a:grpSpLocks/>
              </p:cNvGrpSpPr>
              <p:nvPr/>
            </p:nvGrpSpPr>
            <p:grpSpPr bwMode="auto">
              <a:xfrm>
                <a:off x="4437" y="2399"/>
                <a:ext cx="70" cy="160"/>
                <a:chOff x="4437" y="2399"/>
                <a:chExt cx="70" cy="160"/>
              </a:xfrm>
            </p:grpSpPr>
            <p:sp>
              <p:nvSpPr>
                <p:cNvPr id="21715" name="Freeform 511"/>
                <p:cNvSpPr>
                  <a:spLocks/>
                </p:cNvSpPr>
                <p:nvPr/>
              </p:nvSpPr>
              <p:spPr bwMode="auto">
                <a:xfrm>
                  <a:off x="4437" y="2399"/>
                  <a:ext cx="70" cy="102"/>
                </a:xfrm>
                <a:custGeom>
                  <a:avLst/>
                  <a:gdLst>
                    <a:gd name="T0" fmla="*/ 70 w 70"/>
                    <a:gd name="T1" fmla="*/ 0 h 102"/>
                    <a:gd name="T2" fmla="*/ 70 w 70"/>
                    <a:gd name="T3" fmla="*/ 102 h 102"/>
                    <a:gd name="T4" fmla="*/ 32 w 70"/>
                    <a:gd name="T5" fmla="*/ 90 h 102"/>
                    <a:gd name="T6" fmla="*/ 0 w 70"/>
                    <a:gd name="T7" fmla="*/ 77 h 102"/>
                    <a:gd name="T8" fmla="*/ 70 w 70"/>
                    <a:gd name="T9" fmla="*/ 0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102">
                      <a:moveTo>
                        <a:pt x="70" y="0"/>
                      </a:moveTo>
                      <a:lnTo>
                        <a:pt x="70" y="102"/>
                      </a:lnTo>
                      <a:lnTo>
                        <a:pt x="32" y="90"/>
                      </a:lnTo>
                      <a:lnTo>
                        <a:pt x="0" y="7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4437" y="2489"/>
                  <a:ext cx="32" cy="70"/>
                </a:xfrm>
                <a:prstGeom prst="line">
                  <a:avLst/>
                </a:prstGeom>
                <a:noFill/>
                <a:ln w="20638">
                  <a:solidFill>
                    <a:srgbClr val="00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708" name="Rectangle 513"/>
            <p:cNvSpPr>
              <a:spLocks noChangeArrowheads="1"/>
            </p:cNvSpPr>
            <p:nvPr/>
          </p:nvSpPr>
          <p:spPr bwMode="auto">
            <a:xfrm>
              <a:off x="4526" y="2227"/>
              <a:ext cx="31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X-Ray</a:t>
              </a:r>
              <a:endParaRPr lang="en-US" sz="2000"/>
            </a:p>
          </p:txBody>
        </p:sp>
      </p:grpSp>
      <p:sp>
        <p:nvSpPr>
          <p:cNvPr id="21515" name="Rectangle 514"/>
          <p:cNvSpPr>
            <a:spLocks noChangeArrowheads="1"/>
          </p:cNvSpPr>
          <p:nvPr/>
        </p:nvSpPr>
        <p:spPr bwMode="auto">
          <a:xfrm>
            <a:off x="1865313" y="1038225"/>
            <a:ext cx="58578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/>
              <a:t>INNER SHELL    OUTER SHELL      DE-EXCITATION</a:t>
            </a:r>
            <a:endParaRPr lang="en-US" sz="2000" b="1"/>
          </a:p>
        </p:txBody>
      </p:sp>
      <p:grpSp>
        <p:nvGrpSpPr>
          <p:cNvPr id="515" name="Group 7"/>
          <p:cNvGrpSpPr>
            <a:grpSpLocks/>
          </p:cNvGrpSpPr>
          <p:nvPr/>
        </p:nvGrpSpPr>
        <p:grpSpPr bwMode="auto">
          <a:xfrm>
            <a:off x="0" y="6092825"/>
            <a:ext cx="9144000" cy="765175"/>
            <a:chOff x="0" y="3789"/>
            <a:chExt cx="5760" cy="531"/>
          </a:xfrm>
        </p:grpSpPr>
        <p:pic>
          <p:nvPicPr>
            <p:cNvPr id="516" name="Picture 8" descr="pp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7" name="Picture 9" descr="ppt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8" name="TextBox 517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471610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676721" y="3356992"/>
          <a:ext cx="3751263" cy="3021013"/>
        </p:xfrm>
        <a:graphic>
          <a:graphicData uri="http://schemas.openxmlformats.org/presentationml/2006/ole">
            <p:oleObj spid="_x0000_s80931" name="Acrobat Document" r:id="rId4" imgW="8020016" imgH="5667172" progId="AcroExch.Document.7">
              <p:embed/>
            </p:oleObj>
          </a:graphicData>
        </a:graphic>
      </p:graphicFrame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67544" y="0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 smtClean="0">
                <a:latin typeface="+mn-lt"/>
              </a:rPr>
              <a:t>O K-edge of EELS for standard </a:t>
            </a:r>
            <a:r>
              <a:rPr lang="en-US" altLang="zh-CN" sz="3200" b="1" dirty="0" err="1" smtClean="0">
                <a:latin typeface="+mn-lt"/>
              </a:rPr>
              <a:t>Nb</a:t>
            </a:r>
            <a:r>
              <a:rPr lang="en-US" altLang="zh-CN" sz="3200" b="1" dirty="0" smtClean="0">
                <a:latin typeface="+mn-lt"/>
              </a:rPr>
              <a:t> oxides</a:t>
            </a:r>
            <a:endParaRPr lang="en-US" altLang="zh-CN" sz="3200" b="1" dirty="0">
              <a:latin typeface="+mn-lt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789"/>
            <a:chExt cx="5760" cy="531"/>
          </a:xfrm>
        </p:grpSpPr>
        <p:pic>
          <p:nvPicPr>
            <p:cNvPr id="14" name="Picture 8" descr="ppt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ppt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683568" y="620688"/>
          <a:ext cx="3744416" cy="2893482"/>
        </p:xfrm>
        <a:graphic>
          <a:graphicData uri="http://schemas.openxmlformats.org/presentationml/2006/ole">
            <p:oleObj spid="_x0000_s80932" name="Acrobat Document" r:id="rId7" imgW="8020016" imgH="5667172" progId="AcroExch.Document.7">
              <p:embed/>
            </p:oleObj>
          </a:graphicData>
        </a:graphic>
      </p:graphicFrame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4932040" y="620688"/>
          <a:ext cx="3707575" cy="2952328"/>
        </p:xfrm>
        <a:graphic>
          <a:graphicData uri="http://schemas.openxmlformats.org/presentationml/2006/ole">
            <p:oleObj spid="_x0000_s80933" name="Acrobat Document" r:id="rId8" imgW="8020016" imgH="5667172" progId="AcroExch.Document.7">
              <p:embed/>
            </p:oleObj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499992" y="3645024"/>
            <a:ext cx="43559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altLang="zh-CN" sz="1400" b="1" dirty="0" smtClean="0"/>
              <a:t> </a:t>
            </a:r>
            <a:r>
              <a:rPr lang="en-US" altLang="zh-CN" sz="1400" b="1" dirty="0" err="1" smtClean="0"/>
              <a:t>Nb</a:t>
            </a:r>
            <a:r>
              <a:rPr lang="en-US" altLang="zh-CN" sz="1400" b="1" dirty="0" smtClean="0"/>
              <a:t> oxides can be identified by O K-edge (including splitting distance and ratio between minor peaks)</a:t>
            </a:r>
          </a:p>
          <a:p>
            <a:pPr algn="just">
              <a:buFontTx/>
              <a:buChar char="•"/>
            </a:pPr>
            <a:endParaRPr lang="en-US" altLang="zh-CN" sz="1400" b="1" dirty="0" smtClean="0"/>
          </a:p>
          <a:p>
            <a:pPr algn="just">
              <a:buFontTx/>
              <a:buChar char="•"/>
            </a:pPr>
            <a:r>
              <a:rPr lang="en-US" altLang="zh-CN" sz="1400" b="1" dirty="0" smtClean="0"/>
              <a:t> Both of the simulation results fit our experiment very well.</a:t>
            </a:r>
          </a:p>
          <a:p>
            <a:pPr algn="just">
              <a:buFontTx/>
              <a:buChar char="•"/>
            </a:pPr>
            <a:endParaRPr lang="en-US" altLang="zh-CN" sz="1400" b="1" dirty="0" smtClean="0"/>
          </a:p>
          <a:p>
            <a:pPr algn="just">
              <a:buFontTx/>
              <a:buChar char="•"/>
            </a:pPr>
            <a:r>
              <a:rPr lang="en-US" altLang="zh-CN" sz="1400" b="1" dirty="0" smtClean="0"/>
              <a:t> FEFF9 shows less fit but significantly faster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427984" y="5733256"/>
            <a:ext cx="4176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alibri" pitchFamily="34" charset="0"/>
              </a:rPr>
              <a:t>R. Tao, </a:t>
            </a:r>
            <a:r>
              <a:rPr lang="en-US" altLang="zh-CN" sz="1400" i="1" dirty="0">
                <a:latin typeface="Calibri" pitchFamily="34" charset="0"/>
              </a:rPr>
              <a:t>et al.</a:t>
            </a:r>
            <a:r>
              <a:rPr lang="en-US" altLang="zh-CN" sz="1400" dirty="0">
                <a:latin typeface="Calibri" pitchFamily="34" charset="0"/>
              </a:rPr>
              <a:t>, Journal of Applied Physics, </a:t>
            </a:r>
            <a:r>
              <a:rPr lang="en-US" altLang="zh-CN" sz="1400" b="1" dirty="0">
                <a:latin typeface="Calibri" pitchFamily="34" charset="0"/>
              </a:rPr>
              <a:t>110</a:t>
            </a:r>
            <a:r>
              <a:rPr lang="en-US" altLang="zh-CN" sz="1400" dirty="0">
                <a:latin typeface="Calibri" pitchFamily="34" charset="0"/>
              </a:rPr>
              <a:t>, 11 (2011)</a:t>
            </a:r>
            <a:endParaRPr lang="zh-CN" alt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5004048" y="476672"/>
          <a:ext cx="4139952" cy="3361741"/>
        </p:xfrm>
        <a:graphic>
          <a:graphicData uri="http://schemas.openxmlformats.org/presentationml/2006/ole">
            <p:oleObj spid="_x0000_s81947" name="Acrobat Document" r:id="rId4" imgW="8020016" imgH="5667172" progId="AcroExch.Document.7">
              <p:embed/>
            </p:oleObj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39552" y="-102766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3200" b="1" dirty="0"/>
              <a:t>Niobium RF cavity </a:t>
            </a:r>
            <a:r>
              <a:rPr lang="en-US" altLang="zh-CN" sz="3200" b="1" dirty="0" smtClean="0"/>
              <a:t>samples valence</a:t>
            </a:r>
            <a:endParaRPr lang="en-US" altLang="zh-CN" sz="3200" b="1" dirty="0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0" y="404664"/>
            <a:ext cx="9144000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28398" dir="3806097" algn="ctr" rotWithShape="0">
              <a:schemeClr val="hlink"/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2843808" y="620688"/>
            <a:ext cx="2124392" cy="2462355"/>
            <a:chOff x="5860160" y="2478813"/>
            <a:chExt cx="2352237" cy="265356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9119" t="25525" r="14560" b="10939"/>
            <a:stretch>
              <a:fillRect/>
            </a:stretch>
          </p:blipFill>
          <p:spPr bwMode="auto">
            <a:xfrm>
              <a:off x="5860160" y="2478813"/>
              <a:ext cx="2352237" cy="2653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" name="组合 73"/>
            <p:cNvGrpSpPr/>
            <p:nvPr/>
          </p:nvGrpSpPr>
          <p:grpSpPr>
            <a:xfrm>
              <a:off x="6660233" y="3212975"/>
              <a:ext cx="936103" cy="1161520"/>
              <a:chOff x="11247943" y="6813376"/>
              <a:chExt cx="1117915" cy="1484165"/>
            </a:xfrm>
          </p:grpSpPr>
          <p:sp>
            <p:nvSpPr>
              <p:cNvPr id="70" name="等腰三角形 69"/>
              <p:cNvSpPr/>
              <p:nvPr/>
            </p:nvSpPr>
            <p:spPr>
              <a:xfrm>
                <a:off x="12077826" y="6813376"/>
                <a:ext cx="288032" cy="288032"/>
              </a:xfrm>
              <a:prstGeom prst="triangl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等腰三角形 70"/>
              <p:cNvSpPr/>
              <p:nvPr/>
            </p:nvSpPr>
            <p:spPr>
              <a:xfrm>
                <a:off x="11247943" y="8009509"/>
                <a:ext cx="288032" cy="288032"/>
              </a:xfrm>
              <a:prstGeom prst="triangle">
                <a:avLst/>
              </a:prstGeom>
              <a:solidFill>
                <a:srgbClr val="1D7A10"/>
              </a:solidFill>
              <a:ln>
                <a:solidFill>
                  <a:srgbClr val="1D7A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等腰三角形 71"/>
              <p:cNvSpPr/>
              <p:nvPr/>
            </p:nvSpPr>
            <p:spPr>
              <a:xfrm>
                <a:off x="11677911" y="7457448"/>
                <a:ext cx="288032" cy="288032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6093296"/>
            <a:ext cx="9144000" cy="764704"/>
            <a:chOff x="0" y="3789"/>
            <a:chExt cx="5760" cy="531"/>
          </a:xfrm>
        </p:grpSpPr>
        <p:pic>
          <p:nvPicPr>
            <p:cNvPr id="76" name="Picture 8" descr="ppt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789"/>
              <a:ext cx="1200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9" descr="ppt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04" y="3817"/>
              <a:ext cx="105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115616" y="4221088"/>
            <a:ext cx="71287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altLang="zh-CN" b="1" dirty="0" smtClean="0"/>
              <a:t> In the entire surface oxide layer, the baked sample exhibits higher </a:t>
            </a:r>
            <a:r>
              <a:rPr lang="en-US" altLang="zh-CN" b="1" dirty="0" err="1" smtClean="0"/>
              <a:t>Nb</a:t>
            </a:r>
            <a:r>
              <a:rPr lang="en-US" altLang="zh-CN" b="1" dirty="0" smtClean="0"/>
              <a:t> valence compared to unbaked surface</a:t>
            </a:r>
          </a:p>
          <a:p>
            <a:pPr algn="just">
              <a:buFontTx/>
              <a:buChar char="•"/>
            </a:pPr>
            <a:endParaRPr lang="en-US" altLang="zh-CN" b="1" dirty="0" smtClean="0"/>
          </a:p>
          <a:p>
            <a:pPr algn="just">
              <a:buFontTx/>
              <a:buChar char="•"/>
            </a:pPr>
            <a:r>
              <a:rPr lang="en-US" altLang="zh-CN" b="1" dirty="0" smtClean="0"/>
              <a:t> Oxygen diffusion occurs from near surface defects during mild baking process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7092280" y="2492896"/>
            <a:ext cx="1224136" cy="584775"/>
            <a:chOff x="7020272" y="3212976"/>
            <a:chExt cx="1224136" cy="584775"/>
          </a:xfrm>
        </p:grpSpPr>
        <p:sp>
          <p:nvSpPr>
            <p:cNvPr id="26" name="等腰三角形 25"/>
            <p:cNvSpPr/>
            <p:nvPr/>
          </p:nvSpPr>
          <p:spPr>
            <a:xfrm>
              <a:off x="7020272" y="3573016"/>
              <a:ext cx="108000" cy="108000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020272" y="3356992"/>
              <a:ext cx="108000" cy="108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36296" y="3212976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unbaked </a:t>
              </a:r>
            </a:p>
            <a:p>
              <a:r>
                <a:rPr lang="en-US" altLang="zh-CN" sz="1600" dirty="0" smtClean="0"/>
                <a:t>baked</a:t>
              </a:r>
              <a:endParaRPr lang="zh-CN" altLang="en-US" sz="1600" dirty="0"/>
            </a:p>
          </p:txBody>
        </p:sp>
      </p:grp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0" y="548680"/>
          <a:ext cx="2863755" cy="2664271"/>
        </p:xfrm>
        <a:graphic>
          <a:graphicData uri="http://schemas.openxmlformats.org/presentationml/2006/ole">
            <p:oleObj spid="_x0000_s81946" name="Acrobat Document" r:id="rId8" imgW="8020016" imgH="5667172" progId="AcroExch.Document.7">
              <p:embed/>
            </p:oleObj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123728" y="6273225"/>
            <a:ext cx="508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  SRF Material Workshop, </a:t>
            </a:r>
            <a:r>
              <a:rPr lang="en-US" altLang="zh-CN" sz="1600" dirty="0" err="1" smtClean="0"/>
              <a:t>JLab</a:t>
            </a:r>
            <a:r>
              <a:rPr lang="en-US" altLang="zh-CN" sz="1600" dirty="0" smtClean="0"/>
              <a:t>, Newport News, VA</a:t>
            </a:r>
          </a:p>
          <a:p>
            <a:pPr algn="ctr"/>
            <a:r>
              <a:rPr lang="en-US" altLang="zh-CN" sz="1600" dirty="0" smtClean="0"/>
              <a:t>July 17</a:t>
            </a:r>
            <a:r>
              <a:rPr lang="en-US" altLang="zh-CN" sz="1600" baseline="30000" dirty="0" smtClean="0"/>
              <a:t>th</a:t>
            </a:r>
            <a:r>
              <a:rPr lang="en-US" altLang="zh-CN" sz="1600" dirty="0" smtClean="0"/>
              <a:t>, 2012 </a:t>
            </a:r>
            <a:endParaRPr lang="zh-CN" altLang="en-US" sz="1600" dirty="0"/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1187624" y="5733256"/>
            <a:ext cx="4176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alibri" pitchFamily="34" charset="0"/>
              </a:rPr>
              <a:t>R. Tao, </a:t>
            </a:r>
            <a:r>
              <a:rPr lang="en-US" altLang="zh-CN" sz="1400" i="1" dirty="0">
                <a:latin typeface="Calibri" pitchFamily="34" charset="0"/>
              </a:rPr>
              <a:t>et al.</a:t>
            </a:r>
            <a:r>
              <a:rPr lang="en-US" altLang="zh-CN" sz="1400" dirty="0">
                <a:latin typeface="Calibri" pitchFamily="34" charset="0"/>
              </a:rPr>
              <a:t>, Journal of Applied Physics, </a:t>
            </a:r>
            <a:r>
              <a:rPr lang="en-US" altLang="zh-CN" sz="1400" b="1" dirty="0">
                <a:latin typeface="Calibri" pitchFamily="34" charset="0"/>
              </a:rPr>
              <a:t>110</a:t>
            </a:r>
            <a:r>
              <a:rPr lang="en-US" altLang="zh-CN" sz="1400" dirty="0">
                <a:latin typeface="Calibri" pitchFamily="34" charset="0"/>
              </a:rPr>
              <a:t>, 11 (2011)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24" name="等腰三角形 23"/>
          <p:cNvSpPr/>
          <p:nvPr/>
        </p:nvSpPr>
        <p:spPr>
          <a:xfrm>
            <a:off x="4427984" y="908720"/>
            <a:ext cx="217826" cy="209174"/>
          </a:xfrm>
          <a:prstGeom prst="triangle">
            <a:avLst/>
          </a:prstGeom>
          <a:solidFill>
            <a:srgbClr val="171CE9"/>
          </a:solidFill>
          <a:ln>
            <a:solidFill>
              <a:srgbClr val="171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1040</Words>
  <Application>Microsoft Office PowerPoint</Application>
  <PresentationFormat>全屏显示(4:3)</PresentationFormat>
  <Paragraphs>204</Paragraphs>
  <Slides>18</Slides>
  <Notes>18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0" baseType="lpstr">
      <vt:lpstr>Office 主题</vt:lpstr>
      <vt:lpstr>Acrobat Document</vt:lpstr>
      <vt:lpstr>In-situ EELS study and atomic scale characterization of Niobium from SRF cavities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Runzhe</dc:creator>
  <cp:lastModifiedBy>Runzhe</cp:lastModifiedBy>
  <cp:revision>160</cp:revision>
  <dcterms:created xsi:type="dcterms:W3CDTF">2011-08-02T18:40:29Z</dcterms:created>
  <dcterms:modified xsi:type="dcterms:W3CDTF">2012-07-17T15:54:37Z</dcterms:modified>
</cp:coreProperties>
</file>