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3" r:id="rId2"/>
    <p:sldMasterId id="2147483685" r:id="rId3"/>
    <p:sldMasterId id="2147483697" r:id="rId4"/>
  </p:sldMasterIdLst>
  <p:notesMasterIdLst>
    <p:notesMasterId r:id="rId19"/>
  </p:notesMasterIdLst>
  <p:sldIdLst>
    <p:sldId id="342" r:id="rId5"/>
    <p:sldId id="306" r:id="rId6"/>
    <p:sldId id="323" r:id="rId7"/>
    <p:sldId id="309" r:id="rId8"/>
    <p:sldId id="327" r:id="rId9"/>
    <p:sldId id="328" r:id="rId10"/>
    <p:sldId id="329" r:id="rId11"/>
    <p:sldId id="344" r:id="rId12"/>
    <p:sldId id="345" r:id="rId13"/>
    <p:sldId id="346" r:id="rId14"/>
    <p:sldId id="347" r:id="rId15"/>
    <p:sldId id="352" r:id="rId16"/>
    <p:sldId id="334" r:id="rId17"/>
    <p:sldId id="343" r:id="rId18"/>
  </p:sldIdLst>
  <p:sldSz cx="9144000" cy="6858000" type="screen4x3"/>
  <p:notesSz cx="7010400" cy="92964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FF00"/>
    <a:srgbClr val="0000FF"/>
    <a:srgbClr val="660099"/>
    <a:srgbClr val="336600"/>
    <a:srgbClr val="FF0000"/>
    <a:srgbClr val="00CCFF"/>
    <a:srgbClr val="FF0033"/>
    <a:srgbClr val="6666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>
      <p:cViewPr varScale="1">
        <p:scale>
          <a:sx n="70" d="100"/>
          <a:sy n="70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4EFA1-1868-4C55-815F-9430BF9B75EE}" type="datetimeFigureOut">
              <a:rPr lang="en-US" smtClean="0"/>
              <a:t>7/17/2012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CB018-A7C6-4A1F-93C9-5FB3C97EB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24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3C0EF9-C293-4180-805D-399BBAB50112}" type="slidenum">
              <a:rPr lang="en-US" altLang="ko-KR" smtClean="0">
                <a:solidFill>
                  <a:prstClr val="black"/>
                </a:solidFill>
              </a:rPr>
              <a:pPr/>
              <a:t>1</a:t>
            </a:fld>
            <a:endParaRPr lang="en-US" altLang="ko-KR" smtClean="0">
              <a:solidFill>
                <a:prstClr val="black"/>
              </a:solidFill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0088"/>
            <a:ext cx="4645025" cy="3482975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830" y="4415530"/>
            <a:ext cx="5140742" cy="4180629"/>
          </a:xfrm>
          <a:noFill/>
          <a:ln/>
        </p:spPr>
        <p:txBody>
          <a:bodyPr lIns="72216" tIns="36108" rIns="72216" bIns="36108"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1FE6EE-C22F-417E-A814-F7BDE7A4AAEC}" type="slidenum">
              <a:rPr lang="en-US" altLang="ko-KR" smtClean="0"/>
              <a:pPr/>
              <a:t>9</a:t>
            </a:fld>
            <a:endParaRPr lang="en-US" altLang="ko-KR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54550" cy="3490913"/>
          </a:xfrm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13" y="4417017"/>
            <a:ext cx="5608975" cy="4183603"/>
          </a:xfrm>
          <a:noFill/>
          <a:ln/>
        </p:spPr>
        <p:txBody>
          <a:bodyPr/>
          <a:lstStyle/>
          <a:p>
            <a:pPr marL="228600" indent="-228600"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1FE6EE-C22F-417E-A814-F7BDE7A4AAEC}" type="slidenum">
              <a:rPr lang="en-US" altLang="ko-KR" smtClean="0"/>
              <a:pPr/>
              <a:t>10</a:t>
            </a:fld>
            <a:endParaRPr lang="en-US" altLang="ko-KR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54550" cy="3490913"/>
          </a:xfrm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13" y="4417017"/>
            <a:ext cx="5608975" cy="4183603"/>
          </a:xfrm>
          <a:noFill/>
          <a:ln/>
        </p:spPr>
        <p:txBody>
          <a:bodyPr/>
          <a:lstStyle/>
          <a:p>
            <a:pPr marL="228600" indent="-228600"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1FE6EE-C22F-417E-A814-F7BDE7A4AAEC}" type="slidenum">
              <a:rPr lang="en-US" altLang="ko-KR" smtClean="0">
                <a:solidFill>
                  <a:prstClr val="black"/>
                </a:solidFill>
              </a:rPr>
              <a:pPr/>
              <a:t>14</a:t>
            </a:fld>
            <a:endParaRPr lang="en-US" altLang="ko-KR" smtClean="0">
              <a:solidFill>
                <a:prstClr val="black"/>
              </a:solidFill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54550" cy="3490913"/>
          </a:xfrm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13" y="4417017"/>
            <a:ext cx="5608975" cy="4183603"/>
          </a:xfrm>
          <a:noFill/>
          <a:ln/>
        </p:spPr>
        <p:txBody>
          <a:bodyPr/>
          <a:lstStyle/>
          <a:p>
            <a:pPr marL="228600" indent="-228600" eaLnBrk="1" hangingPunct="1"/>
            <a:endParaRPr lang="ko-KR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13712D-ADA9-4CEB-B28C-288CC6634C4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871BE4-8F4C-4FF7-AB41-86B9A47120F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0D6274-2F3C-4E31-83A5-45A38B3E6B2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6081" y="2130502"/>
            <a:ext cx="777183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2163" y="3886200"/>
            <a:ext cx="639967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B0AD6-1153-43C7-8FE7-F0782B74F8A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234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2F704-BA44-452F-82E2-278981A3C17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8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635" y="4406977"/>
            <a:ext cx="777183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635" y="2906713"/>
            <a:ext cx="777183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83A90-FEEC-4F37-9BA5-948E491DBA0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59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6081" y="1981200"/>
            <a:ext cx="381843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39484" y="1981200"/>
            <a:ext cx="381843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F5198-C142-42D3-B212-1D09752273F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63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6923" y="274638"/>
            <a:ext cx="823016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6922" y="1535113"/>
            <a:ext cx="404056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6922" y="2174875"/>
            <a:ext cx="404056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145" y="1535113"/>
            <a:ext cx="4041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145" y="2174875"/>
            <a:ext cx="4041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E75CF-EC49-47A9-8F37-8C401CDB4D7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822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C35A2-7D37-4F36-8F06-D4FBA5D07EC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23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37DBB-A7FF-4FF0-BBE5-7DD86ABC5D0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08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6919" y="273050"/>
            <a:ext cx="30086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215" y="273114"/>
            <a:ext cx="51118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6919" y="1435103"/>
            <a:ext cx="30086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5ECF4-4C77-4E16-A357-60A3E8E7892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51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3AD1ED-EEBE-4756-B343-AF51E6B2DB9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528" y="4800600"/>
            <a:ext cx="548583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528" y="612775"/>
            <a:ext cx="548583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528" y="5367338"/>
            <a:ext cx="548583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B4841-5BD2-4360-95FF-8F80C8F86D4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52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C3E6B-EEC3-4663-8CDC-65B0D773A6D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035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4998" y="609600"/>
            <a:ext cx="1942959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6120" y="609600"/>
            <a:ext cx="5693911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17731-C4D3-4E6F-85E6-E06367C9B8A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25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6081" y="2130502"/>
            <a:ext cx="777183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2163" y="3886200"/>
            <a:ext cx="639967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B0AD6-1153-43C7-8FE7-F0782B74F8A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17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2F704-BA44-452F-82E2-278981A3C17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114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635" y="4406977"/>
            <a:ext cx="777183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635" y="2906713"/>
            <a:ext cx="777183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83A90-FEEC-4F37-9BA5-948E491DBA0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790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6081" y="1981200"/>
            <a:ext cx="381843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39484" y="1981200"/>
            <a:ext cx="381843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F5198-C142-42D3-B212-1D09752273F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99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6923" y="274638"/>
            <a:ext cx="823016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6922" y="1535113"/>
            <a:ext cx="404056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6922" y="2174875"/>
            <a:ext cx="404056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145" y="1535113"/>
            <a:ext cx="4041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145" y="2174875"/>
            <a:ext cx="4041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E75CF-EC49-47A9-8F37-8C401CDB4D7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91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C35A2-7D37-4F36-8F06-D4FBA5D07EC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43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37DBB-A7FF-4FF0-BBE5-7DD86ABC5D0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4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E20245-004F-4585-A295-35C3EF168EC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6919" y="273050"/>
            <a:ext cx="30086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215" y="273114"/>
            <a:ext cx="51118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6919" y="1435103"/>
            <a:ext cx="30086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5ECF4-4C77-4E16-A357-60A3E8E7892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091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528" y="4800600"/>
            <a:ext cx="548583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528" y="612775"/>
            <a:ext cx="548583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528" y="5367338"/>
            <a:ext cx="548583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B4841-5BD2-4360-95FF-8F80C8F86D4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94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C3E6B-EEC3-4663-8CDC-65B0D773A6D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80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4998" y="609600"/>
            <a:ext cx="1942959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6120" y="609600"/>
            <a:ext cx="5693911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17731-C4D3-4E6F-85E6-E06367C9B8A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242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6081" y="2130498"/>
            <a:ext cx="777183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2163" y="3886200"/>
            <a:ext cx="639967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B0AD6-1153-43C7-8FE7-F0782B74F8A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6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2F704-BA44-452F-82E2-278981A3C17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874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635" y="4406973"/>
            <a:ext cx="777183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635" y="2906713"/>
            <a:ext cx="777183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83A90-FEEC-4F37-9BA5-948E491DBA0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486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6081" y="1981200"/>
            <a:ext cx="381843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39484" y="1981200"/>
            <a:ext cx="381843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F5198-C142-42D3-B212-1D09752273F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047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6923" y="274638"/>
            <a:ext cx="823016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6922" y="1535113"/>
            <a:ext cx="404056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6922" y="2174875"/>
            <a:ext cx="404056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143" y="1535113"/>
            <a:ext cx="4041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143" y="2174875"/>
            <a:ext cx="4041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E75CF-EC49-47A9-8F37-8C401CDB4D7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361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C35A2-7D37-4F36-8F06-D4FBA5D07EC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25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95D77D-4589-43E1-9B5C-98217157D48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37DBB-A7FF-4FF0-BBE5-7DD86ABC5D0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494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6919" y="273050"/>
            <a:ext cx="30086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215" y="273110"/>
            <a:ext cx="51118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6919" y="1435103"/>
            <a:ext cx="30086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5ECF4-4C77-4E16-A357-60A3E8E7892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1893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528" y="4800600"/>
            <a:ext cx="548583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528" y="612775"/>
            <a:ext cx="548583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528" y="5367338"/>
            <a:ext cx="548583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B4841-5BD2-4360-95FF-8F80C8F86D4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079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C3E6B-EEC3-4663-8CDC-65B0D773A6D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12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4996" y="609600"/>
            <a:ext cx="1942959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6118" y="609600"/>
            <a:ext cx="5693911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17731-C4D3-4E6F-85E6-E06367C9B8A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7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4487C2-5841-4D09-8C63-B95626DF6AC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8E6851-91D8-4EDE-9491-5AB2C1B88DB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872191-2DB3-4647-B43C-27B7D1AB05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C94123-5AB9-4364-B31C-28EE41577F1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F467F2-B433-4D64-BD07-D25C9D427A8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kumimoji="1" sz="1400"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kumimoji="1" sz="1400"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1" sz="1400" b="0"/>
            </a:lvl1pPr>
          </a:lstStyle>
          <a:p>
            <a:pPr>
              <a:defRPr/>
            </a:pPr>
            <a:fld id="{13D657D1-8EC7-40F7-A983-74AEFD07B1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6081" y="609600"/>
            <a:ext cx="77718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81" y="1981200"/>
            <a:ext cx="77718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6085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400" b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919" y="6248400"/>
            <a:ext cx="2896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400" b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919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 b="0"/>
            </a:lvl1pPr>
          </a:lstStyle>
          <a:p>
            <a:pPr>
              <a:defRPr/>
            </a:pPr>
            <a:fld id="{5313E5D9-3F37-46C3-B5E7-DDB65419AC2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6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6081" y="609600"/>
            <a:ext cx="77718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81" y="1981200"/>
            <a:ext cx="77718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6085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400" b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919" y="6248400"/>
            <a:ext cx="2896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400" b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919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 b="0"/>
            </a:lvl1pPr>
          </a:lstStyle>
          <a:p>
            <a:pPr>
              <a:defRPr/>
            </a:pPr>
            <a:fld id="{5313E5D9-3F37-46C3-B5E7-DDB65419AC2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6081" y="609600"/>
            <a:ext cx="77718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81" y="1981200"/>
            <a:ext cx="77718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6085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400" b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919" y="6248400"/>
            <a:ext cx="2896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400" b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919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 b="0"/>
            </a:lvl1pPr>
          </a:lstStyle>
          <a:p>
            <a:pPr>
              <a:defRPr/>
            </a:pPr>
            <a:fld id="{5313E5D9-3F37-46C3-B5E7-DDB65419AC2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81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emf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10" Type="http://schemas.openxmlformats.org/officeDocument/2006/relationships/image" Target="../media/image44.png"/><Relationship Id="rId4" Type="http://schemas.openxmlformats.org/officeDocument/2006/relationships/image" Target="../media/image36.emf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2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12.wmf"/><Relationship Id="rId4" Type="http://schemas.openxmlformats.org/officeDocument/2006/relationships/image" Target="../media/image20.png"/><Relationship Id="rId9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oleObject" Target="../embeddings/oleObject5.bin"/><Relationship Id="rId18" Type="http://schemas.openxmlformats.org/officeDocument/2006/relationships/oleObject" Target="../embeddings/oleObject9.bin"/><Relationship Id="rId3" Type="http://schemas.openxmlformats.org/officeDocument/2006/relationships/image" Target="../media/image27.png"/><Relationship Id="rId21" Type="http://schemas.openxmlformats.org/officeDocument/2006/relationships/oleObject" Target="../embeddings/oleObject12.bin"/><Relationship Id="rId7" Type="http://schemas.openxmlformats.org/officeDocument/2006/relationships/image" Target="../media/image31.png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9.png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4.bin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28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6.wmf"/><Relationship Id="rId22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26369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36000" tIns="108000" rIns="36000" bIns="36000" anchor="ctr"/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altLang="ko-KR" sz="24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Atomic-scale characterization of </a:t>
            </a:r>
            <a:r>
              <a:rPr lang="en-US" altLang="ko-KR" sz="2400" b="1" dirty="0" err="1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Nb</a:t>
            </a:r>
            <a:r>
              <a:rPr lang="en-US" altLang="ko-KR" sz="24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en-US" altLang="ko-KR" sz="24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SRF cavities </a:t>
            </a:r>
            <a:r>
              <a:rPr lang="en-US" altLang="ko-KR" sz="24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using UV 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altLang="ko-KR" sz="24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laser-assisted LEAP tomography and Cs-corrected TEM</a:t>
            </a:r>
            <a:endParaRPr lang="en-US" altLang="ko-KR" sz="24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260" name="Text Box 117"/>
          <p:cNvSpPr txBox="1">
            <a:spLocks noChangeArrowheads="1"/>
          </p:cNvSpPr>
          <p:nvPr/>
        </p:nvSpPr>
        <p:spPr bwMode="auto">
          <a:xfrm>
            <a:off x="1398957" y="5445224"/>
            <a:ext cx="63453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altLang="ko-KR" sz="20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altLang="ko-K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SRF Materials Workshop, JLAB Newport News, VA</a:t>
            </a:r>
          </a:p>
          <a:p>
            <a:pPr algn="ctr"/>
            <a:r>
              <a:rPr lang="en-US" altLang="ko-K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July 16-17, 2012</a:t>
            </a:r>
            <a:endParaRPr lang="ko-KR" alt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261" name="Text Box 118"/>
          <p:cNvSpPr txBox="1">
            <a:spLocks noChangeArrowheads="1"/>
          </p:cNvSpPr>
          <p:nvPr/>
        </p:nvSpPr>
        <p:spPr bwMode="auto">
          <a:xfrm>
            <a:off x="467544" y="3140968"/>
            <a:ext cx="8225125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200" b="1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YoonJun</a:t>
            </a:r>
            <a:r>
              <a:rPr lang="en-US" altLang="ko-KR" sz="22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Kim</a:t>
            </a:r>
            <a:r>
              <a:rPr lang="en-US" altLang="ko-KR" sz="2200" u="sng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altLang="ko-KR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David Seidman</a:t>
            </a:r>
            <a:r>
              <a:rPr lang="en-US" altLang="ko-KR" sz="22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altLang="ko-KR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Runzhe Tao</a:t>
            </a:r>
            <a:r>
              <a:rPr lang="en-US" altLang="ko-KR" sz="22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Robert Klie</a:t>
            </a:r>
            <a:r>
              <a:rPr lang="en-US" altLang="ko-KR" sz="22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altLang="ko-KR" sz="2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ko-KR" sz="2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Department of Materials Science and Engineering</a:t>
            </a:r>
          </a:p>
          <a:p>
            <a:pPr algn="ctr"/>
            <a:r>
              <a:rPr lang="en-US" altLang="ko-KR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Northwestern University, Evanston, </a:t>
            </a:r>
            <a:r>
              <a:rPr lang="en-US" altLang="ko-KR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IL</a:t>
            </a:r>
          </a:p>
          <a:p>
            <a:pPr algn="ctr"/>
            <a:endParaRPr lang="en-US" altLang="ko-KR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 Department of Physics, University of Illinois, Chicago, IL</a:t>
            </a:r>
            <a:endParaRPr lang="en-US" altLang="ko-KR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altLang="ko-KR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24289" name="Picture 1" descr="C:\Users\Kim\Desktop\seal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5928592"/>
            <a:ext cx="1383454" cy="929479"/>
          </a:xfrm>
          <a:prstGeom prst="rect">
            <a:avLst/>
          </a:prstGeom>
          <a:noFill/>
        </p:spPr>
      </p:pic>
      <p:pic>
        <p:nvPicPr>
          <p:cNvPr id="7" name="Picture 9" descr="pp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6133173"/>
            <a:ext cx="1676400" cy="72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4334032"/>
      </p:ext>
    </p:extLst>
  </p:cSld>
  <p:clrMapOvr>
    <a:masterClrMapping/>
  </p:clrMapOvr>
  <p:transition advTm="2023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74613" y="592139"/>
            <a:ext cx="8569325" cy="1864519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/>
          <a:lstStyle/>
          <a:p>
            <a:pPr marL="457200" indent="-457200">
              <a:lnSpc>
                <a:spcPct val="100000"/>
              </a:lnSpc>
              <a:buFont typeface="Wingdings" pitchFamily="2" charset="2"/>
              <a:buChar char="q"/>
            </a:pPr>
            <a:r>
              <a:rPr lang="en-US" altLang="ko-KR" sz="2200" b="0" dirty="0" smtClean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Selected Area Diffraction Patterns at 94 K</a:t>
            </a:r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q"/>
            </a:pPr>
            <a:endParaRPr lang="en-US" altLang="ko-KR" sz="2200" b="0" dirty="0" smtClean="0">
              <a:solidFill>
                <a:srgbClr val="0000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q"/>
            </a:pPr>
            <a:endParaRPr lang="en-US" altLang="ko-KR" sz="2200" b="0" dirty="0" smtClean="0">
              <a:solidFill>
                <a:srgbClr val="0000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457200" indent="-457200">
              <a:lnSpc>
                <a:spcPct val="80000"/>
              </a:lnSpc>
            </a:pPr>
            <a:r>
              <a:rPr lang="en-US" altLang="ko-KR" sz="2200" b="0" dirty="0" smtClean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</a:t>
            </a:r>
            <a:endParaRPr lang="ko-KR" altLang="en-US" sz="2200" b="0" dirty="0">
              <a:solidFill>
                <a:srgbClr val="0000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142875"/>
          </a:xfrm>
        </p:spPr>
        <p:txBody>
          <a:bodyPr/>
          <a:lstStyle/>
          <a:p>
            <a:pPr>
              <a:defRPr/>
            </a:pPr>
            <a:fld id="{0782F704-BA44-452F-82E2-278981A3C174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6" y="500420"/>
            <a:ext cx="9093387" cy="762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A9A9DD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 t="13825" b="12166"/>
          <a:stretch>
            <a:fillRect/>
          </a:stretch>
        </p:blipFill>
        <p:spPr bwMode="auto">
          <a:xfrm>
            <a:off x="107504" y="1052736"/>
            <a:ext cx="35024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云形 12"/>
          <p:cNvSpPr/>
          <p:nvPr/>
        </p:nvSpPr>
        <p:spPr>
          <a:xfrm>
            <a:off x="3102625" y="1819932"/>
            <a:ext cx="377071" cy="323204"/>
          </a:xfrm>
          <a:prstGeom prst="cloud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kumimoji="0" lang="zh-CN" altLang="en-US" b="0" dirty="0">
              <a:solidFill>
                <a:prstClr val="white"/>
              </a:solidFill>
            </a:endParaRPr>
          </a:p>
        </p:txBody>
      </p:sp>
      <p:sp>
        <p:nvSpPr>
          <p:cNvPr id="15" name="云形 17"/>
          <p:cNvSpPr/>
          <p:nvPr/>
        </p:nvSpPr>
        <p:spPr>
          <a:xfrm>
            <a:off x="1414041" y="1577528"/>
            <a:ext cx="1400552" cy="1131215"/>
          </a:xfrm>
          <a:prstGeom prst="cloud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kumimoji="0" lang="zh-CN" altLang="en-US" sz="2400" b="0" dirty="0">
              <a:solidFill>
                <a:srgbClr val="FFFF00"/>
              </a:solidFill>
              <a:latin typeface="Symbol" pitchFamily="18" charset="2"/>
            </a:endParaRPr>
          </a:p>
        </p:txBody>
      </p:sp>
      <p:sp>
        <p:nvSpPr>
          <p:cNvPr id="18" name="云形 19"/>
          <p:cNvSpPr/>
          <p:nvPr/>
        </p:nvSpPr>
        <p:spPr>
          <a:xfrm>
            <a:off x="907690" y="2342563"/>
            <a:ext cx="377071" cy="323204"/>
          </a:xfrm>
          <a:prstGeom prst="cloud">
            <a:avLst/>
          </a:prstGeom>
          <a:noFill/>
          <a:ln w="28575">
            <a:solidFill>
              <a:srgbClr val="E31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kumimoji="0" lang="zh-CN" altLang="en-US" b="0">
              <a:solidFill>
                <a:prstClr val="white"/>
              </a:solidFill>
            </a:endParaRPr>
          </a:p>
        </p:txBody>
      </p:sp>
      <p:grpSp>
        <p:nvGrpSpPr>
          <p:cNvPr id="20" name="组合 6"/>
          <p:cNvGrpSpPr/>
          <p:nvPr/>
        </p:nvGrpSpPr>
        <p:grpSpPr>
          <a:xfrm>
            <a:off x="108258" y="4005064"/>
            <a:ext cx="3240360" cy="2709753"/>
            <a:chOff x="5076056" y="1412776"/>
            <a:chExt cx="3240360" cy="2709753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1104" r="14352" b="29309"/>
            <a:stretch>
              <a:fillRect/>
            </a:stretch>
          </p:blipFill>
          <p:spPr bwMode="auto">
            <a:xfrm>
              <a:off x="5076056" y="1412776"/>
              <a:ext cx="3240360" cy="2709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云形 8"/>
            <p:cNvSpPr/>
            <p:nvPr/>
          </p:nvSpPr>
          <p:spPr>
            <a:xfrm>
              <a:off x="5148064" y="1628800"/>
              <a:ext cx="504056" cy="432048"/>
            </a:xfrm>
            <a:prstGeom prst="cloud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CN" sz="2400" b="0" dirty="0" smtClean="0">
                  <a:solidFill>
                    <a:srgbClr val="FFFF00"/>
                  </a:solidFill>
                  <a:latin typeface="Symbol" pitchFamily="18" charset="2"/>
                </a:rPr>
                <a:t>b</a:t>
              </a:r>
              <a:endParaRPr kumimoji="0" lang="zh-CN" altLang="en-US" sz="2400" b="0" dirty="0">
                <a:solidFill>
                  <a:srgbClr val="FFFF00"/>
                </a:solidFill>
                <a:latin typeface="Symbol" pitchFamily="18" charset="2"/>
              </a:endParaRPr>
            </a:p>
          </p:txBody>
        </p:sp>
      </p:grpSp>
      <p:grpSp>
        <p:nvGrpSpPr>
          <p:cNvPr id="26" name="组合 29"/>
          <p:cNvGrpSpPr/>
          <p:nvPr/>
        </p:nvGrpSpPr>
        <p:grpSpPr>
          <a:xfrm>
            <a:off x="5751363" y="3892819"/>
            <a:ext cx="3285133" cy="2848549"/>
            <a:chOff x="5031283" y="2996952"/>
            <a:chExt cx="3285133" cy="2848549"/>
          </a:xfrm>
        </p:grpSpPr>
        <p:pic>
          <p:nvPicPr>
            <p:cNvPr id="27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 l="16561" b="27650"/>
            <a:stretch>
              <a:fillRect/>
            </a:stretch>
          </p:blipFill>
          <p:spPr bwMode="auto">
            <a:xfrm>
              <a:off x="5031283" y="2996952"/>
              <a:ext cx="3285133" cy="2848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云形 23"/>
            <p:cNvSpPr/>
            <p:nvPr/>
          </p:nvSpPr>
          <p:spPr>
            <a:xfrm>
              <a:off x="5201088" y="3128312"/>
              <a:ext cx="459760" cy="394080"/>
            </a:xfrm>
            <a:prstGeom prst="cloud">
              <a:avLst/>
            </a:prstGeom>
            <a:noFill/>
            <a:ln w="28575">
              <a:solidFill>
                <a:srgbClr val="E31D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CN" sz="2400" b="0" dirty="0" smtClean="0">
                  <a:solidFill>
                    <a:srgbClr val="E31DE3"/>
                  </a:solidFill>
                  <a:latin typeface="Symbol" pitchFamily="18" charset="2"/>
                </a:rPr>
                <a:t>e</a:t>
              </a:r>
              <a:endParaRPr kumimoji="0" lang="zh-CN" altLang="en-US" sz="2400" b="0" dirty="0">
                <a:solidFill>
                  <a:srgbClr val="E31DE3"/>
                </a:solidFill>
                <a:latin typeface="Symbol" pitchFamily="18" charset="2"/>
              </a:endParaRPr>
            </a:p>
          </p:txBody>
        </p:sp>
      </p:grpSp>
      <p:grpSp>
        <p:nvGrpSpPr>
          <p:cNvPr id="29" name="组合 3"/>
          <p:cNvGrpSpPr/>
          <p:nvPr/>
        </p:nvGrpSpPr>
        <p:grpSpPr>
          <a:xfrm>
            <a:off x="5724128" y="1082839"/>
            <a:ext cx="3312368" cy="2562185"/>
            <a:chOff x="5004048" y="692696"/>
            <a:chExt cx="3312368" cy="2562185"/>
          </a:xfrm>
        </p:grpSpPr>
        <p:pic>
          <p:nvPicPr>
            <p:cNvPr id="34" name="Picture 8"/>
            <p:cNvPicPr>
              <a:picLocks noChangeAspect="1" noChangeArrowheads="1"/>
            </p:cNvPicPr>
            <p:nvPr/>
          </p:nvPicPr>
          <p:blipFill>
            <a:blip r:embed="rId6" cstate="print">
              <a:lum bright="40000" contrast="40000"/>
            </a:blip>
            <a:srcRect t="28203" r="7176"/>
            <a:stretch>
              <a:fillRect/>
            </a:stretch>
          </p:blipFill>
          <p:spPr bwMode="auto">
            <a:xfrm>
              <a:off x="5004048" y="692696"/>
              <a:ext cx="3312368" cy="2562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云形 5"/>
            <p:cNvSpPr/>
            <p:nvPr/>
          </p:nvSpPr>
          <p:spPr>
            <a:xfrm>
              <a:off x="5148064" y="836712"/>
              <a:ext cx="504056" cy="432048"/>
            </a:xfrm>
            <a:prstGeom prst="cloud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CN" sz="2400" dirty="0" smtClean="0">
                  <a:solidFill>
                    <a:srgbClr val="FF0000"/>
                  </a:solidFill>
                  <a:latin typeface="Symbol" pitchFamily="18" charset="2"/>
                </a:rPr>
                <a:t>z</a:t>
              </a:r>
              <a:endParaRPr kumimoji="0" lang="zh-CN" altLang="en-US" sz="2400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</p:grpSp>
      <p:pic>
        <p:nvPicPr>
          <p:cNvPr id="114176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42" y="4636759"/>
            <a:ext cx="1641170" cy="145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176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657" y="4653136"/>
            <a:ext cx="1799603" cy="150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176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552" y="1801422"/>
            <a:ext cx="1562191" cy="136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1762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"/>
          <a:stretch/>
        </p:blipFill>
        <p:spPr bwMode="auto">
          <a:xfrm>
            <a:off x="74613" y="926907"/>
            <a:ext cx="3812591" cy="296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699715" y="1667867"/>
            <a:ext cx="522631" cy="52263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013103" y="2190498"/>
            <a:ext cx="89522" cy="2446261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411760" y="2570069"/>
            <a:ext cx="375214" cy="375214"/>
          </a:xfrm>
          <a:prstGeom prst="ellipse">
            <a:avLst/>
          </a:prstGeom>
          <a:noFill/>
          <a:ln>
            <a:solidFill>
              <a:srgbClr val="E31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798970" y="2780928"/>
            <a:ext cx="2061062" cy="1712998"/>
          </a:xfrm>
          <a:prstGeom prst="straightConnector1">
            <a:avLst/>
          </a:prstGeom>
          <a:ln w="25400">
            <a:solidFill>
              <a:srgbClr val="E31DE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2312505" y="2245799"/>
            <a:ext cx="375214" cy="3752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699715" y="2456658"/>
            <a:ext cx="1832837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108258" y="44634"/>
            <a:ext cx="8863939" cy="45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ko-KR" sz="2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 </a:t>
            </a:r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TEM/STEM Analysis – 1. Hydride</a:t>
            </a:r>
            <a:endParaRPr lang="ko-KR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7824" y="6107810"/>
            <a:ext cx="1250930" cy="4461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H/Nb≈1</a:t>
            </a:r>
            <a:endParaRPr lang="en-US" b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61229" y="6107810"/>
            <a:ext cx="1333513" cy="4461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H/Nb≈0.75</a:t>
            </a:r>
            <a:endParaRPr lang="en-US" b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82802" y="188581"/>
            <a:ext cx="4501766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T. </a:t>
            </a:r>
            <a:r>
              <a:rPr lang="en-US" sz="1200" b="0" dirty="0" err="1" smtClean="0">
                <a:latin typeface="Times New Roman" pitchFamily="18" charset="0"/>
                <a:cs typeface="Times New Roman" pitchFamily="18" charset="0"/>
              </a:rPr>
              <a:t>Schober</a:t>
            </a:r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 et al., Topics in Applied Physics, 29, 11-71, 1978</a:t>
            </a:r>
            <a:endParaRPr lang="en-US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61229" y="3151043"/>
            <a:ext cx="1333513" cy="493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H/Nb≈0.70</a:t>
            </a:r>
            <a:endParaRPr lang="en-US" b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82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3" grpId="0" animBg="1"/>
      <p:bldP spid="37" grpId="0" animBg="1"/>
      <p:bldP spid="39" grpId="0" animBg="1"/>
      <p:bldP spid="2" grpId="0" animBg="1"/>
      <p:bldP spid="31" grpId="0" animBg="1"/>
      <p:bldP spid="33" grpId="0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2" cstate="print"/>
          <a:srcRect l="26073" t="18518" r="14485" b="48611"/>
          <a:stretch/>
        </p:blipFill>
        <p:spPr bwMode="auto">
          <a:xfrm>
            <a:off x="-10356" y="895926"/>
            <a:ext cx="4536504" cy="250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椭圆 17"/>
          <p:cNvSpPr/>
          <p:nvPr/>
        </p:nvSpPr>
        <p:spPr>
          <a:xfrm>
            <a:off x="1213780" y="1720152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5000"/>
              </a:lnSpc>
            </a:pPr>
            <a:r>
              <a:rPr lang="en-US" altLang="zh-C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CN" altLang="en-US" sz="1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椭圆 19"/>
          <p:cNvSpPr/>
          <p:nvPr/>
        </p:nvSpPr>
        <p:spPr>
          <a:xfrm>
            <a:off x="1357796" y="172015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5000"/>
              </a:lnSpc>
            </a:pPr>
            <a:r>
              <a:rPr lang="en-US" altLang="zh-C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CN" altLang="en-US" sz="1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椭圆 21"/>
          <p:cNvSpPr/>
          <p:nvPr/>
        </p:nvSpPr>
        <p:spPr>
          <a:xfrm>
            <a:off x="1501812" y="1720152"/>
            <a:ext cx="144016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5000"/>
              </a:lnSpc>
            </a:pPr>
            <a:r>
              <a:rPr lang="en-US" altLang="zh-C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  <a:endParaRPr lang="zh-CN" altLang="en-US" sz="1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椭圆 23"/>
          <p:cNvSpPr/>
          <p:nvPr/>
        </p:nvSpPr>
        <p:spPr>
          <a:xfrm>
            <a:off x="1654212" y="1720152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5000"/>
              </a:lnSpc>
            </a:pPr>
            <a:r>
              <a:rPr lang="en-US" altLang="zh-CN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zh-CN" altLang="en-US" sz="1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椭圆 25"/>
          <p:cNvSpPr/>
          <p:nvPr/>
        </p:nvSpPr>
        <p:spPr>
          <a:xfrm>
            <a:off x="1806612" y="172015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5000"/>
              </a:lnSpc>
            </a:pPr>
            <a:r>
              <a:rPr lang="en-US" altLang="zh-C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</a:t>
            </a:r>
            <a:endParaRPr lang="zh-CN" altLang="en-US" sz="1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椭圆 27"/>
          <p:cNvSpPr/>
          <p:nvPr/>
        </p:nvSpPr>
        <p:spPr>
          <a:xfrm>
            <a:off x="2293900" y="1720152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5000"/>
              </a:lnSpc>
            </a:pPr>
            <a:r>
              <a:rPr lang="en-US" altLang="zh-C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</a:t>
            </a:r>
            <a:endParaRPr lang="zh-CN" altLang="en-US" sz="1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椭圆 29"/>
          <p:cNvSpPr/>
          <p:nvPr/>
        </p:nvSpPr>
        <p:spPr>
          <a:xfrm>
            <a:off x="2437916" y="1720152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5000"/>
              </a:lnSpc>
            </a:pPr>
            <a:r>
              <a:rPr lang="en-US" altLang="zh-C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7</a:t>
            </a:r>
            <a:endParaRPr lang="zh-CN" altLang="en-US" sz="1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椭圆 31"/>
          <p:cNvSpPr/>
          <p:nvPr/>
        </p:nvSpPr>
        <p:spPr>
          <a:xfrm>
            <a:off x="2509924" y="1720152"/>
            <a:ext cx="144016" cy="144016"/>
          </a:xfrm>
          <a:prstGeom prst="ellipse">
            <a:avLst/>
          </a:prstGeom>
          <a:solidFill>
            <a:srgbClr val="E31DE3"/>
          </a:solidFill>
          <a:ln>
            <a:solidFill>
              <a:srgbClr val="E31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5000"/>
              </a:lnSpc>
            </a:pPr>
            <a:r>
              <a:rPr lang="en-US" altLang="zh-C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8</a:t>
            </a:r>
            <a:endParaRPr lang="zh-CN" altLang="en-US" sz="1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椭圆 33"/>
          <p:cNvSpPr/>
          <p:nvPr/>
        </p:nvSpPr>
        <p:spPr>
          <a:xfrm>
            <a:off x="2653940" y="1720152"/>
            <a:ext cx="144016" cy="144016"/>
          </a:xfrm>
          <a:prstGeom prst="ellipse">
            <a:avLst/>
          </a:prstGeom>
          <a:solidFill>
            <a:srgbClr val="51AF82"/>
          </a:solidFill>
          <a:ln>
            <a:solidFill>
              <a:srgbClr val="51A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5000"/>
              </a:lnSpc>
            </a:pPr>
            <a:r>
              <a:rPr lang="en-US" altLang="zh-C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9</a:t>
            </a:r>
            <a:endParaRPr lang="zh-CN" altLang="en-US" sz="1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椭圆 35"/>
          <p:cNvSpPr/>
          <p:nvPr/>
        </p:nvSpPr>
        <p:spPr>
          <a:xfrm>
            <a:off x="2869964" y="1720152"/>
            <a:ext cx="144016" cy="144016"/>
          </a:xfrm>
          <a:prstGeom prst="ellipse">
            <a:avLst/>
          </a:prstGeom>
          <a:solidFill>
            <a:srgbClr val="90F30D"/>
          </a:solidFill>
          <a:ln>
            <a:solidFill>
              <a:srgbClr val="90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45000"/>
              </a:lnSpc>
            </a:pPr>
            <a:r>
              <a:rPr lang="en-US" altLang="zh-CN"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altLang="zh-CN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zh-CN" altLang="en-US" sz="1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C:\Users\Runzhe\Desktop\comparison of plasma peak\cooling\1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025" t="16572" r="12075" b="4143"/>
          <a:stretch>
            <a:fillRect/>
          </a:stretch>
        </p:blipFill>
        <p:spPr bwMode="auto">
          <a:xfrm>
            <a:off x="1" y="3493987"/>
            <a:ext cx="1807006" cy="1652974"/>
          </a:xfrm>
          <a:prstGeom prst="rect">
            <a:avLst/>
          </a:prstGeom>
          <a:noFill/>
        </p:spPr>
      </p:pic>
      <p:pic>
        <p:nvPicPr>
          <p:cNvPr id="17" name="Picture 16" descr="C:\Users\Runzhe\Desktop\comparison of plasma peak\cooling\2.BM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025" t="16572" r="12075" b="4143"/>
          <a:stretch>
            <a:fillRect/>
          </a:stretch>
        </p:blipFill>
        <p:spPr bwMode="auto">
          <a:xfrm>
            <a:off x="1828801" y="3493987"/>
            <a:ext cx="1807006" cy="1652974"/>
          </a:xfrm>
          <a:prstGeom prst="rect">
            <a:avLst/>
          </a:prstGeom>
          <a:noFill/>
        </p:spPr>
      </p:pic>
      <p:pic>
        <p:nvPicPr>
          <p:cNvPr id="18" name="Picture 17" descr="C:\Users\Runzhe\Desktop\comparison of plasma peak\cooling\3.B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077" t="16572" r="12075" b="4143"/>
          <a:stretch>
            <a:fillRect/>
          </a:stretch>
        </p:blipFill>
        <p:spPr bwMode="auto">
          <a:xfrm>
            <a:off x="3662730" y="3511390"/>
            <a:ext cx="1823670" cy="1669357"/>
          </a:xfrm>
          <a:prstGeom prst="rect">
            <a:avLst/>
          </a:prstGeom>
          <a:noFill/>
        </p:spPr>
      </p:pic>
      <p:pic>
        <p:nvPicPr>
          <p:cNvPr id="19" name="Picture 18" descr="C:\Users\Runzhe\Desktop\comparison of plasma peak\cooling\4.BMP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025" t="16572" r="12075" b="4143"/>
          <a:stretch>
            <a:fillRect/>
          </a:stretch>
        </p:blipFill>
        <p:spPr bwMode="auto">
          <a:xfrm>
            <a:off x="5390457" y="3508418"/>
            <a:ext cx="1832383" cy="1676190"/>
          </a:xfrm>
          <a:prstGeom prst="rect">
            <a:avLst/>
          </a:prstGeom>
          <a:noFill/>
        </p:spPr>
      </p:pic>
      <p:pic>
        <p:nvPicPr>
          <p:cNvPr id="20" name="Picture 19" descr="C:\Users\Runzhe\Desktop\comparison of plasma peak\cooling\5.BMP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025" t="16572" r="12075" b="4143"/>
          <a:stretch>
            <a:fillRect/>
          </a:stretch>
        </p:blipFill>
        <p:spPr bwMode="auto">
          <a:xfrm>
            <a:off x="7226268" y="3501308"/>
            <a:ext cx="1888904" cy="1727892"/>
          </a:xfrm>
          <a:prstGeom prst="rect">
            <a:avLst/>
          </a:prstGeom>
          <a:noFill/>
        </p:spPr>
      </p:pic>
      <p:pic>
        <p:nvPicPr>
          <p:cNvPr id="21" name="Picture 20" descr="C:\Users\Runzhe\Desktop\comparison of plasma peak\cooling\7.BMP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025" t="16572" r="12075" b="4143"/>
          <a:stretch>
            <a:fillRect/>
          </a:stretch>
        </p:blipFill>
        <p:spPr bwMode="auto">
          <a:xfrm>
            <a:off x="-14514" y="5121794"/>
            <a:ext cx="1844878" cy="1687620"/>
          </a:xfrm>
          <a:prstGeom prst="rect">
            <a:avLst/>
          </a:prstGeom>
          <a:noFill/>
        </p:spPr>
      </p:pic>
      <p:pic>
        <p:nvPicPr>
          <p:cNvPr id="22" name="Picture 21" descr="C:\Users\Runzhe\Desktop\comparison of plasma peak\cooling\10.BMP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025" t="16572" r="12075" b="4143"/>
          <a:stretch>
            <a:fillRect/>
          </a:stretch>
        </p:blipFill>
        <p:spPr bwMode="auto">
          <a:xfrm>
            <a:off x="1752600" y="5121794"/>
            <a:ext cx="1890636" cy="1729477"/>
          </a:xfrm>
          <a:prstGeom prst="rect">
            <a:avLst/>
          </a:prstGeom>
          <a:noFill/>
        </p:spPr>
      </p:pic>
      <p:pic>
        <p:nvPicPr>
          <p:cNvPr id="23" name="Picture 22" descr="C:\Users\Runzhe\Desktop\comparison of plasma peak\cooling\11.BMP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025" t="16572" r="12075" b="4143"/>
          <a:stretch>
            <a:fillRect/>
          </a:stretch>
        </p:blipFill>
        <p:spPr bwMode="auto">
          <a:xfrm>
            <a:off x="3637422" y="5125874"/>
            <a:ext cx="1848978" cy="1691370"/>
          </a:xfrm>
          <a:prstGeom prst="rect">
            <a:avLst/>
          </a:prstGeom>
          <a:noFill/>
        </p:spPr>
      </p:pic>
      <p:pic>
        <p:nvPicPr>
          <p:cNvPr id="24" name="Picture 23" descr="C:\Users\Runzhe\Desktop\comparison of plasma peak\cooling\12.BMP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75" t="16572" r="12075" b="4143"/>
          <a:stretch>
            <a:fillRect/>
          </a:stretch>
        </p:blipFill>
        <p:spPr bwMode="auto">
          <a:xfrm>
            <a:off x="5410200" y="5125874"/>
            <a:ext cx="1877287" cy="1741038"/>
          </a:xfrm>
          <a:prstGeom prst="rect">
            <a:avLst/>
          </a:prstGeom>
          <a:noFill/>
        </p:spPr>
      </p:pic>
      <p:pic>
        <p:nvPicPr>
          <p:cNvPr id="25" name="Picture 24" descr="C:\Users\Runzhe\Desktop\comparison of plasma peak\cooling\14.BMP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75" t="16572" r="12075" b="4143"/>
          <a:stretch>
            <a:fillRect/>
          </a:stretch>
        </p:blipFill>
        <p:spPr bwMode="auto">
          <a:xfrm>
            <a:off x="7239000" y="5121794"/>
            <a:ext cx="1878743" cy="1742389"/>
          </a:xfrm>
          <a:prstGeom prst="rect">
            <a:avLst/>
          </a:prstGeom>
          <a:noFill/>
        </p:spPr>
      </p:pic>
      <p:grpSp>
        <p:nvGrpSpPr>
          <p:cNvPr id="26" name="组合 48"/>
          <p:cNvGrpSpPr/>
          <p:nvPr/>
        </p:nvGrpSpPr>
        <p:grpSpPr>
          <a:xfrm>
            <a:off x="5194052" y="732090"/>
            <a:ext cx="3178008" cy="2768918"/>
            <a:chOff x="467544" y="3643505"/>
            <a:chExt cx="3689415" cy="3214495"/>
          </a:xfrm>
        </p:grpSpPr>
        <p:pic>
          <p:nvPicPr>
            <p:cNvPr id="27" name="Picture 26" descr="C:\Users\Runzhe\Desktop\comparison of plasma peak\12.BMP"/>
            <p:cNvPicPr>
              <a:picLocks noChangeAspect="1" noChangeArrowheads="1"/>
            </p:cNvPicPr>
            <p:nvPr/>
          </p:nvPicPr>
          <p:blipFill>
            <a:blip r:embed="rId13" cstate="print"/>
            <a:srcRect l="14175" t="18348" r="11550" b="4735"/>
            <a:stretch>
              <a:fillRect/>
            </a:stretch>
          </p:blipFill>
          <p:spPr bwMode="auto">
            <a:xfrm>
              <a:off x="467544" y="3643505"/>
              <a:ext cx="3498588" cy="3214495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3194471" y="4221088"/>
              <a:ext cx="962488" cy="2438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45000"/>
                </a:lnSpc>
              </a:pPr>
              <a:r>
                <a:rPr lang="en-US" altLang="zh-CN" b="1" dirty="0" smtClean="0">
                  <a:solidFill>
                    <a:srgbClr val="000000"/>
                  </a:solidFill>
                </a:rPr>
                <a:t>Nb</a:t>
              </a:r>
              <a:r>
                <a:rPr lang="en-US" altLang="zh-CN" b="1" baseline="-25000" dirty="0" smtClean="0">
                  <a:solidFill>
                    <a:srgbClr val="000000"/>
                  </a:solidFill>
                </a:rPr>
                <a:t>2</a:t>
              </a:r>
              <a:r>
                <a:rPr lang="en-US" altLang="zh-CN" b="1" dirty="0" smtClean="0">
                  <a:solidFill>
                    <a:srgbClr val="000000"/>
                  </a:solidFill>
                </a:rPr>
                <a:t>O</a:t>
              </a:r>
              <a:r>
                <a:rPr lang="en-US" altLang="zh-CN" b="1" baseline="-25000" dirty="0" smtClean="0">
                  <a:solidFill>
                    <a:srgbClr val="000000"/>
                  </a:solidFill>
                </a:rPr>
                <a:t>5</a:t>
              </a:r>
            </a:p>
            <a:p>
              <a:pPr>
                <a:lnSpc>
                  <a:spcPct val="145000"/>
                </a:lnSpc>
              </a:pPr>
              <a:r>
                <a:rPr lang="en-US" altLang="zh-CN" b="1" dirty="0" smtClean="0">
                  <a:solidFill>
                    <a:srgbClr val="000000"/>
                  </a:solidFill>
                </a:rPr>
                <a:t>NbO</a:t>
              </a:r>
              <a:r>
                <a:rPr lang="en-US" altLang="zh-CN" b="1" baseline="-25000" dirty="0" smtClean="0">
                  <a:solidFill>
                    <a:srgbClr val="000000"/>
                  </a:solidFill>
                </a:rPr>
                <a:t>2</a:t>
              </a:r>
            </a:p>
            <a:p>
              <a:pPr>
                <a:lnSpc>
                  <a:spcPct val="145000"/>
                </a:lnSpc>
              </a:pPr>
              <a:r>
                <a:rPr lang="en-US" altLang="zh-CN" b="1" dirty="0" err="1" smtClean="0">
                  <a:solidFill>
                    <a:srgbClr val="000000"/>
                  </a:solidFill>
                </a:rPr>
                <a:t>NbO</a:t>
              </a:r>
              <a:endParaRPr lang="en-US" altLang="zh-CN" b="1" dirty="0" smtClean="0">
                <a:solidFill>
                  <a:srgbClr val="000000"/>
                </a:solidFill>
              </a:endParaRPr>
            </a:p>
            <a:p>
              <a:pPr>
                <a:lnSpc>
                  <a:spcPct val="145000"/>
                </a:lnSpc>
              </a:pPr>
              <a:endParaRPr lang="en-US" altLang="zh-CN" b="1" dirty="0" smtClean="0">
                <a:solidFill>
                  <a:srgbClr val="000000"/>
                </a:solidFill>
              </a:endParaRPr>
            </a:p>
            <a:p>
              <a:pPr>
                <a:lnSpc>
                  <a:spcPct val="145000"/>
                </a:lnSpc>
              </a:pPr>
              <a:r>
                <a:rPr lang="en-US" altLang="zh-CN" b="1" dirty="0" err="1" smtClean="0">
                  <a:solidFill>
                    <a:srgbClr val="000000"/>
                  </a:solidFill>
                </a:rPr>
                <a:t>Nb</a:t>
              </a:r>
              <a:endParaRPr lang="en-US" altLang="zh-CN" b="1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5" name="椭圆 17"/>
          <p:cNvSpPr/>
          <p:nvPr/>
        </p:nvSpPr>
        <p:spPr>
          <a:xfrm>
            <a:off x="228600" y="3579287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5000"/>
              </a:lnSpc>
            </a:pPr>
            <a:r>
              <a:rPr lang="en-US" altLang="zh-C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CN" altLang="en-US" sz="1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椭圆 19"/>
          <p:cNvSpPr/>
          <p:nvPr/>
        </p:nvSpPr>
        <p:spPr>
          <a:xfrm>
            <a:off x="2074168" y="3579287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5000"/>
              </a:lnSpc>
            </a:pPr>
            <a:r>
              <a:rPr lang="en-US" altLang="zh-C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CN" altLang="en-US" sz="1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椭圆 21"/>
          <p:cNvSpPr/>
          <p:nvPr/>
        </p:nvSpPr>
        <p:spPr>
          <a:xfrm>
            <a:off x="3900714" y="3579287"/>
            <a:ext cx="144016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5000"/>
              </a:lnSpc>
            </a:pPr>
            <a:r>
              <a:rPr lang="en-US" altLang="zh-C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  <a:endParaRPr lang="zh-CN" altLang="en-US" sz="1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椭圆 23"/>
          <p:cNvSpPr/>
          <p:nvPr/>
        </p:nvSpPr>
        <p:spPr>
          <a:xfrm>
            <a:off x="5652120" y="3579287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5000"/>
              </a:lnSpc>
            </a:pPr>
            <a:r>
              <a:rPr lang="en-US" altLang="zh-CN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zh-CN" altLang="en-US" sz="1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椭圆 25"/>
          <p:cNvSpPr/>
          <p:nvPr/>
        </p:nvSpPr>
        <p:spPr>
          <a:xfrm>
            <a:off x="7472354" y="357928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5000"/>
              </a:lnSpc>
            </a:pPr>
            <a:r>
              <a:rPr lang="en-US" altLang="zh-C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</a:t>
            </a:r>
            <a:endParaRPr lang="zh-CN" altLang="en-US" sz="1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椭圆 27"/>
          <p:cNvSpPr/>
          <p:nvPr/>
        </p:nvSpPr>
        <p:spPr>
          <a:xfrm>
            <a:off x="228600" y="5225428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5000"/>
              </a:lnSpc>
            </a:pPr>
            <a:r>
              <a:rPr lang="en-US" altLang="zh-C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</a:t>
            </a:r>
            <a:endParaRPr lang="zh-CN" altLang="en-US" sz="1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椭圆 29"/>
          <p:cNvSpPr/>
          <p:nvPr/>
        </p:nvSpPr>
        <p:spPr>
          <a:xfrm>
            <a:off x="2057400" y="5225428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5000"/>
              </a:lnSpc>
            </a:pPr>
            <a:r>
              <a:rPr lang="en-US" altLang="zh-C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7</a:t>
            </a:r>
            <a:endParaRPr lang="zh-CN" altLang="en-US" sz="1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椭圆 31"/>
          <p:cNvSpPr/>
          <p:nvPr/>
        </p:nvSpPr>
        <p:spPr>
          <a:xfrm>
            <a:off x="3915544" y="5225428"/>
            <a:ext cx="144016" cy="144016"/>
          </a:xfrm>
          <a:prstGeom prst="ellipse">
            <a:avLst/>
          </a:prstGeom>
          <a:solidFill>
            <a:srgbClr val="E31DE3"/>
          </a:solidFill>
          <a:ln>
            <a:solidFill>
              <a:srgbClr val="E31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5000"/>
              </a:lnSpc>
            </a:pPr>
            <a:r>
              <a:rPr lang="en-US" altLang="zh-C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8</a:t>
            </a:r>
            <a:endParaRPr lang="zh-CN" altLang="en-US" sz="1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椭圆 33"/>
          <p:cNvSpPr/>
          <p:nvPr/>
        </p:nvSpPr>
        <p:spPr>
          <a:xfrm>
            <a:off x="5659760" y="5225428"/>
            <a:ext cx="144016" cy="144016"/>
          </a:xfrm>
          <a:prstGeom prst="ellipse">
            <a:avLst/>
          </a:prstGeom>
          <a:solidFill>
            <a:srgbClr val="51AF82"/>
          </a:solidFill>
          <a:ln>
            <a:solidFill>
              <a:srgbClr val="51A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5000"/>
              </a:lnSpc>
            </a:pPr>
            <a:r>
              <a:rPr lang="en-US" altLang="zh-CN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9</a:t>
            </a:r>
            <a:endParaRPr lang="zh-CN" altLang="en-US" sz="1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椭圆 35"/>
          <p:cNvSpPr/>
          <p:nvPr/>
        </p:nvSpPr>
        <p:spPr>
          <a:xfrm>
            <a:off x="7467600" y="5225428"/>
            <a:ext cx="144016" cy="144016"/>
          </a:xfrm>
          <a:prstGeom prst="ellipse">
            <a:avLst/>
          </a:prstGeom>
          <a:solidFill>
            <a:srgbClr val="90F30D"/>
          </a:solidFill>
          <a:ln>
            <a:solidFill>
              <a:srgbClr val="90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45000"/>
              </a:lnSpc>
            </a:pPr>
            <a:r>
              <a:rPr lang="en-US" altLang="zh-CN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zh-CN" altLang="en-US" sz="1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88024" y="3933056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5000"/>
              </a:lnSpc>
            </a:pPr>
            <a:r>
              <a:rPr lang="en-US" altLang="zh-CN" b="1" dirty="0" smtClean="0">
                <a:solidFill>
                  <a:srgbClr val="000000"/>
                </a:solidFill>
              </a:rPr>
              <a:t>NbO</a:t>
            </a:r>
            <a:r>
              <a:rPr lang="en-US" altLang="zh-CN" b="1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60232" y="3951142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5000"/>
              </a:lnSpc>
            </a:pPr>
            <a:r>
              <a:rPr lang="en-US" altLang="zh-CN" b="1" dirty="0" smtClean="0">
                <a:solidFill>
                  <a:srgbClr val="000000"/>
                </a:solidFill>
              </a:rPr>
              <a:t>NbO</a:t>
            </a:r>
            <a:r>
              <a:rPr lang="en-US" altLang="zh-CN" b="1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418138" y="4493687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5000"/>
              </a:lnSpc>
            </a:pPr>
            <a:r>
              <a:rPr lang="en-US" altLang="zh-CN" b="1" dirty="0" smtClean="0">
                <a:solidFill>
                  <a:srgbClr val="000000"/>
                </a:solidFill>
              </a:rPr>
              <a:t>NbO</a:t>
            </a:r>
            <a:r>
              <a:rPr lang="en-US" altLang="zh-CN" b="1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346910" y="5602227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5000"/>
              </a:lnSpc>
            </a:pPr>
            <a:r>
              <a:rPr lang="en-US" altLang="zh-CN" b="1" dirty="0" smtClean="0">
                <a:solidFill>
                  <a:srgbClr val="000000"/>
                </a:solidFill>
              </a:rPr>
              <a:t>NbO</a:t>
            </a:r>
            <a:r>
              <a:rPr lang="en-US" altLang="zh-CN" b="1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200400" y="578093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5000"/>
              </a:lnSpc>
            </a:pPr>
            <a:r>
              <a:rPr lang="en-US" altLang="zh-CN" b="1" dirty="0" err="1" smtClean="0">
                <a:solidFill>
                  <a:srgbClr val="000000"/>
                </a:solidFill>
              </a:rPr>
              <a:t>NbO</a:t>
            </a:r>
            <a:endParaRPr lang="en-US" altLang="zh-CN" b="1" dirty="0" smtClean="0">
              <a:solidFill>
                <a:srgbClr val="0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57968" y="6309320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5000"/>
              </a:lnSpc>
            </a:pPr>
            <a:r>
              <a:rPr lang="en-US" altLang="zh-CN" b="1" dirty="0" err="1" smtClean="0">
                <a:solidFill>
                  <a:srgbClr val="000000"/>
                </a:solidFill>
              </a:rPr>
              <a:t>Nb</a:t>
            </a:r>
            <a:endParaRPr lang="en-US" altLang="zh-CN" b="1" dirty="0" smtClean="0">
              <a:solidFill>
                <a:srgbClr val="0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30941" y="590284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5000"/>
              </a:lnSpc>
            </a:pPr>
            <a:r>
              <a:rPr lang="en-US" altLang="zh-CN" b="1" dirty="0" err="1" smtClean="0">
                <a:solidFill>
                  <a:srgbClr val="000000"/>
                </a:solidFill>
              </a:rPr>
              <a:t>NbO</a:t>
            </a:r>
            <a:endParaRPr lang="en-US" altLang="zh-CN" b="1" dirty="0" smtClean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07341" y="562990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5000"/>
              </a:lnSpc>
            </a:pPr>
            <a:r>
              <a:rPr lang="en-US" altLang="zh-CN" b="1" dirty="0" err="1" smtClean="0">
                <a:solidFill>
                  <a:srgbClr val="000000"/>
                </a:solidFill>
              </a:rPr>
              <a:t>NbO</a:t>
            </a:r>
            <a:endParaRPr lang="en-US" altLang="zh-CN" b="1" dirty="0" smtClean="0">
              <a:solidFill>
                <a:srgbClr val="0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536141" y="562990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5000"/>
              </a:lnSpc>
            </a:pPr>
            <a:r>
              <a:rPr lang="en-US" altLang="zh-CN" b="1" dirty="0" err="1" smtClean="0">
                <a:solidFill>
                  <a:srgbClr val="000000"/>
                </a:solidFill>
              </a:rPr>
              <a:t>NbO</a:t>
            </a:r>
            <a:endParaRPr lang="en-US" altLang="zh-CN" b="1" dirty="0" smtClean="0">
              <a:solidFill>
                <a:srgbClr val="0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336631" y="3787706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5000"/>
              </a:lnSpc>
            </a:pPr>
            <a:r>
              <a:rPr lang="en-US" altLang="zh-CN" b="1" dirty="0" smtClean="0">
                <a:solidFill>
                  <a:srgbClr val="000000"/>
                </a:solidFill>
              </a:rPr>
              <a:t>Nb</a:t>
            </a:r>
            <a:r>
              <a:rPr lang="en-US" altLang="zh-CN" b="1" baseline="-25000" dirty="0" smtClean="0">
                <a:solidFill>
                  <a:srgbClr val="000000"/>
                </a:solidFill>
              </a:rPr>
              <a:t>2</a:t>
            </a:r>
            <a:r>
              <a:rPr lang="en-US" altLang="zh-CN" b="1" dirty="0" smtClean="0">
                <a:solidFill>
                  <a:srgbClr val="000000"/>
                </a:solidFill>
              </a:rPr>
              <a:t>O</a:t>
            </a:r>
            <a:r>
              <a:rPr lang="en-US" altLang="zh-CN" b="1" baseline="-25000" dirty="0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612282" y="6309320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5000"/>
              </a:lnSpc>
            </a:pPr>
            <a:r>
              <a:rPr lang="en-US" altLang="zh-CN" b="1" dirty="0" err="1" smtClean="0">
                <a:solidFill>
                  <a:srgbClr val="000000"/>
                </a:solidFill>
              </a:rPr>
              <a:t>Nb</a:t>
            </a:r>
            <a:endParaRPr lang="en-US" altLang="zh-CN" b="1" dirty="0" smtClean="0">
              <a:solidFill>
                <a:srgbClr val="000000"/>
              </a:solidFill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36" y="500420"/>
            <a:ext cx="9093387" cy="762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A9A9DD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45000"/>
              </a:lnSpc>
            </a:pPr>
            <a:endParaRPr lang="ko-KR" altLang="en-US" b="1">
              <a:solidFill>
                <a:srgbClr val="000000"/>
              </a:solidFill>
            </a:endParaRPr>
          </a:p>
        </p:txBody>
      </p: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108258" y="44635"/>
            <a:ext cx="88639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 </a:t>
            </a:r>
            <a:r>
              <a:rPr lang="en-US" altLang="ko-KR" sz="2400" b="1" dirty="0" smtClean="0">
                <a:solidFill>
                  <a:srgbClr val="000000"/>
                </a:solidFill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EELS – Plasmon peaks analyses at 94K</a:t>
            </a:r>
            <a:endParaRPr lang="ko-KR" altLang="en-US" sz="2400" b="1" dirty="0">
              <a:solidFill>
                <a:srgbClr val="000000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177" y="895926"/>
            <a:ext cx="922439" cy="36747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45000"/>
              </a:lnSpc>
            </a:pPr>
            <a:r>
              <a:rPr lang="en-US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Layer</a:t>
            </a:r>
            <a:endParaRPr lang="en-US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79418" y="895926"/>
            <a:ext cx="742419" cy="36747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45000"/>
              </a:lnSpc>
            </a:pP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Oxide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073497" y="895926"/>
            <a:ext cx="922439" cy="36747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45000"/>
              </a:lnSpc>
            </a:pP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Bulk </a:t>
            </a:r>
            <a:r>
              <a:rPr lang="en-US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Nb</a:t>
            </a:r>
            <a:endParaRPr lang="en-US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36" y="1293525"/>
            <a:ext cx="1285752" cy="7127"/>
          </a:xfrm>
          <a:prstGeom prst="lin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1285788" y="1293525"/>
            <a:ext cx="1224136" cy="7127"/>
          </a:xfrm>
          <a:prstGeom prst="lin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2509924" y="1293525"/>
            <a:ext cx="2016224" cy="7127"/>
          </a:xfrm>
          <a:prstGeom prst="lin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5811218" y="507519"/>
            <a:ext cx="3297286" cy="3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5000"/>
              </a:lnSpc>
            </a:pP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Bach et al., </a:t>
            </a:r>
            <a:r>
              <a:rPr lang="en-US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Microc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Microanal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15, 505-523, 2009</a:t>
            </a:r>
            <a:endParaRPr lang="en-US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5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2" cstate="print"/>
          <a:srcRect l="30964" t="23898" r="14216" b="52255"/>
          <a:stretch/>
        </p:blipFill>
        <p:spPr bwMode="auto">
          <a:xfrm>
            <a:off x="140809" y="708968"/>
            <a:ext cx="4183872" cy="181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36" y="500420"/>
            <a:ext cx="9093387" cy="762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A9A9DD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45000"/>
              </a:lnSpc>
            </a:pPr>
            <a:endParaRPr lang="ko-KR" altLang="en-US" b="1">
              <a:solidFill>
                <a:srgbClr val="000000"/>
              </a:solidFill>
            </a:endParaRPr>
          </a:p>
        </p:txBody>
      </p: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108258" y="44635"/>
            <a:ext cx="88639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 </a:t>
            </a:r>
            <a:r>
              <a:rPr lang="en-US" altLang="ko-KR" sz="2400" b="1" dirty="0" smtClean="0">
                <a:solidFill>
                  <a:srgbClr val="000000"/>
                </a:solidFill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TEM/EELS vs. LEAP Tomography</a:t>
            </a:r>
            <a:endParaRPr lang="ko-KR" altLang="en-US" sz="2400" b="1" dirty="0">
              <a:solidFill>
                <a:srgbClr val="000000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57" name="矩形 75"/>
          <p:cNvSpPr/>
          <p:nvPr/>
        </p:nvSpPr>
        <p:spPr>
          <a:xfrm>
            <a:off x="1325615" y="1041499"/>
            <a:ext cx="1106275" cy="791625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Oxide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layer</a:t>
            </a:r>
            <a:endParaRPr lang="zh-CN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组合 54"/>
          <p:cNvGrpSpPr/>
          <p:nvPr/>
        </p:nvGrpSpPr>
        <p:grpSpPr>
          <a:xfrm>
            <a:off x="605535" y="2888928"/>
            <a:ext cx="3803845" cy="2448272"/>
            <a:chOff x="3131840" y="2924944"/>
            <a:chExt cx="4032448" cy="3096344"/>
          </a:xfrm>
        </p:grpSpPr>
        <p:pic>
          <p:nvPicPr>
            <p:cNvPr id="43" name="Picture 3" descr="C:\Users\Runzhe\Desktop\Untitled.png"/>
            <p:cNvPicPr>
              <a:picLocks noChangeAspect="1" noChangeArrowheads="1"/>
            </p:cNvPicPr>
            <p:nvPr/>
          </p:nvPicPr>
          <p:blipFill>
            <a:blip r:embed="rId3" cstate="print"/>
            <a:srcRect l="14873" t="18740" r="12248" b="4932"/>
            <a:stretch>
              <a:fillRect/>
            </a:stretch>
          </p:blipFill>
          <p:spPr bwMode="auto">
            <a:xfrm>
              <a:off x="3131840" y="2924944"/>
              <a:ext cx="4032448" cy="3096344"/>
            </a:xfrm>
            <a:prstGeom prst="rect">
              <a:avLst/>
            </a:prstGeom>
            <a:noFill/>
          </p:spPr>
        </p:pic>
        <p:grpSp>
          <p:nvGrpSpPr>
            <p:cNvPr id="44" name="组合 50"/>
            <p:cNvGrpSpPr/>
            <p:nvPr/>
          </p:nvGrpSpPr>
          <p:grpSpPr>
            <a:xfrm>
              <a:off x="3491880" y="2996952"/>
              <a:ext cx="3600400" cy="2664296"/>
              <a:chOff x="3491880" y="3501008"/>
              <a:chExt cx="3600400" cy="2664296"/>
            </a:xfrm>
          </p:grpSpPr>
          <p:sp>
            <p:nvSpPr>
              <p:cNvPr id="45" name="矩形 51"/>
              <p:cNvSpPr/>
              <p:nvPr/>
            </p:nvSpPr>
            <p:spPr>
              <a:xfrm>
                <a:off x="3491880" y="3501008"/>
                <a:ext cx="360040" cy="2664296"/>
              </a:xfrm>
              <a:prstGeom prst="rect">
                <a:avLst/>
              </a:prstGeom>
              <a:solidFill>
                <a:srgbClr val="FF9999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矩形 52"/>
              <p:cNvSpPr/>
              <p:nvPr/>
            </p:nvSpPr>
            <p:spPr>
              <a:xfrm>
                <a:off x="3923928" y="3501008"/>
                <a:ext cx="936104" cy="266429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矩形 53"/>
              <p:cNvSpPr/>
              <p:nvPr/>
            </p:nvSpPr>
            <p:spPr>
              <a:xfrm>
                <a:off x="4932040" y="3501008"/>
                <a:ext cx="2160240" cy="2664296"/>
              </a:xfrm>
              <a:prstGeom prst="rect">
                <a:avLst/>
              </a:prstGeom>
              <a:solidFill>
                <a:srgbClr val="FFFF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6" name="TextBox 75"/>
          <p:cNvSpPr txBox="1"/>
          <p:nvPr/>
        </p:nvSpPr>
        <p:spPr>
          <a:xfrm>
            <a:off x="276333" y="5337200"/>
            <a:ext cx="4175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&lt;Core-loss peak of </a:t>
            </a:r>
            <a:r>
              <a:rPr lang="en-US" altLang="zh-CN" sz="1600" dirty="0" err="1" smtClean="0">
                <a:latin typeface="Arial" pitchFamily="34" charset="0"/>
                <a:cs typeface="Arial" pitchFamily="34" charset="0"/>
              </a:rPr>
              <a:t>Nb</a:t>
            </a: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 M and O K-edges&gt;</a:t>
            </a:r>
            <a:endParaRPr lang="zh-CN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矩形 75"/>
          <p:cNvSpPr/>
          <p:nvPr/>
        </p:nvSpPr>
        <p:spPr>
          <a:xfrm>
            <a:off x="181630" y="1040904"/>
            <a:ext cx="1143985" cy="792088"/>
          </a:xfrm>
          <a:prstGeom prst="rect">
            <a:avLst/>
          </a:prstGeom>
          <a:solidFill>
            <a:srgbClr val="FF999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Pt</a:t>
            </a:r>
            <a:endParaRPr lang="en-US" altLang="zh-CN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zh-CN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Layer</a:t>
            </a:r>
            <a:endParaRPr lang="zh-CN" alt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1351771" y="1041500"/>
            <a:ext cx="792088" cy="791625"/>
          </a:xfrm>
          <a:prstGeom prst="rect">
            <a:avLst/>
          </a:prstGeom>
          <a:solidFill>
            <a:srgbClr val="00FF00"/>
          </a:solidFill>
          <a:ln w="222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45720" rIns="91440" bIns="45720" numCol="1" rtlCol="0" anchor="t" anchorCtr="1" compatLnSpc="1">
            <a:prstTxWarp prst="textNoShape">
              <a:avLst/>
            </a:prstTxWarp>
            <a:noAutofit/>
          </a:bodyPr>
          <a:lstStyle/>
          <a:p>
            <a:pPr marL="457200" marR="0" indent="-457200" algn="l" defTabSz="914400" rtl="0" eaLnBrk="1" fontAlgn="base" latinLnBrk="1" hangingPunct="1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NbO</a:t>
            </a:r>
            <a:r>
              <a:rPr kumimoji="1" lang="en-US" sz="1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1728579" y="1041500"/>
            <a:ext cx="343272" cy="791625"/>
          </a:xfrm>
          <a:prstGeom prst="rect">
            <a:avLst/>
          </a:prstGeom>
          <a:solidFill>
            <a:srgbClr val="660099"/>
          </a:solidFill>
          <a:ln w="22225" cap="flat" cmpd="sng" algn="ctr">
            <a:solidFill>
              <a:srgbClr val="66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45720" rIns="91440" bIns="45720" numCol="1" rtlCol="0" anchor="t" anchorCtr="1" compatLnSpc="1">
            <a:prstTxWarp prst="textNoShape">
              <a:avLst/>
            </a:prstTxWarp>
            <a:noAutofit/>
          </a:bodyPr>
          <a:lstStyle/>
          <a:p>
            <a:pPr marL="457200" marR="0" indent="-457200" algn="l" defTabSz="914400" rtl="0" eaLnBrk="1" fontAlgn="base" latinLnBrk="1" hangingPunct="1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Nb</a:t>
            </a:r>
            <a:r>
              <a:rPr kumimoji="1" lang="en-US" sz="1400" b="1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</a:t>
            </a:r>
            <a:r>
              <a:rPr kumimoji="1" lang="en-US" sz="1400" b="1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431891" y="1040904"/>
            <a:ext cx="1886288" cy="791625"/>
          </a:xfrm>
          <a:prstGeom prst="rect">
            <a:avLst/>
          </a:prstGeom>
          <a:solidFill>
            <a:srgbClr val="FFC000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457200" marR="0" indent="-457200" algn="ctr" defTabSz="914400" rtl="0" eaLnBrk="1" fontAlgn="base" latinLnBrk="1" hangingPunct="1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Nb</a:t>
            </a:r>
            <a:endParaRPr kumimoji="1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151746" y="1041367"/>
            <a:ext cx="253989" cy="791625"/>
          </a:xfrm>
          <a:prstGeom prst="rect">
            <a:avLst/>
          </a:prstGeom>
          <a:solidFill>
            <a:srgbClr val="0000FF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45720" rIns="320040" bIns="45720" numCol="1" rtlCol="0" anchor="t" anchorCtr="1" compatLnSpc="1">
            <a:prstTxWarp prst="textNoShape">
              <a:avLst/>
            </a:prstTxWarp>
            <a:noAutofit/>
          </a:bodyPr>
          <a:lstStyle/>
          <a:p>
            <a:pPr marL="457200" marR="0" indent="-457200" algn="l" defTabSz="914400" rtl="0" eaLnBrk="1" fontAlgn="base" latinLnBrk="1" hangingPunct="1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NbO</a:t>
            </a: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5" name="Picture 3" descr="D:\2010_Northwestern\03SRF-Project\02RawData\LEAP\R06_17114\recons\recon-v03\default\00_All_x-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6" t="12091" r="45996" b="69096"/>
          <a:stretch/>
        </p:blipFill>
        <p:spPr bwMode="auto">
          <a:xfrm rot="16200000">
            <a:off x="5942508" y="-15932"/>
            <a:ext cx="2113494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4814257" y="2528888"/>
            <a:ext cx="3967512" cy="3226790"/>
            <a:chOff x="4780952" y="2708920"/>
            <a:chExt cx="3967512" cy="3226790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23" t="25373" r="44363" b="15242"/>
            <a:stretch/>
          </p:blipFill>
          <p:spPr bwMode="auto">
            <a:xfrm>
              <a:off x="4780952" y="2708920"/>
              <a:ext cx="3967512" cy="3226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105553" y="3295630"/>
              <a:ext cx="6687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pitchFamily="34" charset="0"/>
                  <a:cs typeface="Arial" pitchFamily="34" charset="0"/>
                </a:rPr>
                <a:t> Nb</a:t>
              </a:r>
              <a:r>
                <a:rPr lang="en-US" sz="1200" b="1" baseline="-25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200" b="1" dirty="0">
                  <a:latin typeface="Arial" pitchFamily="34" charset="0"/>
                  <a:cs typeface="Arial" pitchFamily="34" charset="0"/>
                </a:rPr>
                <a:t>O</a:t>
              </a:r>
              <a:r>
                <a:rPr lang="en-US" sz="1200" b="1" baseline="-25000" dirty="0"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>
              <a:off x="6435130" y="3572629"/>
              <a:ext cx="81086" cy="606594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5308599" y="3434129"/>
              <a:ext cx="61106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NbO</a:t>
              </a:r>
              <a:r>
                <a:rPr lang="en-US" sz="1200" b="1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2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292080" y="4282643"/>
              <a:ext cx="55335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b="1" dirty="0" err="1" smtClean="0">
                  <a:latin typeface="Arial" pitchFamily="34" charset="0"/>
                  <a:cs typeface="Arial" pitchFamily="34" charset="0"/>
                </a:rPr>
                <a:t>NbO</a:t>
              </a:r>
              <a:endParaRPr lang="en-US" sz="12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>
              <a:off x="5780869" y="3711128"/>
              <a:ext cx="138795" cy="16479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 bwMode="auto">
            <a:xfrm>
              <a:off x="5614131" y="4471650"/>
              <a:ext cx="491422" cy="18545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7811276" y="3152001"/>
              <a:ext cx="43313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b="1" dirty="0" err="1" smtClean="0">
                  <a:latin typeface="Arial" pitchFamily="34" charset="0"/>
                  <a:cs typeface="Arial" pitchFamily="34" charset="0"/>
                </a:rPr>
                <a:t>Nb</a:t>
              </a:r>
              <a:endParaRPr lang="en-US" sz="12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4" name="Straight Arrow Connector 73"/>
            <p:cNvCxnSpPr/>
            <p:nvPr/>
          </p:nvCxnSpPr>
          <p:spPr bwMode="auto">
            <a:xfrm flipH="1">
              <a:off x="7524329" y="3320794"/>
              <a:ext cx="371412" cy="11333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>
              <a:off x="8132717" y="3512041"/>
              <a:ext cx="54373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b="1" dirty="0" err="1" smtClean="0">
                  <a:latin typeface="Arial" pitchFamily="34" charset="0"/>
                  <a:cs typeface="Arial" pitchFamily="34" charset="0"/>
                </a:rPr>
                <a:t>NbH</a:t>
              </a:r>
              <a:endParaRPr lang="en-US" sz="12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8" name="Straight Arrow Connector 77"/>
            <p:cNvCxnSpPr/>
            <p:nvPr/>
          </p:nvCxnSpPr>
          <p:spPr bwMode="auto">
            <a:xfrm flipH="1">
              <a:off x="8317500" y="3762591"/>
              <a:ext cx="117881" cy="416632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8404586" y="4800044"/>
              <a:ext cx="29527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en-US" sz="12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 bwMode="auto">
            <a:xfrm flipH="1">
              <a:off x="8132717" y="4938543"/>
              <a:ext cx="302664" cy="5666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3" name="矩形 75"/>
          <p:cNvSpPr/>
          <p:nvPr/>
        </p:nvSpPr>
        <p:spPr>
          <a:xfrm>
            <a:off x="181630" y="708968"/>
            <a:ext cx="4135644" cy="331936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Oxide type identification using Plasmon peak</a:t>
            </a:r>
            <a:endParaRPr lang="zh-CN" alt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5733256"/>
            <a:ext cx="81831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Three different oxides (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NbO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NbO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and Nb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O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5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 are coexist with 4-5 nm in thickness.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NbO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is observed to be a predominant oxide type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quantitatively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Sequence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of oxides is not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perfectly identical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between EELS (NbO</a:t>
            </a:r>
            <a:r>
              <a:rPr lang="en-US" sz="16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Nb</a:t>
            </a:r>
            <a:r>
              <a:rPr lang="en-US" sz="16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</a:t>
            </a:r>
            <a:r>
              <a:rPr lang="en-US" sz="16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5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NbO</a:t>
            </a:r>
            <a:r>
              <a:rPr lang="en-US" sz="1600" dirty="0">
                <a:latin typeface="Arial" pitchFamily="34" charset="0"/>
                <a:cs typeface="Arial" pitchFamily="34" charset="0"/>
                <a:sym typeface="Wingdings" pitchFamily="2" charset="2"/>
              </a:rPr>
              <a:t>) </a:t>
            </a:r>
            <a:endParaRPr lang="en-US" sz="16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and </a:t>
            </a:r>
            <a:r>
              <a:rPr lang="en-US" sz="1600" dirty="0">
                <a:latin typeface="Arial" pitchFamily="34" charset="0"/>
                <a:cs typeface="Arial" pitchFamily="34" charset="0"/>
                <a:sym typeface="Wingdings" pitchFamily="2" charset="2"/>
              </a:rPr>
              <a:t>LEAP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tomography (NbO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en-US" sz="1600" dirty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NbO Nb</a:t>
            </a:r>
            <a:r>
              <a:rPr lang="en-US" sz="16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</a:t>
            </a:r>
            <a:r>
              <a:rPr lang="en-US" sz="16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5</a:t>
            </a:r>
            <a:r>
              <a:rPr lang="en-US" sz="1600" dirty="0">
                <a:latin typeface="Arial" pitchFamily="34" charset="0"/>
                <a:cs typeface="Arial" pitchFamily="34" charset="0"/>
                <a:sym typeface="Wingdings" pitchFamily="2" charset="2"/>
              </a:rPr>
              <a:t>).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66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76" grpId="0"/>
      <p:bldP spid="36" grpId="0" animBg="1"/>
      <p:bldP spid="47" grpId="0" animBg="1"/>
      <p:bldP spid="52" grpId="0" animBg="1"/>
      <p:bldP spid="54" grpId="0" animBg="1"/>
      <p:bldP spid="53" grpId="0" animBg="1"/>
      <p:bldP spid="83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11125" y="46038"/>
            <a:ext cx="676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dirty="0"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 </a:t>
            </a:r>
            <a:r>
              <a:rPr lang="en-US" altLang="ko-KR" sz="2400" dirty="0" smtClean="0"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Summary</a:t>
            </a:r>
            <a:endParaRPr lang="en-US" altLang="ko-KR" sz="2400" dirty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500063"/>
            <a:ext cx="9144000" cy="71437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9B9B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latinLnBrk="0" hangingPunct="0"/>
            <a:endParaRPr kumimoji="0" lang="ko-KR" altLang="ko-KR" sz="2000" b="1"/>
          </a:p>
        </p:txBody>
      </p:sp>
      <p:sp>
        <p:nvSpPr>
          <p:cNvPr id="46108" name="AutoShape 4"/>
          <p:cNvSpPr>
            <a:spLocks noChangeArrowheads="1"/>
          </p:cNvSpPr>
          <p:nvPr/>
        </p:nvSpPr>
        <p:spPr bwMode="auto">
          <a:xfrm>
            <a:off x="74613" y="592138"/>
            <a:ext cx="8569325" cy="6215062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/>
          <a:lstStyle/>
          <a:p>
            <a:pPr marL="457200" indent="-457200">
              <a:buFont typeface="Wingdings" pitchFamily="2" charset="2"/>
              <a:buChar char="q"/>
            </a:pP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3-D LEAP tomographic reconstructions show oxides, hydride, and bulk </a:t>
            </a:r>
            <a:r>
              <a:rPr lang="en-US" altLang="ko-KR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Nb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layers.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altLang="ko-KR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Oxide layers consist of </a:t>
            </a:r>
            <a:r>
              <a:rPr lang="en-US" altLang="ko-KR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NbO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, NbO</a:t>
            </a:r>
            <a:r>
              <a:rPr lang="en-US" altLang="ko-KR" baseline="-250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, and Nb</a:t>
            </a:r>
            <a:r>
              <a:rPr lang="en-US" altLang="ko-KR" baseline="-250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O</a:t>
            </a:r>
            <a:r>
              <a:rPr lang="en-US" altLang="ko-KR" baseline="-250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5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, 5 nm in thickness, followed</a:t>
            </a:r>
          </a:p>
          <a:p>
            <a:r>
              <a:rPr lang="en-US" altLang="ko-KR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by a pure </a:t>
            </a:r>
            <a:r>
              <a:rPr lang="en-US" altLang="ko-KR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Nb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layer about 5nm in thickness.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altLang="ko-KR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All types of oxides are found around 110 type pole regions of </a:t>
            </a:r>
            <a:r>
              <a:rPr lang="en-US" altLang="ko-KR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Nb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, but </a:t>
            </a:r>
            <a:r>
              <a:rPr lang="en-US" altLang="ko-KR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NbO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is also</a:t>
            </a:r>
          </a:p>
          <a:p>
            <a:r>
              <a:rPr lang="en-US" altLang="ko-KR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rich in 100 type pole regions.</a:t>
            </a:r>
          </a:p>
          <a:p>
            <a:endParaRPr lang="en-US" altLang="ko-KR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altLang="ko-KR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altLang="ko-KR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NbH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layer forms at 40 nm between pure </a:t>
            </a:r>
            <a:r>
              <a:rPr lang="en-US" altLang="ko-KR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Nb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layers and is found mostly around</a:t>
            </a:r>
          </a:p>
          <a:p>
            <a:r>
              <a:rPr lang="en-US" altLang="ko-KR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110 type pole regions of Nb.</a:t>
            </a:r>
          </a:p>
          <a:p>
            <a:endParaRPr lang="en-US" altLang="ko-KR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O/</a:t>
            </a:r>
            <a:r>
              <a:rPr lang="en-US" altLang="ko-KR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Nb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ratio within oxide layer decreases from 1.5 to 1.0 and H/</a:t>
            </a:r>
            <a:r>
              <a:rPr lang="en-US" altLang="ko-KR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Nb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ratio within </a:t>
            </a:r>
          </a:p>
          <a:p>
            <a:r>
              <a:rPr lang="en-US" altLang="ko-KR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hydride layer is 0.70.</a:t>
            </a:r>
          </a:p>
          <a:p>
            <a:r>
              <a:rPr lang="en-US" altLang="ko-KR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There are bumps of H/</a:t>
            </a:r>
            <a:r>
              <a:rPr lang="en-US" altLang="ko-KR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Nb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ratio (rich in H ) at the interfaces between layers.</a:t>
            </a:r>
          </a:p>
          <a:p>
            <a:endParaRPr lang="en-US" altLang="ko-KR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q"/>
            </a:pPr>
            <a:r>
              <a:rPr lang="en-US" altLang="ko-KR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Oxide </a:t>
            </a:r>
            <a:r>
              <a:rPr lang="en-US" altLang="ko-KR" dirty="0" smtClean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analyses compared to EELS analyses</a:t>
            </a:r>
            <a:endParaRPr lang="en-US" altLang="ko-KR" dirty="0">
              <a:solidFill>
                <a:srgbClr val="0000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>
              <a:lnSpc>
                <a:spcPct val="100000"/>
              </a:lnSpc>
            </a:pPr>
            <a:r>
              <a:rPr lang="en-US" altLang="ko-KR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</a:t>
            </a:r>
            <a:r>
              <a:rPr lang="en-US" altLang="ko-KR" dirty="0" smtClean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: From line scans </a:t>
            </a:r>
            <a:r>
              <a:rPr lang="en-US" altLang="ko-KR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of </a:t>
            </a:r>
            <a:r>
              <a:rPr lang="en-US" altLang="ko-KR" dirty="0" smtClean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the surface region </a:t>
            </a:r>
            <a:r>
              <a:rPr lang="en-US" altLang="ko-KR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based on the </a:t>
            </a:r>
            <a:r>
              <a:rPr lang="en-US" altLang="ko-KR" dirty="0" smtClean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low-loss EELS </a:t>
            </a:r>
            <a:r>
              <a:rPr lang="en-US" altLang="ko-KR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spectrum</a:t>
            </a:r>
          </a:p>
          <a:p>
            <a:pPr>
              <a:lnSpc>
                <a:spcPct val="100000"/>
              </a:lnSpc>
            </a:pPr>
            <a:r>
              <a:rPr lang="en-US" altLang="ko-KR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</a:t>
            </a:r>
            <a:r>
              <a:rPr lang="en-US" altLang="ko-KR" dirty="0" smtClean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at </a:t>
            </a:r>
            <a:r>
              <a:rPr lang="en-US" altLang="ko-KR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94 K, oxide layer </a:t>
            </a:r>
            <a:r>
              <a:rPr lang="en-US" altLang="ko-KR" dirty="0" smtClean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consists </a:t>
            </a:r>
            <a:r>
              <a:rPr lang="en-US" altLang="ko-KR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mostly of </a:t>
            </a:r>
            <a:r>
              <a:rPr lang="en-US" altLang="ko-KR" dirty="0" err="1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NbO</a:t>
            </a:r>
            <a:r>
              <a:rPr lang="en-US" altLang="ko-KR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and NbO</a:t>
            </a:r>
            <a:r>
              <a:rPr lang="en-US" altLang="ko-KR" baseline="-250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</a:t>
            </a:r>
            <a:r>
              <a:rPr lang="en-US" altLang="ko-KR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. This </a:t>
            </a:r>
            <a:r>
              <a:rPr lang="en-US" altLang="ko-KR" dirty="0" smtClean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agrees </a:t>
            </a:r>
            <a:r>
              <a:rPr lang="en-US" altLang="ko-KR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with</a:t>
            </a:r>
          </a:p>
          <a:p>
            <a:pPr>
              <a:lnSpc>
                <a:spcPct val="100000"/>
              </a:lnSpc>
            </a:pPr>
            <a:r>
              <a:rPr lang="en-US" altLang="ko-KR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</a:t>
            </a:r>
            <a:r>
              <a:rPr lang="en-US" altLang="ko-KR" dirty="0" smtClean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LEAP tomographic analyses</a:t>
            </a:r>
            <a:r>
              <a:rPr lang="en-US" altLang="ko-KR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.</a:t>
            </a:r>
          </a:p>
          <a:p>
            <a:pPr>
              <a:lnSpc>
                <a:spcPct val="100000"/>
              </a:lnSpc>
            </a:pPr>
            <a:endParaRPr lang="en-US" altLang="ko-KR" dirty="0">
              <a:solidFill>
                <a:srgbClr val="0000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endParaRPr lang="en-US" altLang="ko-KR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887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ChangeArrowheads="1"/>
          </p:cNvSpPr>
          <p:nvPr/>
        </p:nvSpPr>
        <p:spPr bwMode="auto">
          <a:xfrm>
            <a:off x="38" y="500420"/>
            <a:ext cx="9093387" cy="762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A9A9DD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45000"/>
              </a:lnSpc>
            </a:pPr>
            <a:endParaRPr lang="ko-KR" altLang="en-US" b="1">
              <a:solidFill>
                <a:srgbClr val="000000"/>
              </a:solidFill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74613" y="592138"/>
            <a:ext cx="8569325" cy="6215062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/>
          <a:lstStyle/>
          <a:p>
            <a:pPr marL="457200" indent="-457200">
              <a:buFont typeface="Wingdings" pitchFamily="2" charset="2"/>
              <a:buChar char="q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study is funded by USDOE through Fermi National Accelerator Laboratory</a:t>
            </a:r>
          </a:p>
          <a:p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(FNAL).</a:t>
            </a:r>
          </a:p>
          <a:p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 are grateful to Drs. Lance Cooley and Alex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Romanenko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 FNAL for supplying </a:t>
            </a:r>
          </a:p>
          <a:p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samples and valuable discussions.</a:t>
            </a:r>
          </a:p>
          <a:p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LEAP tomographic measurements were performed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 the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Northwestern </a:t>
            </a: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University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Center for Atom-Probe Tomography (NUCAPT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LEAP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tomograph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was purchased and upgraded with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funding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from </a:t>
            </a: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NSF-MRI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(DMR-0420532) and ONR-DURIP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N00014-0400798, N00014-0610539, </a:t>
            </a: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N00014-0910781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grants.</a:t>
            </a:r>
            <a:endParaRPr lang="en-US" altLang="ko-KR" dirty="0" smtClean="0">
              <a:solidFill>
                <a:srgbClr val="00000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altLang="ko-KR" dirty="0">
              <a:solidFill>
                <a:srgbClr val="00000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altLang="ko-KR" dirty="0">
              <a:solidFill>
                <a:srgbClr val="00000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altLang="ko-KR" dirty="0" smtClean="0">
              <a:solidFill>
                <a:srgbClr val="00000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457200" indent="-457200"/>
            <a:r>
              <a:rPr lang="en-US" altLang="ko-KR" dirty="0" smtClean="0">
                <a:solidFill>
                  <a:srgbClr val="00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endParaRPr lang="en-US" altLang="ko-KR" dirty="0" smtClean="0">
              <a:solidFill>
                <a:srgbClr val="000000"/>
              </a:solidFill>
              <a:latin typeface="Arial" pitchFamily="34" charset="0"/>
              <a:ea typeface="Arial Unicode MS" pitchFamily="50" charset="-127"/>
              <a:cs typeface="Arial" pitchFamily="34" charset="0"/>
              <a:sym typeface="Wingdings" pitchFamily="2" charset="2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1131" y="46050"/>
            <a:ext cx="6765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b="1" dirty="0">
                <a:solidFill>
                  <a:srgbClr val="000000"/>
                </a:solidFill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 </a:t>
            </a:r>
            <a:r>
              <a:rPr lang="en-US" altLang="ko-KR" sz="2400" b="1" dirty="0" smtClean="0">
                <a:solidFill>
                  <a:srgbClr val="000000"/>
                </a:solidFill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Acknowledgements</a:t>
            </a:r>
            <a:endParaRPr lang="en-US" altLang="ko-KR" sz="2400" b="1" dirty="0">
              <a:solidFill>
                <a:srgbClr val="000000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41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11125" y="46038"/>
            <a:ext cx="676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dirty="0"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 </a:t>
            </a:r>
            <a:r>
              <a:rPr lang="en-US" altLang="ko-KR" sz="2400" dirty="0" smtClean="0"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LEAP Tomography - Pure </a:t>
            </a:r>
            <a:r>
              <a:rPr lang="en-US" altLang="ko-KR" sz="2400" dirty="0" err="1" smtClean="0"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Nb</a:t>
            </a:r>
            <a:r>
              <a:rPr lang="en-US" altLang="ko-KR" sz="2400" dirty="0" smtClean="0"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 coupon</a:t>
            </a:r>
            <a:endParaRPr lang="en-US" altLang="ko-KR" sz="2400" dirty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500063"/>
            <a:ext cx="9144000" cy="71437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9B9B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latinLnBrk="0" hangingPunct="0"/>
            <a:endParaRPr kumimoji="0" lang="ko-KR" altLang="ko-KR" sz="2000" b="1"/>
          </a:p>
        </p:txBody>
      </p:sp>
      <p:sp>
        <p:nvSpPr>
          <p:cNvPr id="46108" name="AutoShape 4"/>
          <p:cNvSpPr>
            <a:spLocks noChangeArrowheads="1"/>
          </p:cNvSpPr>
          <p:nvPr/>
        </p:nvSpPr>
        <p:spPr bwMode="auto">
          <a:xfrm>
            <a:off x="74613" y="592138"/>
            <a:ext cx="8569325" cy="6215062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/>
          <a:lstStyle/>
          <a:p>
            <a:pPr marL="457200" indent="-457200">
              <a:buFont typeface="Wingdings" pitchFamily="2" charset="2"/>
              <a:buChar char="q"/>
            </a:pP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 pure </a:t>
            </a:r>
            <a:r>
              <a:rPr lang="en-US" altLang="ko-KR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Nb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coupon had been analyzed using LEAP.</a:t>
            </a:r>
          </a:p>
          <a:p>
            <a:pPr marL="457200" indent="-457200"/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- Sample ID: R06_17114.RHIT 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altLang="ko-KR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altLang="ko-KR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Sample preparation:</a:t>
            </a:r>
          </a:p>
          <a:p>
            <a:pPr marL="457200" indent="-457200"/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(1) (</a:t>
            </a:r>
            <a:r>
              <a:rPr lang="en-US" altLang="ko-KR" i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at FNAL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 Pure </a:t>
            </a:r>
            <a:r>
              <a:rPr lang="en-US" altLang="ko-KR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Nb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coupons supplied by Alex Romanenko</a:t>
            </a:r>
          </a:p>
          <a:p>
            <a:pPr marL="457200" indent="-457200"/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  - A buffered chemical polished single-grain </a:t>
            </a:r>
            <a:r>
              <a:rPr lang="en-US" altLang="ko-KR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Nb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sheet.</a:t>
            </a:r>
          </a:p>
          <a:p>
            <a:pPr marL="457200" indent="-457200"/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  - Test coupons were cut using electrical </a:t>
            </a:r>
            <a:r>
              <a:rPr lang="en-US" altLang="ko-KR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ischarge </a:t>
            </a:r>
            <a:r>
              <a:rPr lang="en-US" altLang="ko-KR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achining (EDM).</a:t>
            </a:r>
          </a:p>
          <a:p>
            <a:pPr marL="457200" indent="-457200"/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     Approximate dimensions of 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10 x 10 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x 2 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mm</a:t>
            </a:r>
            <a:r>
              <a:rPr lang="en-US" altLang="ko-KR" baseline="300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3</a:t>
            </a:r>
            <a:endParaRPr lang="en-US" altLang="ko-KR" baseline="30000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457200" indent="-457200"/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  </a:t>
            </a:r>
          </a:p>
          <a:p>
            <a:pPr marL="457200" indent="-457200">
              <a:lnSpc>
                <a:spcPct val="80000"/>
              </a:lnSpc>
            </a:pP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</a:t>
            </a:r>
          </a:p>
          <a:p>
            <a:pPr marL="457200" indent="-457200">
              <a:lnSpc>
                <a:spcPct val="80000"/>
              </a:lnSpc>
            </a:pP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(2) (</a:t>
            </a:r>
            <a:r>
              <a:rPr lang="en-US" altLang="ko-KR" i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at NU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 Tip preparations </a:t>
            </a:r>
          </a:p>
          <a:p>
            <a:pPr marL="457200" indent="-457200"/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  - Baked at 800 </a:t>
            </a:r>
            <a:r>
              <a:rPr lang="en-US" altLang="ko-KR" baseline="30000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o</a:t>
            </a:r>
            <a:r>
              <a:rPr lang="en-US" altLang="ko-KR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for 4 hours in UHV furnace</a:t>
            </a:r>
          </a:p>
          <a:p>
            <a:pPr marL="457200" indent="-457200"/>
            <a:r>
              <a:rPr lang="en-US" altLang="ko-KR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 - </a:t>
            </a:r>
            <a:r>
              <a:rPr lang="en-US" altLang="ko-KR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Pt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deposition using South Bay Technology - Ion beam sputtering (≈150nm)</a:t>
            </a:r>
          </a:p>
          <a:p>
            <a:pPr marL="457200" indent="-457200"/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  - Lift-out method using a dual-beam FIB</a:t>
            </a:r>
          </a:p>
          <a:p>
            <a:pPr marL="457200" indent="-457200">
              <a:lnSpc>
                <a:spcPct val="80000"/>
              </a:lnSpc>
            </a:pPr>
            <a:endParaRPr lang="en-US" altLang="ko-KR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457200" indent="-457200">
              <a:lnSpc>
                <a:spcPct val="80000"/>
              </a:lnSpc>
            </a:pPr>
            <a:endParaRPr lang="en-US" altLang="ko-KR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LEAP tomography conditions</a:t>
            </a:r>
          </a:p>
          <a:p>
            <a:pPr marL="457200" indent="-457200"/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(1) Pulse rate: 250 kHz</a:t>
            </a:r>
          </a:p>
          <a:p>
            <a:pPr marL="457200" indent="-457200"/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(2) Pulse energy: 50 </a:t>
            </a:r>
            <a:r>
              <a:rPr lang="en-US" altLang="ko-KR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pJ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(necessary for oxide analysis)</a:t>
            </a:r>
          </a:p>
          <a:p>
            <a:pPr marL="457200" indent="-457200"/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(3) Temp.: 30 K</a:t>
            </a:r>
          </a:p>
          <a:p>
            <a:pPr marL="457200" indent="-457200"/>
            <a:r>
              <a:rPr lang="en-US" altLang="ko-KR" dirty="0" smtClean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(4) Evaporation rate: 0.50%</a:t>
            </a:r>
          </a:p>
          <a:p>
            <a:pPr marL="457200" indent="-457200">
              <a:lnSpc>
                <a:spcPct val="80000"/>
              </a:lnSpc>
            </a:pP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</a:t>
            </a:r>
            <a:endParaRPr lang="ko-KR" altLang="en-US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500063"/>
            <a:ext cx="9144000" cy="71437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9B9B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latinLnBrk="0" hangingPunct="0"/>
            <a:endParaRPr kumimoji="0" lang="ko-KR" altLang="ko-KR" sz="2000" b="1"/>
          </a:p>
        </p:txBody>
      </p:sp>
      <p:sp>
        <p:nvSpPr>
          <p:cNvPr id="46108" name="AutoShape 4"/>
          <p:cNvSpPr>
            <a:spLocks noChangeArrowheads="1"/>
          </p:cNvSpPr>
          <p:nvPr/>
        </p:nvSpPr>
        <p:spPr bwMode="auto">
          <a:xfrm>
            <a:off x="74613" y="592138"/>
            <a:ext cx="8569325" cy="6215062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/>
          <a:lstStyle/>
          <a:p>
            <a:pPr marL="457200" indent="-457200">
              <a:buFont typeface="Wingdings" pitchFamily="2" charset="2"/>
              <a:buChar char="q"/>
            </a:pP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Results: 3D-reconstruction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</a:t>
            </a:r>
          </a:p>
          <a:p>
            <a:pPr marL="457200" indent="-457200"/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</a:t>
            </a:r>
          </a:p>
        </p:txBody>
      </p:sp>
      <p:graphicFrame>
        <p:nvGraphicFramePr>
          <p:cNvPr id="6" name="Group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568664"/>
              </p:ext>
            </p:extLst>
          </p:nvPr>
        </p:nvGraphicFramePr>
        <p:xfrm>
          <a:off x="107504" y="980728"/>
          <a:ext cx="8926512" cy="5760640"/>
        </p:xfrm>
        <a:graphic>
          <a:graphicData uri="http://schemas.openxmlformats.org/drawingml/2006/table">
            <a:tbl>
              <a:tblPr/>
              <a:tblGrid>
                <a:gridCol w="2911467"/>
                <a:gridCol w="2849173"/>
                <a:gridCol w="3165872"/>
              </a:tblGrid>
              <a:tr h="4179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Detector Histogram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Tip Profiling</a:t>
                      </a:r>
                      <a:endParaRPr kumimoji="1" lang="ko-KR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3-D Reconstruction</a:t>
                      </a:r>
                      <a:endParaRPr kumimoji="1" lang="ko-KR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2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11125" y="46038"/>
            <a:ext cx="8586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dirty="0"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 </a:t>
            </a:r>
            <a:r>
              <a:rPr lang="en-US" altLang="ko-KR" sz="2400" dirty="0" smtClean="0"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LEAP Tomography – Results (3-D reconstruction)</a:t>
            </a:r>
            <a:endParaRPr lang="en-US" altLang="ko-KR" sz="2400" dirty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pic>
        <p:nvPicPr>
          <p:cNvPr id="2" name="Picture 2" descr="D:\2010_Northwestern\03SRF-Project\02RawData\LEAP\R06_17114\3-29-2012 1.22.58 P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83" t="26253" r="432" b="13829"/>
          <a:stretch/>
        </p:blipFill>
        <p:spPr bwMode="auto">
          <a:xfrm>
            <a:off x="3097196" y="4098397"/>
            <a:ext cx="2698940" cy="264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2010_Northwestern\03SRF-Project\02RawData\LEAP\R06_17114\3-29-2012 12.59.46 PM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0" t="15779" r="20480" b="30694"/>
          <a:stretch/>
        </p:blipFill>
        <p:spPr bwMode="auto">
          <a:xfrm>
            <a:off x="231235" y="2332824"/>
            <a:ext cx="2612573" cy="268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:\2010_Northwestern\03SRF-Project\02RawData\LEAP\R06_17114\3-29-2012 1.22.58 P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7" t="26253" r="37717" b="26363"/>
          <a:stretch/>
        </p:blipFill>
        <p:spPr bwMode="auto">
          <a:xfrm>
            <a:off x="3097196" y="1464523"/>
            <a:ext cx="2698940" cy="254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D:\2010_Northwestern\03SRF-Project\02RawData\LEAP\R06_17114\recons\recon-v03\default\00_All_xyz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0" t="2447" r="36701" b="8066"/>
          <a:stretch/>
        </p:blipFill>
        <p:spPr bwMode="auto">
          <a:xfrm>
            <a:off x="6103938" y="1487038"/>
            <a:ext cx="2003186" cy="508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981776" y="2627620"/>
            <a:ext cx="1147886" cy="2970912"/>
            <a:chOff x="7981776" y="2627620"/>
            <a:chExt cx="1147886" cy="2970912"/>
          </a:xfrm>
        </p:grpSpPr>
        <p:sp>
          <p:nvSpPr>
            <p:cNvPr id="34" name="직사각형 15"/>
            <p:cNvSpPr/>
            <p:nvPr/>
          </p:nvSpPr>
          <p:spPr>
            <a:xfrm>
              <a:off x="7981776" y="4353352"/>
              <a:ext cx="288032" cy="216024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16"/>
            <p:cNvSpPr/>
            <p:nvPr/>
          </p:nvSpPr>
          <p:spPr>
            <a:xfrm>
              <a:off x="7981776" y="5017822"/>
              <a:ext cx="288032" cy="216024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17"/>
            <p:cNvSpPr/>
            <p:nvPr/>
          </p:nvSpPr>
          <p:spPr>
            <a:xfrm>
              <a:off x="7981776" y="4072426"/>
              <a:ext cx="288032" cy="216024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18"/>
            <p:cNvSpPr/>
            <p:nvPr/>
          </p:nvSpPr>
          <p:spPr>
            <a:xfrm>
              <a:off x="7981776" y="5305854"/>
              <a:ext cx="288032" cy="216024"/>
            </a:xfrm>
            <a:prstGeom prst="rect">
              <a:avLst/>
            </a:prstGeom>
            <a:solidFill>
              <a:srgbClr val="66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19"/>
            <p:cNvSpPr/>
            <p:nvPr/>
          </p:nvSpPr>
          <p:spPr>
            <a:xfrm>
              <a:off x="7981776" y="4691470"/>
              <a:ext cx="288032" cy="216024"/>
            </a:xfrm>
            <a:prstGeom prst="rect">
              <a:avLst/>
            </a:prstGeom>
            <a:solidFill>
              <a:srgbClr val="FF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20"/>
            <p:cNvSpPr/>
            <p:nvPr/>
          </p:nvSpPr>
          <p:spPr>
            <a:xfrm>
              <a:off x="7981776" y="3073386"/>
              <a:ext cx="288032" cy="21602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20"/>
            <p:cNvSpPr/>
            <p:nvPr/>
          </p:nvSpPr>
          <p:spPr>
            <a:xfrm>
              <a:off x="7981776" y="3395326"/>
              <a:ext cx="288032" cy="216024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20"/>
            <p:cNvSpPr/>
            <p:nvPr/>
          </p:nvSpPr>
          <p:spPr>
            <a:xfrm>
              <a:off x="7981776" y="3712386"/>
              <a:ext cx="288032" cy="216024"/>
            </a:xfrm>
            <a:prstGeom prst="rect">
              <a:avLst/>
            </a:prstGeom>
            <a:solidFill>
              <a:srgbClr val="66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269808" y="4297452"/>
              <a:ext cx="6155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269808" y="4941168"/>
              <a:ext cx="6155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O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269808" y="3995772"/>
              <a:ext cx="6155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Nb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269808" y="5229200"/>
              <a:ext cx="6155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Ga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265566" y="4581128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NbH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269808" y="2996732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NbO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265566" y="331867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NbO</a:t>
              </a:r>
              <a:r>
                <a:rPr lang="en-US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265566" y="3635732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Nb</a:t>
              </a:r>
              <a:r>
                <a:rPr lang="en-US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O</a:t>
              </a:r>
              <a:r>
                <a:rPr lang="en-US" baseline="-250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직사각형 18"/>
            <p:cNvSpPr/>
            <p:nvPr/>
          </p:nvSpPr>
          <p:spPr>
            <a:xfrm>
              <a:off x="7981776" y="2742594"/>
              <a:ext cx="288032" cy="216024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269808" y="2627620"/>
              <a:ext cx="6155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Pt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7" name="Straight Arrow Connector 6"/>
          <p:cNvCxnSpPr/>
          <p:nvPr/>
        </p:nvCxnSpPr>
        <p:spPr>
          <a:xfrm>
            <a:off x="4751432" y="2060848"/>
            <a:ext cx="1371600" cy="0"/>
          </a:xfrm>
          <a:prstGeom prst="straightConnector1">
            <a:avLst/>
          </a:prstGeom>
          <a:ln w="158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716016" y="2204864"/>
            <a:ext cx="1387922" cy="4176464"/>
          </a:xfrm>
          <a:prstGeom prst="straightConnector1">
            <a:avLst/>
          </a:prstGeom>
          <a:ln w="158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139952" y="2004080"/>
            <a:ext cx="576064" cy="216024"/>
          </a:xfrm>
          <a:prstGeom prst="rect">
            <a:avLst/>
          </a:prstGeom>
          <a:noFill/>
          <a:ln w="158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203848" y="3356992"/>
            <a:ext cx="648072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192638" y="3356992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300 nm</a:t>
            </a:r>
            <a:endParaRPr lang="en-US" sz="14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3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2010_Northwestern\03SRF-Project\02RawData\LEAP\R06_17114\recons\recon-v03\default\01_Nb_xyz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6" t="3033" r="36252" b="8683"/>
          <a:stretch/>
        </p:blipFill>
        <p:spPr bwMode="auto">
          <a:xfrm>
            <a:off x="124920" y="1499229"/>
            <a:ext cx="1702368" cy="413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2010_Northwestern\03SRF-Project\02RawData\LEAP\R06_17114\recons\recon-v03\default\02_H_xyz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3" t="3234" r="36826" b="8885"/>
          <a:stretch/>
        </p:blipFill>
        <p:spPr bwMode="auto">
          <a:xfrm>
            <a:off x="1574960" y="1512877"/>
            <a:ext cx="1632161" cy="411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2010_Northwestern\03SRF-Project\02RawData\LEAP\R06_17114\recons\recon-v03\default\11_NbH_xyz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8" t="2636" r="36823" b="8772"/>
          <a:stretch/>
        </p:blipFill>
        <p:spPr bwMode="auto">
          <a:xfrm>
            <a:off x="3018888" y="1485581"/>
            <a:ext cx="1641512" cy="414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2010_Northwestern\03SRF-Project\02RawData\LEAP\R06_17114\recons\recon-v03\default\14_NbO_xyz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0" t="2854" r="36424" b="8458"/>
          <a:stretch/>
        </p:blipFill>
        <p:spPr bwMode="auto">
          <a:xfrm>
            <a:off x="4449582" y="1475105"/>
            <a:ext cx="1693894" cy="415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2010_Northwestern\03SRF-Project\02RawData\LEAP\R06_17114\recons\recon-v03\default\13_NbO2_xyz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8" t="2626" r="36437" b="8081"/>
          <a:stretch/>
        </p:blipFill>
        <p:spPr bwMode="auto">
          <a:xfrm>
            <a:off x="5906244" y="1481813"/>
            <a:ext cx="1688707" cy="417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500063"/>
            <a:ext cx="9144000" cy="71437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9B9B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latinLnBrk="0" hangingPunct="0"/>
            <a:endParaRPr kumimoji="0" lang="ko-KR" altLang="ko-KR" sz="2000" b="1"/>
          </a:p>
        </p:txBody>
      </p:sp>
      <p:sp>
        <p:nvSpPr>
          <p:cNvPr id="46108" name="AutoShape 4"/>
          <p:cNvSpPr>
            <a:spLocks noChangeArrowheads="1"/>
          </p:cNvSpPr>
          <p:nvPr/>
        </p:nvSpPr>
        <p:spPr bwMode="auto">
          <a:xfrm>
            <a:off x="74613" y="592138"/>
            <a:ext cx="8569325" cy="6215062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/>
          <a:lstStyle/>
          <a:p>
            <a:pPr marL="457200" indent="-457200">
              <a:buFont typeface="Wingdings" pitchFamily="2" charset="2"/>
              <a:buChar char="q"/>
            </a:pP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Results: 3D-reconstruction (Front view)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altLang="ko-KR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altLang="ko-KR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altLang="ko-KR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altLang="ko-KR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altLang="ko-KR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altLang="ko-KR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altLang="ko-KR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altLang="ko-KR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altLang="ko-KR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altLang="ko-KR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altLang="ko-KR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altLang="ko-KR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altLang="ko-KR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altLang="ko-KR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altLang="ko-KR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altLang="ko-KR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altLang="ko-KR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altLang="ko-KR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Sequence (Top down)</a:t>
            </a:r>
          </a:p>
          <a:p>
            <a:r>
              <a:rPr lang="en-US" altLang="ko-KR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: </a:t>
            </a:r>
            <a:r>
              <a:rPr lang="en-US" altLang="ko-KR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Pt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(not displayed) 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 Oxides (~5 nm, NbO</a:t>
            </a:r>
            <a:r>
              <a:rPr lang="en-US" altLang="ko-KR" baseline="-250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2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NbONb</a:t>
            </a:r>
            <a:r>
              <a:rPr lang="en-US" altLang="ko-KR" baseline="-250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2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O</a:t>
            </a:r>
            <a:r>
              <a:rPr lang="en-US" altLang="ko-KR" baseline="-250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5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)Pure </a:t>
            </a:r>
            <a:r>
              <a:rPr lang="en-US" altLang="ko-KR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Nb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 (~5 nm) </a:t>
            </a:r>
          </a:p>
          <a:p>
            <a:r>
              <a:rPr lang="en-US" altLang="ko-KR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 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        </a:t>
            </a:r>
            <a:r>
              <a:rPr lang="en-US" altLang="ko-KR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Nb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, H, </a:t>
            </a:r>
            <a:r>
              <a:rPr lang="en-US" altLang="ko-KR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NbH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 mixture (~40 nm)  Bulk </a:t>
            </a:r>
            <a:r>
              <a:rPr lang="en-US" altLang="ko-KR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Nb</a:t>
            </a:r>
            <a:endParaRPr lang="en-US" altLang="ko-KR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</a:t>
            </a:r>
          </a:p>
          <a:p>
            <a:pPr marL="457200" indent="-457200"/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</a:t>
            </a:r>
          </a:p>
        </p:txBody>
      </p:sp>
      <p:graphicFrame>
        <p:nvGraphicFramePr>
          <p:cNvPr id="6" name="Group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279938"/>
              </p:ext>
            </p:extLst>
          </p:nvPr>
        </p:nvGraphicFramePr>
        <p:xfrm>
          <a:off x="107504" y="980729"/>
          <a:ext cx="8926512" cy="4680519"/>
        </p:xfrm>
        <a:graphic>
          <a:graphicData uri="http://schemas.openxmlformats.org/drawingml/2006/table">
            <a:tbl>
              <a:tblPr/>
              <a:tblGrid>
                <a:gridCol w="1440160"/>
                <a:gridCol w="1440160"/>
                <a:gridCol w="1440160"/>
                <a:gridCol w="1440160"/>
                <a:gridCol w="1440160"/>
                <a:gridCol w="1725712"/>
              </a:tblGrid>
              <a:tr h="440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Nb</a:t>
                      </a:r>
                      <a:endParaRPr kumimoji="1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NbH</a:t>
                      </a:r>
                      <a:endParaRPr kumimoji="1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NbO</a:t>
                      </a:r>
                      <a:endParaRPr kumimoji="1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NbO</a:t>
                      </a:r>
                      <a:r>
                        <a:rPr kumimoji="1" lang="en-US" altLang="ko-KR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Nb</a:t>
                      </a:r>
                      <a:r>
                        <a:rPr kumimoji="1" lang="en-US" altLang="ko-KR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2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O</a:t>
                      </a:r>
                      <a:r>
                        <a:rPr kumimoji="1" lang="en-US" altLang="ko-KR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5</a:t>
                      </a:r>
                      <a:endParaRPr kumimoji="1" lang="ko-KR" altLang="ko-KR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0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81" name="Picture 9" descr="D:\2010_Northwestern\03SRF-Project\02RawData\LEAP\R06_17114\recons\recon-v03\default\15_Nb2O5_xyz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1" t="2516" r="36472" b="8859"/>
          <a:stretch/>
        </p:blipFill>
        <p:spPr bwMode="auto">
          <a:xfrm>
            <a:off x="7353564" y="1478244"/>
            <a:ext cx="1669858" cy="414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11125" y="46038"/>
            <a:ext cx="8586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dirty="0"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 </a:t>
            </a:r>
            <a:r>
              <a:rPr lang="en-US" altLang="ko-KR" sz="2400" dirty="0" smtClean="0"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LEAP Tomography – Results (3-D reconstruction)</a:t>
            </a:r>
            <a:endParaRPr lang="en-US" altLang="ko-KR" sz="2400" dirty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500063"/>
            <a:ext cx="9144000" cy="71437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9B9B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latinLnBrk="0" hangingPunct="0"/>
            <a:endParaRPr kumimoji="0" lang="ko-KR" altLang="ko-KR" sz="2000" b="1"/>
          </a:p>
        </p:txBody>
      </p:sp>
      <p:graphicFrame>
        <p:nvGraphicFramePr>
          <p:cNvPr id="6" name="Group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796300"/>
              </p:ext>
            </p:extLst>
          </p:nvPr>
        </p:nvGraphicFramePr>
        <p:xfrm>
          <a:off x="35496" y="598797"/>
          <a:ext cx="8964340" cy="6241875"/>
        </p:xfrm>
        <a:graphic>
          <a:graphicData uri="http://schemas.openxmlformats.org/drawingml/2006/table">
            <a:tbl>
              <a:tblPr/>
              <a:tblGrid>
                <a:gridCol w="2988196"/>
                <a:gridCol w="2988072"/>
                <a:gridCol w="2988072"/>
              </a:tblGrid>
              <a:tr h="3494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All (0-10 nm)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All</a:t>
                      </a:r>
                      <a:endParaRPr kumimoji="1" lang="ko-KR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Nb</a:t>
                      </a:r>
                      <a:endParaRPr kumimoji="1" lang="ko-KR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8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NbO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NbO</a:t>
                      </a:r>
                      <a:r>
                        <a:rPr kumimoji="1" lang="en-US" altLang="ko-KR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2</a:t>
                      </a:r>
                      <a:endParaRPr kumimoji="1" lang="ko-KR" altLang="ko-KR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Nb</a:t>
                      </a:r>
                      <a:r>
                        <a:rPr kumimoji="1" lang="en-US" altLang="ko-KR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2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O</a:t>
                      </a:r>
                      <a:r>
                        <a:rPr kumimoji="1" lang="en-US" altLang="ko-KR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5</a:t>
                      </a:r>
                      <a:endParaRPr kumimoji="1" lang="ko-KR" altLang="ko-KR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92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11125" y="46038"/>
            <a:ext cx="7989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dirty="0"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 </a:t>
            </a:r>
            <a:r>
              <a:rPr lang="en-US" altLang="ko-KR" sz="2400" dirty="0" smtClean="0"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LEAP Tomography – 3-D reconstruction- top views</a:t>
            </a:r>
            <a:endParaRPr lang="en-US" altLang="ko-KR" sz="2400" dirty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pic>
        <p:nvPicPr>
          <p:cNvPr id="8194" name="Picture 2" descr="D:\2010_Northwestern\03SRF-Project\02RawData\LEAP\R06_17114\recons\recon-v03\default\22_Nb_z-_0_10nm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7" t="21587" r="25120" b="10317"/>
          <a:stretch/>
        </p:blipFill>
        <p:spPr bwMode="auto">
          <a:xfrm>
            <a:off x="6156176" y="980728"/>
            <a:ext cx="2800343" cy="272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2010_Northwestern\03SRF-Project\02RawData\LEAP\R06_17114\recons\recon-v03\default\23_NbO_z-_0_10nm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5" t="20318" r="24640" b="9047"/>
          <a:stretch/>
        </p:blipFill>
        <p:spPr bwMode="auto">
          <a:xfrm>
            <a:off x="115406" y="4127009"/>
            <a:ext cx="2703904" cy="265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2010_Northwestern\03SRF-Project\02RawData\LEAP\R06_17114\recons\recon-v03\default\24_NbO2_z-_0_10nm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0" t="20921" r="24640" b="9206"/>
          <a:stretch/>
        </p:blipFill>
        <p:spPr bwMode="auto">
          <a:xfrm>
            <a:off x="3161848" y="4157492"/>
            <a:ext cx="2698001" cy="262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D:\2010_Northwestern\03SRF-Project\02RawData\LEAP\R06_17114\recons\recon-v03\default\21_Oxides_Nb_z-_0_10nm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8" t="22063" r="26272" b="10244"/>
          <a:stretch/>
        </p:blipFill>
        <p:spPr bwMode="auto">
          <a:xfrm>
            <a:off x="3225802" y="1001492"/>
            <a:ext cx="2692396" cy="270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D:\2010_Northwestern\03SRF-Project\02RawData\LEAP\R06_17114\recons\recon-v03\default\20_All_x-_0_10nm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9" t="2381" r="41642" b="8413"/>
          <a:stretch/>
        </p:blipFill>
        <p:spPr bwMode="auto">
          <a:xfrm>
            <a:off x="899591" y="958994"/>
            <a:ext cx="1014497" cy="276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2010_Northwestern\03SRF-Project\02RawData\LEAP\R06_17114\recons\recon-v03\default\25_Nb2O5_z-_0_10nm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3" t="21135" r="24677" b="9123"/>
          <a:stretch/>
        </p:blipFill>
        <p:spPr bwMode="auto">
          <a:xfrm>
            <a:off x="6156176" y="4127009"/>
            <a:ext cx="2724945" cy="267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125986"/>
              </p:ext>
            </p:extLst>
          </p:nvPr>
        </p:nvGraphicFramePr>
        <p:xfrm>
          <a:off x="7518648" y="1772816"/>
          <a:ext cx="420688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Equation" r:id="rId9" imgW="228501" imgH="215806" progId="Equation.DSMT4">
                  <p:embed/>
                </p:oleObj>
              </mc:Choice>
              <mc:Fallback>
                <p:oleObj name="Equation" r:id="rId9" imgW="228501" imgH="215806" progId="Equation.DSMT4">
                  <p:embed/>
                  <p:pic>
                    <p:nvPicPr>
                      <p:cNvPr id="0" name="개체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648" y="1772816"/>
                        <a:ext cx="420688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772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500063"/>
            <a:ext cx="9144000" cy="71437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9B9B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latinLnBrk="0" hangingPunct="0"/>
            <a:endParaRPr kumimoji="0" lang="ko-KR" altLang="ko-KR" sz="2000" b="1"/>
          </a:p>
        </p:txBody>
      </p:sp>
      <p:graphicFrame>
        <p:nvGraphicFramePr>
          <p:cNvPr id="6" name="Group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190803"/>
              </p:ext>
            </p:extLst>
          </p:nvPr>
        </p:nvGraphicFramePr>
        <p:xfrm>
          <a:off x="35496" y="598797"/>
          <a:ext cx="8964340" cy="6241875"/>
        </p:xfrm>
        <a:graphic>
          <a:graphicData uri="http://schemas.openxmlformats.org/drawingml/2006/table">
            <a:tbl>
              <a:tblPr/>
              <a:tblGrid>
                <a:gridCol w="2988196"/>
                <a:gridCol w="2988072"/>
                <a:gridCol w="2988072"/>
              </a:tblGrid>
              <a:tr h="3494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All (10-20nm)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All</a:t>
                      </a:r>
                      <a:endParaRPr kumimoji="1" lang="ko-KR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Nb</a:t>
                      </a:r>
                      <a:endParaRPr kumimoji="1" lang="ko-KR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8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NbO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NbO</a:t>
                      </a:r>
                      <a:r>
                        <a:rPr kumimoji="1" lang="en-US" altLang="ko-KR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2</a:t>
                      </a:r>
                      <a:endParaRPr kumimoji="1" lang="ko-KR" altLang="ko-KR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Nb</a:t>
                      </a:r>
                      <a:r>
                        <a:rPr kumimoji="1" lang="en-US" altLang="ko-KR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2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O</a:t>
                      </a:r>
                      <a:r>
                        <a:rPr kumimoji="1" lang="en-US" altLang="ko-KR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5</a:t>
                      </a:r>
                      <a:endParaRPr kumimoji="1" lang="ko-KR" altLang="ko-KR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92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18" name="Picture 2" descr="D:\2010_Northwestern\03SRF-Project\02RawData\LEAP\R06_17114\recons\recon-v03\default\30_All_x-_10_20nm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0" t="2381" r="38857" b="8413"/>
          <a:stretch/>
        </p:blipFill>
        <p:spPr bwMode="auto">
          <a:xfrm>
            <a:off x="1014477" y="1004831"/>
            <a:ext cx="965235" cy="271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2010_Northwestern\03SRF-Project\02RawData\LEAP\R06_17114\recons\recon-v03\default\30_All_z-_10_20nm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7" t="18096" r="22430" b="5714"/>
          <a:stretch/>
        </p:blipFill>
        <p:spPr bwMode="auto">
          <a:xfrm>
            <a:off x="3131840" y="980728"/>
            <a:ext cx="2794572" cy="274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2010_Northwestern\03SRF-Project\02RawData\LEAP\R06_17114\recons\recon-v03\default\32_Nb_z-_10_20nm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8" t="18254" r="22334" b="5397"/>
          <a:stretch/>
        </p:blipFill>
        <p:spPr bwMode="auto">
          <a:xfrm>
            <a:off x="6103560" y="977865"/>
            <a:ext cx="2788920" cy="274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2010_Northwestern\03SRF-Project\02RawData\LEAP\R06_17114\recons\recon-v03\default\33_NbO_z-_10_20nm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8" t="20794" r="24544" b="9206"/>
          <a:stretch/>
        </p:blipFill>
        <p:spPr bwMode="auto">
          <a:xfrm>
            <a:off x="251520" y="4221053"/>
            <a:ext cx="2571770" cy="252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:\2010_Northwestern\03SRF-Project\02RawData\LEAP\R06_17114\recons\recon-v03\default\34_NbO2_z-_10_20nm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7" t="21147" r="24832" b="9683"/>
          <a:stretch/>
        </p:blipFill>
        <p:spPr bwMode="auto">
          <a:xfrm>
            <a:off x="3275856" y="4250937"/>
            <a:ext cx="2565999" cy="249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D:\2010_Northwestern\03SRF-Project\02RawData\LEAP\R06_17114\recons\recon-v03\default\35_Nb2O5_z-_10_20nm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2" t="20635" r="24448" b="9365"/>
          <a:stretch/>
        </p:blipFill>
        <p:spPr bwMode="auto">
          <a:xfrm>
            <a:off x="6103560" y="4235994"/>
            <a:ext cx="2598066" cy="252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839998"/>
              </p:ext>
            </p:extLst>
          </p:nvPr>
        </p:nvGraphicFramePr>
        <p:xfrm>
          <a:off x="7465972" y="1628800"/>
          <a:ext cx="420688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Equation" r:id="rId9" imgW="228501" imgH="215806" progId="Equation.DSMT4">
                  <p:embed/>
                </p:oleObj>
              </mc:Choice>
              <mc:Fallback>
                <p:oleObj name="Equation" r:id="rId9" imgW="228501" imgH="215806" progId="Equation.DSMT4">
                  <p:embed/>
                  <p:pic>
                    <p:nvPicPr>
                      <p:cNvPr id="0" name="개체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5972" y="1628800"/>
                        <a:ext cx="420688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11125" y="46038"/>
            <a:ext cx="7989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dirty="0">
                <a:solidFill>
                  <a:schemeClr val="bg2"/>
                </a:solidFill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 </a:t>
            </a:r>
            <a:r>
              <a:rPr lang="en-US" altLang="ko-KR" sz="2400" dirty="0" smtClean="0">
                <a:solidFill>
                  <a:schemeClr val="bg2"/>
                </a:solidFill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LEAP Tomography – 3-D reconstruction- top views</a:t>
            </a:r>
            <a:endParaRPr lang="en-US" altLang="ko-KR" sz="2400" dirty="0">
              <a:solidFill>
                <a:schemeClr val="bg2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60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500063"/>
            <a:ext cx="9144000" cy="71437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9B9B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latinLnBrk="0" hangingPunct="0"/>
            <a:endParaRPr kumimoji="0" lang="ko-KR" altLang="ko-KR" sz="2000" b="1"/>
          </a:p>
        </p:txBody>
      </p:sp>
      <p:graphicFrame>
        <p:nvGraphicFramePr>
          <p:cNvPr id="6" name="Group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625321"/>
              </p:ext>
            </p:extLst>
          </p:nvPr>
        </p:nvGraphicFramePr>
        <p:xfrm>
          <a:off x="35496" y="598797"/>
          <a:ext cx="8964340" cy="6241875"/>
        </p:xfrm>
        <a:graphic>
          <a:graphicData uri="http://schemas.openxmlformats.org/drawingml/2006/table">
            <a:tbl>
              <a:tblPr/>
              <a:tblGrid>
                <a:gridCol w="2988196"/>
                <a:gridCol w="2988072"/>
                <a:gridCol w="2988072"/>
              </a:tblGrid>
              <a:tr h="3494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All (20-35 nm)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All</a:t>
                      </a:r>
                      <a:endParaRPr kumimoji="1" lang="ko-KR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Nb</a:t>
                      </a:r>
                      <a:endParaRPr kumimoji="1" lang="ko-KR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8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NbO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  <a:endParaRPr kumimoji="1" lang="ko-KR" altLang="ko-KR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NbH</a:t>
                      </a:r>
                      <a:endParaRPr kumimoji="1" lang="ko-KR" altLang="ko-KR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92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42" name="Picture 2" descr="D:\2010_Northwestern\03SRF-Project\02RawData\LEAP\R06_17114\recons\recon-v03\default\40_All_x-_20_35nm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1" t="2382" r="38665" b="8253"/>
          <a:stretch/>
        </p:blipFill>
        <p:spPr bwMode="auto">
          <a:xfrm>
            <a:off x="1043608" y="974596"/>
            <a:ext cx="974831" cy="271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2010_Northwestern\03SRF-Project\02RawData\LEAP\R06_17114\recons\recon-v03\default\40_All_z-_20_35nm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8" t="18096" r="22526" b="5714"/>
          <a:stretch/>
        </p:blipFill>
        <p:spPr bwMode="auto">
          <a:xfrm>
            <a:off x="3162655" y="961149"/>
            <a:ext cx="2777497" cy="274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2010_Northwestern\03SRF-Project\02RawData\LEAP\R06_17114\recons\recon-v03\default\42_Nb_z-_20_35nm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6" t="19742" r="23679" b="7461"/>
          <a:stretch/>
        </p:blipFill>
        <p:spPr bwMode="auto">
          <a:xfrm>
            <a:off x="6084168" y="968028"/>
            <a:ext cx="2781576" cy="273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2010_Northwestern\03SRF-Project\02RawData\LEAP\R06_17114\recons\recon-v03\default\43_NbO_z-_20_35nm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6" t="19207" r="23679" b="7460"/>
          <a:stretch/>
        </p:blipFill>
        <p:spPr bwMode="auto">
          <a:xfrm>
            <a:off x="199417" y="4149080"/>
            <a:ext cx="2663211" cy="264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D:\2010_Northwestern\03SRF-Project\02RawData\LEAP\R06_17114\recons\recon-v03\default\46_NbH_z-_20_35nm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9" t="19524" r="23583" b="7461"/>
          <a:stretch/>
        </p:blipFill>
        <p:spPr bwMode="auto">
          <a:xfrm>
            <a:off x="6096868" y="4146565"/>
            <a:ext cx="2716494" cy="268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D:\2010_Northwestern\03SRF-Project\02RawData\LEAP\R06_17114\recons\recon-v03\default\47_H_z-_20_35nm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6" t="19524" r="23632" b="7460"/>
          <a:stretch/>
        </p:blipFill>
        <p:spPr bwMode="auto">
          <a:xfrm>
            <a:off x="3171410" y="4149080"/>
            <a:ext cx="2725252" cy="26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34844"/>
              </p:ext>
            </p:extLst>
          </p:nvPr>
        </p:nvGraphicFramePr>
        <p:xfrm>
          <a:off x="7458075" y="4797847"/>
          <a:ext cx="420688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5" name="Equation" r:id="rId9" imgW="228501" imgH="215806" progId="Equation.DSMT4">
                  <p:embed/>
                </p:oleObj>
              </mc:Choice>
              <mc:Fallback>
                <p:oleObj name="Equation" r:id="rId9" imgW="228501" imgH="215806" progId="Equation.DSMT4">
                  <p:embed/>
                  <p:pic>
                    <p:nvPicPr>
                      <p:cNvPr id="0" name="개체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075" y="4797847"/>
                        <a:ext cx="420688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814111"/>
              </p:ext>
            </p:extLst>
          </p:nvPr>
        </p:nvGraphicFramePr>
        <p:xfrm>
          <a:off x="6516464" y="5136678"/>
          <a:ext cx="431800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6" name="Equation" r:id="rId11" imgW="266353" imgH="177569" progId="Equation.DSMT4">
                  <p:embed/>
                </p:oleObj>
              </mc:Choice>
              <mc:Fallback>
                <p:oleObj name="Equation" r:id="rId11" imgW="266353" imgH="17756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464" y="5136678"/>
                        <a:ext cx="431800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785062"/>
              </p:ext>
            </p:extLst>
          </p:nvPr>
        </p:nvGraphicFramePr>
        <p:xfrm>
          <a:off x="7596336" y="5489575"/>
          <a:ext cx="43180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7" name="Equation" r:id="rId13" imgW="241091" imgH="215713" progId="Equation.DSMT4">
                  <p:embed/>
                </p:oleObj>
              </mc:Choice>
              <mc:Fallback>
                <p:oleObj name="Equation" r:id="rId13" imgW="241091" imgH="21571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5489575"/>
                        <a:ext cx="431800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141853"/>
              </p:ext>
            </p:extLst>
          </p:nvPr>
        </p:nvGraphicFramePr>
        <p:xfrm>
          <a:off x="7458075" y="1628800"/>
          <a:ext cx="420688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8" name="Equation" r:id="rId15" imgW="228501" imgH="215806" progId="Equation.DSMT4">
                  <p:embed/>
                </p:oleObj>
              </mc:Choice>
              <mc:Fallback>
                <p:oleObj name="Equation" r:id="rId15" imgW="228501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075" y="1628800"/>
                        <a:ext cx="420688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077890"/>
              </p:ext>
            </p:extLst>
          </p:nvPr>
        </p:nvGraphicFramePr>
        <p:xfrm>
          <a:off x="6516464" y="1967631"/>
          <a:ext cx="431800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9" name="Equation" r:id="rId16" imgW="266353" imgH="177569" progId="Equation.DSMT4">
                  <p:embed/>
                </p:oleObj>
              </mc:Choice>
              <mc:Fallback>
                <p:oleObj name="Equation" r:id="rId16" imgW="266353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464" y="1967631"/>
                        <a:ext cx="431800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268700"/>
              </p:ext>
            </p:extLst>
          </p:nvPr>
        </p:nvGraphicFramePr>
        <p:xfrm>
          <a:off x="7596336" y="2320528"/>
          <a:ext cx="43180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0" name="Equation" r:id="rId17" imgW="241091" imgH="215713" progId="Equation.DSMT4">
                  <p:embed/>
                </p:oleObj>
              </mc:Choice>
              <mc:Fallback>
                <p:oleObj name="Equation" r:id="rId17" imgW="241091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2320528"/>
                        <a:ext cx="431800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487426"/>
              </p:ext>
            </p:extLst>
          </p:nvPr>
        </p:nvGraphicFramePr>
        <p:xfrm>
          <a:off x="4572000" y="4797847"/>
          <a:ext cx="420688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1" name="Equation" r:id="rId18" imgW="228501" imgH="215806" progId="Equation.DSMT4">
                  <p:embed/>
                </p:oleObj>
              </mc:Choice>
              <mc:Fallback>
                <p:oleObj name="Equation" r:id="rId18" imgW="228501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797847"/>
                        <a:ext cx="420688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532034"/>
              </p:ext>
            </p:extLst>
          </p:nvPr>
        </p:nvGraphicFramePr>
        <p:xfrm>
          <a:off x="3630389" y="5136678"/>
          <a:ext cx="431800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2" name="Equation" r:id="rId19" imgW="266353" imgH="177569" progId="Equation.DSMT4">
                  <p:embed/>
                </p:oleObj>
              </mc:Choice>
              <mc:Fallback>
                <p:oleObj name="Equation" r:id="rId19" imgW="266353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389" y="5136678"/>
                        <a:ext cx="431800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11307"/>
              </p:ext>
            </p:extLst>
          </p:nvPr>
        </p:nvGraphicFramePr>
        <p:xfrm>
          <a:off x="4710261" y="5489575"/>
          <a:ext cx="43180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" name="Equation" r:id="rId20" imgW="241091" imgH="215713" progId="Equation.DSMT4">
                  <p:embed/>
                </p:oleObj>
              </mc:Choice>
              <mc:Fallback>
                <p:oleObj name="Equation" r:id="rId20" imgW="241091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261" y="5489575"/>
                        <a:ext cx="431800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487426"/>
              </p:ext>
            </p:extLst>
          </p:nvPr>
        </p:nvGraphicFramePr>
        <p:xfrm>
          <a:off x="1465518" y="4797847"/>
          <a:ext cx="420688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" name="Equation" r:id="rId21" imgW="228501" imgH="215806" progId="Equation.DSMT4">
                  <p:embed/>
                </p:oleObj>
              </mc:Choice>
              <mc:Fallback>
                <p:oleObj name="Equation" r:id="rId21" imgW="228501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518" y="4797847"/>
                        <a:ext cx="420688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532034"/>
              </p:ext>
            </p:extLst>
          </p:nvPr>
        </p:nvGraphicFramePr>
        <p:xfrm>
          <a:off x="523907" y="5136678"/>
          <a:ext cx="431800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" name="Equation" r:id="rId22" imgW="266353" imgH="177569" progId="Equation.DSMT4">
                  <p:embed/>
                </p:oleObj>
              </mc:Choice>
              <mc:Fallback>
                <p:oleObj name="Equation" r:id="rId22" imgW="266353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907" y="5136678"/>
                        <a:ext cx="431800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11307"/>
              </p:ext>
            </p:extLst>
          </p:nvPr>
        </p:nvGraphicFramePr>
        <p:xfrm>
          <a:off x="1603779" y="5489575"/>
          <a:ext cx="43180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" name="Equation" r:id="rId23" imgW="241091" imgH="215713" progId="Equation.DSMT4">
                  <p:embed/>
                </p:oleObj>
              </mc:Choice>
              <mc:Fallback>
                <p:oleObj name="Equation" r:id="rId23" imgW="241091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779" y="5489575"/>
                        <a:ext cx="431800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11125" y="46038"/>
            <a:ext cx="7989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dirty="0">
                <a:solidFill>
                  <a:schemeClr val="bg2"/>
                </a:solidFill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 </a:t>
            </a:r>
            <a:r>
              <a:rPr lang="en-US" altLang="ko-KR" sz="2400" dirty="0" smtClean="0">
                <a:solidFill>
                  <a:schemeClr val="bg2"/>
                </a:solidFill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LEAP Tomography – 3-D reconstruction- top views</a:t>
            </a:r>
            <a:endParaRPr lang="en-US" altLang="ko-KR" sz="2400" dirty="0">
              <a:solidFill>
                <a:schemeClr val="bg2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79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500063"/>
            <a:ext cx="9144000" cy="71437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9B9BD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latinLnBrk="0" hangingPunct="0"/>
            <a:endParaRPr kumimoji="0" lang="ko-KR" altLang="ko-KR" sz="2000" b="1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11125" y="46038"/>
            <a:ext cx="9032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dirty="0"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 </a:t>
            </a:r>
            <a:r>
              <a:rPr lang="en-US" altLang="ko-KR" sz="2400" dirty="0" smtClean="0"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Overall O/</a:t>
            </a:r>
            <a:r>
              <a:rPr lang="en-US" altLang="ko-KR" sz="2400" dirty="0" err="1" smtClean="0"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Nb</a:t>
            </a:r>
            <a:r>
              <a:rPr lang="en-US" altLang="ko-KR" sz="2400" dirty="0" smtClean="0"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 and H/</a:t>
            </a:r>
            <a:r>
              <a:rPr lang="en-US" altLang="ko-KR" sz="2400" dirty="0" err="1" smtClean="0"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Nb</a:t>
            </a:r>
            <a:r>
              <a:rPr lang="en-US" altLang="ko-KR" sz="2400" dirty="0" smtClean="0"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 Ratios along Z-axis</a:t>
            </a:r>
            <a:endParaRPr lang="en-US" altLang="ko-KR" sz="2400" dirty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pic>
        <p:nvPicPr>
          <p:cNvPr id="47" name="Picture 2" descr="C:\Users\Kim\Desktop\Ratio_20nm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2" t="8822" r="11790" b="3977"/>
          <a:stretch/>
        </p:blipFill>
        <p:spPr bwMode="auto">
          <a:xfrm>
            <a:off x="4597400" y="1605260"/>
            <a:ext cx="3962400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Kim\Desktop\Ratio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2" t="9290" r="12353" b="3509"/>
          <a:stretch/>
        </p:blipFill>
        <p:spPr bwMode="auto">
          <a:xfrm>
            <a:off x="406400" y="1605260"/>
            <a:ext cx="3914361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698051" y="653787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Oxide</a:t>
            </a:r>
            <a:endParaRPr lang="en-US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62762" y="942400"/>
            <a:ext cx="56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Pure</a:t>
            </a:r>
          </a:p>
          <a:p>
            <a:pPr>
              <a:lnSpc>
                <a:spcPct val="100000"/>
              </a:lnSpc>
            </a:pPr>
            <a:r>
              <a:rPr lang="en-US" sz="14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Nb</a:t>
            </a:r>
            <a:endParaRPr lang="en-US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98866" y="961564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Hydride</a:t>
            </a:r>
          </a:p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layer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918746" y="969288"/>
            <a:ext cx="0" cy="73152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494810" y="969288"/>
            <a:ext cx="0" cy="73152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367018" y="1060728"/>
            <a:ext cx="0" cy="64008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1134770" y="1484784"/>
            <a:ext cx="365760" cy="0"/>
          </a:xfrm>
          <a:prstGeom prst="line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918746" y="961564"/>
            <a:ext cx="228600" cy="0"/>
          </a:xfrm>
          <a:prstGeom prst="line">
            <a:avLst/>
          </a:prstGeom>
          <a:ln w="28575">
            <a:solidFill>
              <a:srgbClr val="C0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1494810" y="1484784"/>
            <a:ext cx="1828800" cy="0"/>
          </a:xfrm>
          <a:prstGeom prst="line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134770" y="969288"/>
            <a:ext cx="0" cy="73152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727058" y="889556"/>
            <a:ext cx="534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Bulk</a:t>
            </a:r>
          </a:p>
          <a:p>
            <a:pPr>
              <a:lnSpc>
                <a:spcPct val="100000"/>
              </a:lnSpc>
            </a:pPr>
            <a:r>
              <a:rPr lang="en-US" sz="14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Nb</a:t>
            </a:r>
            <a:endParaRPr lang="en-US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3367018" y="1484784"/>
            <a:ext cx="1188720" cy="0"/>
          </a:xfrm>
          <a:prstGeom prst="line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97707" y="2364532"/>
            <a:ext cx="7315200" cy="0"/>
          </a:xfrm>
          <a:prstGeom prst="line">
            <a:avLst/>
          </a:prstGeom>
          <a:ln w="25400">
            <a:solidFill>
              <a:srgbClr val="6600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97707" y="3436392"/>
            <a:ext cx="7223760" cy="0"/>
          </a:xfrm>
          <a:prstGeom prst="line">
            <a:avLst/>
          </a:prstGeom>
          <a:ln w="25400">
            <a:solidFill>
              <a:srgbClr val="6600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886604" y="3040857"/>
            <a:ext cx="7315200" cy="0"/>
          </a:xfrm>
          <a:prstGeom prst="line">
            <a:avLst/>
          </a:prstGeom>
          <a:ln w="25400">
            <a:solidFill>
              <a:srgbClr val="6600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210876" y="2223343"/>
            <a:ext cx="433132" cy="307777"/>
          </a:xfrm>
          <a:prstGeom prst="rect">
            <a:avLst/>
          </a:prstGeom>
          <a:solidFill>
            <a:schemeClr val="bg1"/>
          </a:solidFill>
          <a:ln>
            <a:solidFill>
              <a:srgbClr val="660099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660099"/>
                </a:solidFill>
                <a:latin typeface="Arial" pitchFamily="34" charset="0"/>
                <a:cs typeface="Arial" pitchFamily="34" charset="0"/>
              </a:rPr>
              <a:t>1.5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35724" y="4899744"/>
            <a:ext cx="9072219" cy="175432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O/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ratio is highest value of 1.5 at the top surface as deep as 2 nm, then decreases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and is 1.0 at 4 nm depth.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H/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fluctuates inside of oxide layer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stabilizes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at ~0.7 below a depth of 10 nm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(possibly </a:t>
            </a:r>
            <a:r>
              <a:rPr lang="en-US" dirty="0" smtClean="0">
                <a:latin typeface="Symbol" pitchFamily="18" charset="2"/>
                <a:cs typeface="Arial" pitchFamily="34" charset="0"/>
              </a:rPr>
              <a:t>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lang="en-US" dirty="0" smtClean="0">
                <a:latin typeface="Symbol" pitchFamily="18" charset="2"/>
                <a:cs typeface="Arial" pitchFamily="34" charset="0"/>
              </a:rPr>
              <a:t>z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phases</a:t>
            </a:r>
            <a:r>
              <a:rPr lang="en-US" dirty="0" smtClean="0">
                <a:latin typeface="Symbol" pitchFamily="18" charset="2"/>
                <a:cs typeface="Arial" pitchFamily="34" charset="0"/>
              </a:rPr>
              <a:t>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Further phase identification has been performed using TEM/EELS in collaboration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with Prof. R.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Klie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R. Tao at University of Illinois at Chicago.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210876" y="3324225"/>
            <a:ext cx="433132" cy="307777"/>
          </a:xfrm>
          <a:prstGeom prst="rect">
            <a:avLst/>
          </a:prstGeom>
          <a:solidFill>
            <a:schemeClr val="bg1"/>
          </a:solidFill>
          <a:ln>
            <a:solidFill>
              <a:srgbClr val="660099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660099"/>
                </a:solidFill>
                <a:latin typeface="Arial" pitchFamily="34" charset="0"/>
                <a:cs typeface="Arial" pitchFamily="34" charset="0"/>
              </a:rPr>
              <a:t>0.7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210876" y="2893987"/>
            <a:ext cx="433132" cy="307777"/>
          </a:xfrm>
          <a:prstGeom prst="rect">
            <a:avLst/>
          </a:prstGeom>
          <a:solidFill>
            <a:schemeClr val="bg1"/>
          </a:solidFill>
          <a:ln>
            <a:solidFill>
              <a:srgbClr val="660099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660099"/>
                </a:solidFill>
                <a:latin typeface="Arial" pitchFamily="34" charset="0"/>
                <a:cs typeface="Arial" pitchFamily="34" charset="0"/>
              </a:rPr>
              <a:t>1.0</a:t>
            </a:r>
          </a:p>
        </p:txBody>
      </p:sp>
      <p:sp>
        <p:nvSpPr>
          <p:cNvPr id="2" name="Rectangle 1"/>
          <p:cNvSpPr/>
          <p:nvPr/>
        </p:nvSpPr>
        <p:spPr>
          <a:xfrm>
            <a:off x="918746" y="1700808"/>
            <a:ext cx="844942" cy="2736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4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30" grpId="0"/>
      <p:bldP spid="66" grpId="0" animBg="1"/>
      <p:bldP spid="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74613" y="592139"/>
            <a:ext cx="8569325" cy="1864519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/>
          <a:lstStyle/>
          <a:p>
            <a:pPr marL="457200" indent="-457200">
              <a:lnSpc>
                <a:spcPct val="100000"/>
              </a:lnSpc>
              <a:buFont typeface="Wingdings" pitchFamily="2" charset="2"/>
              <a:buChar char="q"/>
            </a:pPr>
            <a:r>
              <a:rPr lang="en-US" altLang="ko-KR" sz="2200" b="0" dirty="0" smtClean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Selected Area Diffraction Patterns at R.T. (300K)</a:t>
            </a:r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q"/>
            </a:pPr>
            <a:endParaRPr lang="en-US" altLang="ko-KR" sz="2200" b="0" dirty="0" smtClean="0">
              <a:solidFill>
                <a:srgbClr val="0000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q"/>
            </a:pPr>
            <a:endParaRPr lang="en-US" altLang="ko-KR" sz="2200" b="0" dirty="0" smtClean="0">
              <a:solidFill>
                <a:srgbClr val="0000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457200" indent="-457200">
              <a:lnSpc>
                <a:spcPct val="80000"/>
              </a:lnSpc>
            </a:pPr>
            <a:r>
              <a:rPr lang="en-US" altLang="ko-KR" sz="2200" b="0" dirty="0" smtClean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</a:t>
            </a:r>
            <a:endParaRPr lang="ko-KR" altLang="en-US" sz="2200" b="0" dirty="0">
              <a:solidFill>
                <a:srgbClr val="0000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8258" y="44634"/>
            <a:ext cx="8863939" cy="45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ko-KR" sz="2400" b="0" dirty="0" smtClean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 </a:t>
            </a:r>
            <a:r>
              <a:rPr lang="en-US" altLang="ko-KR" sz="2400" dirty="0" smtClean="0">
                <a:latin typeface="Arial" pitchFamily="34" charset="0"/>
                <a:ea typeface="HY헤드라인M" pitchFamily="18" charset="-127"/>
                <a:cs typeface="Arial" pitchFamily="34" charset="0"/>
                <a:sym typeface="Wingdings" pitchFamily="2" charset="2"/>
              </a:rPr>
              <a:t>TEM/STEM Analysis – 1. Hydride</a:t>
            </a:r>
            <a:endParaRPr lang="ko-KR" altLang="en-US" sz="2400" dirty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142875"/>
          </a:xfrm>
        </p:spPr>
        <p:txBody>
          <a:bodyPr/>
          <a:lstStyle/>
          <a:p>
            <a:pPr>
              <a:defRPr/>
            </a:pPr>
            <a:fld id="{0782F704-BA44-452F-82E2-278981A3C174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6" y="500420"/>
            <a:ext cx="9093387" cy="762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A9A9DD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 b="16590"/>
          <a:stretch>
            <a:fillRect/>
          </a:stretch>
        </p:blipFill>
        <p:spPr bwMode="auto">
          <a:xfrm>
            <a:off x="2675191" y="980728"/>
            <a:ext cx="3769017" cy="314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云形 29"/>
          <p:cNvSpPr/>
          <p:nvPr/>
        </p:nvSpPr>
        <p:spPr>
          <a:xfrm>
            <a:off x="3035231" y="2924944"/>
            <a:ext cx="1088234" cy="906862"/>
          </a:xfrm>
          <a:prstGeom prst="cloud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kumimoji="0" lang="zh-CN" altLang="en-US" b="0">
              <a:solidFill>
                <a:prstClr val="white"/>
              </a:solidFill>
            </a:endParaRPr>
          </a:p>
        </p:txBody>
      </p:sp>
      <p:sp>
        <p:nvSpPr>
          <p:cNvPr id="24" name="云形 31"/>
          <p:cNvSpPr/>
          <p:nvPr/>
        </p:nvSpPr>
        <p:spPr>
          <a:xfrm>
            <a:off x="4359275" y="2132856"/>
            <a:ext cx="1330064" cy="1027777"/>
          </a:xfrm>
          <a:prstGeom prst="cloud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kumimoji="0" lang="zh-CN" altLang="en-US" b="0">
              <a:solidFill>
                <a:prstClr val="white"/>
              </a:solidFill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/>
          <a:srcRect l="1104" r="14352" b="29309"/>
          <a:stretch>
            <a:fillRect/>
          </a:stretch>
        </p:blipFill>
        <p:spPr bwMode="auto">
          <a:xfrm>
            <a:off x="4860032" y="4212265"/>
            <a:ext cx="3024336" cy="252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 cstate="print"/>
          <a:srcRect l="2760" t="3318" r="11592" b="27650"/>
          <a:stretch>
            <a:fillRect/>
          </a:stretch>
        </p:blipFill>
        <p:spPr bwMode="auto">
          <a:xfrm>
            <a:off x="611560" y="4295097"/>
            <a:ext cx="3034811" cy="244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Arrow Connector 2"/>
          <p:cNvCxnSpPr>
            <a:stCxn id="24" idx="1"/>
          </p:cNvCxnSpPr>
          <p:nvPr/>
        </p:nvCxnSpPr>
        <p:spPr>
          <a:xfrm>
            <a:off x="5024307" y="3159539"/>
            <a:ext cx="299585" cy="1153076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3" idx="1"/>
          </p:cNvCxnSpPr>
          <p:nvPr/>
        </p:nvCxnSpPr>
        <p:spPr>
          <a:xfrm flipH="1">
            <a:off x="3275856" y="3830840"/>
            <a:ext cx="303492" cy="534264"/>
          </a:xfrm>
          <a:prstGeom prst="straightConnector1">
            <a:avLst/>
          </a:prstGeom>
          <a:ln w="222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11560" y="3727107"/>
            <a:ext cx="1992918" cy="493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110 zone of BCC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14706" y="3325458"/>
            <a:ext cx="2909771" cy="895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110 zone BCC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superlattice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reflections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91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" grpId="0"/>
      <p:bldP spid="17" grpId="0"/>
    </p:bldLst>
  </p:timing>
</p:sld>
</file>

<file path=ppt/theme/theme1.xml><?xml version="1.0" encoding="utf-8"?>
<a:theme xmlns:a="http://schemas.openxmlformats.org/drawingml/2006/main" name="1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1" hangingPunct="1">
          <a:lnSpc>
            <a:spcPct val="14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1" hangingPunct="1">
          <a:lnSpc>
            <a:spcPct val="14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1" hangingPunct="1">
          <a:lnSpc>
            <a:spcPct val="14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1" hangingPunct="1">
          <a:lnSpc>
            <a:spcPct val="14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1" hangingPunct="1">
          <a:lnSpc>
            <a:spcPct val="14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1" hangingPunct="1">
          <a:lnSpc>
            <a:spcPct val="14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5721</TotalTime>
  <Words>980</Words>
  <Application>Microsoft Office PowerPoint</Application>
  <PresentationFormat>On-screen Show (4:3)</PresentationFormat>
  <Paragraphs>247</Paragraphs>
  <Slides>14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1_기본 디자인</vt:lpstr>
      <vt:lpstr>2_기본 디자인</vt:lpstr>
      <vt:lpstr>기본 디자인</vt:lpstr>
      <vt:lpstr>3_기본 디자인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NEX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Yoonjun Kim</dc:creator>
  <cp:lastModifiedBy>Kim</cp:lastModifiedBy>
  <cp:revision>183</cp:revision>
  <dcterms:created xsi:type="dcterms:W3CDTF">2009-03-04T07:42:34Z</dcterms:created>
  <dcterms:modified xsi:type="dcterms:W3CDTF">2012-07-17T16:05:33Z</dcterms:modified>
</cp:coreProperties>
</file>