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9" r:id="rId2"/>
    <p:sldId id="267" r:id="rId3"/>
    <p:sldId id="265" r:id="rId4"/>
    <p:sldId id="261" r:id="rId5"/>
    <p:sldId id="266" r:id="rId6"/>
    <p:sldId id="262" r:id="rId7"/>
    <p:sldId id="272" r:id="rId8"/>
    <p:sldId id="259" r:id="rId9"/>
    <p:sldId id="258" r:id="rId10"/>
    <p:sldId id="263" r:id="rId11"/>
    <p:sldId id="264" r:id="rId12"/>
    <p:sldId id="27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2" autoAdjust="0"/>
    <p:restoredTop sz="94695" autoAdjust="0"/>
  </p:normalViewPr>
  <p:slideViewPr>
    <p:cSldViewPr>
      <p:cViewPr varScale="1">
        <p:scale>
          <a:sx n="70" d="100"/>
          <a:sy n="70" d="100"/>
        </p:scale>
        <p:origin x="-522" y="-126"/>
      </p:cViewPr>
      <p:guideLst>
        <p:guide orient="horz" pos="2160"/>
        <p:guide pos="2880"/>
      </p:guideLst>
    </p:cSldViewPr>
  </p:slideViewPr>
  <p:outlineViewPr>
    <p:cViewPr>
      <p:scale>
        <a:sx n="33" d="100"/>
        <a:sy n="33" d="100"/>
      </p:scale>
      <p:origin x="18" y="3786"/>
    </p:cViewPr>
  </p:outlineViewPr>
  <p:notesTextViewPr>
    <p:cViewPr>
      <p:scale>
        <a:sx n="100" d="100"/>
        <a:sy n="100" d="100"/>
      </p:scale>
      <p:origin x="0" y="0"/>
    </p:cViewPr>
  </p:notesTextViewPr>
  <p:notesViewPr>
    <p:cSldViewPr>
      <p:cViewPr varScale="1">
        <p:scale>
          <a:sx n="56" d="100"/>
          <a:sy n="56" d="100"/>
        </p:scale>
        <p:origin x="-1866"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lzhao\My%20Documents\LZ\BCP%20project\LZ\LZ%20BCP%20study%20dat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lzhao\My%20Documents\LZ\BCP%20project\LZ\LZ%20BCP%20study%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Etching rate vs. Time</a:t>
            </a:r>
          </a:p>
        </c:rich>
      </c:tx>
      <c:layout/>
    </c:title>
    <c:plotArea>
      <c:layout/>
      <c:scatterChart>
        <c:scatterStyle val="lineMarker"/>
        <c:ser>
          <c:idx val="0"/>
          <c:order val="0"/>
          <c:tx>
            <c:v>0 C</c:v>
          </c:tx>
          <c:spPr>
            <a:ln w="28575">
              <a:noFill/>
            </a:ln>
          </c:spPr>
          <c:trendline>
            <c:trendlineType val="power"/>
          </c:trendline>
          <c:errBars>
            <c:errDir val="y"/>
            <c:errBarType val="both"/>
            <c:errValType val="cust"/>
            <c:plus>
              <c:numRef>
                <c:f>Summary!$F$34:$F$39</c:f>
                <c:numCache>
                  <c:formatCode>General</c:formatCode>
                  <c:ptCount val="6"/>
                  <c:pt idx="0">
                    <c:v>0.22503731980675018</c:v>
                  </c:pt>
                  <c:pt idx="1">
                    <c:v>0.13618205879693376</c:v>
                  </c:pt>
                  <c:pt idx="2">
                    <c:v>3.2534872066596991E-2</c:v>
                  </c:pt>
                  <c:pt idx="3">
                    <c:v>1.8192653127694337E-2</c:v>
                  </c:pt>
                  <c:pt idx="4">
                    <c:v>5.9495430562357114E-2</c:v>
                  </c:pt>
                  <c:pt idx="5">
                    <c:v>2.7911005288713386E-2</c:v>
                  </c:pt>
                </c:numCache>
              </c:numRef>
            </c:plus>
            <c:minus>
              <c:numRef>
                <c:f>Summary!$F$34:$F$39</c:f>
                <c:numCache>
                  <c:formatCode>General</c:formatCode>
                  <c:ptCount val="6"/>
                  <c:pt idx="0">
                    <c:v>0.22503731980675018</c:v>
                  </c:pt>
                  <c:pt idx="1">
                    <c:v>0.13618205879693376</c:v>
                  </c:pt>
                  <c:pt idx="2">
                    <c:v>3.2534872066596991E-2</c:v>
                  </c:pt>
                  <c:pt idx="3">
                    <c:v>1.8192653127694337E-2</c:v>
                  </c:pt>
                  <c:pt idx="4">
                    <c:v>5.9495430562357114E-2</c:v>
                  </c:pt>
                  <c:pt idx="5">
                    <c:v>2.7911005288713386E-2</c:v>
                  </c:pt>
                </c:numCache>
              </c:numRef>
            </c:minus>
            <c:spPr>
              <a:ln>
                <a:solidFill>
                  <a:schemeClr val="accent1"/>
                </a:solidFill>
              </a:ln>
            </c:spPr>
          </c:errBars>
          <c:xVal>
            <c:numRef>
              <c:f>Summary!$A$34:$A$39</c:f>
              <c:numCache>
                <c:formatCode>General</c:formatCode>
                <c:ptCount val="6"/>
                <c:pt idx="0">
                  <c:v>1</c:v>
                </c:pt>
                <c:pt idx="1">
                  <c:v>2</c:v>
                </c:pt>
                <c:pt idx="2">
                  <c:v>4</c:v>
                </c:pt>
                <c:pt idx="3">
                  <c:v>6</c:v>
                </c:pt>
                <c:pt idx="4">
                  <c:v>8</c:v>
                </c:pt>
                <c:pt idx="5">
                  <c:v>10</c:v>
                </c:pt>
              </c:numCache>
            </c:numRef>
          </c:xVal>
          <c:yVal>
            <c:numRef>
              <c:f>Summary!$E$34:$E$39</c:f>
              <c:numCache>
                <c:formatCode>General</c:formatCode>
                <c:ptCount val="6"/>
                <c:pt idx="0">
                  <c:v>0.85217777696389463</c:v>
                </c:pt>
                <c:pt idx="1">
                  <c:v>0.63118327099375771</c:v>
                </c:pt>
                <c:pt idx="2">
                  <c:v>0.56963795492933811</c:v>
                </c:pt>
                <c:pt idx="3">
                  <c:v>0.52346953324665657</c:v>
                </c:pt>
                <c:pt idx="4">
                  <c:v>0.45828494239595913</c:v>
                </c:pt>
                <c:pt idx="5">
                  <c:v>0.47643065919923938</c:v>
                </c:pt>
              </c:numCache>
            </c:numRef>
          </c:yVal>
        </c:ser>
        <c:ser>
          <c:idx val="1"/>
          <c:order val="1"/>
          <c:tx>
            <c:v>10 C</c:v>
          </c:tx>
          <c:spPr>
            <a:ln w="28575">
              <a:noFill/>
            </a:ln>
          </c:spPr>
          <c:trendline>
            <c:trendlineType val="power"/>
          </c:trendline>
          <c:errBars>
            <c:errDir val="y"/>
            <c:errBarType val="both"/>
            <c:errValType val="cust"/>
            <c:plus>
              <c:numRef>
                <c:f>Summary!$K$34:$K$39</c:f>
                <c:numCache>
                  <c:formatCode>General</c:formatCode>
                  <c:ptCount val="6"/>
                  <c:pt idx="0">
                    <c:v>0.14049376941647596</c:v>
                  </c:pt>
                  <c:pt idx="1">
                    <c:v>3.1698766229139842E-2</c:v>
                  </c:pt>
                  <c:pt idx="2">
                    <c:v>4.7354493500854938E-2</c:v>
                  </c:pt>
                  <c:pt idx="3">
                    <c:v>6.3475185528853548E-2</c:v>
                  </c:pt>
                  <c:pt idx="4">
                    <c:v>4.7980084179137829E-2</c:v>
                  </c:pt>
                  <c:pt idx="5">
                    <c:v>5.2197718138017518E-2</c:v>
                  </c:pt>
                </c:numCache>
              </c:numRef>
            </c:plus>
            <c:minus>
              <c:numRef>
                <c:f>Summary!$K$34:$K$39</c:f>
                <c:numCache>
                  <c:formatCode>General</c:formatCode>
                  <c:ptCount val="6"/>
                  <c:pt idx="0">
                    <c:v>0.14049376941647596</c:v>
                  </c:pt>
                  <c:pt idx="1">
                    <c:v>3.1698766229139842E-2</c:v>
                  </c:pt>
                  <c:pt idx="2">
                    <c:v>4.7354493500854938E-2</c:v>
                  </c:pt>
                  <c:pt idx="3">
                    <c:v>6.3475185528853548E-2</c:v>
                  </c:pt>
                  <c:pt idx="4">
                    <c:v>4.7980084179137829E-2</c:v>
                  </c:pt>
                  <c:pt idx="5">
                    <c:v>5.2197718138017518E-2</c:v>
                  </c:pt>
                </c:numCache>
              </c:numRef>
            </c:minus>
            <c:spPr>
              <a:ln>
                <a:solidFill>
                  <a:schemeClr val="accent2"/>
                </a:solidFill>
              </a:ln>
            </c:spPr>
          </c:errBars>
          <c:xVal>
            <c:numRef>
              <c:f>Summary!$A$34:$A$39</c:f>
              <c:numCache>
                <c:formatCode>General</c:formatCode>
                <c:ptCount val="6"/>
                <c:pt idx="0">
                  <c:v>1</c:v>
                </c:pt>
                <c:pt idx="1">
                  <c:v>2</c:v>
                </c:pt>
                <c:pt idx="2">
                  <c:v>4</c:v>
                </c:pt>
                <c:pt idx="3">
                  <c:v>6</c:v>
                </c:pt>
                <c:pt idx="4">
                  <c:v>8</c:v>
                </c:pt>
                <c:pt idx="5">
                  <c:v>10</c:v>
                </c:pt>
              </c:numCache>
            </c:numRef>
          </c:xVal>
          <c:yVal>
            <c:numRef>
              <c:f>Summary!$J$34:$J$39</c:f>
              <c:numCache>
                <c:formatCode>General</c:formatCode>
                <c:ptCount val="6"/>
                <c:pt idx="0">
                  <c:v>1.812666049738034</c:v>
                </c:pt>
                <c:pt idx="1">
                  <c:v>1.358409271313193</c:v>
                </c:pt>
                <c:pt idx="2">
                  <c:v>1.1262560089116476</c:v>
                </c:pt>
                <c:pt idx="3">
                  <c:v>1.1724226448650441</c:v>
                </c:pt>
                <c:pt idx="4">
                  <c:v>1.0555451903156579</c:v>
                </c:pt>
                <c:pt idx="5">
                  <c:v>1.028494750280915</c:v>
                </c:pt>
              </c:numCache>
            </c:numRef>
          </c:yVal>
        </c:ser>
        <c:ser>
          <c:idx val="2"/>
          <c:order val="2"/>
          <c:tx>
            <c:v>20 C</c:v>
          </c:tx>
          <c:spPr>
            <a:ln w="28575">
              <a:noFill/>
            </a:ln>
          </c:spPr>
          <c:trendline>
            <c:trendlineType val="power"/>
          </c:trendline>
          <c:errBars>
            <c:errDir val="y"/>
            <c:errBarType val="both"/>
            <c:errValType val="cust"/>
            <c:plus>
              <c:numRef>
                <c:f>Summary!$Q$34:$Q$39</c:f>
                <c:numCache>
                  <c:formatCode>General</c:formatCode>
                  <c:ptCount val="6"/>
                  <c:pt idx="0">
                    <c:v>0.75223682454825869</c:v>
                  </c:pt>
                  <c:pt idx="1">
                    <c:v>0.75626804956084814</c:v>
                  </c:pt>
                  <c:pt idx="2">
                    <c:v>0.75132097161181965</c:v>
                  </c:pt>
                  <c:pt idx="3">
                    <c:v>0.56461032816277523</c:v>
                  </c:pt>
                  <c:pt idx="4">
                    <c:v>0.42039720839537698</c:v>
                  </c:pt>
                  <c:pt idx="5">
                    <c:v>0.334473327268623</c:v>
                  </c:pt>
                </c:numCache>
              </c:numRef>
            </c:plus>
            <c:minus>
              <c:numRef>
                <c:f>Summary!$Q$34:$Q$39</c:f>
                <c:numCache>
                  <c:formatCode>General</c:formatCode>
                  <c:ptCount val="6"/>
                  <c:pt idx="0">
                    <c:v>0.75223682454825869</c:v>
                  </c:pt>
                  <c:pt idx="1">
                    <c:v>0.75626804956084814</c:v>
                  </c:pt>
                  <c:pt idx="2">
                    <c:v>0.75132097161181965</c:v>
                  </c:pt>
                  <c:pt idx="3">
                    <c:v>0.56461032816277523</c:v>
                  </c:pt>
                  <c:pt idx="4">
                    <c:v>0.42039720839537698</c:v>
                  </c:pt>
                  <c:pt idx="5">
                    <c:v>0.334473327268623</c:v>
                  </c:pt>
                </c:numCache>
              </c:numRef>
            </c:minus>
            <c:spPr>
              <a:ln>
                <a:solidFill>
                  <a:schemeClr val="accent3"/>
                </a:solidFill>
              </a:ln>
            </c:spPr>
          </c:errBars>
          <c:xVal>
            <c:numRef>
              <c:f>Summary!$A$34:$A$39</c:f>
              <c:numCache>
                <c:formatCode>General</c:formatCode>
                <c:ptCount val="6"/>
                <c:pt idx="0">
                  <c:v>1</c:v>
                </c:pt>
                <c:pt idx="1">
                  <c:v>2</c:v>
                </c:pt>
                <c:pt idx="2">
                  <c:v>4</c:v>
                </c:pt>
                <c:pt idx="3">
                  <c:v>6</c:v>
                </c:pt>
                <c:pt idx="4">
                  <c:v>8</c:v>
                </c:pt>
                <c:pt idx="5">
                  <c:v>10</c:v>
                </c:pt>
              </c:numCache>
            </c:numRef>
          </c:xVal>
          <c:yVal>
            <c:numRef>
              <c:f>Summary!$P$34:$P$39</c:f>
              <c:numCache>
                <c:formatCode>General</c:formatCode>
                <c:ptCount val="6"/>
                <c:pt idx="0">
                  <c:v>3.2694514093167997</c:v>
                </c:pt>
                <c:pt idx="1">
                  <c:v>2.9434680750720936</c:v>
                </c:pt>
                <c:pt idx="2">
                  <c:v>2.8490850790567928</c:v>
                </c:pt>
                <c:pt idx="3">
                  <c:v>2.6409283757375017</c:v>
                </c:pt>
                <c:pt idx="4">
                  <c:v>2.3337664347348168</c:v>
                </c:pt>
                <c:pt idx="5">
                  <c:v>2.2054207644438191</c:v>
                </c:pt>
              </c:numCache>
            </c:numRef>
          </c:yVal>
        </c:ser>
        <c:ser>
          <c:idx val="3"/>
          <c:order val="3"/>
          <c:tx>
            <c:v>30 C</c:v>
          </c:tx>
          <c:spPr>
            <a:ln w="28575">
              <a:noFill/>
            </a:ln>
          </c:spPr>
          <c:trendline>
            <c:trendlineType val="power"/>
          </c:trendline>
          <c:errBars>
            <c:errDir val="y"/>
            <c:errBarType val="both"/>
            <c:errValType val="cust"/>
            <c:plus>
              <c:numRef>
                <c:f>Summary!$V$34:$V$39</c:f>
                <c:numCache>
                  <c:formatCode>General</c:formatCode>
                  <c:ptCount val="6"/>
                  <c:pt idx="0">
                    <c:v>0.54346164696136556</c:v>
                  </c:pt>
                  <c:pt idx="1">
                    <c:v>0.49580845652070482</c:v>
                  </c:pt>
                  <c:pt idx="2">
                    <c:v>0.53740083996917465</c:v>
                  </c:pt>
                  <c:pt idx="3">
                    <c:v>0.54112795070498332</c:v>
                  </c:pt>
                  <c:pt idx="4">
                    <c:v>0.50549075276132349</c:v>
                  </c:pt>
                  <c:pt idx="5">
                    <c:v>0.42165639559728196</c:v>
                  </c:pt>
                </c:numCache>
              </c:numRef>
            </c:plus>
            <c:minus>
              <c:numRef>
                <c:f>Summary!$V$34:$V$39</c:f>
                <c:numCache>
                  <c:formatCode>General</c:formatCode>
                  <c:ptCount val="6"/>
                  <c:pt idx="0">
                    <c:v>0.54346164696136556</c:v>
                  </c:pt>
                  <c:pt idx="1">
                    <c:v>0.49580845652070482</c:v>
                  </c:pt>
                  <c:pt idx="2">
                    <c:v>0.53740083996917465</c:v>
                  </c:pt>
                  <c:pt idx="3">
                    <c:v>0.54112795070498332</c:v>
                  </c:pt>
                  <c:pt idx="4">
                    <c:v>0.50549075276132349</c:v>
                  </c:pt>
                  <c:pt idx="5">
                    <c:v>0.42165639559728196</c:v>
                  </c:pt>
                </c:numCache>
              </c:numRef>
            </c:minus>
            <c:spPr>
              <a:ln>
                <a:solidFill>
                  <a:schemeClr val="accent4"/>
                </a:solidFill>
              </a:ln>
            </c:spPr>
          </c:errBars>
          <c:xVal>
            <c:numRef>
              <c:f>Summary!$A$34:$A$39</c:f>
              <c:numCache>
                <c:formatCode>General</c:formatCode>
                <c:ptCount val="6"/>
                <c:pt idx="0">
                  <c:v>1</c:v>
                </c:pt>
                <c:pt idx="1">
                  <c:v>2</c:v>
                </c:pt>
                <c:pt idx="2">
                  <c:v>4</c:v>
                </c:pt>
                <c:pt idx="3">
                  <c:v>6</c:v>
                </c:pt>
                <c:pt idx="4">
                  <c:v>8</c:v>
                </c:pt>
                <c:pt idx="5">
                  <c:v>10</c:v>
                </c:pt>
              </c:numCache>
            </c:numRef>
          </c:xVal>
          <c:yVal>
            <c:numRef>
              <c:f>Summary!$U$34:$U$39</c:f>
              <c:numCache>
                <c:formatCode>General</c:formatCode>
                <c:ptCount val="6"/>
                <c:pt idx="0">
                  <c:v>3.5235638321156801</c:v>
                </c:pt>
                <c:pt idx="1">
                  <c:v>2.710908443036157</c:v>
                </c:pt>
                <c:pt idx="2">
                  <c:v>2.2888216580262291</c:v>
                </c:pt>
                <c:pt idx="3">
                  <c:v>2.2279789736337277</c:v>
                </c:pt>
                <c:pt idx="4">
                  <c:v>1.964053499323126</c:v>
                </c:pt>
                <c:pt idx="5">
                  <c:v>2.0253484229775287</c:v>
                </c:pt>
              </c:numCache>
            </c:numRef>
          </c:yVal>
        </c:ser>
        <c:axId val="62920576"/>
        <c:axId val="62939136"/>
      </c:scatterChart>
      <c:valAx>
        <c:axId val="62920576"/>
        <c:scaling>
          <c:orientation val="minMax"/>
        </c:scaling>
        <c:axPos val="b"/>
        <c:title>
          <c:tx>
            <c:rich>
              <a:bodyPr/>
              <a:lstStyle/>
              <a:p>
                <a:pPr>
                  <a:defRPr/>
                </a:pPr>
                <a:r>
                  <a:rPr lang="en-US"/>
                  <a:t>Time (min)</a:t>
                </a:r>
              </a:p>
            </c:rich>
          </c:tx>
          <c:layout/>
        </c:title>
        <c:numFmt formatCode="General" sourceLinked="1"/>
        <c:majorTickMark val="none"/>
        <c:tickLblPos val="nextTo"/>
        <c:crossAx val="62939136"/>
        <c:crosses val="autoZero"/>
        <c:crossBetween val="midCat"/>
      </c:valAx>
      <c:valAx>
        <c:axId val="62939136"/>
        <c:scaling>
          <c:orientation val="minMax"/>
        </c:scaling>
        <c:axPos val="l"/>
        <c:majorGridlines/>
        <c:title>
          <c:tx>
            <c:rich>
              <a:bodyPr/>
              <a:lstStyle/>
              <a:p>
                <a:pPr>
                  <a:defRPr/>
                </a:pPr>
                <a:r>
                  <a:rPr lang="en-US" b="1" dirty="0"/>
                  <a:t>Etching rate (um/min</a:t>
                </a:r>
                <a:r>
                  <a:rPr lang="en-US" dirty="0"/>
                  <a:t>)</a:t>
                </a:r>
              </a:p>
            </c:rich>
          </c:tx>
          <c:layout/>
        </c:title>
        <c:numFmt formatCode="General" sourceLinked="1"/>
        <c:majorTickMark val="none"/>
        <c:tickLblPos val="nextTo"/>
        <c:crossAx val="62920576"/>
        <c:crosses val="autoZero"/>
        <c:crossBetween val="midCat"/>
      </c:valAx>
    </c:plotArea>
    <c:legend>
      <c:legendPos val="r"/>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LnRate vs. 1/T (0</a:t>
            </a:r>
            <a:r>
              <a:rPr lang="en-US" baseline="0"/>
              <a:t> - 30C)</a:t>
            </a:r>
            <a:endParaRPr lang="en-US"/>
          </a:p>
        </c:rich>
      </c:tx>
      <c:layout/>
    </c:title>
    <c:plotArea>
      <c:layout/>
      <c:scatterChart>
        <c:scatterStyle val="lineMarker"/>
        <c:ser>
          <c:idx val="1"/>
          <c:order val="1"/>
          <c:spPr>
            <a:ln w="28575">
              <a:noFill/>
            </a:ln>
          </c:spPr>
          <c:xVal>
            <c:numRef>
              <c:f>Summary!$B$54:$B$57</c:f>
              <c:numCache>
                <c:formatCode>General</c:formatCode>
                <c:ptCount val="4"/>
                <c:pt idx="0">
                  <c:v>3.6630036630036652E-3</c:v>
                </c:pt>
                <c:pt idx="1">
                  <c:v>3.5335689045936395E-3</c:v>
                </c:pt>
                <c:pt idx="2">
                  <c:v>3.4129692832764588E-3</c:v>
                </c:pt>
                <c:pt idx="3">
                  <c:v>3.3003300330033012E-3</c:v>
                </c:pt>
              </c:numCache>
            </c:numRef>
          </c:xVal>
          <c:yVal>
            <c:numRef>
              <c:f>Summary!$D$54:$D$57</c:f>
              <c:numCache>
                <c:formatCode>General</c:formatCode>
                <c:ptCount val="4"/>
                <c:pt idx="0">
                  <c:v>-0.15996011551064573</c:v>
                </c:pt>
                <c:pt idx="1">
                  <c:v>0.59479871719899191</c:v>
                </c:pt>
                <c:pt idx="2">
                  <c:v>1.1846222061001614</c:v>
                </c:pt>
                <c:pt idx="3">
                  <c:v>1.2594729297314422</c:v>
                </c:pt>
              </c:numCache>
            </c:numRef>
          </c:yVal>
        </c:ser>
        <c:ser>
          <c:idx val="0"/>
          <c:order val="0"/>
          <c:spPr>
            <a:ln w="28575">
              <a:noFill/>
            </a:ln>
          </c:spPr>
          <c:trendline>
            <c:trendlineType val="linear"/>
            <c:dispRSqr val="1"/>
            <c:dispEq val="1"/>
            <c:trendlineLbl>
              <c:layout>
                <c:manualLayout>
                  <c:x val="8.5793088363954523E-2"/>
                  <c:y val="-0.32797426363371607"/>
                </c:manualLayout>
              </c:layout>
              <c:numFmt formatCode="General" sourceLinked="0"/>
            </c:trendlineLbl>
          </c:trendline>
          <c:xVal>
            <c:numRef>
              <c:f>Summary!$B$54:$B$56</c:f>
              <c:numCache>
                <c:formatCode>General</c:formatCode>
                <c:ptCount val="3"/>
                <c:pt idx="0">
                  <c:v>3.6630036630036652E-3</c:v>
                </c:pt>
                <c:pt idx="1">
                  <c:v>3.5335689045936395E-3</c:v>
                </c:pt>
                <c:pt idx="2">
                  <c:v>3.4129692832764588E-3</c:v>
                </c:pt>
              </c:numCache>
            </c:numRef>
          </c:xVal>
          <c:yVal>
            <c:numRef>
              <c:f>Summary!$D$54:$D$56</c:f>
              <c:numCache>
                <c:formatCode>General</c:formatCode>
                <c:ptCount val="3"/>
                <c:pt idx="0">
                  <c:v>-0.15996011551064573</c:v>
                </c:pt>
                <c:pt idx="1">
                  <c:v>0.59479871719899191</c:v>
                </c:pt>
                <c:pt idx="2">
                  <c:v>1.1846222061001614</c:v>
                </c:pt>
              </c:numCache>
            </c:numRef>
          </c:yVal>
        </c:ser>
        <c:axId val="62973440"/>
        <c:axId val="62975360"/>
      </c:scatterChart>
      <c:valAx>
        <c:axId val="62973440"/>
        <c:scaling>
          <c:orientation val="minMax"/>
        </c:scaling>
        <c:axPos val="b"/>
        <c:title>
          <c:tx>
            <c:rich>
              <a:bodyPr/>
              <a:lstStyle/>
              <a:p>
                <a:pPr>
                  <a:defRPr/>
                </a:pPr>
                <a:r>
                  <a:rPr lang="en-US"/>
                  <a:t>1/T (1/K)</a:t>
                </a:r>
              </a:p>
            </c:rich>
          </c:tx>
          <c:layout/>
        </c:title>
        <c:numFmt formatCode="General" sourceLinked="1"/>
        <c:tickLblPos val="nextTo"/>
        <c:crossAx val="62975360"/>
        <c:crosses val="autoZero"/>
        <c:crossBetween val="midCat"/>
      </c:valAx>
      <c:valAx>
        <c:axId val="62975360"/>
        <c:scaling>
          <c:orientation val="minMax"/>
        </c:scaling>
        <c:axPos val="l"/>
        <c:majorGridlines/>
        <c:minorGridlines/>
        <c:title>
          <c:tx>
            <c:rich>
              <a:bodyPr/>
              <a:lstStyle/>
              <a:p>
                <a:pPr>
                  <a:defRPr/>
                </a:pPr>
                <a:r>
                  <a:rPr lang="en-US"/>
                  <a:t>lnRate</a:t>
                </a:r>
              </a:p>
            </c:rich>
          </c:tx>
          <c:layout/>
        </c:title>
        <c:numFmt formatCode="General" sourceLinked="1"/>
        <c:tickLblPos val="nextTo"/>
        <c:crossAx val="62973440"/>
        <c:crosses val="autoZero"/>
        <c:crossBetween val="midCat"/>
      </c:valAx>
    </c:plotArea>
    <c:legend>
      <c:legendPos val="r"/>
      <c:layout/>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68E70C-DBAA-484F-A294-6C78522604FB}" type="datetimeFigureOut">
              <a:rPr lang="en-US" smtClean="0"/>
              <a:pPr/>
              <a:t>7/16/2012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0B2443-72C9-4018-8968-34FBF86B9DF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273175"/>
            <a:ext cx="7772400" cy="1470025"/>
          </a:xfrm>
        </p:spPr>
        <p:txBody>
          <a:bodyPr>
            <a:normAutofit fontScale="90000"/>
          </a:bodyPr>
          <a:lstStyle/>
          <a:p>
            <a:r>
              <a:rPr lang="en-US" b="1" dirty="0" smtClean="0"/>
              <a:t>Genesis of topography by buffered chemical polishing of niobium</a:t>
            </a:r>
            <a:endParaRPr lang="en-US" b="1" dirty="0"/>
          </a:p>
        </p:txBody>
      </p:sp>
      <p:sp>
        <p:nvSpPr>
          <p:cNvPr id="3" name="Content Placeholder 2"/>
          <p:cNvSpPr>
            <a:spLocks noGrp="1"/>
          </p:cNvSpPr>
          <p:nvPr>
            <p:ph type="subTitle" idx="1"/>
          </p:nvPr>
        </p:nvSpPr>
        <p:spPr/>
        <p:txBody>
          <a:bodyPr>
            <a:normAutofit fontScale="62500" lnSpcReduction="20000"/>
          </a:bodyPr>
          <a:lstStyle/>
          <a:p>
            <a:r>
              <a:rPr lang="en-US" b="1" dirty="0" smtClean="0"/>
              <a:t>Liang Zhao, </a:t>
            </a:r>
            <a:r>
              <a:rPr lang="en-US" b="1" dirty="0" err="1" smtClean="0"/>
              <a:t>Taina</a:t>
            </a:r>
            <a:r>
              <a:rPr lang="en-US" b="1" dirty="0" smtClean="0"/>
              <a:t> Matos, Tina Wang, Josh </a:t>
            </a:r>
            <a:r>
              <a:rPr lang="en-US" b="1" dirty="0" err="1" smtClean="0"/>
              <a:t>Spradlin</a:t>
            </a:r>
            <a:r>
              <a:rPr lang="en-US" b="1" dirty="0" smtClean="0"/>
              <a:t>, Charles E. Reece, Michael J. Kelley</a:t>
            </a:r>
          </a:p>
          <a:p>
            <a:r>
              <a:rPr lang="en-US" b="1" dirty="0" smtClean="0"/>
              <a:t>College of William and Mary</a:t>
            </a:r>
          </a:p>
          <a:p>
            <a:r>
              <a:rPr lang="en-US" b="1" dirty="0" smtClean="0"/>
              <a:t>Jefferson Lab</a:t>
            </a:r>
          </a:p>
          <a:p>
            <a:r>
              <a:rPr lang="en-US" b="1" dirty="0" smtClean="0"/>
              <a:t>7</a:t>
            </a:r>
            <a:r>
              <a:rPr lang="en-US" b="1" baseline="30000" dirty="0" smtClean="0"/>
              <a:t>th</a:t>
            </a:r>
            <a:r>
              <a:rPr lang="en-US" b="1" dirty="0" smtClean="0"/>
              <a:t> SRF Material Workshop, July 17 </a:t>
            </a:r>
            <a:r>
              <a:rPr lang="en-US" b="1" dirty="0" smtClean="0"/>
              <a:t>2012, Jefferson Lab</a:t>
            </a:r>
            <a:endParaRPr lang="en-US" b="1" dirty="0"/>
          </a:p>
        </p:txBody>
      </p:sp>
      <p:pic>
        <p:nvPicPr>
          <p:cNvPr id="8" name="Picture 2" descr="C:\Documents and Settings\lzhao\My Documents\My Pictures\wm_logo.gif"/>
          <p:cNvPicPr>
            <a:picLocks noChangeAspect="1" noChangeArrowheads="1"/>
          </p:cNvPicPr>
          <p:nvPr/>
        </p:nvPicPr>
        <p:blipFill>
          <a:blip r:embed="rId2" cstate="print"/>
          <a:srcRect/>
          <a:stretch>
            <a:fillRect/>
          </a:stretch>
        </p:blipFill>
        <p:spPr bwMode="auto">
          <a:xfrm>
            <a:off x="8534400" y="0"/>
            <a:ext cx="609600" cy="903642"/>
          </a:xfrm>
          <a:prstGeom prst="rect">
            <a:avLst/>
          </a:prstGeom>
          <a:noFill/>
        </p:spPr>
      </p:pic>
      <p:pic>
        <p:nvPicPr>
          <p:cNvPr id="9" name="Picture 3" descr="C:\Documents and Settings\lzhao\My Documents\My Pictures\doe.jpg"/>
          <p:cNvPicPr>
            <a:picLocks noChangeAspect="1" noChangeArrowheads="1"/>
          </p:cNvPicPr>
          <p:nvPr/>
        </p:nvPicPr>
        <p:blipFill>
          <a:blip r:embed="rId3" cstate="print"/>
          <a:srcRect/>
          <a:stretch>
            <a:fillRect/>
          </a:stretch>
        </p:blipFill>
        <p:spPr bwMode="auto">
          <a:xfrm>
            <a:off x="0" y="6172200"/>
            <a:ext cx="685800" cy="685800"/>
          </a:xfrm>
          <a:prstGeom prst="rect">
            <a:avLst/>
          </a:prstGeom>
          <a:noFill/>
        </p:spPr>
      </p:pic>
      <p:pic>
        <p:nvPicPr>
          <p:cNvPr id="10" name="Picture 4" descr="C:\Documents and Settings\lzhao\My Documents\My Pictures\JLab_logo_white2.jpg"/>
          <p:cNvPicPr>
            <a:picLocks noChangeAspect="1" noChangeArrowheads="1"/>
          </p:cNvPicPr>
          <p:nvPr/>
        </p:nvPicPr>
        <p:blipFill>
          <a:blip r:embed="rId4" cstate="print"/>
          <a:srcRect/>
          <a:stretch>
            <a:fillRect/>
          </a:stretch>
        </p:blipFill>
        <p:spPr bwMode="auto">
          <a:xfrm>
            <a:off x="7306734" y="6324600"/>
            <a:ext cx="1837265" cy="533400"/>
          </a:xfrm>
          <a:prstGeom prst="rect">
            <a:avLst/>
          </a:prstGeom>
          <a:noFill/>
        </p:spPr>
      </p:pic>
      <p:pic>
        <p:nvPicPr>
          <p:cNvPr id="11" name="Picture 5" descr="C:\Documents and Settings\lzhao\My Documents\My Pictures\jsa_logo.jpg"/>
          <p:cNvPicPr>
            <a:picLocks noChangeAspect="1" noChangeArrowheads="1"/>
          </p:cNvPicPr>
          <p:nvPr/>
        </p:nvPicPr>
        <p:blipFill>
          <a:blip r:embed="rId5" cstate="print"/>
          <a:srcRect/>
          <a:stretch>
            <a:fillRect/>
          </a:stretch>
        </p:blipFill>
        <p:spPr bwMode="auto">
          <a:xfrm>
            <a:off x="1" y="1"/>
            <a:ext cx="838199" cy="56529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BCP </a:t>
            </a:r>
            <a:r>
              <a:rPr lang="en-US" dirty="0" smtClean="0"/>
              <a:t>topography</a:t>
            </a:r>
            <a:endParaRPr lang="en-US" dirty="0"/>
          </a:p>
        </p:txBody>
      </p:sp>
      <p:sp>
        <p:nvSpPr>
          <p:cNvPr id="3" name="Content Placeholder 2"/>
          <p:cNvSpPr>
            <a:spLocks noGrp="1"/>
          </p:cNvSpPr>
          <p:nvPr>
            <p:ph idx="1"/>
          </p:nvPr>
        </p:nvSpPr>
        <p:spPr/>
        <p:txBody>
          <a:bodyPr/>
          <a:lstStyle/>
          <a:p>
            <a:r>
              <a:rPr lang="en-US" dirty="0" smtClean="0"/>
              <a:t>Is a combination of:</a:t>
            </a:r>
          </a:p>
          <a:p>
            <a:endParaRPr lang="en-US" dirty="0" smtClean="0"/>
          </a:p>
          <a:p>
            <a:r>
              <a:rPr lang="en-US" dirty="0" smtClean="0"/>
              <a:t>Orientation dependent etching pits and patterns</a:t>
            </a:r>
          </a:p>
          <a:p>
            <a:r>
              <a:rPr lang="en-US" dirty="0" smtClean="0"/>
              <a:t>Steps and grooves at grain boundary due to orientation dependent etching rate</a:t>
            </a:r>
          </a:p>
          <a:p>
            <a:r>
              <a:rPr lang="en-US" dirty="0" smtClean="0"/>
              <a:t>Prints, steps, dents caused by gas evolution</a:t>
            </a:r>
            <a:endParaRPr lang="en-US" dirty="0"/>
          </a:p>
        </p:txBody>
      </p:sp>
      <p:pic>
        <p:nvPicPr>
          <p:cNvPr id="12" name="Picture 2" descr="C:\Documents and Settings\lzhao\My Documents\My Pictures\wm_logo.gif"/>
          <p:cNvPicPr>
            <a:picLocks noChangeAspect="1" noChangeArrowheads="1"/>
          </p:cNvPicPr>
          <p:nvPr/>
        </p:nvPicPr>
        <p:blipFill>
          <a:blip r:embed="rId2" cstate="print"/>
          <a:srcRect/>
          <a:stretch>
            <a:fillRect/>
          </a:stretch>
        </p:blipFill>
        <p:spPr bwMode="auto">
          <a:xfrm>
            <a:off x="8534400" y="0"/>
            <a:ext cx="609600" cy="903642"/>
          </a:xfrm>
          <a:prstGeom prst="rect">
            <a:avLst/>
          </a:prstGeom>
          <a:noFill/>
        </p:spPr>
      </p:pic>
      <p:pic>
        <p:nvPicPr>
          <p:cNvPr id="13" name="Picture 3" descr="C:\Documents and Settings\lzhao\My Documents\My Pictures\doe.jpg"/>
          <p:cNvPicPr>
            <a:picLocks noChangeAspect="1" noChangeArrowheads="1"/>
          </p:cNvPicPr>
          <p:nvPr/>
        </p:nvPicPr>
        <p:blipFill>
          <a:blip r:embed="rId3" cstate="print"/>
          <a:srcRect/>
          <a:stretch>
            <a:fillRect/>
          </a:stretch>
        </p:blipFill>
        <p:spPr bwMode="auto">
          <a:xfrm>
            <a:off x="0" y="6172200"/>
            <a:ext cx="685800" cy="685800"/>
          </a:xfrm>
          <a:prstGeom prst="rect">
            <a:avLst/>
          </a:prstGeom>
          <a:noFill/>
        </p:spPr>
      </p:pic>
      <p:pic>
        <p:nvPicPr>
          <p:cNvPr id="14" name="Picture 4" descr="C:\Documents and Settings\lzhao\My Documents\My Pictures\JLab_logo_white2.jpg"/>
          <p:cNvPicPr>
            <a:picLocks noChangeAspect="1" noChangeArrowheads="1"/>
          </p:cNvPicPr>
          <p:nvPr/>
        </p:nvPicPr>
        <p:blipFill>
          <a:blip r:embed="rId4" cstate="print"/>
          <a:srcRect/>
          <a:stretch>
            <a:fillRect/>
          </a:stretch>
        </p:blipFill>
        <p:spPr bwMode="auto">
          <a:xfrm>
            <a:off x="7306734" y="6324600"/>
            <a:ext cx="1837265" cy="533400"/>
          </a:xfrm>
          <a:prstGeom prst="rect">
            <a:avLst/>
          </a:prstGeom>
          <a:noFill/>
        </p:spPr>
      </p:pic>
      <p:pic>
        <p:nvPicPr>
          <p:cNvPr id="15" name="Picture 5" descr="C:\Documents and Settings\lzhao\My Documents\My Pictures\jsa_logo.jpg"/>
          <p:cNvPicPr>
            <a:picLocks noChangeAspect="1" noChangeArrowheads="1"/>
          </p:cNvPicPr>
          <p:nvPr/>
        </p:nvPicPr>
        <p:blipFill>
          <a:blip r:embed="rId5" cstate="print"/>
          <a:srcRect/>
          <a:stretch>
            <a:fillRect/>
          </a:stretch>
        </p:blipFill>
        <p:spPr bwMode="auto">
          <a:xfrm>
            <a:off x="1" y="1"/>
            <a:ext cx="838199" cy="565297"/>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Conclusion</a:t>
            </a:r>
            <a:endParaRPr lang="en-US" sz="3600" b="1" dirty="0"/>
          </a:p>
        </p:txBody>
      </p:sp>
      <p:sp>
        <p:nvSpPr>
          <p:cNvPr id="3" name="Content Placeholder 2"/>
          <p:cNvSpPr>
            <a:spLocks noGrp="1"/>
          </p:cNvSpPr>
          <p:nvPr>
            <p:ph idx="1"/>
          </p:nvPr>
        </p:nvSpPr>
        <p:spPr/>
        <p:txBody>
          <a:bodyPr>
            <a:normAutofit fontScale="85000" lnSpcReduction="20000"/>
          </a:bodyPr>
          <a:lstStyle/>
          <a:p>
            <a:r>
              <a:rPr lang="en-US" sz="2800" dirty="0" smtClean="0"/>
              <a:t>Polishing rate of BCP at different temperatures from 0 to 30 C was measured. At 0 to 20 C chemical reaction is the controlling step. At 30 C diffusion control seems to be more evident.</a:t>
            </a:r>
          </a:p>
          <a:p>
            <a:r>
              <a:rPr lang="en-US" sz="2800" dirty="0" smtClean="0"/>
              <a:t>BCP topography shows no different features between 10 C and 20 C. Surface geometry depends on the amount of removal from the surface. Higher temperature results in fast removal and therefore produce heavily etched surface earlier than at lower temperature.</a:t>
            </a:r>
          </a:p>
          <a:p>
            <a:r>
              <a:rPr lang="en-US" sz="2800" dirty="0" smtClean="0"/>
              <a:t>Etching rate </a:t>
            </a:r>
            <a:r>
              <a:rPr lang="en-US" sz="2800" dirty="0" smtClean="0"/>
              <a:t>shows </a:t>
            </a:r>
            <a:r>
              <a:rPr lang="en-US" sz="2800" dirty="0" smtClean="0"/>
              <a:t>orientation </a:t>
            </a:r>
            <a:r>
              <a:rPr lang="en-US" sz="2800" dirty="0" smtClean="0"/>
              <a:t>dependence for poly crystals, </a:t>
            </a:r>
            <a:r>
              <a:rPr lang="en-US" sz="2800" dirty="0" smtClean="0"/>
              <a:t>which causes steps at grain boundaries. Gas evolution leaves dents and steps on the surface as well.</a:t>
            </a:r>
          </a:p>
          <a:p>
            <a:r>
              <a:rPr lang="en-US" sz="2800" dirty="0" smtClean="0"/>
              <a:t>Single crystal showed orientation dependent patterns visible at low magnification, but unnoticeable at high magnification. </a:t>
            </a:r>
            <a:endParaRPr lang="en-US" sz="2800" dirty="0"/>
          </a:p>
        </p:txBody>
      </p:sp>
      <p:pic>
        <p:nvPicPr>
          <p:cNvPr id="4" name="Picture 2" descr="C:\Documents and Settings\lzhao\My Documents\My Pictures\wm_logo.gif"/>
          <p:cNvPicPr>
            <a:picLocks noChangeAspect="1" noChangeArrowheads="1"/>
          </p:cNvPicPr>
          <p:nvPr/>
        </p:nvPicPr>
        <p:blipFill>
          <a:blip r:embed="rId2" cstate="print"/>
          <a:srcRect/>
          <a:stretch>
            <a:fillRect/>
          </a:stretch>
        </p:blipFill>
        <p:spPr bwMode="auto">
          <a:xfrm>
            <a:off x="8534400" y="0"/>
            <a:ext cx="609600" cy="903642"/>
          </a:xfrm>
          <a:prstGeom prst="rect">
            <a:avLst/>
          </a:prstGeom>
          <a:noFill/>
        </p:spPr>
      </p:pic>
      <p:pic>
        <p:nvPicPr>
          <p:cNvPr id="5" name="Picture 3" descr="C:\Documents and Settings\lzhao\My Documents\My Pictures\doe.jpg"/>
          <p:cNvPicPr>
            <a:picLocks noChangeAspect="1" noChangeArrowheads="1"/>
          </p:cNvPicPr>
          <p:nvPr/>
        </p:nvPicPr>
        <p:blipFill>
          <a:blip r:embed="rId3" cstate="print"/>
          <a:srcRect/>
          <a:stretch>
            <a:fillRect/>
          </a:stretch>
        </p:blipFill>
        <p:spPr bwMode="auto">
          <a:xfrm>
            <a:off x="0" y="6172200"/>
            <a:ext cx="685800" cy="685800"/>
          </a:xfrm>
          <a:prstGeom prst="rect">
            <a:avLst/>
          </a:prstGeom>
          <a:noFill/>
        </p:spPr>
      </p:pic>
      <p:pic>
        <p:nvPicPr>
          <p:cNvPr id="6" name="Picture 4" descr="C:\Documents and Settings\lzhao\My Documents\My Pictures\JLab_logo_white2.jpg"/>
          <p:cNvPicPr>
            <a:picLocks noChangeAspect="1" noChangeArrowheads="1"/>
          </p:cNvPicPr>
          <p:nvPr/>
        </p:nvPicPr>
        <p:blipFill>
          <a:blip r:embed="rId4" cstate="print"/>
          <a:srcRect/>
          <a:stretch>
            <a:fillRect/>
          </a:stretch>
        </p:blipFill>
        <p:spPr bwMode="auto">
          <a:xfrm>
            <a:off x="7306734" y="6324600"/>
            <a:ext cx="1837265" cy="533400"/>
          </a:xfrm>
          <a:prstGeom prst="rect">
            <a:avLst/>
          </a:prstGeom>
          <a:noFill/>
        </p:spPr>
      </p:pic>
      <p:pic>
        <p:nvPicPr>
          <p:cNvPr id="7" name="Picture 5" descr="C:\Documents and Settings\lzhao\My Documents\My Pictures\jsa_logo.jpg"/>
          <p:cNvPicPr>
            <a:picLocks noChangeAspect="1" noChangeArrowheads="1"/>
          </p:cNvPicPr>
          <p:nvPr/>
        </p:nvPicPr>
        <p:blipFill>
          <a:blip r:embed="rId5" cstate="print"/>
          <a:srcRect/>
          <a:stretch>
            <a:fillRect/>
          </a:stretch>
        </p:blipFill>
        <p:spPr bwMode="auto">
          <a:xfrm>
            <a:off x="1" y="1"/>
            <a:ext cx="838199" cy="565297"/>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Thanks for your attention!</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3600" b="1" dirty="0" smtClean="0"/>
              <a:t>Briefing buffered chemical polishing (BCP)</a:t>
            </a:r>
            <a:endParaRPr lang="en-US" sz="3600" b="1" dirty="0"/>
          </a:p>
        </p:txBody>
      </p:sp>
      <p:sp>
        <p:nvSpPr>
          <p:cNvPr id="3" name="Content Placeholder 2"/>
          <p:cNvSpPr>
            <a:spLocks noGrp="1"/>
          </p:cNvSpPr>
          <p:nvPr>
            <p:ph idx="1"/>
          </p:nvPr>
        </p:nvSpPr>
        <p:spPr/>
        <p:txBody>
          <a:bodyPr>
            <a:normAutofit fontScale="85000" lnSpcReduction="20000"/>
          </a:bodyPr>
          <a:lstStyle/>
          <a:p>
            <a:r>
              <a:rPr lang="en-US" b="1" dirty="0" smtClean="0"/>
              <a:t>State-of-the-application in cavity processing</a:t>
            </a:r>
          </a:p>
          <a:p>
            <a:r>
              <a:rPr lang="en-US" sz="2400" b="1" dirty="0" smtClean="0"/>
              <a:t>1:1:2</a:t>
            </a:r>
            <a:r>
              <a:rPr lang="en-US" sz="2400" b="1" dirty="0" smtClean="0">
                <a:solidFill>
                  <a:srgbClr val="C00000"/>
                </a:solidFill>
              </a:rPr>
              <a:t> </a:t>
            </a:r>
            <a:r>
              <a:rPr lang="en-US" sz="2400" b="1" dirty="0" smtClean="0"/>
              <a:t>(49% HF: 69.5% HNO3: 85% H3PO4)</a:t>
            </a:r>
          </a:p>
          <a:p>
            <a:r>
              <a:rPr lang="en-US" sz="2400" b="1" dirty="0" smtClean="0"/>
              <a:t>Acid temperature below 15 C</a:t>
            </a:r>
          </a:p>
          <a:p>
            <a:r>
              <a:rPr lang="en-US" sz="2400" b="1" dirty="0" smtClean="0"/>
              <a:t>“dunking” or acid circulation</a:t>
            </a:r>
          </a:p>
          <a:p>
            <a:r>
              <a:rPr lang="en-US" b="1" dirty="0" smtClean="0">
                <a:solidFill>
                  <a:srgbClr val="00B050"/>
                </a:solidFill>
              </a:rPr>
              <a:t>Known</a:t>
            </a:r>
            <a:r>
              <a:rPr lang="en-US" b="1" dirty="0" smtClean="0">
                <a:solidFill>
                  <a:srgbClr val="C00000"/>
                </a:solidFill>
              </a:rPr>
              <a:t> </a:t>
            </a:r>
            <a:r>
              <a:rPr lang="en-US" b="1" dirty="0" smtClean="0"/>
              <a:t>and</a:t>
            </a:r>
            <a:r>
              <a:rPr lang="en-US" b="1" dirty="0" smtClean="0">
                <a:solidFill>
                  <a:srgbClr val="C00000"/>
                </a:solidFill>
              </a:rPr>
              <a:t> unknown</a:t>
            </a:r>
          </a:p>
          <a:p>
            <a:r>
              <a:rPr lang="en-US" sz="2400" b="1" dirty="0" smtClean="0">
                <a:solidFill>
                  <a:srgbClr val="00B050"/>
                </a:solidFill>
              </a:rPr>
              <a:t>Damage layer removed, surface degreased and shiny after BCP</a:t>
            </a:r>
          </a:p>
          <a:p>
            <a:r>
              <a:rPr lang="en-US" sz="2400" b="1" dirty="0" smtClean="0">
                <a:solidFill>
                  <a:srgbClr val="00B050"/>
                </a:solidFill>
              </a:rPr>
              <a:t>Limit cavity performance possibly due to field enhancement at sharp features</a:t>
            </a:r>
          </a:p>
          <a:p>
            <a:r>
              <a:rPr lang="en-US" sz="2400" b="1" dirty="0" smtClean="0">
                <a:solidFill>
                  <a:srgbClr val="C00000"/>
                </a:solidFill>
              </a:rPr>
              <a:t>Mechanism of the reaction process</a:t>
            </a:r>
          </a:p>
          <a:p>
            <a:r>
              <a:rPr lang="en-US" sz="2400" b="1" dirty="0" smtClean="0">
                <a:solidFill>
                  <a:srgbClr val="C00000"/>
                </a:solidFill>
              </a:rPr>
              <a:t>How is surface finish related to acid temperature</a:t>
            </a:r>
          </a:p>
          <a:p>
            <a:r>
              <a:rPr lang="en-US" sz="2400" b="1" dirty="0" smtClean="0">
                <a:solidFill>
                  <a:srgbClr val="C00000"/>
                </a:solidFill>
              </a:rPr>
              <a:t>How is surface finish affect by gas evolution</a:t>
            </a:r>
          </a:p>
          <a:p>
            <a:r>
              <a:rPr lang="en-US" b="1" dirty="0" smtClean="0"/>
              <a:t>Reference</a:t>
            </a:r>
          </a:p>
          <a:p>
            <a:r>
              <a:rPr lang="en-US" sz="1900" dirty="0" smtClean="0"/>
              <a:t>PADAMSEE, H., KNOBLOCH, J. and HAYS, T., 1998. </a:t>
            </a:r>
            <a:r>
              <a:rPr lang="en-US" sz="1900" i="1" dirty="0" smtClean="0"/>
              <a:t>RF Superconductivity for Accelerators. </a:t>
            </a:r>
            <a:r>
              <a:rPr lang="en-US" sz="1900" dirty="0" smtClean="0"/>
              <a:t>United States of America: Wiley.</a:t>
            </a:r>
          </a:p>
          <a:p>
            <a:endParaRPr lang="en-US" dirty="0" smtClean="0">
              <a:solidFill>
                <a:srgbClr val="C00000"/>
              </a:solidFill>
            </a:endParaRPr>
          </a:p>
        </p:txBody>
      </p:sp>
      <p:pic>
        <p:nvPicPr>
          <p:cNvPr id="12" name="Picture 2" descr="C:\Documents and Settings\lzhao\My Documents\My Pictures\wm_logo.gif"/>
          <p:cNvPicPr>
            <a:picLocks noChangeAspect="1" noChangeArrowheads="1"/>
          </p:cNvPicPr>
          <p:nvPr/>
        </p:nvPicPr>
        <p:blipFill>
          <a:blip r:embed="rId2" cstate="print"/>
          <a:srcRect/>
          <a:stretch>
            <a:fillRect/>
          </a:stretch>
        </p:blipFill>
        <p:spPr bwMode="auto">
          <a:xfrm>
            <a:off x="8534400" y="0"/>
            <a:ext cx="609600" cy="903642"/>
          </a:xfrm>
          <a:prstGeom prst="rect">
            <a:avLst/>
          </a:prstGeom>
          <a:noFill/>
        </p:spPr>
      </p:pic>
      <p:pic>
        <p:nvPicPr>
          <p:cNvPr id="13" name="Picture 3" descr="C:\Documents and Settings\lzhao\My Documents\My Pictures\doe.jpg"/>
          <p:cNvPicPr>
            <a:picLocks noChangeAspect="1" noChangeArrowheads="1"/>
          </p:cNvPicPr>
          <p:nvPr/>
        </p:nvPicPr>
        <p:blipFill>
          <a:blip r:embed="rId3" cstate="print"/>
          <a:srcRect/>
          <a:stretch>
            <a:fillRect/>
          </a:stretch>
        </p:blipFill>
        <p:spPr bwMode="auto">
          <a:xfrm>
            <a:off x="0" y="6172200"/>
            <a:ext cx="685800" cy="685800"/>
          </a:xfrm>
          <a:prstGeom prst="rect">
            <a:avLst/>
          </a:prstGeom>
          <a:noFill/>
        </p:spPr>
      </p:pic>
      <p:pic>
        <p:nvPicPr>
          <p:cNvPr id="14" name="Picture 4" descr="C:\Documents and Settings\lzhao\My Documents\My Pictures\JLab_logo_white2.jpg"/>
          <p:cNvPicPr>
            <a:picLocks noChangeAspect="1" noChangeArrowheads="1"/>
          </p:cNvPicPr>
          <p:nvPr/>
        </p:nvPicPr>
        <p:blipFill>
          <a:blip r:embed="rId4" cstate="print"/>
          <a:srcRect/>
          <a:stretch>
            <a:fillRect/>
          </a:stretch>
        </p:blipFill>
        <p:spPr bwMode="auto">
          <a:xfrm>
            <a:off x="7306734" y="6324600"/>
            <a:ext cx="1837265" cy="533400"/>
          </a:xfrm>
          <a:prstGeom prst="rect">
            <a:avLst/>
          </a:prstGeom>
          <a:noFill/>
        </p:spPr>
      </p:pic>
      <p:pic>
        <p:nvPicPr>
          <p:cNvPr id="15" name="Picture 5" descr="C:\Documents and Settings\lzhao\My Documents\My Pictures\jsa_logo.jpg"/>
          <p:cNvPicPr>
            <a:picLocks noChangeAspect="1" noChangeArrowheads="1"/>
          </p:cNvPicPr>
          <p:nvPr/>
        </p:nvPicPr>
        <p:blipFill>
          <a:blip r:embed="rId5" cstate="print"/>
          <a:srcRect/>
          <a:stretch>
            <a:fillRect/>
          </a:stretch>
        </p:blipFill>
        <p:spPr bwMode="auto">
          <a:xfrm>
            <a:off x="1" y="1"/>
            <a:ext cx="838199" cy="56529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Chemical reaction</a:t>
            </a:r>
            <a:endParaRPr lang="en-US" b="1" dirty="0"/>
          </a:p>
        </p:txBody>
      </p:sp>
      <p:sp>
        <p:nvSpPr>
          <p:cNvPr id="3" name="Content Placeholder 2"/>
          <p:cNvSpPr>
            <a:spLocks noGrp="1"/>
          </p:cNvSpPr>
          <p:nvPr>
            <p:ph idx="1"/>
          </p:nvPr>
        </p:nvSpPr>
        <p:spPr/>
        <p:txBody>
          <a:bodyPr>
            <a:normAutofit fontScale="85000" lnSpcReduction="20000"/>
          </a:bodyPr>
          <a:lstStyle/>
          <a:p>
            <a:r>
              <a:rPr lang="en-US" b="1" dirty="0" err="1" smtClean="0"/>
              <a:t>Nb</a:t>
            </a:r>
            <a:r>
              <a:rPr lang="en-US" b="1" dirty="0" smtClean="0"/>
              <a:t> + 5HNO</a:t>
            </a:r>
            <a:r>
              <a:rPr lang="en-US" b="1" baseline="-25000" dirty="0" smtClean="0"/>
              <a:t>3</a:t>
            </a:r>
            <a:r>
              <a:rPr lang="en-US" b="1" dirty="0" smtClean="0"/>
              <a:t> + 5HF = H</a:t>
            </a:r>
            <a:r>
              <a:rPr lang="en-US" b="1" baseline="-25000" dirty="0" smtClean="0"/>
              <a:t>2</a:t>
            </a:r>
            <a:r>
              <a:rPr lang="en-US" b="1" dirty="0" smtClean="0"/>
              <a:t>NbOF</a:t>
            </a:r>
            <a:r>
              <a:rPr lang="en-US" b="1" baseline="-25000" dirty="0" smtClean="0"/>
              <a:t>5</a:t>
            </a:r>
            <a:r>
              <a:rPr lang="en-US" b="1" dirty="0" smtClean="0"/>
              <a:t> + 5NO</a:t>
            </a:r>
            <a:r>
              <a:rPr lang="en-US" b="1" baseline="-25000" dirty="0" smtClean="0"/>
              <a:t>2</a:t>
            </a:r>
            <a:r>
              <a:rPr lang="en-US" b="1" dirty="0" smtClean="0"/>
              <a:t> + 4H</a:t>
            </a:r>
            <a:r>
              <a:rPr lang="en-US" b="1" baseline="-25000" dirty="0" smtClean="0"/>
              <a:t>2</a:t>
            </a:r>
            <a:r>
              <a:rPr lang="en-US" b="1" dirty="0" smtClean="0"/>
              <a:t>O</a:t>
            </a:r>
          </a:p>
          <a:p>
            <a:endParaRPr lang="en-US" b="1" dirty="0" smtClean="0"/>
          </a:p>
          <a:p>
            <a:r>
              <a:rPr lang="en-US" b="1" dirty="0" smtClean="0"/>
              <a:t>Reaction rate R: temperature &amp; concentration</a:t>
            </a:r>
          </a:p>
          <a:p>
            <a:r>
              <a:rPr lang="en-US" b="1" i="1" dirty="0" smtClean="0"/>
              <a:t>R = k[A]</a:t>
            </a:r>
            <a:r>
              <a:rPr lang="en-US" b="1" i="1" baseline="30000" dirty="0" smtClean="0"/>
              <a:t>a</a:t>
            </a:r>
            <a:r>
              <a:rPr lang="en-US" b="1" i="1" dirty="0" smtClean="0"/>
              <a:t>[B]</a:t>
            </a:r>
            <a:r>
              <a:rPr lang="en-US" b="1" i="1" baseline="30000" dirty="0" smtClean="0"/>
              <a:t>b</a:t>
            </a:r>
            <a:r>
              <a:rPr lang="en-US" b="1" i="1" dirty="0" smtClean="0"/>
              <a:t> = k[HNO3]</a:t>
            </a:r>
            <a:r>
              <a:rPr lang="en-US" b="1" i="1" baseline="30000" dirty="0" smtClean="0"/>
              <a:t>a</a:t>
            </a:r>
            <a:r>
              <a:rPr lang="en-US" b="1" i="1" dirty="0" smtClean="0"/>
              <a:t>[HF]</a:t>
            </a:r>
            <a:r>
              <a:rPr lang="en-US" b="1" i="1" baseline="30000" dirty="0" smtClean="0"/>
              <a:t>b</a:t>
            </a:r>
            <a:endParaRPr lang="en-US" b="1" i="1" dirty="0" smtClean="0"/>
          </a:p>
          <a:p>
            <a:r>
              <a:rPr lang="en-US" b="1" dirty="0" smtClean="0"/>
              <a:t>Rate constant k: temperature &amp; Ea</a:t>
            </a:r>
          </a:p>
          <a:p>
            <a:r>
              <a:rPr lang="en-US" b="1" i="1" dirty="0" smtClean="0"/>
              <a:t>k = </a:t>
            </a:r>
            <a:r>
              <a:rPr lang="en-US" b="1" i="1" dirty="0" err="1" smtClean="0"/>
              <a:t>Aexp</a:t>
            </a:r>
            <a:r>
              <a:rPr lang="en-US" b="1" i="1" dirty="0" smtClean="0"/>
              <a:t>(-E</a:t>
            </a:r>
            <a:r>
              <a:rPr lang="en-US" b="1" i="1" baseline="-25000" dirty="0" smtClean="0"/>
              <a:t>a</a:t>
            </a:r>
            <a:r>
              <a:rPr lang="en-US" b="1" i="1" dirty="0" smtClean="0"/>
              <a:t>/RT</a:t>
            </a:r>
            <a:r>
              <a:rPr lang="en-US" b="1" i="1" dirty="0" smtClean="0"/>
              <a:t>)</a:t>
            </a:r>
            <a:endParaRPr lang="en-US" b="1" dirty="0" smtClean="0"/>
          </a:p>
          <a:p>
            <a:r>
              <a:rPr lang="en-US" b="1" dirty="0" smtClean="0"/>
              <a:t>Activation energy E</a:t>
            </a:r>
            <a:r>
              <a:rPr lang="en-US" sz="2400" b="1" dirty="0" smtClean="0"/>
              <a:t>a</a:t>
            </a:r>
            <a:r>
              <a:rPr lang="en-US" b="1" dirty="0" smtClean="0"/>
              <a:t>: reaction </a:t>
            </a:r>
            <a:r>
              <a:rPr lang="en-US" b="1" dirty="0" smtClean="0"/>
              <a:t>mechanism</a:t>
            </a:r>
          </a:p>
          <a:p>
            <a:pPr>
              <a:buNone/>
            </a:pPr>
            <a:endParaRPr lang="en-US" b="1" dirty="0" smtClean="0"/>
          </a:p>
          <a:p>
            <a:r>
              <a:rPr lang="en-US" b="1" dirty="0" smtClean="0"/>
              <a:t>Experiments to obtain E</a:t>
            </a:r>
            <a:r>
              <a:rPr lang="en-US" sz="2200" b="1" dirty="0" smtClean="0"/>
              <a:t>a</a:t>
            </a:r>
            <a:r>
              <a:rPr lang="en-US" b="1" dirty="0" smtClean="0"/>
              <a:t>:</a:t>
            </a:r>
          </a:p>
          <a:p>
            <a:r>
              <a:rPr lang="en-US" b="1" dirty="0" smtClean="0"/>
              <a:t>Polycrystalline, 0~30C, 1~10min, weight loss, etching rate (R) – time (t) at different temperatures, </a:t>
            </a:r>
            <a:r>
              <a:rPr lang="en-US" b="1" dirty="0" err="1" smtClean="0"/>
              <a:t>ln</a:t>
            </a:r>
            <a:r>
              <a:rPr lang="en-US" b="1" dirty="0" err="1" smtClean="0"/>
              <a:t>R</a:t>
            </a:r>
            <a:r>
              <a:rPr lang="en-US" b="1" dirty="0" smtClean="0"/>
              <a:t> – 1/T</a:t>
            </a:r>
            <a:endParaRPr lang="en-US" b="1" dirty="0" smtClean="0"/>
          </a:p>
        </p:txBody>
      </p:sp>
      <p:pic>
        <p:nvPicPr>
          <p:cNvPr id="8" name="Picture 2" descr="C:\Documents and Settings\lzhao\My Documents\My Pictures\wm_logo.gif"/>
          <p:cNvPicPr>
            <a:picLocks noChangeAspect="1" noChangeArrowheads="1"/>
          </p:cNvPicPr>
          <p:nvPr/>
        </p:nvPicPr>
        <p:blipFill>
          <a:blip r:embed="rId2" cstate="print"/>
          <a:srcRect/>
          <a:stretch>
            <a:fillRect/>
          </a:stretch>
        </p:blipFill>
        <p:spPr bwMode="auto">
          <a:xfrm>
            <a:off x="8534400" y="0"/>
            <a:ext cx="609600" cy="903642"/>
          </a:xfrm>
          <a:prstGeom prst="rect">
            <a:avLst/>
          </a:prstGeom>
          <a:noFill/>
        </p:spPr>
      </p:pic>
      <p:pic>
        <p:nvPicPr>
          <p:cNvPr id="9" name="Picture 3" descr="C:\Documents and Settings\lzhao\My Documents\My Pictures\doe.jpg"/>
          <p:cNvPicPr>
            <a:picLocks noChangeAspect="1" noChangeArrowheads="1"/>
          </p:cNvPicPr>
          <p:nvPr/>
        </p:nvPicPr>
        <p:blipFill>
          <a:blip r:embed="rId3" cstate="print"/>
          <a:srcRect/>
          <a:stretch>
            <a:fillRect/>
          </a:stretch>
        </p:blipFill>
        <p:spPr bwMode="auto">
          <a:xfrm>
            <a:off x="0" y="6172200"/>
            <a:ext cx="685800" cy="685800"/>
          </a:xfrm>
          <a:prstGeom prst="rect">
            <a:avLst/>
          </a:prstGeom>
          <a:noFill/>
        </p:spPr>
      </p:pic>
      <p:pic>
        <p:nvPicPr>
          <p:cNvPr id="10" name="Picture 4" descr="C:\Documents and Settings\lzhao\My Documents\My Pictures\JLab_logo_white2.jpg"/>
          <p:cNvPicPr>
            <a:picLocks noChangeAspect="1" noChangeArrowheads="1"/>
          </p:cNvPicPr>
          <p:nvPr/>
        </p:nvPicPr>
        <p:blipFill>
          <a:blip r:embed="rId4" cstate="print"/>
          <a:srcRect/>
          <a:stretch>
            <a:fillRect/>
          </a:stretch>
        </p:blipFill>
        <p:spPr bwMode="auto">
          <a:xfrm>
            <a:off x="7306734" y="6324600"/>
            <a:ext cx="1837265" cy="533400"/>
          </a:xfrm>
          <a:prstGeom prst="rect">
            <a:avLst/>
          </a:prstGeom>
          <a:noFill/>
        </p:spPr>
      </p:pic>
      <p:pic>
        <p:nvPicPr>
          <p:cNvPr id="11" name="Picture 5" descr="C:\Documents and Settings\lzhao\My Documents\My Pictures\jsa_logo.jpg"/>
          <p:cNvPicPr>
            <a:picLocks noChangeAspect="1" noChangeArrowheads="1"/>
          </p:cNvPicPr>
          <p:nvPr/>
        </p:nvPicPr>
        <p:blipFill>
          <a:blip r:embed="rId5" cstate="print"/>
          <a:srcRect/>
          <a:stretch>
            <a:fillRect/>
          </a:stretch>
        </p:blipFill>
        <p:spPr bwMode="auto">
          <a:xfrm>
            <a:off x="1" y="1"/>
            <a:ext cx="838199" cy="56529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4191000" cy="1143000"/>
          </a:xfrm>
        </p:spPr>
        <p:txBody>
          <a:bodyPr>
            <a:noAutofit/>
          </a:bodyPr>
          <a:lstStyle/>
          <a:p>
            <a:r>
              <a:rPr lang="en-US" sz="2000" b="1" dirty="0" smtClean="0"/>
              <a:t>Temperature effect - Etching rate</a:t>
            </a:r>
            <a:endParaRPr lang="en-US" sz="2000" b="1" dirty="0"/>
          </a:p>
        </p:txBody>
      </p:sp>
      <p:graphicFrame>
        <p:nvGraphicFramePr>
          <p:cNvPr id="4" name="Chart 3"/>
          <p:cNvGraphicFramePr/>
          <p:nvPr/>
        </p:nvGraphicFramePr>
        <p:xfrm>
          <a:off x="0" y="1371600"/>
          <a:ext cx="4572000" cy="30480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4532948" y="685800"/>
            <a:ext cx="4611052" cy="400110"/>
          </a:xfrm>
          <a:prstGeom prst="rect">
            <a:avLst/>
          </a:prstGeom>
        </p:spPr>
        <p:txBody>
          <a:bodyPr wrap="square">
            <a:spAutoFit/>
          </a:bodyPr>
          <a:lstStyle/>
          <a:p>
            <a:r>
              <a:rPr lang="en-US" sz="2000" b="1" dirty="0" smtClean="0">
                <a:latin typeface="+mj-lt"/>
                <a:ea typeface="+mj-ea"/>
                <a:cs typeface="+mj-cs"/>
              </a:rPr>
              <a:t>Chemical kinetics – Arrhenius equation</a:t>
            </a:r>
          </a:p>
        </p:txBody>
      </p:sp>
      <p:sp>
        <p:nvSpPr>
          <p:cNvPr id="7" name="TextBox 6"/>
          <p:cNvSpPr txBox="1"/>
          <p:nvPr/>
        </p:nvSpPr>
        <p:spPr>
          <a:xfrm>
            <a:off x="0" y="0"/>
            <a:ext cx="3235181" cy="646331"/>
          </a:xfrm>
          <a:prstGeom prst="rect">
            <a:avLst/>
          </a:prstGeom>
          <a:noFill/>
        </p:spPr>
        <p:txBody>
          <a:bodyPr wrap="none" rtlCol="0">
            <a:spAutoFit/>
          </a:bodyPr>
          <a:lstStyle/>
          <a:p>
            <a:r>
              <a:rPr lang="en-US" sz="3600" b="1" dirty="0" smtClean="0"/>
              <a:t>BCP mechanism</a:t>
            </a:r>
            <a:endParaRPr lang="en-US" sz="3600" b="1" dirty="0"/>
          </a:p>
        </p:txBody>
      </p:sp>
      <p:sp>
        <p:nvSpPr>
          <p:cNvPr id="8" name="TextBox 7"/>
          <p:cNvSpPr txBox="1"/>
          <p:nvPr/>
        </p:nvSpPr>
        <p:spPr>
          <a:xfrm>
            <a:off x="4800600" y="4419600"/>
            <a:ext cx="4343400" cy="2308324"/>
          </a:xfrm>
          <a:prstGeom prst="rect">
            <a:avLst/>
          </a:prstGeom>
          <a:noFill/>
        </p:spPr>
        <p:txBody>
          <a:bodyPr wrap="square" rtlCol="0">
            <a:spAutoFit/>
          </a:bodyPr>
          <a:lstStyle/>
          <a:p>
            <a:pPr>
              <a:buFont typeface="Wingdings" pitchFamily="2" charset="2"/>
              <a:buChar char="Ø"/>
            </a:pPr>
            <a:r>
              <a:rPr lang="en-US" b="1" dirty="0" err="1" smtClean="0"/>
              <a:t>lnRate</a:t>
            </a:r>
            <a:r>
              <a:rPr lang="en-US" b="1" dirty="0" smtClean="0"/>
              <a:t> = </a:t>
            </a:r>
            <a:r>
              <a:rPr lang="en-US" b="1" dirty="0" err="1" smtClean="0"/>
              <a:t>ln</a:t>
            </a:r>
            <a:r>
              <a:rPr lang="en-US" b="1" dirty="0" smtClean="0"/>
              <a:t>(k[HNO3]</a:t>
            </a:r>
            <a:r>
              <a:rPr lang="en-US" b="1" baseline="30000" dirty="0" smtClean="0"/>
              <a:t>a</a:t>
            </a:r>
            <a:r>
              <a:rPr lang="en-US" b="1" dirty="0" smtClean="0"/>
              <a:t>[HF]</a:t>
            </a:r>
            <a:r>
              <a:rPr lang="en-US" b="1" baseline="30000" dirty="0" smtClean="0"/>
              <a:t>b</a:t>
            </a:r>
            <a:r>
              <a:rPr lang="en-US" b="1" dirty="0" smtClean="0"/>
              <a:t>) </a:t>
            </a:r>
          </a:p>
          <a:p>
            <a:r>
              <a:rPr lang="en-US" b="1" dirty="0" smtClean="0"/>
              <a:t>= </a:t>
            </a:r>
            <a:r>
              <a:rPr lang="en-US" b="1" dirty="0" err="1" smtClean="0"/>
              <a:t>ln</a:t>
            </a:r>
            <a:r>
              <a:rPr lang="en-US" b="1" dirty="0" smtClean="0"/>
              <a:t>(A*exp(-E</a:t>
            </a:r>
            <a:r>
              <a:rPr lang="en-US" b="1" baseline="-25000" dirty="0" smtClean="0"/>
              <a:t>a</a:t>
            </a:r>
            <a:r>
              <a:rPr lang="en-US" b="1" dirty="0" smtClean="0"/>
              <a:t>/RT)* [HNO3]</a:t>
            </a:r>
            <a:r>
              <a:rPr lang="en-US" b="1" baseline="30000" dirty="0" smtClean="0"/>
              <a:t>a</a:t>
            </a:r>
            <a:r>
              <a:rPr lang="en-US" b="1" dirty="0" smtClean="0"/>
              <a:t>[HF]</a:t>
            </a:r>
            <a:r>
              <a:rPr lang="en-US" b="1" baseline="30000" dirty="0" smtClean="0"/>
              <a:t>b</a:t>
            </a:r>
            <a:r>
              <a:rPr lang="en-US" b="1" dirty="0" smtClean="0"/>
              <a:t>)  </a:t>
            </a:r>
          </a:p>
          <a:p>
            <a:r>
              <a:rPr lang="en-US" b="1" dirty="0" smtClean="0"/>
              <a:t>= </a:t>
            </a:r>
            <a:r>
              <a:rPr lang="en-US" b="1" dirty="0" err="1" smtClean="0"/>
              <a:t>lnA+ln</a:t>
            </a:r>
            <a:r>
              <a:rPr lang="en-US" b="1" dirty="0" smtClean="0"/>
              <a:t>[HNO3]</a:t>
            </a:r>
            <a:r>
              <a:rPr lang="en-US" b="1" baseline="30000" dirty="0" smtClean="0"/>
              <a:t>a</a:t>
            </a:r>
            <a:r>
              <a:rPr lang="en-US" b="1" dirty="0" smtClean="0"/>
              <a:t>[HF]</a:t>
            </a:r>
            <a:r>
              <a:rPr lang="en-US" b="1" baseline="30000" dirty="0" smtClean="0"/>
              <a:t>b</a:t>
            </a:r>
            <a:r>
              <a:rPr lang="en-US" b="1" dirty="0" smtClean="0"/>
              <a:t>- E</a:t>
            </a:r>
            <a:r>
              <a:rPr lang="en-US" b="1" baseline="-25000" dirty="0" smtClean="0"/>
              <a:t>a</a:t>
            </a:r>
            <a:r>
              <a:rPr lang="en-US" b="1" dirty="0" smtClean="0"/>
              <a:t>/RT</a:t>
            </a:r>
          </a:p>
          <a:p>
            <a:pPr>
              <a:buFont typeface="Wingdings" pitchFamily="2" charset="2"/>
              <a:buChar char="Ø"/>
            </a:pPr>
            <a:endParaRPr lang="en-US" b="1" dirty="0" smtClean="0"/>
          </a:p>
          <a:p>
            <a:pPr>
              <a:buFont typeface="Wingdings" pitchFamily="2" charset="2"/>
              <a:buChar char="Ø"/>
            </a:pPr>
            <a:r>
              <a:rPr lang="en-US" b="1" dirty="0" smtClean="0"/>
              <a:t>E</a:t>
            </a:r>
            <a:r>
              <a:rPr lang="en-US" b="1" baseline="-25000" dirty="0" smtClean="0"/>
              <a:t>a</a:t>
            </a:r>
            <a:r>
              <a:rPr lang="en-US" b="1" dirty="0" smtClean="0"/>
              <a:t>=-Slope*R = 10.69 kcal/mol</a:t>
            </a:r>
          </a:p>
          <a:p>
            <a:pPr>
              <a:buFont typeface="Wingdings" pitchFamily="2" charset="2"/>
              <a:buChar char="Ø"/>
            </a:pPr>
            <a:r>
              <a:rPr lang="en-US" b="1" dirty="0" smtClean="0"/>
              <a:t>Chemical reaction control dominates at 0 ~ 20 C, diffusion control takes over at higher temperature.</a:t>
            </a:r>
            <a:endParaRPr lang="en-US" b="1" dirty="0"/>
          </a:p>
        </p:txBody>
      </p:sp>
      <p:sp>
        <p:nvSpPr>
          <p:cNvPr id="9" name="TextBox 8"/>
          <p:cNvSpPr txBox="1"/>
          <p:nvPr/>
        </p:nvSpPr>
        <p:spPr>
          <a:xfrm>
            <a:off x="304800" y="4495800"/>
            <a:ext cx="3810000" cy="923330"/>
          </a:xfrm>
          <a:prstGeom prst="rect">
            <a:avLst/>
          </a:prstGeom>
          <a:noFill/>
        </p:spPr>
        <p:txBody>
          <a:bodyPr wrap="square" rtlCol="0">
            <a:spAutoFit/>
          </a:bodyPr>
          <a:lstStyle/>
          <a:p>
            <a:pPr>
              <a:buFont typeface="Wingdings" pitchFamily="2" charset="2"/>
              <a:buChar char="Ø"/>
            </a:pPr>
            <a:r>
              <a:rPr lang="en-US" b="1" dirty="0" smtClean="0"/>
              <a:t>Etching rate – etching time curves exhibit power relation.</a:t>
            </a:r>
            <a:r>
              <a:rPr lang="en-US" b="1" dirty="0"/>
              <a:t> </a:t>
            </a:r>
            <a:endParaRPr lang="en-US" b="1" dirty="0" smtClean="0"/>
          </a:p>
          <a:p>
            <a:pPr>
              <a:buFont typeface="Wingdings" pitchFamily="2" charset="2"/>
              <a:buChar char="Ø"/>
            </a:pPr>
            <a:r>
              <a:rPr lang="en-US" b="1" dirty="0" smtClean="0"/>
              <a:t>Etching rate, R = kt</a:t>
            </a:r>
            <a:r>
              <a:rPr lang="en-US" b="1" baseline="30000" dirty="0" smtClean="0"/>
              <a:t>-0.2</a:t>
            </a:r>
            <a:r>
              <a:rPr lang="en-US" b="1" dirty="0" smtClean="0"/>
              <a:t> </a:t>
            </a:r>
          </a:p>
        </p:txBody>
      </p:sp>
      <p:graphicFrame>
        <p:nvGraphicFramePr>
          <p:cNvPr id="10" name="Chart 9"/>
          <p:cNvGraphicFramePr/>
          <p:nvPr/>
        </p:nvGraphicFramePr>
        <p:xfrm>
          <a:off x="4343400" y="1295400"/>
          <a:ext cx="4800600" cy="304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0"/>
          <p:cNvGraphicFramePr>
            <a:graphicFrameLocks noGrp="1"/>
          </p:cNvGraphicFramePr>
          <p:nvPr/>
        </p:nvGraphicFramePr>
        <p:xfrm>
          <a:off x="457200" y="5486400"/>
          <a:ext cx="3059430" cy="907415"/>
        </p:xfrm>
        <a:graphic>
          <a:graphicData uri="http://schemas.openxmlformats.org/drawingml/2006/table">
            <a:tbl>
              <a:tblPr/>
              <a:tblGrid>
                <a:gridCol w="1548765"/>
                <a:gridCol w="1510665"/>
              </a:tblGrid>
              <a:tr h="0">
                <a:tc>
                  <a:txBody>
                    <a:bodyPr/>
                    <a:lstStyle/>
                    <a:p>
                      <a:pPr marL="0" marR="0">
                        <a:lnSpc>
                          <a:spcPct val="115000"/>
                        </a:lnSpc>
                        <a:spcBef>
                          <a:spcPts val="0"/>
                        </a:spcBef>
                        <a:spcAft>
                          <a:spcPts val="0"/>
                        </a:spcAft>
                      </a:pPr>
                      <a:r>
                        <a:rPr lang="en-US" sz="1100" b="1" dirty="0">
                          <a:latin typeface="Calibri"/>
                          <a:ea typeface="Calibri"/>
                          <a:cs typeface="Times New Roman"/>
                        </a:rPr>
                        <a:t>Temperature 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100" b="1" dirty="0">
                          <a:latin typeface="Calibri"/>
                          <a:ea typeface="Calibri"/>
                          <a:cs typeface="Times New Roman"/>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100" b="1">
                          <a:latin typeface="Calibri"/>
                          <a:ea typeface="Calibri"/>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100" b="1">
                          <a:latin typeface="Calibri"/>
                          <a:ea typeface="Calibri"/>
                          <a:cs typeface="Times New Roman"/>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latin typeface="Calibri"/>
                          <a:ea typeface="Calibri"/>
                          <a:cs typeface="Times New Roman"/>
                        </a:rPr>
                        <a:t>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100" b="1">
                          <a:latin typeface="Calibri"/>
                          <a:ea typeface="Calibri"/>
                          <a:cs typeface="Times New Roman"/>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a:latin typeface="Calibri"/>
                          <a:ea typeface="Calibri"/>
                          <a:cs typeface="Times New Roman"/>
                        </a:rPr>
                        <a:t>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b="1" dirty="0" smtClean="0"/>
              <a:t>How does BCP affect the surface</a:t>
            </a:r>
            <a:endParaRPr lang="en-US" b="1" dirty="0"/>
          </a:p>
        </p:txBody>
      </p:sp>
      <p:sp>
        <p:nvSpPr>
          <p:cNvPr id="3" name="Content Placeholder 2"/>
          <p:cNvSpPr>
            <a:spLocks noGrp="1"/>
          </p:cNvSpPr>
          <p:nvPr>
            <p:ph idx="1"/>
          </p:nvPr>
        </p:nvSpPr>
        <p:spPr/>
        <p:txBody>
          <a:bodyPr>
            <a:normAutofit fontScale="92500"/>
          </a:bodyPr>
          <a:lstStyle/>
          <a:p>
            <a:r>
              <a:rPr lang="en-US" b="1" dirty="0" smtClean="0"/>
              <a:t>Remove atoms from the surface – preferential </a:t>
            </a:r>
            <a:r>
              <a:rPr lang="en-US" b="1" dirty="0" smtClean="0"/>
              <a:t>sites (GB, certain orientation, etc.)</a:t>
            </a:r>
            <a:endParaRPr lang="en-US" b="1" dirty="0" smtClean="0"/>
          </a:p>
          <a:p>
            <a:r>
              <a:rPr lang="en-US" b="1" dirty="0" smtClean="0"/>
              <a:t>Produce </a:t>
            </a:r>
            <a:r>
              <a:rPr lang="en-US" b="1" dirty="0" smtClean="0"/>
              <a:t>gas on surface being etched</a:t>
            </a:r>
          </a:p>
          <a:p>
            <a:endParaRPr lang="en-US" b="1" dirty="0" smtClean="0"/>
          </a:p>
          <a:p>
            <a:r>
              <a:rPr lang="en-US" b="1" dirty="0" smtClean="0"/>
              <a:t>Therefore, we investigated:</a:t>
            </a:r>
            <a:endParaRPr lang="en-US" b="1" dirty="0" smtClean="0"/>
          </a:p>
          <a:p>
            <a:r>
              <a:rPr lang="en-US" b="1" dirty="0" smtClean="0"/>
              <a:t>Polycrystalline: 10C/R.T, up to 20min</a:t>
            </a:r>
          </a:p>
          <a:p>
            <a:r>
              <a:rPr lang="en-US" b="1" dirty="0" smtClean="0"/>
              <a:t>Single crystal:  R.T., up to 90min</a:t>
            </a:r>
          </a:p>
          <a:p>
            <a:r>
              <a:rPr lang="en-US" b="1" dirty="0" smtClean="0"/>
              <a:t>Bi-crystal: R.T., 8min</a:t>
            </a:r>
            <a:endParaRPr lang="en-US" b="1" dirty="0"/>
          </a:p>
        </p:txBody>
      </p:sp>
      <p:pic>
        <p:nvPicPr>
          <p:cNvPr id="8" name="Picture 2" descr="C:\Documents and Settings\lzhao\My Documents\My Pictures\wm_logo.gif"/>
          <p:cNvPicPr>
            <a:picLocks noChangeAspect="1" noChangeArrowheads="1"/>
          </p:cNvPicPr>
          <p:nvPr/>
        </p:nvPicPr>
        <p:blipFill>
          <a:blip r:embed="rId2" cstate="print"/>
          <a:srcRect/>
          <a:stretch>
            <a:fillRect/>
          </a:stretch>
        </p:blipFill>
        <p:spPr bwMode="auto">
          <a:xfrm>
            <a:off x="8534400" y="0"/>
            <a:ext cx="609600" cy="903642"/>
          </a:xfrm>
          <a:prstGeom prst="rect">
            <a:avLst/>
          </a:prstGeom>
          <a:noFill/>
        </p:spPr>
      </p:pic>
      <p:pic>
        <p:nvPicPr>
          <p:cNvPr id="9" name="Picture 3" descr="C:\Documents and Settings\lzhao\My Documents\My Pictures\doe.jpg"/>
          <p:cNvPicPr>
            <a:picLocks noChangeAspect="1" noChangeArrowheads="1"/>
          </p:cNvPicPr>
          <p:nvPr/>
        </p:nvPicPr>
        <p:blipFill>
          <a:blip r:embed="rId3" cstate="print"/>
          <a:srcRect/>
          <a:stretch>
            <a:fillRect/>
          </a:stretch>
        </p:blipFill>
        <p:spPr bwMode="auto">
          <a:xfrm>
            <a:off x="0" y="6172200"/>
            <a:ext cx="685800" cy="685800"/>
          </a:xfrm>
          <a:prstGeom prst="rect">
            <a:avLst/>
          </a:prstGeom>
          <a:noFill/>
        </p:spPr>
      </p:pic>
      <p:pic>
        <p:nvPicPr>
          <p:cNvPr id="10" name="Picture 4" descr="C:\Documents and Settings\lzhao\My Documents\My Pictures\JLab_logo_white2.jpg"/>
          <p:cNvPicPr>
            <a:picLocks noChangeAspect="1" noChangeArrowheads="1"/>
          </p:cNvPicPr>
          <p:nvPr/>
        </p:nvPicPr>
        <p:blipFill>
          <a:blip r:embed="rId4" cstate="print"/>
          <a:srcRect/>
          <a:stretch>
            <a:fillRect/>
          </a:stretch>
        </p:blipFill>
        <p:spPr bwMode="auto">
          <a:xfrm>
            <a:off x="7306734" y="6324600"/>
            <a:ext cx="1837265" cy="533400"/>
          </a:xfrm>
          <a:prstGeom prst="rect">
            <a:avLst/>
          </a:prstGeom>
          <a:noFill/>
        </p:spPr>
      </p:pic>
      <p:pic>
        <p:nvPicPr>
          <p:cNvPr id="11" name="Picture 5" descr="C:\Documents and Settings\lzhao\My Documents\My Pictures\jsa_logo.jpg"/>
          <p:cNvPicPr>
            <a:picLocks noChangeAspect="1" noChangeArrowheads="1"/>
          </p:cNvPicPr>
          <p:nvPr/>
        </p:nvPicPr>
        <p:blipFill>
          <a:blip r:embed="rId5" cstate="print"/>
          <a:srcRect/>
          <a:stretch>
            <a:fillRect/>
          </a:stretch>
        </p:blipFill>
        <p:spPr bwMode="auto">
          <a:xfrm>
            <a:off x="1" y="1"/>
            <a:ext cx="838199" cy="56529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839200" cy="1143000"/>
          </a:xfrm>
        </p:spPr>
        <p:txBody>
          <a:bodyPr>
            <a:normAutofit/>
          </a:bodyPr>
          <a:lstStyle/>
          <a:p>
            <a:r>
              <a:rPr lang="en-US" sz="3000" b="1" dirty="0" smtClean="0"/>
              <a:t>Temperature effect – Optical microscope images, X400</a:t>
            </a:r>
            <a:endParaRPr lang="en-US" sz="3000" b="1" dirty="0"/>
          </a:p>
        </p:txBody>
      </p:sp>
      <p:sp>
        <p:nvSpPr>
          <p:cNvPr id="5" name="TextBox 4"/>
          <p:cNvSpPr txBox="1"/>
          <p:nvPr/>
        </p:nvSpPr>
        <p:spPr>
          <a:xfrm>
            <a:off x="762000" y="1447800"/>
            <a:ext cx="6478055" cy="369332"/>
          </a:xfrm>
          <a:prstGeom prst="rect">
            <a:avLst/>
          </a:prstGeom>
          <a:noFill/>
        </p:spPr>
        <p:txBody>
          <a:bodyPr wrap="none" rtlCol="0">
            <a:spAutoFit/>
          </a:bodyPr>
          <a:lstStyle/>
          <a:p>
            <a:r>
              <a:rPr lang="en-US" dirty="0" smtClean="0"/>
              <a:t>10 C          1min                                     7min                                    20min</a:t>
            </a:r>
            <a:endParaRPr lang="en-US" dirty="0"/>
          </a:p>
        </p:txBody>
      </p:sp>
      <p:sp>
        <p:nvSpPr>
          <p:cNvPr id="6" name="TextBox 5"/>
          <p:cNvSpPr txBox="1"/>
          <p:nvPr/>
        </p:nvSpPr>
        <p:spPr>
          <a:xfrm>
            <a:off x="762000" y="3593068"/>
            <a:ext cx="595035" cy="369332"/>
          </a:xfrm>
          <a:prstGeom prst="rect">
            <a:avLst/>
          </a:prstGeom>
          <a:noFill/>
        </p:spPr>
        <p:txBody>
          <a:bodyPr wrap="none" rtlCol="0">
            <a:spAutoFit/>
          </a:bodyPr>
          <a:lstStyle/>
          <a:p>
            <a:r>
              <a:rPr lang="en-US" dirty="0" smtClean="0"/>
              <a:t>22 C</a:t>
            </a:r>
            <a:endParaRPr lang="en-US" dirty="0"/>
          </a:p>
        </p:txBody>
      </p:sp>
      <p:sp>
        <p:nvSpPr>
          <p:cNvPr id="12" name="TextBox 11"/>
          <p:cNvSpPr txBox="1"/>
          <p:nvPr/>
        </p:nvSpPr>
        <p:spPr>
          <a:xfrm>
            <a:off x="0" y="0"/>
            <a:ext cx="3244286" cy="646331"/>
          </a:xfrm>
          <a:prstGeom prst="rect">
            <a:avLst/>
          </a:prstGeom>
          <a:noFill/>
        </p:spPr>
        <p:txBody>
          <a:bodyPr wrap="none" rtlCol="0">
            <a:spAutoFit/>
          </a:bodyPr>
          <a:lstStyle/>
          <a:p>
            <a:r>
              <a:rPr lang="en-US" sz="3600" b="1" dirty="0" smtClean="0"/>
              <a:t>BCP topography</a:t>
            </a:r>
            <a:endParaRPr lang="en-US" sz="3600" b="1" dirty="0">
              <a:solidFill>
                <a:srgbClr val="C00000"/>
              </a:solidFill>
            </a:endParaRPr>
          </a:p>
        </p:txBody>
      </p:sp>
      <p:sp>
        <p:nvSpPr>
          <p:cNvPr id="13" name="TextBox 12"/>
          <p:cNvSpPr txBox="1"/>
          <p:nvPr/>
        </p:nvSpPr>
        <p:spPr>
          <a:xfrm>
            <a:off x="762000" y="5562600"/>
            <a:ext cx="8077200" cy="1200329"/>
          </a:xfrm>
          <a:prstGeom prst="rect">
            <a:avLst/>
          </a:prstGeom>
          <a:noFill/>
        </p:spPr>
        <p:txBody>
          <a:bodyPr wrap="square" rtlCol="0">
            <a:spAutoFit/>
          </a:bodyPr>
          <a:lstStyle/>
          <a:p>
            <a:pPr>
              <a:buFont typeface="Wingdings" pitchFamily="2" charset="2"/>
              <a:buChar char="Ø"/>
            </a:pPr>
            <a:r>
              <a:rPr lang="en-US" b="1" dirty="0" smtClean="0"/>
              <a:t>Shallow etching reveals fine features within individual grains. Deep etching smooth surface within individual grains, but causes facets, steps and edges. </a:t>
            </a:r>
          </a:p>
          <a:p>
            <a:pPr>
              <a:buFont typeface="Wingdings" pitchFamily="2" charset="2"/>
              <a:buChar char="Ø"/>
            </a:pPr>
            <a:r>
              <a:rPr lang="en-US" b="1" dirty="0" smtClean="0"/>
              <a:t>Temperature does not change topography significantly from 10 C to 22 C. Higher temperature results in faster etching.</a:t>
            </a:r>
            <a:endParaRPr lang="en-US" b="1" dirty="0"/>
          </a:p>
        </p:txBody>
      </p:sp>
      <p:pic>
        <p:nvPicPr>
          <p:cNvPr id="14" name="Picture 13" descr="C:\Documents and Settings\lzhao\My Documents\LZ\BCP project\Summer 2011\PolyCrystals\Zeiss Imaging\T3.take1.post.jpg"/>
          <p:cNvPicPr/>
          <p:nvPr/>
        </p:nvPicPr>
        <p:blipFill>
          <a:blip r:embed="rId2" cstate="print"/>
          <a:srcRect/>
          <a:stretch>
            <a:fillRect/>
          </a:stretch>
        </p:blipFill>
        <p:spPr bwMode="auto">
          <a:xfrm>
            <a:off x="1066800" y="3886200"/>
            <a:ext cx="2133600" cy="1695450"/>
          </a:xfrm>
          <a:prstGeom prst="rect">
            <a:avLst/>
          </a:prstGeom>
          <a:noFill/>
          <a:ln w="9525">
            <a:noFill/>
            <a:miter lim="800000"/>
            <a:headEnd/>
            <a:tailEnd/>
          </a:ln>
        </p:spPr>
      </p:pic>
      <p:pic>
        <p:nvPicPr>
          <p:cNvPr id="15" name="Picture 14" descr="C:\Documents and Settings\lzhao\My Documents\LZ\BCP project\Summer 2011\PolyCrystals\Zeiss Imaging\T9take2.post.jpg"/>
          <p:cNvPicPr/>
          <p:nvPr/>
        </p:nvPicPr>
        <p:blipFill>
          <a:blip r:embed="rId3" cstate="print"/>
          <a:srcRect/>
          <a:stretch>
            <a:fillRect/>
          </a:stretch>
        </p:blipFill>
        <p:spPr bwMode="auto">
          <a:xfrm>
            <a:off x="3505200" y="3886200"/>
            <a:ext cx="2133600" cy="1695450"/>
          </a:xfrm>
          <a:prstGeom prst="rect">
            <a:avLst/>
          </a:prstGeom>
          <a:noFill/>
          <a:ln w="9525">
            <a:noFill/>
            <a:miter lim="800000"/>
            <a:headEnd/>
            <a:tailEnd/>
          </a:ln>
        </p:spPr>
      </p:pic>
      <p:pic>
        <p:nvPicPr>
          <p:cNvPr id="16" name="Picture 15" descr="C:\Documents and Settings\lzhao\My Documents\LZ\BCP project\Summer 2011\PolyCrystals\Zeiss Imaging\T16take4.post.jpg"/>
          <p:cNvPicPr/>
          <p:nvPr/>
        </p:nvPicPr>
        <p:blipFill>
          <a:blip r:embed="rId4" cstate="print"/>
          <a:srcRect/>
          <a:stretch>
            <a:fillRect/>
          </a:stretch>
        </p:blipFill>
        <p:spPr bwMode="auto">
          <a:xfrm>
            <a:off x="5943600" y="3886200"/>
            <a:ext cx="2133600" cy="1695450"/>
          </a:xfrm>
          <a:prstGeom prst="rect">
            <a:avLst/>
          </a:prstGeom>
          <a:noFill/>
          <a:ln w="9525">
            <a:noFill/>
            <a:miter lim="800000"/>
            <a:headEnd/>
            <a:tailEnd/>
          </a:ln>
        </p:spPr>
      </p:pic>
      <p:pic>
        <p:nvPicPr>
          <p:cNvPr id="17" name="Picture 16" descr="C:\Documents and Settings\lzhao\My Documents\LZ\BCP project\Summer 2011\PolyCrystals\Zeiss Imaging\T17.take3.post.jpg"/>
          <p:cNvPicPr/>
          <p:nvPr/>
        </p:nvPicPr>
        <p:blipFill>
          <a:blip r:embed="rId5" cstate="print"/>
          <a:srcRect/>
          <a:stretch>
            <a:fillRect/>
          </a:stretch>
        </p:blipFill>
        <p:spPr bwMode="auto">
          <a:xfrm>
            <a:off x="1066800" y="1752600"/>
            <a:ext cx="2133600" cy="1752600"/>
          </a:xfrm>
          <a:prstGeom prst="rect">
            <a:avLst/>
          </a:prstGeom>
          <a:noFill/>
          <a:ln w="9525">
            <a:noFill/>
            <a:miter lim="800000"/>
            <a:headEnd/>
            <a:tailEnd/>
          </a:ln>
        </p:spPr>
      </p:pic>
      <p:pic>
        <p:nvPicPr>
          <p:cNvPr id="18" name="Picture 17" descr="C:\Documents and Settings\lzhao\My Documents\LZ\BCP project\Summer 2011\PolyCrystals\Zeiss Imaging\T25.take3.post.jpg"/>
          <p:cNvPicPr/>
          <p:nvPr/>
        </p:nvPicPr>
        <p:blipFill>
          <a:blip r:embed="rId6" cstate="print"/>
          <a:srcRect/>
          <a:stretch>
            <a:fillRect/>
          </a:stretch>
        </p:blipFill>
        <p:spPr bwMode="auto">
          <a:xfrm>
            <a:off x="3505200" y="1752600"/>
            <a:ext cx="2133600" cy="1752600"/>
          </a:xfrm>
          <a:prstGeom prst="rect">
            <a:avLst/>
          </a:prstGeom>
          <a:noFill/>
          <a:ln w="9525">
            <a:noFill/>
            <a:miter lim="800000"/>
            <a:headEnd/>
            <a:tailEnd/>
          </a:ln>
        </p:spPr>
      </p:pic>
      <p:pic>
        <p:nvPicPr>
          <p:cNvPr id="19" name="Picture 18" descr="C:\Documents and Settings\lzhao\My Documents\LZ\BCP project\Summer 2011\PolyCrystals\Zeiss Imaging\T30.take2.post.jpg"/>
          <p:cNvPicPr/>
          <p:nvPr/>
        </p:nvPicPr>
        <p:blipFill>
          <a:blip r:embed="rId7" cstate="print"/>
          <a:srcRect/>
          <a:stretch>
            <a:fillRect/>
          </a:stretch>
        </p:blipFill>
        <p:spPr bwMode="auto">
          <a:xfrm>
            <a:off x="5943600" y="1752600"/>
            <a:ext cx="2133600" cy="177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3244286" cy="646331"/>
          </a:xfrm>
          <a:prstGeom prst="rect">
            <a:avLst/>
          </a:prstGeom>
          <a:noFill/>
        </p:spPr>
        <p:txBody>
          <a:bodyPr wrap="none" rtlCol="0">
            <a:spAutoFit/>
          </a:bodyPr>
          <a:lstStyle/>
          <a:p>
            <a:r>
              <a:rPr lang="en-US" sz="3600" b="1" dirty="0" smtClean="0"/>
              <a:t>BCP topography</a:t>
            </a:r>
            <a:endParaRPr lang="en-US" sz="3600" b="1" dirty="0"/>
          </a:p>
        </p:txBody>
      </p:sp>
      <p:sp>
        <p:nvSpPr>
          <p:cNvPr id="6" name="Title 1"/>
          <p:cNvSpPr>
            <a:spLocks noGrp="1"/>
          </p:cNvSpPr>
          <p:nvPr>
            <p:ph type="title"/>
          </p:nvPr>
        </p:nvSpPr>
        <p:spPr>
          <a:xfrm>
            <a:off x="457200" y="274638"/>
            <a:ext cx="8229600" cy="1143000"/>
          </a:xfrm>
        </p:spPr>
        <p:txBody>
          <a:bodyPr>
            <a:normAutofit/>
          </a:bodyPr>
          <a:lstStyle/>
          <a:p>
            <a:r>
              <a:rPr lang="en-US" sz="3000" b="1" dirty="0" smtClean="0"/>
              <a:t>Grain size effect </a:t>
            </a:r>
            <a:r>
              <a:rPr lang="en-US" sz="3000" b="1" dirty="0" smtClean="0"/>
              <a:t>– EBSD, </a:t>
            </a:r>
            <a:r>
              <a:rPr lang="en-US" sz="3000" b="1" dirty="0" smtClean="0"/>
              <a:t>o</a:t>
            </a:r>
            <a:r>
              <a:rPr lang="en-US" sz="3000" b="1" dirty="0" smtClean="0"/>
              <a:t>ptical </a:t>
            </a:r>
            <a:r>
              <a:rPr lang="en-US" sz="3000" b="1" dirty="0" smtClean="0"/>
              <a:t>microscope images</a:t>
            </a:r>
            <a:endParaRPr lang="en-US" sz="3000" b="1" dirty="0"/>
          </a:p>
        </p:txBody>
      </p:sp>
      <p:pic>
        <p:nvPicPr>
          <p:cNvPr id="7" name="Picture 6" descr="C:\Documents and Settings\lzhao\My Documents\LZ\BCP project\Josh EBSD\SC All Data\K8 - 50X - 1_Part1_DPlot_Auto IPF.jpg"/>
          <p:cNvPicPr/>
          <p:nvPr/>
        </p:nvPicPr>
        <p:blipFill>
          <a:blip r:embed="rId2" cstate="print"/>
          <a:srcRect/>
          <a:stretch>
            <a:fillRect/>
          </a:stretch>
        </p:blipFill>
        <p:spPr bwMode="auto">
          <a:xfrm>
            <a:off x="0" y="1600200"/>
            <a:ext cx="1657350" cy="1504950"/>
          </a:xfrm>
          <a:prstGeom prst="rect">
            <a:avLst/>
          </a:prstGeom>
          <a:noFill/>
          <a:ln w="9525">
            <a:noFill/>
            <a:miter lim="800000"/>
            <a:headEnd/>
            <a:tailEnd/>
          </a:ln>
        </p:spPr>
      </p:pic>
      <p:pic>
        <p:nvPicPr>
          <p:cNvPr id="8" name="Picture 7" descr="C:\Documents and Settings\lzhao\My Documents\LZ\BCP project\Josh EBSD\SC All Data\K13 - 50X - 1_Part1_DPlot_Auto IPF.jpg"/>
          <p:cNvPicPr/>
          <p:nvPr/>
        </p:nvPicPr>
        <p:blipFill>
          <a:blip r:embed="rId3" cstate="print"/>
          <a:srcRect/>
          <a:stretch>
            <a:fillRect/>
          </a:stretch>
        </p:blipFill>
        <p:spPr bwMode="auto">
          <a:xfrm>
            <a:off x="1752600" y="1600200"/>
            <a:ext cx="1600200" cy="1562100"/>
          </a:xfrm>
          <a:prstGeom prst="rect">
            <a:avLst/>
          </a:prstGeom>
          <a:noFill/>
          <a:ln w="9525">
            <a:noFill/>
            <a:miter lim="800000"/>
            <a:headEnd/>
            <a:tailEnd/>
          </a:ln>
        </p:spPr>
      </p:pic>
      <p:pic>
        <p:nvPicPr>
          <p:cNvPr id="9" name="Picture 8" descr="C:\Documents and Settings\lzhao\My Documents\LZ\BCP project\Josh EBSD\SC All Data\K18 - 50X - 1_Part1_DPlot_Auto IPF.jpg"/>
          <p:cNvPicPr/>
          <p:nvPr/>
        </p:nvPicPr>
        <p:blipFill>
          <a:blip r:embed="rId4" cstate="print"/>
          <a:srcRect/>
          <a:stretch>
            <a:fillRect/>
          </a:stretch>
        </p:blipFill>
        <p:spPr bwMode="auto">
          <a:xfrm>
            <a:off x="0" y="3124200"/>
            <a:ext cx="1600200" cy="1695450"/>
          </a:xfrm>
          <a:prstGeom prst="rect">
            <a:avLst/>
          </a:prstGeom>
          <a:noFill/>
          <a:ln w="9525">
            <a:noFill/>
            <a:miter lim="800000"/>
            <a:headEnd/>
            <a:tailEnd/>
          </a:ln>
        </p:spPr>
      </p:pic>
      <p:pic>
        <p:nvPicPr>
          <p:cNvPr id="10" name="Picture 9" descr="C:\Documents and Settings\lzhao\My Documents\LZ\BCP project\Josh EBSD\SC All Data\K19 - 50X - 1_Part1_DPlot_Auto IPF.jpg"/>
          <p:cNvPicPr/>
          <p:nvPr/>
        </p:nvPicPr>
        <p:blipFill>
          <a:blip r:embed="rId5" cstate="print"/>
          <a:srcRect/>
          <a:stretch>
            <a:fillRect/>
          </a:stretch>
        </p:blipFill>
        <p:spPr bwMode="auto">
          <a:xfrm>
            <a:off x="1828800" y="3200400"/>
            <a:ext cx="1652588" cy="1576387"/>
          </a:xfrm>
          <a:prstGeom prst="rect">
            <a:avLst/>
          </a:prstGeom>
          <a:noFill/>
          <a:ln w="9525">
            <a:noFill/>
            <a:miter lim="800000"/>
            <a:headEnd/>
            <a:tailEnd/>
          </a:ln>
        </p:spPr>
      </p:pic>
      <p:pic>
        <p:nvPicPr>
          <p:cNvPr id="11" name="Picture 10" descr="C:\Documents and Settings\lzhao\My Documents\LZ\BCP project\Taina SEM&amp;Optical Images\Taina Hirox K8 K13 K18 K19\K8 x150 1.jpg"/>
          <p:cNvPicPr/>
          <p:nvPr/>
        </p:nvPicPr>
        <p:blipFill>
          <a:blip r:embed="rId6" cstate="print"/>
          <a:srcRect/>
          <a:stretch>
            <a:fillRect/>
          </a:stretch>
        </p:blipFill>
        <p:spPr bwMode="auto">
          <a:xfrm>
            <a:off x="3581400" y="1524000"/>
            <a:ext cx="2514600" cy="1905000"/>
          </a:xfrm>
          <a:prstGeom prst="rect">
            <a:avLst/>
          </a:prstGeom>
          <a:noFill/>
          <a:ln w="9525">
            <a:noFill/>
            <a:miter lim="800000"/>
            <a:headEnd/>
            <a:tailEnd/>
          </a:ln>
        </p:spPr>
      </p:pic>
      <p:pic>
        <p:nvPicPr>
          <p:cNvPr id="12" name="Picture 11" descr="C:\Documents and Settings\lzhao\My Documents\LZ\BCP project\Taina SEM&amp;Optical Images\Taina Hirox K8 K13 K18 K19\K13 x150 2.jpg"/>
          <p:cNvPicPr/>
          <p:nvPr/>
        </p:nvPicPr>
        <p:blipFill>
          <a:blip r:embed="rId7" cstate="print"/>
          <a:srcRect/>
          <a:stretch>
            <a:fillRect/>
          </a:stretch>
        </p:blipFill>
        <p:spPr bwMode="auto">
          <a:xfrm>
            <a:off x="6248400" y="1524000"/>
            <a:ext cx="2514600" cy="1905000"/>
          </a:xfrm>
          <a:prstGeom prst="rect">
            <a:avLst/>
          </a:prstGeom>
          <a:noFill/>
          <a:ln w="9525">
            <a:noFill/>
            <a:miter lim="800000"/>
            <a:headEnd/>
            <a:tailEnd/>
          </a:ln>
        </p:spPr>
      </p:pic>
      <p:pic>
        <p:nvPicPr>
          <p:cNvPr id="13" name="Picture 12" descr="C:\Documents and Settings\lzhao\My Documents\LZ\BCP project\Taina SEM&amp;Optical Images\Taina Hirox K8 K13 K18 K19\K18 x150 2.jpg"/>
          <p:cNvPicPr/>
          <p:nvPr/>
        </p:nvPicPr>
        <p:blipFill>
          <a:blip r:embed="rId8" cstate="print"/>
          <a:srcRect/>
          <a:stretch>
            <a:fillRect/>
          </a:stretch>
        </p:blipFill>
        <p:spPr bwMode="auto">
          <a:xfrm>
            <a:off x="3581400" y="3505200"/>
            <a:ext cx="2514600" cy="1981200"/>
          </a:xfrm>
          <a:prstGeom prst="rect">
            <a:avLst/>
          </a:prstGeom>
          <a:noFill/>
          <a:ln w="9525">
            <a:noFill/>
            <a:miter lim="800000"/>
            <a:headEnd/>
            <a:tailEnd/>
          </a:ln>
        </p:spPr>
      </p:pic>
      <p:pic>
        <p:nvPicPr>
          <p:cNvPr id="14" name="Picture 13" descr="C:\Documents and Settings\lzhao\My Documents\LZ\BCP project\Taina SEM&amp;Optical Images\Taina Hirox K8 K13 K18 K19\K19 x150 1.jpg"/>
          <p:cNvPicPr/>
          <p:nvPr/>
        </p:nvPicPr>
        <p:blipFill>
          <a:blip r:embed="rId9" cstate="print"/>
          <a:srcRect/>
          <a:stretch>
            <a:fillRect/>
          </a:stretch>
        </p:blipFill>
        <p:spPr bwMode="auto">
          <a:xfrm>
            <a:off x="6248400" y="3505200"/>
            <a:ext cx="2514600" cy="1981200"/>
          </a:xfrm>
          <a:prstGeom prst="rect">
            <a:avLst/>
          </a:prstGeom>
          <a:noFill/>
          <a:ln w="9525">
            <a:noFill/>
            <a:miter lim="800000"/>
            <a:headEnd/>
            <a:tailEnd/>
          </a:ln>
        </p:spPr>
      </p:pic>
      <p:sp>
        <p:nvSpPr>
          <p:cNvPr id="16" name="TextBox 15"/>
          <p:cNvSpPr txBox="1"/>
          <p:nvPr/>
        </p:nvSpPr>
        <p:spPr>
          <a:xfrm>
            <a:off x="304800" y="5562600"/>
            <a:ext cx="7010400" cy="1200329"/>
          </a:xfrm>
          <a:prstGeom prst="rect">
            <a:avLst/>
          </a:prstGeom>
          <a:noFill/>
        </p:spPr>
        <p:txBody>
          <a:bodyPr wrap="square" rtlCol="0">
            <a:spAutoFit/>
          </a:bodyPr>
          <a:lstStyle/>
          <a:p>
            <a:pPr>
              <a:buFont typeface="Wingdings" pitchFamily="2" charset="2"/>
              <a:buChar char="Ø"/>
            </a:pPr>
            <a:r>
              <a:rPr lang="en-US" b="1" dirty="0" smtClean="0"/>
              <a:t>Single crystal X150</a:t>
            </a:r>
          </a:p>
          <a:p>
            <a:pPr>
              <a:buFont typeface="Wingdings" pitchFamily="2" charset="2"/>
              <a:buChar char="Ø"/>
            </a:pPr>
            <a:r>
              <a:rPr lang="en-US" b="1" dirty="0" smtClean="0"/>
              <a:t>R.T. BCP</a:t>
            </a:r>
            <a:r>
              <a:rPr lang="en-US" b="1" dirty="0" smtClean="0"/>
              <a:t>, total of 90 </a:t>
            </a:r>
            <a:r>
              <a:rPr lang="en-US" b="1" dirty="0" err="1" smtClean="0"/>
              <a:t>mins</a:t>
            </a:r>
            <a:endParaRPr lang="en-US" b="1" dirty="0" smtClean="0"/>
          </a:p>
          <a:p>
            <a:pPr>
              <a:buFont typeface="Wingdings" pitchFamily="2" charset="2"/>
              <a:buChar char="Ø"/>
            </a:pPr>
            <a:r>
              <a:rPr lang="en-US" b="1" dirty="0" smtClean="0"/>
              <a:t>Surface features  orientation dependent, at low magnification</a:t>
            </a:r>
          </a:p>
          <a:p>
            <a:pPr>
              <a:buFont typeface="Wingdings" pitchFamily="2" charset="2"/>
              <a:buChar char="Ø"/>
            </a:pPr>
            <a:r>
              <a:rPr lang="en-US" b="1" dirty="0" smtClean="0"/>
              <a:t>Weight loss was not significantly different due to close orientations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smtClean="0"/>
              <a:t>Grain size effect – Optical microscope images</a:t>
            </a:r>
            <a:endParaRPr lang="en-US" sz="3000" b="1" dirty="0"/>
          </a:p>
        </p:txBody>
      </p:sp>
      <p:pic>
        <p:nvPicPr>
          <p:cNvPr id="1027" name="Picture 3" descr="C:\Documents and Settings\lzhao\My Documents\LZ\BCP project\Summer 2011\BiCrystals\BC2.1 post2.jpg"/>
          <p:cNvPicPr>
            <a:picLocks noChangeAspect="1" noChangeArrowheads="1"/>
          </p:cNvPicPr>
          <p:nvPr/>
        </p:nvPicPr>
        <p:blipFill>
          <a:blip r:embed="rId2" cstate="print"/>
          <a:srcRect/>
          <a:stretch>
            <a:fillRect/>
          </a:stretch>
        </p:blipFill>
        <p:spPr bwMode="auto">
          <a:xfrm>
            <a:off x="0" y="4267200"/>
            <a:ext cx="3454400" cy="2590800"/>
          </a:xfrm>
          <a:prstGeom prst="rect">
            <a:avLst/>
          </a:prstGeom>
          <a:noFill/>
        </p:spPr>
      </p:pic>
      <p:pic>
        <p:nvPicPr>
          <p:cNvPr id="1028" name="Picture 4" descr="C:\Documents and Settings\lzhao\My Documents\LZ\BCP project\Summer 2011\Single Crystals\NP1 post1000x take1.jpg"/>
          <p:cNvPicPr>
            <a:picLocks noChangeAspect="1" noChangeArrowheads="1"/>
          </p:cNvPicPr>
          <p:nvPr/>
        </p:nvPicPr>
        <p:blipFill>
          <a:blip r:embed="rId3" cstate="print"/>
          <a:srcRect/>
          <a:stretch>
            <a:fillRect/>
          </a:stretch>
        </p:blipFill>
        <p:spPr bwMode="auto">
          <a:xfrm>
            <a:off x="0" y="1314450"/>
            <a:ext cx="3429000" cy="2571750"/>
          </a:xfrm>
          <a:prstGeom prst="rect">
            <a:avLst/>
          </a:prstGeom>
          <a:noFill/>
        </p:spPr>
      </p:pic>
      <p:pic>
        <p:nvPicPr>
          <p:cNvPr id="1029" name="Picture 5" descr="C:\Documents and Settings\lzhao\My Documents\LZ\BCP project\Taina SEM&amp;Optical Images\Taina Hirox T1 T3 T4\Nb T 3 x600.jpg"/>
          <p:cNvPicPr>
            <a:picLocks noChangeAspect="1" noChangeArrowheads="1"/>
          </p:cNvPicPr>
          <p:nvPr/>
        </p:nvPicPr>
        <p:blipFill>
          <a:blip r:embed="rId4" cstate="print"/>
          <a:srcRect/>
          <a:stretch>
            <a:fillRect/>
          </a:stretch>
        </p:blipFill>
        <p:spPr bwMode="auto">
          <a:xfrm>
            <a:off x="4775200" y="1295400"/>
            <a:ext cx="4368800" cy="3276600"/>
          </a:xfrm>
          <a:prstGeom prst="rect">
            <a:avLst/>
          </a:prstGeom>
          <a:noFill/>
        </p:spPr>
      </p:pic>
      <p:sp>
        <p:nvSpPr>
          <p:cNvPr id="6" name="TextBox 5"/>
          <p:cNvSpPr txBox="1"/>
          <p:nvPr/>
        </p:nvSpPr>
        <p:spPr>
          <a:xfrm>
            <a:off x="6008949" y="4583668"/>
            <a:ext cx="3134833" cy="369332"/>
          </a:xfrm>
          <a:prstGeom prst="rect">
            <a:avLst/>
          </a:prstGeom>
          <a:noFill/>
        </p:spPr>
        <p:txBody>
          <a:bodyPr wrap="none" rtlCol="0">
            <a:spAutoFit/>
          </a:bodyPr>
          <a:lstStyle/>
          <a:p>
            <a:r>
              <a:rPr lang="en-US" b="1" dirty="0" smtClean="0"/>
              <a:t>Polycrystalline, R.T. 6min, X600</a:t>
            </a:r>
            <a:endParaRPr lang="en-US" b="1" dirty="0"/>
          </a:p>
        </p:txBody>
      </p:sp>
      <p:sp>
        <p:nvSpPr>
          <p:cNvPr id="7" name="TextBox 6"/>
          <p:cNvSpPr txBox="1"/>
          <p:nvPr/>
        </p:nvSpPr>
        <p:spPr>
          <a:xfrm>
            <a:off x="3429000" y="5943600"/>
            <a:ext cx="1064266" cy="923330"/>
          </a:xfrm>
          <a:prstGeom prst="rect">
            <a:avLst/>
          </a:prstGeom>
          <a:noFill/>
        </p:spPr>
        <p:txBody>
          <a:bodyPr wrap="none" rtlCol="0">
            <a:spAutoFit/>
          </a:bodyPr>
          <a:lstStyle/>
          <a:p>
            <a:r>
              <a:rPr lang="en-US" b="1" dirty="0" smtClean="0"/>
              <a:t>Bi-crystal</a:t>
            </a:r>
          </a:p>
          <a:p>
            <a:r>
              <a:rPr lang="en-US" b="1" dirty="0" smtClean="0"/>
              <a:t>R.T. 8min</a:t>
            </a:r>
            <a:endParaRPr lang="en-US" b="1" dirty="0" smtClean="0"/>
          </a:p>
          <a:p>
            <a:r>
              <a:rPr lang="en-US" b="1" dirty="0" smtClean="0"/>
              <a:t>X1000</a:t>
            </a:r>
            <a:endParaRPr lang="en-US" b="1" dirty="0"/>
          </a:p>
        </p:txBody>
      </p:sp>
      <p:sp>
        <p:nvSpPr>
          <p:cNvPr id="8" name="TextBox 7"/>
          <p:cNvSpPr txBox="1"/>
          <p:nvPr/>
        </p:nvSpPr>
        <p:spPr>
          <a:xfrm>
            <a:off x="3429000" y="2209800"/>
            <a:ext cx="1170257" cy="1200329"/>
          </a:xfrm>
          <a:prstGeom prst="rect">
            <a:avLst/>
          </a:prstGeom>
          <a:noFill/>
        </p:spPr>
        <p:txBody>
          <a:bodyPr wrap="none" rtlCol="0">
            <a:spAutoFit/>
          </a:bodyPr>
          <a:lstStyle/>
          <a:p>
            <a:r>
              <a:rPr lang="en-US" b="1" dirty="0" smtClean="0"/>
              <a:t>Single </a:t>
            </a:r>
          </a:p>
          <a:p>
            <a:r>
              <a:rPr lang="en-US" b="1" dirty="0" smtClean="0"/>
              <a:t>Crystal</a:t>
            </a:r>
          </a:p>
          <a:p>
            <a:r>
              <a:rPr lang="en-US" b="1" dirty="0" smtClean="0"/>
              <a:t>R.T. 12min</a:t>
            </a:r>
            <a:endParaRPr lang="en-US" b="1" dirty="0" smtClean="0"/>
          </a:p>
          <a:p>
            <a:r>
              <a:rPr lang="en-US" b="1" dirty="0" smtClean="0"/>
              <a:t>X1000</a:t>
            </a:r>
            <a:endParaRPr lang="en-US" b="1" dirty="0"/>
          </a:p>
        </p:txBody>
      </p:sp>
      <p:sp>
        <p:nvSpPr>
          <p:cNvPr id="9" name="TextBox 8"/>
          <p:cNvSpPr txBox="1"/>
          <p:nvPr/>
        </p:nvSpPr>
        <p:spPr>
          <a:xfrm>
            <a:off x="0" y="0"/>
            <a:ext cx="3244286" cy="646331"/>
          </a:xfrm>
          <a:prstGeom prst="rect">
            <a:avLst/>
          </a:prstGeom>
          <a:noFill/>
        </p:spPr>
        <p:txBody>
          <a:bodyPr wrap="none" rtlCol="0">
            <a:spAutoFit/>
          </a:bodyPr>
          <a:lstStyle/>
          <a:p>
            <a:r>
              <a:rPr lang="en-US" sz="3600" b="1" dirty="0" smtClean="0"/>
              <a:t>BCP topography</a:t>
            </a:r>
            <a:endParaRPr lang="en-US" sz="3600" b="1" dirty="0"/>
          </a:p>
        </p:txBody>
      </p:sp>
      <p:sp>
        <p:nvSpPr>
          <p:cNvPr id="10" name="TextBox 9"/>
          <p:cNvSpPr txBox="1"/>
          <p:nvPr/>
        </p:nvSpPr>
        <p:spPr>
          <a:xfrm>
            <a:off x="4495800" y="5027474"/>
            <a:ext cx="4648200" cy="1754326"/>
          </a:xfrm>
          <a:prstGeom prst="rect">
            <a:avLst/>
          </a:prstGeom>
          <a:noFill/>
        </p:spPr>
        <p:txBody>
          <a:bodyPr wrap="square" rtlCol="0">
            <a:spAutoFit/>
          </a:bodyPr>
          <a:lstStyle/>
          <a:p>
            <a:pPr>
              <a:buFont typeface="Wingdings" pitchFamily="2" charset="2"/>
              <a:buChar char="Ø"/>
            </a:pPr>
            <a:r>
              <a:rPr lang="en-US" b="1" dirty="0" smtClean="0"/>
              <a:t>Grains are separated from each other due to different etching rate on different orientations and grain boundary revealed for poly crystal</a:t>
            </a:r>
          </a:p>
          <a:p>
            <a:pPr>
              <a:buFont typeface="Wingdings" pitchFamily="2" charset="2"/>
              <a:buChar char="Ø"/>
            </a:pPr>
            <a:r>
              <a:rPr lang="en-US" b="1" dirty="0" smtClean="0"/>
              <a:t>Grain boundary is revealed for bi-crystal</a:t>
            </a:r>
          </a:p>
          <a:p>
            <a:pPr>
              <a:buFont typeface="Wingdings" pitchFamily="2" charset="2"/>
              <a:buChar char="Ø"/>
            </a:pPr>
            <a:r>
              <a:rPr lang="en-US" b="1" dirty="0" smtClean="0"/>
              <a:t>No prominent features found on single crystal at high magnification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lzhao\My Documents\LZ\BCP project\Summer 2011\Single Crystals\NP1 3post1000x.jpg"/>
          <p:cNvPicPr>
            <a:picLocks noChangeAspect="1" noChangeArrowheads="1"/>
          </p:cNvPicPr>
          <p:nvPr/>
        </p:nvPicPr>
        <p:blipFill>
          <a:blip r:embed="rId2" cstate="print"/>
          <a:srcRect/>
          <a:stretch>
            <a:fillRect/>
          </a:stretch>
        </p:blipFill>
        <p:spPr bwMode="auto">
          <a:xfrm>
            <a:off x="0" y="1371600"/>
            <a:ext cx="4673600" cy="3505200"/>
          </a:xfrm>
          <a:prstGeom prst="rect">
            <a:avLst/>
          </a:prstGeom>
          <a:noFill/>
        </p:spPr>
      </p:pic>
      <p:pic>
        <p:nvPicPr>
          <p:cNvPr id="2050" name="Picture 2" descr="C:\Documents and Settings\lzhao\My Documents\LZ\BCP project\Summer 2011\BiCrystals\BC1.1 3post1000x.jpg"/>
          <p:cNvPicPr>
            <a:picLocks noChangeAspect="1" noChangeArrowheads="1"/>
          </p:cNvPicPr>
          <p:nvPr/>
        </p:nvPicPr>
        <p:blipFill>
          <a:blip r:embed="rId3" cstate="print"/>
          <a:srcRect/>
          <a:stretch>
            <a:fillRect/>
          </a:stretch>
        </p:blipFill>
        <p:spPr bwMode="auto">
          <a:xfrm>
            <a:off x="4673600" y="3505200"/>
            <a:ext cx="4470400" cy="3352800"/>
          </a:xfrm>
          <a:prstGeom prst="rect">
            <a:avLst/>
          </a:prstGeom>
          <a:noFill/>
        </p:spPr>
      </p:pic>
      <p:sp>
        <p:nvSpPr>
          <p:cNvPr id="5" name="TextBox 4"/>
          <p:cNvSpPr txBox="1"/>
          <p:nvPr/>
        </p:nvSpPr>
        <p:spPr>
          <a:xfrm>
            <a:off x="76200" y="4953000"/>
            <a:ext cx="2077364" cy="369332"/>
          </a:xfrm>
          <a:prstGeom prst="rect">
            <a:avLst/>
          </a:prstGeom>
          <a:noFill/>
        </p:spPr>
        <p:txBody>
          <a:bodyPr wrap="none" rtlCol="0">
            <a:spAutoFit/>
          </a:bodyPr>
          <a:lstStyle/>
          <a:p>
            <a:r>
              <a:rPr lang="en-US" b="1" dirty="0" smtClean="0"/>
              <a:t>Single crystal X1000</a:t>
            </a:r>
            <a:endParaRPr lang="en-US" b="1" dirty="0"/>
          </a:p>
        </p:txBody>
      </p:sp>
      <p:sp>
        <p:nvSpPr>
          <p:cNvPr id="6" name="TextBox 5"/>
          <p:cNvSpPr txBox="1"/>
          <p:nvPr/>
        </p:nvSpPr>
        <p:spPr>
          <a:xfrm>
            <a:off x="2895600" y="6488668"/>
            <a:ext cx="1711879" cy="369332"/>
          </a:xfrm>
          <a:prstGeom prst="rect">
            <a:avLst/>
          </a:prstGeom>
          <a:noFill/>
        </p:spPr>
        <p:txBody>
          <a:bodyPr wrap="none" rtlCol="0">
            <a:spAutoFit/>
          </a:bodyPr>
          <a:lstStyle/>
          <a:p>
            <a:r>
              <a:rPr lang="en-US" b="1" dirty="0" smtClean="0"/>
              <a:t>Bi-crystal X1000</a:t>
            </a:r>
            <a:endParaRPr lang="en-US" b="1" dirty="0"/>
          </a:p>
        </p:txBody>
      </p:sp>
      <p:sp>
        <p:nvSpPr>
          <p:cNvPr id="7" name="TextBox 6"/>
          <p:cNvSpPr txBox="1"/>
          <p:nvPr/>
        </p:nvSpPr>
        <p:spPr>
          <a:xfrm>
            <a:off x="0" y="0"/>
            <a:ext cx="3244286" cy="646331"/>
          </a:xfrm>
          <a:prstGeom prst="rect">
            <a:avLst/>
          </a:prstGeom>
          <a:noFill/>
        </p:spPr>
        <p:txBody>
          <a:bodyPr wrap="none" rtlCol="0">
            <a:spAutoFit/>
          </a:bodyPr>
          <a:lstStyle/>
          <a:p>
            <a:r>
              <a:rPr lang="en-US" sz="3600" b="1" dirty="0" smtClean="0"/>
              <a:t>BCP topography</a:t>
            </a:r>
            <a:endParaRPr lang="en-US" sz="3600" b="1" dirty="0"/>
          </a:p>
        </p:txBody>
      </p:sp>
      <p:sp>
        <p:nvSpPr>
          <p:cNvPr id="9" name="Title 8"/>
          <p:cNvSpPr>
            <a:spLocks noGrp="1"/>
          </p:cNvSpPr>
          <p:nvPr>
            <p:ph type="title"/>
          </p:nvPr>
        </p:nvSpPr>
        <p:spPr/>
        <p:txBody>
          <a:bodyPr>
            <a:noAutofit/>
          </a:bodyPr>
          <a:lstStyle/>
          <a:p>
            <a:r>
              <a:rPr lang="en-US" sz="3000" b="1" dirty="0" smtClean="0"/>
              <a:t>Gas evolution effect – Optical microscope images</a:t>
            </a:r>
            <a:endParaRPr lang="en-US" sz="3000" b="1" dirty="0"/>
          </a:p>
        </p:txBody>
      </p:sp>
      <p:sp>
        <p:nvSpPr>
          <p:cNvPr id="8" name="TextBox 7"/>
          <p:cNvSpPr txBox="1"/>
          <p:nvPr/>
        </p:nvSpPr>
        <p:spPr>
          <a:xfrm>
            <a:off x="5181601" y="1446074"/>
            <a:ext cx="3657600" cy="1754326"/>
          </a:xfrm>
          <a:prstGeom prst="rect">
            <a:avLst/>
          </a:prstGeom>
          <a:noFill/>
        </p:spPr>
        <p:txBody>
          <a:bodyPr wrap="square" rtlCol="0">
            <a:spAutoFit/>
          </a:bodyPr>
          <a:lstStyle/>
          <a:p>
            <a:pPr>
              <a:buFont typeface="Wingdings" pitchFamily="2" charset="2"/>
              <a:buChar char="Ø"/>
            </a:pPr>
            <a:r>
              <a:rPr lang="en-US" b="1" dirty="0" smtClean="0"/>
              <a:t>Bubbles leave dents on the surface. Edges of these dents could develop into sharp edges where the dent is deep or two dents meet.</a:t>
            </a:r>
          </a:p>
          <a:p>
            <a:pPr>
              <a:buFont typeface="Wingdings" pitchFamily="2" charset="2"/>
              <a:buChar char="Ø"/>
            </a:pPr>
            <a:r>
              <a:rPr lang="en-US" b="1" dirty="0" smtClean="0"/>
              <a:t>Grain boundary and bubble dents do not interfere with each other.</a:t>
            </a:r>
            <a:endParaRPr lang="en-US"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439</TotalTime>
  <Words>775</Words>
  <Application>Microsoft Office PowerPoint</Application>
  <PresentationFormat>On-screen Show (4:3)</PresentationFormat>
  <Paragraphs>107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Genesis of topography by buffered chemical polishing of niobium</vt:lpstr>
      <vt:lpstr>Briefing buffered chemical polishing (BCP)</vt:lpstr>
      <vt:lpstr>Chemical reaction</vt:lpstr>
      <vt:lpstr>Temperature effect - Etching rate</vt:lpstr>
      <vt:lpstr>How does BCP affect the surface</vt:lpstr>
      <vt:lpstr>Temperature effect – Optical microscope images, X400</vt:lpstr>
      <vt:lpstr>Grain size effect – EBSD, optical microscope images</vt:lpstr>
      <vt:lpstr>Grain size effect – Optical microscope images</vt:lpstr>
      <vt:lpstr>Gas evolution effect – Optical microscope images</vt:lpstr>
      <vt:lpstr>BCP topography</vt:lpstr>
      <vt:lpstr>Conclusion</vt:lpstr>
      <vt:lpstr>Thanks for your attention!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Temperature effect - Etching rate</dc:title>
  <dc:creator/>
  <cp:lastModifiedBy>Liang Zhao</cp:lastModifiedBy>
  <cp:revision>70</cp:revision>
  <dcterms:created xsi:type="dcterms:W3CDTF">2006-08-16T00:00:00Z</dcterms:created>
  <dcterms:modified xsi:type="dcterms:W3CDTF">2012-07-17T00:22:37Z</dcterms:modified>
</cp:coreProperties>
</file>