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4" r:id="rId3"/>
    <p:sldId id="267" r:id="rId4"/>
    <p:sldId id="266" r:id="rId5"/>
    <p:sldId id="286" r:id="rId6"/>
    <p:sldId id="285" r:id="rId7"/>
    <p:sldId id="287" r:id="rId8"/>
    <p:sldId id="290" r:id="rId9"/>
    <p:sldId id="263" r:id="rId10"/>
    <p:sldId id="291" r:id="rId11"/>
    <p:sldId id="292" r:id="rId12"/>
    <p:sldId id="268" r:id="rId13"/>
    <p:sldId id="269" r:id="rId14"/>
    <p:sldId id="270" r:id="rId15"/>
    <p:sldId id="271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9" r:id="rId2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26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2C068C-AE87-4FBE-9285-C40064B11A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578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B0DF52-ACAB-407F-BD8B-BF42774F3E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779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AAF014-B55C-4D77-A5C3-17DD8BAC4F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176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78899E-80F0-44B1-BC1F-F7B4515BD31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1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5B8F3B-ED08-44B3-857E-5079F5FF07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62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8D2966-92EE-405C-977F-E0A2797FE3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734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635737-F118-48DC-96A5-595E75B223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266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AD8900-131F-4DB4-A07C-1F39E79BB4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283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66B17E-B683-45CE-8A40-7452CC9F8F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470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25EB0D-18C9-41E1-B19C-E36F5FB2D1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837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2132AA-880F-4B1D-B071-58EC58A2E0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676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30DC1D7-C43F-4899-9DED-E5E1E359AC4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1.tiff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tiff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tiff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tiff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1.tiff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tiff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tiff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tiff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tiff"/><Relationship Id="rId4" Type="http://schemas.openxmlformats.org/officeDocument/2006/relationships/image" Target="../media/image52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tiff"/><Relationship Id="rId4" Type="http://schemas.openxmlformats.org/officeDocument/2006/relationships/image" Target="../media/image55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tiff"/><Relationship Id="rId4" Type="http://schemas.openxmlformats.org/officeDocument/2006/relationships/image" Target="../media/image58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tiff"/><Relationship Id="rId4" Type="http://schemas.openxmlformats.org/officeDocument/2006/relationships/image" Target="../media/image61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990600"/>
            <a:ext cx="7924800" cy="1470025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Tensile Tests on Single Crystal Specimens with Different Orientations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89225"/>
            <a:ext cx="6400800" cy="28194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D. Kang</a:t>
            </a:r>
            <a:r>
              <a:rPr lang="en-US" sz="2000" baseline="30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D.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Baars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T. Bieler</a:t>
            </a:r>
            <a:r>
              <a:rPr lang="en-US" sz="2000" baseline="30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C. Compton</a:t>
            </a:r>
            <a:r>
              <a:rPr lang="en-US" sz="2000" baseline="30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</a:p>
          <a:p>
            <a:endParaRPr lang="en-US" sz="2000" baseline="30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baseline="30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Michigan State University, East Lansing, MI</a:t>
            </a:r>
          </a:p>
          <a:p>
            <a:r>
              <a:rPr lang="en-US" sz="2000" baseline="30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Facility for Rare Isotope Beams, East Lansing, MI</a:t>
            </a:r>
          </a:p>
          <a:p>
            <a:endParaRPr lang="en-US" sz="2000" baseline="30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Work funded by DOE-OHEP</a:t>
            </a:r>
          </a:p>
          <a:p>
            <a:endParaRPr lang="en-US" sz="2000" baseline="30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7th SRF Materials 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Workshop</a:t>
            </a:r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Di\Pictures\log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6172200"/>
            <a:ext cx="2482272" cy="49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i\Pictures\230px-Michigan_State_University_wordmark_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172200"/>
            <a:ext cx="1905000" cy="44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64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lvl="0" fontAlgn="auto">
              <a:spcAft>
                <a:spcPts val="0"/>
              </a:spcAft>
              <a:defRPr/>
            </a:pPr>
            <a:r>
              <a:rPr lang="en-US" sz="28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Engineering stress-strain curve</a:t>
            </a:r>
            <a:endParaRPr lang="en-US" sz="2800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618" y="1143000"/>
            <a:ext cx="6534764" cy="3831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26843" y="5121295"/>
            <a:ext cx="589031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Three increments (0%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9%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12%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19%) were used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Tensile stage lost control at the end of first increment and reloaded from 0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The stage reached its limit before 20% strain</a:t>
            </a:r>
          </a:p>
        </p:txBody>
      </p:sp>
    </p:spTree>
    <p:extLst>
      <p:ext uri="{BB962C8B-B14F-4D97-AF65-F5344CB8AC3E}">
        <p14:creationId xmlns:p14="http://schemas.microsoft.com/office/powerpoint/2010/main" val="136289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lvl="0" fontAlgn="auto">
              <a:spcAft>
                <a:spcPts val="0"/>
              </a:spcAft>
              <a:defRPr/>
            </a:pPr>
            <a:r>
              <a:rPr lang="en-US" sz="28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Comparison with previous tests</a:t>
            </a:r>
            <a:endParaRPr lang="en-US" sz="2800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01" b="5829"/>
          <a:stretch/>
        </p:blipFill>
        <p:spPr bwMode="auto">
          <a:xfrm>
            <a:off x="76200" y="961431"/>
            <a:ext cx="5794720" cy="4524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206" y="2857174"/>
            <a:ext cx="3146757" cy="2428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50605" y="5810243"/>
            <a:ext cx="6442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Nothing striking in terms of yield strength and work </a:t>
            </a:r>
            <a:r>
              <a:rPr lang="en-US" dirty="0" smtClean="0"/>
              <a:t>hardening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1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lvl="0" fontAlgn="auto">
              <a:spcAft>
                <a:spcPts val="0"/>
              </a:spcAft>
              <a:defRPr/>
            </a:pPr>
            <a:r>
              <a:rPr lang="en-US" sz="28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Before deformation – orientation map</a:t>
            </a:r>
            <a:endParaRPr lang="en-US" sz="2800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3657601"/>
            <a:ext cx="2478027" cy="2975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439" y="3657601"/>
            <a:ext cx="2477914" cy="2975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699" y="3657601"/>
            <a:ext cx="2477517" cy="2975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165280" y="1143000"/>
            <a:ext cx="8800562" cy="2514600"/>
            <a:chOff x="165280" y="1143000"/>
            <a:chExt cx="8800562" cy="2514600"/>
          </a:xfrm>
        </p:grpSpPr>
        <p:grpSp>
          <p:nvGrpSpPr>
            <p:cNvPr id="3" name="Group 2"/>
            <p:cNvGrpSpPr/>
            <p:nvPr/>
          </p:nvGrpSpPr>
          <p:grpSpPr>
            <a:xfrm>
              <a:off x="165280" y="1143000"/>
              <a:ext cx="8800562" cy="2297809"/>
              <a:chOff x="165280" y="1143000"/>
              <a:chExt cx="8800562" cy="2297809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65280" y="1143000"/>
                <a:ext cx="8800562" cy="2297809"/>
                <a:chOff x="593966" y="2764127"/>
                <a:chExt cx="8397633" cy="2192604"/>
              </a:xfrm>
            </p:grpSpPr>
            <p:pic>
              <p:nvPicPr>
                <p:cNvPr id="14" name="Picture 13" descr="G:\O3\Images\032.tif"/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95" t="31127" b="46721"/>
                <a:stretch/>
              </p:blipFill>
              <p:spPr bwMode="auto">
                <a:xfrm>
                  <a:off x="593966" y="2769249"/>
                  <a:ext cx="8397633" cy="218748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5" name="Group 14"/>
                <p:cNvGrpSpPr/>
                <p:nvPr/>
              </p:nvGrpSpPr>
              <p:grpSpPr>
                <a:xfrm>
                  <a:off x="4191000" y="2764127"/>
                  <a:ext cx="1981200" cy="369332"/>
                  <a:chOff x="4191000" y="2764127"/>
                  <a:chExt cx="1981200" cy="369332"/>
                </a:xfrm>
              </p:grpSpPr>
              <p:cxnSp>
                <p:nvCxnSpPr>
                  <p:cNvPr id="16" name="Straight Connector 15"/>
                  <p:cNvCxnSpPr/>
                  <p:nvPr/>
                </p:nvCxnSpPr>
                <p:spPr>
                  <a:xfrm>
                    <a:off x="4191000" y="3133459"/>
                    <a:ext cx="1981200" cy="0"/>
                  </a:xfrm>
                  <a:prstGeom prst="line">
                    <a:avLst/>
                  </a:prstGeom>
                  <a:ln w="762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4850569" y="2764127"/>
                    <a:ext cx="76174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5 mm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sp>
            <p:nvSpPr>
              <p:cNvPr id="2" name="Rectangle 1"/>
              <p:cNvSpPr/>
              <p:nvPr/>
            </p:nvSpPr>
            <p:spPr>
              <a:xfrm>
                <a:off x="5943600" y="2286000"/>
                <a:ext cx="228600" cy="275400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310116" y="2010600"/>
                <a:ext cx="228600" cy="275400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374135" y="2239200"/>
                <a:ext cx="228600" cy="275400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1" name="Straight Arrow Connector 20"/>
            <p:cNvCxnSpPr/>
            <p:nvPr/>
          </p:nvCxnSpPr>
          <p:spPr>
            <a:xfrm flipV="1">
              <a:off x="1843250" y="2545724"/>
              <a:ext cx="1530885" cy="109620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4626120" y="2294588"/>
              <a:ext cx="798296" cy="1363012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 flipV="1">
              <a:off x="6172200" y="2561400"/>
              <a:ext cx="1128307" cy="1080524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0" t="54559" r="46024" b="13937"/>
          <a:stretch/>
        </p:blipFill>
        <p:spPr bwMode="auto">
          <a:xfrm>
            <a:off x="214115" y="1219200"/>
            <a:ext cx="1359254" cy="128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469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8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After 9% </a:t>
            </a:r>
            <a:r>
              <a:rPr lang="en-US" sz="28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engineering </a:t>
            </a:r>
            <a:r>
              <a:rPr lang="en-US" sz="28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strain – </a:t>
            </a:r>
            <a:r>
              <a:rPr lang="en-US" sz="28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orientation </a:t>
            </a:r>
            <a:r>
              <a:rPr lang="en-US" sz="28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map</a:t>
            </a:r>
            <a:endParaRPr lang="en-US" sz="2800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599"/>
            <a:ext cx="2477883" cy="2975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921" y="3657599"/>
            <a:ext cx="2477820" cy="2975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399" y="3657599"/>
            <a:ext cx="2477849" cy="2975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165280" y="1143000"/>
            <a:ext cx="8800562" cy="2514600"/>
            <a:chOff x="165280" y="1143000"/>
            <a:chExt cx="8800562" cy="2514600"/>
          </a:xfrm>
        </p:grpSpPr>
        <p:grpSp>
          <p:nvGrpSpPr>
            <p:cNvPr id="36" name="Group 35"/>
            <p:cNvGrpSpPr/>
            <p:nvPr/>
          </p:nvGrpSpPr>
          <p:grpSpPr>
            <a:xfrm>
              <a:off x="165280" y="1143000"/>
              <a:ext cx="8800562" cy="2297809"/>
              <a:chOff x="165280" y="1143000"/>
              <a:chExt cx="8800562" cy="2297809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165280" y="1143000"/>
                <a:ext cx="8800562" cy="2297809"/>
                <a:chOff x="593966" y="2764127"/>
                <a:chExt cx="8397633" cy="2192604"/>
              </a:xfrm>
            </p:grpSpPr>
            <p:pic>
              <p:nvPicPr>
                <p:cNvPr id="44" name="Picture 43" descr="G:\O3\Images\032.tif"/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95" t="31127" b="46721"/>
                <a:stretch/>
              </p:blipFill>
              <p:spPr bwMode="auto">
                <a:xfrm>
                  <a:off x="593966" y="2769249"/>
                  <a:ext cx="8397633" cy="218748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45" name="Group 44"/>
                <p:cNvGrpSpPr/>
                <p:nvPr/>
              </p:nvGrpSpPr>
              <p:grpSpPr>
                <a:xfrm>
                  <a:off x="4191000" y="2764127"/>
                  <a:ext cx="1981200" cy="369332"/>
                  <a:chOff x="4191000" y="2764127"/>
                  <a:chExt cx="1981200" cy="369332"/>
                </a:xfrm>
              </p:grpSpPr>
              <p:cxnSp>
                <p:nvCxnSpPr>
                  <p:cNvPr id="46" name="Straight Connector 45"/>
                  <p:cNvCxnSpPr/>
                  <p:nvPr/>
                </p:nvCxnSpPr>
                <p:spPr>
                  <a:xfrm>
                    <a:off x="4191000" y="3133459"/>
                    <a:ext cx="1981200" cy="0"/>
                  </a:xfrm>
                  <a:prstGeom prst="line">
                    <a:avLst/>
                  </a:prstGeom>
                  <a:ln w="762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7" name="TextBox 46"/>
                  <p:cNvSpPr txBox="1"/>
                  <p:nvPr/>
                </p:nvSpPr>
                <p:spPr>
                  <a:xfrm>
                    <a:off x="4850569" y="2764127"/>
                    <a:ext cx="76174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5 mm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sp>
            <p:nvSpPr>
              <p:cNvPr id="41" name="Rectangle 40"/>
              <p:cNvSpPr/>
              <p:nvPr/>
            </p:nvSpPr>
            <p:spPr>
              <a:xfrm>
                <a:off x="5943600" y="2286000"/>
                <a:ext cx="228600" cy="275400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5310116" y="2010600"/>
                <a:ext cx="228600" cy="275400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3374135" y="2239200"/>
                <a:ext cx="228600" cy="275400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7" name="Straight Arrow Connector 36"/>
            <p:cNvCxnSpPr/>
            <p:nvPr/>
          </p:nvCxnSpPr>
          <p:spPr>
            <a:xfrm flipV="1">
              <a:off x="1843250" y="2545724"/>
              <a:ext cx="1530885" cy="109620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4626120" y="2294588"/>
              <a:ext cx="798296" cy="1363012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H="1" flipV="1">
              <a:off x="6172200" y="2561400"/>
              <a:ext cx="1128307" cy="1080524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2319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lvl="0" fontAlgn="auto">
              <a:spcAft>
                <a:spcPts val="0"/>
              </a:spcAft>
              <a:defRPr/>
            </a:pPr>
            <a:r>
              <a:rPr lang="en-US" sz="28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After 12% </a:t>
            </a:r>
            <a:r>
              <a:rPr lang="en-US" sz="28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engineering strain – orientation map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2" y="3660968"/>
            <a:ext cx="2471116" cy="2968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921" y="3651675"/>
            <a:ext cx="2480172" cy="2977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235" y="3660968"/>
            <a:ext cx="2472286" cy="2968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165280" y="1143000"/>
            <a:ext cx="8800562" cy="2514600"/>
            <a:chOff x="165280" y="1143000"/>
            <a:chExt cx="8800562" cy="2514600"/>
          </a:xfrm>
        </p:grpSpPr>
        <p:grpSp>
          <p:nvGrpSpPr>
            <p:cNvPr id="27" name="Group 26"/>
            <p:cNvGrpSpPr/>
            <p:nvPr/>
          </p:nvGrpSpPr>
          <p:grpSpPr>
            <a:xfrm>
              <a:off x="165280" y="1143000"/>
              <a:ext cx="8800562" cy="2297809"/>
              <a:chOff x="165280" y="1143000"/>
              <a:chExt cx="8800562" cy="2297809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165280" y="1143000"/>
                <a:ext cx="8800562" cy="2297809"/>
                <a:chOff x="593966" y="2764127"/>
                <a:chExt cx="8397633" cy="2192604"/>
              </a:xfrm>
            </p:grpSpPr>
            <p:pic>
              <p:nvPicPr>
                <p:cNvPr id="35" name="Picture 34" descr="G:\O3\Images\032.tif"/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95" t="31127" b="46721"/>
                <a:stretch/>
              </p:blipFill>
              <p:spPr bwMode="auto">
                <a:xfrm>
                  <a:off x="593966" y="2769249"/>
                  <a:ext cx="8397633" cy="218748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36" name="Group 35"/>
                <p:cNvGrpSpPr/>
                <p:nvPr/>
              </p:nvGrpSpPr>
              <p:grpSpPr>
                <a:xfrm>
                  <a:off x="4191000" y="2764127"/>
                  <a:ext cx="1981200" cy="369332"/>
                  <a:chOff x="4191000" y="2764127"/>
                  <a:chExt cx="1981200" cy="369332"/>
                </a:xfrm>
              </p:grpSpPr>
              <p:cxnSp>
                <p:nvCxnSpPr>
                  <p:cNvPr id="37" name="Straight Connector 36"/>
                  <p:cNvCxnSpPr/>
                  <p:nvPr/>
                </p:nvCxnSpPr>
                <p:spPr>
                  <a:xfrm>
                    <a:off x="4191000" y="3133459"/>
                    <a:ext cx="1981200" cy="0"/>
                  </a:xfrm>
                  <a:prstGeom prst="line">
                    <a:avLst/>
                  </a:prstGeom>
                  <a:ln w="762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8" name="TextBox 37"/>
                  <p:cNvSpPr txBox="1"/>
                  <p:nvPr/>
                </p:nvSpPr>
                <p:spPr>
                  <a:xfrm>
                    <a:off x="4850569" y="2764127"/>
                    <a:ext cx="76174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5 mm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sp>
            <p:nvSpPr>
              <p:cNvPr id="32" name="Rectangle 31"/>
              <p:cNvSpPr/>
              <p:nvPr/>
            </p:nvSpPr>
            <p:spPr>
              <a:xfrm>
                <a:off x="5943600" y="2286000"/>
                <a:ext cx="228600" cy="275400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5310116" y="2010600"/>
                <a:ext cx="228600" cy="275400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3374135" y="2239200"/>
                <a:ext cx="228600" cy="275400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8" name="Straight Arrow Connector 27"/>
            <p:cNvCxnSpPr/>
            <p:nvPr/>
          </p:nvCxnSpPr>
          <p:spPr>
            <a:xfrm flipV="1">
              <a:off x="1843250" y="2545724"/>
              <a:ext cx="1530885" cy="109620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4626120" y="2294588"/>
              <a:ext cx="798296" cy="1363012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H="1" flipV="1">
              <a:off x="6172200" y="2561400"/>
              <a:ext cx="1128307" cy="1080524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1610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lvl="0" fontAlgn="auto">
              <a:spcAft>
                <a:spcPts val="0"/>
              </a:spcAft>
              <a:defRPr/>
            </a:pPr>
            <a:r>
              <a:rPr lang="en-US" sz="28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After 19% </a:t>
            </a:r>
            <a:r>
              <a:rPr lang="en-US" sz="28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engineering strain – orientation map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3657601"/>
            <a:ext cx="2475093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453" y="3657601"/>
            <a:ext cx="2475093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307" y="3657600"/>
            <a:ext cx="2475093" cy="2971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165280" y="1143000"/>
            <a:ext cx="8800562" cy="2514600"/>
            <a:chOff x="165280" y="1143000"/>
            <a:chExt cx="8800562" cy="2514600"/>
          </a:xfrm>
        </p:grpSpPr>
        <p:grpSp>
          <p:nvGrpSpPr>
            <p:cNvPr id="28" name="Group 27"/>
            <p:cNvGrpSpPr/>
            <p:nvPr/>
          </p:nvGrpSpPr>
          <p:grpSpPr>
            <a:xfrm>
              <a:off x="165280" y="1143000"/>
              <a:ext cx="8800562" cy="2297809"/>
              <a:chOff x="165280" y="1143000"/>
              <a:chExt cx="8800562" cy="2297809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165280" y="1143000"/>
                <a:ext cx="8800562" cy="2297809"/>
                <a:chOff x="593966" y="2764127"/>
                <a:chExt cx="8397633" cy="2192604"/>
              </a:xfrm>
            </p:grpSpPr>
            <p:pic>
              <p:nvPicPr>
                <p:cNvPr id="36" name="Picture 35" descr="G:\O3\Images\032.tif"/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95" t="31127" b="46721"/>
                <a:stretch/>
              </p:blipFill>
              <p:spPr bwMode="auto">
                <a:xfrm>
                  <a:off x="593966" y="2769249"/>
                  <a:ext cx="8397633" cy="218748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37" name="Group 36"/>
                <p:cNvGrpSpPr/>
                <p:nvPr/>
              </p:nvGrpSpPr>
              <p:grpSpPr>
                <a:xfrm>
                  <a:off x="4191000" y="2764127"/>
                  <a:ext cx="1981200" cy="369332"/>
                  <a:chOff x="4191000" y="2764127"/>
                  <a:chExt cx="1981200" cy="369332"/>
                </a:xfrm>
              </p:grpSpPr>
              <p:cxnSp>
                <p:nvCxnSpPr>
                  <p:cNvPr id="38" name="Straight Connector 37"/>
                  <p:cNvCxnSpPr/>
                  <p:nvPr/>
                </p:nvCxnSpPr>
                <p:spPr>
                  <a:xfrm>
                    <a:off x="4191000" y="3133459"/>
                    <a:ext cx="1981200" cy="0"/>
                  </a:xfrm>
                  <a:prstGeom prst="line">
                    <a:avLst/>
                  </a:prstGeom>
                  <a:ln w="762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9" name="TextBox 38"/>
                  <p:cNvSpPr txBox="1"/>
                  <p:nvPr/>
                </p:nvSpPr>
                <p:spPr>
                  <a:xfrm>
                    <a:off x="4850569" y="2764127"/>
                    <a:ext cx="76174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5 mm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sp>
            <p:nvSpPr>
              <p:cNvPr id="33" name="Rectangle 32"/>
              <p:cNvSpPr/>
              <p:nvPr/>
            </p:nvSpPr>
            <p:spPr>
              <a:xfrm>
                <a:off x="5943600" y="2286000"/>
                <a:ext cx="228600" cy="275400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5310116" y="2010600"/>
                <a:ext cx="228600" cy="275400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374135" y="2239200"/>
                <a:ext cx="228600" cy="275400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9" name="Straight Arrow Connector 28"/>
            <p:cNvCxnSpPr/>
            <p:nvPr/>
          </p:nvCxnSpPr>
          <p:spPr>
            <a:xfrm flipV="1">
              <a:off x="1843250" y="2545724"/>
              <a:ext cx="1530885" cy="109620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4626120" y="2294588"/>
              <a:ext cx="798296" cy="1363012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H="1" flipV="1">
              <a:off x="6172200" y="2561400"/>
              <a:ext cx="1128307" cy="1080524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1610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lvl="0" fontAlgn="auto">
              <a:spcAft>
                <a:spcPts val="0"/>
              </a:spcAft>
              <a:defRPr/>
            </a:pPr>
            <a:r>
              <a:rPr lang="en-US" sz="28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Before deformation – orientation deviation map</a:t>
            </a:r>
            <a:endParaRPr lang="en-US" sz="2800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010" y="3657601"/>
            <a:ext cx="2475793" cy="2972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92" y="3657601"/>
            <a:ext cx="2474908" cy="2972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2474673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65280" y="1143000"/>
            <a:ext cx="8800562" cy="2514600"/>
            <a:chOff x="165280" y="1143000"/>
            <a:chExt cx="8800562" cy="2514600"/>
          </a:xfrm>
        </p:grpSpPr>
        <p:grpSp>
          <p:nvGrpSpPr>
            <p:cNvPr id="15" name="Group 14"/>
            <p:cNvGrpSpPr/>
            <p:nvPr/>
          </p:nvGrpSpPr>
          <p:grpSpPr>
            <a:xfrm>
              <a:off x="165280" y="1143000"/>
              <a:ext cx="8800562" cy="2297809"/>
              <a:chOff x="165280" y="1143000"/>
              <a:chExt cx="8800562" cy="2297809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165280" y="1143000"/>
                <a:ext cx="8800562" cy="2297809"/>
                <a:chOff x="593966" y="2764127"/>
                <a:chExt cx="8397633" cy="2192604"/>
              </a:xfrm>
            </p:grpSpPr>
            <p:pic>
              <p:nvPicPr>
                <p:cNvPr id="23" name="Picture 22" descr="G:\O3\Images\032.tif"/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95" t="31127" b="46721"/>
                <a:stretch/>
              </p:blipFill>
              <p:spPr bwMode="auto">
                <a:xfrm>
                  <a:off x="593966" y="2769249"/>
                  <a:ext cx="8397633" cy="218748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24" name="Group 23"/>
                <p:cNvGrpSpPr/>
                <p:nvPr/>
              </p:nvGrpSpPr>
              <p:grpSpPr>
                <a:xfrm>
                  <a:off x="5453327" y="2764127"/>
                  <a:ext cx="1981200" cy="369332"/>
                  <a:chOff x="5453327" y="2764127"/>
                  <a:chExt cx="1981200" cy="369332"/>
                </a:xfrm>
              </p:grpSpPr>
              <p:cxnSp>
                <p:nvCxnSpPr>
                  <p:cNvPr id="25" name="Straight Connector 24"/>
                  <p:cNvCxnSpPr/>
                  <p:nvPr/>
                </p:nvCxnSpPr>
                <p:spPr>
                  <a:xfrm>
                    <a:off x="5453327" y="3133459"/>
                    <a:ext cx="1981200" cy="0"/>
                  </a:xfrm>
                  <a:prstGeom prst="line">
                    <a:avLst/>
                  </a:prstGeom>
                  <a:ln w="762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" name="TextBox 25"/>
                  <p:cNvSpPr txBox="1"/>
                  <p:nvPr/>
                </p:nvSpPr>
                <p:spPr>
                  <a:xfrm>
                    <a:off x="6112896" y="2764127"/>
                    <a:ext cx="76174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5 mm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sp>
            <p:nvSpPr>
              <p:cNvPr id="20" name="Rectangle 19"/>
              <p:cNvSpPr/>
              <p:nvPr/>
            </p:nvSpPr>
            <p:spPr>
              <a:xfrm>
                <a:off x="5943600" y="2286000"/>
                <a:ext cx="228600" cy="275400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5310116" y="2010600"/>
                <a:ext cx="228600" cy="275400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3374135" y="2239200"/>
                <a:ext cx="228600" cy="275400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6" name="Straight Arrow Connector 15"/>
            <p:cNvCxnSpPr/>
            <p:nvPr/>
          </p:nvCxnSpPr>
          <p:spPr>
            <a:xfrm flipV="1">
              <a:off x="1843250" y="2545724"/>
              <a:ext cx="1530885" cy="109620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4626120" y="2294588"/>
              <a:ext cx="798296" cy="1363012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 flipV="1">
              <a:off x="6172200" y="2561400"/>
              <a:ext cx="1128307" cy="1080524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15" r="27737" b="15582"/>
          <a:stretch/>
        </p:blipFill>
        <p:spPr bwMode="auto">
          <a:xfrm>
            <a:off x="229229" y="1161052"/>
            <a:ext cx="4952371" cy="743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709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lvl="0" fontAlgn="auto">
              <a:spcAft>
                <a:spcPts val="0"/>
              </a:spcAft>
              <a:defRPr/>
            </a:pPr>
            <a:r>
              <a:rPr lang="en-US" sz="28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9% strain </a:t>
            </a:r>
            <a:r>
              <a:rPr lang="en-US" sz="28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 orientation deviation map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1"/>
            <a:ext cx="2474907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657600"/>
            <a:ext cx="2474776" cy="2971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834" y="3657601"/>
            <a:ext cx="2474566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165280" y="1143000"/>
            <a:ext cx="8800562" cy="2514600"/>
            <a:chOff x="165280" y="1143000"/>
            <a:chExt cx="8800562" cy="2514600"/>
          </a:xfrm>
        </p:grpSpPr>
        <p:grpSp>
          <p:nvGrpSpPr>
            <p:cNvPr id="14" name="Group 13"/>
            <p:cNvGrpSpPr/>
            <p:nvPr/>
          </p:nvGrpSpPr>
          <p:grpSpPr>
            <a:xfrm>
              <a:off x="165280" y="1143000"/>
              <a:ext cx="8800562" cy="2297809"/>
              <a:chOff x="165280" y="1143000"/>
              <a:chExt cx="8800562" cy="2297809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165280" y="1143000"/>
                <a:ext cx="8800562" cy="2297809"/>
                <a:chOff x="593966" y="2764127"/>
                <a:chExt cx="8397633" cy="2192604"/>
              </a:xfrm>
            </p:grpSpPr>
            <p:pic>
              <p:nvPicPr>
                <p:cNvPr id="22" name="Picture 21" descr="G:\O3\Images\032.tif"/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95" t="31127" b="46721"/>
                <a:stretch/>
              </p:blipFill>
              <p:spPr bwMode="auto">
                <a:xfrm>
                  <a:off x="593966" y="2769249"/>
                  <a:ext cx="8397633" cy="218748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23" name="Group 22"/>
                <p:cNvGrpSpPr/>
                <p:nvPr/>
              </p:nvGrpSpPr>
              <p:grpSpPr>
                <a:xfrm>
                  <a:off x="4191000" y="2764127"/>
                  <a:ext cx="1981200" cy="369332"/>
                  <a:chOff x="4191000" y="2764127"/>
                  <a:chExt cx="1981200" cy="369332"/>
                </a:xfrm>
              </p:grpSpPr>
              <p:cxnSp>
                <p:nvCxnSpPr>
                  <p:cNvPr id="24" name="Straight Connector 23"/>
                  <p:cNvCxnSpPr/>
                  <p:nvPr/>
                </p:nvCxnSpPr>
                <p:spPr>
                  <a:xfrm>
                    <a:off x="4191000" y="3133459"/>
                    <a:ext cx="1981200" cy="0"/>
                  </a:xfrm>
                  <a:prstGeom prst="line">
                    <a:avLst/>
                  </a:prstGeom>
                  <a:ln w="762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5" name="TextBox 24"/>
                  <p:cNvSpPr txBox="1"/>
                  <p:nvPr/>
                </p:nvSpPr>
                <p:spPr>
                  <a:xfrm>
                    <a:off x="4850569" y="2764127"/>
                    <a:ext cx="76174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5 mm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sp>
            <p:nvSpPr>
              <p:cNvPr id="19" name="Rectangle 18"/>
              <p:cNvSpPr/>
              <p:nvPr/>
            </p:nvSpPr>
            <p:spPr>
              <a:xfrm>
                <a:off x="5943600" y="2286000"/>
                <a:ext cx="228600" cy="275400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5310116" y="2010600"/>
                <a:ext cx="228600" cy="275400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3374135" y="2239200"/>
                <a:ext cx="228600" cy="275400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5" name="Straight Arrow Connector 14"/>
            <p:cNvCxnSpPr/>
            <p:nvPr/>
          </p:nvCxnSpPr>
          <p:spPr>
            <a:xfrm flipV="1">
              <a:off x="1843250" y="2545724"/>
              <a:ext cx="1530885" cy="109620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4626120" y="2294588"/>
              <a:ext cx="798296" cy="1363012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 flipV="1">
              <a:off x="6172200" y="2561400"/>
              <a:ext cx="1128307" cy="1080524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160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lvl="0" fontAlgn="auto">
              <a:spcAft>
                <a:spcPts val="0"/>
              </a:spcAft>
              <a:defRPr/>
            </a:pPr>
            <a:r>
              <a:rPr lang="en-US" sz="28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12% strain </a:t>
            </a:r>
            <a:r>
              <a:rPr lang="en-US" sz="28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 orientation deviation map</a:t>
            </a:r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1"/>
            <a:ext cx="2475056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657601"/>
            <a:ext cx="2474725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3657600"/>
            <a:ext cx="2476500" cy="2974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165280" y="1143000"/>
            <a:ext cx="8800562" cy="2514600"/>
            <a:chOff x="165280" y="1143000"/>
            <a:chExt cx="8800562" cy="2514600"/>
          </a:xfrm>
        </p:grpSpPr>
        <p:grpSp>
          <p:nvGrpSpPr>
            <p:cNvPr id="14" name="Group 13"/>
            <p:cNvGrpSpPr/>
            <p:nvPr/>
          </p:nvGrpSpPr>
          <p:grpSpPr>
            <a:xfrm>
              <a:off x="165280" y="1143000"/>
              <a:ext cx="8800562" cy="2297809"/>
              <a:chOff x="165280" y="1143000"/>
              <a:chExt cx="8800562" cy="2297809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165280" y="1143000"/>
                <a:ext cx="8800562" cy="2297809"/>
                <a:chOff x="593966" y="2764127"/>
                <a:chExt cx="8397633" cy="2192604"/>
              </a:xfrm>
            </p:grpSpPr>
            <p:pic>
              <p:nvPicPr>
                <p:cNvPr id="22" name="Picture 21" descr="G:\O3\Images\032.tif"/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95" t="31127" b="46721"/>
                <a:stretch/>
              </p:blipFill>
              <p:spPr bwMode="auto">
                <a:xfrm>
                  <a:off x="593966" y="2769249"/>
                  <a:ext cx="8397633" cy="218748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23" name="Group 22"/>
                <p:cNvGrpSpPr/>
                <p:nvPr/>
              </p:nvGrpSpPr>
              <p:grpSpPr>
                <a:xfrm>
                  <a:off x="4191000" y="2764127"/>
                  <a:ext cx="1981200" cy="369332"/>
                  <a:chOff x="4191000" y="2764127"/>
                  <a:chExt cx="1981200" cy="369332"/>
                </a:xfrm>
              </p:grpSpPr>
              <p:cxnSp>
                <p:nvCxnSpPr>
                  <p:cNvPr id="24" name="Straight Connector 23"/>
                  <p:cNvCxnSpPr/>
                  <p:nvPr/>
                </p:nvCxnSpPr>
                <p:spPr>
                  <a:xfrm>
                    <a:off x="4191000" y="3133459"/>
                    <a:ext cx="1981200" cy="0"/>
                  </a:xfrm>
                  <a:prstGeom prst="line">
                    <a:avLst/>
                  </a:prstGeom>
                  <a:ln w="762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5" name="TextBox 24"/>
                  <p:cNvSpPr txBox="1"/>
                  <p:nvPr/>
                </p:nvSpPr>
                <p:spPr>
                  <a:xfrm>
                    <a:off x="4850569" y="2764127"/>
                    <a:ext cx="76174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5 mm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sp>
            <p:nvSpPr>
              <p:cNvPr id="19" name="Rectangle 18"/>
              <p:cNvSpPr/>
              <p:nvPr/>
            </p:nvSpPr>
            <p:spPr>
              <a:xfrm>
                <a:off x="5943600" y="2286000"/>
                <a:ext cx="228600" cy="275400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5310116" y="2010600"/>
                <a:ext cx="228600" cy="275400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3374135" y="2239200"/>
                <a:ext cx="228600" cy="275400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5" name="Straight Arrow Connector 14"/>
            <p:cNvCxnSpPr/>
            <p:nvPr/>
          </p:nvCxnSpPr>
          <p:spPr>
            <a:xfrm flipV="1">
              <a:off x="1843250" y="2545724"/>
              <a:ext cx="1530885" cy="109620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4626120" y="2294588"/>
              <a:ext cx="798296" cy="1363012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 flipV="1">
              <a:off x="6172200" y="2561400"/>
              <a:ext cx="1128307" cy="1080524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2933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lvl="0" fontAlgn="auto">
              <a:spcAft>
                <a:spcPts val="0"/>
              </a:spcAft>
              <a:defRPr/>
            </a:pPr>
            <a:r>
              <a:rPr lang="en-US" sz="28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19% strain </a:t>
            </a:r>
            <a:r>
              <a:rPr lang="en-US" sz="28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 orientation deviation map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2474673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050" y="3652301"/>
            <a:ext cx="2479029" cy="2977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796" y="3657600"/>
            <a:ext cx="2474725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165280" y="1143000"/>
            <a:ext cx="8800562" cy="2514600"/>
            <a:chOff x="165280" y="1143000"/>
            <a:chExt cx="8800562" cy="2514600"/>
          </a:xfrm>
        </p:grpSpPr>
        <p:grpSp>
          <p:nvGrpSpPr>
            <p:cNvPr id="14" name="Group 13"/>
            <p:cNvGrpSpPr/>
            <p:nvPr/>
          </p:nvGrpSpPr>
          <p:grpSpPr>
            <a:xfrm>
              <a:off x="165280" y="1143000"/>
              <a:ext cx="8800562" cy="2297809"/>
              <a:chOff x="165280" y="1143000"/>
              <a:chExt cx="8800562" cy="2297809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165280" y="1143000"/>
                <a:ext cx="8800562" cy="2297809"/>
                <a:chOff x="593966" y="2764127"/>
                <a:chExt cx="8397633" cy="2192604"/>
              </a:xfrm>
            </p:grpSpPr>
            <p:pic>
              <p:nvPicPr>
                <p:cNvPr id="22" name="Picture 21" descr="G:\O3\Images\032.tif"/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95" t="31127" b="46721"/>
                <a:stretch/>
              </p:blipFill>
              <p:spPr bwMode="auto">
                <a:xfrm>
                  <a:off x="593966" y="2769249"/>
                  <a:ext cx="8397633" cy="218748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23" name="Group 22"/>
                <p:cNvGrpSpPr/>
                <p:nvPr/>
              </p:nvGrpSpPr>
              <p:grpSpPr>
                <a:xfrm>
                  <a:off x="4191000" y="2764127"/>
                  <a:ext cx="1981200" cy="369332"/>
                  <a:chOff x="4191000" y="2764127"/>
                  <a:chExt cx="1981200" cy="369332"/>
                </a:xfrm>
              </p:grpSpPr>
              <p:cxnSp>
                <p:nvCxnSpPr>
                  <p:cNvPr id="24" name="Straight Connector 23"/>
                  <p:cNvCxnSpPr/>
                  <p:nvPr/>
                </p:nvCxnSpPr>
                <p:spPr>
                  <a:xfrm>
                    <a:off x="4191000" y="3133459"/>
                    <a:ext cx="1981200" cy="0"/>
                  </a:xfrm>
                  <a:prstGeom prst="line">
                    <a:avLst/>
                  </a:prstGeom>
                  <a:ln w="762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5" name="TextBox 24"/>
                  <p:cNvSpPr txBox="1"/>
                  <p:nvPr/>
                </p:nvSpPr>
                <p:spPr>
                  <a:xfrm>
                    <a:off x="4850569" y="2764127"/>
                    <a:ext cx="76174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5 mm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sp>
            <p:nvSpPr>
              <p:cNvPr id="19" name="Rectangle 18"/>
              <p:cNvSpPr/>
              <p:nvPr/>
            </p:nvSpPr>
            <p:spPr>
              <a:xfrm>
                <a:off x="5943600" y="2286000"/>
                <a:ext cx="228600" cy="275400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5310116" y="2010600"/>
                <a:ext cx="228600" cy="275400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3374135" y="2239200"/>
                <a:ext cx="228600" cy="275400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5" name="Straight Arrow Connector 14"/>
            <p:cNvCxnSpPr/>
            <p:nvPr/>
          </p:nvCxnSpPr>
          <p:spPr>
            <a:xfrm flipV="1">
              <a:off x="1843250" y="2545724"/>
              <a:ext cx="1530885" cy="109620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4626120" y="2294588"/>
              <a:ext cx="798296" cy="1363012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 flipV="1">
              <a:off x="6172200" y="2561400"/>
              <a:ext cx="1128307" cy="1080524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0537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2800" dirty="0"/>
              <a:t>Identifying </a:t>
            </a:r>
            <a:r>
              <a:rPr lang="en-US" sz="2800" dirty="0" smtClean="0"/>
              <a:t>active slip systems in Nb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990600"/>
            <a:ext cx="7315200" cy="4525963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2000" dirty="0"/>
              <a:t>Motivation</a:t>
            </a:r>
          </a:p>
          <a:p>
            <a:pPr lvl="1">
              <a:lnSpc>
                <a:spcPct val="120000"/>
              </a:lnSpc>
            </a:pPr>
            <a:r>
              <a:rPr lang="en-US" sz="1800" dirty="0" smtClean="0"/>
              <a:t>Slip activities </a:t>
            </a:r>
            <a:r>
              <a:rPr lang="en-US" sz="1800" dirty="0" smtClean="0">
                <a:sym typeface="Wingdings" pitchFamily="2" charset="2"/>
              </a:rPr>
              <a:t> </a:t>
            </a:r>
            <a:r>
              <a:rPr lang="en-US" sz="1800" dirty="0" smtClean="0"/>
              <a:t>recrystallization </a:t>
            </a:r>
            <a:r>
              <a:rPr lang="en-US" sz="1800" dirty="0" smtClean="0">
                <a:sym typeface="Wingdings" pitchFamily="2" charset="2"/>
              </a:rPr>
              <a:t> </a:t>
            </a:r>
            <a:r>
              <a:rPr lang="en-US" sz="1800" dirty="0" smtClean="0"/>
              <a:t>cavity performance</a:t>
            </a:r>
            <a:endParaRPr lang="en-US" sz="1800" dirty="0"/>
          </a:p>
          <a:p>
            <a:pPr lvl="1">
              <a:lnSpc>
                <a:spcPct val="120000"/>
              </a:lnSpc>
            </a:pPr>
            <a:r>
              <a:rPr lang="en-US" sz="1800" dirty="0" smtClean="0"/>
              <a:t>Simulating deformation </a:t>
            </a:r>
            <a:r>
              <a:rPr lang="en-US" sz="1800" dirty="0"/>
              <a:t>and </a:t>
            </a:r>
            <a:r>
              <a:rPr lang="en-US" sz="1800" dirty="0" smtClean="0"/>
              <a:t>recrystallization</a:t>
            </a:r>
          </a:p>
          <a:p>
            <a:pPr lvl="1">
              <a:lnSpc>
                <a:spcPct val="120000"/>
              </a:lnSpc>
            </a:pPr>
            <a:endParaRPr lang="en-US" sz="1800" dirty="0"/>
          </a:p>
          <a:p>
            <a:pPr>
              <a:lnSpc>
                <a:spcPct val="120000"/>
              </a:lnSpc>
            </a:pPr>
            <a:r>
              <a:rPr lang="en-US" sz="2000" dirty="0"/>
              <a:t>Determining slip systems</a:t>
            </a:r>
          </a:p>
          <a:p>
            <a:pPr lvl="1">
              <a:lnSpc>
                <a:spcPct val="120000"/>
              </a:lnSpc>
            </a:pPr>
            <a:r>
              <a:rPr lang="en-US" sz="1800" dirty="0"/>
              <a:t>Slip trace: </a:t>
            </a:r>
            <a:r>
              <a:rPr lang="en-US" sz="1800" dirty="0" smtClean="0"/>
              <a:t>intersection </a:t>
            </a:r>
            <a:r>
              <a:rPr lang="en-US" sz="1800" dirty="0"/>
              <a:t>of </a:t>
            </a:r>
            <a:r>
              <a:rPr lang="en-US" sz="1800" dirty="0" smtClean="0"/>
              <a:t>surface </a:t>
            </a:r>
            <a:r>
              <a:rPr lang="en-US" sz="1800" dirty="0"/>
              <a:t>and </a:t>
            </a:r>
            <a:r>
              <a:rPr lang="en-US" sz="1800" i="1" dirty="0" smtClean="0"/>
              <a:t>slip </a:t>
            </a:r>
            <a:r>
              <a:rPr lang="en-US" sz="1800" i="1" dirty="0"/>
              <a:t>plane </a:t>
            </a:r>
            <a:endParaRPr lang="en-US" sz="1800" i="1" dirty="0" smtClean="0"/>
          </a:p>
          <a:p>
            <a:pPr lvl="1">
              <a:lnSpc>
                <a:spcPct val="120000"/>
              </a:lnSpc>
            </a:pPr>
            <a:r>
              <a:rPr lang="en-US" sz="1800" i="1" dirty="0" smtClean="0"/>
              <a:t>Slip direction: </a:t>
            </a:r>
            <a:r>
              <a:rPr lang="en-US" sz="1800" dirty="0"/>
              <a:t>usually rotates towards tensile </a:t>
            </a:r>
            <a:r>
              <a:rPr lang="en-US" sz="1800" dirty="0" smtClean="0"/>
              <a:t>direction</a:t>
            </a:r>
          </a:p>
          <a:p>
            <a:pPr lvl="1">
              <a:lnSpc>
                <a:spcPct val="120000"/>
              </a:lnSpc>
            </a:pPr>
            <a:r>
              <a:rPr lang="en-US" sz="1800" dirty="0" smtClean="0"/>
              <a:t>High resolved shear stress</a:t>
            </a:r>
            <a:endParaRPr lang="en-US" sz="1800" dirty="0"/>
          </a:p>
          <a:p>
            <a:endParaRPr lang="en-US" sz="2800" dirty="0"/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0" y="6324600"/>
            <a:ext cx="773961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Baars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Investigation of active slip systems in high purity single crystal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niobium, PhD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dissertation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866900" y="4419600"/>
            <a:ext cx="5372100" cy="1600200"/>
            <a:chOff x="1600200" y="4419600"/>
            <a:chExt cx="5372100" cy="1600200"/>
          </a:xfrm>
        </p:grpSpPr>
        <p:sp>
          <p:nvSpPr>
            <p:cNvPr id="4" name="TextBox 1"/>
            <p:cNvSpPr txBox="1">
              <a:spLocks noChangeArrowheads="1"/>
            </p:cNvSpPr>
            <p:nvPr/>
          </p:nvSpPr>
          <p:spPr bwMode="auto">
            <a:xfrm>
              <a:off x="1676400" y="5373469"/>
              <a:ext cx="144621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 b="1" baseline="-25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800" b="1" baseline="-25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800" b="1" baseline="-25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800" b="1" baseline="-25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800" b="1" baseline="-25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 b="1" baseline="-25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 b="1" baseline="-25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 b="1" baseline="-25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 b="1" baseline="-25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buFontTx/>
                <a:buNone/>
              </a:pPr>
              <a:r>
                <a:rPr lang="en-US" sz="1800" b="0" baseline="0" dirty="0" smtClean="0"/>
                <a:t>Single</a:t>
              </a:r>
            </a:p>
            <a:p>
              <a:pPr algn="ctr">
                <a:buFontTx/>
                <a:buNone/>
              </a:pPr>
              <a:r>
                <a:rPr lang="en-US" sz="1800" b="0" baseline="0" dirty="0" smtClean="0"/>
                <a:t>slip system</a:t>
              </a:r>
            </a:p>
          </p:txBody>
        </p:sp>
        <p:grpSp>
          <p:nvGrpSpPr>
            <p:cNvPr id="5" name="Group 2"/>
            <p:cNvGrpSpPr>
              <a:grpSpLocks/>
            </p:cNvGrpSpPr>
            <p:nvPr/>
          </p:nvGrpSpPr>
          <p:grpSpPr bwMode="auto">
            <a:xfrm>
              <a:off x="1600200" y="4419600"/>
              <a:ext cx="5372100" cy="962025"/>
              <a:chOff x="1905000" y="4572000"/>
              <a:chExt cx="5372100" cy="962025"/>
            </a:xfrm>
          </p:grpSpPr>
          <p:pic>
            <p:nvPicPr>
              <p:cNvPr id="6" name="Picture 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05000" y="4572000"/>
                <a:ext cx="5372100" cy="962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Rectangle 6"/>
              <p:cNvSpPr/>
              <p:nvPr/>
            </p:nvSpPr>
            <p:spPr bwMode="auto">
              <a:xfrm>
                <a:off x="1905000" y="4600575"/>
                <a:ext cx="304800" cy="228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anchor="ctr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sz="2000" b="0" kern="0" baseline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3670300" y="4614863"/>
                <a:ext cx="304800" cy="228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anchor="ctr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sz="2000" b="0" kern="0" baseline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 bwMode="auto">
              <a:xfrm>
                <a:off x="5511800" y="4602163"/>
                <a:ext cx="304800" cy="228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anchor="ctr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sz="2000" b="0" kern="0" baseline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3657600" y="5373469"/>
              <a:ext cx="115713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/>
                <a:t>Two slip systems </a:t>
              </a: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486400" y="5373469"/>
              <a:ext cx="143474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FontTx/>
                <a:buNone/>
              </a:pPr>
              <a:r>
                <a:rPr lang="en-US" dirty="0"/>
                <a:t>Two with similar trace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412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lvl="0" fontAlgn="auto">
              <a:spcAft>
                <a:spcPts val="0"/>
              </a:spcAft>
              <a:defRPr/>
            </a:pPr>
            <a:r>
              <a:rPr lang="en-US" sz="28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Before deformation – pole figures</a:t>
            </a:r>
            <a:endParaRPr lang="en-US" sz="2800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280" y="1143000"/>
            <a:ext cx="8800562" cy="2514600"/>
            <a:chOff x="165280" y="1143000"/>
            <a:chExt cx="8800562" cy="2514600"/>
          </a:xfrm>
        </p:grpSpPr>
        <p:grpSp>
          <p:nvGrpSpPr>
            <p:cNvPr id="7" name="Group 6"/>
            <p:cNvGrpSpPr/>
            <p:nvPr/>
          </p:nvGrpSpPr>
          <p:grpSpPr>
            <a:xfrm>
              <a:off x="165280" y="1143000"/>
              <a:ext cx="8800562" cy="2297809"/>
              <a:chOff x="165280" y="1143000"/>
              <a:chExt cx="8800562" cy="2297809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165280" y="1143000"/>
                <a:ext cx="8800562" cy="2297809"/>
                <a:chOff x="593966" y="2764127"/>
                <a:chExt cx="8397633" cy="2192604"/>
              </a:xfrm>
            </p:grpSpPr>
            <p:pic>
              <p:nvPicPr>
                <p:cNvPr id="19" name="Picture 18" descr="G:\O3\Images\032.tif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95" t="31127" b="46721"/>
                <a:stretch/>
              </p:blipFill>
              <p:spPr bwMode="auto">
                <a:xfrm>
                  <a:off x="593966" y="2769249"/>
                  <a:ext cx="8397633" cy="218748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20" name="Group 19"/>
                <p:cNvGrpSpPr/>
                <p:nvPr/>
              </p:nvGrpSpPr>
              <p:grpSpPr>
                <a:xfrm>
                  <a:off x="4191000" y="2764127"/>
                  <a:ext cx="1981200" cy="369332"/>
                  <a:chOff x="4191000" y="2764127"/>
                  <a:chExt cx="1981200" cy="369332"/>
                </a:xfrm>
              </p:grpSpPr>
              <p:cxnSp>
                <p:nvCxnSpPr>
                  <p:cNvPr id="21" name="Straight Connector 20"/>
                  <p:cNvCxnSpPr/>
                  <p:nvPr/>
                </p:nvCxnSpPr>
                <p:spPr>
                  <a:xfrm>
                    <a:off x="4191000" y="3133459"/>
                    <a:ext cx="1981200" cy="0"/>
                  </a:xfrm>
                  <a:prstGeom prst="line">
                    <a:avLst/>
                  </a:prstGeom>
                  <a:ln w="762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4850569" y="2764127"/>
                    <a:ext cx="76174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5 mm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sp>
            <p:nvSpPr>
              <p:cNvPr id="16" name="Rectangle 15"/>
              <p:cNvSpPr/>
              <p:nvPr/>
            </p:nvSpPr>
            <p:spPr>
              <a:xfrm>
                <a:off x="5943600" y="2286000"/>
                <a:ext cx="228600" cy="275400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5310116" y="2010600"/>
                <a:ext cx="228600" cy="275400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3374135" y="2239200"/>
                <a:ext cx="228600" cy="275400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" name="Straight Arrow Connector 8"/>
            <p:cNvCxnSpPr/>
            <p:nvPr/>
          </p:nvCxnSpPr>
          <p:spPr>
            <a:xfrm flipV="1">
              <a:off x="1843250" y="2545724"/>
              <a:ext cx="1530885" cy="109620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4626120" y="2294588"/>
              <a:ext cx="798296" cy="1363012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 flipV="1">
              <a:off x="6172200" y="2561400"/>
              <a:ext cx="1128307" cy="1080524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1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 bwMode="auto">
          <a:xfrm>
            <a:off x="5995116" y="3657600"/>
            <a:ext cx="27432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1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49226"/>
          <a:stretch/>
        </p:blipFill>
        <p:spPr bwMode="auto">
          <a:xfrm>
            <a:off x="391400" y="3657600"/>
            <a:ext cx="2743200" cy="278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1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 bwMode="auto">
          <a:xfrm>
            <a:off x="3200400" y="3670479"/>
            <a:ext cx="27432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709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lvl="0" fontAlgn="auto">
              <a:spcAft>
                <a:spcPts val="0"/>
              </a:spcAft>
              <a:defRPr/>
            </a:pPr>
            <a:r>
              <a:rPr lang="en-US" sz="28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9% strain </a:t>
            </a:r>
            <a:r>
              <a:rPr lang="en-US" sz="28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 pole figures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65280" y="1143000"/>
            <a:ext cx="8800562" cy="2514600"/>
            <a:chOff x="165280" y="1143000"/>
            <a:chExt cx="8800562" cy="2514600"/>
          </a:xfrm>
        </p:grpSpPr>
        <p:grpSp>
          <p:nvGrpSpPr>
            <p:cNvPr id="7" name="Group 6"/>
            <p:cNvGrpSpPr/>
            <p:nvPr/>
          </p:nvGrpSpPr>
          <p:grpSpPr>
            <a:xfrm>
              <a:off x="165280" y="1143000"/>
              <a:ext cx="8800562" cy="2297809"/>
              <a:chOff x="165280" y="1143000"/>
              <a:chExt cx="8800562" cy="2297809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165280" y="1143000"/>
                <a:ext cx="8800562" cy="2297809"/>
                <a:chOff x="593966" y="2764127"/>
                <a:chExt cx="8397633" cy="2192604"/>
              </a:xfrm>
            </p:grpSpPr>
            <p:pic>
              <p:nvPicPr>
                <p:cNvPr id="19" name="Picture 18" descr="G:\O3\Images\032.tif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95" t="31127" b="46721"/>
                <a:stretch/>
              </p:blipFill>
              <p:spPr bwMode="auto">
                <a:xfrm>
                  <a:off x="593966" y="2769249"/>
                  <a:ext cx="8397633" cy="218748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20" name="Group 19"/>
                <p:cNvGrpSpPr/>
                <p:nvPr/>
              </p:nvGrpSpPr>
              <p:grpSpPr>
                <a:xfrm>
                  <a:off x="4191000" y="2764127"/>
                  <a:ext cx="1981200" cy="369332"/>
                  <a:chOff x="4191000" y="2764127"/>
                  <a:chExt cx="1981200" cy="369332"/>
                </a:xfrm>
              </p:grpSpPr>
              <p:cxnSp>
                <p:nvCxnSpPr>
                  <p:cNvPr id="21" name="Straight Connector 20"/>
                  <p:cNvCxnSpPr/>
                  <p:nvPr/>
                </p:nvCxnSpPr>
                <p:spPr>
                  <a:xfrm>
                    <a:off x="4191000" y="3133459"/>
                    <a:ext cx="1981200" cy="0"/>
                  </a:xfrm>
                  <a:prstGeom prst="line">
                    <a:avLst/>
                  </a:prstGeom>
                  <a:ln w="762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4850569" y="2764127"/>
                    <a:ext cx="76174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5 mm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sp>
            <p:nvSpPr>
              <p:cNvPr id="16" name="Rectangle 15"/>
              <p:cNvSpPr/>
              <p:nvPr/>
            </p:nvSpPr>
            <p:spPr>
              <a:xfrm>
                <a:off x="5943600" y="2286000"/>
                <a:ext cx="228600" cy="275400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5310116" y="2010600"/>
                <a:ext cx="228600" cy="275400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3374135" y="2239200"/>
                <a:ext cx="228600" cy="275400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" name="Straight Arrow Connector 8"/>
            <p:cNvCxnSpPr/>
            <p:nvPr/>
          </p:nvCxnSpPr>
          <p:spPr>
            <a:xfrm flipV="1">
              <a:off x="1843250" y="2545724"/>
              <a:ext cx="1530885" cy="109620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4626120" y="2294588"/>
              <a:ext cx="798296" cy="1363012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 flipV="1">
              <a:off x="6172200" y="2561400"/>
              <a:ext cx="1128307" cy="1080524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1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 bwMode="auto">
          <a:xfrm>
            <a:off x="381000" y="3654803"/>
            <a:ext cx="27432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 bwMode="auto">
          <a:xfrm>
            <a:off x="3200400" y="3670479"/>
            <a:ext cx="27432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1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 bwMode="auto">
          <a:xfrm>
            <a:off x="6006921" y="3657600"/>
            <a:ext cx="27432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60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lvl="0" fontAlgn="auto">
              <a:spcAft>
                <a:spcPts val="0"/>
              </a:spcAft>
              <a:defRPr/>
            </a:pPr>
            <a:r>
              <a:rPr lang="en-US" sz="28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12% strain </a:t>
            </a:r>
            <a:r>
              <a:rPr lang="en-US" sz="28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 pole figures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65280" y="1143000"/>
            <a:ext cx="8800562" cy="2514600"/>
            <a:chOff x="165280" y="1143000"/>
            <a:chExt cx="8800562" cy="2514600"/>
          </a:xfrm>
        </p:grpSpPr>
        <p:grpSp>
          <p:nvGrpSpPr>
            <p:cNvPr id="7" name="Group 6"/>
            <p:cNvGrpSpPr/>
            <p:nvPr/>
          </p:nvGrpSpPr>
          <p:grpSpPr>
            <a:xfrm>
              <a:off x="165280" y="1143000"/>
              <a:ext cx="8800562" cy="2297809"/>
              <a:chOff x="165280" y="1143000"/>
              <a:chExt cx="8800562" cy="2297809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165280" y="1143000"/>
                <a:ext cx="8800562" cy="2297809"/>
                <a:chOff x="593966" y="2764127"/>
                <a:chExt cx="8397633" cy="2192604"/>
              </a:xfrm>
            </p:grpSpPr>
            <p:pic>
              <p:nvPicPr>
                <p:cNvPr id="19" name="Picture 18" descr="G:\O3\Images\032.tif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95" t="31127" b="46721"/>
                <a:stretch/>
              </p:blipFill>
              <p:spPr bwMode="auto">
                <a:xfrm>
                  <a:off x="593966" y="2769249"/>
                  <a:ext cx="8397633" cy="218748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20" name="Group 19"/>
                <p:cNvGrpSpPr/>
                <p:nvPr/>
              </p:nvGrpSpPr>
              <p:grpSpPr>
                <a:xfrm>
                  <a:off x="4191000" y="2764127"/>
                  <a:ext cx="1981200" cy="369332"/>
                  <a:chOff x="4191000" y="2764127"/>
                  <a:chExt cx="1981200" cy="369332"/>
                </a:xfrm>
              </p:grpSpPr>
              <p:cxnSp>
                <p:nvCxnSpPr>
                  <p:cNvPr id="21" name="Straight Connector 20"/>
                  <p:cNvCxnSpPr/>
                  <p:nvPr/>
                </p:nvCxnSpPr>
                <p:spPr>
                  <a:xfrm>
                    <a:off x="4191000" y="3133459"/>
                    <a:ext cx="1981200" cy="0"/>
                  </a:xfrm>
                  <a:prstGeom prst="line">
                    <a:avLst/>
                  </a:prstGeom>
                  <a:ln w="762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4850569" y="2764127"/>
                    <a:ext cx="76174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5 mm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sp>
            <p:nvSpPr>
              <p:cNvPr id="16" name="Rectangle 15"/>
              <p:cNvSpPr/>
              <p:nvPr/>
            </p:nvSpPr>
            <p:spPr>
              <a:xfrm>
                <a:off x="5943600" y="2286000"/>
                <a:ext cx="228600" cy="275400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5310116" y="2010600"/>
                <a:ext cx="228600" cy="275400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3374135" y="2239200"/>
                <a:ext cx="228600" cy="275400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" name="Straight Arrow Connector 8"/>
            <p:cNvCxnSpPr/>
            <p:nvPr/>
          </p:nvCxnSpPr>
          <p:spPr>
            <a:xfrm flipV="1">
              <a:off x="1843250" y="2545724"/>
              <a:ext cx="1530885" cy="109620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4626120" y="2294588"/>
              <a:ext cx="798296" cy="1363012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 flipV="1">
              <a:off x="6172200" y="2561400"/>
              <a:ext cx="1128307" cy="1080524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1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 bwMode="auto">
          <a:xfrm>
            <a:off x="381000" y="3657600"/>
            <a:ext cx="27432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 bwMode="auto">
          <a:xfrm>
            <a:off x="3200400" y="3676918"/>
            <a:ext cx="27432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1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 bwMode="auto">
          <a:xfrm>
            <a:off x="6006921" y="3657600"/>
            <a:ext cx="27432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933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lvl="0" fontAlgn="auto">
              <a:spcAft>
                <a:spcPts val="0"/>
              </a:spcAft>
              <a:defRPr/>
            </a:pPr>
            <a:r>
              <a:rPr lang="en-US" sz="28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19% strain </a:t>
            </a:r>
            <a:r>
              <a:rPr lang="en-US" sz="28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 pole figures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65280" y="1143000"/>
            <a:ext cx="8800562" cy="2514600"/>
            <a:chOff x="165280" y="1143000"/>
            <a:chExt cx="8800562" cy="2514600"/>
          </a:xfrm>
        </p:grpSpPr>
        <p:grpSp>
          <p:nvGrpSpPr>
            <p:cNvPr id="7" name="Group 6"/>
            <p:cNvGrpSpPr/>
            <p:nvPr/>
          </p:nvGrpSpPr>
          <p:grpSpPr>
            <a:xfrm>
              <a:off x="165280" y="1143000"/>
              <a:ext cx="8800562" cy="2297809"/>
              <a:chOff x="165280" y="1143000"/>
              <a:chExt cx="8800562" cy="2297809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165280" y="1143000"/>
                <a:ext cx="8800562" cy="2297809"/>
                <a:chOff x="593966" y="2764127"/>
                <a:chExt cx="8397633" cy="2192604"/>
              </a:xfrm>
            </p:grpSpPr>
            <p:pic>
              <p:nvPicPr>
                <p:cNvPr id="19" name="Picture 18" descr="G:\O3\Images\032.tif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95" t="31127" b="46721"/>
                <a:stretch/>
              </p:blipFill>
              <p:spPr bwMode="auto">
                <a:xfrm>
                  <a:off x="593966" y="2769249"/>
                  <a:ext cx="8397633" cy="218748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20" name="Group 19"/>
                <p:cNvGrpSpPr/>
                <p:nvPr/>
              </p:nvGrpSpPr>
              <p:grpSpPr>
                <a:xfrm>
                  <a:off x="4191000" y="2764127"/>
                  <a:ext cx="1981200" cy="369332"/>
                  <a:chOff x="4191000" y="2764127"/>
                  <a:chExt cx="1981200" cy="369332"/>
                </a:xfrm>
              </p:grpSpPr>
              <p:cxnSp>
                <p:nvCxnSpPr>
                  <p:cNvPr id="21" name="Straight Connector 20"/>
                  <p:cNvCxnSpPr/>
                  <p:nvPr/>
                </p:nvCxnSpPr>
                <p:spPr>
                  <a:xfrm>
                    <a:off x="4191000" y="3133459"/>
                    <a:ext cx="1981200" cy="0"/>
                  </a:xfrm>
                  <a:prstGeom prst="line">
                    <a:avLst/>
                  </a:prstGeom>
                  <a:ln w="762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4850569" y="2764127"/>
                    <a:ext cx="76174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5 mm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sp>
            <p:nvSpPr>
              <p:cNvPr id="16" name="Rectangle 15"/>
              <p:cNvSpPr/>
              <p:nvPr/>
            </p:nvSpPr>
            <p:spPr>
              <a:xfrm>
                <a:off x="5943600" y="2286000"/>
                <a:ext cx="228600" cy="275400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5310116" y="2010600"/>
                <a:ext cx="228600" cy="275400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3374135" y="2239200"/>
                <a:ext cx="228600" cy="275400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" name="Straight Arrow Connector 8"/>
            <p:cNvCxnSpPr/>
            <p:nvPr/>
          </p:nvCxnSpPr>
          <p:spPr>
            <a:xfrm flipV="1">
              <a:off x="1843250" y="2545724"/>
              <a:ext cx="1530885" cy="109620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4626120" y="2294588"/>
              <a:ext cx="798296" cy="1363012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 flipV="1">
              <a:off x="6172200" y="2561400"/>
              <a:ext cx="1128307" cy="1080524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1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 bwMode="auto">
          <a:xfrm>
            <a:off x="381000" y="3657600"/>
            <a:ext cx="27432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 bwMode="auto">
          <a:xfrm>
            <a:off x="3200400" y="3670479"/>
            <a:ext cx="27432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1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 bwMode="auto">
          <a:xfrm>
            <a:off x="6006921" y="3657600"/>
            <a:ext cx="27432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537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lvl="0" fontAlgn="auto">
              <a:spcAft>
                <a:spcPts val="0"/>
              </a:spcAft>
              <a:defRPr/>
            </a:pPr>
            <a:r>
              <a:rPr lang="en-US" sz="28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Before deformation – SEM images</a:t>
            </a:r>
            <a:endParaRPr lang="en-US" sz="2800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Di\Desktop\O3\Images\007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72"/>
          <a:stretch/>
        </p:blipFill>
        <p:spPr bwMode="auto">
          <a:xfrm>
            <a:off x="84836" y="3690496"/>
            <a:ext cx="2963164" cy="14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65280" y="1143000"/>
            <a:ext cx="8800562" cy="2514600"/>
            <a:chOff x="165280" y="1143000"/>
            <a:chExt cx="8800562" cy="2514600"/>
          </a:xfrm>
        </p:grpSpPr>
        <p:grpSp>
          <p:nvGrpSpPr>
            <p:cNvPr id="5" name="Group 4"/>
            <p:cNvGrpSpPr/>
            <p:nvPr/>
          </p:nvGrpSpPr>
          <p:grpSpPr>
            <a:xfrm>
              <a:off x="165280" y="1143000"/>
              <a:ext cx="8800562" cy="2297809"/>
              <a:chOff x="165280" y="1143000"/>
              <a:chExt cx="8800562" cy="2297809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165280" y="1143000"/>
                <a:ext cx="8800562" cy="2297809"/>
                <a:chOff x="593966" y="2764127"/>
                <a:chExt cx="8397633" cy="2192604"/>
              </a:xfrm>
            </p:grpSpPr>
            <p:pic>
              <p:nvPicPr>
                <p:cNvPr id="14" name="Picture 13" descr="G:\O3\Images\032.tif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95" t="31127" b="46721"/>
                <a:stretch/>
              </p:blipFill>
              <p:spPr bwMode="auto">
                <a:xfrm>
                  <a:off x="593966" y="2769249"/>
                  <a:ext cx="8397633" cy="218748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5" name="Group 14"/>
                <p:cNvGrpSpPr/>
                <p:nvPr/>
              </p:nvGrpSpPr>
              <p:grpSpPr>
                <a:xfrm>
                  <a:off x="4191000" y="2764127"/>
                  <a:ext cx="1981200" cy="369332"/>
                  <a:chOff x="4191000" y="2764127"/>
                  <a:chExt cx="1981200" cy="369332"/>
                </a:xfrm>
              </p:grpSpPr>
              <p:cxnSp>
                <p:nvCxnSpPr>
                  <p:cNvPr id="16" name="Straight Connector 15"/>
                  <p:cNvCxnSpPr/>
                  <p:nvPr/>
                </p:nvCxnSpPr>
                <p:spPr>
                  <a:xfrm>
                    <a:off x="4191000" y="3133459"/>
                    <a:ext cx="1981200" cy="0"/>
                  </a:xfrm>
                  <a:prstGeom prst="line">
                    <a:avLst/>
                  </a:prstGeom>
                  <a:ln w="762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4850569" y="2764127"/>
                    <a:ext cx="76174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5 mm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sp>
            <p:nvSpPr>
              <p:cNvPr id="11" name="Rectangle 10"/>
              <p:cNvSpPr/>
              <p:nvPr/>
            </p:nvSpPr>
            <p:spPr>
              <a:xfrm>
                <a:off x="5943600" y="2286000"/>
                <a:ext cx="228600" cy="275400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5310116" y="2010600"/>
                <a:ext cx="228600" cy="275400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374135" y="2239200"/>
                <a:ext cx="228600" cy="275400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" name="Straight Arrow Connector 5"/>
            <p:cNvCxnSpPr/>
            <p:nvPr/>
          </p:nvCxnSpPr>
          <p:spPr>
            <a:xfrm flipV="1">
              <a:off x="1843250" y="2545724"/>
              <a:ext cx="1530885" cy="109620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V="1">
              <a:off x="4626120" y="2294588"/>
              <a:ext cx="798296" cy="1363012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H="1" flipV="1">
              <a:off x="6172200" y="2561400"/>
              <a:ext cx="1128307" cy="1080524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107883" y="5193268"/>
            <a:ext cx="958917" cy="369332"/>
            <a:chOff x="7416155" y="4964668"/>
            <a:chExt cx="958917" cy="369332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7561628" y="5334000"/>
              <a:ext cx="66797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7416155" y="4964668"/>
              <a:ext cx="9589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200 µm</a:t>
              </a:r>
              <a:endParaRPr lang="en-US" dirty="0"/>
            </a:p>
          </p:txBody>
        </p:sp>
      </p:grpSp>
      <p:pic>
        <p:nvPicPr>
          <p:cNvPr id="1028" name="Picture 4" descr="C:\Users\Di\Desktop\O3\Images\005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31"/>
          <a:stretch/>
        </p:blipFill>
        <p:spPr bwMode="auto">
          <a:xfrm>
            <a:off x="6096000" y="3690496"/>
            <a:ext cx="2971799" cy="148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Di\Desktop\O3\Images\006.t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97"/>
          <a:stretch/>
        </p:blipFill>
        <p:spPr bwMode="auto">
          <a:xfrm>
            <a:off x="3085555" y="3690496"/>
            <a:ext cx="2983941" cy="14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0779" y="3702164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524000" y="3690496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BEI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971800" y="5448181"/>
            <a:ext cx="403187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SEI – Secondary electron </a:t>
            </a:r>
            <a:r>
              <a:rPr lang="en-US" dirty="0" smtClean="0"/>
              <a:t>imaging</a:t>
            </a:r>
          </a:p>
          <a:p>
            <a:endParaRPr lang="en-US" sz="1000" b="1" dirty="0" smtClean="0"/>
          </a:p>
          <a:p>
            <a:r>
              <a:rPr lang="en-US" dirty="0" smtClean="0"/>
              <a:t>BEI – Backscattered electron imaging</a:t>
            </a:r>
          </a:p>
        </p:txBody>
      </p:sp>
    </p:spTree>
    <p:extLst>
      <p:ext uri="{BB962C8B-B14F-4D97-AF65-F5344CB8AC3E}">
        <p14:creationId xmlns:p14="http://schemas.microsoft.com/office/powerpoint/2010/main" val="390709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lvl="0" fontAlgn="auto">
              <a:spcAft>
                <a:spcPts val="0"/>
              </a:spcAft>
              <a:defRPr/>
            </a:pPr>
            <a:r>
              <a:rPr lang="en-US" sz="28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9% strain </a:t>
            </a:r>
            <a:r>
              <a:rPr lang="en-US" sz="28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 SEM images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65280" y="1143000"/>
            <a:ext cx="8800562" cy="2514600"/>
            <a:chOff x="165280" y="1143000"/>
            <a:chExt cx="8800562" cy="2514600"/>
          </a:xfrm>
        </p:grpSpPr>
        <p:grpSp>
          <p:nvGrpSpPr>
            <p:cNvPr id="5" name="Group 4"/>
            <p:cNvGrpSpPr/>
            <p:nvPr/>
          </p:nvGrpSpPr>
          <p:grpSpPr>
            <a:xfrm>
              <a:off x="165280" y="1143000"/>
              <a:ext cx="8800562" cy="2297809"/>
              <a:chOff x="165280" y="1143000"/>
              <a:chExt cx="8800562" cy="2297809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165280" y="1143000"/>
                <a:ext cx="8800562" cy="2297809"/>
                <a:chOff x="593966" y="2764127"/>
                <a:chExt cx="8397633" cy="2192604"/>
              </a:xfrm>
            </p:grpSpPr>
            <p:pic>
              <p:nvPicPr>
                <p:cNvPr id="14" name="Picture 13" descr="G:\O3\Images\032.tif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95" t="31127" b="46721"/>
                <a:stretch/>
              </p:blipFill>
              <p:spPr bwMode="auto">
                <a:xfrm>
                  <a:off x="593966" y="2769249"/>
                  <a:ext cx="8397633" cy="218748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5" name="Group 14"/>
                <p:cNvGrpSpPr/>
                <p:nvPr/>
              </p:nvGrpSpPr>
              <p:grpSpPr>
                <a:xfrm>
                  <a:off x="4191000" y="2764127"/>
                  <a:ext cx="1981200" cy="369332"/>
                  <a:chOff x="4191000" y="2764127"/>
                  <a:chExt cx="1981200" cy="369332"/>
                </a:xfrm>
              </p:grpSpPr>
              <p:cxnSp>
                <p:nvCxnSpPr>
                  <p:cNvPr id="16" name="Straight Connector 15"/>
                  <p:cNvCxnSpPr/>
                  <p:nvPr/>
                </p:nvCxnSpPr>
                <p:spPr>
                  <a:xfrm>
                    <a:off x="4191000" y="3133459"/>
                    <a:ext cx="1981200" cy="0"/>
                  </a:xfrm>
                  <a:prstGeom prst="line">
                    <a:avLst/>
                  </a:prstGeom>
                  <a:ln w="762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4850569" y="2764127"/>
                    <a:ext cx="76174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5 mm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sp>
            <p:nvSpPr>
              <p:cNvPr id="11" name="Rectangle 10"/>
              <p:cNvSpPr/>
              <p:nvPr/>
            </p:nvSpPr>
            <p:spPr>
              <a:xfrm>
                <a:off x="5943600" y="2286000"/>
                <a:ext cx="228600" cy="275400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5310116" y="2010600"/>
                <a:ext cx="228600" cy="275400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374135" y="2239200"/>
                <a:ext cx="228600" cy="275400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" name="Straight Arrow Connector 5"/>
            <p:cNvCxnSpPr/>
            <p:nvPr/>
          </p:nvCxnSpPr>
          <p:spPr>
            <a:xfrm flipV="1">
              <a:off x="1843250" y="2545724"/>
              <a:ext cx="1530885" cy="109620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V="1">
              <a:off x="4626120" y="2294588"/>
              <a:ext cx="798296" cy="1363012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H="1" flipV="1">
              <a:off x="6172200" y="2561400"/>
              <a:ext cx="1128307" cy="1080524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2" descr="C:\Users\Di\Desktop\O3\Images\008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79"/>
          <a:stretch/>
        </p:blipFill>
        <p:spPr bwMode="auto">
          <a:xfrm>
            <a:off x="3085339" y="3694788"/>
            <a:ext cx="2973322" cy="14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i\Desktop\O3\Images\010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19"/>
          <a:stretch/>
        </p:blipFill>
        <p:spPr bwMode="auto">
          <a:xfrm>
            <a:off x="6096000" y="3694788"/>
            <a:ext cx="2971333" cy="14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i\Desktop\O3\Images\014.t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68"/>
          <a:stretch/>
        </p:blipFill>
        <p:spPr bwMode="auto">
          <a:xfrm>
            <a:off x="68364" y="3694788"/>
            <a:ext cx="2979636" cy="14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0779" y="3702164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24000" y="3690496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BEI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107883" y="5193268"/>
            <a:ext cx="958917" cy="369332"/>
            <a:chOff x="7416155" y="4964668"/>
            <a:chExt cx="958917" cy="369332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7561628" y="5334000"/>
              <a:ext cx="66797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7416155" y="4964668"/>
              <a:ext cx="9589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200 µm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160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lvl="0" fontAlgn="auto">
              <a:spcAft>
                <a:spcPts val="0"/>
              </a:spcAft>
              <a:defRPr/>
            </a:pPr>
            <a:r>
              <a:rPr lang="en-US" sz="28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12% strain </a:t>
            </a:r>
            <a:r>
              <a:rPr lang="en-US" sz="28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 SEM images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5280" y="1143000"/>
            <a:ext cx="8800562" cy="2514600"/>
            <a:chOff x="165280" y="1143000"/>
            <a:chExt cx="8800562" cy="2514600"/>
          </a:xfrm>
        </p:grpSpPr>
        <p:grpSp>
          <p:nvGrpSpPr>
            <p:cNvPr id="4" name="Group 3"/>
            <p:cNvGrpSpPr/>
            <p:nvPr/>
          </p:nvGrpSpPr>
          <p:grpSpPr>
            <a:xfrm>
              <a:off x="165280" y="1143000"/>
              <a:ext cx="8800562" cy="2297809"/>
              <a:chOff x="165280" y="1143000"/>
              <a:chExt cx="8800562" cy="2297809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165280" y="1143000"/>
                <a:ext cx="8800562" cy="2297809"/>
                <a:chOff x="593966" y="2764127"/>
                <a:chExt cx="8397633" cy="2192604"/>
              </a:xfrm>
            </p:grpSpPr>
            <p:pic>
              <p:nvPicPr>
                <p:cNvPr id="13" name="Picture 12" descr="G:\O3\Images\032.tif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95" t="31127" b="46721"/>
                <a:stretch/>
              </p:blipFill>
              <p:spPr bwMode="auto">
                <a:xfrm>
                  <a:off x="593966" y="2769249"/>
                  <a:ext cx="8397633" cy="218748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4" name="Group 13"/>
                <p:cNvGrpSpPr/>
                <p:nvPr/>
              </p:nvGrpSpPr>
              <p:grpSpPr>
                <a:xfrm>
                  <a:off x="4191000" y="2764127"/>
                  <a:ext cx="1981200" cy="369332"/>
                  <a:chOff x="4191000" y="2764127"/>
                  <a:chExt cx="1981200" cy="369332"/>
                </a:xfrm>
              </p:grpSpPr>
              <p:cxnSp>
                <p:nvCxnSpPr>
                  <p:cNvPr id="15" name="Straight Connector 14"/>
                  <p:cNvCxnSpPr/>
                  <p:nvPr/>
                </p:nvCxnSpPr>
                <p:spPr>
                  <a:xfrm>
                    <a:off x="4191000" y="3133459"/>
                    <a:ext cx="1981200" cy="0"/>
                  </a:xfrm>
                  <a:prstGeom prst="line">
                    <a:avLst/>
                  </a:prstGeom>
                  <a:ln w="762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4850569" y="2764127"/>
                    <a:ext cx="76174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5 mm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sp>
            <p:nvSpPr>
              <p:cNvPr id="10" name="Rectangle 9"/>
              <p:cNvSpPr/>
              <p:nvPr/>
            </p:nvSpPr>
            <p:spPr>
              <a:xfrm>
                <a:off x="5943600" y="2286000"/>
                <a:ext cx="228600" cy="275400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5310116" y="2010600"/>
                <a:ext cx="228600" cy="275400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3374135" y="2239200"/>
                <a:ext cx="228600" cy="275400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" name="Straight Arrow Connector 4"/>
            <p:cNvCxnSpPr/>
            <p:nvPr/>
          </p:nvCxnSpPr>
          <p:spPr>
            <a:xfrm flipV="1">
              <a:off x="1843250" y="2545724"/>
              <a:ext cx="1530885" cy="109620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V="1">
              <a:off x="4626120" y="2294588"/>
              <a:ext cx="798296" cy="1363012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H="1" flipV="1">
              <a:off x="6172200" y="2561400"/>
              <a:ext cx="1128307" cy="1080524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2" descr="C:\Users\Di\Desktop\O3\Images\017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52"/>
          <a:stretch/>
        </p:blipFill>
        <p:spPr bwMode="auto">
          <a:xfrm>
            <a:off x="3100194" y="3702164"/>
            <a:ext cx="2957706" cy="147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i\Desktop\O3\Images\019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53"/>
          <a:stretch/>
        </p:blipFill>
        <p:spPr bwMode="auto">
          <a:xfrm>
            <a:off x="6116659" y="3702165"/>
            <a:ext cx="2951141" cy="147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Di\Desktop\O3\Images\021.t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49"/>
          <a:stretch/>
        </p:blipFill>
        <p:spPr bwMode="auto">
          <a:xfrm>
            <a:off x="76200" y="3702164"/>
            <a:ext cx="2957585" cy="147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0779" y="3702164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24000" y="3690496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BEI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107883" y="5193268"/>
            <a:ext cx="958917" cy="369332"/>
            <a:chOff x="7416155" y="4964668"/>
            <a:chExt cx="958917" cy="369332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7561628" y="5334000"/>
              <a:ext cx="66797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7416155" y="4964668"/>
              <a:ext cx="9589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200 µm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2933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lvl="0" fontAlgn="auto">
              <a:spcAft>
                <a:spcPts val="0"/>
              </a:spcAft>
              <a:defRPr/>
            </a:pPr>
            <a:r>
              <a:rPr lang="en-US" sz="28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19% strain </a:t>
            </a:r>
            <a:r>
              <a:rPr lang="en-US" sz="28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 SEM images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5280" y="1143000"/>
            <a:ext cx="8800562" cy="2514600"/>
            <a:chOff x="165280" y="1143000"/>
            <a:chExt cx="8800562" cy="2514600"/>
          </a:xfrm>
        </p:grpSpPr>
        <p:grpSp>
          <p:nvGrpSpPr>
            <p:cNvPr id="4" name="Group 3"/>
            <p:cNvGrpSpPr/>
            <p:nvPr/>
          </p:nvGrpSpPr>
          <p:grpSpPr>
            <a:xfrm>
              <a:off x="165280" y="1143000"/>
              <a:ext cx="8800562" cy="2297809"/>
              <a:chOff x="165280" y="1143000"/>
              <a:chExt cx="8800562" cy="2297809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165280" y="1143000"/>
                <a:ext cx="8800562" cy="2297809"/>
                <a:chOff x="593966" y="2764127"/>
                <a:chExt cx="8397633" cy="2192604"/>
              </a:xfrm>
            </p:grpSpPr>
            <p:pic>
              <p:nvPicPr>
                <p:cNvPr id="13" name="Picture 12" descr="G:\O3\Images\032.tif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95" t="31127" b="46721"/>
                <a:stretch/>
              </p:blipFill>
              <p:spPr bwMode="auto">
                <a:xfrm>
                  <a:off x="593966" y="2769249"/>
                  <a:ext cx="8397633" cy="218748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4" name="Group 13"/>
                <p:cNvGrpSpPr/>
                <p:nvPr/>
              </p:nvGrpSpPr>
              <p:grpSpPr>
                <a:xfrm>
                  <a:off x="4191000" y="2764127"/>
                  <a:ext cx="1981200" cy="369332"/>
                  <a:chOff x="4191000" y="2764127"/>
                  <a:chExt cx="1981200" cy="369332"/>
                </a:xfrm>
              </p:grpSpPr>
              <p:cxnSp>
                <p:nvCxnSpPr>
                  <p:cNvPr id="15" name="Straight Connector 14"/>
                  <p:cNvCxnSpPr/>
                  <p:nvPr/>
                </p:nvCxnSpPr>
                <p:spPr>
                  <a:xfrm>
                    <a:off x="4191000" y="3133459"/>
                    <a:ext cx="1981200" cy="0"/>
                  </a:xfrm>
                  <a:prstGeom prst="line">
                    <a:avLst/>
                  </a:prstGeom>
                  <a:ln w="762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4850569" y="2764127"/>
                    <a:ext cx="76174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5 mm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sp>
            <p:nvSpPr>
              <p:cNvPr id="10" name="Rectangle 9"/>
              <p:cNvSpPr/>
              <p:nvPr/>
            </p:nvSpPr>
            <p:spPr>
              <a:xfrm>
                <a:off x="5943600" y="2286000"/>
                <a:ext cx="228600" cy="275400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5310116" y="2010600"/>
                <a:ext cx="228600" cy="275400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3374135" y="2239200"/>
                <a:ext cx="228600" cy="275400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" name="Straight Arrow Connector 4"/>
            <p:cNvCxnSpPr/>
            <p:nvPr/>
          </p:nvCxnSpPr>
          <p:spPr>
            <a:xfrm flipV="1">
              <a:off x="1843250" y="2545724"/>
              <a:ext cx="1530885" cy="109620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V="1">
              <a:off x="4626120" y="2294588"/>
              <a:ext cx="798296" cy="1363012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H="1" flipV="1">
              <a:off x="6172200" y="2561400"/>
              <a:ext cx="1128307" cy="1080524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2" descr="C:\Users\Di\Desktop\O3\Images\023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59"/>
          <a:stretch/>
        </p:blipFill>
        <p:spPr bwMode="auto">
          <a:xfrm>
            <a:off x="76200" y="3690496"/>
            <a:ext cx="2977917" cy="149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0779" y="3702164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4000" y="3690496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BEI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107883" y="5193268"/>
            <a:ext cx="958917" cy="369332"/>
            <a:chOff x="7416155" y="4964668"/>
            <a:chExt cx="958917" cy="369332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7561628" y="5334000"/>
              <a:ext cx="66797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7416155" y="4964668"/>
              <a:ext cx="9589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200 µm</a:t>
              </a:r>
              <a:endParaRPr lang="en-US" dirty="0"/>
            </a:p>
          </p:txBody>
        </p:sp>
      </p:grpSp>
      <p:pic>
        <p:nvPicPr>
          <p:cNvPr id="4099" name="Picture 3" descr="C:\Users\Di\Desktop\O3\Images\026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59"/>
          <a:stretch/>
        </p:blipFill>
        <p:spPr bwMode="auto">
          <a:xfrm>
            <a:off x="3098442" y="3702164"/>
            <a:ext cx="2954614" cy="147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Di\Desktop\O3\Images\028.t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63"/>
          <a:stretch/>
        </p:blipFill>
        <p:spPr bwMode="auto">
          <a:xfrm>
            <a:off x="6096000" y="3694061"/>
            <a:ext cx="2974260" cy="148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37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Summary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66800" y="1493837"/>
            <a:ext cx="7010400" cy="4525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{112} slip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arguably has an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advantage over {110}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during deformation at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room temperature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for high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purity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Nb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en-US" sz="1000" dirty="0" smtClean="0"/>
          </a:p>
          <a:p>
            <a:pPr>
              <a:lnSpc>
                <a:spcPct val="150000"/>
              </a:lnSpc>
            </a:pPr>
            <a:r>
              <a:rPr lang="en-US" sz="2000" dirty="0" smtClean="0"/>
              <a:t>In situ tensile tests enable better correlation between slip systems and orientations, although there are challenges</a:t>
            </a:r>
          </a:p>
          <a:p>
            <a:pPr lvl="1">
              <a:lnSpc>
                <a:spcPct val="150000"/>
              </a:lnSpc>
            </a:pPr>
            <a:r>
              <a:rPr lang="en-US" sz="1800" dirty="0" smtClean="0"/>
              <a:t>Could not reach 40% strain due to stage limits</a:t>
            </a:r>
          </a:p>
          <a:p>
            <a:pPr lvl="1">
              <a:lnSpc>
                <a:spcPct val="150000"/>
              </a:lnSpc>
            </a:pPr>
            <a:r>
              <a:rPr lang="en-US" sz="1800" dirty="0" smtClean="0"/>
              <a:t>Occasional hiccups with the tensile stage</a:t>
            </a:r>
          </a:p>
          <a:p>
            <a:pPr lvl="1">
              <a:lnSpc>
                <a:spcPct val="150000"/>
              </a:lnSpc>
            </a:pPr>
            <a:r>
              <a:rPr lang="en-US" sz="1800" dirty="0" smtClean="0"/>
              <a:t>Stress relaxation between strain increments is a potential source for inaccuracy</a:t>
            </a:r>
          </a:p>
          <a:p>
            <a:pPr>
              <a:lnSpc>
                <a:spcPct val="15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2193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dirty="0" smtClean="0"/>
              <a:t>Slip trace analysis – an example</a:t>
            </a:r>
            <a:endParaRPr lang="en-US" sz="2800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6096000" cy="4984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0" y="6324600"/>
            <a:ext cx="773961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Baars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Investigation of active slip systems in high purity single crystal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niobium, PhD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dissertation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607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lvl="0" fontAlgn="auto">
              <a:spcAft>
                <a:spcPts val="0"/>
              </a:spcAft>
              <a:defRPr/>
            </a:pPr>
            <a:r>
              <a:rPr lang="en-US" sz="28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Uniaxial tensile tests for studying active slip systems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1268413"/>
            <a:ext cx="4877614" cy="490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123313" y="3048000"/>
            <a:ext cx="4448687" cy="2470150"/>
            <a:chOff x="-1" y="3124200"/>
            <a:chExt cx="4572001" cy="2469490"/>
          </a:xfrm>
        </p:grpSpPr>
        <p:grpSp>
          <p:nvGrpSpPr>
            <p:cNvPr id="7" name="Group 7"/>
            <p:cNvGrpSpPr>
              <a:grpSpLocks/>
            </p:cNvGrpSpPr>
            <p:nvPr/>
          </p:nvGrpSpPr>
          <p:grpSpPr bwMode="auto">
            <a:xfrm>
              <a:off x="-1" y="3124200"/>
              <a:ext cx="4572001" cy="1659194"/>
              <a:chOff x="-1" y="3071344"/>
              <a:chExt cx="4555087" cy="1653056"/>
            </a:xfrm>
          </p:grpSpPr>
          <p:pic>
            <p:nvPicPr>
              <p:cNvPr id="9" name="Picture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42" t="61978"/>
              <a:stretch>
                <a:fillRect/>
              </a:stretch>
            </p:blipFill>
            <p:spPr bwMode="auto">
              <a:xfrm>
                <a:off x="-1" y="3250250"/>
                <a:ext cx="4555087" cy="1474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Rectangle 2"/>
              <p:cNvSpPr>
                <a:spLocks noChangeArrowheads="1"/>
              </p:cNvSpPr>
              <p:nvPr/>
            </p:nvSpPr>
            <p:spPr bwMode="auto">
              <a:xfrm>
                <a:off x="-1" y="3071344"/>
                <a:ext cx="245715" cy="3578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342900" indent="-342900"/>
                <a:endParaRPr lang="en-US"/>
              </a:p>
            </p:txBody>
          </p:sp>
        </p:grpSp>
        <p:pic>
          <p:nvPicPr>
            <p:cNvPr id="8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70" t="38531" r="17018" b="40569"/>
            <a:stretch>
              <a:fillRect/>
            </a:stretch>
          </p:blipFill>
          <p:spPr bwMode="auto">
            <a:xfrm>
              <a:off x="1143000" y="4783394"/>
              <a:ext cx="1970468" cy="810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76200" y="1371600"/>
            <a:ext cx="3962400" cy="213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 b="1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 b="1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 b="1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 b="1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en-US" sz="2000" b="0" baseline="0" dirty="0"/>
              <a:t>12 sets of specimens (O~Z) favoring different slip systems </a:t>
            </a:r>
            <a:endParaRPr lang="en-US" sz="2000" b="0" baseline="0" dirty="0" smtClean="0"/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endParaRPr lang="en-US" sz="1000" b="0" baseline="0" dirty="0" smtClean="0"/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en-US" sz="2000" b="0" baseline="0" dirty="0" smtClean="0"/>
              <a:t>9 </a:t>
            </a:r>
            <a:r>
              <a:rPr lang="en-US" sz="2000" b="0" baseline="0" dirty="0"/>
              <a:t>of them </a:t>
            </a:r>
            <a:r>
              <a:rPr lang="en-US" sz="2000" b="0" baseline="0" dirty="0" smtClean="0"/>
              <a:t>deformed </a:t>
            </a:r>
            <a:r>
              <a:rPr lang="en-US" sz="2000" b="0" baseline="0" dirty="0"/>
              <a:t>to 40% engineering </a:t>
            </a:r>
            <a:r>
              <a:rPr lang="en-US" sz="2000" b="0" baseline="0" dirty="0" smtClean="0"/>
              <a:t>strain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endParaRPr lang="en-US" sz="2000" b="0" baseline="0" dirty="0"/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endParaRPr lang="en-US" sz="2000" b="0" baseline="0" dirty="0" smtClean="0"/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endParaRPr lang="en-US" sz="2000" b="0" baseline="0" dirty="0"/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endParaRPr lang="en-US" sz="2000" b="0" baseline="0" dirty="0" smtClean="0"/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endParaRPr lang="en-US" sz="2000" b="0" baseline="0" dirty="0"/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endParaRPr lang="en-US" sz="2000" b="0" baseline="0" dirty="0" smtClean="0"/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endParaRPr lang="en-US" sz="2000" b="0" baseline="0" dirty="0" smtClean="0"/>
          </a:p>
          <a:p>
            <a:pPr lvl="0">
              <a:lnSpc>
                <a:spcPct val="120000"/>
              </a:lnSpc>
              <a:buFont typeface="Arial" pitchFamily="34" charset="0"/>
              <a:buChar char="•"/>
            </a:pPr>
            <a:r>
              <a:rPr lang="en-US" sz="2000" b="0" kern="0" baseline="0" dirty="0" smtClean="0">
                <a:solidFill>
                  <a:srgbClr val="000000"/>
                </a:solidFill>
              </a:rPr>
              <a:t>Loading rate: 1mm/min</a:t>
            </a:r>
            <a:endParaRPr lang="en-US" sz="2000" b="0" kern="0" baseline="0" dirty="0">
              <a:solidFill>
                <a:srgbClr val="000000"/>
              </a:solidFill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0" y="6324600"/>
            <a:ext cx="773961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Baars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Investigation of active slip systems in high purity single crystal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niobium, PhD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dissertation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901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lvl="0">
              <a:defRPr/>
            </a:pPr>
            <a:r>
              <a:rPr lang="en-US" sz="28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Stress-strain behavior varies greatly with orientations</a:t>
            </a:r>
          </a:p>
        </p:txBody>
      </p:sp>
      <p:pic>
        <p:nvPicPr>
          <p:cNvPr id="3" name="Picture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15"/>
          <a:stretch/>
        </p:blipFill>
        <p:spPr bwMode="auto">
          <a:xfrm>
            <a:off x="5791201" y="1178143"/>
            <a:ext cx="3269940" cy="468925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387440" y="5189392"/>
            <a:ext cx="5556160" cy="1059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  <a:latin typeface="Arial" charset="0"/>
              </a:rPr>
              <a:t>S and T ended up being the softest two</a:t>
            </a:r>
          </a:p>
          <a:p>
            <a:pPr marL="285750" indent="-285750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US" kern="0" dirty="0" smtClean="0">
                <a:solidFill>
                  <a:srgbClr val="000000"/>
                </a:solidFill>
                <a:latin typeface="Arial" charset="0"/>
              </a:rPr>
              <a:t>U </a:t>
            </a:r>
            <a:r>
              <a:rPr lang="en-US" kern="0" dirty="0">
                <a:solidFill>
                  <a:srgbClr val="000000"/>
                </a:solidFill>
                <a:latin typeface="Arial" charset="0"/>
              </a:rPr>
              <a:t>hardened more than a </a:t>
            </a:r>
            <a:r>
              <a:rPr lang="en-US" kern="0" dirty="0" smtClean="0">
                <a:solidFill>
                  <a:srgbClr val="000000"/>
                </a:solidFill>
                <a:latin typeface="Arial" charset="0"/>
              </a:rPr>
              <a:t>typical poly-crystal</a:t>
            </a:r>
            <a:endParaRPr lang="en-US" kern="0" dirty="0">
              <a:solidFill>
                <a:srgbClr val="000000"/>
              </a:solidFill>
              <a:latin typeface="Arial" charset="0"/>
            </a:endParaRPr>
          </a:p>
          <a:p>
            <a:pPr marL="285750" lvl="0" indent="-285750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US" kern="0" dirty="0" smtClean="0">
                <a:solidFill>
                  <a:srgbClr val="000000"/>
                </a:solidFill>
                <a:latin typeface="Arial" charset="0"/>
              </a:rPr>
              <a:t>P and T had a similar initial hardening slope</a:t>
            </a:r>
          </a:p>
        </p:txBody>
      </p:sp>
      <p:sp>
        <p:nvSpPr>
          <p:cNvPr id="5" name="Rectangle 4"/>
          <p:cNvSpPr/>
          <p:nvPr/>
        </p:nvSpPr>
        <p:spPr>
          <a:xfrm>
            <a:off x="6172200" y="1828800"/>
            <a:ext cx="933450" cy="394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kern="0" dirty="0" smtClean="0">
                <a:solidFill>
                  <a:srgbClr val="000000"/>
                </a:solidFill>
                <a:latin typeface="Arial" charset="0"/>
              </a:rPr>
              <a:t> Start</a:t>
            </a:r>
            <a:endParaRPr lang="en-US" kern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72200" y="2133600"/>
            <a:ext cx="933450" cy="394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kern="0" dirty="0" smtClean="0">
                <a:solidFill>
                  <a:srgbClr val="000000"/>
                </a:solidFill>
                <a:latin typeface="Arial" charset="0"/>
              </a:rPr>
              <a:t> End</a:t>
            </a:r>
            <a:endParaRPr lang="en-US" kern="0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6200" y="847413"/>
            <a:ext cx="6097042" cy="4382959"/>
            <a:chOff x="0" y="609600"/>
            <a:chExt cx="6267450" cy="4505459"/>
          </a:xfrm>
        </p:grpSpPr>
        <p:pic>
          <p:nvPicPr>
            <p:cNvPr id="8" name="Picture 7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901" b="5829"/>
            <a:stretch/>
          </p:blipFill>
          <p:spPr bwMode="auto">
            <a:xfrm>
              <a:off x="0" y="609600"/>
              <a:ext cx="5769735" cy="45054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Isosceles Triangle 8"/>
            <p:cNvSpPr/>
            <p:nvPr/>
          </p:nvSpPr>
          <p:spPr>
            <a:xfrm>
              <a:off x="6153150" y="1815590"/>
              <a:ext cx="114300" cy="98535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Isosceles Triangle 9"/>
            <p:cNvSpPr/>
            <p:nvPr/>
          </p:nvSpPr>
          <p:spPr>
            <a:xfrm>
              <a:off x="6153150" y="2120390"/>
              <a:ext cx="114300" cy="98535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511121" y="2425521"/>
              <a:ext cx="304800" cy="3048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4202805" y="3169190"/>
              <a:ext cx="304800" cy="3048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5464934" y="2925650"/>
              <a:ext cx="304800" cy="3048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168758" y="1488954"/>
              <a:ext cx="304800" cy="3048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0" y="6324600"/>
            <a:ext cx="773961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Baars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Investigation of active slip systems in high purity single crystal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niobium, PhD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dissertation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8510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lvl="0">
              <a:defRPr/>
            </a:pPr>
            <a:r>
              <a:rPr lang="en-US" sz="28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{112} slip almost accounts for all the initial</a:t>
            </a:r>
          </a:p>
          <a:p>
            <a:pPr lvl="0">
              <a:defRPr/>
            </a:pPr>
            <a:r>
              <a:rPr lang="en-US" sz="28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hardening behavior of the 9 specimens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7194962"/>
              </p:ext>
            </p:extLst>
          </p:nvPr>
        </p:nvGraphicFramePr>
        <p:xfrm>
          <a:off x="3810000" y="1138231"/>
          <a:ext cx="5181600" cy="5338769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1143000"/>
                <a:gridCol w="2895600"/>
                <a:gridCol w="1143000"/>
              </a:tblGrid>
              <a:tr h="16824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0" dirty="0" smtClean="0"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Specimen</a:t>
                      </a:r>
                      <a:endParaRPr lang="en-US" sz="1200" b="0" dirty="0">
                        <a:effectLst/>
                        <a:latin typeface="Arial" pitchFamily="34" charset="0"/>
                        <a:ea typeface="SimSun"/>
                        <a:cs typeface="Arial" pitchFamily="34" charset="0"/>
                      </a:endParaRPr>
                    </a:p>
                  </a:txBody>
                  <a:tcPr marL="118568" marR="11856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Difference between highest resolved shear stress on primary and secondary {112} slip systems (</a:t>
                      </a:r>
                      <a:r>
                        <a:rPr lang="en-US" sz="1600" b="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MPa</a:t>
                      </a:r>
                      <a:r>
                        <a:rPr lang="en-US" sz="16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), and </a:t>
                      </a:r>
                      <a:r>
                        <a:rPr lang="en-US" sz="1600" b="0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ratio of resolved shear on two highest {112} systems</a:t>
                      </a:r>
                      <a:endParaRPr lang="en-US" sz="1200" b="0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SimSun"/>
                        <a:cs typeface="Arial" pitchFamily="34" charset="0"/>
                      </a:endParaRPr>
                    </a:p>
                  </a:txBody>
                  <a:tcPr marL="118568" marR="11856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Initial hardening rate</a:t>
                      </a:r>
                      <a:endParaRPr lang="en-US" sz="1200" b="0" dirty="0">
                        <a:effectLst/>
                        <a:latin typeface="Arial" pitchFamily="34" charset="0"/>
                        <a:ea typeface="SimSun"/>
                        <a:cs typeface="Arial" pitchFamily="34" charset="0"/>
                      </a:endParaRPr>
                    </a:p>
                  </a:txBody>
                  <a:tcPr marL="118568" marR="118568" marT="0" marB="0" anchor="ctr"/>
                </a:tc>
              </a:tr>
              <a:tr h="3620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0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X3</a:t>
                      </a:r>
                      <a:endParaRPr lang="en-US" sz="1200" b="0" dirty="0">
                        <a:solidFill>
                          <a:srgbClr val="0070C0"/>
                        </a:solidFill>
                        <a:effectLst/>
                        <a:latin typeface="Arial" pitchFamily="34" charset="0"/>
                        <a:ea typeface="SimSun"/>
                        <a:cs typeface="Arial" pitchFamily="34" charset="0"/>
                      </a:endParaRPr>
                    </a:p>
                  </a:txBody>
                  <a:tcPr marL="118568" marR="11856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4              </a:t>
                      </a:r>
                      <a:r>
                        <a:rPr lang="en-US" sz="1600" b="0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1.316</a:t>
                      </a:r>
                      <a:endParaRPr lang="en-US" sz="1200" b="0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SimSun"/>
                        <a:cs typeface="Arial" pitchFamily="34" charset="0"/>
                      </a:endParaRPr>
                    </a:p>
                  </a:txBody>
                  <a:tcPr marL="118568" marR="11856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Barely</a:t>
                      </a:r>
                      <a:endParaRPr lang="en-US" sz="1200" b="0" dirty="0">
                        <a:effectLst/>
                        <a:latin typeface="Arial" pitchFamily="34" charset="0"/>
                        <a:ea typeface="SimSun"/>
                        <a:cs typeface="Arial" pitchFamily="34" charset="0"/>
                      </a:endParaRPr>
                    </a:p>
                  </a:txBody>
                  <a:tcPr marL="118568" marR="118568" marT="0" marB="0" anchor="ctr"/>
                </a:tc>
              </a:tr>
              <a:tr h="3620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0" dirty="0">
                          <a:solidFill>
                            <a:srgbClr val="FFC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Q2</a:t>
                      </a:r>
                      <a:endParaRPr lang="en-US" sz="1200" b="0" dirty="0">
                        <a:solidFill>
                          <a:srgbClr val="FFC000"/>
                        </a:solidFill>
                        <a:effectLst/>
                        <a:latin typeface="Arial" pitchFamily="34" charset="0"/>
                        <a:ea typeface="SimSun"/>
                        <a:cs typeface="Arial" pitchFamily="34" charset="0"/>
                      </a:endParaRPr>
                    </a:p>
                  </a:txBody>
                  <a:tcPr marL="118568" marR="11856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4              </a:t>
                      </a:r>
                      <a:r>
                        <a:rPr lang="en-US" sz="1600" b="0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1.263</a:t>
                      </a:r>
                      <a:endParaRPr lang="en-US" sz="1200" b="0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SimSun"/>
                        <a:cs typeface="Arial" pitchFamily="34" charset="0"/>
                      </a:endParaRPr>
                    </a:p>
                  </a:txBody>
                  <a:tcPr marL="118568" marR="11856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0">
                          <a:effectLst/>
                          <a:latin typeface="Arial" pitchFamily="34" charset="0"/>
                          <a:cs typeface="Arial" pitchFamily="34" charset="0"/>
                        </a:rPr>
                        <a:t>Barely</a:t>
                      </a:r>
                      <a:endParaRPr lang="en-US" sz="1200" b="0">
                        <a:effectLst/>
                        <a:latin typeface="Arial" pitchFamily="34" charset="0"/>
                        <a:ea typeface="SimSun"/>
                        <a:cs typeface="Arial" pitchFamily="34" charset="0"/>
                      </a:endParaRPr>
                    </a:p>
                  </a:txBody>
                  <a:tcPr marL="118568" marR="118568" marT="0" marB="0" anchor="ctr"/>
                </a:tc>
              </a:tr>
              <a:tr h="3620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0" dirty="0">
                          <a:solidFill>
                            <a:srgbClr val="92D05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S3</a:t>
                      </a:r>
                      <a:endParaRPr lang="en-US" sz="1200" b="0" dirty="0">
                        <a:solidFill>
                          <a:srgbClr val="92D050"/>
                        </a:solidFill>
                        <a:effectLst/>
                        <a:latin typeface="Arial" pitchFamily="34" charset="0"/>
                        <a:ea typeface="SimSun"/>
                        <a:cs typeface="Arial" pitchFamily="34" charset="0"/>
                      </a:endParaRPr>
                    </a:p>
                  </a:txBody>
                  <a:tcPr marL="118568" marR="11856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3.5           </a:t>
                      </a:r>
                      <a:r>
                        <a:rPr lang="en-US" sz="1600" b="0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1.237</a:t>
                      </a:r>
                      <a:endParaRPr lang="en-US" sz="1200" b="0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SimSun"/>
                        <a:cs typeface="Arial" pitchFamily="34" charset="0"/>
                      </a:endParaRPr>
                    </a:p>
                  </a:txBody>
                  <a:tcPr marL="118568" marR="11856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0">
                          <a:effectLst/>
                          <a:latin typeface="Arial" pitchFamily="34" charset="0"/>
                          <a:cs typeface="Arial" pitchFamily="34" charset="0"/>
                        </a:rPr>
                        <a:t>Barely</a:t>
                      </a:r>
                      <a:endParaRPr lang="en-US" sz="1200" b="0">
                        <a:effectLst/>
                        <a:latin typeface="Arial" pitchFamily="34" charset="0"/>
                        <a:ea typeface="SimSun"/>
                        <a:cs typeface="Arial" pitchFamily="34" charset="0"/>
                      </a:endParaRPr>
                    </a:p>
                  </a:txBody>
                  <a:tcPr marL="118568" marR="118568" marT="0" marB="0" anchor="ctr"/>
                </a:tc>
              </a:tr>
              <a:tr h="3620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0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R2</a:t>
                      </a:r>
                      <a:endParaRPr lang="en-US" sz="1200" b="0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SimSun"/>
                        <a:cs typeface="Arial" pitchFamily="34" charset="0"/>
                      </a:endParaRPr>
                    </a:p>
                  </a:txBody>
                  <a:tcPr marL="118568" marR="11856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3.5           </a:t>
                      </a:r>
                      <a:r>
                        <a:rPr lang="en-US" sz="1600" b="0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1.200</a:t>
                      </a:r>
                      <a:endParaRPr lang="en-US" sz="1200" b="0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SimSun"/>
                        <a:cs typeface="Arial" pitchFamily="34" charset="0"/>
                      </a:endParaRPr>
                    </a:p>
                  </a:txBody>
                  <a:tcPr marL="118568" marR="11856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0">
                          <a:effectLst/>
                          <a:latin typeface="Arial" pitchFamily="34" charset="0"/>
                          <a:cs typeface="Arial" pitchFamily="34" charset="0"/>
                        </a:rPr>
                        <a:t>Slight</a:t>
                      </a:r>
                      <a:endParaRPr lang="en-US" sz="1200" b="0">
                        <a:effectLst/>
                        <a:latin typeface="Arial" pitchFamily="34" charset="0"/>
                        <a:ea typeface="SimSun"/>
                        <a:cs typeface="Arial" pitchFamily="34" charset="0"/>
                      </a:endParaRPr>
                    </a:p>
                  </a:txBody>
                  <a:tcPr marL="118568" marR="118568" marT="0" marB="0" anchor="ctr"/>
                </a:tc>
              </a:tr>
              <a:tr h="5608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0" dirty="0">
                          <a:solidFill>
                            <a:srgbClr val="00B0F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W3</a:t>
                      </a:r>
                      <a:endParaRPr lang="en-US" sz="1200" b="0" dirty="0">
                        <a:solidFill>
                          <a:srgbClr val="00B0F0"/>
                        </a:solidFill>
                        <a:effectLst/>
                        <a:latin typeface="Arial" pitchFamily="34" charset="0"/>
                        <a:ea typeface="SimSun"/>
                        <a:cs typeface="Arial" pitchFamily="34" charset="0"/>
                      </a:endParaRPr>
                    </a:p>
                  </a:txBody>
                  <a:tcPr marL="118568" marR="11856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1.4           </a:t>
                      </a:r>
                      <a:r>
                        <a:rPr lang="en-US" sz="1600" b="0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1.091</a:t>
                      </a:r>
                      <a:endParaRPr lang="en-US" sz="1200" b="0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SimSun"/>
                        <a:cs typeface="Arial" pitchFamily="34" charset="0"/>
                      </a:endParaRPr>
                    </a:p>
                  </a:txBody>
                  <a:tcPr marL="118568" marR="11856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0">
                          <a:effectLst/>
                          <a:latin typeface="Arial" pitchFamily="34" charset="0"/>
                          <a:cs typeface="Arial" pitchFamily="34" charset="0"/>
                        </a:rPr>
                        <a:t>Moderate-Low</a:t>
                      </a:r>
                      <a:endParaRPr lang="en-US" sz="1200" b="0">
                        <a:effectLst/>
                        <a:latin typeface="Arial" pitchFamily="34" charset="0"/>
                        <a:ea typeface="SimSun"/>
                        <a:cs typeface="Arial" pitchFamily="34" charset="0"/>
                      </a:endParaRPr>
                    </a:p>
                  </a:txBody>
                  <a:tcPr marL="118568" marR="118568" marT="0" marB="0" anchor="ctr"/>
                </a:tc>
              </a:tr>
              <a:tr h="3620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0" dirty="0">
                          <a:solidFill>
                            <a:srgbClr val="00B05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T3</a:t>
                      </a:r>
                      <a:endParaRPr lang="en-US" sz="1200" b="0" dirty="0">
                        <a:solidFill>
                          <a:srgbClr val="00B050"/>
                        </a:solidFill>
                        <a:effectLst/>
                        <a:latin typeface="Arial" pitchFamily="34" charset="0"/>
                        <a:ea typeface="SimSun"/>
                        <a:cs typeface="Arial" pitchFamily="34" charset="0"/>
                      </a:endParaRPr>
                    </a:p>
                  </a:txBody>
                  <a:tcPr marL="118568" marR="11856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1.3           </a:t>
                      </a:r>
                      <a:r>
                        <a:rPr lang="en-US" sz="1600" b="0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1.073</a:t>
                      </a:r>
                      <a:endParaRPr lang="en-US" sz="1200" b="0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SimSun"/>
                        <a:cs typeface="Arial" pitchFamily="34" charset="0"/>
                      </a:endParaRPr>
                    </a:p>
                  </a:txBody>
                  <a:tcPr marL="118568" marR="11856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0">
                          <a:effectLst/>
                          <a:latin typeface="Arial" pitchFamily="34" charset="0"/>
                          <a:cs typeface="Arial" pitchFamily="34" charset="0"/>
                        </a:rPr>
                        <a:t>High</a:t>
                      </a:r>
                      <a:endParaRPr lang="en-US" sz="1200" b="0">
                        <a:effectLst/>
                        <a:latin typeface="Arial" pitchFamily="34" charset="0"/>
                        <a:ea typeface="SimSun"/>
                        <a:cs typeface="Arial" pitchFamily="34" charset="0"/>
                      </a:endParaRPr>
                    </a:p>
                  </a:txBody>
                  <a:tcPr marL="118568" marR="118568" marT="0" marB="0" anchor="ctr"/>
                </a:tc>
              </a:tr>
              <a:tr h="3620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0" dirty="0">
                          <a:solidFill>
                            <a:srgbClr val="9900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U3</a:t>
                      </a:r>
                      <a:endParaRPr lang="en-US" sz="1200" b="0" dirty="0">
                        <a:solidFill>
                          <a:srgbClr val="990099"/>
                        </a:solidFill>
                        <a:effectLst/>
                        <a:latin typeface="Arial" pitchFamily="34" charset="0"/>
                        <a:ea typeface="SimSun"/>
                        <a:cs typeface="Arial" pitchFamily="34" charset="0"/>
                      </a:endParaRPr>
                    </a:p>
                  </a:txBody>
                  <a:tcPr marL="118568" marR="11856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0.6           </a:t>
                      </a:r>
                      <a:r>
                        <a:rPr lang="en-US" sz="1600" b="0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1.027</a:t>
                      </a:r>
                      <a:endParaRPr lang="en-US" sz="1200" b="0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SimSun"/>
                        <a:cs typeface="Arial" pitchFamily="34" charset="0"/>
                      </a:endParaRPr>
                    </a:p>
                  </a:txBody>
                  <a:tcPr marL="118568" marR="11856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0">
                          <a:effectLst/>
                          <a:latin typeface="Arial" pitchFamily="34" charset="0"/>
                          <a:cs typeface="Arial" pitchFamily="34" charset="0"/>
                        </a:rPr>
                        <a:t>Very High</a:t>
                      </a:r>
                      <a:endParaRPr lang="en-US" sz="1200" b="0">
                        <a:effectLst/>
                        <a:latin typeface="Arial" pitchFamily="34" charset="0"/>
                        <a:ea typeface="SimSun"/>
                        <a:cs typeface="Arial" pitchFamily="34" charset="0"/>
                      </a:endParaRPr>
                    </a:p>
                  </a:txBody>
                  <a:tcPr marL="118568" marR="118568" marT="0" marB="0" anchor="ctr"/>
                </a:tc>
              </a:tr>
              <a:tr h="5608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0" dirty="0">
                          <a:solidFill>
                            <a:srgbClr val="33CC33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V3</a:t>
                      </a:r>
                      <a:endParaRPr lang="en-US" sz="1200" b="0" dirty="0">
                        <a:solidFill>
                          <a:srgbClr val="33CC33"/>
                        </a:solidFill>
                        <a:effectLst/>
                        <a:latin typeface="Arial" pitchFamily="34" charset="0"/>
                        <a:ea typeface="SimSun"/>
                        <a:cs typeface="Arial" pitchFamily="34" charset="0"/>
                      </a:endParaRPr>
                    </a:p>
                  </a:txBody>
                  <a:tcPr marL="118568" marR="11856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0.4           </a:t>
                      </a:r>
                      <a:r>
                        <a:rPr lang="en-US" sz="1600" b="0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1.022</a:t>
                      </a:r>
                      <a:endParaRPr lang="en-US" sz="1200" b="0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SimSun"/>
                        <a:cs typeface="Arial" pitchFamily="34" charset="0"/>
                      </a:endParaRPr>
                    </a:p>
                  </a:txBody>
                  <a:tcPr marL="118568" marR="11856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0">
                          <a:effectLst/>
                          <a:latin typeface="Arial" pitchFamily="34" charset="0"/>
                          <a:cs typeface="Arial" pitchFamily="34" charset="0"/>
                        </a:rPr>
                        <a:t>Moderate-High</a:t>
                      </a:r>
                      <a:endParaRPr lang="en-US" sz="1200" b="0">
                        <a:effectLst/>
                        <a:latin typeface="Arial" pitchFamily="34" charset="0"/>
                        <a:ea typeface="SimSun"/>
                        <a:cs typeface="Arial" pitchFamily="34" charset="0"/>
                      </a:endParaRPr>
                    </a:p>
                  </a:txBody>
                  <a:tcPr marL="118568" marR="118568" marT="0" marB="0" anchor="ctr"/>
                </a:tc>
              </a:tr>
              <a:tr h="3620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0" dirty="0"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P3</a:t>
                      </a:r>
                      <a:endParaRPr lang="en-US" sz="1200" b="0" dirty="0">
                        <a:solidFill>
                          <a:srgbClr val="7030A0"/>
                        </a:solidFill>
                        <a:effectLst/>
                        <a:latin typeface="Arial" pitchFamily="34" charset="0"/>
                        <a:ea typeface="SimSun"/>
                        <a:cs typeface="Arial" pitchFamily="34" charset="0"/>
                      </a:endParaRPr>
                    </a:p>
                  </a:txBody>
                  <a:tcPr marL="118568" marR="11856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0.1           </a:t>
                      </a:r>
                      <a:r>
                        <a:rPr lang="en-US" sz="1600" b="0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1.042</a:t>
                      </a:r>
                      <a:endParaRPr lang="en-US" sz="1200" b="0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SimSun"/>
                        <a:cs typeface="Arial" pitchFamily="34" charset="0"/>
                      </a:endParaRPr>
                    </a:p>
                  </a:txBody>
                  <a:tcPr marL="118568" marR="11856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High</a:t>
                      </a:r>
                      <a:endParaRPr lang="en-US" sz="1200" b="0" dirty="0">
                        <a:effectLst/>
                        <a:latin typeface="Arial" pitchFamily="34" charset="0"/>
                        <a:ea typeface="SimSun"/>
                        <a:cs typeface="Arial" pitchFamily="34" charset="0"/>
                      </a:endParaRPr>
                    </a:p>
                  </a:txBody>
                  <a:tcPr marL="118568" marR="118568" marT="0" marB="0" anchor="ctr"/>
                </a:tc>
              </a:tr>
            </a:tbl>
          </a:graphicData>
        </a:graphic>
      </p:graphicFrame>
      <p:pic>
        <p:nvPicPr>
          <p:cNvPr id="4" name="Picture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1" b="6006"/>
          <a:stretch>
            <a:fillRect/>
          </a:stretch>
        </p:blipFill>
        <p:spPr bwMode="auto">
          <a:xfrm>
            <a:off x="103366" y="3805238"/>
            <a:ext cx="3630434" cy="2595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0" b="7124"/>
          <a:stretch>
            <a:fillRect/>
          </a:stretch>
        </p:blipFill>
        <p:spPr bwMode="auto">
          <a:xfrm>
            <a:off x="76200" y="1143000"/>
            <a:ext cx="3581400" cy="2505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329663" y="2367597"/>
            <a:ext cx="774700" cy="40011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  <a:effectLst/>
          <a:extLst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sz="2000" kern="0" baseline="0">
              <a:solidFill>
                <a:sysClr val="windowText" lastClr="000000"/>
              </a:solidFill>
            </a:endParaRP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0" y="6477000"/>
            <a:ext cx="773961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Baars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Investigation of active slip systems in high purity single crystal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niobium, PhD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dissertation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6161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lvl="0">
              <a:defRPr/>
            </a:pPr>
            <a:r>
              <a:rPr lang="en-US" sz="28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Limitations with previous tests; in-situ tensile tests</a:t>
            </a:r>
            <a:endParaRPr lang="en-US" sz="2800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4800" y="1189037"/>
            <a:ext cx="5181600" cy="4525963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en-US" sz="2000" dirty="0" smtClean="0"/>
              <a:t>Path for orientation evolution from 0% to 40% strain is unknown</a:t>
            </a:r>
          </a:p>
          <a:p>
            <a:pPr>
              <a:lnSpc>
                <a:spcPct val="125000"/>
              </a:lnSpc>
            </a:pPr>
            <a:endParaRPr lang="en-US" sz="1000" dirty="0" smtClean="0"/>
          </a:p>
          <a:p>
            <a:pPr>
              <a:lnSpc>
                <a:spcPct val="125000"/>
              </a:lnSpc>
            </a:pPr>
            <a:r>
              <a:rPr lang="en-US" sz="2000" dirty="0" smtClean="0"/>
              <a:t>Specimens were not heat treated to get rid of preexisting dislocations</a:t>
            </a:r>
          </a:p>
          <a:p>
            <a:pPr>
              <a:lnSpc>
                <a:spcPct val="125000"/>
              </a:lnSpc>
            </a:pPr>
            <a:endParaRPr lang="en-US" sz="1000" dirty="0"/>
          </a:p>
          <a:p>
            <a:pPr>
              <a:lnSpc>
                <a:spcPct val="125000"/>
              </a:lnSpc>
            </a:pPr>
            <a:r>
              <a:rPr lang="en-US" sz="2000" dirty="0" smtClean="0"/>
              <a:t>In-situ tensile tests</a:t>
            </a:r>
          </a:p>
          <a:p>
            <a:pPr lvl="1">
              <a:lnSpc>
                <a:spcPct val="125000"/>
              </a:lnSpc>
            </a:pPr>
            <a:r>
              <a:rPr lang="en-US" sz="1800" dirty="0" smtClean="0"/>
              <a:t>Better correlation between real time orientations and slip traces</a:t>
            </a:r>
          </a:p>
          <a:p>
            <a:pPr lvl="1">
              <a:lnSpc>
                <a:spcPct val="125000"/>
              </a:lnSpc>
            </a:pPr>
            <a:r>
              <a:rPr lang="en-US" sz="1800" dirty="0" smtClean="0"/>
              <a:t>Multiple locations along tensile axis are examined for orientation gradient effects</a:t>
            </a:r>
          </a:p>
          <a:p>
            <a:pPr lvl="1">
              <a:lnSpc>
                <a:spcPct val="125000"/>
              </a:lnSpc>
            </a:pPr>
            <a:r>
              <a:rPr lang="en-US" sz="1800" dirty="0" smtClean="0"/>
              <a:t>Heat treatment at 800°C for 2h </a:t>
            </a:r>
            <a:r>
              <a:rPr lang="en-US" sz="1800" dirty="0" smtClean="0"/>
              <a:t>to reduce the number of possible </a:t>
            </a:r>
            <a:r>
              <a:rPr lang="en-US" sz="1800" dirty="0" smtClean="0"/>
              <a:t>forest dislocations</a:t>
            </a:r>
          </a:p>
          <a:p>
            <a:pPr lvl="1"/>
            <a:endParaRPr lang="en-US" sz="1800" dirty="0" smtClean="0"/>
          </a:p>
          <a:p>
            <a:endParaRPr lang="en-US" sz="2000" dirty="0" smtClean="0"/>
          </a:p>
          <a:p>
            <a:endParaRPr lang="en-US" sz="2000" dirty="0"/>
          </a:p>
        </p:txBody>
      </p:sp>
      <p:grpSp>
        <p:nvGrpSpPr>
          <p:cNvPr id="10" name="Group 9"/>
          <p:cNvGrpSpPr/>
          <p:nvPr/>
        </p:nvGrpSpPr>
        <p:grpSpPr>
          <a:xfrm>
            <a:off x="5715000" y="1406743"/>
            <a:ext cx="3269940" cy="4689257"/>
            <a:chOff x="5791201" y="1330543"/>
            <a:chExt cx="3269940" cy="4689257"/>
          </a:xfrm>
        </p:grpSpPr>
        <p:pic>
          <p:nvPicPr>
            <p:cNvPr id="5" name="Picture 4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15"/>
            <a:stretch/>
          </p:blipFill>
          <p:spPr bwMode="auto">
            <a:xfrm>
              <a:off x="5791201" y="1330543"/>
              <a:ext cx="3269940" cy="46892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Rectangle 5"/>
            <p:cNvSpPr/>
            <p:nvPr/>
          </p:nvSpPr>
          <p:spPr>
            <a:xfrm>
              <a:off x="6172200" y="1828800"/>
              <a:ext cx="933450" cy="3942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20000"/>
                </a:lnSpc>
                <a:defRPr/>
              </a:pPr>
              <a:r>
                <a:rPr lang="en-US" kern="0" dirty="0" smtClean="0">
                  <a:solidFill>
                    <a:srgbClr val="000000"/>
                  </a:solidFill>
                  <a:latin typeface="Arial" charset="0"/>
                </a:rPr>
                <a:t> Start</a:t>
              </a:r>
              <a:endParaRPr lang="en-US" kern="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172200" y="2133600"/>
              <a:ext cx="933450" cy="3942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20000"/>
                </a:lnSpc>
                <a:defRPr/>
              </a:pPr>
              <a:r>
                <a:rPr lang="en-US" kern="0" dirty="0" smtClean="0">
                  <a:solidFill>
                    <a:srgbClr val="000000"/>
                  </a:solidFill>
                  <a:latin typeface="Arial" charset="0"/>
                </a:rPr>
                <a:t> End</a:t>
              </a:r>
              <a:endParaRPr lang="en-US" kern="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" name="Isosceles Triangle 7"/>
            <p:cNvSpPr/>
            <p:nvPr/>
          </p:nvSpPr>
          <p:spPr>
            <a:xfrm>
              <a:off x="6062050" y="1981200"/>
              <a:ext cx="111192" cy="95856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6062050" y="2286000"/>
              <a:ext cx="111192" cy="95856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153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lvl="0">
              <a:defRPr/>
            </a:pPr>
            <a:r>
              <a:rPr lang="en-US" sz="28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First attempt with specimen O3, loading rate 4 µm/s</a:t>
            </a:r>
            <a:endParaRPr lang="en-US" sz="2800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786" y="1268413"/>
            <a:ext cx="4877614" cy="490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 rot="20661945">
            <a:off x="2221584" y="1875063"/>
            <a:ext cx="1259105" cy="182784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66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i\Desktop\phot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13" t="47543" r="13042" b="38082"/>
          <a:stretch/>
        </p:blipFill>
        <p:spPr bwMode="auto">
          <a:xfrm>
            <a:off x="152400" y="1167558"/>
            <a:ext cx="8839200" cy="134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52400" y="2618705"/>
            <a:ext cx="8839200" cy="3477295"/>
            <a:chOff x="4876800" y="2895600"/>
            <a:chExt cx="3407572" cy="1340521"/>
          </a:xfrm>
        </p:grpSpPr>
        <p:pic>
          <p:nvPicPr>
            <p:cNvPr id="3" name="Picture 2" descr="G:\O3\Images\032.tif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806"/>
            <a:stretch/>
          </p:blipFill>
          <p:spPr bwMode="auto">
            <a:xfrm>
              <a:off x="4876800" y="3810000"/>
              <a:ext cx="3407572" cy="426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G:\O3\Images\032.tif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02" b="45645"/>
            <a:stretch/>
          </p:blipFill>
          <p:spPr bwMode="auto">
            <a:xfrm>
              <a:off x="4876800" y="2895600"/>
              <a:ext cx="3407572" cy="942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lvl="0" fontAlgn="auto">
              <a:spcAft>
                <a:spcPts val="0"/>
              </a:spcAft>
              <a:defRPr/>
            </a:pPr>
            <a:r>
              <a:rPr lang="en-US" sz="28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After deformation to 19% engineering strain*</a:t>
            </a:r>
            <a:endParaRPr lang="en-US" sz="2800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676400" y="3840867"/>
            <a:ext cx="228600" cy="2286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391400" y="3726567"/>
            <a:ext cx="228600" cy="2286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4000" y="2754868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*Strain is calculated based on positions of the two markers 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905000" y="3393633"/>
            <a:ext cx="304800" cy="447234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086600" y="3393633"/>
            <a:ext cx="304800" cy="332934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28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673</TotalTime>
  <Words>726</Words>
  <Application>Microsoft Office PowerPoint</Application>
  <PresentationFormat>On-screen Show (4:3)</PresentationFormat>
  <Paragraphs>155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Default Design</vt:lpstr>
      <vt:lpstr>Tensile Tests on Single Crystal Specimens with Different Orientations</vt:lpstr>
      <vt:lpstr>Identifying active slip systems in Nb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</dc:creator>
  <cp:lastModifiedBy>Di Kang</cp:lastModifiedBy>
  <cp:revision>211</cp:revision>
  <cp:lastPrinted>1601-01-01T00:00:00Z</cp:lastPrinted>
  <dcterms:created xsi:type="dcterms:W3CDTF">1601-01-01T00:00:00Z</dcterms:created>
  <dcterms:modified xsi:type="dcterms:W3CDTF">2012-07-16T07:56:23Z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