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7" r:id="rId7"/>
    <p:sldId id="268" r:id="rId8"/>
    <p:sldId id="271" r:id="rId9"/>
    <p:sldId id="272" r:id="rId10"/>
    <p:sldId id="273" r:id="rId11"/>
    <p:sldId id="281" r:id="rId12"/>
    <p:sldId id="275" r:id="rId13"/>
    <p:sldId id="279" r:id="rId14"/>
    <p:sldId id="277" r:id="rId15"/>
    <p:sldId id="278" r:id="rId16"/>
    <p:sldId id="280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705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914400"/>
            <a:ext cx="71628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Examination of Surface Damage Layer on SRF Cavities using EBSD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32766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Kang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G. Ciovati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T. Bieler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C. Compton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endParaRPr lang="en-US" sz="2000" baseline="30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Michigan State University, East Lansing, MI</a:t>
            </a:r>
          </a:p>
          <a:p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Jefferson Lab, Newport News, VA</a:t>
            </a:r>
          </a:p>
          <a:p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Facility for Rare Isotope Beams, East Lansing, MI</a:t>
            </a:r>
          </a:p>
          <a:p>
            <a:endParaRPr lang="en-US" sz="20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Samples supplied by Dr. Gigi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Ciovati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 funded by DOE-OHEP</a:t>
            </a:r>
          </a:p>
          <a:p>
            <a:endParaRPr lang="en-US" sz="20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7th SRF Materials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Workshop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i\Pictures\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172200"/>
            <a:ext cx="2482272" cy="4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i\Pictures\230px-Michigan_State_University_wordmark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172200"/>
            <a:ext cx="1905000" cy="4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10000" y="4293280"/>
            <a:ext cx="2243137" cy="2107520"/>
            <a:chOff x="12308" y="5324252"/>
            <a:chExt cx="2243137" cy="210752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8" t="71875" r="72812" b="12366"/>
            <a:stretch>
              <a:fillRect/>
            </a:stretch>
          </p:blipFill>
          <p:spPr bwMode="auto">
            <a:xfrm>
              <a:off x="266700" y="5324252"/>
              <a:ext cx="1734354" cy="1457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2308" y="6785441"/>
              <a:ext cx="224313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kern="0" baseline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kern="0" baseline="3000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rd</a:t>
              </a:r>
              <a:r>
                <a:rPr lang="en-US" kern="0" baseline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kern="0" baseline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nearest neighbor sampling area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Equator – Local Average Misorientation (LAM) map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838200"/>
            <a:ext cx="8305800" cy="3541332"/>
            <a:chOff x="0" y="838200"/>
            <a:chExt cx="9144000" cy="389871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84993" r="60834" b="4288"/>
            <a:stretch>
              <a:fillRect/>
            </a:stretch>
          </p:blipFill>
          <p:spPr bwMode="auto">
            <a:xfrm>
              <a:off x="0" y="4355914"/>
              <a:ext cx="3429001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9144000" cy="355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69383" y="4525595"/>
            <a:ext cx="4150217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Average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misorientation between all neighboring points within a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kernel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5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neighbor (40µm apart) was used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5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LAM are greater in right grain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943600" y="4242514"/>
            <a:ext cx="2590800" cy="1624886"/>
            <a:chOff x="4419600" y="4713108"/>
            <a:chExt cx="2590800" cy="162488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" t="59484" r="43791" b="11337"/>
            <a:stretch/>
          </p:blipFill>
          <p:spPr bwMode="auto">
            <a:xfrm>
              <a:off x="4419600" y="4713108"/>
              <a:ext cx="2496355" cy="1604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5867400" y="5945478"/>
              <a:ext cx="1143000" cy="3925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12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Local Average Misorientation and hot spots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1" t="12103" r="14861" b="58143"/>
          <a:stretch/>
        </p:blipFill>
        <p:spPr bwMode="auto">
          <a:xfrm>
            <a:off x="1365889" y="914400"/>
            <a:ext cx="6412221" cy="364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93692" y="5181600"/>
            <a:ext cx="2756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0° </a:t>
            </a:r>
            <a:r>
              <a:rPr lang="en-US" smtClean="0">
                <a:latin typeface="Arial" pitchFamily="34" charset="0"/>
                <a:cs typeface="Arial" pitchFamily="34" charset="0"/>
              </a:rPr>
              <a:t>(blue)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2°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(green)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4572000"/>
            <a:ext cx="170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dirty="0">
                <a:latin typeface="Arial" pitchFamily="34" charset="0"/>
                <a:cs typeface="Arial" pitchFamily="34" charset="0"/>
              </a:rPr>
              <a:t>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ot</a:t>
            </a:r>
            <a:r>
              <a:rPr lang="en-US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regions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4572000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“Cold” regions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46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Romanenko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Review of high field Q-slope, surface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measurements, SRF2007, TU103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54559" r="46024" b="15559"/>
          <a:stretch/>
        </p:blipFill>
        <p:spPr bwMode="auto">
          <a:xfrm>
            <a:off x="7179424" y="5296958"/>
            <a:ext cx="1486880" cy="132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Iris –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grain orientation map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1475" y="838200"/>
            <a:ext cx="8382000" cy="4458758"/>
            <a:chOff x="371475" y="1295400"/>
            <a:chExt cx="8382000" cy="445875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" y="1295400"/>
              <a:ext cx="8382000" cy="4458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89034" r="60834" b="3133"/>
            <a:stretch>
              <a:fillRect/>
            </a:stretch>
          </p:blipFill>
          <p:spPr bwMode="auto">
            <a:xfrm>
              <a:off x="381000" y="5328708"/>
              <a:ext cx="3143250" cy="349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352800" y="5486400"/>
            <a:ext cx="3647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Deformation resulted in large orientation gradient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formation of </a:t>
            </a:r>
            <a:r>
              <a:rPr lang="en-US" dirty="0">
                <a:latin typeface="Arial" pitchFamily="34" charset="0"/>
                <a:cs typeface="Arial" pitchFamily="34" charset="0"/>
              </a:rPr>
              <a:t>a high angle boundary</a:t>
            </a:r>
          </a:p>
        </p:txBody>
      </p:sp>
      <p:pic>
        <p:nvPicPr>
          <p:cNvPr id="9" name="Picture 2" descr="G:\Rings H2\IRIS-L0'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3" b="19655"/>
          <a:stretch/>
        </p:blipFill>
        <p:spPr bwMode="auto">
          <a:xfrm>
            <a:off x="609600" y="5418888"/>
            <a:ext cx="2362200" cy="120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2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5" r="27788" b="14947"/>
          <a:stretch/>
        </p:blipFill>
        <p:spPr bwMode="auto">
          <a:xfrm>
            <a:off x="3954887" y="5334000"/>
            <a:ext cx="4782355" cy="73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Iris - grain reference orientation deviation map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82000" cy="445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89034" r="60834" b="3133"/>
          <a:stretch>
            <a:fillRect/>
          </a:stretch>
        </p:blipFill>
        <p:spPr bwMode="auto">
          <a:xfrm>
            <a:off x="406758" y="4915079"/>
            <a:ext cx="32004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10862" y="5401270"/>
            <a:ext cx="3222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Orientation </a:t>
            </a:r>
            <a:r>
              <a:rPr lang="en-US" dirty="0"/>
              <a:t>gradient is </a:t>
            </a:r>
            <a:r>
              <a:rPr lang="en-US" dirty="0" smtClean="0"/>
              <a:t>so large that only a small portion is within the 0~10° range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546242" y="5753637"/>
            <a:ext cx="1676400" cy="392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305800" y="5486400"/>
            <a:ext cx="479738" cy="589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97031" y="6172200"/>
            <a:ext cx="344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Reference (average orientation)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Iris - grain reference orientation deviation map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1000" y="838200"/>
            <a:ext cx="8382000" cy="4460213"/>
            <a:chOff x="381000" y="2397786"/>
            <a:chExt cx="8382000" cy="446021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397786"/>
              <a:ext cx="8382000" cy="446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89034" r="60834" b="3133"/>
            <a:stretch>
              <a:fillRect/>
            </a:stretch>
          </p:blipFill>
          <p:spPr bwMode="auto">
            <a:xfrm>
              <a:off x="406758" y="6477000"/>
              <a:ext cx="3200400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1" r="27601" b="11998"/>
          <a:stretch/>
        </p:blipFill>
        <p:spPr bwMode="auto">
          <a:xfrm>
            <a:off x="3962400" y="5334000"/>
            <a:ext cx="4777213" cy="85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8305800" y="5486400"/>
            <a:ext cx="479738" cy="589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46242" y="5753637"/>
            <a:ext cx="1676400" cy="392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4658" y="6172200"/>
            <a:ext cx="182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Same reference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815662" y="5486400"/>
            <a:ext cx="2994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One area has &gt;30° deviation from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562600" y="5257800"/>
            <a:ext cx="2012249" cy="1342046"/>
            <a:chOff x="4572000" y="5334000"/>
            <a:chExt cx="2012249" cy="134204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48" r="45448" b="10874"/>
            <a:stretch/>
          </p:blipFill>
          <p:spPr bwMode="auto">
            <a:xfrm>
              <a:off x="4572000" y="5334000"/>
              <a:ext cx="2012249" cy="1342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5822249" y="6360133"/>
              <a:ext cx="762000" cy="3159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Iris – Local Average Misorientation map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838200"/>
            <a:ext cx="8324850" cy="4429802"/>
            <a:chOff x="381000" y="1132798"/>
            <a:chExt cx="8324850" cy="442980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2798"/>
              <a:ext cx="8324850" cy="4429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89034" r="60834" b="3133"/>
            <a:stretch>
              <a:fillRect/>
            </a:stretch>
          </p:blipFill>
          <p:spPr bwMode="auto">
            <a:xfrm>
              <a:off x="409575" y="5176640"/>
              <a:ext cx="3171825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1171575" y="5399782"/>
            <a:ext cx="37052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neighbor (40µm) used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Even </a:t>
            </a:r>
            <a:r>
              <a:rPr lang="en-US" dirty="0">
                <a:latin typeface="Arial" pitchFamily="34" charset="0"/>
                <a:cs typeface="Arial" pitchFamily="34" charset="0"/>
              </a:rPr>
              <a:t>the bulk has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large LAMs, </a:t>
            </a:r>
            <a:r>
              <a:rPr lang="en-US" dirty="0">
                <a:latin typeface="Arial" pitchFamily="34" charset="0"/>
                <a:cs typeface="Arial" pitchFamily="34" charset="0"/>
              </a:rPr>
              <a:t>especially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near the </a:t>
            </a:r>
            <a:r>
              <a:rPr lang="en-US" dirty="0">
                <a:latin typeface="Arial" pitchFamily="34" charset="0"/>
                <a:cs typeface="Arial" pitchFamily="34" charset="0"/>
              </a:rPr>
              <a:t>neck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2000" y="1351796"/>
            <a:ext cx="125764" cy="70560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3549" y="14594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neck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Etch pits emerged only from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inside surface when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70µm was removed from both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inside and outside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21008" y="1259856"/>
            <a:ext cx="6956192" cy="5217144"/>
            <a:chOff x="0" y="0"/>
            <a:chExt cx="9144000" cy="6858000"/>
          </a:xfrm>
        </p:grpSpPr>
        <p:pic>
          <p:nvPicPr>
            <p:cNvPr id="13" name="Picture 2" descr="G:\CBMM H1&amp;H2\H1 after 140um BCP-002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352800" y="1752600"/>
              <a:ext cx="2739390" cy="26725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43000" y="1295400"/>
            <a:ext cx="1828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Mating half of the half cell studied by EBSD (courtesy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JLab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19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Summary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53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The surface damage depth from deep drawing depends on grain orientations; damage to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inside surface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seems more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severe, though the difference is subtle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Damage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is more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dramatic for the iris than for the equator</a:t>
            </a:r>
          </a:p>
          <a:p>
            <a:pPr lvl="1"/>
            <a:r>
              <a:rPr lang="en-US" sz="1800" dirty="0">
                <a:latin typeface="Arial" pitchFamily="34" charset="0"/>
                <a:cs typeface="Arial" pitchFamily="34" charset="0"/>
              </a:rPr>
              <a:t>LAM is sometimes large even in the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bulk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heat treatment is necessary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Much greater orientation gradient is present at iris, which in one case resulted in the formation of a grain boundary</a:t>
            </a:r>
          </a:p>
          <a:p>
            <a:pPr lvl="1"/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Grain boundaries can stimulate deformation bands and deformation is heterogeneous near grain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boundaries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Whether the damage depth depends on grain size (i.e. fine vs. large grain cavities) is to be investigated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Surface damage layer affects cavity performance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1" t="24457" r="5990" b="26267"/>
          <a:stretch/>
        </p:blipFill>
        <p:spPr bwMode="auto">
          <a:xfrm>
            <a:off x="2362200" y="1143000"/>
            <a:ext cx="6629400" cy="352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2152471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Achievable gradient depends on the amount of material removed from surface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960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Kneisel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et al.: Performance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of 1300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MHz KEK-Type Single-Cell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Niobium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Cavities, Proceedings of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SRF97</a:t>
            </a:r>
          </a:p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Padamsee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RF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Superconductivity: Science, Technology, and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Applications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5068669"/>
            <a:ext cx="512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The surface damage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depth from rolling and deep drawing has </a:t>
            </a:r>
            <a:r>
              <a:rPr lang="en-US" dirty="0">
                <a:latin typeface="Arial" pitchFamily="34" charset="0"/>
                <a:cs typeface="Arial" pitchFamily="34" charset="0"/>
              </a:rPr>
              <a:t>been established to be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100~200 µm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48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Observing surface damage effects with EBSD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endCxn id="17" idx="1"/>
          </p:cNvCxnSpPr>
          <p:nvPr/>
        </p:nvCxnSpPr>
        <p:spPr>
          <a:xfrm flipV="1">
            <a:off x="5257800" y="1403866"/>
            <a:ext cx="914400" cy="8037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57800" y="2207567"/>
            <a:ext cx="838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9" idx="1"/>
          </p:cNvCxnSpPr>
          <p:nvPr/>
        </p:nvCxnSpPr>
        <p:spPr>
          <a:xfrm>
            <a:off x="5257800" y="2207567"/>
            <a:ext cx="859664" cy="8220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72200" y="1219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Orientation map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4824" y="1893332"/>
            <a:ext cx="242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Grain Reference Orientation Deviation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7464" y="27064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Local Average Misorientation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38200" y="1143000"/>
            <a:ext cx="1676400" cy="2895600"/>
            <a:chOff x="685800" y="2000071"/>
            <a:chExt cx="1676400" cy="2895600"/>
          </a:xfrm>
        </p:grpSpPr>
        <p:sp>
          <p:nvSpPr>
            <p:cNvPr id="3" name="TextBox 2"/>
            <p:cNvSpPr txBox="1"/>
            <p:nvPr/>
          </p:nvSpPr>
          <p:spPr>
            <a:xfrm>
              <a:off x="685800" y="2000071"/>
              <a:ext cx="1676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Electron Backscattered Diffraction (EBSD)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0" name="Picture 2" descr="C:\Users\Di\Desktop\untitle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219271"/>
              <a:ext cx="16764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0" name="Group 2069"/>
          <p:cNvGrpSpPr/>
          <p:nvPr/>
        </p:nvGrpSpPr>
        <p:grpSpPr>
          <a:xfrm>
            <a:off x="2514600" y="1600200"/>
            <a:ext cx="2743200" cy="1534323"/>
            <a:chOff x="2514600" y="1894677"/>
            <a:chExt cx="2743200" cy="15343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514600" y="2504277"/>
              <a:ext cx="838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5" name="Group 2064"/>
            <p:cNvGrpSpPr/>
            <p:nvPr/>
          </p:nvGrpSpPr>
          <p:grpSpPr>
            <a:xfrm>
              <a:off x="3352800" y="1894677"/>
              <a:ext cx="1905000" cy="1534323"/>
              <a:chOff x="3352800" y="2020669"/>
              <a:chExt cx="1905000" cy="153432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352800" y="2020669"/>
                <a:ext cx="190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Crystallographic Orientations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06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6193" y="2719967"/>
                <a:ext cx="938213" cy="835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8" name="Rectangle 67"/>
          <p:cNvSpPr/>
          <p:nvPr/>
        </p:nvSpPr>
        <p:spPr>
          <a:xfrm>
            <a:off x="0" y="63246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Hull and Bacon, Introduction to Dislocations, Fifth Edition, Elsevier Ltd.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00200" y="4427800"/>
            <a:ext cx="59436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Deformation mainly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results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two types of defects:</a:t>
            </a:r>
          </a:p>
          <a:p>
            <a:pPr marL="800100" lvl="1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Dislocations (linear defect, very common)</a:t>
            </a:r>
          </a:p>
          <a:p>
            <a:pPr marL="800100" lvl="1" indent="-342900">
              <a:lnSpc>
                <a:spcPct val="125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Grain boundaries (surface defect, less common)</a:t>
            </a:r>
          </a:p>
          <a:p>
            <a:pPr lvl="1">
              <a:lnSpc>
                <a:spcPct val="125000"/>
              </a:lnSpc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 An array of dislocations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0"/>
            <a:ext cx="3810000" cy="30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Dislocations and cavity performance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838200"/>
            <a:ext cx="746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Dislocations are known to affect cavity performance in two ways: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Pinning magnetic flux 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itchFamily="34" charset="0"/>
                <a:cs typeface="Arial" pitchFamily="34" charset="0"/>
              </a:rPr>
              <a:t> irreversibility of magnetization curves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Vibration of dislocation lines reduces thermal conductivity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How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are dislocations observed with EBSD?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Dislocations alter grain orientations locally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change is evident from an orientation/misorientation map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EBSD only detects “net” dislocations</a:t>
            </a:r>
          </a:p>
        </p:txBody>
      </p:sp>
      <p:sp>
        <p:nvSpPr>
          <p:cNvPr id="93" name="Rectangle 92"/>
          <p:cNvSpPr/>
          <p:nvPr/>
        </p:nvSpPr>
        <p:spPr>
          <a:xfrm>
            <a:off x="0" y="60960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Padamsee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RF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Superconductivity: Science, Technology, and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Applications</a:t>
            </a:r>
          </a:p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Bieler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al., Physical and mechanical metallurgy of high purity Nb for accelerator cavities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2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Dislocation annihilation; forming a grain boundary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98612" y="1925638"/>
            <a:ext cx="2057400" cy="1828800"/>
          </a:xfrm>
          <a:prstGeom prst="rect">
            <a:avLst/>
          </a:prstGeom>
          <a:gradFill rotWithShape="1">
            <a:gsLst>
              <a:gs pos="0">
                <a:srgbClr val="66FFCC"/>
              </a:gs>
              <a:gs pos="100000">
                <a:srgbClr val="73E7ED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146300" y="2078038"/>
            <a:ext cx="514350" cy="1095375"/>
            <a:chOff x="4521" y="384"/>
            <a:chExt cx="324" cy="690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65300" y="1925638"/>
            <a:ext cx="514350" cy="1095375"/>
            <a:chOff x="4521" y="384"/>
            <a:chExt cx="324" cy="690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451100" y="2382838"/>
            <a:ext cx="514350" cy="1095375"/>
            <a:chOff x="4521" y="384"/>
            <a:chExt cx="324" cy="690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603500" y="2535238"/>
            <a:ext cx="514350" cy="1095375"/>
            <a:chOff x="4521" y="384"/>
            <a:chExt cx="324" cy="690"/>
          </a:xfrm>
        </p:grpSpPr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813050" y="1839913"/>
            <a:ext cx="514350" cy="1095375"/>
            <a:chOff x="4521" y="384"/>
            <a:chExt cx="324" cy="690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913062" y="2230438"/>
            <a:ext cx="514350" cy="1095375"/>
            <a:chOff x="4521" y="384"/>
            <a:chExt cx="324" cy="690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060700" y="2459038"/>
            <a:ext cx="514350" cy="1095375"/>
            <a:chOff x="4521" y="384"/>
            <a:chExt cx="324" cy="690"/>
          </a:xfrm>
        </p:grpSpPr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3213100" y="2633663"/>
            <a:ext cx="514350" cy="1095375"/>
            <a:chOff x="4521" y="384"/>
            <a:chExt cx="324" cy="690"/>
          </a:xfrm>
        </p:grpSpPr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 rot="-10800000">
            <a:off x="1522412" y="2230438"/>
            <a:ext cx="514350" cy="1095375"/>
            <a:chOff x="4521" y="384"/>
            <a:chExt cx="324" cy="690"/>
          </a:xfrm>
        </p:grpSpPr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 rot="-10800000">
            <a:off x="1522412" y="2763838"/>
            <a:ext cx="514350" cy="1095375"/>
            <a:chOff x="4521" y="384"/>
            <a:chExt cx="324" cy="690"/>
          </a:xfrm>
        </p:grpSpPr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 rot="-10800000">
            <a:off x="1979612" y="2687638"/>
            <a:ext cx="514350" cy="1095375"/>
            <a:chOff x="4521" y="384"/>
            <a:chExt cx="324" cy="690"/>
          </a:xfrm>
        </p:grpSpPr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 rot="-10800000">
            <a:off x="2055812" y="2992438"/>
            <a:ext cx="514350" cy="1095375"/>
            <a:chOff x="4521" y="384"/>
            <a:chExt cx="324" cy="690"/>
          </a:xfrm>
        </p:grpSpPr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 rot="-10800000">
            <a:off x="2284412" y="2992438"/>
            <a:ext cx="514350" cy="1095375"/>
            <a:chOff x="4521" y="384"/>
            <a:chExt cx="324" cy="690"/>
          </a:xfrm>
        </p:grpSpPr>
        <p:sp>
          <p:nvSpPr>
            <p:cNvPr id="41" name="Line 40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 rot="-10800000">
            <a:off x="2522537" y="3033713"/>
            <a:ext cx="514350" cy="1095375"/>
            <a:chOff x="4521" y="384"/>
            <a:chExt cx="324" cy="690"/>
          </a:xfrm>
        </p:grpSpPr>
        <p:sp>
          <p:nvSpPr>
            <p:cNvPr id="44" name="Line 43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2857500" y="2459038"/>
            <a:ext cx="514350" cy="1095375"/>
            <a:chOff x="4521" y="384"/>
            <a:chExt cx="324" cy="690"/>
          </a:xfrm>
        </p:grpSpPr>
        <p:sp>
          <p:nvSpPr>
            <p:cNvPr id="47" name="Line 46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3105150" y="2214563"/>
            <a:ext cx="514350" cy="1095375"/>
            <a:chOff x="4521" y="384"/>
            <a:chExt cx="324" cy="690"/>
          </a:xfrm>
        </p:grpSpPr>
        <p:sp>
          <p:nvSpPr>
            <p:cNvPr id="50" name="Line 49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3371850" y="2509838"/>
            <a:ext cx="514350" cy="1095375"/>
            <a:chOff x="4521" y="384"/>
            <a:chExt cx="324" cy="690"/>
          </a:xfrm>
        </p:grpSpPr>
        <p:sp>
          <p:nvSpPr>
            <p:cNvPr id="53" name="Line 52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1903412" y="1468438"/>
            <a:ext cx="514350" cy="1095375"/>
            <a:chOff x="4521" y="384"/>
            <a:chExt cx="324" cy="690"/>
          </a:xfrm>
        </p:grpSpPr>
        <p:sp>
          <p:nvSpPr>
            <p:cNvPr id="56" name="Line 55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1674812" y="1468438"/>
            <a:ext cx="514350" cy="1095375"/>
            <a:chOff x="4521" y="384"/>
            <a:chExt cx="324" cy="690"/>
          </a:xfrm>
        </p:grpSpPr>
        <p:sp>
          <p:nvSpPr>
            <p:cNvPr id="59" name="Line 58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2513012" y="2078038"/>
            <a:ext cx="514350" cy="1095375"/>
            <a:chOff x="4521" y="384"/>
            <a:chExt cx="324" cy="690"/>
          </a:xfrm>
        </p:grpSpPr>
        <p:sp>
          <p:nvSpPr>
            <p:cNvPr id="62" name="Line 61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2665412" y="1620838"/>
            <a:ext cx="514350" cy="1095375"/>
            <a:chOff x="4521" y="384"/>
            <a:chExt cx="324" cy="690"/>
          </a:xfrm>
        </p:grpSpPr>
        <p:sp>
          <p:nvSpPr>
            <p:cNvPr id="65" name="Line 64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2360612" y="1392238"/>
            <a:ext cx="514350" cy="1095375"/>
            <a:chOff x="4521" y="384"/>
            <a:chExt cx="324" cy="690"/>
          </a:xfrm>
        </p:grpSpPr>
        <p:sp>
          <p:nvSpPr>
            <p:cNvPr id="68" name="Line 67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3046412" y="1849438"/>
            <a:ext cx="514350" cy="1095375"/>
            <a:chOff x="4521" y="384"/>
            <a:chExt cx="324" cy="690"/>
          </a:xfrm>
        </p:grpSpPr>
        <p:sp>
          <p:nvSpPr>
            <p:cNvPr id="71" name="Line 70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894012" y="1468438"/>
            <a:ext cx="514350" cy="1095375"/>
            <a:chOff x="4521" y="384"/>
            <a:chExt cx="324" cy="690"/>
          </a:xfrm>
        </p:grpSpPr>
        <p:sp>
          <p:nvSpPr>
            <p:cNvPr id="74" name="Line 73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74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3198812" y="1773238"/>
            <a:ext cx="514350" cy="1095375"/>
            <a:chOff x="4521" y="384"/>
            <a:chExt cx="324" cy="690"/>
          </a:xfrm>
        </p:grpSpPr>
        <p:sp>
          <p:nvSpPr>
            <p:cNvPr id="77" name="Line 76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77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" name="Group 78"/>
          <p:cNvGrpSpPr>
            <a:grpSpLocks/>
          </p:cNvGrpSpPr>
          <p:nvPr/>
        </p:nvGrpSpPr>
        <p:grpSpPr bwMode="auto">
          <a:xfrm rot="-10800000">
            <a:off x="2055812" y="2306638"/>
            <a:ext cx="514350" cy="1095375"/>
            <a:chOff x="4521" y="384"/>
            <a:chExt cx="324" cy="690"/>
          </a:xfrm>
        </p:grpSpPr>
        <p:sp>
          <p:nvSpPr>
            <p:cNvPr id="80" name="Line 79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/>
          <p:cNvGrpSpPr>
            <a:grpSpLocks/>
          </p:cNvGrpSpPr>
          <p:nvPr/>
        </p:nvGrpSpPr>
        <p:grpSpPr bwMode="auto">
          <a:xfrm rot="-10800000">
            <a:off x="2208212" y="2459038"/>
            <a:ext cx="514350" cy="1095375"/>
            <a:chOff x="4521" y="384"/>
            <a:chExt cx="324" cy="690"/>
          </a:xfrm>
        </p:grpSpPr>
        <p:sp>
          <p:nvSpPr>
            <p:cNvPr id="83" name="Line 82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84"/>
          <p:cNvGrpSpPr>
            <a:grpSpLocks/>
          </p:cNvGrpSpPr>
          <p:nvPr/>
        </p:nvGrpSpPr>
        <p:grpSpPr bwMode="auto">
          <a:xfrm rot="-10800000">
            <a:off x="2817812" y="2916238"/>
            <a:ext cx="514350" cy="1095375"/>
            <a:chOff x="4521" y="384"/>
            <a:chExt cx="324" cy="690"/>
          </a:xfrm>
        </p:grpSpPr>
        <p:sp>
          <p:nvSpPr>
            <p:cNvPr id="86" name="Line 85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86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" name="Text Box 87"/>
          <p:cNvSpPr txBox="1">
            <a:spLocks noChangeArrowheads="1"/>
          </p:cNvSpPr>
          <p:nvPr/>
        </p:nvSpPr>
        <p:spPr bwMode="auto">
          <a:xfrm>
            <a:off x="1751012" y="2697163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066800" y="4272558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Dislocations with opposite signs can annihilate with each other at elevated temperature, leaving </a:t>
            </a:r>
            <a:r>
              <a:rPr lang="en-US" dirty="0">
                <a:latin typeface="Arial" pitchFamily="34" charset="0"/>
                <a:cs typeface="Arial" pitchFamily="34" charset="0"/>
              </a:rPr>
              <a:t>“net” dislocations that do not have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partner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Right Arrow 153"/>
          <p:cNvSpPr/>
          <p:nvPr/>
        </p:nvSpPr>
        <p:spPr>
          <a:xfrm>
            <a:off x="4076700" y="2681288"/>
            <a:ext cx="800100" cy="307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3"/>
          <p:cNvSpPr>
            <a:spLocks/>
          </p:cNvSpPr>
          <p:nvPr/>
        </p:nvSpPr>
        <p:spPr bwMode="auto">
          <a:xfrm>
            <a:off x="5891213" y="1919288"/>
            <a:ext cx="1347787" cy="1828800"/>
          </a:xfrm>
          <a:custGeom>
            <a:avLst/>
            <a:gdLst>
              <a:gd name="T0" fmla="*/ 0 w 849"/>
              <a:gd name="T1" fmla="*/ 1152 h 1152"/>
              <a:gd name="T2" fmla="*/ 849 w 849"/>
              <a:gd name="T3" fmla="*/ 1152 h 1152"/>
              <a:gd name="T4" fmla="*/ 849 w 849"/>
              <a:gd name="T5" fmla="*/ 0 h 1152"/>
              <a:gd name="T6" fmla="*/ 690 w 849"/>
              <a:gd name="T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9" h="1152">
                <a:moveTo>
                  <a:pt x="0" y="1152"/>
                </a:moveTo>
                <a:lnTo>
                  <a:pt x="849" y="1152"/>
                </a:lnTo>
                <a:lnTo>
                  <a:pt x="849" y="0"/>
                </a:lnTo>
                <a:lnTo>
                  <a:pt x="690" y="0"/>
                </a:lnTo>
              </a:path>
            </a:pathLst>
          </a:custGeom>
          <a:solidFill>
            <a:srgbClr val="73E7E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" name="Freeform 4"/>
          <p:cNvSpPr>
            <a:spLocks/>
          </p:cNvSpPr>
          <p:nvPr/>
        </p:nvSpPr>
        <p:spPr bwMode="auto">
          <a:xfrm>
            <a:off x="5181600" y="1919288"/>
            <a:ext cx="1803400" cy="1828800"/>
          </a:xfrm>
          <a:custGeom>
            <a:avLst/>
            <a:gdLst>
              <a:gd name="T0" fmla="*/ 1136 w 1136"/>
              <a:gd name="T1" fmla="*/ 0 h 1152"/>
              <a:gd name="T2" fmla="*/ 0 w 1136"/>
              <a:gd name="T3" fmla="*/ 0 h 1152"/>
              <a:gd name="T4" fmla="*/ 0 w 1136"/>
              <a:gd name="T5" fmla="*/ 1152 h 1152"/>
              <a:gd name="T6" fmla="*/ 444 w 1136"/>
              <a:gd name="T7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6" h="1152">
                <a:moveTo>
                  <a:pt x="1136" y="0"/>
                </a:moveTo>
                <a:lnTo>
                  <a:pt x="0" y="0"/>
                </a:lnTo>
                <a:lnTo>
                  <a:pt x="0" y="1152"/>
                </a:lnTo>
                <a:lnTo>
                  <a:pt x="444" y="1152"/>
                </a:lnTo>
              </a:path>
            </a:pathLst>
          </a:custGeom>
          <a:solidFill>
            <a:srgbClr val="66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0" name="Group 46"/>
          <p:cNvGrpSpPr>
            <a:grpSpLocks/>
          </p:cNvGrpSpPr>
          <p:nvPr/>
        </p:nvGrpSpPr>
        <p:grpSpPr bwMode="auto">
          <a:xfrm rot="856472">
            <a:off x="7086600" y="2576513"/>
            <a:ext cx="514350" cy="1095375"/>
            <a:chOff x="4521" y="384"/>
            <a:chExt cx="324" cy="690"/>
          </a:xfrm>
        </p:grpSpPr>
        <p:sp>
          <p:nvSpPr>
            <p:cNvPr id="191" name="Line 47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48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" name="Group 49"/>
          <p:cNvGrpSpPr>
            <a:grpSpLocks/>
          </p:cNvGrpSpPr>
          <p:nvPr/>
        </p:nvGrpSpPr>
        <p:grpSpPr bwMode="auto">
          <a:xfrm>
            <a:off x="5257800" y="1462088"/>
            <a:ext cx="514350" cy="1095375"/>
            <a:chOff x="4521" y="384"/>
            <a:chExt cx="324" cy="690"/>
          </a:xfrm>
        </p:grpSpPr>
        <p:sp>
          <p:nvSpPr>
            <p:cNvPr id="194" name="Line 50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51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6" name="Group 52"/>
          <p:cNvGrpSpPr>
            <a:grpSpLocks/>
          </p:cNvGrpSpPr>
          <p:nvPr/>
        </p:nvGrpSpPr>
        <p:grpSpPr bwMode="auto">
          <a:xfrm>
            <a:off x="6819900" y="1066800"/>
            <a:ext cx="514350" cy="1095376"/>
            <a:chOff x="4521" y="384"/>
            <a:chExt cx="324" cy="690"/>
          </a:xfrm>
        </p:grpSpPr>
        <p:sp>
          <p:nvSpPr>
            <p:cNvPr id="197" name="Line 53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54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9" name="Group 55"/>
          <p:cNvGrpSpPr>
            <a:grpSpLocks/>
          </p:cNvGrpSpPr>
          <p:nvPr/>
        </p:nvGrpSpPr>
        <p:grpSpPr bwMode="auto">
          <a:xfrm rot="856472">
            <a:off x="6672263" y="1576388"/>
            <a:ext cx="514350" cy="1095375"/>
            <a:chOff x="4521" y="384"/>
            <a:chExt cx="324" cy="690"/>
          </a:xfrm>
        </p:grpSpPr>
        <p:sp>
          <p:nvSpPr>
            <p:cNvPr id="200" name="Line 56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57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2" name="Group 58"/>
          <p:cNvGrpSpPr>
            <a:grpSpLocks/>
          </p:cNvGrpSpPr>
          <p:nvPr/>
        </p:nvGrpSpPr>
        <p:grpSpPr bwMode="auto">
          <a:xfrm rot="856472">
            <a:off x="6419850" y="1995488"/>
            <a:ext cx="514350" cy="1095375"/>
            <a:chOff x="4521" y="384"/>
            <a:chExt cx="324" cy="690"/>
          </a:xfrm>
        </p:grpSpPr>
        <p:sp>
          <p:nvSpPr>
            <p:cNvPr id="203" name="Line 59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60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" name="Group 61"/>
          <p:cNvGrpSpPr>
            <a:grpSpLocks/>
          </p:cNvGrpSpPr>
          <p:nvPr/>
        </p:nvGrpSpPr>
        <p:grpSpPr bwMode="auto">
          <a:xfrm rot="856472">
            <a:off x="6162675" y="2414588"/>
            <a:ext cx="514350" cy="1095375"/>
            <a:chOff x="4521" y="384"/>
            <a:chExt cx="324" cy="690"/>
          </a:xfrm>
        </p:grpSpPr>
        <p:sp>
          <p:nvSpPr>
            <p:cNvPr id="206" name="Line 62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63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8" name="Group 64"/>
          <p:cNvGrpSpPr>
            <a:grpSpLocks/>
          </p:cNvGrpSpPr>
          <p:nvPr/>
        </p:nvGrpSpPr>
        <p:grpSpPr bwMode="auto">
          <a:xfrm>
            <a:off x="6648450" y="1300163"/>
            <a:ext cx="514350" cy="1095375"/>
            <a:chOff x="4521" y="384"/>
            <a:chExt cx="324" cy="690"/>
          </a:xfrm>
        </p:grpSpPr>
        <p:sp>
          <p:nvSpPr>
            <p:cNvPr id="209" name="Line 65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66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1" name="Group 67"/>
          <p:cNvGrpSpPr>
            <a:grpSpLocks/>
          </p:cNvGrpSpPr>
          <p:nvPr/>
        </p:nvGrpSpPr>
        <p:grpSpPr bwMode="auto">
          <a:xfrm>
            <a:off x="6181725" y="2095501"/>
            <a:ext cx="514350" cy="1095375"/>
            <a:chOff x="4521" y="384"/>
            <a:chExt cx="324" cy="690"/>
          </a:xfrm>
        </p:grpSpPr>
        <p:sp>
          <p:nvSpPr>
            <p:cNvPr id="212" name="Line 68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69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70"/>
          <p:cNvGrpSpPr>
            <a:grpSpLocks/>
          </p:cNvGrpSpPr>
          <p:nvPr/>
        </p:nvGrpSpPr>
        <p:grpSpPr bwMode="auto">
          <a:xfrm>
            <a:off x="5910263" y="2566988"/>
            <a:ext cx="514350" cy="1095375"/>
            <a:chOff x="4521" y="384"/>
            <a:chExt cx="324" cy="690"/>
          </a:xfrm>
        </p:grpSpPr>
        <p:sp>
          <p:nvSpPr>
            <p:cNvPr id="215" name="Line 71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72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7" name="Group 73"/>
          <p:cNvGrpSpPr>
            <a:grpSpLocks/>
          </p:cNvGrpSpPr>
          <p:nvPr/>
        </p:nvGrpSpPr>
        <p:grpSpPr bwMode="auto">
          <a:xfrm>
            <a:off x="6410325" y="1709738"/>
            <a:ext cx="514350" cy="1095375"/>
            <a:chOff x="4521" y="384"/>
            <a:chExt cx="324" cy="690"/>
          </a:xfrm>
        </p:grpSpPr>
        <p:sp>
          <p:nvSpPr>
            <p:cNvPr id="218" name="Line 74"/>
            <p:cNvSpPr>
              <a:spLocks noChangeShapeType="1"/>
            </p:cNvSpPr>
            <p:nvPr/>
          </p:nvSpPr>
          <p:spPr bwMode="auto">
            <a:xfrm>
              <a:off x="4521" y="1045"/>
              <a:ext cx="66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75"/>
            <p:cNvSpPr>
              <a:spLocks noChangeShapeType="1"/>
            </p:cNvSpPr>
            <p:nvPr/>
          </p:nvSpPr>
          <p:spPr bwMode="auto">
            <a:xfrm flipV="1">
              <a:off x="4557" y="384"/>
              <a:ext cx="28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" name="TextBox 219"/>
          <p:cNvSpPr txBox="1"/>
          <p:nvPr/>
        </p:nvSpPr>
        <p:spPr>
          <a:xfrm>
            <a:off x="4997348" y="4343400"/>
            <a:ext cx="2730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EBSD reports only these dislocations, which tend </a:t>
            </a:r>
            <a:r>
              <a:rPr lang="en-US" dirty="0">
                <a:latin typeface="Arial" pitchFamily="34" charset="0"/>
                <a:cs typeface="Arial" pitchFamily="34" charset="0"/>
              </a:rPr>
              <a:t>to rearrange themselves into a grain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boundary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0" y="63246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Bieler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., Physical and Mechanical Metallurgy Lexicon relevant to Nb cavity fabrication</a:t>
            </a:r>
          </a:p>
        </p:txBody>
      </p:sp>
    </p:spTree>
    <p:extLst>
      <p:ext uri="{BB962C8B-B14F-4D97-AF65-F5344CB8AC3E}">
        <p14:creationId xmlns:p14="http://schemas.microsoft.com/office/powerpoint/2010/main" val="264362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00937 0.0162 " pathEditMode="relative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2.59259E-6 L 0.00834 -0.01528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E-6 -3.7037E-7 L 0.00139 -0.01898 " pathEditMode="relative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2963E-6 L -0.00035 0.02408 " pathEditMode="relative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6.66667E-6 L -0.00209 0.01805 " pathEditMode="relative" ptsTypes="AA">
                                      <p:cBhvr>
                                        <p:cTn id="3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-0.00799 -0.0125 " pathEditMode="relative" ptsTypes="AA">
                                      <p:cBhvr>
                                        <p:cTn id="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0.00486 -0.01343 " pathEditMode="relative" ptsTypes="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0555 0.00741 " pathEditMode="relative" ptsTypes="AA">
                                      <p:cBhvr>
                                        <p:cTn id="5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01388 0.02731 " pathEditMode="relative" ptsTypes="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3.7037E-7 L 0.01216 -0.0375 " pathEditMode="relative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1285 -0.01482 " pathEditMode="relative" ptsTypes="AA">
                                      <p:cBhvr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6 L -0.01285 0.0199 " pathEditMode="relative" ptsTypes="AA">
                                      <p:cBhvr>
                                        <p:cTn id="7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-0.00244 -0.01389 " pathEditMode="relative" ptsTypes="AA">
                                      <p:cBhvr>
                                        <p:cTn id="7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6.2963E-6 L 0.00556 0.02084 " pathEditMode="relative" ptsTypes="AA">
                                      <p:cBhvr>
                                        <p:cTn id="8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51" grpId="0"/>
      <p:bldP spid="154" grpId="0" animBg="1"/>
      <p:bldP spid="188" grpId="0" animBg="1"/>
      <p:bldP spid="189" grpId="0" animBg="1"/>
      <p:bldP spid="2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62" y="1139825"/>
            <a:ext cx="4318881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Iris and equator specimens for EBSD (as deep drawn)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4" t="29170" r="35179" b="54443"/>
          <a:stretch>
            <a:fillRect/>
          </a:stretch>
        </p:blipFill>
        <p:spPr bwMode="auto">
          <a:xfrm rot="19880810">
            <a:off x="791587" y="1676994"/>
            <a:ext cx="3148013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2" name="Straight Arrow Connector 131"/>
          <p:cNvCxnSpPr/>
          <p:nvPr/>
        </p:nvCxnSpPr>
        <p:spPr>
          <a:xfrm flipH="1" flipV="1">
            <a:off x="3820537" y="2776337"/>
            <a:ext cx="2632076" cy="154189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9"/>
          <p:cNvSpPr txBox="1">
            <a:spLocks noChangeArrowheads="1"/>
          </p:cNvSpPr>
          <p:nvPr/>
        </p:nvSpPr>
        <p:spPr bwMode="auto">
          <a:xfrm>
            <a:off x="1226562" y="3266081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neck</a:t>
            </a:r>
          </a:p>
        </p:txBody>
      </p:sp>
      <p:sp>
        <p:nvSpPr>
          <p:cNvPr id="134" name="TextBox 24"/>
          <p:cNvSpPr txBox="1">
            <a:spLocks noChangeArrowheads="1"/>
          </p:cNvSpPr>
          <p:nvPr/>
        </p:nvSpPr>
        <p:spPr bwMode="auto">
          <a:xfrm>
            <a:off x="734437" y="1970681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left</a:t>
            </a:r>
          </a:p>
        </p:txBody>
      </p:sp>
      <p:sp>
        <p:nvSpPr>
          <p:cNvPr id="135" name="TextBox 25"/>
          <p:cNvSpPr txBox="1">
            <a:spLocks noChangeArrowheads="1"/>
          </p:cNvSpPr>
          <p:nvPr/>
        </p:nvSpPr>
        <p:spPr bwMode="auto">
          <a:xfrm>
            <a:off x="3336350" y="1981794"/>
            <a:ext cx="63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right</a:t>
            </a:r>
          </a:p>
        </p:txBody>
      </p:sp>
      <p:cxnSp>
        <p:nvCxnSpPr>
          <p:cNvPr id="136" name="Straight Arrow Connector 135"/>
          <p:cNvCxnSpPr/>
          <p:nvPr/>
        </p:nvCxnSpPr>
        <p:spPr>
          <a:xfrm flipV="1">
            <a:off x="1563112" y="2885081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33"/>
          <p:cNvSpPr txBox="1">
            <a:spLocks noChangeArrowheads="1"/>
          </p:cNvSpPr>
          <p:nvPr/>
        </p:nvSpPr>
        <p:spPr bwMode="auto">
          <a:xfrm>
            <a:off x="2674362" y="3200994"/>
            <a:ext cx="1146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/>
              <a:t>grain</a:t>
            </a:r>
          </a:p>
          <a:p>
            <a:pPr algn="ctr" eaLnBrk="1" hangingPunct="1"/>
            <a:r>
              <a:rPr lang="en-US" dirty="0"/>
              <a:t>boundary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 flipV="1">
            <a:off x="3283962" y="2808881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3"/>
          <p:cNvSpPr>
            <a:spLocks noChangeArrowheads="1"/>
          </p:cNvSpPr>
          <p:nvPr/>
        </p:nvSpPr>
        <p:spPr bwMode="auto">
          <a:xfrm rot="1873783">
            <a:off x="4843992" y="5249055"/>
            <a:ext cx="946493" cy="2188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6" name="Group 155"/>
          <p:cNvGrpSpPr/>
          <p:nvPr/>
        </p:nvGrpSpPr>
        <p:grpSpPr>
          <a:xfrm rot="19884269">
            <a:off x="1187374" y="3930356"/>
            <a:ext cx="1740678" cy="2036024"/>
            <a:chOff x="609600" y="442762"/>
            <a:chExt cx="3048000" cy="3565164"/>
          </a:xfrm>
        </p:grpSpPr>
        <p:pic>
          <p:nvPicPr>
            <p:cNvPr id="157" name="Picture 2" descr="inside view of H2 after formi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6" t="72334" r="66084" b="2623"/>
            <a:stretch/>
          </p:blipFill>
          <p:spPr bwMode="auto">
            <a:xfrm rot="21436235">
              <a:off x="609600" y="442762"/>
              <a:ext cx="3048000" cy="3565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" name="Rectangle 3"/>
            <p:cNvSpPr>
              <a:spLocks noChangeArrowheads="1"/>
            </p:cNvSpPr>
            <p:nvPr/>
          </p:nvSpPr>
          <p:spPr bwMode="auto">
            <a:xfrm rot="1787501">
              <a:off x="854684" y="2729080"/>
              <a:ext cx="2575294" cy="7923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59" name="Straight Arrow Connector 158"/>
          <p:cNvCxnSpPr>
            <a:stCxn id="155" idx="2"/>
            <a:endCxn id="158" idx="3"/>
          </p:cNvCxnSpPr>
          <p:nvPr/>
        </p:nvCxnSpPr>
        <p:spPr>
          <a:xfrm flipH="1" flipV="1">
            <a:off x="3043276" y="5412585"/>
            <a:ext cx="2217241" cy="3942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33"/>
          <p:cNvSpPr txBox="1">
            <a:spLocks noChangeArrowheads="1"/>
          </p:cNvSpPr>
          <p:nvPr/>
        </p:nvSpPr>
        <p:spPr bwMode="auto">
          <a:xfrm>
            <a:off x="1901825" y="5830888"/>
            <a:ext cx="1146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/>
              <a:t>grain</a:t>
            </a:r>
          </a:p>
          <a:p>
            <a:pPr algn="ctr" eaLnBrk="1" hangingPunct="1"/>
            <a:r>
              <a:rPr lang="en-US" dirty="0"/>
              <a:t>boundary</a:t>
            </a:r>
          </a:p>
        </p:txBody>
      </p:sp>
      <p:cxnSp>
        <p:nvCxnSpPr>
          <p:cNvPr id="163" name="Straight Arrow Connector 162"/>
          <p:cNvCxnSpPr/>
          <p:nvPr/>
        </p:nvCxnSpPr>
        <p:spPr>
          <a:xfrm flipV="1">
            <a:off x="2438400" y="5438775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3" name="Group 2062"/>
          <p:cNvGrpSpPr/>
          <p:nvPr/>
        </p:nvGrpSpPr>
        <p:grpSpPr>
          <a:xfrm>
            <a:off x="1898075" y="1981795"/>
            <a:ext cx="921325" cy="609006"/>
            <a:chOff x="1898075" y="2155625"/>
            <a:chExt cx="921325" cy="435175"/>
          </a:xfrm>
        </p:grpSpPr>
        <p:cxnSp>
          <p:nvCxnSpPr>
            <p:cNvPr id="2060" name="Straight Arrow Connector 2059"/>
            <p:cNvCxnSpPr/>
            <p:nvPr/>
          </p:nvCxnSpPr>
          <p:spPr>
            <a:xfrm>
              <a:off x="2365593" y="2155625"/>
              <a:ext cx="0" cy="35897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>
              <a:off x="2819400" y="2155625"/>
              <a:ext cx="0" cy="37958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>
              <a:off x="1898075" y="2155625"/>
              <a:ext cx="6925" cy="43517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6" name="Group 2065"/>
          <p:cNvGrpSpPr/>
          <p:nvPr/>
        </p:nvGrpSpPr>
        <p:grpSpPr>
          <a:xfrm>
            <a:off x="1967366" y="4869376"/>
            <a:ext cx="852034" cy="464624"/>
            <a:chOff x="2086667" y="5111419"/>
            <a:chExt cx="852034" cy="464624"/>
          </a:xfrm>
        </p:grpSpPr>
        <p:cxnSp>
          <p:nvCxnSpPr>
            <p:cNvPr id="179" name="Straight Arrow Connector 178"/>
            <p:cNvCxnSpPr/>
            <p:nvPr/>
          </p:nvCxnSpPr>
          <p:spPr>
            <a:xfrm flipH="1">
              <a:off x="2086667" y="5111420"/>
              <a:ext cx="195501" cy="43517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H="1">
              <a:off x="2431284" y="5111419"/>
              <a:ext cx="195501" cy="43517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H="1">
              <a:off x="2743200" y="5140868"/>
              <a:ext cx="195501" cy="43517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474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137" grpId="0"/>
      <p:bldP spid="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Secondary electron images for areas scanned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295400" y="1116196"/>
            <a:ext cx="6172200" cy="3151003"/>
            <a:chOff x="-3733800" y="-167953"/>
            <a:chExt cx="6172200" cy="3151003"/>
          </a:xfrm>
        </p:grpSpPr>
        <p:grpSp>
          <p:nvGrpSpPr>
            <p:cNvPr id="20" name="Group 19"/>
            <p:cNvGrpSpPr/>
            <p:nvPr/>
          </p:nvGrpSpPr>
          <p:grpSpPr>
            <a:xfrm>
              <a:off x="-2133600" y="-167953"/>
              <a:ext cx="4572000" cy="3151003"/>
              <a:chOff x="228600" y="4104534"/>
              <a:chExt cx="4227691" cy="2913708"/>
            </a:xfrm>
          </p:grpSpPr>
          <p:pic>
            <p:nvPicPr>
              <p:cNvPr id="10" name="Picture 2" descr="G:\Rings H2\IRIS-L0'.BMP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05"/>
              <a:stretch/>
            </p:blipFill>
            <p:spPr bwMode="auto">
              <a:xfrm>
                <a:off x="228600" y="4107632"/>
                <a:ext cx="4227691" cy="2910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2"/>
              <p:cNvSpPr txBox="1">
                <a:spLocks noChangeArrowheads="1"/>
              </p:cNvSpPr>
              <p:nvPr/>
            </p:nvSpPr>
            <p:spPr bwMode="auto">
              <a:xfrm rot="20287278">
                <a:off x="1541024" y="6071983"/>
                <a:ext cx="685800" cy="341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b="1" dirty="0">
                    <a:solidFill>
                      <a:schemeClr val="bg1"/>
                    </a:solidFill>
                  </a:rPr>
                  <a:t>neck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854075" y="4953000"/>
                <a:ext cx="288925" cy="53340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1426446" y="6062072"/>
                <a:ext cx="300038" cy="53340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1"/>
              <p:cNvSpPr txBox="1">
                <a:spLocks noChangeArrowheads="1"/>
              </p:cNvSpPr>
              <p:nvPr/>
            </p:nvSpPr>
            <p:spPr bwMode="auto">
              <a:xfrm rot="20478364">
                <a:off x="3051789" y="5486896"/>
                <a:ext cx="874057" cy="341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b="1" dirty="0">
                    <a:solidFill>
                      <a:schemeClr val="bg1"/>
                    </a:solidFill>
                  </a:rPr>
                  <a:t>inside</a:t>
                </a:r>
              </a:p>
            </p:txBody>
          </p:sp>
          <p:sp>
            <p:nvSpPr>
              <p:cNvPr id="15" name="TextBox 12"/>
              <p:cNvSpPr txBox="1">
                <a:spLocks noChangeArrowheads="1"/>
              </p:cNvSpPr>
              <p:nvPr/>
            </p:nvSpPr>
            <p:spPr bwMode="auto">
              <a:xfrm rot="20331385">
                <a:off x="2481774" y="4104534"/>
                <a:ext cx="1026457" cy="341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b="1" dirty="0">
                    <a:solidFill>
                      <a:schemeClr val="bg1"/>
                    </a:solidFill>
                  </a:rPr>
                  <a:t>outside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 rot="20320281">
              <a:off x="-1760163" y="518615"/>
              <a:ext cx="3767989" cy="12740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3733800" y="1033475"/>
              <a:ext cx="1590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Iris specimen (left)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rot="20330672">
            <a:off x="4201927" y="179132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Area scanned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676400" y="4481706"/>
            <a:ext cx="5791200" cy="1919094"/>
            <a:chOff x="1676400" y="4481706"/>
            <a:chExt cx="5791200" cy="1919094"/>
          </a:xfrm>
        </p:grpSpPr>
        <p:grpSp>
          <p:nvGrpSpPr>
            <p:cNvPr id="5" name="Group 4"/>
            <p:cNvGrpSpPr/>
            <p:nvPr/>
          </p:nvGrpSpPr>
          <p:grpSpPr>
            <a:xfrm>
              <a:off x="2877632" y="4541927"/>
              <a:ext cx="4589968" cy="1858873"/>
              <a:chOff x="1524000" y="4685773"/>
              <a:chExt cx="6100234" cy="2470498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60" b="26389"/>
              <a:stretch/>
            </p:blipFill>
            <p:spPr bwMode="auto">
              <a:xfrm>
                <a:off x="1524000" y="4685773"/>
                <a:ext cx="6100234" cy="23310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 descr="G:\Rings H2\OVR-T0''.BMP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380" b="6059"/>
              <a:stretch/>
            </p:blipFill>
            <p:spPr bwMode="auto">
              <a:xfrm>
                <a:off x="1524000" y="6993348"/>
                <a:ext cx="6100234" cy="1629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4038600" y="5144869"/>
              <a:ext cx="1248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rPr>
                <a:t>Grain boundary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76400" y="5227724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Equator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specimen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12"/>
            <p:cNvSpPr txBox="1">
              <a:spLocks noChangeArrowheads="1"/>
            </p:cNvSpPr>
            <p:nvPr/>
          </p:nvSpPr>
          <p:spPr bwMode="auto">
            <a:xfrm>
              <a:off x="5907743" y="4481706"/>
              <a:ext cx="10264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chemeClr val="bg1"/>
                  </a:solidFill>
                </a:rPr>
                <a:t>outside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6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Equator – grain orientation map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838200"/>
            <a:ext cx="8458200" cy="3655568"/>
            <a:chOff x="152400" y="1066800"/>
            <a:chExt cx="8792950" cy="3800244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84993" r="60834" b="4288"/>
            <a:stretch>
              <a:fillRect/>
            </a:stretch>
          </p:blipFill>
          <p:spPr bwMode="auto">
            <a:xfrm>
              <a:off x="152400" y="4500671"/>
              <a:ext cx="3297356" cy="366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066800"/>
              <a:ext cx="8792950" cy="3416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62500" r="65938" b="12500"/>
            <a:stretch>
              <a:fillRect/>
            </a:stretch>
          </p:blipFill>
          <p:spPr bwMode="auto">
            <a:xfrm>
              <a:off x="1905000" y="1189850"/>
              <a:ext cx="806020" cy="781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62500" r="65938" b="12500"/>
            <a:stretch>
              <a:fillRect/>
            </a:stretch>
          </p:blipFill>
          <p:spPr bwMode="auto">
            <a:xfrm>
              <a:off x="1524000" y="3329427"/>
              <a:ext cx="879295" cy="851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8" t="63281" r="65938" b="13281"/>
            <a:stretch>
              <a:fillRect/>
            </a:stretch>
          </p:blipFill>
          <p:spPr bwMode="auto">
            <a:xfrm>
              <a:off x="3962400" y="1590444"/>
              <a:ext cx="879295" cy="777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3" t="64063" r="66562" b="13281"/>
            <a:stretch>
              <a:fillRect/>
            </a:stretch>
          </p:blipFill>
          <p:spPr bwMode="auto">
            <a:xfrm>
              <a:off x="3962400" y="3286123"/>
              <a:ext cx="806020" cy="778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5" t="62500" r="65625" b="12500"/>
            <a:stretch>
              <a:fillRect/>
            </a:stretch>
          </p:blipFill>
          <p:spPr bwMode="auto">
            <a:xfrm>
              <a:off x="5334000" y="1189849"/>
              <a:ext cx="879295" cy="781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3" t="62500" r="65625" b="12500"/>
            <a:stretch>
              <a:fillRect/>
            </a:stretch>
          </p:blipFill>
          <p:spPr bwMode="auto">
            <a:xfrm>
              <a:off x="5334000" y="3311643"/>
              <a:ext cx="879295" cy="781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8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8" t="62500" r="65625" b="12500"/>
            <a:stretch>
              <a:fillRect/>
            </a:stretch>
          </p:blipFill>
          <p:spPr bwMode="auto">
            <a:xfrm>
              <a:off x="8077200" y="3584514"/>
              <a:ext cx="806019" cy="73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54559" r="46024" b="13937"/>
          <a:stretch/>
        </p:blipFill>
        <p:spPr bwMode="auto">
          <a:xfrm>
            <a:off x="6553200" y="4419600"/>
            <a:ext cx="2057401" cy="19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8600" y="4800600"/>
            <a:ext cx="2583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Orientation oscillates more in the left grain than in the right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0" b="26389"/>
          <a:stretch/>
        </p:blipFill>
        <p:spPr bwMode="auto">
          <a:xfrm>
            <a:off x="304800" y="4876800"/>
            <a:ext cx="3411418" cy="13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6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Equator -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grain reference orientation deviation map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81000" y="838200"/>
            <a:ext cx="8375140" cy="4572000"/>
            <a:chOff x="381000" y="1217763"/>
            <a:chExt cx="8375140" cy="4572000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217763"/>
              <a:ext cx="8375140" cy="4190999"/>
              <a:chOff x="0" y="533400"/>
              <a:chExt cx="9144000" cy="4575744"/>
            </a:xfrm>
          </p:grpSpPr>
          <p:pic>
            <p:nvPicPr>
              <p:cNvPr id="4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108" b="14411"/>
              <a:stretch/>
            </p:blipFill>
            <p:spPr bwMode="auto">
              <a:xfrm>
                <a:off x="4076573" y="1652565"/>
                <a:ext cx="4239479" cy="34565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" t="84993" r="60834" b="4288"/>
              <a:stretch>
                <a:fillRect/>
              </a:stretch>
            </p:blipFill>
            <p:spPr bwMode="auto">
              <a:xfrm>
                <a:off x="0" y="4053864"/>
                <a:ext cx="3429000" cy="381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33400"/>
                <a:ext cx="9144000" cy="3554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Oval 6"/>
            <p:cNvSpPr/>
            <p:nvPr/>
          </p:nvSpPr>
          <p:spPr>
            <a:xfrm>
              <a:off x="4455044" y="4831707"/>
              <a:ext cx="1590033" cy="6532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6565625" y="5419875"/>
              <a:ext cx="1280856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dirty="0"/>
                <a:t>Reference</a:t>
              </a:r>
            </a:p>
          </p:txBody>
        </p:sp>
        <p:cxnSp>
          <p:nvCxnSpPr>
            <p:cNvPr id="9" name="Straight Arrow Connector 8"/>
            <p:cNvCxnSpPr>
              <a:stCxn id="8" idx="1"/>
            </p:cNvCxnSpPr>
            <p:nvPr/>
          </p:nvCxnSpPr>
          <p:spPr>
            <a:xfrm flipH="1" flipV="1">
              <a:off x="5941481" y="5401146"/>
              <a:ext cx="624144" cy="203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04801" y="4495800"/>
            <a:ext cx="3047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Reference: average orientation for each grain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Deviation for a point: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0° (blue)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itchFamily="34" charset="0"/>
                <a:cs typeface="Arial" pitchFamily="34" charset="0"/>
              </a:rPr>
              <a:t>10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° (red)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White: &gt;10° deviation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5486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Grain boundary stimulated deformation bands in right grain; left grain has larger orientation gradients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747</Words>
  <Application>Microsoft Office PowerPoint</Application>
  <PresentationFormat>On-screen Show (4:3)</PresentationFormat>
  <Paragraphs>108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Examination of Surface Damage Layer on SRF Cavities using EBSD</vt:lpstr>
      <vt:lpstr>Surface damage layer affects cavity performance</vt:lpstr>
      <vt:lpstr>Observing surface damage effects with EBSD</vt:lpstr>
      <vt:lpstr>Dislocations and cavity performance</vt:lpstr>
      <vt:lpstr>Dislocation annihilation; forming a grain boundary</vt:lpstr>
      <vt:lpstr>Iris and equator specimens for EBSD (as deep drawn)</vt:lpstr>
      <vt:lpstr>Secondary electron images for areas scanned</vt:lpstr>
      <vt:lpstr>Equator – grain orientation map</vt:lpstr>
      <vt:lpstr>Equator - grain reference orientation deviation map</vt:lpstr>
      <vt:lpstr>Equator – Local Average Misorientation (LAM) map</vt:lpstr>
      <vt:lpstr>PowerPoint Presentation</vt:lpstr>
      <vt:lpstr>Iris – grain orientation map</vt:lpstr>
      <vt:lpstr>Iris - grain reference orientation deviation map</vt:lpstr>
      <vt:lpstr>Iris - grain reference orientation deviation map</vt:lpstr>
      <vt:lpstr>Iris – Local Average Misorientation map</vt:lpstr>
      <vt:lpstr>Etch pits emerged only from inside surface when 70µm was removed from both inside and outside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</dc:creator>
  <cp:lastModifiedBy>Di Kang</cp:lastModifiedBy>
  <cp:revision>320</cp:revision>
  <dcterms:created xsi:type="dcterms:W3CDTF">2006-08-16T00:00:00Z</dcterms:created>
  <dcterms:modified xsi:type="dcterms:W3CDTF">2012-07-16T16:31:06Z</dcterms:modified>
</cp:coreProperties>
</file>