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handoutMasterIdLst>
    <p:handoutMasterId r:id="rId20"/>
  </p:handoutMasterIdLst>
  <p:sldIdLst>
    <p:sldId id="1385" r:id="rId2"/>
    <p:sldId id="1386" r:id="rId3"/>
    <p:sldId id="1387" r:id="rId4"/>
    <p:sldId id="1390" r:id="rId5"/>
    <p:sldId id="1391" r:id="rId6"/>
    <p:sldId id="1392" r:id="rId7"/>
    <p:sldId id="1393" r:id="rId8"/>
    <p:sldId id="1407" r:id="rId9"/>
    <p:sldId id="1409" r:id="rId10"/>
    <p:sldId id="1394" r:id="rId11"/>
    <p:sldId id="1395" r:id="rId12"/>
    <p:sldId id="1401" r:id="rId13"/>
    <p:sldId id="1410" r:id="rId14"/>
    <p:sldId id="1396" r:id="rId15"/>
    <p:sldId id="1398" r:id="rId16"/>
    <p:sldId id="1400" r:id="rId17"/>
    <p:sldId id="1408" r:id="rId1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8DB4E3"/>
    <a:srgbClr val="EAB200"/>
    <a:srgbClr val="CCCCFF"/>
    <a:srgbClr val="FFFF66"/>
    <a:srgbClr val="CCEC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261" autoAdjust="0"/>
  </p:normalViewPr>
  <p:slideViewPr>
    <p:cSldViewPr>
      <p:cViewPr varScale="1">
        <p:scale>
          <a:sx n="101" d="100"/>
          <a:sy n="101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 varScale="1">
        <p:scale>
          <a:sx n="63" d="100"/>
          <a:sy n="63" d="100"/>
        </p:scale>
        <p:origin x="-2436" y="-114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29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84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8075-B5D0-4A17-92BB-A792DC3EFE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Temperature Heat Treatment to Raise the Quality Factor of Large Grain Niobium Cavities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886200"/>
            <a:ext cx="3164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Pashupati</a:t>
            </a:r>
            <a:r>
              <a:rPr lang="en-US" dirty="0" smtClean="0"/>
              <a:t> </a:t>
            </a:r>
            <a:r>
              <a:rPr lang="en-US" dirty="0" err="1" smtClean="0"/>
              <a:t>Dhakal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Gianluigi</a:t>
            </a:r>
            <a:r>
              <a:rPr lang="en-US" dirty="0" smtClean="0"/>
              <a:t> </a:t>
            </a:r>
            <a:r>
              <a:rPr lang="en-US" dirty="0" err="1" smtClean="0"/>
              <a:t>Ciovati</a:t>
            </a:r>
            <a:endParaRPr lang="en-US" dirty="0" smtClean="0"/>
          </a:p>
          <a:p>
            <a:r>
              <a:rPr lang="en-US" dirty="0" err="1" smtClean="0"/>
              <a:t>Ganapati</a:t>
            </a:r>
            <a:r>
              <a:rPr lang="en-US" dirty="0" smtClean="0"/>
              <a:t> </a:t>
            </a:r>
            <a:r>
              <a:rPr lang="en-US" dirty="0" err="1" smtClean="0"/>
              <a:t>Rao</a:t>
            </a:r>
            <a:r>
              <a:rPr lang="en-US" dirty="0" smtClean="0"/>
              <a:t> </a:t>
            </a:r>
            <a:r>
              <a:rPr lang="en-US" dirty="0" err="1" smtClean="0"/>
              <a:t>Myneni</a:t>
            </a:r>
            <a:endParaRPr lang="en-US" dirty="0"/>
          </a:p>
        </p:txBody>
      </p:sp>
      <p:pic>
        <p:nvPicPr>
          <p:cNvPr id="10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50838"/>
          <a:stretch>
            <a:fillRect/>
          </a:stretch>
        </p:blipFill>
        <p:spPr bwMode="auto">
          <a:xfrm>
            <a:off x="914400" y="762000"/>
            <a:ext cx="6705600" cy="47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57600" y="0"/>
            <a:ext cx="17976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RF Test</a:t>
            </a:r>
            <a:endParaRPr lang="en-US" sz="35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966856" y="4093028"/>
            <a:ext cx="762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847112" y="4354284"/>
            <a:ext cx="914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3845316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~2 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198" y="4147458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~1n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335280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43600"/>
            <a:ext cx="333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Dhakal</a:t>
            </a:r>
            <a:r>
              <a:rPr lang="en-US" sz="1600" i="1" dirty="0" smtClean="0"/>
              <a:t> et al, IPAC 12, WEPPC091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t="2128"/>
          <a:stretch>
            <a:fillRect/>
          </a:stretch>
        </p:blipFill>
        <p:spPr bwMode="auto">
          <a:xfrm>
            <a:off x="0" y="1752600"/>
            <a:ext cx="4963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800600" y="18288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1400" y="0"/>
            <a:ext cx="17976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RF Test</a:t>
            </a:r>
            <a:endParaRPr lang="en-US" sz="3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981200"/>
            <a:ext cx="313579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4.6x10</a:t>
            </a:r>
            <a:r>
              <a:rPr lang="en-US" baseline="30000" dirty="0" smtClean="0"/>
              <a:t>10</a:t>
            </a:r>
            <a:r>
              <a:rPr lang="en-US" dirty="0" smtClean="0"/>
              <a:t> @ 20 MV/m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410200"/>
            <a:ext cx="358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CEBAF upgrade standard process</a:t>
            </a:r>
          </a:p>
          <a:p>
            <a:r>
              <a:rPr lang="en-US" sz="1600" dirty="0" smtClean="0"/>
              <a:t>average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(2K, 70 </a:t>
            </a:r>
            <a:r>
              <a:rPr lang="en-US" sz="1600" dirty="0" err="1" smtClean="0"/>
              <a:t>mT</a:t>
            </a:r>
            <a:r>
              <a:rPr lang="en-US" sz="1600" dirty="0" smtClean="0"/>
              <a:t>= </a:t>
            </a:r>
            <a:r>
              <a:rPr lang="en-US" sz="1600" dirty="0" smtClean="0"/>
              <a:t>1.2±0.7x10</a:t>
            </a:r>
            <a:r>
              <a:rPr lang="en-US" sz="1600" baseline="30000" dirty="0" smtClean="0"/>
              <a:t>10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257800"/>
            <a:ext cx="265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(1.5K) </a:t>
            </a:r>
            <a:r>
              <a:rPr lang="en-US" dirty="0" smtClean="0">
                <a:solidFill>
                  <a:srgbClr val="FF0000"/>
                </a:solidFill>
                <a:sym typeface="Mathematica3"/>
              </a:rPr>
              <a:t></a:t>
            </a:r>
            <a:r>
              <a:rPr lang="en-US" dirty="0" smtClean="0">
                <a:solidFill>
                  <a:srgbClr val="FF0000"/>
                </a:solidFill>
              </a:rPr>
              <a:t> 2x10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43600"/>
            <a:ext cx="333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Dhakal</a:t>
            </a:r>
            <a:r>
              <a:rPr lang="en-US" sz="1600" i="1" dirty="0" smtClean="0"/>
              <a:t> et al, IPAC 12, WEPPC091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17976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RF Test</a:t>
            </a:r>
            <a:endParaRPr lang="en-US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953000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location near equator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0" y="1219200"/>
            <a:ext cx="5791200" cy="367480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33891"/>
          <a:stretch>
            <a:fillRect/>
          </a:stretch>
        </p:blipFill>
        <p:spPr bwMode="auto">
          <a:xfrm>
            <a:off x="5981700" y="2819400"/>
            <a:ext cx="3124200" cy="354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7010400" y="4038600"/>
            <a:ext cx="1524000" cy="1447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5800" y="2438400"/>
            <a:ext cx="533400" cy="838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95400" y="2971800"/>
            <a:ext cx="5715000" cy="1752600"/>
          </a:xfrm>
          <a:prstGeom prst="straightConnector1">
            <a:avLst/>
          </a:prstGeom>
          <a:ln>
            <a:headEnd type="stealth" w="med" len="med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5638800"/>
            <a:ext cx="5638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Review of impurity depth profiling in </a:t>
            </a:r>
            <a:r>
              <a:rPr lang="en-US" sz="1800" b="1" dirty="0" err="1" smtClean="0"/>
              <a:t>Nb</a:t>
            </a:r>
            <a:r>
              <a:rPr lang="en-US" sz="1800" b="1" dirty="0" smtClean="0"/>
              <a:t> by SIMS</a:t>
            </a:r>
          </a:p>
          <a:p>
            <a:r>
              <a:rPr lang="en-US" sz="1800" b="1" dirty="0" smtClean="0"/>
              <a:t>By: </a:t>
            </a:r>
            <a:r>
              <a:rPr lang="en-US" sz="1800" b="1" dirty="0" err="1" smtClean="0"/>
              <a:t>Prateek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Maheshwari</a:t>
            </a:r>
            <a:r>
              <a:rPr lang="en-US" sz="1800" b="1" dirty="0" smtClean="0"/>
              <a:t> : Tomorrow 11:00 am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94344"/>
            <a:ext cx="56781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New Proposed Processes</a:t>
            </a:r>
            <a:endParaRPr lang="en-US" sz="3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906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~100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CBP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6764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~Light BCP/EP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209800"/>
            <a:ext cx="2362200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 </a:t>
            </a:r>
          </a:p>
          <a:p>
            <a:pPr algn="ctr"/>
            <a:r>
              <a:rPr lang="en-US" b="1" dirty="0" smtClean="0"/>
              <a:t>(600-800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200400"/>
            <a:ext cx="2286000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~20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</a:t>
            </a:r>
          </a:p>
          <a:p>
            <a:pPr algn="ctr"/>
            <a:r>
              <a:rPr lang="en-US" b="1" dirty="0" smtClean="0"/>
              <a:t>BCP/ EP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876800"/>
            <a:ext cx="28194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~LTB (120-140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1910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HPR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5562600"/>
            <a:ext cx="1905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 Test</a:t>
            </a:r>
            <a:endParaRPr lang="en-US" b="1" dirty="0"/>
          </a:p>
        </p:txBody>
      </p:sp>
      <p:sp>
        <p:nvSpPr>
          <p:cNvPr id="25" name="Bent-Up Arrow 24"/>
          <p:cNvSpPr/>
          <p:nvPr/>
        </p:nvSpPr>
        <p:spPr bwMode="auto">
          <a:xfrm rot="5400000">
            <a:off x="723900" y="15621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 rot="5400000">
            <a:off x="1790700" y="22479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Bent-Up Arrow 26"/>
          <p:cNvSpPr/>
          <p:nvPr/>
        </p:nvSpPr>
        <p:spPr bwMode="auto">
          <a:xfrm rot="5400000">
            <a:off x="3086100" y="31623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Bent-Up Arrow 27"/>
          <p:cNvSpPr/>
          <p:nvPr/>
        </p:nvSpPr>
        <p:spPr bwMode="auto">
          <a:xfrm rot="5400000">
            <a:off x="4229100" y="41529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5295900" y="47625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Bent-Up Arrow 29"/>
          <p:cNvSpPr/>
          <p:nvPr/>
        </p:nvSpPr>
        <p:spPr bwMode="auto">
          <a:xfrm rot="5400000">
            <a:off x="6515100" y="54483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2209800"/>
            <a:ext cx="2362200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1400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1910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HPR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Bent-Up Arrow 38"/>
          <p:cNvSpPr/>
          <p:nvPr/>
        </p:nvSpPr>
        <p:spPr bwMode="auto">
          <a:xfrm rot="5400000">
            <a:off x="3086100" y="3314700"/>
            <a:ext cx="1752600" cy="1371600"/>
          </a:xfrm>
          <a:prstGeom prst="bentUpArrow">
            <a:avLst>
              <a:gd name="adj1" fmla="val 11243"/>
              <a:gd name="adj2" fmla="val 25000"/>
              <a:gd name="adj3" fmla="val 2182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Bent-Up Arrow 39"/>
          <p:cNvSpPr/>
          <p:nvPr/>
        </p:nvSpPr>
        <p:spPr bwMode="auto">
          <a:xfrm rot="5400000">
            <a:off x="5448300" y="4762500"/>
            <a:ext cx="1600200" cy="1371600"/>
          </a:xfrm>
          <a:prstGeom prst="bentUpArrow">
            <a:avLst>
              <a:gd name="adj1" fmla="val 11243"/>
              <a:gd name="adj2" fmla="val 25000"/>
              <a:gd name="adj3" fmla="val 2182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9000" y="5562600"/>
            <a:ext cx="1905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RF Test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2455228">
            <a:off x="3775214" y="4227464"/>
            <a:ext cx="3664639" cy="33036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4038600"/>
            <a:ext cx="2286000" cy="830997"/>
          </a:xfrm>
          <a:prstGeom prst="rect">
            <a:avLst/>
          </a:prstGeom>
          <a:solidFill>
            <a:schemeClr val="accent2">
              <a:alpha val="46000"/>
            </a:schemeClr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Surface Passivation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The combination of large-grain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, high-temperature HT (~1400 </a:t>
            </a:r>
            <a:r>
              <a:rPr lang="en-US" sz="2400" b="1" dirty="0" smtClean="0">
                <a:sym typeface="Mathematica1"/>
              </a:rPr>
              <a:t>°</a:t>
            </a:r>
            <a:r>
              <a:rPr lang="en-US" sz="2400" b="1" dirty="0" smtClean="0"/>
              <a:t>C) is a promising alternative to produce SRF cavities with high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0</a:t>
            </a:r>
            <a:r>
              <a:rPr lang="en-US" sz="2400" b="1" dirty="0" smtClean="0"/>
              <a:t> values in the medium field range, which is particularly important for future continuous wave particle accelerators.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Conclusions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/>
          <a:srcRect l="12381"/>
          <a:stretch>
            <a:fillRect/>
          </a:stretch>
        </p:blipFill>
        <p:spPr bwMode="auto">
          <a:xfrm>
            <a:off x="152400" y="1600200"/>
            <a:ext cx="3962400" cy="32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Geng</a:t>
            </a:r>
            <a:r>
              <a:rPr lang="en-US" dirty="0" smtClean="0"/>
              <a:t>, JLAB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845" y="1905000"/>
            <a:ext cx="48241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34200" y="1371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838200"/>
            <a:ext cx="401225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971800"/>
            <a:ext cx="2703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HT on </a:t>
            </a:r>
            <a:r>
              <a:rPr lang="en-US" dirty="0" err="1" smtClean="0"/>
              <a:t>Nb</a:t>
            </a:r>
            <a:endParaRPr lang="en-US" dirty="0" smtClean="0"/>
          </a:p>
          <a:p>
            <a:r>
              <a:rPr lang="en-US" dirty="0" smtClean="0"/>
              <a:t>surface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1386"/>
          <a:stretch>
            <a:fillRect/>
          </a:stretch>
        </p:blipFill>
        <p:spPr bwMode="auto">
          <a:xfrm>
            <a:off x="381000" y="914400"/>
            <a:ext cx="515631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0583"/>
          <a:stretch>
            <a:fillRect/>
          </a:stretch>
        </p:blipFill>
        <p:spPr bwMode="auto">
          <a:xfrm>
            <a:off x="4876800" y="3733800"/>
            <a:ext cx="4032250" cy="2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19200" y="990600"/>
            <a:ext cx="18472" cy="37430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219200" y="4724400"/>
            <a:ext cx="7543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447800" y="2209800"/>
            <a:ext cx="4191000" cy="914400"/>
            <a:chOff x="1447800" y="2209800"/>
            <a:chExt cx="4191000" cy="914400"/>
          </a:xfrm>
        </p:grpSpPr>
        <p:sp>
          <p:nvSpPr>
            <p:cNvPr id="10" name="Oval 9"/>
            <p:cNvSpPr/>
            <p:nvPr/>
          </p:nvSpPr>
          <p:spPr bwMode="auto">
            <a:xfrm>
              <a:off x="14478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7526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9812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953000" y="2514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2860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57800" y="2743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486400" y="2971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004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5052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8100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386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3434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48200" y="228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8600" y="289560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533400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acc</a:t>
            </a:r>
            <a:r>
              <a:rPr lang="en-US" b="1" dirty="0" smtClean="0"/>
              <a:t> (MV/m)</a:t>
            </a:r>
            <a:endParaRPr lang="en-US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220980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endParaRPr lang="en-US" baseline="300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082960" y="2514600"/>
            <a:ext cx="145735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000" y="990600"/>
            <a:ext cx="74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1066800" y="1267692"/>
            <a:ext cx="145735" cy="22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2667000" y="4724400"/>
            <a:ext cx="1" cy="152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4191000" y="4724400"/>
            <a:ext cx="1" cy="152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5562600" y="4724400"/>
            <a:ext cx="1" cy="152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6781800" y="4724400"/>
            <a:ext cx="1" cy="152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7848600" y="4724400"/>
            <a:ext cx="1" cy="152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62200" y="48768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48768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48768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60124" y="48190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80744" y="48006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447800" y="2209800"/>
            <a:ext cx="5334000" cy="152400"/>
            <a:chOff x="1752600" y="3200400"/>
            <a:chExt cx="5334000" cy="152400"/>
          </a:xfrm>
          <a:solidFill>
            <a:srgbClr val="FF0000"/>
          </a:solidFill>
        </p:grpSpPr>
        <p:sp>
          <p:nvSpPr>
            <p:cNvPr id="52" name="Oval 51"/>
            <p:cNvSpPr/>
            <p:nvPr/>
          </p:nvSpPr>
          <p:spPr bwMode="auto">
            <a:xfrm>
              <a:off x="50292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3340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6388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9436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2484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5532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9342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7526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0574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2860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5908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8956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2004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5052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8100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1148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3434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648200" y="32004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362200" y="167640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Q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10400" y="16002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endParaRPr lang="en-US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4495800" y="3276600"/>
            <a:ext cx="241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MP, FE, Quench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438400" y="2514600"/>
            <a:ext cx="1473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 = G/R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1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8" grpId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101600"/>
            <a:ext cx="64960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Typical SRF cavity Processes</a:t>
            </a:r>
            <a:endParaRPr lang="en-US" sz="3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906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~100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CBP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6764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~Light BCP/EP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209800"/>
            <a:ext cx="2362200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 </a:t>
            </a:r>
          </a:p>
          <a:p>
            <a:pPr algn="ctr"/>
            <a:r>
              <a:rPr lang="en-US" b="1" dirty="0" smtClean="0"/>
              <a:t>(600-800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200400"/>
            <a:ext cx="2286000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~20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</a:t>
            </a:r>
          </a:p>
          <a:p>
            <a:pPr algn="ctr"/>
            <a:r>
              <a:rPr lang="en-US" b="1" dirty="0" smtClean="0"/>
              <a:t>BCP/ EP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876800"/>
            <a:ext cx="28194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~LTB (120-140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191000"/>
            <a:ext cx="2286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HPR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5562600"/>
            <a:ext cx="190500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 Test</a:t>
            </a:r>
            <a:endParaRPr lang="en-US" b="1" dirty="0"/>
          </a:p>
        </p:txBody>
      </p:sp>
      <p:sp>
        <p:nvSpPr>
          <p:cNvPr id="25" name="Bent-Up Arrow 24"/>
          <p:cNvSpPr/>
          <p:nvPr/>
        </p:nvSpPr>
        <p:spPr bwMode="auto">
          <a:xfrm rot="5400000">
            <a:off x="723900" y="15621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 rot="5400000">
            <a:off x="1790700" y="22479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Bent-Up Arrow 26"/>
          <p:cNvSpPr/>
          <p:nvPr/>
        </p:nvSpPr>
        <p:spPr bwMode="auto">
          <a:xfrm rot="5400000">
            <a:off x="3086100" y="31623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Bent-Up Arrow 27"/>
          <p:cNvSpPr/>
          <p:nvPr/>
        </p:nvSpPr>
        <p:spPr bwMode="auto">
          <a:xfrm rot="5400000">
            <a:off x="4229100" y="41529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5295900" y="47625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Bent-Up Arrow 29"/>
          <p:cNvSpPr/>
          <p:nvPr/>
        </p:nvSpPr>
        <p:spPr bwMode="auto">
          <a:xfrm rot="5400000">
            <a:off x="6515100" y="5448300"/>
            <a:ext cx="533400" cy="45720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97974"/>
            <a:ext cx="7362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High Temperature Heat Treatment</a:t>
            </a:r>
            <a:endParaRPr lang="en-US" sz="3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107" y="1066800"/>
            <a:ext cx="87398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~1800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UHV HT for ~10 hrs.</a:t>
            </a:r>
          </a:p>
          <a:p>
            <a:r>
              <a:rPr lang="en-US" dirty="0" smtClean="0"/>
              <a:t>1980s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~1300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solid state getter, such as Titanium, </a:t>
            </a:r>
          </a:p>
          <a:p>
            <a:r>
              <a:rPr lang="en-US" dirty="0" smtClean="0"/>
              <a:t>		was used in-side the furnace to "post-purify”.</a:t>
            </a:r>
          </a:p>
          <a:p>
            <a:r>
              <a:rPr lang="en-US" dirty="0" smtClean="0"/>
              <a:t>2000s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600-800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, mainly just to degas hydrogen absorbed</a:t>
            </a:r>
          </a:p>
          <a:p>
            <a:r>
              <a:rPr lang="en-US" dirty="0" smtClean="0"/>
              <a:t> 		by the </a:t>
            </a:r>
            <a:r>
              <a:rPr lang="en-US" dirty="0" err="1" smtClean="0"/>
              <a:t>Nb</a:t>
            </a:r>
            <a:r>
              <a:rPr lang="en-US" dirty="0" smtClean="0"/>
              <a:t> during cavity fabrication and surface </a:t>
            </a:r>
          </a:p>
          <a:p>
            <a:r>
              <a:rPr lang="en-US" dirty="0" smtClean="0"/>
              <a:t>		treatments.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129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en-US" sz="2600" b="1" dirty="0" smtClean="0"/>
              <a:t>BCP/ EP needed to remove “polluted” layer after HT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600" b="1" dirty="0" smtClean="0"/>
              <a:t>Reintroduces hydrogen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600" b="1" dirty="0" smtClean="0"/>
              <a:t>May be the cause of strong RF losses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0694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Standard (600-800 </a:t>
            </a:r>
            <a:r>
              <a:rPr lang="en-US" sz="3500" b="1" baseline="30000" dirty="0" err="1" smtClean="0"/>
              <a:t>o</a:t>
            </a:r>
            <a:r>
              <a:rPr lang="en-US" sz="3500" b="1" dirty="0" err="1" smtClean="0"/>
              <a:t>C</a:t>
            </a:r>
            <a:r>
              <a:rPr lang="en-US" sz="3500" b="1" dirty="0" smtClean="0"/>
              <a:t>) Furnace Treatment</a:t>
            </a:r>
            <a:endParaRPr lang="en-US" sz="35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r="53418" b="54809"/>
          <a:stretch>
            <a:fillRect/>
          </a:stretch>
        </p:blipFill>
        <p:spPr>
          <a:xfrm>
            <a:off x="304800" y="914400"/>
            <a:ext cx="4245347" cy="2555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5473700" cy="27085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990600"/>
            <a:ext cx="449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standard furnace used for the high-temperature heat treatment of SRF cavities is an ultra-high-vacuum furnace with molybdenum hot-zone; molybdenum (or tungsten) resistive heating    elements and cavities are heated by radiation from the heating elements.</a:t>
            </a:r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00" y="4800600"/>
            <a:ext cx="3826928" cy="7620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High temperature annealing </a:t>
            </a:r>
            <a:br>
              <a:rPr lang="en-US" sz="2000" b="1" dirty="0" smtClean="0">
                <a:solidFill>
                  <a:schemeClr val="accent6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removes gross hydrogen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6019800"/>
            <a:ext cx="3436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Ciovati</a:t>
            </a:r>
            <a:r>
              <a:rPr lang="en-US" sz="1400" i="1" dirty="0" smtClean="0"/>
              <a:t> et al, PRSTAB </a:t>
            </a:r>
            <a:r>
              <a:rPr lang="en-US" sz="1400" b="1" i="1" dirty="0" smtClean="0"/>
              <a:t>13</a:t>
            </a:r>
            <a:r>
              <a:rPr lang="en-US" sz="1400" i="1" dirty="0" smtClean="0"/>
              <a:t>, 022002 (2010)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Documents and Settings\dhakal\Desktop\Induction Furnace paper\furnace sketch.t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698920" y="1524000"/>
            <a:ext cx="5445080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0"/>
            <a:ext cx="39757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/>
              <a:t>Induction Heating</a:t>
            </a:r>
            <a:endParaRPr lang="en-US" sz="3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UHV with all </a:t>
            </a:r>
            <a:r>
              <a:rPr lang="en-US" dirty="0" err="1" smtClean="0"/>
              <a:t>Nb</a:t>
            </a:r>
            <a:r>
              <a:rPr lang="en-US" dirty="0" smtClean="0"/>
              <a:t> hot zone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Clean (avoid post HT chemical etching)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Pure gas injection for surface passivation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019800"/>
            <a:ext cx="41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Dhakal</a:t>
            </a:r>
            <a:r>
              <a:rPr lang="en-US" sz="1400" i="1" dirty="0" smtClean="0"/>
              <a:t> et al, Rev. Sci. </a:t>
            </a:r>
            <a:r>
              <a:rPr lang="en-US" sz="1400" i="1" dirty="0" err="1" smtClean="0"/>
              <a:t>Instrum</a:t>
            </a:r>
            <a:r>
              <a:rPr lang="en-US" sz="1400" i="1" dirty="0" smtClean="0"/>
              <a:t>. </a:t>
            </a:r>
            <a:r>
              <a:rPr lang="en-US" sz="1400" b="1" i="1" dirty="0" smtClean="0"/>
              <a:t>83</a:t>
            </a:r>
            <a:r>
              <a:rPr lang="en-US" sz="1400" i="1" dirty="0" smtClean="0"/>
              <a:t>, 065105  (2012)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dhakal\Desktop\Induction Furnace paper\Submission\Figure 4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19800" y="838200"/>
            <a:ext cx="3388777" cy="25955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Induction Furnace </a:t>
            </a:r>
            <a:endParaRPr lang="en-US" sz="3500" b="1" dirty="0"/>
          </a:p>
        </p:txBody>
      </p:sp>
      <p:pic>
        <p:nvPicPr>
          <p:cNvPr id="9" name="Picture 8" descr="MVC-002S.JPG"/>
          <p:cNvPicPr/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6705600" y="4038600"/>
            <a:ext cx="1905000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5552189" cy="423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3429000" y="4038600"/>
            <a:ext cx="3276600" cy="1143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429000" y="5334000"/>
            <a:ext cx="3352800" cy="914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6019800"/>
            <a:ext cx="41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Dhakal</a:t>
            </a:r>
            <a:r>
              <a:rPr lang="en-US" sz="1400" i="1" dirty="0" smtClean="0"/>
              <a:t> et al, Rev. Sci. </a:t>
            </a:r>
            <a:r>
              <a:rPr lang="en-US" sz="1400" i="1" dirty="0" err="1" smtClean="0"/>
              <a:t>Instrum</a:t>
            </a:r>
            <a:r>
              <a:rPr lang="en-US" sz="1400" i="1" dirty="0" smtClean="0"/>
              <a:t>. </a:t>
            </a:r>
            <a:r>
              <a:rPr lang="en-US" sz="1400" b="1" i="1" dirty="0" smtClean="0"/>
              <a:t>83</a:t>
            </a:r>
            <a:r>
              <a:rPr lang="en-US" sz="1400" i="1" dirty="0" smtClean="0"/>
              <a:t>, 065105  (2012)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76200"/>
            <a:ext cx="392928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Large Grain Cavity</a:t>
            </a:r>
            <a:endParaRPr lang="en-US" sz="35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5943600" cy="1752598"/>
        </p:xfrm>
        <a:graphic>
          <a:graphicData uri="http://schemas.openxmlformats.org/drawingml/2006/table">
            <a:tbl>
              <a:tblPr/>
              <a:tblGrid>
                <a:gridCol w="848652"/>
                <a:gridCol w="849411"/>
                <a:gridCol w="848652"/>
                <a:gridCol w="849411"/>
                <a:gridCol w="848652"/>
                <a:gridCol w="849411"/>
                <a:gridCol w="849411"/>
              </a:tblGrid>
              <a:tr h="368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Ta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H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O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N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C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RRR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imes New Roman , serif ;"/>
                          <a:ea typeface="Times New Roman"/>
                        </a:rPr>
                        <a:t>Ingot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F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1330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&lt;1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&lt;6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&lt;3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&lt;30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226±10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G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1375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7.1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&lt;6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&lt;3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&lt;30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imes New Roman , serif ;"/>
                          <a:ea typeface="Times New Roman"/>
                        </a:rPr>
                        <a:t>197±8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H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704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 , serif ;"/>
                          <a:ea typeface="Times New Roman"/>
                        </a:rPr>
                        <a:t>&lt;1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&lt;6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&lt;3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&lt;30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 , serif ;"/>
                          <a:ea typeface="Times New Roman"/>
                        </a:rPr>
                        <a:t>240±9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010400" y="1143000"/>
            <a:ext cx="1576213" cy="30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67600" y="4419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G1G2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0668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Ingot from CBMM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267200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F1F2  </a:t>
            </a:r>
            <a:r>
              <a:rPr lang="en-US" dirty="0" smtClean="0">
                <a:sym typeface="Wingdings" pitchFamily="2" charset="2"/>
              </a:rPr>
              <a:t> Standard Treatment </a:t>
            </a:r>
          </a:p>
          <a:p>
            <a:r>
              <a:rPr lang="en-US" dirty="0" smtClean="0">
                <a:sym typeface="Wingdings" pitchFamily="2" charset="2"/>
              </a:rPr>
              <a:t>G1G2  New Treatment</a:t>
            </a:r>
          </a:p>
          <a:p>
            <a:r>
              <a:rPr lang="en-US" dirty="0" smtClean="0">
                <a:sym typeface="Wingdings" pitchFamily="2" charset="2"/>
              </a:rPr>
              <a:t>H1H2  New Treatment (limited by pits)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X - Credit: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455916"/>
            <a:ext cx="2105025" cy="402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4917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July 16-17,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52400"/>
            <a:ext cx="65196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1400 C HT in induction Furnace</a:t>
            </a:r>
            <a:endParaRPr lang="en-US" sz="35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3237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3962400"/>
            <a:ext cx="1519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 with 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at 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34287</TotalTime>
  <Words>539</Words>
  <Application>Microsoft Office PowerPoint</Application>
  <PresentationFormat>On-screen Show (4:3)</PresentationFormat>
  <Paragraphs>137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3_JLab_PowerPoint1</vt:lpstr>
      <vt:lpstr>Slide 1</vt:lpstr>
      <vt:lpstr>Slide 2</vt:lpstr>
      <vt:lpstr>Slide 3</vt:lpstr>
      <vt:lpstr>Slide 4</vt:lpstr>
      <vt:lpstr>High temperature annealing  removes gross hydrogen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dhakal</cp:lastModifiedBy>
  <cp:revision>2812</cp:revision>
  <cp:lastPrinted>2012-03-03T14:25:00Z</cp:lastPrinted>
  <dcterms:created xsi:type="dcterms:W3CDTF">2005-02-22T12:55:31Z</dcterms:created>
  <dcterms:modified xsi:type="dcterms:W3CDTF">2012-07-13T14:22:47Z</dcterms:modified>
</cp:coreProperties>
</file>