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embeddings/Microsoft_Equation2.bin" ContentType="application/vnd.openxmlformats-officedocument.oleObject"/>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embeddings/Microsoft_Equation5.bin" ContentType="application/vnd.openxmlformats-officedocument.oleObject"/>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embeddings/Microsoft_Equation7.bin" ContentType="application/vnd.openxmlformats-officedocument.oleObject"/>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notesSlides/notesSlide10.xml" ContentType="application/vnd.openxmlformats-officedocument.presentationml.notesSlide+xml"/>
  <Override PartName="/ppt/embeddings/Microsoft_Equation3.bin" ContentType="application/vnd.openxmlformats-officedocument.oleObject"/>
  <Override PartName="/ppt/slideLayouts/slideLayout19.xml" ContentType="application/vnd.openxmlformats-officedocument.presentationml.slideLayout+xml"/>
  <Override PartName="/ppt/embeddings/Microsoft_Equation6.bin" ContentType="application/vnd.openxmlformats-officedocument.oleObject"/>
  <Default Extension="rels" ContentType="application/vnd.openxmlformats-package.relationships+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10" r:id="rId1"/>
    <p:sldMasterId id="2147483722" r:id="rId2"/>
  </p:sldMasterIdLst>
  <p:notesMasterIdLst>
    <p:notesMasterId r:id="rId21"/>
  </p:notesMasterIdLst>
  <p:handoutMasterIdLst>
    <p:handoutMasterId r:id="rId22"/>
  </p:handoutMasterIdLst>
  <p:sldIdLst>
    <p:sldId id="760" r:id="rId3"/>
    <p:sldId id="848" r:id="rId4"/>
    <p:sldId id="866" r:id="rId5"/>
    <p:sldId id="865" r:id="rId6"/>
    <p:sldId id="861" r:id="rId7"/>
    <p:sldId id="864" r:id="rId8"/>
    <p:sldId id="851" r:id="rId9"/>
    <p:sldId id="855" r:id="rId10"/>
    <p:sldId id="860" r:id="rId11"/>
    <p:sldId id="867" r:id="rId12"/>
    <p:sldId id="849" r:id="rId13"/>
    <p:sldId id="854" r:id="rId14"/>
    <p:sldId id="850" r:id="rId15"/>
    <p:sldId id="868" r:id="rId16"/>
    <p:sldId id="853" r:id="rId17"/>
    <p:sldId id="858" r:id="rId18"/>
    <p:sldId id="852" r:id="rId19"/>
    <p:sldId id="859" r:id="rId20"/>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88F662"/>
    <a:srgbClr val="75AFE8"/>
    <a:srgbClr val="5D8FFF"/>
    <a:srgbClr val="2FFA46"/>
    <a:srgbClr val="2BDE3E"/>
    <a:srgbClr val="000095"/>
    <a:srgbClr val="0000FF"/>
    <a:srgbClr val="FF3300"/>
    <a:srgbClr val="8DB4E3"/>
    <a:srgbClr val="EAB2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6012" autoAdjust="0"/>
    <p:restoredTop sz="86801" autoAdjust="0"/>
  </p:normalViewPr>
  <p:slideViewPr>
    <p:cSldViewPr snapToGrid="0">
      <p:cViewPr varScale="1">
        <p:scale>
          <a:sx n="139" d="100"/>
          <a:sy n="139" d="100"/>
        </p:scale>
        <p:origin x="-6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tableStyles" Target="tableStyles.xml"/><Relationship Id="rId14" Type="http://schemas.openxmlformats.org/officeDocument/2006/relationships/slide" Target="slides/slide12.xml"/><Relationship Id="rId23" Type="http://schemas.openxmlformats.org/officeDocument/2006/relationships/printerSettings" Target="printerSettings/printerSettings1.bin"/><Relationship Id="rId4" Type="http://schemas.openxmlformats.org/officeDocument/2006/relationships/slide" Target="slides/slide2.xml"/><Relationship Id="rId26" Type="http://schemas.openxmlformats.org/officeDocument/2006/relationships/theme" Target="theme/theme1.xml"/><Relationship Id="rId11" Type="http://schemas.openxmlformats.org/officeDocument/2006/relationships/slide" Target="slides/slide9.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ict"/><Relationship Id="rId1"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ict"/><Relationship Id="rId1" Type="http://schemas.openxmlformats.org/officeDocument/2006/relationships/image" Target="../media/image20.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pict"/><Relationship Id="rId3" Type="http://schemas.openxmlformats.org/officeDocument/2006/relationships/image" Target="../media/image23.pict"/><Relationship Id="rId1" Type="http://schemas.openxmlformats.org/officeDocument/2006/relationships/image" Target="../media/image2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2" y="0"/>
            <a:ext cx="3046947" cy="46254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30275" eaLnBrk="1" hangingPunct="1">
              <a:defRPr sz="1200" dirty="0"/>
            </a:lvl1pPr>
          </a:lstStyle>
          <a:p>
            <a:pPr>
              <a:defRPr/>
            </a:pPr>
            <a:endParaRPr lang="en-US"/>
          </a:p>
        </p:txBody>
      </p:sp>
      <p:sp>
        <p:nvSpPr>
          <p:cNvPr id="297987" name="Rectangle 3"/>
          <p:cNvSpPr>
            <a:spLocks noGrp="1" noChangeArrowheads="1"/>
          </p:cNvSpPr>
          <p:nvPr>
            <p:ph type="dt" sz="quarter" idx="1"/>
          </p:nvPr>
        </p:nvSpPr>
        <p:spPr bwMode="auto">
          <a:xfrm>
            <a:off x="3977739" y="0"/>
            <a:ext cx="3046947" cy="46254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30275" eaLnBrk="1" hangingPunct="1">
              <a:defRPr sz="1200" dirty="0"/>
            </a:lvl1pPr>
          </a:lstStyle>
          <a:p>
            <a:pPr>
              <a:defRPr/>
            </a:pPr>
            <a:endParaRPr lang="en-US"/>
          </a:p>
        </p:txBody>
      </p:sp>
      <p:sp>
        <p:nvSpPr>
          <p:cNvPr id="297988" name="Rectangle 4"/>
          <p:cNvSpPr>
            <a:spLocks noGrp="1" noChangeArrowheads="1"/>
          </p:cNvSpPr>
          <p:nvPr>
            <p:ph type="ftr" sz="quarter" idx="2"/>
          </p:nvPr>
        </p:nvSpPr>
        <p:spPr bwMode="auto">
          <a:xfrm>
            <a:off x="2" y="8848157"/>
            <a:ext cx="3046947" cy="46254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30275" eaLnBrk="1" hangingPunct="1">
              <a:defRPr sz="1200" dirty="0"/>
            </a:lvl1pPr>
          </a:lstStyle>
          <a:p>
            <a:pPr>
              <a:defRPr/>
            </a:pPr>
            <a:endParaRPr lang="en-US"/>
          </a:p>
        </p:txBody>
      </p:sp>
      <p:sp>
        <p:nvSpPr>
          <p:cNvPr id="297989" name="Rectangle 5"/>
          <p:cNvSpPr>
            <a:spLocks noGrp="1" noChangeArrowheads="1"/>
          </p:cNvSpPr>
          <p:nvPr>
            <p:ph type="sldNum" sz="quarter" idx="3"/>
          </p:nvPr>
        </p:nvSpPr>
        <p:spPr bwMode="auto">
          <a:xfrm>
            <a:off x="3977739" y="8848157"/>
            <a:ext cx="3046947" cy="46254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30275" eaLnBrk="1" hangingPunct="1">
              <a:defRPr sz="1200"/>
            </a:lvl1pPr>
          </a:lstStyle>
          <a:p>
            <a:pPr>
              <a:defRPr/>
            </a:pPr>
            <a:fld id="{59D33C77-904B-4D07-846C-C74D89B41D1F}"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3046947" cy="464120"/>
          </a:xfrm>
          <a:prstGeom prst="rect">
            <a:avLst/>
          </a:prstGeom>
          <a:noFill/>
          <a:ln w="9525">
            <a:noFill/>
            <a:miter lim="800000"/>
            <a:headEnd/>
            <a:tailEnd/>
          </a:ln>
          <a:effectLst/>
        </p:spPr>
        <p:txBody>
          <a:bodyPr vert="horz" wrap="square" lIns="94082" tIns="47043" rIns="94082" bIns="47043" numCol="1" anchor="t" anchorCtr="0" compatLnSpc="1">
            <a:prstTxWarp prst="textNoShape">
              <a:avLst/>
            </a:prstTxWarp>
          </a:bodyPr>
          <a:lstStyle>
            <a:lvl1pPr defTabSz="941388" eaLnBrk="1" hangingPunct="1">
              <a:defRPr sz="1200" dirty="0"/>
            </a:lvl1pPr>
          </a:lstStyle>
          <a:p>
            <a:pPr>
              <a:defRPr/>
            </a:pPr>
            <a:endParaRPr lang="en-US"/>
          </a:p>
        </p:txBody>
      </p:sp>
      <p:sp>
        <p:nvSpPr>
          <p:cNvPr id="4099" name="Rectangle 3"/>
          <p:cNvSpPr>
            <a:spLocks noGrp="1" noChangeArrowheads="1"/>
          </p:cNvSpPr>
          <p:nvPr>
            <p:ph type="dt" idx="1"/>
          </p:nvPr>
        </p:nvSpPr>
        <p:spPr bwMode="auto">
          <a:xfrm>
            <a:off x="3977739" y="0"/>
            <a:ext cx="3046947" cy="464120"/>
          </a:xfrm>
          <a:prstGeom prst="rect">
            <a:avLst/>
          </a:prstGeom>
          <a:noFill/>
          <a:ln w="9525">
            <a:noFill/>
            <a:miter lim="800000"/>
            <a:headEnd/>
            <a:tailEnd/>
          </a:ln>
          <a:effectLst/>
        </p:spPr>
        <p:txBody>
          <a:bodyPr vert="horz" wrap="square" lIns="94082" tIns="47043" rIns="94082" bIns="47043" numCol="1" anchor="t" anchorCtr="0" compatLnSpc="1">
            <a:prstTxWarp prst="textNoShape">
              <a:avLst/>
            </a:prstTxWarp>
          </a:bodyPr>
          <a:lstStyle>
            <a:lvl1pPr algn="r" defTabSz="941388" eaLnBrk="1" hangingPunct="1">
              <a:defRPr sz="1200" dirty="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92213" y="700088"/>
            <a:ext cx="4652962"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6446" y="4422505"/>
            <a:ext cx="5613383" cy="4189658"/>
          </a:xfrm>
          <a:prstGeom prst="rect">
            <a:avLst/>
          </a:prstGeom>
          <a:noFill/>
          <a:ln w="9525">
            <a:noFill/>
            <a:miter lim="800000"/>
            <a:headEnd/>
            <a:tailEnd/>
          </a:ln>
          <a:effectLst/>
        </p:spPr>
        <p:txBody>
          <a:bodyPr vert="horz" wrap="square" lIns="94082" tIns="47043" rIns="94082" bIns="470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848157"/>
            <a:ext cx="3046947" cy="462546"/>
          </a:xfrm>
          <a:prstGeom prst="rect">
            <a:avLst/>
          </a:prstGeom>
          <a:noFill/>
          <a:ln w="9525">
            <a:noFill/>
            <a:miter lim="800000"/>
            <a:headEnd/>
            <a:tailEnd/>
          </a:ln>
          <a:effectLst/>
        </p:spPr>
        <p:txBody>
          <a:bodyPr vert="horz" wrap="square" lIns="94082" tIns="47043" rIns="94082" bIns="47043" numCol="1" anchor="b" anchorCtr="0" compatLnSpc="1">
            <a:prstTxWarp prst="textNoShape">
              <a:avLst/>
            </a:prstTxWarp>
          </a:bodyPr>
          <a:lstStyle>
            <a:lvl1pPr defTabSz="941388" eaLnBrk="1" hangingPunct="1">
              <a:defRPr sz="1200" dirty="0"/>
            </a:lvl1pPr>
          </a:lstStyle>
          <a:p>
            <a:pPr>
              <a:defRPr/>
            </a:pPr>
            <a:endParaRPr lang="en-US"/>
          </a:p>
        </p:txBody>
      </p:sp>
      <p:sp>
        <p:nvSpPr>
          <p:cNvPr id="4103" name="Rectangle 7"/>
          <p:cNvSpPr>
            <a:spLocks noGrp="1" noChangeArrowheads="1"/>
          </p:cNvSpPr>
          <p:nvPr>
            <p:ph type="sldNum" sz="quarter" idx="5"/>
          </p:nvPr>
        </p:nvSpPr>
        <p:spPr bwMode="auto">
          <a:xfrm>
            <a:off x="3977739" y="8848157"/>
            <a:ext cx="3046947" cy="462546"/>
          </a:xfrm>
          <a:prstGeom prst="rect">
            <a:avLst/>
          </a:prstGeom>
          <a:noFill/>
          <a:ln w="9525">
            <a:noFill/>
            <a:miter lim="800000"/>
            <a:headEnd/>
            <a:tailEnd/>
          </a:ln>
          <a:effectLst/>
        </p:spPr>
        <p:txBody>
          <a:bodyPr vert="horz" wrap="square" lIns="94082" tIns="47043" rIns="94082" bIns="47043" numCol="1" anchor="b" anchorCtr="0" compatLnSpc="1">
            <a:prstTxWarp prst="textNoShape">
              <a:avLst/>
            </a:prstTxWarp>
          </a:bodyPr>
          <a:lstStyle>
            <a:lvl1pPr algn="r" defTabSz="941388" eaLnBrk="1" hangingPunct="1">
              <a:defRPr sz="1200"/>
            </a:lvl1pPr>
          </a:lstStyle>
          <a:p>
            <a:pPr>
              <a:defRPr/>
            </a:pPr>
            <a:fld id="{1B4CF154-6C52-4FB6-9C16-246F477173A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motivation for this program comes from two</a:t>
            </a:r>
            <a:r>
              <a:rPr lang="en-US" baseline="0" dirty="0" smtClean="0"/>
              <a:t> directions:</a:t>
            </a:r>
          </a:p>
          <a:p>
            <a:r>
              <a:rPr lang="en-US" baseline="0" dirty="0" smtClean="0"/>
              <a:t>On one hand </a:t>
            </a:r>
            <a:r>
              <a:rPr lang="en-US" baseline="0" dirty="0" err="1" smtClean="0"/>
              <a:t>Linacs</a:t>
            </a:r>
            <a:r>
              <a:rPr lang="en-US" baseline="0" dirty="0" smtClean="0"/>
              <a:t> with the average current …</a:t>
            </a:r>
          </a:p>
          <a:p>
            <a:r>
              <a:rPr lang="en-US" baseline="0" dirty="0" smtClean="0"/>
              <a:t>On the other hand there are existing facilities such as Jefferson Lab FEL that is a </a:t>
            </a:r>
            <a:r>
              <a:rPr lang="en-US" b="1" baseline="0" dirty="0" smtClean="0"/>
              <a:t>high </a:t>
            </a:r>
            <a:r>
              <a:rPr lang="en-US" baseline="0" dirty="0" smtClean="0"/>
              <a:t>current high average beam power machine that have demonstrated operation with average current of up to 9 </a:t>
            </a:r>
            <a:r>
              <a:rPr lang="en-US" baseline="0" dirty="0" err="1" smtClean="0"/>
              <a:t>MeV</a:t>
            </a:r>
            <a:r>
              <a:rPr lang="en-US" baseline="0" dirty="0" smtClean="0"/>
              <a:t> and beam power </a:t>
            </a:r>
            <a:endParaRPr lang="en-US" dirty="0"/>
          </a:p>
        </p:txBody>
      </p:sp>
      <p:sp>
        <p:nvSpPr>
          <p:cNvPr id="4" name="Slide Number Placeholder 3"/>
          <p:cNvSpPr>
            <a:spLocks noGrp="1"/>
          </p:cNvSpPr>
          <p:nvPr>
            <p:ph type="sldNum" sz="quarter" idx="10"/>
          </p:nvPr>
        </p:nvSpPr>
        <p:spPr/>
        <p:txBody>
          <a:bodyPr/>
          <a:lstStyle/>
          <a:p>
            <a:fld id="{8600CDE7-166D-4F5D-BAE9-BEA074563E6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B4CF154-6C52-4FB6-9C16-246F477173A9}"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pitchFamily="-107" charset="0"/>
            </a:endParaRPr>
          </a:p>
        </p:txBody>
      </p:sp>
      <p:sp>
        <p:nvSpPr>
          <p:cNvPr id="55300" name="Slide Number Placeholder 3"/>
          <p:cNvSpPr>
            <a:spLocks noGrp="1"/>
          </p:cNvSpPr>
          <p:nvPr>
            <p:ph type="sldNum" sz="quarter" idx="5"/>
          </p:nvPr>
        </p:nvSpPr>
        <p:spPr/>
        <p:txBody>
          <a:bodyPr/>
          <a:lstStyle/>
          <a:p>
            <a:pPr defTabSz="933597">
              <a:defRPr/>
            </a:pPr>
            <a:fld id="{6887F363-2D5F-4FAE-8B66-F08CF02A0A3C}" type="slidenum">
              <a:rPr lang="en-US" smtClean="0">
                <a:latin typeface="Times" pitchFamily="-107" charset="0"/>
                <a:ea typeface="ＭＳ Ｐゴシック" pitchFamily="34" charset="-128"/>
              </a:rPr>
              <a:pPr defTabSz="933597">
                <a:defRPr/>
              </a:pPr>
              <a:t>6</a:t>
            </a:fld>
            <a:endParaRPr lang="en-US" dirty="0" smtClean="0">
              <a:latin typeface="Times" pitchFamily="-107"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C303-9E90-4537-BA22-2555209639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Box 4"/>
          <p:cNvSpPr txBox="1"/>
          <p:nvPr userDrawn="1"/>
        </p:nvSpPr>
        <p:spPr>
          <a:xfrm>
            <a:off x="1066800" y="6553200"/>
            <a:ext cx="6477000" cy="215444"/>
          </a:xfrm>
          <a:prstGeom prst="rect">
            <a:avLst/>
          </a:prstGeom>
          <a:noFill/>
        </p:spPr>
        <p:txBody>
          <a:bodyPr wrap="square" rtlCol="0">
            <a:spAutoFit/>
          </a:bodyPr>
          <a:lstStyle/>
          <a:p>
            <a:pPr algn="ctr"/>
            <a:r>
              <a:rPr lang="en-US" sz="800" i="1" baseline="0" dirty="0" smtClean="0">
                <a:solidFill>
                  <a:schemeClr val="bg1"/>
                </a:solidFill>
              </a:rPr>
              <a:t>JLab S&amp;T review 2012</a:t>
            </a:r>
            <a:endParaRPr lang="en-US" sz="800" i="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9C303-9E90-4537-BA22-2555209639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7"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2.xml"/><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7"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3.xml"/><Relationship Id="rId6" Type="http://schemas.openxmlformats.org/officeDocument/2006/relationships/image" Target="../media/image18.png"/></Relationships>
</file>

<file path=ppt/slides/_rels/slide17.xml.rels><?xml version="1.0" encoding="UTF-8" standalone="yes"?>
<Relationships xmlns="http://schemas.openxmlformats.org/package/2006/relationships"><Relationship Id="rId4" Type="http://schemas.openxmlformats.org/officeDocument/2006/relationships/oleObject" Target="../embeddings/Microsoft_Equation5.bin"/><Relationship Id="rId5" Type="http://schemas.openxmlformats.org/officeDocument/2006/relationships/oleObject" Target="../embeddings/Microsoft_Equation6.bin"/><Relationship Id="rId7" Type="http://schemas.openxmlformats.org/officeDocument/2006/relationships/oleObject" Target="../embeddings/Microsoft_Equation7.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4.xml"/><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166835"/>
            <a:ext cx="8763000" cy="952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smtClean="0">
                <a:solidFill>
                  <a:srgbClr val="000095"/>
                </a:solidFill>
              </a:rPr>
              <a:t>(Towards large dynamic range beam diagnostics and</a:t>
            </a:r>
          </a:p>
          <a:p>
            <a:pPr algn="ctr"/>
            <a:r>
              <a:rPr lang="en-US" sz="2000" dirty="0" smtClean="0">
                <a:solidFill>
                  <a:srgbClr val="000095"/>
                </a:solidFill>
              </a:rPr>
              <a:t>beam dynamics studies)</a:t>
            </a:r>
          </a:p>
        </p:txBody>
      </p:sp>
      <p:sp>
        <p:nvSpPr>
          <p:cNvPr id="6" name="Rectangle 8"/>
          <p:cNvSpPr>
            <a:spLocks noChangeArrowheads="1"/>
          </p:cNvSpPr>
          <p:nvPr/>
        </p:nvSpPr>
        <p:spPr bwMode="auto">
          <a:xfrm>
            <a:off x="1752600" y="4648200"/>
            <a:ext cx="5715000" cy="766877"/>
          </a:xfrm>
          <a:prstGeom prst="rect">
            <a:avLst/>
          </a:prstGeom>
          <a:noFill/>
          <a:ln w="12700">
            <a:noFill/>
            <a:miter lim="800000"/>
            <a:headEnd/>
            <a:tailEnd/>
          </a:ln>
        </p:spPr>
        <p:txBody>
          <a:bodyPr wrap="square" lIns="90487" tIns="44450" rIns="90487" bIns="44450">
            <a:spAutoFit/>
          </a:bodyPr>
          <a:lstStyle/>
          <a:p>
            <a:pPr algn="ctr" rtl="0" eaLnBrk="0" fontAlgn="base" hangingPunct="0">
              <a:spcBef>
                <a:spcPct val="0"/>
              </a:spcBef>
              <a:spcAft>
                <a:spcPct val="0"/>
              </a:spcAft>
            </a:pPr>
            <a:r>
              <a:rPr lang="en-US" b="1" kern="1200" dirty="0" smtClean="0">
                <a:latin typeface="Arial" charset="0"/>
                <a:ea typeface="+mn-ea"/>
                <a:cs typeface="Arial" charset="0"/>
              </a:rPr>
              <a:t>Pavel Evtushenko, JLab FEL</a:t>
            </a:r>
          </a:p>
          <a:p>
            <a:pPr algn="ctr" rtl="0" eaLnBrk="0" fontAlgn="base" hangingPunct="0">
              <a:spcBef>
                <a:spcPct val="0"/>
              </a:spcBef>
              <a:spcAft>
                <a:spcPct val="0"/>
              </a:spcAft>
            </a:pPr>
            <a:endParaRPr lang="en-US" sz="2000" b="1" kern="1200" dirty="0">
              <a:latin typeface="Arial" charset="0"/>
              <a:ea typeface="+mn-ea"/>
              <a:cs typeface="Arial" charset="0"/>
            </a:endParaRPr>
          </a:p>
        </p:txBody>
      </p:sp>
      <p:sp>
        <p:nvSpPr>
          <p:cNvPr id="5" name="Rectangle 2"/>
          <p:cNvSpPr txBox="1">
            <a:spLocks noChangeArrowheads="1"/>
          </p:cNvSpPr>
          <p:nvPr/>
        </p:nvSpPr>
        <p:spPr bwMode="auto">
          <a:xfrm>
            <a:off x="264023" y="1957249"/>
            <a:ext cx="8763000" cy="952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600" dirty="0" smtClean="0">
                <a:solidFill>
                  <a:srgbClr val="000095"/>
                </a:solidFill>
              </a:rPr>
              <a:t>Beam Diagnostics R&amp;D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9019" y="25068"/>
            <a:ext cx="8723094" cy="660106"/>
          </a:xfrm>
        </p:spPr>
        <p:txBody>
          <a:bodyPr/>
          <a:lstStyle/>
          <a:p>
            <a:r>
              <a:rPr lang="en-US" sz="2800" dirty="0" smtClean="0">
                <a:solidFill>
                  <a:srgbClr val="000090"/>
                </a:solidFill>
              </a:rPr>
              <a:t>Wire scanner improvements (in progress)</a:t>
            </a:r>
          </a:p>
        </p:txBody>
      </p:sp>
      <p:sp>
        <p:nvSpPr>
          <p:cNvPr id="10" name="Content Placeholder 10"/>
          <p:cNvSpPr>
            <a:spLocks noGrp="1"/>
          </p:cNvSpPr>
          <p:nvPr>
            <p:ph idx="1"/>
          </p:nvPr>
        </p:nvSpPr>
        <p:spPr>
          <a:xfrm>
            <a:off x="228600" y="838200"/>
            <a:ext cx="8686800" cy="5486400"/>
          </a:xfrm>
        </p:spPr>
        <p:txBody>
          <a:bodyPr/>
          <a:lstStyle/>
          <a:p>
            <a:pPr>
              <a:spcAft>
                <a:spcPts val="1200"/>
              </a:spcAft>
              <a:buClr>
                <a:srgbClr val="000090"/>
              </a:buClr>
              <a:buFont typeface="Wingdings" charset="2"/>
              <a:buChar char="v"/>
            </a:pPr>
            <a:r>
              <a:rPr lang="en-US" sz="1600" dirty="0" smtClean="0"/>
              <a:t>At the FEL wire scanners were not used so far – all new system “from scratch”</a:t>
            </a:r>
          </a:p>
          <a:p>
            <a:pPr>
              <a:spcAft>
                <a:spcPts val="1200"/>
              </a:spcAft>
              <a:buClr>
                <a:srgbClr val="000090"/>
              </a:buClr>
              <a:buFont typeface="Wingdings" charset="2"/>
              <a:buChar char="v"/>
            </a:pPr>
            <a:r>
              <a:rPr lang="en-US" sz="1600" dirty="0" smtClean="0"/>
              <a:t>A number of improvements required:</a:t>
            </a:r>
          </a:p>
          <a:p>
            <a:pPr marL="909638">
              <a:spcAft>
                <a:spcPts val="0"/>
              </a:spcAft>
              <a:buClr>
                <a:srgbClr val="008000"/>
              </a:buClr>
              <a:buFont typeface="Courier New"/>
              <a:buChar char="o"/>
            </a:pPr>
            <a:r>
              <a:rPr lang="en-US" sz="1600" b="1" dirty="0" smtClean="0"/>
              <a:t>add time resolution</a:t>
            </a:r>
          </a:p>
          <a:p>
            <a:pPr marL="909638">
              <a:spcAft>
                <a:spcPts val="1200"/>
              </a:spcAft>
              <a:buClr>
                <a:srgbClr val="008000"/>
              </a:buClr>
              <a:buFont typeface="Courier New"/>
              <a:buChar char="o"/>
            </a:pPr>
            <a:r>
              <a:rPr lang="en-US" sz="1600" b="1" dirty="0" smtClean="0"/>
              <a:t>increase the max count rate </a:t>
            </a:r>
            <a:r>
              <a:rPr lang="en-US" sz="1600" dirty="0" smtClean="0"/>
              <a:t>as high as possible – faster measurements</a:t>
            </a:r>
          </a:p>
          <a:p>
            <a:pPr>
              <a:spcAft>
                <a:spcPts val="1200"/>
              </a:spcAft>
              <a:buClr>
                <a:srgbClr val="000090"/>
              </a:buClr>
              <a:buFont typeface="Wingdings" charset="2"/>
              <a:buChar char="v"/>
            </a:pPr>
            <a:r>
              <a:rPr lang="en-US" sz="1600" dirty="0" smtClean="0"/>
              <a:t>In conventional scheme shower (EM cascade) particles gets converted to visible photons for detection with the help of PMT – large distance between the wire scanner and the detectors – complicated background.</a:t>
            </a:r>
          </a:p>
          <a:p>
            <a:pPr>
              <a:spcAft>
                <a:spcPts val="1200"/>
              </a:spcAft>
              <a:buClr>
                <a:srgbClr val="000090"/>
              </a:buClr>
              <a:buFont typeface="Wingdings" charset="2"/>
              <a:buChar char="v"/>
            </a:pPr>
            <a:r>
              <a:rPr lang="en-US" sz="1600" dirty="0" smtClean="0"/>
              <a:t>Visible photon are generated on the wire directly via Optical Transition Radiation (OTR). Amount of the OTR photons is sufficient for measurements with CCD (no electronic gain) and very good signal to noise ratio.</a:t>
            </a:r>
          </a:p>
          <a:p>
            <a:pPr>
              <a:spcAft>
                <a:spcPts val="1200"/>
              </a:spcAft>
              <a:buClr>
                <a:srgbClr val="000090"/>
              </a:buClr>
              <a:buFont typeface="Wingdings" charset="2"/>
              <a:buChar char="v"/>
            </a:pPr>
            <a:r>
              <a:rPr lang="en-US" sz="1600" dirty="0" smtClean="0"/>
              <a:t>Novel geometry of the wire scanner to allow </a:t>
            </a:r>
            <a:r>
              <a:rPr lang="en-US" sz="1600" dirty="0" err="1" smtClean="0"/>
              <a:t>outcoupling</a:t>
            </a:r>
            <a:r>
              <a:rPr lang="en-US" sz="1600" dirty="0" smtClean="0"/>
              <a:t> of the OTR photons from the wire locally.</a:t>
            </a:r>
          </a:p>
          <a:p>
            <a:pPr>
              <a:spcAft>
                <a:spcPts val="1200"/>
              </a:spcAft>
              <a:buClr>
                <a:srgbClr val="000090"/>
              </a:buClr>
              <a:buFont typeface="Wingdings" charset="2"/>
              <a:buChar char="v"/>
            </a:pPr>
            <a:r>
              <a:rPr lang="en-US" sz="1600" dirty="0" smtClean="0"/>
              <a:t>Removing the </a:t>
            </a:r>
            <a:r>
              <a:rPr lang="en-US" sz="1600" dirty="0" err="1" smtClean="0"/>
              <a:t>PMTs</a:t>
            </a:r>
            <a:r>
              <a:rPr lang="en-US" sz="1600" dirty="0" smtClean="0"/>
              <a:t> from the accelerator tunnel to reduce the background level.</a:t>
            </a:r>
          </a:p>
          <a:p>
            <a:pPr>
              <a:spcAft>
                <a:spcPts val="0"/>
              </a:spcAft>
              <a:buClr>
                <a:srgbClr val="000090"/>
              </a:buClr>
              <a:buFont typeface="Wingdings" charset="2"/>
              <a:buChar char="v"/>
            </a:pPr>
            <a:r>
              <a:rPr lang="en-US" sz="1600" dirty="0" smtClean="0"/>
              <a:t>Transport the OTR light to the </a:t>
            </a:r>
            <a:r>
              <a:rPr lang="en-US" sz="1600" dirty="0" err="1" smtClean="0"/>
              <a:t>PMTs</a:t>
            </a:r>
            <a:r>
              <a:rPr lang="en-US" sz="1600" dirty="0" smtClean="0"/>
              <a:t> in large core quartz fiber.</a:t>
            </a:r>
          </a:p>
        </p:txBody>
      </p:sp>
      <p:sp>
        <p:nvSpPr>
          <p:cNvPr id="4" name="TextBox 3"/>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8/15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Large Dynamic Range imaging (1)</a:t>
            </a:r>
          </a:p>
        </p:txBody>
      </p:sp>
      <p:sp>
        <p:nvSpPr>
          <p:cNvPr id="3" name="Content Placeholder 10"/>
          <p:cNvSpPr>
            <a:spLocks noGrp="1"/>
          </p:cNvSpPr>
          <p:nvPr>
            <p:ph idx="1"/>
          </p:nvPr>
        </p:nvSpPr>
        <p:spPr>
          <a:xfrm>
            <a:off x="228600" y="838200"/>
            <a:ext cx="8686800" cy="5486400"/>
          </a:xfrm>
        </p:spPr>
        <p:txBody>
          <a:bodyPr/>
          <a:lstStyle/>
          <a:p>
            <a:pPr>
              <a:spcAft>
                <a:spcPts val="1200"/>
              </a:spcAft>
              <a:buClr>
                <a:srgbClr val="000090"/>
              </a:buClr>
              <a:buFont typeface="Wingdings" charset="2"/>
              <a:buChar char="v"/>
            </a:pPr>
            <a:r>
              <a:rPr lang="en-US" sz="1600" dirty="0" smtClean="0"/>
              <a:t>To explain the idea we consider JLab FEL tune-up beam and the use of OTR.</a:t>
            </a:r>
          </a:p>
          <a:p>
            <a:pPr>
              <a:spcAft>
                <a:spcPts val="1200"/>
              </a:spcAft>
              <a:buClr>
                <a:srgbClr val="000090"/>
              </a:buClr>
              <a:buFont typeface="Wingdings" charset="2"/>
              <a:buChar char="v"/>
            </a:pPr>
            <a:r>
              <a:rPr lang="en-US" sz="1600" dirty="0" smtClean="0"/>
              <a:t>Beam – </a:t>
            </a:r>
            <a:r>
              <a:rPr lang="en-US" sz="1600" dirty="0" smtClean="0">
                <a:solidFill>
                  <a:srgbClr val="0000FF"/>
                </a:solidFill>
              </a:rPr>
              <a:t>250 </a:t>
            </a:r>
            <a:r>
              <a:rPr lang="en-US" sz="1600" dirty="0" err="1" smtClean="0">
                <a:solidFill>
                  <a:srgbClr val="0000FF"/>
                </a:solidFill>
              </a:rPr>
              <a:t>μs</a:t>
            </a:r>
            <a:r>
              <a:rPr lang="en-US" sz="1600" dirty="0" smtClean="0"/>
              <a:t> macro pulses at </a:t>
            </a:r>
            <a:r>
              <a:rPr lang="en-US" sz="1600" dirty="0" smtClean="0">
                <a:solidFill>
                  <a:srgbClr val="0000FF"/>
                </a:solidFill>
              </a:rPr>
              <a:t>2 Hz</a:t>
            </a:r>
            <a:r>
              <a:rPr lang="en-US" sz="1600" dirty="0" smtClean="0"/>
              <a:t>, bunch rep. rate ~ </a:t>
            </a:r>
            <a:r>
              <a:rPr lang="en-US" sz="1600" dirty="0" smtClean="0">
                <a:solidFill>
                  <a:srgbClr val="0000FF"/>
                </a:solidFill>
              </a:rPr>
              <a:t>4.678 MHz</a:t>
            </a:r>
            <a:r>
              <a:rPr lang="en-US" sz="1600" dirty="0" smtClean="0"/>
              <a:t>, </a:t>
            </a:r>
            <a:r>
              <a:rPr lang="en-US" sz="1600" dirty="0" smtClean="0">
                <a:solidFill>
                  <a:srgbClr val="0000FF"/>
                </a:solidFill>
              </a:rPr>
              <a:t>135 </a:t>
            </a:r>
            <a:r>
              <a:rPr lang="en-US" sz="1600" dirty="0" err="1" smtClean="0">
                <a:solidFill>
                  <a:srgbClr val="0000FF"/>
                </a:solidFill>
              </a:rPr>
              <a:t>pC</a:t>
            </a:r>
            <a:r>
              <a:rPr lang="en-US" sz="1600" dirty="0" smtClean="0">
                <a:solidFill>
                  <a:srgbClr val="0000FF"/>
                </a:solidFill>
              </a:rPr>
              <a:t> </a:t>
            </a:r>
            <a:r>
              <a:rPr lang="en-US" sz="1600" dirty="0" smtClean="0"/>
              <a:t>bunch charge, ~ 158 </a:t>
            </a:r>
            <a:r>
              <a:rPr lang="en-US" sz="1600" dirty="0" err="1" smtClean="0"/>
              <a:t>nC</a:t>
            </a:r>
            <a:r>
              <a:rPr lang="en-US" sz="1600" dirty="0" smtClean="0"/>
              <a:t> integrated charge (limits the beam power to safe level) </a:t>
            </a:r>
          </a:p>
          <a:p>
            <a:pPr>
              <a:spcAft>
                <a:spcPts val="1200"/>
              </a:spcAft>
              <a:buClr>
                <a:srgbClr val="000090"/>
              </a:buClr>
              <a:buFont typeface="Wingdings" charset="2"/>
              <a:buChar char="v"/>
            </a:pPr>
            <a:r>
              <a:rPr lang="en-US" sz="1600" dirty="0" smtClean="0"/>
              <a:t>With typical beam size of few hundred </a:t>
            </a:r>
            <a:r>
              <a:rPr lang="en-US" sz="1600" dirty="0" err="1" smtClean="0"/>
              <a:t>μm</a:t>
            </a:r>
            <a:r>
              <a:rPr lang="en-US" sz="1600" dirty="0" smtClean="0"/>
              <a:t> OTR signal is attenuated by ~ 10 to keep CCD from saturation. For phosphor or </a:t>
            </a:r>
            <a:r>
              <a:rPr lang="en-US" sz="1600" dirty="0" err="1" smtClean="0"/>
              <a:t>YAG:Ce</a:t>
            </a:r>
            <a:r>
              <a:rPr lang="en-US" sz="1600" dirty="0" smtClean="0"/>
              <a:t> viewers attenuation of at least 100 is used. </a:t>
            </a:r>
            <a:r>
              <a:rPr lang="en-US" sz="1600" dirty="0" err="1" smtClean="0"/>
              <a:t>Insertable</a:t>
            </a:r>
            <a:r>
              <a:rPr lang="en-US" sz="1600" dirty="0" smtClean="0"/>
              <a:t> ND1 and ND2 filters are used.</a:t>
            </a:r>
          </a:p>
          <a:p>
            <a:pPr>
              <a:spcAft>
                <a:spcPts val="1200"/>
              </a:spcAft>
              <a:buClr>
                <a:srgbClr val="000090"/>
              </a:buClr>
              <a:buFont typeface="Wingdings" charset="2"/>
              <a:buChar char="v"/>
            </a:pPr>
            <a:r>
              <a:rPr lang="en-US" sz="1600" dirty="0" smtClean="0"/>
              <a:t>Quantitative OTR intensity measurements agrees well with calculations – well understood </a:t>
            </a:r>
          </a:p>
          <a:p>
            <a:pPr>
              <a:spcAft>
                <a:spcPts val="1200"/>
              </a:spcAft>
              <a:buClr>
                <a:srgbClr val="000090"/>
              </a:buClr>
              <a:buFont typeface="Wingdings" charset="2"/>
              <a:buChar char="v"/>
            </a:pPr>
            <a:r>
              <a:rPr lang="en-US" sz="1600" dirty="0" smtClean="0"/>
              <a:t>With OTR there is enough intensity to measure </a:t>
            </a:r>
            <a:r>
              <a:rPr lang="en-US" sz="1600" dirty="0" smtClean="0">
                <a:solidFill>
                  <a:srgbClr val="0000FF"/>
                </a:solidFill>
              </a:rPr>
              <a:t>4 upper decades</a:t>
            </a:r>
            <a:r>
              <a:rPr lang="en-US" sz="1600" dirty="0" smtClean="0"/>
              <a:t>. Lower two decades need gain of about </a:t>
            </a:r>
            <a:r>
              <a:rPr lang="en-US" sz="1600" dirty="0" smtClean="0">
                <a:solidFill>
                  <a:srgbClr val="0000FF"/>
                </a:solidFill>
              </a:rPr>
              <a:t>100</a:t>
            </a:r>
            <a:r>
              <a:rPr lang="en-US" sz="1600" dirty="0" smtClean="0"/>
              <a:t> to be measured.</a:t>
            </a:r>
          </a:p>
          <a:p>
            <a:pPr>
              <a:spcAft>
                <a:spcPts val="1200"/>
              </a:spcAft>
              <a:buClr>
                <a:srgbClr val="000090"/>
              </a:buClr>
              <a:buFont typeface="Wingdings" charset="2"/>
              <a:buChar char="v"/>
            </a:pPr>
            <a:r>
              <a:rPr lang="en-US" sz="1600" dirty="0" smtClean="0"/>
              <a:t>The main principle is to use imaging with </a:t>
            </a:r>
            <a:r>
              <a:rPr lang="en-US" sz="1600" dirty="0" smtClean="0">
                <a:solidFill>
                  <a:srgbClr val="0000FF"/>
                </a:solidFill>
              </a:rPr>
              <a:t>2 or 3 sensors </a:t>
            </a:r>
            <a:r>
              <a:rPr lang="en-US" sz="1600" dirty="0" smtClean="0"/>
              <a:t>with different effective gain </a:t>
            </a:r>
            <a:r>
              <a:rPr lang="en-US" sz="1600" dirty="0" smtClean="0">
                <a:solidFill>
                  <a:srgbClr val="0000FF"/>
                </a:solidFill>
              </a:rPr>
              <a:t>simultaneously </a:t>
            </a:r>
            <a:r>
              <a:rPr lang="en-US" sz="1600" dirty="0" smtClean="0"/>
              <a:t>and to combine data in one LDR image digitally</a:t>
            </a:r>
          </a:p>
          <a:p>
            <a:pPr>
              <a:spcAft>
                <a:spcPts val="0"/>
              </a:spcAft>
              <a:buClr>
                <a:srgbClr val="000090"/>
              </a:buClr>
              <a:buFont typeface="Wingdings" charset="2"/>
              <a:buChar char="v"/>
            </a:pPr>
            <a:r>
              <a:rPr lang="en-US" sz="1600" dirty="0" smtClean="0"/>
              <a:t>The key elements:</a:t>
            </a:r>
          </a:p>
          <a:p>
            <a:pPr lvl="1">
              <a:spcAft>
                <a:spcPts val="0"/>
              </a:spcAft>
              <a:buClr>
                <a:srgbClr val="0000FF"/>
              </a:buClr>
              <a:buFont typeface="Wingdings" charset="2"/>
              <a:buChar char="Ø"/>
            </a:pPr>
            <a:r>
              <a:rPr lang="en-US" sz="1600" dirty="0" smtClean="0"/>
              <a:t>image intensifiers (necessary gain and higher is available)</a:t>
            </a:r>
          </a:p>
          <a:p>
            <a:pPr lvl="1">
              <a:spcAft>
                <a:spcPts val="0"/>
              </a:spcAft>
              <a:buClr>
                <a:srgbClr val="0000FF"/>
              </a:buClr>
              <a:buFont typeface="Wingdings" charset="2"/>
              <a:buChar char="Ø"/>
            </a:pPr>
            <a:r>
              <a:rPr lang="en-US" sz="1600" dirty="0" smtClean="0"/>
              <a:t>accurate alignment and linearity</a:t>
            </a:r>
          </a:p>
          <a:p>
            <a:pPr lvl="1">
              <a:spcAft>
                <a:spcPts val="0"/>
              </a:spcAft>
              <a:buClr>
                <a:srgbClr val="0000FF"/>
              </a:buClr>
              <a:buFont typeface="Wingdings" charset="2"/>
              <a:buChar char="Ø"/>
            </a:pPr>
            <a:r>
              <a:rPr lang="en-US" sz="1600" dirty="0" smtClean="0"/>
              <a:t>the algorithm, data overlap from different sensors</a:t>
            </a:r>
          </a:p>
          <a:p>
            <a:pPr lvl="1">
              <a:spcAft>
                <a:spcPts val="0"/>
              </a:spcAft>
              <a:buClr>
                <a:srgbClr val="0000FF"/>
              </a:buClr>
              <a:buFont typeface="Wingdings" charset="2"/>
              <a:buChar char="Ø"/>
            </a:pPr>
            <a:r>
              <a:rPr lang="en-US" sz="1600" dirty="0" smtClean="0"/>
              <a:t>understanding CCD well overflow - transverse extend  </a:t>
            </a:r>
          </a:p>
        </p:txBody>
      </p:sp>
      <p:sp>
        <p:nvSpPr>
          <p:cNvPr id="4" name="TextBox 3"/>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9/15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Large Dynamic Range imaging (2)</a:t>
            </a:r>
          </a:p>
        </p:txBody>
      </p:sp>
      <p:pic>
        <p:nvPicPr>
          <p:cNvPr id="3" name="Picture 2" descr="gaussian profile and noise.png"/>
          <p:cNvPicPr>
            <a:picLocks noChangeAspect="1"/>
          </p:cNvPicPr>
          <p:nvPr/>
        </p:nvPicPr>
        <p:blipFill>
          <a:blip r:embed="rId3"/>
          <a:stretch>
            <a:fillRect/>
          </a:stretch>
        </p:blipFill>
        <p:spPr>
          <a:xfrm>
            <a:off x="1164044" y="1502058"/>
            <a:ext cx="6379756" cy="4898742"/>
          </a:xfrm>
          <a:prstGeom prst="rect">
            <a:avLst/>
          </a:prstGeom>
        </p:spPr>
      </p:pic>
      <p:grpSp>
        <p:nvGrpSpPr>
          <p:cNvPr id="18" name="Group 17"/>
          <p:cNvGrpSpPr/>
          <p:nvPr/>
        </p:nvGrpSpPr>
        <p:grpSpPr>
          <a:xfrm>
            <a:off x="196938" y="2667000"/>
            <a:ext cx="3994062" cy="1372394"/>
            <a:chOff x="196938" y="2667000"/>
            <a:chExt cx="3994062" cy="1372394"/>
          </a:xfrm>
        </p:grpSpPr>
        <p:cxnSp>
          <p:nvCxnSpPr>
            <p:cNvPr id="5" name="Straight Arrow Connector 4"/>
            <p:cNvCxnSpPr/>
            <p:nvPr/>
          </p:nvCxnSpPr>
          <p:spPr bwMode="auto">
            <a:xfrm rot="5400000">
              <a:off x="2286000" y="3352800"/>
              <a:ext cx="1371600" cy="1588"/>
            </a:xfrm>
            <a:prstGeom prst="straightConnector1">
              <a:avLst/>
            </a:prstGeom>
            <a:solidFill>
              <a:schemeClr val="accent1"/>
            </a:solidFill>
            <a:ln w="38100" cap="flat" cmpd="sng" algn="ctr">
              <a:solidFill>
                <a:srgbClr val="0000FF"/>
              </a:solidFill>
              <a:prstDash val="solid"/>
              <a:round/>
              <a:headEnd type="triangle"/>
              <a:tailEnd type="triangle"/>
            </a:ln>
            <a:effectLst/>
          </p:spPr>
        </p:cxnSp>
        <p:cxnSp>
          <p:nvCxnSpPr>
            <p:cNvPr id="7" name="Straight Connector 6"/>
            <p:cNvCxnSpPr/>
            <p:nvPr/>
          </p:nvCxnSpPr>
          <p:spPr bwMode="auto">
            <a:xfrm rot="10800000">
              <a:off x="2819400" y="2667000"/>
              <a:ext cx="1371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0800000">
              <a:off x="2743200" y="4037011"/>
              <a:ext cx="9144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0" name="TextBox 19"/>
            <p:cNvSpPr txBox="1"/>
            <p:nvPr/>
          </p:nvSpPr>
          <p:spPr>
            <a:xfrm>
              <a:off x="196938" y="2895600"/>
              <a:ext cx="2317662"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0000FF"/>
                  </a:solidFill>
                </a:rPr>
                <a:t>Intensity range that can</a:t>
              </a:r>
            </a:p>
            <a:p>
              <a:r>
                <a:rPr lang="en-US" sz="1600" dirty="0" smtClean="0">
                  <a:solidFill>
                    <a:srgbClr val="0000FF"/>
                  </a:solidFill>
                </a:rPr>
                <a:t>be measured now with </a:t>
              </a:r>
            </a:p>
            <a:p>
              <a:r>
                <a:rPr lang="en-US" sz="1600" dirty="0" smtClean="0">
                  <a:solidFill>
                    <a:srgbClr val="0000FF"/>
                  </a:solidFill>
                </a:rPr>
                <a:t>no additional gain.</a:t>
              </a:r>
              <a:endParaRPr lang="en-US" sz="1600" dirty="0">
                <a:solidFill>
                  <a:srgbClr val="0000FF"/>
                </a:solidFill>
              </a:endParaRPr>
            </a:p>
          </p:txBody>
        </p:sp>
      </p:grpSp>
      <p:grpSp>
        <p:nvGrpSpPr>
          <p:cNvPr id="19" name="Group 18"/>
          <p:cNvGrpSpPr/>
          <p:nvPr/>
        </p:nvGrpSpPr>
        <p:grpSpPr>
          <a:xfrm>
            <a:off x="196938" y="4038600"/>
            <a:ext cx="3232061" cy="839788"/>
            <a:chOff x="196938" y="4038600"/>
            <a:chExt cx="3232061" cy="839788"/>
          </a:xfrm>
        </p:grpSpPr>
        <p:cxnSp>
          <p:nvCxnSpPr>
            <p:cNvPr id="15" name="Straight Arrow Connector 14"/>
            <p:cNvCxnSpPr/>
            <p:nvPr/>
          </p:nvCxnSpPr>
          <p:spPr bwMode="auto">
            <a:xfrm rot="5400000">
              <a:off x="2552303" y="4457304"/>
              <a:ext cx="837405" cy="1588"/>
            </a:xfrm>
            <a:prstGeom prst="straightConnector1">
              <a:avLst/>
            </a:prstGeom>
            <a:solidFill>
              <a:schemeClr val="accent1"/>
            </a:solidFill>
            <a:ln w="38100" cap="flat" cmpd="sng" algn="ctr">
              <a:solidFill>
                <a:srgbClr val="FF6600"/>
              </a:solidFill>
              <a:prstDash val="solid"/>
              <a:round/>
              <a:headEnd type="triangle"/>
              <a:tailEnd type="triangle"/>
            </a:ln>
            <a:effectLst/>
          </p:spPr>
        </p:cxnSp>
        <p:cxnSp>
          <p:nvCxnSpPr>
            <p:cNvPr id="17" name="Straight Connector 16"/>
            <p:cNvCxnSpPr/>
            <p:nvPr/>
          </p:nvCxnSpPr>
          <p:spPr bwMode="auto">
            <a:xfrm rot="10800000">
              <a:off x="2743200" y="4876800"/>
              <a:ext cx="685799"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4" name="TextBox 23"/>
            <p:cNvSpPr txBox="1"/>
            <p:nvPr/>
          </p:nvSpPr>
          <p:spPr>
            <a:xfrm>
              <a:off x="196938" y="4038600"/>
              <a:ext cx="2312352"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FF6600"/>
                  </a:solidFill>
                </a:rPr>
                <a:t>Intensity range where</a:t>
              </a:r>
            </a:p>
            <a:p>
              <a:r>
                <a:rPr lang="en-US" sz="1600" dirty="0" smtClean="0">
                  <a:solidFill>
                    <a:srgbClr val="FF6600"/>
                  </a:solidFill>
                </a:rPr>
                <a:t>additional gain of ~ 100</a:t>
              </a:r>
            </a:p>
            <a:p>
              <a:r>
                <a:rPr lang="en-US" sz="1600" dirty="0" smtClean="0">
                  <a:solidFill>
                    <a:srgbClr val="FF6600"/>
                  </a:solidFill>
                </a:rPr>
                <a:t>is needed</a:t>
              </a:r>
              <a:endParaRPr lang="en-US" sz="1600" dirty="0">
                <a:solidFill>
                  <a:srgbClr val="FF6600"/>
                </a:solidFill>
              </a:endParaRPr>
            </a:p>
          </p:txBody>
        </p:sp>
      </p:grpSp>
      <p:grpSp>
        <p:nvGrpSpPr>
          <p:cNvPr id="21" name="Group 20"/>
          <p:cNvGrpSpPr/>
          <p:nvPr/>
        </p:nvGrpSpPr>
        <p:grpSpPr>
          <a:xfrm>
            <a:off x="4724400" y="2209800"/>
            <a:ext cx="4114800" cy="1373188"/>
            <a:chOff x="4724400" y="2209800"/>
            <a:chExt cx="4114800" cy="1373188"/>
          </a:xfrm>
        </p:grpSpPr>
        <p:cxnSp>
          <p:nvCxnSpPr>
            <p:cNvPr id="25" name="Straight Connector 24"/>
            <p:cNvCxnSpPr/>
            <p:nvPr/>
          </p:nvCxnSpPr>
          <p:spPr bwMode="auto">
            <a:xfrm rot="10800000">
              <a:off x="4724400" y="2209800"/>
              <a:ext cx="19812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10800000">
              <a:off x="5715000" y="3581400"/>
              <a:ext cx="990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 name="Straight Arrow Connector 30"/>
            <p:cNvCxnSpPr/>
            <p:nvPr/>
          </p:nvCxnSpPr>
          <p:spPr bwMode="auto">
            <a:xfrm rot="5400000">
              <a:off x="5868194" y="2894806"/>
              <a:ext cx="1371600" cy="1588"/>
            </a:xfrm>
            <a:prstGeom prst="straightConnector1">
              <a:avLst/>
            </a:prstGeom>
            <a:solidFill>
              <a:schemeClr val="accent1"/>
            </a:solidFill>
            <a:ln w="38100" cap="flat" cmpd="sng" algn="ctr">
              <a:solidFill>
                <a:srgbClr val="000090"/>
              </a:solidFill>
              <a:prstDash val="solid"/>
              <a:round/>
              <a:headEnd type="triangle"/>
              <a:tailEnd type="triangle"/>
            </a:ln>
            <a:effectLst/>
          </p:spPr>
        </p:cxnSp>
        <p:sp>
          <p:nvSpPr>
            <p:cNvPr id="34" name="TextBox 33"/>
            <p:cNvSpPr txBox="1"/>
            <p:nvPr/>
          </p:nvSpPr>
          <p:spPr>
            <a:xfrm>
              <a:off x="6761287" y="2438400"/>
              <a:ext cx="2077913"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000090"/>
                  </a:solidFill>
                </a:rPr>
                <a:t>To be measured with</a:t>
              </a:r>
            </a:p>
            <a:p>
              <a:r>
                <a:rPr lang="en-US" sz="1600" dirty="0" smtClean="0">
                  <a:solidFill>
                    <a:srgbClr val="000090"/>
                  </a:solidFill>
                </a:rPr>
                <a:t>imaging sensor #1</a:t>
              </a:r>
            </a:p>
            <a:p>
              <a:r>
                <a:rPr lang="en-US" sz="1600" dirty="0" smtClean="0">
                  <a:solidFill>
                    <a:srgbClr val="000090"/>
                  </a:solidFill>
                </a:rPr>
                <a:t>and attenuation ~ 10</a:t>
              </a:r>
            </a:p>
          </p:txBody>
        </p:sp>
      </p:grpSp>
      <p:grpSp>
        <p:nvGrpSpPr>
          <p:cNvPr id="22" name="Group 21"/>
          <p:cNvGrpSpPr/>
          <p:nvPr/>
        </p:nvGrpSpPr>
        <p:grpSpPr>
          <a:xfrm>
            <a:off x="6096000" y="3581400"/>
            <a:ext cx="2743200" cy="1296988"/>
            <a:chOff x="6096000" y="3581400"/>
            <a:chExt cx="2743200" cy="1296988"/>
          </a:xfrm>
        </p:grpSpPr>
        <p:cxnSp>
          <p:nvCxnSpPr>
            <p:cNvPr id="29" name="Straight Connector 28"/>
            <p:cNvCxnSpPr/>
            <p:nvPr/>
          </p:nvCxnSpPr>
          <p:spPr bwMode="auto">
            <a:xfrm rot="10800000">
              <a:off x="6096000" y="4876800"/>
              <a:ext cx="5334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 name="Straight Arrow Connector 31"/>
            <p:cNvCxnSpPr/>
            <p:nvPr/>
          </p:nvCxnSpPr>
          <p:spPr bwMode="auto">
            <a:xfrm rot="5400000">
              <a:off x="5906294" y="4228306"/>
              <a:ext cx="1295400" cy="1588"/>
            </a:xfrm>
            <a:prstGeom prst="straightConnector1">
              <a:avLst/>
            </a:prstGeom>
            <a:solidFill>
              <a:schemeClr val="accent1"/>
            </a:solidFill>
            <a:ln w="38100" cap="flat" cmpd="sng" algn="ctr">
              <a:solidFill>
                <a:srgbClr val="008000"/>
              </a:solidFill>
              <a:prstDash val="solid"/>
              <a:round/>
              <a:headEnd type="triangle"/>
              <a:tailEnd type="triangle"/>
            </a:ln>
            <a:effectLst/>
          </p:spPr>
        </p:cxnSp>
        <p:sp>
          <p:nvSpPr>
            <p:cNvPr id="35" name="TextBox 34"/>
            <p:cNvSpPr txBox="1"/>
            <p:nvPr/>
          </p:nvSpPr>
          <p:spPr>
            <a:xfrm>
              <a:off x="6761287" y="3817203"/>
              <a:ext cx="2077913"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008000"/>
                  </a:solidFill>
                </a:rPr>
                <a:t>To be measured with</a:t>
              </a:r>
            </a:p>
            <a:p>
              <a:r>
                <a:rPr lang="en-US" sz="1600" dirty="0" smtClean="0">
                  <a:solidFill>
                    <a:srgbClr val="008000"/>
                  </a:solidFill>
                </a:rPr>
                <a:t>imaging sensor #2</a:t>
              </a:r>
            </a:p>
            <a:p>
              <a:r>
                <a:rPr lang="en-US" sz="1600" dirty="0" smtClean="0">
                  <a:solidFill>
                    <a:srgbClr val="008000"/>
                  </a:solidFill>
                </a:rPr>
                <a:t>and gain ~ 200</a:t>
              </a:r>
            </a:p>
          </p:txBody>
        </p:sp>
      </p:grpSp>
      <p:sp>
        <p:nvSpPr>
          <p:cNvPr id="23" name="TextBox 22"/>
          <p:cNvSpPr txBox="1"/>
          <p:nvPr/>
        </p:nvSpPr>
        <p:spPr>
          <a:xfrm>
            <a:off x="7190775" y="6496595"/>
            <a:ext cx="633945" cy="307777"/>
          </a:xfrm>
          <a:prstGeom prst="rect">
            <a:avLst/>
          </a:prstGeom>
          <a:noFill/>
        </p:spPr>
        <p:txBody>
          <a:bodyPr wrap="none" rtlCol="0">
            <a:spAutoFit/>
          </a:bodyPr>
          <a:lstStyle/>
          <a:p>
            <a:r>
              <a:rPr lang="en-US" sz="1400" dirty="0" smtClean="0">
                <a:solidFill>
                  <a:schemeClr val="bg1"/>
                </a:solidFill>
              </a:rPr>
              <a:t>10/15</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Large Dynamic Range imaging (3)</a:t>
            </a:r>
          </a:p>
        </p:txBody>
      </p:sp>
      <p:pic>
        <p:nvPicPr>
          <p:cNvPr id="3" name="Picture 2" descr="gaussian profile and noise.png"/>
          <p:cNvPicPr>
            <a:picLocks noChangeAspect="1"/>
          </p:cNvPicPr>
          <p:nvPr/>
        </p:nvPicPr>
        <p:blipFill>
          <a:blip r:embed="rId3"/>
          <a:stretch>
            <a:fillRect/>
          </a:stretch>
        </p:blipFill>
        <p:spPr>
          <a:xfrm>
            <a:off x="1164044" y="1502058"/>
            <a:ext cx="6379756" cy="4898742"/>
          </a:xfrm>
          <a:prstGeom prst="rect">
            <a:avLst/>
          </a:prstGeom>
        </p:spPr>
      </p:pic>
      <p:grpSp>
        <p:nvGrpSpPr>
          <p:cNvPr id="56" name="Group 55"/>
          <p:cNvGrpSpPr/>
          <p:nvPr/>
        </p:nvGrpSpPr>
        <p:grpSpPr>
          <a:xfrm>
            <a:off x="196938" y="2667000"/>
            <a:ext cx="3994062" cy="1372394"/>
            <a:chOff x="196938" y="2667000"/>
            <a:chExt cx="3994062" cy="1372394"/>
          </a:xfrm>
        </p:grpSpPr>
        <p:cxnSp>
          <p:nvCxnSpPr>
            <p:cNvPr id="5" name="Straight Arrow Connector 4"/>
            <p:cNvCxnSpPr/>
            <p:nvPr/>
          </p:nvCxnSpPr>
          <p:spPr bwMode="auto">
            <a:xfrm rot="5400000">
              <a:off x="2286000" y="3352800"/>
              <a:ext cx="1371600" cy="1588"/>
            </a:xfrm>
            <a:prstGeom prst="straightConnector1">
              <a:avLst/>
            </a:prstGeom>
            <a:solidFill>
              <a:schemeClr val="accent1"/>
            </a:solidFill>
            <a:ln w="38100" cap="flat" cmpd="sng" algn="ctr">
              <a:solidFill>
                <a:srgbClr val="0000FF"/>
              </a:solidFill>
              <a:prstDash val="solid"/>
              <a:round/>
              <a:headEnd type="triangle"/>
              <a:tailEnd type="triangle"/>
            </a:ln>
            <a:effectLst/>
          </p:spPr>
        </p:cxnSp>
        <p:cxnSp>
          <p:nvCxnSpPr>
            <p:cNvPr id="7" name="Straight Connector 6"/>
            <p:cNvCxnSpPr/>
            <p:nvPr/>
          </p:nvCxnSpPr>
          <p:spPr bwMode="auto">
            <a:xfrm rot="10800000">
              <a:off x="2819400" y="2667000"/>
              <a:ext cx="1371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0800000">
              <a:off x="2743200" y="4037011"/>
              <a:ext cx="9144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0" name="TextBox 19"/>
            <p:cNvSpPr txBox="1"/>
            <p:nvPr/>
          </p:nvSpPr>
          <p:spPr>
            <a:xfrm>
              <a:off x="196938" y="2895600"/>
              <a:ext cx="2317662"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0000FF"/>
                  </a:solidFill>
                </a:rPr>
                <a:t>Intensity range that can</a:t>
              </a:r>
            </a:p>
            <a:p>
              <a:r>
                <a:rPr lang="en-US" sz="1600" dirty="0" smtClean="0">
                  <a:solidFill>
                    <a:srgbClr val="0000FF"/>
                  </a:solidFill>
                </a:rPr>
                <a:t>be measured now with </a:t>
              </a:r>
            </a:p>
            <a:p>
              <a:r>
                <a:rPr lang="en-US" sz="1600" dirty="0" smtClean="0">
                  <a:solidFill>
                    <a:srgbClr val="0000FF"/>
                  </a:solidFill>
                </a:rPr>
                <a:t>no additional gain.</a:t>
              </a:r>
              <a:endParaRPr lang="en-US" sz="1600" dirty="0">
                <a:solidFill>
                  <a:srgbClr val="0000FF"/>
                </a:solidFill>
              </a:endParaRPr>
            </a:p>
          </p:txBody>
        </p:sp>
      </p:grpSp>
      <p:grpSp>
        <p:nvGrpSpPr>
          <p:cNvPr id="57" name="Group 56"/>
          <p:cNvGrpSpPr/>
          <p:nvPr/>
        </p:nvGrpSpPr>
        <p:grpSpPr>
          <a:xfrm>
            <a:off x="196938" y="4038600"/>
            <a:ext cx="3232061" cy="839788"/>
            <a:chOff x="196938" y="4038600"/>
            <a:chExt cx="3232061" cy="839788"/>
          </a:xfrm>
        </p:grpSpPr>
        <p:cxnSp>
          <p:nvCxnSpPr>
            <p:cNvPr id="15" name="Straight Arrow Connector 14"/>
            <p:cNvCxnSpPr/>
            <p:nvPr/>
          </p:nvCxnSpPr>
          <p:spPr bwMode="auto">
            <a:xfrm rot="5400000">
              <a:off x="2552303" y="4457304"/>
              <a:ext cx="837405" cy="1588"/>
            </a:xfrm>
            <a:prstGeom prst="straightConnector1">
              <a:avLst/>
            </a:prstGeom>
            <a:solidFill>
              <a:schemeClr val="accent1"/>
            </a:solidFill>
            <a:ln w="38100" cap="flat" cmpd="sng" algn="ctr">
              <a:solidFill>
                <a:srgbClr val="FF6600"/>
              </a:solidFill>
              <a:prstDash val="solid"/>
              <a:round/>
              <a:headEnd type="triangle"/>
              <a:tailEnd type="triangle"/>
            </a:ln>
            <a:effectLst/>
          </p:spPr>
        </p:cxnSp>
        <p:cxnSp>
          <p:nvCxnSpPr>
            <p:cNvPr id="17" name="Straight Connector 16"/>
            <p:cNvCxnSpPr/>
            <p:nvPr/>
          </p:nvCxnSpPr>
          <p:spPr bwMode="auto">
            <a:xfrm rot="10800000">
              <a:off x="2743200" y="4876800"/>
              <a:ext cx="685799"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4" name="TextBox 23"/>
            <p:cNvSpPr txBox="1"/>
            <p:nvPr/>
          </p:nvSpPr>
          <p:spPr>
            <a:xfrm>
              <a:off x="196938" y="4038600"/>
              <a:ext cx="2312352"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FF6600"/>
                  </a:solidFill>
                </a:rPr>
                <a:t>Intensity range where</a:t>
              </a:r>
            </a:p>
            <a:p>
              <a:r>
                <a:rPr lang="en-US" sz="1600" dirty="0" smtClean="0">
                  <a:solidFill>
                    <a:srgbClr val="FF6600"/>
                  </a:solidFill>
                </a:rPr>
                <a:t>additional gain of ~ 100</a:t>
              </a:r>
            </a:p>
            <a:p>
              <a:r>
                <a:rPr lang="en-US" sz="1600" dirty="0" smtClean="0">
                  <a:solidFill>
                    <a:srgbClr val="FF6600"/>
                  </a:solidFill>
                </a:rPr>
                <a:t>is needed</a:t>
              </a:r>
              <a:endParaRPr lang="en-US" sz="1600" dirty="0">
                <a:solidFill>
                  <a:srgbClr val="FF6600"/>
                </a:solidFill>
              </a:endParaRPr>
            </a:p>
          </p:txBody>
        </p:sp>
      </p:grpSp>
      <p:cxnSp>
        <p:nvCxnSpPr>
          <p:cNvPr id="25" name="Straight Connector 24"/>
          <p:cNvCxnSpPr/>
          <p:nvPr/>
        </p:nvCxnSpPr>
        <p:spPr bwMode="auto">
          <a:xfrm rot="10800000">
            <a:off x="4724400" y="2209800"/>
            <a:ext cx="17526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10800000">
            <a:off x="5562600" y="3276600"/>
            <a:ext cx="9144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10800000">
            <a:off x="6096000" y="4876800"/>
            <a:ext cx="3810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 name="Straight Arrow Connector 30"/>
          <p:cNvCxnSpPr/>
          <p:nvPr/>
        </p:nvCxnSpPr>
        <p:spPr bwMode="auto">
          <a:xfrm rot="5400000">
            <a:off x="5868194" y="2742406"/>
            <a:ext cx="1066800" cy="1588"/>
          </a:xfrm>
          <a:prstGeom prst="straightConnector1">
            <a:avLst/>
          </a:prstGeom>
          <a:solidFill>
            <a:schemeClr val="accent1"/>
          </a:solidFill>
          <a:ln w="38100" cap="flat" cmpd="sng" algn="ctr">
            <a:solidFill>
              <a:srgbClr val="000090"/>
            </a:solidFill>
            <a:prstDash val="solid"/>
            <a:round/>
            <a:headEnd type="triangle"/>
            <a:tailEnd type="triangle"/>
          </a:ln>
          <a:effectLst/>
        </p:spPr>
      </p:cxnSp>
      <p:cxnSp>
        <p:nvCxnSpPr>
          <p:cNvPr id="32" name="Straight Arrow Connector 31"/>
          <p:cNvCxnSpPr/>
          <p:nvPr/>
        </p:nvCxnSpPr>
        <p:spPr bwMode="auto">
          <a:xfrm rot="5400000">
            <a:off x="5830094" y="4305300"/>
            <a:ext cx="1142206" cy="794"/>
          </a:xfrm>
          <a:prstGeom prst="straightConnector1">
            <a:avLst/>
          </a:prstGeom>
          <a:solidFill>
            <a:schemeClr val="accent1"/>
          </a:solidFill>
          <a:ln w="38100" cap="flat" cmpd="sng" algn="ctr">
            <a:solidFill>
              <a:srgbClr val="008000"/>
            </a:solidFill>
            <a:prstDash val="solid"/>
            <a:round/>
            <a:headEnd type="triangle"/>
            <a:tailEnd type="triangle"/>
          </a:ln>
          <a:effectLst/>
        </p:spPr>
      </p:cxnSp>
      <p:sp>
        <p:nvSpPr>
          <p:cNvPr id="34" name="TextBox 33"/>
          <p:cNvSpPr txBox="1"/>
          <p:nvPr/>
        </p:nvSpPr>
        <p:spPr>
          <a:xfrm>
            <a:off x="6913687" y="2064603"/>
            <a:ext cx="2077913"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000090"/>
                </a:solidFill>
              </a:rPr>
              <a:t>To be measured with</a:t>
            </a:r>
          </a:p>
          <a:p>
            <a:r>
              <a:rPr lang="en-US" sz="1600" dirty="0" smtClean="0">
                <a:solidFill>
                  <a:srgbClr val="000090"/>
                </a:solidFill>
              </a:rPr>
              <a:t>imaging sensor #1</a:t>
            </a:r>
          </a:p>
          <a:p>
            <a:r>
              <a:rPr lang="en-US" sz="1600" dirty="0" smtClean="0">
                <a:solidFill>
                  <a:srgbClr val="000090"/>
                </a:solidFill>
              </a:rPr>
              <a:t>and attenuation ~ 10</a:t>
            </a:r>
          </a:p>
        </p:txBody>
      </p:sp>
      <p:sp>
        <p:nvSpPr>
          <p:cNvPr id="35" name="TextBox 34"/>
          <p:cNvSpPr txBox="1"/>
          <p:nvPr/>
        </p:nvSpPr>
        <p:spPr>
          <a:xfrm>
            <a:off x="6913687" y="4038600"/>
            <a:ext cx="2077913"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008000"/>
                </a:solidFill>
              </a:rPr>
              <a:t>To be measured with</a:t>
            </a:r>
          </a:p>
          <a:p>
            <a:r>
              <a:rPr lang="en-US" sz="1600" dirty="0" smtClean="0">
                <a:solidFill>
                  <a:srgbClr val="008000"/>
                </a:solidFill>
              </a:rPr>
              <a:t>imaging sensor #3</a:t>
            </a:r>
          </a:p>
          <a:p>
            <a:r>
              <a:rPr lang="en-US" sz="1600" dirty="0" smtClean="0">
                <a:solidFill>
                  <a:srgbClr val="008000"/>
                </a:solidFill>
              </a:rPr>
              <a:t>and gain ~ 200</a:t>
            </a:r>
          </a:p>
        </p:txBody>
      </p:sp>
      <p:cxnSp>
        <p:nvCxnSpPr>
          <p:cNvPr id="37" name="Straight Connector 36"/>
          <p:cNvCxnSpPr/>
          <p:nvPr/>
        </p:nvCxnSpPr>
        <p:spPr bwMode="auto">
          <a:xfrm rot="10800000">
            <a:off x="5715000" y="3733800"/>
            <a:ext cx="7620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0800000" flipV="1">
            <a:off x="5486400" y="2971800"/>
            <a:ext cx="1295400" cy="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10800000" flipV="1">
            <a:off x="5867400" y="4038600"/>
            <a:ext cx="914400" cy="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Arrow Connector 44"/>
          <p:cNvCxnSpPr/>
          <p:nvPr/>
        </p:nvCxnSpPr>
        <p:spPr bwMode="auto">
          <a:xfrm rot="5400000">
            <a:off x="6172994" y="3504407"/>
            <a:ext cx="1066800" cy="1588"/>
          </a:xfrm>
          <a:prstGeom prst="straightConnector1">
            <a:avLst/>
          </a:prstGeom>
          <a:solidFill>
            <a:schemeClr val="accent1"/>
          </a:solidFill>
          <a:ln w="38100" cap="flat" cmpd="sng" algn="ctr">
            <a:solidFill>
              <a:srgbClr val="FF0000"/>
            </a:solidFill>
            <a:prstDash val="solid"/>
            <a:round/>
            <a:headEnd type="triangle"/>
            <a:tailEnd type="triangle"/>
          </a:ln>
          <a:effectLst/>
        </p:spPr>
      </p:cxnSp>
      <p:sp>
        <p:nvSpPr>
          <p:cNvPr id="48" name="TextBox 47"/>
          <p:cNvSpPr txBox="1"/>
          <p:nvPr/>
        </p:nvSpPr>
        <p:spPr>
          <a:xfrm>
            <a:off x="6934200" y="3048000"/>
            <a:ext cx="2077913" cy="830997"/>
          </a:xfrm>
          <a:prstGeom prst="rect">
            <a:avLst/>
          </a:prstGeom>
          <a:solidFill>
            <a:schemeClr val="bg1"/>
          </a:solidFill>
          <a:ln w="3175">
            <a:solidFill>
              <a:schemeClr val="tx1"/>
            </a:solidFill>
          </a:ln>
        </p:spPr>
        <p:txBody>
          <a:bodyPr wrap="none" rtlCol="0">
            <a:spAutoFit/>
          </a:bodyPr>
          <a:lstStyle/>
          <a:p>
            <a:r>
              <a:rPr lang="en-US" sz="1600" dirty="0" smtClean="0">
                <a:solidFill>
                  <a:srgbClr val="FF0000"/>
                </a:solidFill>
              </a:rPr>
              <a:t>To be measured with</a:t>
            </a:r>
          </a:p>
          <a:p>
            <a:r>
              <a:rPr lang="en-US" sz="1600" dirty="0" smtClean="0">
                <a:solidFill>
                  <a:srgbClr val="FF0000"/>
                </a:solidFill>
              </a:rPr>
              <a:t>imaging sensor #2</a:t>
            </a:r>
          </a:p>
          <a:p>
            <a:r>
              <a:rPr lang="en-US" sz="1600" dirty="0" smtClean="0">
                <a:solidFill>
                  <a:srgbClr val="FF0000"/>
                </a:solidFill>
              </a:rPr>
              <a:t>and ~ no gain</a:t>
            </a:r>
          </a:p>
        </p:txBody>
      </p:sp>
      <p:sp>
        <p:nvSpPr>
          <p:cNvPr id="27" name="TextBox 26"/>
          <p:cNvSpPr txBox="1"/>
          <p:nvPr/>
        </p:nvSpPr>
        <p:spPr>
          <a:xfrm>
            <a:off x="7190775" y="6496595"/>
            <a:ext cx="633945" cy="307777"/>
          </a:xfrm>
          <a:prstGeom prst="rect">
            <a:avLst/>
          </a:prstGeom>
          <a:noFill/>
        </p:spPr>
        <p:txBody>
          <a:bodyPr wrap="none" rtlCol="0">
            <a:spAutoFit/>
          </a:bodyPr>
          <a:lstStyle/>
          <a:p>
            <a:r>
              <a:rPr lang="en-US" sz="1400" dirty="0" smtClean="0">
                <a:solidFill>
                  <a:schemeClr val="bg1"/>
                </a:solidFill>
              </a:rPr>
              <a:t>10/15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FEL injector 3.png"/>
          <p:cNvPicPr>
            <a:picLocks noChangeAspect="1"/>
          </p:cNvPicPr>
          <p:nvPr/>
        </p:nvPicPr>
        <p:blipFill>
          <a:blip r:embed="rId2"/>
          <a:stretch>
            <a:fillRect/>
          </a:stretch>
        </p:blipFill>
        <p:spPr>
          <a:xfrm>
            <a:off x="71120" y="878523"/>
            <a:ext cx="4321382" cy="3469957"/>
          </a:xfrm>
          <a:prstGeom prst="rect">
            <a:avLst/>
          </a:prstGeom>
          <a:ln>
            <a:solidFill>
              <a:schemeClr val="tx1"/>
            </a:solidFill>
          </a:ln>
        </p:spPr>
      </p:pic>
      <p:sp>
        <p:nvSpPr>
          <p:cNvPr id="16" name="Title 1"/>
          <p:cNvSpPr txBox="1">
            <a:spLocks/>
          </p:cNvSpPr>
          <p:nvPr/>
        </p:nvSpPr>
        <p:spPr>
          <a:xfrm>
            <a:off x="457200" y="72804"/>
            <a:ext cx="8392160" cy="582455"/>
          </a:xfrm>
          <a:prstGeom prst="rect">
            <a:avLst/>
          </a:prstGeom>
        </p:spPr>
        <p:txBody>
          <a:bodyPr anchor="ctr">
            <a:normAutofit fontScale="97500"/>
          </a:bodyPr>
          <a:lstStyle/>
          <a:p>
            <a:pPr algn="ctr" defTabSz="457200" fontAlgn="auto">
              <a:spcAft>
                <a:spcPts val="0"/>
              </a:spcAft>
              <a:defRPr/>
            </a:pPr>
            <a:r>
              <a:rPr lang="en-US" sz="3200" b="1" dirty="0" smtClean="0">
                <a:solidFill>
                  <a:srgbClr val="000090"/>
                </a:solidFill>
                <a:latin typeface="Arial"/>
                <a:ea typeface="+mj-ea"/>
                <a:cs typeface="Arial"/>
              </a:rPr>
              <a:t>From longitudinal to transversal</a:t>
            </a:r>
            <a:endParaRPr lang="en-US" sz="3200" b="1" dirty="0">
              <a:solidFill>
                <a:srgbClr val="000090"/>
              </a:solidFill>
              <a:latin typeface="Arial"/>
              <a:ea typeface="+mj-ea"/>
              <a:cs typeface="Arial"/>
            </a:endParaRPr>
          </a:p>
        </p:txBody>
      </p:sp>
      <p:grpSp>
        <p:nvGrpSpPr>
          <p:cNvPr id="33" name="Group 32"/>
          <p:cNvGrpSpPr/>
          <p:nvPr/>
        </p:nvGrpSpPr>
        <p:grpSpPr>
          <a:xfrm>
            <a:off x="101600" y="3870960"/>
            <a:ext cx="4257040" cy="1253506"/>
            <a:chOff x="101600" y="3870960"/>
            <a:chExt cx="4257040" cy="1253506"/>
          </a:xfrm>
        </p:grpSpPr>
        <p:cxnSp>
          <p:nvCxnSpPr>
            <p:cNvPr id="19" name="Straight Arrow Connector 18"/>
            <p:cNvCxnSpPr/>
            <p:nvPr/>
          </p:nvCxnSpPr>
          <p:spPr>
            <a:xfrm rot="5400000" flipH="1" flipV="1">
              <a:off x="1529081" y="4201159"/>
              <a:ext cx="660400" cy="2"/>
            </a:xfrm>
            <a:prstGeom prst="straightConnector1">
              <a:avLst/>
            </a:prstGeom>
            <a:ln w="38100">
              <a:solidFill>
                <a:srgbClr val="0000FF"/>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01600" y="4601246"/>
              <a:ext cx="4257040" cy="523220"/>
            </a:xfrm>
            <a:prstGeom prst="rect">
              <a:avLst/>
            </a:prstGeom>
            <a:solidFill>
              <a:schemeClr val="bg1">
                <a:lumMod val="95000"/>
              </a:schemeClr>
            </a:solidFill>
            <a:ln>
              <a:solidFill>
                <a:schemeClr val="tx1">
                  <a:lumMod val="50000"/>
                  <a:lumOff val="50000"/>
                </a:schemeClr>
              </a:solidFill>
            </a:ln>
          </p:spPr>
          <p:txBody>
            <a:bodyPr wrap="square" rtlCol="0">
              <a:spAutoFit/>
            </a:bodyPr>
            <a:lstStyle/>
            <a:p>
              <a:r>
                <a:rPr lang="en-US" sz="1400" dirty="0" smtClean="0">
                  <a:solidFill>
                    <a:srgbClr val="0000FF"/>
                  </a:solidFill>
                </a:rPr>
                <a:t>Max dispersion &amp; small </a:t>
              </a:r>
              <a:r>
                <a:rPr lang="en-US" sz="1400" dirty="0" err="1" smtClean="0">
                  <a:solidFill>
                    <a:srgbClr val="0000FF"/>
                  </a:solidFill>
                </a:rPr>
                <a:t>β</a:t>
              </a:r>
              <a:r>
                <a:rPr lang="en-US" sz="1400" baseline="-25000" dirty="0" err="1" smtClean="0">
                  <a:solidFill>
                    <a:srgbClr val="0000FF"/>
                  </a:solidFill>
                </a:rPr>
                <a:t>x</a:t>
              </a:r>
              <a:r>
                <a:rPr lang="en-US" sz="1400" dirty="0" smtClean="0">
                  <a:solidFill>
                    <a:srgbClr val="0000FF"/>
                  </a:solidFill>
                </a:rPr>
                <a:t>: X – </a:t>
              </a:r>
              <a:r>
                <a:rPr lang="en-US" sz="1400" dirty="0" err="1" smtClean="0">
                  <a:solidFill>
                    <a:srgbClr val="0000FF"/>
                  </a:solidFill>
                </a:rPr>
                <a:t>E</a:t>
              </a:r>
              <a:r>
                <a:rPr lang="en-US" sz="1400" baseline="-25000" dirty="0" err="1" smtClean="0">
                  <a:solidFill>
                    <a:srgbClr val="0000FF"/>
                  </a:solidFill>
                </a:rPr>
                <a:t>b</a:t>
              </a:r>
              <a:r>
                <a:rPr lang="en-US" sz="1400" dirty="0" smtClean="0">
                  <a:solidFill>
                    <a:srgbClr val="0000FF"/>
                  </a:solidFill>
                </a:rPr>
                <a:t> i.e. horizontal beam profile is energy spectrum </a:t>
              </a:r>
            </a:p>
          </p:txBody>
        </p:sp>
      </p:grpSp>
      <p:sp>
        <p:nvSpPr>
          <p:cNvPr id="25" name="Content Placeholder 10"/>
          <p:cNvSpPr txBox="1">
            <a:spLocks/>
          </p:cNvSpPr>
          <p:nvPr/>
        </p:nvSpPr>
        <p:spPr bwMode="auto">
          <a:xfrm>
            <a:off x="4465320" y="873761"/>
            <a:ext cx="4627880" cy="39522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ts val="600"/>
              </a:spcAft>
              <a:buClr>
                <a:srgbClr val="000090"/>
              </a:buClr>
              <a:buSzTx/>
              <a:buFont typeface="Wingdings" charset="2"/>
              <a:buChar char="v"/>
              <a:tabLst/>
              <a:defRPr/>
            </a:pPr>
            <a:r>
              <a:rPr lang="en-US" sz="1800" kern="0" dirty="0" smtClean="0">
                <a:latin typeface="Arial" pitchFamily="34" charset="0"/>
                <a:cs typeface="Arial" pitchFamily="34" charset="0"/>
              </a:rPr>
              <a:t>At high energy we are mostly concerned with transverse halo.</a:t>
            </a:r>
          </a:p>
          <a:p>
            <a:pPr marL="457200" marR="0" lvl="0" indent="-457200" algn="l" defTabSz="914400" rtl="0" eaLnBrk="1" fontAlgn="base" latinLnBrk="0" hangingPunct="1">
              <a:lnSpc>
                <a:spcPct val="100000"/>
              </a:lnSpc>
              <a:spcBef>
                <a:spcPct val="20000"/>
              </a:spcBef>
              <a:spcAft>
                <a:spcPts val="600"/>
              </a:spcAft>
              <a:buClr>
                <a:srgbClr val="000090"/>
              </a:buClr>
              <a:buSzTx/>
              <a:buFont typeface="Wingdings" charset="2"/>
              <a:buChar char="v"/>
              <a:tabLst/>
              <a:defRPr/>
            </a:pPr>
            <a:r>
              <a:rPr lang="en-US" sz="1800" kern="0" dirty="0" smtClean="0">
                <a:latin typeface="Arial" pitchFamily="34" charset="0"/>
                <a:cs typeface="Arial" pitchFamily="34" charset="0"/>
              </a:rPr>
              <a:t>In the injector beam dynamics is space charge dominated.</a:t>
            </a:r>
            <a:endPar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base" latinLnBrk="0" hangingPunct="1">
              <a:lnSpc>
                <a:spcPct val="100000"/>
              </a:lnSpc>
              <a:spcBef>
                <a:spcPct val="20000"/>
              </a:spcBef>
              <a:spcAft>
                <a:spcPts val="600"/>
              </a:spcAft>
              <a:buClr>
                <a:srgbClr val="000090"/>
              </a:buClr>
              <a:buSzTx/>
              <a:buFont typeface="Wingdings" charset="2"/>
              <a:buChar char="v"/>
              <a:tabLst/>
              <a:defRPr/>
            </a:pPr>
            <a:r>
              <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Space charge</a:t>
            </a:r>
            <a:r>
              <a:rPr kumimoji="0" lang="en-US" sz="18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couples transverse and longitudinal dynamics in the injector.</a:t>
            </a:r>
            <a:endPar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base" latinLnBrk="0" hangingPunct="1">
              <a:lnSpc>
                <a:spcPct val="100000"/>
              </a:lnSpc>
              <a:spcBef>
                <a:spcPct val="20000"/>
              </a:spcBef>
              <a:spcAft>
                <a:spcPts val="600"/>
              </a:spcAft>
              <a:buClr>
                <a:srgbClr val="000090"/>
              </a:buClr>
              <a:buSzTx/>
              <a:buFont typeface="Wingdings" charset="2"/>
              <a:buChar char="v"/>
              <a:tabLst/>
              <a:defRPr/>
            </a:pPr>
            <a:r>
              <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Due to the coupling longitudinal “</a:t>
            </a:r>
            <a:r>
              <a:rPr lang="en-US" sz="1800" kern="0" dirty="0" smtClean="0">
                <a:latin typeface="Arial" pitchFamily="34" charset="0"/>
                <a:cs typeface="Arial" pitchFamily="34" charset="0"/>
              </a:rPr>
              <a:t>tails” can evolve in to transverse ones.</a:t>
            </a:r>
            <a:endPar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8788" marR="0" lvl="0" indent="-458788" algn="l" defTabSz="914400" rtl="0" eaLnBrk="1" fontAlgn="base" latinLnBrk="0" hangingPunct="1">
              <a:lnSpc>
                <a:spcPct val="100000"/>
              </a:lnSpc>
              <a:spcBef>
                <a:spcPct val="20000"/>
              </a:spcBef>
              <a:spcAft>
                <a:spcPts val="600"/>
              </a:spcAft>
              <a:buClr>
                <a:srgbClr val="000095"/>
              </a:buClr>
              <a:buSzTx/>
              <a:buFont typeface="Wingdings" charset="2"/>
              <a:buChar char="v"/>
              <a:tabLst/>
              <a:defRPr/>
            </a:pPr>
            <a:r>
              <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Might need to know the longitudinal phase space distribution in</a:t>
            </a:r>
            <a:r>
              <a:rPr kumimoji="0" lang="en-US" sz="18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the injector to understand the origins of the transversal halo </a:t>
            </a:r>
            <a:r>
              <a:rPr lang="en-US" sz="1800" kern="0" dirty="0" smtClean="0">
                <a:latin typeface="Arial" pitchFamily="34" charset="0"/>
                <a:cs typeface="Arial" pitchFamily="34" charset="0"/>
              </a:rPr>
              <a:t>at high energy.</a:t>
            </a:r>
            <a:r>
              <a:rPr kumimoji="0" lang="en-US" sz="18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a:t>
            </a:r>
            <a:endPar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nvGrpSpPr>
          <p:cNvPr id="32" name="Group 31"/>
          <p:cNvGrpSpPr/>
          <p:nvPr/>
        </p:nvGrpSpPr>
        <p:grpSpPr>
          <a:xfrm>
            <a:off x="2042160" y="873759"/>
            <a:ext cx="7035801" cy="3193069"/>
            <a:chOff x="2042160" y="873759"/>
            <a:chExt cx="7035801" cy="3193069"/>
          </a:xfrm>
        </p:grpSpPr>
        <p:pic>
          <p:nvPicPr>
            <p:cNvPr id="27" name="Picture 23" descr="ITV0F06(-7;5%)miniphase .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0241" y="873759"/>
              <a:ext cx="4617720" cy="319306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cxnSp>
          <p:nvCxnSpPr>
            <p:cNvPr id="29" name="Straight Arrow Connector 28"/>
            <p:cNvCxnSpPr/>
            <p:nvPr/>
          </p:nvCxnSpPr>
          <p:spPr bwMode="auto">
            <a:xfrm rot="10800000" flipV="1">
              <a:off x="2042160" y="3302000"/>
              <a:ext cx="3159760" cy="568962"/>
            </a:xfrm>
            <a:prstGeom prst="straightConnector1">
              <a:avLst/>
            </a:prstGeom>
            <a:solidFill>
              <a:schemeClr val="accent1"/>
            </a:solidFill>
            <a:ln w="31750" cap="flat" cmpd="sng" algn="ctr">
              <a:solidFill>
                <a:srgbClr val="FF0000"/>
              </a:solidFill>
              <a:prstDash val="solid"/>
              <a:round/>
              <a:headEnd type="oval" w="med" len="med"/>
              <a:tailEnd type="triangle"/>
            </a:ln>
            <a:effectLst/>
          </p:spPr>
        </p:cxnSp>
      </p:grpSp>
      <p:sp>
        <p:nvSpPr>
          <p:cNvPr id="34" name="Content Placeholder 10"/>
          <p:cNvSpPr txBox="1">
            <a:spLocks/>
          </p:cNvSpPr>
          <p:nvPr/>
        </p:nvSpPr>
        <p:spPr bwMode="auto">
          <a:xfrm>
            <a:off x="4465320" y="4099561"/>
            <a:ext cx="4627880" cy="23317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ts val="600"/>
              </a:spcAft>
              <a:buClr>
                <a:srgbClr val="FF0000"/>
              </a:buClr>
              <a:buSzTx/>
              <a:buFont typeface="Wingdings" charset="2"/>
              <a:buChar char="²"/>
              <a:tabLst/>
              <a:defRPr/>
            </a:pPr>
            <a:r>
              <a:rPr lang="en-US" sz="1800" kern="0" dirty="0" smtClean="0">
                <a:latin typeface="Arial" pitchFamily="34" charset="0"/>
                <a:cs typeface="Arial" pitchFamily="34" charset="0"/>
              </a:rPr>
              <a:t>Two ways to measure the long. phase space distribution with LDR</a:t>
            </a:r>
          </a:p>
          <a:p>
            <a:pPr marL="457200" marR="0" lvl="0" indent="-457200" algn="l" defTabSz="914400" rtl="0" eaLnBrk="1" fontAlgn="base" latinLnBrk="0" hangingPunct="1">
              <a:lnSpc>
                <a:spcPct val="100000"/>
              </a:lnSpc>
              <a:spcBef>
                <a:spcPct val="20000"/>
              </a:spcBef>
              <a:spcAft>
                <a:spcPts val="600"/>
              </a:spcAft>
              <a:buClr>
                <a:srgbClr val="FF0000"/>
              </a:buClr>
              <a:buSzTx/>
              <a:buFont typeface="Wingdings" charset="2"/>
              <a:buChar char="²"/>
              <a:tabLst/>
              <a:defRPr/>
            </a:pPr>
            <a:r>
              <a:rPr lang="en-US" sz="1800" kern="0" dirty="0" smtClean="0">
                <a:latin typeface="Arial" pitchFamily="34" charset="0"/>
                <a:cs typeface="Arial" pitchFamily="34" charset="0"/>
              </a:rPr>
              <a:t>Transverse kicker cavity + LDR imaging – tune-up beam</a:t>
            </a:r>
            <a:endPar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base" latinLnBrk="0" hangingPunct="1">
              <a:lnSpc>
                <a:spcPct val="100000"/>
              </a:lnSpc>
              <a:spcBef>
                <a:spcPct val="20000"/>
              </a:spcBef>
              <a:spcAft>
                <a:spcPts val="600"/>
              </a:spcAft>
              <a:buClr>
                <a:srgbClr val="FF0000"/>
              </a:buClr>
              <a:buSzTx/>
              <a:buFont typeface="Wingdings" charset="2"/>
              <a:buChar char="²"/>
              <a:tabLst/>
              <a:defRPr/>
            </a:pPr>
            <a:r>
              <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Time and Energy resolving “laser wire” (</a:t>
            </a:r>
            <a:r>
              <a:rPr lang="en-US" sz="1800" kern="0" dirty="0" smtClean="0">
                <a:latin typeface="Arial" pitchFamily="34" charset="0"/>
                <a:cs typeface="Arial" pitchFamily="34" charset="0"/>
              </a:rPr>
              <a:t>Thomson scattering</a:t>
            </a:r>
            <a:r>
              <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lang="en-US" sz="1800" kern="0" dirty="0" smtClean="0">
                <a:latin typeface="Arial" pitchFamily="34" charset="0"/>
                <a:cs typeface="Arial" pitchFamily="34" charset="0"/>
              </a:rPr>
              <a:t>for high current CW beam</a:t>
            </a:r>
            <a:endPar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TextBox 11"/>
          <p:cNvSpPr txBox="1"/>
          <p:nvPr/>
        </p:nvSpPr>
        <p:spPr>
          <a:xfrm>
            <a:off x="7190775" y="6496595"/>
            <a:ext cx="620620" cy="307777"/>
          </a:xfrm>
          <a:prstGeom prst="rect">
            <a:avLst/>
          </a:prstGeom>
          <a:noFill/>
        </p:spPr>
        <p:txBody>
          <a:bodyPr wrap="none" rtlCol="0">
            <a:spAutoFit/>
          </a:bodyPr>
          <a:lstStyle/>
          <a:p>
            <a:r>
              <a:rPr lang="en-US" sz="1400" dirty="0" smtClean="0">
                <a:solidFill>
                  <a:schemeClr val="bg1"/>
                </a:solidFill>
              </a:rPr>
              <a:t>11/15</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CW laser wire (1)</a:t>
            </a:r>
          </a:p>
        </p:txBody>
      </p:sp>
      <p:sp>
        <p:nvSpPr>
          <p:cNvPr id="5" name="TextBox 4"/>
          <p:cNvSpPr txBox="1"/>
          <p:nvPr/>
        </p:nvSpPr>
        <p:spPr>
          <a:xfrm>
            <a:off x="533400" y="914400"/>
            <a:ext cx="3661892" cy="923330"/>
          </a:xfrm>
          <a:prstGeom prst="rect">
            <a:avLst/>
          </a:prstGeom>
          <a:noFill/>
        </p:spPr>
        <p:txBody>
          <a:bodyPr wrap="none" rtlCol="0">
            <a:spAutoFit/>
          </a:bodyPr>
          <a:lstStyle/>
          <a:p>
            <a:r>
              <a:rPr lang="en-US" sz="1800" dirty="0" smtClean="0"/>
              <a:t>wavelength conversion assuming:</a:t>
            </a:r>
          </a:p>
          <a:p>
            <a:pPr>
              <a:buClr>
                <a:srgbClr val="000095"/>
              </a:buClr>
              <a:buFont typeface="Arial"/>
              <a:buChar char="•"/>
            </a:pPr>
            <a:r>
              <a:rPr lang="en-US" sz="1800" dirty="0" smtClean="0"/>
              <a:t> beam energy </a:t>
            </a:r>
            <a:r>
              <a:rPr lang="en-US" sz="1800" dirty="0" smtClean="0">
                <a:solidFill>
                  <a:srgbClr val="0000FF"/>
                </a:solidFill>
              </a:rPr>
              <a:t>9 </a:t>
            </a:r>
            <a:r>
              <a:rPr lang="en-US" sz="1800" dirty="0" err="1" smtClean="0">
                <a:solidFill>
                  <a:srgbClr val="0000FF"/>
                </a:solidFill>
              </a:rPr>
              <a:t>MeV</a:t>
            </a:r>
            <a:endParaRPr lang="en-US" sz="1800" dirty="0" smtClean="0">
              <a:solidFill>
                <a:srgbClr val="0000FF"/>
              </a:solidFill>
            </a:endParaRPr>
          </a:p>
          <a:p>
            <a:pPr>
              <a:buClr>
                <a:srgbClr val="000095"/>
              </a:buClr>
              <a:buFont typeface="Arial"/>
              <a:buChar char="•"/>
            </a:pPr>
            <a:r>
              <a:rPr lang="en-US" sz="1800" dirty="0" smtClean="0"/>
              <a:t> laser wavelength </a:t>
            </a:r>
            <a:r>
              <a:rPr lang="en-US" sz="1800" dirty="0" smtClean="0">
                <a:solidFill>
                  <a:srgbClr val="0000FF"/>
                </a:solidFill>
              </a:rPr>
              <a:t>1.55 </a:t>
            </a:r>
            <a:r>
              <a:rPr lang="en-US" sz="1800" dirty="0" err="1" smtClean="0">
                <a:solidFill>
                  <a:srgbClr val="0000FF"/>
                </a:solidFill>
              </a:rPr>
              <a:t>μm</a:t>
            </a:r>
            <a:endParaRPr lang="en-US" sz="1800" dirty="0">
              <a:solidFill>
                <a:srgbClr val="0000FF"/>
              </a:solidFill>
            </a:endParaRPr>
          </a:p>
        </p:txBody>
      </p:sp>
      <p:graphicFrame>
        <p:nvGraphicFramePr>
          <p:cNvPr id="6" name="Object 5"/>
          <p:cNvGraphicFramePr>
            <a:graphicFrameLocks noChangeAspect="1"/>
          </p:cNvGraphicFramePr>
          <p:nvPr/>
        </p:nvGraphicFramePr>
        <p:xfrm>
          <a:off x="1219200" y="1936750"/>
          <a:ext cx="2215331" cy="654050"/>
        </p:xfrm>
        <a:graphic>
          <a:graphicData uri="http://schemas.openxmlformats.org/presentationml/2006/ole">
            <p:oleObj spid="_x0000_s48130" name="Equation" r:id="rId4" imgW="1333500" imgH="393700" progId="Equation.3">
              <p:embed/>
            </p:oleObj>
          </a:graphicData>
        </a:graphic>
      </p:graphicFrame>
      <p:graphicFrame>
        <p:nvGraphicFramePr>
          <p:cNvPr id="7" name="Object 6"/>
          <p:cNvGraphicFramePr>
            <a:graphicFrameLocks noChangeAspect="1"/>
          </p:cNvGraphicFramePr>
          <p:nvPr/>
        </p:nvGraphicFramePr>
        <p:xfrm>
          <a:off x="5791200" y="1905000"/>
          <a:ext cx="2249488" cy="693738"/>
        </p:xfrm>
        <a:graphic>
          <a:graphicData uri="http://schemas.openxmlformats.org/presentationml/2006/ole">
            <p:oleObj spid="_x0000_s48131" name="Equation" r:id="rId5" imgW="1358900" imgH="419100" progId="Equation.3">
              <p:embed/>
            </p:oleObj>
          </a:graphicData>
        </a:graphic>
      </p:graphicFrame>
      <p:pic>
        <p:nvPicPr>
          <p:cNvPr id="8" name="Picture 7" descr="thomson cross section lin.png"/>
          <p:cNvPicPr>
            <a:picLocks noChangeAspect="1"/>
          </p:cNvPicPr>
          <p:nvPr/>
        </p:nvPicPr>
        <p:blipFill>
          <a:blip r:embed="rId6"/>
          <a:stretch>
            <a:fillRect/>
          </a:stretch>
        </p:blipFill>
        <p:spPr>
          <a:xfrm>
            <a:off x="4684592" y="2743200"/>
            <a:ext cx="4383207" cy="3581400"/>
          </a:xfrm>
          <a:prstGeom prst="rect">
            <a:avLst/>
          </a:prstGeom>
        </p:spPr>
      </p:pic>
      <p:pic>
        <p:nvPicPr>
          <p:cNvPr id="9" name="Picture 8" descr="thomson scattering wavelength 2.png"/>
          <p:cNvPicPr>
            <a:picLocks noChangeAspect="1"/>
          </p:cNvPicPr>
          <p:nvPr/>
        </p:nvPicPr>
        <p:blipFill>
          <a:blip r:embed="rId7"/>
          <a:stretch>
            <a:fillRect/>
          </a:stretch>
        </p:blipFill>
        <p:spPr>
          <a:xfrm>
            <a:off x="76200" y="2743200"/>
            <a:ext cx="4527859" cy="3581400"/>
          </a:xfrm>
          <a:prstGeom prst="rect">
            <a:avLst/>
          </a:prstGeom>
        </p:spPr>
      </p:pic>
      <p:sp>
        <p:nvSpPr>
          <p:cNvPr id="10" name="TextBox 9"/>
          <p:cNvSpPr txBox="1"/>
          <p:nvPr/>
        </p:nvSpPr>
        <p:spPr>
          <a:xfrm>
            <a:off x="5562600" y="914400"/>
            <a:ext cx="3376767" cy="923330"/>
          </a:xfrm>
          <a:prstGeom prst="rect">
            <a:avLst/>
          </a:prstGeom>
          <a:noFill/>
        </p:spPr>
        <p:txBody>
          <a:bodyPr wrap="square" rtlCol="0">
            <a:spAutoFit/>
          </a:bodyPr>
          <a:lstStyle/>
          <a:p>
            <a:r>
              <a:rPr lang="en-US" sz="1800" dirty="0" smtClean="0"/>
              <a:t>differential cross section</a:t>
            </a:r>
          </a:p>
          <a:p>
            <a:r>
              <a:rPr lang="en-US" sz="1800" dirty="0" smtClean="0">
                <a:solidFill>
                  <a:srgbClr val="0000FF"/>
                </a:solidFill>
              </a:rPr>
              <a:t>(angular extent dependence</a:t>
            </a:r>
          </a:p>
          <a:p>
            <a:r>
              <a:rPr lang="en-US" sz="1800" dirty="0" smtClean="0">
                <a:solidFill>
                  <a:srgbClr val="0000FF"/>
                </a:solidFill>
              </a:rPr>
              <a:t> on the beam energies)</a:t>
            </a:r>
            <a:endParaRPr lang="en-US" sz="1800" dirty="0">
              <a:solidFill>
                <a:srgbClr val="0000FF"/>
              </a:solidFill>
            </a:endParaRPr>
          </a:p>
        </p:txBody>
      </p:sp>
      <p:cxnSp>
        <p:nvCxnSpPr>
          <p:cNvPr id="12" name="Straight Connector 11"/>
          <p:cNvCxnSpPr/>
          <p:nvPr/>
        </p:nvCxnSpPr>
        <p:spPr bwMode="auto">
          <a:xfrm>
            <a:off x="619370" y="3524738"/>
            <a:ext cx="3962400" cy="1588"/>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16" name="TextBox 15"/>
          <p:cNvSpPr txBox="1"/>
          <p:nvPr/>
        </p:nvSpPr>
        <p:spPr>
          <a:xfrm>
            <a:off x="3030416" y="4339493"/>
            <a:ext cx="1356636" cy="461665"/>
          </a:xfrm>
          <a:prstGeom prst="rect">
            <a:avLst/>
          </a:prstGeom>
          <a:solidFill>
            <a:schemeClr val="bg1"/>
          </a:solidFill>
          <a:ln w="3175" cmpd="sng">
            <a:solidFill>
              <a:schemeClr val="tx1"/>
            </a:solidFill>
          </a:ln>
        </p:spPr>
        <p:txBody>
          <a:bodyPr wrap="none" rtlCol="0">
            <a:spAutoFit/>
          </a:bodyPr>
          <a:lstStyle/>
          <a:p>
            <a:r>
              <a:rPr lang="en-US" sz="1200" dirty="0" smtClean="0"/>
              <a:t>initial wavelength</a:t>
            </a:r>
          </a:p>
          <a:p>
            <a:r>
              <a:rPr lang="en-US" sz="1200" dirty="0" smtClean="0">
                <a:solidFill>
                  <a:srgbClr val="FF0000"/>
                </a:solidFill>
              </a:rPr>
              <a:t>1.55 </a:t>
            </a:r>
            <a:r>
              <a:rPr lang="en-US" sz="1200" dirty="0" err="1" smtClean="0">
                <a:solidFill>
                  <a:srgbClr val="FF0000"/>
                </a:solidFill>
              </a:rPr>
              <a:t>μm</a:t>
            </a:r>
            <a:endParaRPr lang="en-US" sz="1200" dirty="0">
              <a:solidFill>
                <a:srgbClr val="FF0000"/>
              </a:solidFill>
            </a:endParaRPr>
          </a:p>
        </p:txBody>
      </p:sp>
      <p:cxnSp>
        <p:nvCxnSpPr>
          <p:cNvPr id="18" name="Straight Arrow Connector 17"/>
          <p:cNvCxnSpPr/>
          <p:nvPr/>
        </p:nvCxnSpPr>
        <p:spPr bwMode="auto">
          <a:xfrm rot="5400000" flipH="1" flipV="1">
            <a:off x="3315494" y="3923506"/>
            <a:ext cx="838200" cy="158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3" name="TextBox 12"/>
          <p:cNvSpPr txBox="1"/>
          <p:nvPr/>
        </p:nvSpPr>
        <p:spPr>
          <a:xfrm>
            <a:off x="7190775" y="6496595"/>
            <a:ext cx="633945" cy="307777"/>
          </a:xfrm>
          <a:prstGeom prst="rect">
            <a:avLst/>
          </a:prstGeom>
          <a:noFill/>
        </p:spPr>
        <p:txBody>
          <a:bodyPr wrap="none" rtlCol="0">
            <a:spAutoFit/>
          </a:bodyPr>
          <a:lstStyle/>
          <a:p>
            <a:r>
              <a:rPr lang="en-US" sz="1400" dirty="0" smtClean="0">
                <a:solidFill>
                  <a:schemeClr val="bg1"/>
                </a:solidFill>
              </a:rPr>
              <a:t>12/15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CW laser wire (2)</a:t>
            </a:r>
          </a:p>
        </p:txBody>
      </p:sp>
      <p:sp>
        <p:nvSpPr>
          <p:cNvPr id="5" name="TextBox 4"/>
          <p:cNvSpPr txBox="1"/>
          <p:nvPr/>
        </p:nvSpPr>
        <p:spPr>
          <a:xfrm>
            <a:off x="533400" y="914400"/>
            <a:ext cx="3661892" cy="923330"/>
          </a:xfrm>
          <a:prstGeom prst="rect">
            <a:avLst/>
          </a:prstGeom>
          <a:noFill/>
        </p:spPr>
        <p:txBody>
          <a:bodyPr wrap="none" rtlCol="0">
            <a:spAutoFit/>
          </a:bodyPr>
          <a:lstStyle/>
          <a:p>
            <a:r>
              <a:rPr lang="en-US" sz="1800" dirty="0" smtClean="0"/>
              <a:t>wavelength conversion assuming:</a:t>
            </a:r>
          </a:p>
          <a:p>
            <a:pPr>
              <a:buClr>
                <a:srgbClr val="000095"/>
              </a:buClr>
              <a:buFont typeface="Arial"/>
              <a:buChar char="•"/>
            </a:pPr>
            <a:r>
              <a:rPr lang="en-US" sz="1800" dirty="0" smtClean="0"/>
              <a:t> beam energy </a:t>
            </a:r>
            <a:r>
              <a:rPr lang="en-US" sz="1800" dirty="0" smtClean="0">
                <a:solidFill>
                  <a:srgbClr val="0000FF"/>
                </a:solidFill>
              </a:rPr>
              <a:t>9 </a:t>
            </a:r>
            <a:r>
              <a:rPr lang="en-US" sz="1800" dirty="0" err="1" smtClean="0">
                <a:solidFill>
                  <a:srgbClr val="0000FF"/>
                </a:solidFill>
              </a:rPr>
              <a:t>MeV</a:t>
            </a:r>
            <a:endParaRPr lang="en-US" sz="1800" dirty="0" smtClean="0">
              <a:solidFill>
                <a:srgbClr val="0000FF"/>
              </a:solidFill>
            </a:endParaRPr>
          </a:p>
          <a:p>
            <a:pPr>
              <a:buClr>
                <a:srgbClr val="000095"/>
              </a:buClr>
              <a:buFont typeface="Arial"/>
              <a:buChar char="•"/>
            </a:pPr>
            <a:r>
              <a:rPr lang="en-US" sz="1800" dirty="0" smtClean="0"/>
              <a:t> laser wavelength </a:t>
            </a:r>
            <a:r>
              <a:rPr lang="en-US" sz="1800" dirty="0" smtClean="0">
                <a:solidFill>
                  <a:srgbClr val="0000FF"/>
                </a:solidFill>
              </a:rPr>
              <a:t>1.55 </a:t>
            </a:r>
            <a:r>
              <a:rPr lang="en-US" sz="1800" dirty="0" err="1" smtClean="0">
                <a:solidFill>
                  <a:srgbClr val="0000FF"/>
                </a:solidFill>
              </a:rPr>
              <a:t>μm</a:t>
            </a:r>
            <a:endParaRPr lang="en-US" sz="1800" dirty="0">
              <a:solidFill>
                <a:srgbClr val="0000FF"/>
              </a:solidFill>
            </a:endParaRPr>
          </a:p>
        </p:txBody>
      </p:sp>
      <p:graphicFrame>
        <p:nvGraphicFramePr>
          <p:cNvPr id="6" name="Object 5"/>
          <p:cNvGraphicFramePr>
            <a:graphicFrameLocks noChangeAspect="1"/>
          </p:cNvGraphicFramePr>
          <p:nvPr/>
        </p:nvGraphicFramePr>
        <p:xfrm>
          <a:off x="1219200" y="1936750"/>
          <a:ext cx="2215331" cy="654050"/>
        </p:xfrm>
        <a:graphic>
          <a:graphicData uri="http://schemas.openxmlformats.org/presentationml/2006/ole">
            <p:oleObj spid="_x0000_s58370" name="Equation" r:id="rId4" imgW="1333500" imgH="393700" progId="Equation.3">
              <p:embed/>
            </p:oleObj>
          </a:graphicData>
        </a:graphic>
      </p:graphicFrame>
      <p:grpSp>
        <p:nvGrpSpPr>
          <p:cNvPr id="16" name="Group 15"/>
          <p:cNvGrpSpPr/>
          <p:nvPr/>
        </p:nvGrpSpPr>
        <p:grpSpPr>
          <a:xfrm>
            <a:off x="4684592" y="914400"/>
            <a:ext cx="4383207" cy="5410200"/>
            <a:chOff x="4684592" y="914400"/>
            <a:chExt cx="4383207" cy="5410200"/>
          </a:xfrm>
        </p:grpSpPr>
        <p:graphicFrame>
          <p:nvGraphicFramePr>
            <p:cNvPr id="7" name="Object 6"/>
            <p:cNvGraphicFramePr>
              <a:graphicFrameLocks noChangeAspect="1"/>
            </p:cNvGraphicFramePr>
            <p:nvPr/>
          </p:nvGraphicFramePr>
          <p:xfrm>
            <a:off x="5791200" y="1905000"/>
            <a:ext cx="2249488" cy="693738"/>
          </p:xfrm>
          <a:graphic>
            <a:graphicData uri="http://schemas.openxmlformats.org/presentationml/2006/ole">
              <p:oleObj spid="_x0000_s58371" name="Equation" r:id="rId5" imgW="1358900" imgH="419100" progId="Equation.3">
                <p:embed/>
              </p:oleObj>
            </a:graphicData>
          </a:graphic>
        </p:graphicFrame>
        <p:pic>
          <p:nvPicPr>
            <p:cNvPr id="8" name="Picture 7" descr="thomson cross section lin.png"/>
            <p:cNvPicPr>
              <a:picLocks noChangeAspect="1"/>
            </p:cNvPicPr>
            <p:nvPr/>
          </p:nvPicPr>
          <p:blipFill>
            <a:blip r:embed="rId6"/>
            <a:stretch>
              <a:fillRect/>
            </a:stretch>
          </p:blipFill>
          <p:spPr>
            <a:xfrm>
              <a:off x="4684592" y="2743200"/>
              <a:ext cx="4383207" cy="3581400"/>
            </a:xfrm>
            <a:prstGeom prst="rect">
              <a:avLst/>
            </a:prstGeom>
          </p:spPr>
        </p:pic>
        <p:sp>
          <p:nvSpPr>
            <p:cNvPr id="10" name="TextBox 9"/>
            <p:cNvSpPr txBox="1"/>
            <p:nvPr/>
          </p:nvSpPr>
          <p:spPr>
            <a:xfrm>
              <a:off x="5562600" y="914400"/>
              <a:ext cx="2944060" cy="923330"/>
            </a:xfrm>
            <a:prstGeom prst="rect">
              <a:avLst/>
            </a:prstGeom>
            <a:noFill/>
          </p:spPr>
          <p:txBody>
            <a:bodyPr wrap="none" rtlCol="0">
              <a:spAutoFit/>
            </a:bodyPr>
            <a:lstStyle/>
            <a:p>
              <a:r>
                <a:rPr lang="en-US" sz="1800" dirty="0" smtClean="0"/>
                <a:t>differential cross section</a:t>
              </a:r>
            </a:p>
            <a:p>
              <a:r>
                <a:rPr lang="en-US" sz="1800" dirty="0" smtClean="0">
                  <a:solidFill>
                    <a:srgbClr val="0000FF"/>
                  </a:solidFill>
                </a:rPr>
                <a:t>(angular extend dependent</a:t>
              </a:r>
            </a:p>
            <a:p>
              <a:r>
                <a:rPr lang="en-US" sz="1800" dirty="0" smtClean="0">
                  <a:solidFill>
                    <a:srgbClr val="0000FF"/>
                  </a:solidFill>
                </a:rPr>
                <a:t> on the beam energies)</a:t>
              </a:r>
              <a:endParaRPr lang="en-US" sz="1800" dirty="0">
                <a:solidFill>
                  <a:srgbClr val="0000FF"/>
                </a:solidFill>
              </a:endParaRPr>
            </a:p>
          </p:txBody>
        </p:sp>
      </p:grpSp>
      <p:pic>
        <p:nvPicPr>
          <p:cNvPr id="11" name="Picture 10" descr="thomson scattering wavelength 3.png"/>
          <p:cNvPicPr>
            <a:picLocks noChangeAspect="1"/>
          </p:cNvPicPr>
          <p:nvPr/>
        </p:nvPicPr>
        <p:blipFill>
          <a:blip r:embed="rId7"/>
          <a:stretch>
            <a:fillRect/>
          </a:stretch>
        </p:blipFill>
        <p:spPr>
          <a:xfrm>
            <a:off x="73152" y="2743200"/>
            <a:ext cx="4527859" cy="3581400"/>
          </a:xfrm>
          <a:prstGeom prst="rect">
            <a:avLst/>
          </a:prstGeom>
        </p:spPr>
      </p:pic>
      <p:sp>
        <p:nvSpPr>
          <p:cNvPr id="12" name="Rectangle 11"/>
          <p:cNvSpPr/>
          <p:nvPr/>
        </p:nvSpPr>
        <p:spPr bwMode="auto">
          <a:xfrm>
            <a:off x="420078" y="3712308"/>
            <a:ext cx="4161692" cy="566615"/>
          </a:xfrm>
          <a:prstGeom prst="rect">
            <a:avLst/>
          </a:prstGeom>
          <a:solidFill>
            <a:srgbClr val="3366FF">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 name="TextBox 12"/>
          <p:cNvSpPr txBox="1"/>
          <p:nvPr/>
        </p:nvSpPr>
        <p:spPr>
          <a:xfrm>
            <a:off x="1828800" y="4775537"/>
            <a:ext cx="1514269" cy="1015663"/>
          </a:xfrm>
          <a:prstGeom prst="rect">
            <a:avLst/>
          </a:prstGeom>
          <a:solidFill>
            <a:schemeClr val="bg1"/>
          </a:solidFill>
          <a:ln w="3175" cmpd="sng">
            <a:solidFill>
              <a:schemeClr val="tx1"/>
            </a:solidFill>
          </a:ln>
        </p:spPr>
        <p:txBody>
          <a:bodyPr wrap="none" rtlCol="0">
            <a:spAutoFit/>
          </a:bodyPr>
          <a:lstStyle/>
          <a:p>
            <a:r>
              <a:rPr lang="en-US" sz="1200" dirty="0" smtClean="0"/>
              <a:t>wavelength range:</a:t>
            </a:r>
          </a:p>
          <a:p>
            <a:r>
              <a:rPr lang="en-US" sz="1200" dirty="0" smtClean="0">
                <a:solidFill>
                  <a:srgbClr val="FF0000"/>
                </a:solidFill>
              </a:rPr>
              <a:t>150 nm – 850 nm</a:t>
            </a:r>
            <a:endParaRPr lang="en-US" sz="1200" dirty="0" smtClean="0"/>
          </a:p>
          <a:p>
            <a:r>
              <a:rPr lang="en-US" sz="1200" i="1" dirty="0" smtClean="0"/>
              <a:t>(to stay out of VUV</a:t>
            </a:r>
          </a:p>
          <a:p>
            <a:r>
              <a:rPr lang="en-US" sz="1200" i="1" dirty="0" smtClean="0"/>
              <a:t>And be able to use </a:t>
            </a:r>
          </a:p>
          <a:p>
            <a:r>
              <a:rPr lang="en-US" sz="1200" i="1" dirty="0" err="1" smtClean="0"/>
              <a:t>PMTs</a:t>
            </a:r>
            <a:r>
              <a:rPr lang="en-US" sz="1200" i="1" dirty="0" smtClean="0"/>
              <a:t>)</a:t>
            </a:r>
            <a:endParaRPr lang="en-US" sz="1200" i="1" dirty="0"/>
          </a:p>
        </p:txBody>
      </p:sp>
      <p:cxnSp>
        <p:nvCxnSpPr>
          <p:cNvPr id="14" name="Straight Arrow Connector 13"/>
          <p:cNvCxnSpPr/>
          <p:nvPr/>
        </p:nvCxnSpPr>
        <p:spPr bwMode="auto">
          <a:xfrm rot="5400000" flipH="1" flipV="1">
            <a:off x="2172494" y="4380706"/>
            <a:ext cx="838200" cy="158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5" name="Rectangle 14"/>
          <p:cNvSpPr/>
          <p:nvPr/>
        </p:nvSpPr>
        <p:spPr bwMode="auto">
          <a:xfrm>
            <a:off x="713153" y="3438768"/>
            <a:ext cx="277447" cy="1123463"/>
          </a:xfrm>
          <a:prstGeom prst="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TextBox 16"/>
          <p:cNvSpPr txBox="1"/>
          <p:nvPr/>
        </p:nvSpPr>
        <p:spPr>
          <a:xfrm>
            <a:off x="7190775" y="6496595"/>
            <a:ext cx="633945" cy="307777"/>
          </a:xfrm>
          <a:prstGeom prst="rect">
            <a:avLst/>
          </a:prstGeom>
          <a:noFill/>
        </p:spPr>
        <p:txBody>
          <a:bodyPr wrap="none" rtlCol="0">
            <a:spAutoFit/>
          </a:bodyPr>
          <a:lstStyle/>
          <a:p>
            <a:r>
              <a:rPr lang="en-US" sz="1400" dirty="0" smtClean="0">
                <a:solidFill>
                  <a:schemeClr val="bg1"/>
                </a:solidFill>
              </a:rPr>
              <a:t>13/15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CW laser wire (3)</a:t>
            </a:r>
          </a:p>
        </p:txBody>
      </p:sp>
      <p:graphicFrame>
        <p:nvGraphicFramePr>
          <p:cNvPr id="46083" name="Object 3"/>
          <p:cNvGraphicFramePr>
            <a:graphicFrameLocks noChangeAspect="1"/>
          </p:cNvGraphicFramePr>
          <p:nvPr/>
        </p:nvGraphicFramePr>
        <p:xfrm>
          <a:off x="4845050" y="1010965"/>
          <a:ext cx="2751138" cy="668338"/>
        </p:xfrm>
        <a:graphic>
          <a:graphicData uri="http://schemas.openxmlformats.org/presentationml/2006/ole">
            <p:oleObj spid="_x0000_s46083" name="Equation" r:id="rId4" imgW="1828800" imgH="444500" progId="Equation.3">
              <p:embed/>
            </p:oleObj>
          </a:graphicData>
        </a:graphic>
      </p:graphicFrame>
      <p:grpSp>
        <p:nvGrpSpPr>
          <p:cNvPr id="18" name="Group 17"/>
          <p:cNvGrpSpPr/>
          <p:nvPr/>
        </p:nvGrpSpPr>
        <p:grpSpPr>
          <a:xfrm>
            <a:off x="73152" y="914400"/>
            <a:ext cx="4527859" cy="5410200"/>
            <a:chOff x="73152" y="914400"/>
            <a:chExt cx="4527859" cy="5410200"/>
          </a:xfrm>
        </p:grpSpPr>
        <p:sp>
          <p:nvSpPr>
            <p:cNvPr id="7" name="TextBox 6"/>
            <p:cNvSpPr txBox="1"/>
            <p:nvPr/>
          </p:nvSpPr>
          <p:spPr>
            <a:xfrm>
              <a:off x="533400" y="914400"/>
              <a:ext cx="3661892" cy="923330"/>
            </a:xfrm>
            <a:prstGeom prst="rect">
              <a:avLst/>
            </a:prstGeom>
            <a:noFill/>
          </p:spPr>
          <p:txBody>
            <a:bodyPr wrap="none" rtlCol="0">
              <a:spAutoFit/>
            </a:bodyPr>
            <a:lstStyle/>
            <a:p>
              <a:r>
                <a:rPr lang="en-US" sz="1800" dirty="0" smtClean="0"/>
                <a:t>wavelength conversion assuming:</a:t>
              </a:r>
            </a:p>
            <a:p>
              <a:pPr>
                <a:buClr>
                  <a:srgbClr val="000095"/>
                </a:buClr>
                <a:buFont typeface="Arial"/>
                <a:buChar char="•"/>
              </a:pPr>
              <a:r>
                <a:rPr lang="en-US" sz="1800" dirty="0" smtClean="0"/>
                <a:t> beam energy </a:t>
              </a:r>
              <a:r>
                <a:rPr lang="en-US" sz="1800" dirty="0" smtClean="0">
                  <a:solidFill>
                    <a:srgbClr val="0000FF"/>
                  </a:solidFill>
                </a:rPr>
                <a:t>9 </a:t>
              </a:r>
              <a:r>
                <a:rPr lang="en-US" sz="1800" dirty="0" err="1" smtClean="0">
                  <a:solidFill>
                    <a:srgbClr val="0000FF"/>
                  </a:solidFill>
                </a:rPr>
                <a:t>MeV</a:t>
              </a:r>
              <a:endParaRPr lang="en-US" sz="1800" dirty="0" smtClean="0">
                <a:solidFill>
                  <a:srgbClr val="0000FF"/>
                </a:solidFill>
              </a:endParaRPr>
            </a:p>
            <a:p>
              <a:pPr>
                <a:buClr>
                  <a:srgbClr val="000095"/>
                </a:buClr>
                <a:buFont typeface="Arial"/>
                <a:buChar char="•"/>
              </a:pPr>
              <a:r>
                <a:rPr lang="en-US" sz="1800" dirty="0" smtClean="0"/>
                <a:t> laser wavelength </a:t>
              </a:r>
              <a:r>
                <a:rPr lang="en-US" sz="1800" dirty="0" smtClean="0">
                  <a:solidFill>
                    <a:srgbClr val="0000FF"/>
                  </a:solidFill>
                </a:rPr>
                <a:t>1.55 </a:t>
              </a:r>
              <a:r>
                <a:rPr lang="en-US" sz="1800" dirty="0" err="1" smtClean="0">
                  <a:solidFill>
                    <a:srgbClr val="0000FF"/>
                  </a:solidFill>
                </a:rPr>
                <a:t>μm</a:t>
              </a:r>
              <a:endParaRPr lang="en-US" sz="1800" dirty="0">
                <a:solidFill>
                  <a:srgbClr val="0000FF"/>
                </a:solidFill>
              </a:endParaRPr>
            </a:p>
          </p:txBody>
        </p:sp>
        <p:graphicFrame>
          <p:nvGraphicFramePr>
            <p:cNvPr id="8" name="Object 7"/>
            <p:cNvGraphicFramePr>
              <a:graphicFrameLocks noChangeAspect="1"/>
            </p:cNvGraphicFramePr>
            <p:nvPr/>
          </p:nvGraphicFramePr>
          <p:xfrm>
            <a:off x="1219200" y="1936750"/>
            <a:ext cx="2215331" cy="654050"/>
          </p:xfrm>
          <a:graphic>
            <a:graphicData uri="http://schemas.openxmlformats.org/presentationml/2006/ole">
              <p:oleObj spid="_x0000_s46084" name="Equation" r:id="rId5" imgW="1333500" imgH="393700" progId="Equation.3">
                <p:embed/>
              </p:oleObj>
            </a:graphicData>
          </a:graphic>
        </p:graphicFrame>
        <p:pic>
          <p:nvPicPr>
            <p:cNvPr id="9" name="Picture 8" descr="thomson scattering wavelength 3.png"/>
            <p:cNvPicPr>
              <a:picLocks noChangeAspect="1"/>
            </p:cNvPicPr>
            <p:nvPr/>
          </p:nvPicPr>
          <p:blipFill>
            <a:blip r:embed="rId6">
              <a:clrChange>
                <a:clrFrom>
                  <a:srgbClr val="FFFFFF"/>
                </a:clrFrom>
                <a:clrTo>
                  <a:srgbClr val="FFFFFF">
                    <a:alpha val="0"/>
                  </a:srgbClr>
                </a:clrTo>
              </a:clrChange>
              <a:lum/>
            </a:blip>
            <a:stretch>
              <a:fillRect/>
            </a:stretch>
          </p:blipFill>
          <p:spPr>
            <a:xfrm>
              <a:off x="73152" y="2743200"/>
              <a:ext cx="4527859" cy="3581400"/>
            </a:xfrm>
            <a:prstGeom prst="rect">
              <a:avLst/>
            </a:prstGeom>
          </p:spPr>
        </p:pic>
        <p:sp>
          <p:nvSpPr>
            <p:cNvPr id="10" name="Rectangle 9"/>
            <p:cNvSpPr/>
            <p:nvPr/>
          </p:nvSpPr>
          <p:spPr bwMode="auto">
            <a:xfrm>
              <a:off x="420078" y="3712308"/>
              <a:ext cx="4161692" cy="566615"/>
            </a:xfrm>
            <a:prstGeom prst="rect">
              <a:avLst/>
            </a:prstGeom>
            <a:solidFill>
              <a:srgbClr val="3366FF">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TextBox 10"/>
            <p:cNvSpPr txBox="1"/>
            <p:nvPr/>
          </p:nvSpPr>
          <p:spPr>
            <a:xfrm>
              <a:off x="1828800" y="4775537"/>
              <a:ext cx="1514269" cy="1015663"/>
            </a:xfrm>
            <a:prstGeom prst="rect">
              <a:avLst/>
            </a:prstGeom>
            <a:solidFill>
              <a:schemeClr val="bg1"/>
            </a:solidFill>
            <a:ln w="3175" cmpd="sng">
              <a:solidFill>
                <a:schemeClr val="tx1"/>
              </a:solidFill>
            </a:ln>
          </p:spPr>
          <p:txBody>
            <a:bodyPr wrap="none" rtlCol="0">
              <a:spAutoFit/>
            </a:bodyPr>
            <a:lstStyle/>
            <a:p>
              <a:r>
                <a:rPr lang="en-US" sz="1200" dirty="0" smtClean="0"/>
                <a:t>wavelength range:</a:t>
              </a:r>
            </a:p>
            <a:p>
              <a:r>
                <a:rPr lang="en-US" sz="1200" dirty="0" smtClean="0">
                  <a:solidFill>
                    <a:srgbClr val="FF0000"/>
                  </a:solidFill>
                </a:rPr>
                <a:t>150 nm – 850 nm</a:t>
              </a:r>
              <a:endParaRPr lang="en-US" sz="1200" dirty="0" smtClean="0"/>
            </a:p>
            <a:p>
              <a:r>
                <a:rPr lang="en-US" sz="1200" i="1" dirty="0" smtClean="0"/>
                <a:t>(to stay out of VUV</a:t>
              </a:r>
            </a:p>
            <a:p>
              <a:r>
                <a:rPr lang="en-US" sz="1200" i="1" dirty="0" smtClean="0"/>
                <a:t>And be able to use </a:t>
              </a:r>
            </a:p>
            <a:p>
              <a:r>
                <a:rPr lang="en-US" sz="1200" i="1" dirty="0" err="1" smtClean="0"/>
                <a:t>PMTs</a:t>
              </a:r>
              <a:r>
                <a:rPr lang="en-US" sz="1200" i="1" dirty="0" smtClean="0"/>
                <a:t>)</a:t>
              </a:r>
              <a:endParaRPr lang="en-US" sz="1200" i="1" dirty="0"/>
            </a:p>
          </p:txBody>
        </p:sp>
        <p:cxnSp>
          <p:nvCxnSpPr>
            <p:cNvPr id="12" name="Straight Arrow Connector 11"/>
            <p:cNvCxnSpPr/>
            <p:nvPr/>
          </p:nvCxnSpPr>
          <p:spPr bwMode="auto">
            <a:xfrm rot="5400000" flipH="1" flipV="1">
              <a:off x="2172494" y="4380706"/>
              <a:ext cx="838200" cy="158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3" name="Rectangle 12"/>
            <p:cNvSpPr/>
            <p:nvPr/>
          </p:nvSpPr>
          <p:spPr bwMode="auto">
            <a:xfrm>
              <a:off x="713153" y="3438768"/>
              <a:ext cx="277447" cy="1123463"/>
            </a:xfrm>
            <a:prstGeom prst="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15" name="TextBox 14"/>
          <p:cNvSpPr txBox="1"/>
          <p:nvPr/>
        </p:nvSpPr>
        <p:spPr>
          <a:xfrm>
            <a:off x="7776767" y="1186133"/>
            <a:ext cx="1197764" cy="307777"/>
          </a:xfrm>
          <a:prstGeom prst="rect">
            <a:avLst/>
          </a:prstGeom>
          <a:noFill/>
        </p:spPr>
        <p:txBody>
          <a:bodyPr wrap="none" rtlCol="0">
            <a:spAutoFit/>
          </a:bodyPr>
          <a:lstStyle/>
          <a:p>
            <a:pPr>
              <a:buFontTx/>
              <a:buChar char="-"/>
            </a:pPr>
            <a:r>
              <a:rPr lang="en-US" sz="1400" dirty="0" smtClean="0"/>
              <a:t> photon rate</a:t>
            </a:r>
          </a:p>
        </p:txBody>
      </p:sp>
      <p:sp>
        <p:nvSpPr>
          <p:cNvPr id="16" name="TextBox 15"/>
          <p:cNvSpPr txBox="1"/>
          <p:nvPr/>
        </p:nvSpPr>
        <p:spPr>
          <a:xfrm>
            <a:off x="4847492" y="1748586"/>
            <a:ext cx="3776394" cy="4278094"/>
          </a:xfrm>
          <a:prstGeom prst="rect">
            <a:avLst/>
          </a:prstGeom>
          <a:noFill/>
        </p:spPr>
        <p:txBody>
          <a:bodyPr wrap="square" rtlCol="0">
            <a:spAutoFit/>
          </a:bodyPr>
          <a:lstStyle/>
          <a:p>
            <a:r>
              <a:rPr lang="en-US" sz="1600" dirty="0" smtClean="0"/>
              <a:t>Assuming:</a:t>
            </a:r>
          </a:p>
          <a:p>
            <a:pPr>
              <a:buClr>
                <a:srgbClr val="000095"/>
              </a:buClr>
              <a:buFont typeface="Arial"/>
              <a:buChar char="•"/>
            </a:pPr>
            <a:r>
              <a:rPr lang="en-US" sz="1600" dirty="0" smtClean="0"/>
              <a:t> bunch charge </a:t>
            </a:r>
            <a:r>
              <a:rPr lang="en-US" sz="1600" dirty="0" smtClean="0">
                <a:solidFill>
                  <a:srgbClr val="0000FF"/>
                </a:solidFill>
              </a:rPr>
              <a:t>135 </a:t>
            </a:r>
            <a:r>
              <a:rPr lang="en-US" sz="1600" dirty="0" err="1" smtClean="0">
                <a:solidFill>
                  <a:srgbClr val="0000FF"/>
                </a:solidFill>
              </a:rPr>
              <a:t>pC</a:t>
            </a:r>
            <a:endParaRPr lang="en-US" sz="1600" dirty="0" smtClean="0">
              <a:solidFill>
                <a:srgbClr val="0000FF"/>
              </a:solidFill>
            </a:endParaRPr>
          </a:p>
          <a:p>
            <a:pPr>
              <a:buClr>
                <a:srgbClr val="000095"/>
              </a:buClr>
              <a:buFont typeface="Arial"/>
              <a:buChar char="•"/>
            </a:pPr>
            <a:r>
              <a:rPr lang="en-US" sz="1600" dirty="0" smtClean="0"/>
              <a:t> laser wavelength </a:t>
            </a:r>
            <a:r>
              <a:rPr lang="en-US" sz="1600" dirty="0" smtClean="0">
                <a:solidFill>
                  <a:srgbClr val="0000FF"/>
                </a:solidFill>
              </a:rPr>
              <a:t>1.55 </a:t>
            </a:r>
            <a:r>
              <a:rPr lang="en-US" sz="1600" dirty="0" err="1" smtClean="0">
                <a:solidFill>
                  <a:srgbClr val="0000FF"/>
                </a:solidFill>
              </a:rPr>
              <a:t>μm</a:t>
            </a:r>
            <a:endParaRPr lang="en-US" sz="1600" dirty="0" smtClean="0">
              <a:solidFill>
                <a:srgbClr val="0000FF"/>
              </a:solidFill>
            </a:endParaRPr>
          </a:p>
          <a:p>
            <a:pPr>
              <a:buClr>
                <a:srgbClr val="000095"/>
              </a:buClr>
              <a:buFont typeface="Arial"/>
              <a:buChar char="•"/>
            </a:pPr>
            <a:r>
              <a:rPr lang="en-US" sz="1600" dirty="0" smtClean="0">
                <a:solidFill>
                  <a:srgbClr val="000000"/>
                </a:solidFill>
              </a:rPr>
              <a:t> pulse energy </a:t>
            </a:r>
            <a:r>
              <a:rPr lang="en-US" sz="1600" dirty="0" smtClean="0">
                <a:solidFill>
                  <a:srgbClr val="0000FF"/>
                </a:solidFill>
              </a:rPr>
              <a:t>~7 </a:t>
            </a:r>
            <a:r>
              <a:rPr lang="en-US" sz="1600" dirty="0" err="1" smtClean="0">
                <a:solidFill>
                  <a:srgbClr val="0000FF"/>
                </a:solidFill>
              </a:rPr>
              <a:t>nJ</a:t>
            </a:r>
            <a:endParaRPr lang="en-US" sz="1600" dirty="0" smtClean="0">
              <a:solidFill>
                <a:srgbClr val="0000FF"/>
              </a:solidFill>
            </a:endParaRPr>
          </a:p>
          <a:p>
            <a:pPr>
              <a:buClr>
                <a:srgbClr val="000095"/>
              </a:buClr>
              <a:buFont typeface="Arial"/>
              <a:buChar char="•"/>
            </a:pPr>
            <a:r>
              <a:rPr lang="en-US" sz="1600" dirty="0" smtClean="0">
                <a:solidFill>
                  <a:srgbClr val="000000"/>
                </a:solidFill>
              </a:rPr>
              <a:t> </a:t>
            </a:r>
            <a:r>
              <a:rPr lang="en-US" sz="1600" dirty="0" err="1" smtClean="0">
                <a:solidFill>
                  <a:srgbClr val="000000"/>
                </a:solidFill>
                <a:latin typeface="Symbol" charset="2"/>
                <a:cs typeface="Symbol" charset="2"/>
              </a:rPr>
              <a:t>t</a:t>
            </a:r>
            <a:r>
              <a:rPr lang="en-US" sz="1600" baseline="-25000" dirty="0" err="1" smtClean="0">
                <a:solidFill>
                  <a:srgbClr val="000000"/>
                </a:solidFill>
              </a:rPr>
              <a:t>laser</a:t>
            </a:r>
            <a:r>
              <a:rPr lang="en-US" sz="1600" dirty="0" smtClean="0">
                <a:solidFill>
                  <a:srgbClr val="000000"/>
                </a:solidFill>
              </a:rPr>
              <a:t> </a:t>
            </a:r>
            <a:r>
              <a:rPr lang="en-US" sz="1600" dirty="0" smtClean="0">
                <a:solidFill>
                  <a:srgbClr val="0000FF"/>
                </a:solidFill>
              </a:rPr>
              <a:t>500 </a:t>
            </a:r>
            <a:r>
              <a:rPr lang="en-US" sz="1600" dirty="0" err="1" smtClean="0">
                <a:solidFill>
                  <a:srgbClr val="0000FF"/>
                </a:solidFill>
              </a:rPr>
              <a:t>fs</a:t>
            </a:r>
            <a:endParaRPr lang="en-US" sz="1600" dirty="0" smtClean="0">
              <a:solidFill>
                <a:srgbClr val="0000FF"/>
              </a:solidFill>
            </a:endParaRPr>
          </a:p>
          <a:p>
            <a:pPr>
              <a:buClr>
                <a:srgbClr val="000095"/>
              </a:buClr>
              <a:buFont typeface="Arial"/>
              <a:buChar char="•"/>
            </a:pPr>
            <a:r>
              <a:rPr lang="en-US" sz="1600" dirty="0" smtClean="0">
                <a:solidFill>
                  <a:srgbClr val="000000"/>
                </a:solidFill>
              </a:rPr>
              <a:t> </a:t>
            </a:r>
            <a:r>
              <a:rPr lang="en-US" sz="1600" dirty="0" err="1" smtClean="0">
                <a:solidFill>
                  <a:srgbClr val="000000"/>
                </a:solidFill>
                <a:latin typeface="Symbol" charset="2"/>
                <a:cs typeface="Symbol" charset="2"/>
              </a:rPr>
              <a:t>t</a:t>
            </a:r>
            <a:r>
              <a:rPr lang="en-US" sz="1600" baseline="-25000" dirty="0" err="1" smtClean="0">
                <a:solidFill>
                  <a:srgbClr val="000000"/>
                </a:solidFill>
              </a:rPr>
              <a:t>beam</a:t>
            </a:r>
            <a:r>
              <a:rPr lang="en-US" sz="1600" dirty="0" smtClean="0">
                <a:solidFill>
                  <a:srgbClr val="000000"/>
                </a:solidFill>
              </a:rPr>
              <a:t> </a:t>
            </a:r>
            <a:r>
              <a:rPr lang="en-US" sz="1600" dirty="0" smtClean="0">
                <a:solidFill>
                  <a:srgbClr val="0000FF"/>
                </a:solidFill>
              </a:rPr>
              <a:t>2.5 </a:t>
            </a:r>
            <a:r>
              <a:rPr lang="en-US" sz="1600" dirty="0" err="1" smtClean="0">
                <a:solidFill>
                  <a:srgbClr val="0000FF"/>
                </a:solidFill>
              </a:rPr>
              <a:t>ps</a:t>
            </a:r>
            <a:endParaRPr lang="en-US" sz="1600" dirty="0" smtClean="0">
              <a:solidFill>
                <a:srgbClr val="0000FF"/>
              </a:solidFill>
            </a:endParaRPr>
          </a:p>
          <a:p>
            <a:pPr>
              <a:buClr>
                <a:srgbClr val="000095"/>
              </a:buClr>
              <a:buFont typeface="Arial"/>
              <a:buChar char="•"/>
            </a:pPr>
            <a:r>
              <a:rPr lang="en-US" sz="1600" dirty="0" smtClean="0">
                <a:solidFill>
                  <a:srgbClr val="000000"/>
                </a:solidFill>
              </a:rPr>
              <a:t> </a:t>
            </a:r>
            <a:r>
              <a:rPr lang="en-US" sz="1600" dirty="0" err="1" smtClean="0">
                <a:solidFill>
                  <a:srgbClr val="000000"/>
                </a:solidFill>
              </a:rPr>
              <a:t>f</a:t>
            </a:r>
            <a:r>
              <a:rPr lang="en-US" sz="1600" baseline="-25000" dirty="0" err="1" smtClean="0">
                <a:solidFill>
                  <a:srgbClr val="000000"/>
                </a:solidFill>
              </a:rPr>
              <a:t>beam</a:t>
            </a:r>
            <a:r>
              <a:rPr lang="en-US" sz="1600" dirty="0" smtClean="0">
                <a:solidFill>
                  <a:srgbClr val="000000"/>
                </a:solidFill>
              </a:rPr>
              <a:t> </a:t>
            </a:r>
            <a:r>
              <a:rPr lang="en-US" sz="1600" dirty="0" smtClean="0">
                <a:solidFill>
                  <a:srgbClr val="0000FF"/>
                </a:solidFill>
              </a:rPr>
              <a:t>9.356 MHz</a:t>
            </a:r>
          </a:p>
          <a:p>
            <a:pPr>
              <a:buClr>
                <a:srgbClr val="000095"/>
              </a:buClr>
              <a:buFont typeface="Arial"/>
              <a:buChar char="•"/>
            </a:pPr>
            <a:r>
              <a:rPr lang="en-US" sz="1600" dirty="0" smtClean="0">
                <a:solidFill>
                  <a:srgbClr val="0000FF"/>
                </a:solidFill>
              </a:rPr>
              <a:t> </a:t>
            </a:r>
            <a:r>
              <a:rPr lang="en-US" sz="1600" dirty="0" err="1" smtClean="0"/>
              <a:t>r</a:t>
            </a:r>
            <a:r>
              <a:rPr lang="en-US" sz="1600" baseline="-25000" dirty="0" err="1" smtClean="0"/>
              <a:t>laser</a:t>
            </a:r>
            <a:r>
              <a:rPr lang="en-US" sz="1600" dirty="0" smtClean="0"/>
              <a:t> </a:t>
            </a:r>
            <a:r>
              <a:rPr lang="en-US" sz="1600" dirty="0" smtClean="0">
                <a:solidFill>
                  <a:srgbClr val="0000FF"/>
                </a:solidFill>
              </a:rPr>
              <a:t>100 </a:t>
            </a:r>
            <a:r>
              <a:rPr lang="en-US" sz="1600" dirty="0" err="1" smtClean="0">
                <a:solidFill>
                  <a:srgbClr val="0000FF"/>
                </a:solidFill>
              </a:rPr>
              <a:t>μm</a:t>
            </a:r>
            <a:endParaRPr lang="en-US" sz="1600" dirty="0" smtClean="0">
              <a:solidFill>
                <a:srgbClr val="0000FF"/>
              </a:solidFill>
            </a:endParaRPr>
          </a:p>
          <a:p>
            <a:pPr>
              <a:buClr>
                <a:srgbClr val="000095"/>
              </a:buClr>
              <a:buFont typeface="Arial"/>
              <a:buChar char="•"/>
            </a:pPr>
            <a:endParaRPr lang="en-US" sz="1600" dirty="0" smtClean="0">
              <a:solidFill>
                <a:srgbClr val="0000FF"/>
              </a:solidFill>
            </a:endParaRPr>
          </a:p>
          <a:p>
            <a:pPr>
              <a:buClr>
                <a:srgbClr val="000095"/>
              </a:buClr>
            </a:pPr>
            <a:r>
              <a:rPr lang="en-US" sz="1600" dirty="0" smtClean="0">
                <a:solidFill>
                  <a:srgbClr val="000000"/>
                </a:solidFill>
              </a:rPr>
              <a:t>We get N</a:t>
            </a:r>
            <a:r>
              <a:rPr lang="en-US" sz="1600" baseline="-25000" dirty="0" smtClean="0">
                <a:solidFill>
                  <a:srgbClr val="000000"/>
                </a:solidFill>
              </a:rPr>
              <a:t>s</a:t>
            </a:r>
            <a:r>
              <a:rPr lang="en-US" sz="1600" dirty="0" smtClean="0">
                <a:solidFill>
                  <a:srgbClr val="000000"/>
                </a:solidFill>
              </a:rPr>
              <a:t>=</a:t>
            </a:r>
            <a:r>
              <a:rPr lang="en-US" sz="1600" dirty="0" smtClean="0">
                <a:solidFill>
                  <a:srgbClr val="FF0000"/>
                </a:solidFill>
              </a:rPr>
              <a:t>0.02</a:t>
            </a:r>
            <a:r>
              <a:rPr lang="en-US" sz="1600" dirty="0" smtClean="0">
                <a:solidFill>
                  <a:srgbClr val="000000"/>
                </a:solidFill>
              </a:rPr>
              <a:t>, but </a:t>
            </a:r>
            <a:r>
              <a:rPr lang="en-US" sz="1600" dirty="0" err="1" smtClean="0">
                <a:solidFill>
                  <a:srgbClr val="000000"/>
                </a:solidFill>
              </a:rPr>
              <a:t>f</a:t>
            </a:r>
            <a:r>
              <a:rPr lang="en-US" sz="1600" baseline="-25000" dirty="0" err="1" smtClean="0">
                <a:solidFill>
                  <a:srgbClr val="000000"/>
                </a:solidFill>
              </a:rPr>
              <a:t>s</a:t>
            </a:r>
            <a:r>
              <a:rPr lang="en-US" sz="1600" dirty="0" smtClean="0">
                <a:solidFill>
                  <a:srgbClr val="FF0000"/>
                </a:solidFill>
              </a:rPr>
              <a:t>=174 kHz</a:t>
            </a:r>
            <a:r>
              <a:rPr lang="en-US" sz="1600" dirty="0" smtClean="0"/>
              <a:t> !</a:t>
            </a:r>
          </a:p>
          <a:p>
            <a:pPr>
              <a:buClr>
                <a:srgbClr val="000095"/>
              </a:buClr>
            </a:pPr>
            <a:endParaRPr lang="en-US" sz="1600" dirty="0" smtClean="0"/>
          </a:p>
          <a:p>
            <a:pPr>
              <a:buClr>
                <a:srgbClr val="000095"/>
              </a:buClr>
            </a:pPr>
            <a:r>
              <a:rPr lang="en-US" sz="1600" dirty="0" smtClean="0"/>
              <a:t>There is factor of 10-100 to be lost;</a:t>
            </a:r>
          </a:p>
          <a:p>
            <a:pPr>
              <a:buClr>
                <a:srgbClr val="000095"/>
              </a:buClr>
            </a:pPr>
            <a:r>
              <a:rPr lang="en-US" sz="1600" dirty="0" smtClean="0"/>
              <a:t>But the energy per pulse can be by the</a:t>
            </a:r>
          </a:p>
          <a:p>
            <a:pPr>
              <a:buClr>
                <a:srgbClr val="000095"/>
              </a:buClr>
            </a:pPr>
            <a:r>
              <a:rPr lang="en-US" sz="1600" dirty="0" smtClean="0"/>
              <a:t>same factor 10-100 higher. </a:t>
            </a:r>
          </a:p>
          <a:p>
            <a:pPr>
              <a:buClr>
                <a:srgbClr val="000095"/>
              </a:buClr>
            </a:pPr>
            <a:endParaRPr lang="en-US" sz="1600" dirty="0" smtClean="0"/>
          </a:p>
          <a:p>
            <a:pPr>
              <a:buClr>
                <a:srgbClr val="000095"/>
              </a:buClr>
            </a:pPr>
            <a:r>
              <a:rPr lang="en-US" sz="1600" dirty="0" smtClean="0"/>
              <a:t>Plus lock-in amplifier improves SNR as:</a:t>
            </a:r>
          </a:p>
          <a:p>
            <a:pPr>
              <a:buClr>
                <a:srgbClr val="000095"/>
              </a:buClr>
            </a:pPr>
            <a:endParaRPr lang="en-US" sz="1600" dirty="0"/>
          </a:p>
        </p:txBody>
      </p:sp>
      <p:graphicFrame>
        <p:nvGraphicFramePr>
          <p:cNvPr id="17" name="Object 16"/>
          <p:cNvGraphicFramePr>
            <a:graphicFrameLocks noChangeAspect="1"/>
          </p:cNvGraphicFramePr>
          <p:nvPr/>
        </p:nvGraphicFramePr>
        <p:xfrm>
          <a:off x="4900613" y="5854700"/>
          <a:ext cx="3927475" cy="365125"/>
        </p:xfrm>
        <a:graphic>
          <a:graphicData uri="http://schemas.openxmlformats.org/presentationml/2006/ole">
            <p:oleObj spid="_x0000_s46085" name="Equation" r:id="rId7" imgW="2463800" imgH="228600" progId="Equation.3">
              <p:embed/>
            </p:oleObj>
          </a:graphicData>
        </a:graphic>
      </p:graphicFrame>
      <p:sp>
        <p:nvSpPr>
          <p:cNvPr id="19" name="TextBox 18"/>
          <p:cNvSpPr txBox="1"/>
          <p:nvPr/>
        </p:nvSpPr>
        <p:spPr>
          <a:xfrm>
            <a:off x="7190775" y="6496595"/>
            <a:ext cx="633945" cy="307777"/>
          </a:xfrm>
          <a:prstGeom prst="rect">
            <a:avLst/>
          </a:prstGeom>
          <a:noFill/>
        </p:spPr>
        <p:txBody>
          <a:bodyPr wrap="none" rtlCol="0">
            <a:spAutoFit/>
          </a:bodyPr>
          <a:lstStyle/>
          <a:p>
            <a:r>
              <a:rPr lang="en-US" sz="1400" dirty="0" smtClean="0">
                <a:solidFill>
                  <a:schemeClr val="bg1"/>
                </a:solidFill>
              </a:rPr>
              <a:t>14/15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Conclusion / Outlook</a:t>
            </a:r>
          </a:p>
        </p:txBody>
      </p:sp>
      <p:sp>
        <p:nvSpPr>
          <p:cNvPr id="3" name="Content Placeholder 10"/>
          <p:cNvSpPr>
            <a:spLocks noGrp="1"/>
          </p:cNvSpPr>
          <p:nvPr>
            <p:ph idx="1"/>
          </p:nvPr>
        </p:nvSpPr>
        <p:spPr>
          <a:xfrm>
            <a:off x="228600" y="914401"/>
            <a:ext cx="8686800" cy="4754880"/>
          </a:xfrm>
        </p:spPr>
        <p:txBody>
          <a:bodyPr/>
          <a:lstStyle/>
          <a:p>
            <a:pPr>
              <a:spcAft>
                <a:spcPts val="600"/>
              </a:spcAft>
              <a:buClr>
                <a:srgbClr val="000090"/>
              </a:buClr>
              <a:buFont typeface="Wingdings" charset="2"/>
              <a:buChar char="v"/>
            </a:pPr>
            <a:r>
              <a:rPr lang="en-US" sz="2000" dirty="0" smtClean="0"/>
              <a:t>Beam halo is one of the limiting factors for high current CW </a:t>
            </a:r>
            <a:r>
              <a:rPr lang="en-US" sz="2000" dirty="0" err="1" smtClean="0"/>
              <a:t>LINACs</a:t>
            </a:r>
            <a:endParaRPr lang="en-US" sz="2000" dirty="0" smtClean="0"/>
          </a:p>
          <a:p>
            <a:pPr>
              <a:spcAft>
                <a:spcPts val="600"/>
              </a:spcAft>
              <a:buClr>
                <a:srgbClr val="000090"/>
              </a:buClr>
              <a:buFont typeface="Wingdings" charset="2"/>
              <a:buChar char="v"/>
            </a:pPr>
            <a:r>
              <a:rPr lang="en-US" sz="2000" dirty="0" smtClean="0"/>
              <a:t>We are working on an R&amp;D program </a:t>
            </a:r>
            <a:r>
              <a:rPr lang="en-US" sz="2000" dirty="0" smtClean="0">
                <a:solidFill>
                  <a:srgbClr val="000095"/>
                </a:solidFill>
              </a:rPr>
              <a:t>(BES funded under early career research grant)</a:t>
            </a:r>
            <a:r>
              <a:rPr lang="en-US" sz="2000" i="1" dirty="0" smtClean="0"/>
              <a:t> </a:t>
            </a:r>
            <a:r>
              <a:rPr lang="en-US" sz="2000" dirty="0" smtClean="0"/>
              <a:t>with the goal to understand beam halo formation and evolution via development of new beam diagnostics that should allow direct halo measurements (</a:t>
            </a:r>
            <a:r>
              <a:rPr lang="en-US" sz="2000" dirty="0" smtClean="0">
                <a:solidFill>
                  <a:srgbClr val="000095"/>
                </a:solidFill>
              </a:rPr>
              <a:t>large 1e+6 .. 1e+7 dynamic range</a:t>
            </a:r>
            <a:r>
              <a:rPr lang="en-US" sz="2000" dirty="0" smtClean="0"/>
              <a:t>)</a:t>
            </a:r>
          </a:p>
          <a:p>
            <a:pPr>
              <a:spcAft>
                <a:spcPts val="600"/>
              </a:spcAft>
              <a:buClr>
                <a:srgbClr val="000090"/>
              </a:buClr>
              <a:buFont typeface="Wingdings" charset="2"/>
              <a:buChar char="v"/>
            </a:pPr>
            <a:r>
              <a:rPr lang="en-US" sz="2000" dirty="0" smtClean="0"/>
              <a:t>The outline of the approach is the following:</a:t>
            </a:r>
          </a:p>
          <a:p>
            <a:pPr marL="803275" indent="-346075">
              <a:spcAft>
                <a:spcPts val="600"/>
              </a:spcAft>
              <a:buClr>
                <a:srgbClr val="0000FF"/>
              </a:buClr>
              <a:buFont typeface="Wingdings" charset="2"/>
              <a:buChar char="²"/>
            </a:pPr>
            <a:r>
              <a:rPr lang="en-US" sz="1600" dirty="0" smtClean="0"/>
              <a:t>develop and built </a:t>
            </a:r>
            <a:r>
              <a:rPr lang="en-US" sz="1600" u="sng" dirty="0" smtClean="0"/>
              <a:t>diagnostics</a:t>
            </a:r>
            <a:r>
              <a:rPr lang="en-US" sz="1600" dirty="0" smtClean="0"/>
              <a:t> tools – for trans. &amp; long. beam profile measurements </a:t>
            </a:r>
          </a:p>
          <a:p>
            <a:pPr marL="803275" indent="-346075">
              <a:spcAft>
                <a:spcPts val="600"/>
              </a:spcAft>
              <a:buClr>
                <a:srgbClr val="0000FF"/>
              </a:buClr>
              <a:buFont typeface="Wingdings" charset="2"/>
              <a:buChar char="²"/>
            </a:pPr>
            <a:r>
              <a:rPr lang="en-US" sz="1600" dirty="0" smtClean="0"/>
              <a:t>study beam dynamics – </a:t>
            </a:r>
            <a:r>
              <a:rPr lang="en-US" sz="1600" u="sng" dirty="0" smtClean="0"/>
              <a:t>phase space measurements </a:t>
            </a:r>
            <a:r>
              <a:rPr lang="en-US" sz="1600" dirty="0" smtClean="0"/>
              <a:t>and its evolution</a:t>
            </a:r>
          </a:p>
          <a:p>
            <a:pPr marL="803275" indent="-346075">
              <a:spcAft>
                <a:spcPts val="600"/>
              </a:spcAft>
              <a:buClr>
                <a:srgbClr val="0000FF"/>
              </a:buClr>
              <a:buFont typeface="Wingdings" charset="2"/>
              <a:buChar char="²"/>
            </a:pPr>
            <a:r>
              <a:rPr lang="en-US" sz="1600" dirty="0" smtClean="0"/>
              <a:t>implements </a:t>
            </a:r>
            <a:r>
              <a:rPr lang="en-US" sz="1600" u="sng" dirty="0" smtClean="0"/>
              <a:t>beam optics </a:t>
            </a:r>
            <a:r>
              <a:rPr lang="en-US" sz="1600" dirty="0" smtClean="0"/>
              <a:t>for better manipulation of the halo</a:t>
            </a:r>
          </a:p>
          <a:p>
            <a:pPr marL="803275" indent="-346075">
              <a:spcAft>
                <a:spcPts val="600"/>
              </a:spcAft>
              <a:buClr>
                <a:srgbClr val="0000FF"/>
              </a:buClr>
              <a:buFont typeface="Wingdings" charset="2"/>
              <a:buChar char="²"/>
            </a:pPr>
            <a:r>
              <a:rPr lang="en-US" sz="1600" dirty="0" smtClean="0"/>
              <a:t>use the experimental data for modeling that is close to reality in sense of initial conditions (</a:t>
            </a:r>
            <a:r>
              <a:rPr lang="en-US" sz="1600" u="sng" dirty="0" smtClean="0"/>
              <a:t>iterate between the experiments and the modeling</a:t>
            </a:r>
            <a:r>
              <a:rPr lang="en-US" sz="1600" dirty="0" smtClean="0"/>
              <a:t>)</a:t>
            </a:r>
          </a:p>
          <a:p>
            <a:pPr marL="458788" indent="-458788">
              <a:spcAft>
                <a:spcPts val="600"/>
              </a:spcAft>
              <a:buClr>
                <a:srgbClr val="000095"/>
              </a:buClr>
              <a:buFont typeface="Wingdings" charset="2"/>
              <a:buChar char="v"/>
            </a:pPr>
            <a:r>
              <a:rPr lang="en-US" sz="2000" dirty="0" smtClean="0"/>
              <a:t>JLab accelerators are unique test ground for such R&amp;D program</a:t>
            </a:r>
          </a:p>
        </p:txBody>
      </p:sp>
      <p:sp>
        <p:nvSpPr>
          <p:cNvPr id="4" name="Rectangle 2"/>
          <p:cNvSpPr txBox="1">
            <a:spLocks noChangeArrowheads="1"/>
          </p:cNvSpPr>
          <p:nvPr/>
        </p:nvSpPr>
        <p:spPr bwMode="auto">
          <a:xfrm>
            <a:off x="1285240" y="5496560"/>
            <a:ext cx="656844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90"/>
                </a:solidFill>
                <a:effectLst/>
                <a:uLnTx/>
                <a:uFillTx/>
                <a:latin typeface="Arial" pitchFamily="34" charset="0"/>
                <a:ea typeface="+mj-ea"/>
                <a:cs typeface="Arial" pitchFamily="34" charset="0"/>
              </a:rPr>
              <a:t>Thank you for your attention. </a:t>
            </a:r>
          </a:p>
        </p:txBody>
      </p:sp>
      <p:sp>
        <p:nvSpPr>
          <p:cNvPr id="5" name="TextBox 4"/>
          <p:cNvSpPr txBox="1"/>
          <p:nvPr/>
        </p:nvSpPr>
        <p:spPr>
          <a:xfrm>
            <a:off x="7190775" y="6496595"/>
            <a:ext cx="633945" cy="307777"/>
          </a:xfrm>
          <a:prstGeom prst="rect">
            <a:avLst/>
          </a:prstGeom>
          <a:noFill/>
        </p:spPr>
        <p:txBody>
          <a:bodyPr wrap="none" rtlCol="0">
            <a:spAutoFit/>
          </a:bodyPr>
          <a:lstStyle/>
          <a:p>
            <a:r>
              <a:rPr lang="en-US" sz="1400" dirty="0" smtClean="0">
                <a:solidFill>
                  <a:schemeClr val="bg1"/>
                </a:solidFill>
              </a:rPr>
              <a:t>15/15</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5203" name="Rectangle 3"/>
          <p:cNvSpPr>
            <a:spLocks noGrp="1" noChangeArrowheads="1"/>
          </p:cNvSpPr>
          <p:nvPr>
            <p:ph type="title"/>
          </p:nvPr>
        </p:nvSpPr>
        <p:spPr>
          <a:xfrm>
            <a:off x="685800" y="76200"/>
            <a:ext cx="7772400" cy="609600"/>
          </a:xfrm>
        </p:spPr>
        <p:txBody>
          <a:bodyPr/>
          <a:lstStyle/>
          <a:p>
            <a:r>
              <a:rPr lang="en-US" dirty="0" smtClean="0">
                <a:solidFill>
                  <a:srgbClr val="000095"/>
                </a:solidFill>
              </a:rPr>
              <a:t>Motivation</a:t>
            </a:r>
            <a:endParaRPr lang="en-US" dirty="0">
              <a:solidFill>
                <a:srgbClr val="000095"/>
              </a:solidFill>
            </a:endParaRPr>
          </a:p>
        </p:txBody>
      </p:sp>
      <p:sp>
        <p:nvSpPr>
          <p:cNvPr id="11" name="Content Placeholder 10"/>
          <p:cNvSpPr>
            <a:spLocks noGrp="1"/>
          </p:cNvSpPr>
          <p:nvPr>
            <p:ph idx="1"/>
          </p:nvPr>
        </p:nvSpPr>
        <p:spPr>
          <a:xfrm>
            <a:off x="228600" y="914400"/>
            <a:ext cx="8686800" cy="5334000"/>
          </a:xfrm>
        </p:spPr>
        <p:txBody>
          <a:bodyPr/>
          <a:lstStyle/>
          <a:p>
            <a:pPr>
              <a:spcAft>
                <a:spcPts val="1200"/>
              </a:spcAft>
              <a:buClr>
                <a:srgbClr val="000090"/>
              </a:buClr>
              <a:buFont typeface="Wingdings" charset="2"/>
              <a:buChar char="v"/>
            </a:pPr>
            <a:r>
              <a:rPr lang="en-US" sz="2000" dirty="0" err="1" smtClean="0"/>
              <a:t>LINACs</a:t>
            </a:r>
            <a:r>
              <a:rPr lang="en-US" sz="2000" dirty="0" smtClean="0"/>
              <a:t> with average current </a:t>
            </a:r>
            <a:r>
              <a:rPr lang="en-US" sz="2000" dirty="0" smtClean="0">
                <a:solidFill>
                  <a:srgbClr val="0000FF"/>
                </a:solidFill>
              </a:rPr>
              <a:t>1-2 </a:t>
            </a:r>
            <a:r>
              <a:rPr lang="en-US" sz="2000" dirty="0" err="1" smtClean="0">
                <a:solidFill>
                  <a:srgbClr val="0000FF"/>
                </a:solidFill>
              </a:rPr>
              <a:t>mA</a:t>
            </a:r>
            <a:r>
              <a:rPr lang="en-US" sz="2000" dirty="0" smtClean="0">
                <a:solidFill>
                  <a:srgbClr val="0000FF"/>
                </a:solidFill>
              </a:rPr>
              <a:t> </a:t>
            </a:r>
            <a:r>
              <a:rPr lang="en-US" sz="2000" dirty="0" smtClean="0"/>
              <a:t>and energy </a:t>
            </a:r>
            <a:r>
              <a:rPr lang="en-US" sz="2000" dirty="0" smtClean="0">
                <a:solidFill>
                  <a:srgbClr val="0000FF"/>
                </a:solidFill>
              </a:rPr>
              <a:t>1-2.5 </a:t>
            </a:r>
            <a:r>
              <a:rPr lang="en-US" sz="2000" dirty="0" err="1" smtClean="0">
                <a:solidFill>
                  <a:srgbClr val="0000FF"/>
                </a:solidFill>
              </a:rPr>
              <a:t>GeV</a:t>
            </a:r>
            <a:r>
              <a:rPr lang="en-US" sz="2000" dirty="0" smtClean="0">
                <a:solidFill>
                  <a:srgbClr val="0000FF"/>
                </a:solidFill>
              </a:rPr>
              <a:t> </a:t>
            </a:r>
            <a:r>
              <a:rPr lang="en-US" sz="2000" dirty="0" smtClean="0"/>
              <a:t>are envisioned as drivers for next generation high average brightness Light Sources (up to 5 MW beam power) </a:t>
            </a:r>
            <a:r>
              <a:rPr lang="en-US" sz="1600" i="1" dirty="0" smtClean="0"/>
              <a:t>vs. presently operational </a:t>
            </a:r>
            <a:r>
              <a:rPr lang="en-US" sz="1600" i="1" dirty="0" err="1" smtClean="0"/>
              <a:t>linac</a:t>
            </a:r>
            <a:r>
              <a:rPr lang="en-US" sz="1600" i="1" dirty="0" smtClean="0"/>
              <a:t> based X-ray sources </a:t>
            </a:r>
            <a:r>
              <a:rPr lang="en-US" sz="1600" i="1" dirty="0" smtClean="0">
                <a:solidFill>
                  <a:srgbClr val="0000FF"/>
                </a:solidFill>
              </a:rPr>
              <a:t>24 </a:t>
            </a:r>
            <a:r>
              <a:rPr lang="en-US" sz="1600" i="1" dirty="0" err="1" smtClean="0">
                <a:solidFill>
                  <a:srgbClr val="0000FF"/>
                </a:solidFill>
              </a:rPr>
              <a:t>uA</a:t>
            </a:r>
            <a:r>
              <a:rPr lang="en-US" sz="1600" i="1" dirty="0" smtClean="0">
                <a:solidFill>
                  <a:srgbClr val="0000FF"/>
                </a:solidFill>
              </a:rPr>
              <a:t> </a:t>
            </a:r>
            <a:r>
              <a:rPr lang="en-US" sz="1600" i="1" dirty="0" smtClean="0"/>
              <a:t>(FLASH) and </a:t>
            </a:r>
            <a:r>
              <a:rPr lang="en-US" sz="1600" i="1" dirty="0" smtClean="0">
                <a:solidFill>
                  <a:srgbClr val="0000FF"/>
                </a:solidFill>
              </a:rPr>
              <a:t>15 </a:t>
            </a:r>
            <a:r>
              <a:rPr lang="en-US" sz="1600" i="1" dirty="0" err="1" smtClean="0">
                <a:solidFill>
                  <a:srgbClr val="0000FF"/>
                </a:solidFill>
              </a:rPr>
              <a:t>nA</a:t>
            </a:r>
            <a:r>
              <a:rPr lang="en-US" sz="1600" i="1" dirty="0" smtClean="0">
                <a:solidFill>
                  <a:srgbClr val="0000FF"/>
                </a:solidFill>
              </a:rPr>
              <a:t> </a:t>
            </a:r>
            <a:r>
              <a:rPr lang="en-US" sz="1600" i="1" dirty="0" smtClean="0"/>
              <a:t>(LCLS)</a:t>
            </a:r>
          </a:p>
          <a:p>
            <a:pPr>
              <a:spcAft>
                <a:spcPts val="0"/>
              </a:spcAft>
              <a:buClr>
                <a:srgbClr val="000090"/>
              </a:buClr>
              <a:buFont typeface="Wingdings" charset="2"/>
              <a:buChar char="v"/>
            </a:pPr>
            <a:r>
              <a:rPr lang="en-US" sz="2000" dirty="0" smtClean="0"/>
              <a:t>JLab IR/UV Upgrade is a </a:t>
            </a:r>
            <a:r>
              <a:rPr lang="en-US" sz="2000" dirty="0" smtClean="0">
                <a:solidFill>
                  <a:srgbClr val="0000FF"/>
                </a:solidFill>
              </a:rPr>
              <a:t>9 </a:t>
            </a:r>
            <a:r>
              <a:rPr lang="en-US" sz="2000" dirty="0" err="1" smtClean="0">
                <a:solidFill>
                  <a:srgbClr val="0000FF"/>
                </a:solidFill>
              </a:rPr>
              <a:t>mA</a:t>
            </a:r>
            <a:r>
              <a:rPr lang="en-US" sz="2000" dirty="0" smtClean="0">
                <a:solidFill>
                  <a:srgbClr val="0000FF"/>
                </a:solidFill>
              </a:rPr>
              <a:t> </a:t>
            </a:r>
            <a:r>
              <a:rPr lang="en-US" sz="2000" dirty="0" smtClean="0"/>
              <a:t>ERL with average beam power</a:t>
            </a:r>
          </a:p>
          <a:p>
            <a:pPr>
              <a:spcAft>
                <a:spcPts val="1200"/>
              </a:spcAft>
              <a:buClr>
                <a:srgbClr val="000090"/>
              </a:buClr>
              <a:buNone/>
            </a:pPr>
            <a:r>
              <a:rPr lang="en-US" sz="2000" dirty="0" smtClean="0"/>
              <a:t>	of </a:t>
            </a:r>
            <a:r>
              <a:rPr lang="en-US" sz="2000" dirty="0" smtClean="0">
                <a:solidFill>
                  <a:srgbClr val="0000FF"/>
                </a:solidFill>
              </a:rPr>
              <a:t>1.2 MW </a:t>
            </a:r>
            <a:r>
              <a:rPr lang="en-US" sz="2000" dirty="0" smtClean="0"/>
              <a:t>– provides us with operational experience of high current </a:t>
            </a:r>
            <a:r>
              <a:rPr lang="en-US" sz="2000" dirty="0" err="1" smtClean="0"/>
              <a:t>linac</a:t>
            </a:r>
            <a:r>
              <a:rPr lang="en-US" sz="2000" dirty="0" smtClean="0"/>
              <a:t> and is a good testing ground for future development</a:t>
            </a:r>
          </a:p>
          <a:p>
            <a:pPr>
              <a:spcAft>
                <a:spcPts val="1200"/>
              </a:spcAft>
              <a:buClr>
                <a:srgbClr val="000090"/>
              </a:buClr>
              <a:buFont typeface="Wingdings" charset="2"/>
              <a:buChar char="v"/>
            </a:pPr>
            <a:r>
              <a:rPr lang="en-US" sz="2000" dirty="0" smtClean="0">
                <a:solidFill>
                  <a:schemeClr val="bg2">
                    <a:lumMod val="75000"/>
                  </a:schemeClr>
                </a:solidFill>
              </a:rPr>
              <a:t>Halo - parts of the phase space with large amplitude and small intensity - is one of the limitations for high current </a:t>
            </a:r>
            <a:r>
              <a:rPr lang="en-US" sz="2000" dirty="0" err="1" smtClean="0">
                <a:solidFill>
                  <a:schemeClr val="bg2">
                    <a:lumMod val="75000"/>
                  </a:schemeClr>
                </a:solidFill>
              </a:rPr>
              <a:t>linacs</a:t>
            </a:r>
            <a:endParaRPr lang="en-US" sz="2000" dirty="0" smtClean="0">
              <a:solidFill>
                <a:schemeClr val="bg2">
                  <a:lumMod val="75000"/>
                </a:schemeClr>
              </a:solidFill>
            </a:endParaRPr>
          </a:p>
          <a:p>
            <a:pPr>
              <a:spcAft>
                <a:spcPts val="1200"/>
              </a:spcAft>
              <a:buClr>
                <a:srgbClr val="000090"/>
              </a:buClr>
              <a:buFont typeface="Wingdings" charset="2"/>
              <a:buChar char="v"/>
            </a:pPr>
            <a:r>
              <a:rPr lang="en-US" sz="2000" dirty="0" err="1" smtClean="0">
                <a:solidFill>
                  <a:schemeClr val="bg2">
                    <a:lumMod val="75000"/>
                  </a:schemeClr>
                </a:solidFill>
              </a:rPr>
              <a:t>Linac</a:t>
            </a:r>
            <a:r>
              <a:rPr lang="en-US" sz="2000" dirty="0" smtClean="0">
                <a:solidFill>
                  <a:schemeClr val="bg2">
                    <a:lumMod val="75000"/>
                  </a:schemeClr>
                </a:solidFill>
              </a:rPr>
              <a:t> beams have neither the time nor the mechanism to come to equilibrium – non Gaussian beams </a:t>
            </a:r>
            <a:r>
              <a:rPr lang="en-US" sz="1600" i="1" dirty="0" smtClean="0">
                <a:solidFill>
                  <a:schemeClr val="bg2">
                    <a:lumMod val="75000"/>
                  </a:schemeClr>
                </a:solidFill>
              </a:rPr>
              <a:t>(unlike storage rings, which also run high current)</a:t>
            </a:r>
            <a:endParaRPr lang="en-US" sz="2000" dirty="0" smtClean="0"/>
          </a:p>
          <a:p>
            <a:pPr>
              <a:spcAft>
                <a:spcPts val="1200"/>
              </a:spcAft>
              <a:buClr>
                <a:srgbClr val="000090"/>
              </a:buClr>
              <a:buFont typeface="Wingdings" charset="2"/>
              <a:buChar char="v"/>
            </a:pPr>
            <a:r>
              <a:rPr lang="en-US" sz="2000" dirty="0" smtClean="0">
                <a:solidFill>
                  <a:schemeClr val="bg2">
                    <a:lumMod val="75000"/>
                  </a:schemeClr>
                </a:solidFill>
              </a:rPr>
              <a:t>Besides Light Sources there is a number of </a:t>
            </a:r>
            <a:r>
              <a:rPr lang="en-US" sz="2000" dirty="0" err="1" smtClean="0">
                <a:solidFill>
                  <a:schemeClr val="bg2">
                    <a:lumMod val="75000"/>
                  </a:schemeClr>
                </a:solidFill>
              </a:rPr>
              <a:t>linac</a:t>
            </a:r>
            <a:r>
              <a:rPr lang="en-US" sz="2000" dirty="0" smtClean="0">
                <a:solidFill>
                  <a:schemeClr val="bg2">
                    <a:lumMod val="75000"/>
                  </a:schemeClr>
                </a:solidFill>
              </a:rPr>
              <a:t> application requiring high current operation with low or no beam halo </a:t>
            </a:r>
            <a:endParaRPr lang="en-US" sz="1600" dirty="0" smtClean="0">
              <a:solidFill>
                <a:schemeClr val="bg2">
                  <a:lumMod val="75000"/>
                </a:schemeClr>
              </a:solidFill>
            </a:endParaRPr>
          </a:p>
        </p:txBody>
      </p:sp>
      <p:sp>
        <p:nvSpPr>
          <p:cNvPr id="4" name="TextBox 3"/>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1/15</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0159" y="44184"/>
            <a:ext cx="8611210" cy="681502"/>
          </a:xfrm>
        </p:spPr>
        <p:txBody>
          <a:bodyPr/>
          <a:lstStyle/>
          <a:p>
            <a:r>
              <a:rPr lang="en-US" sz="2800" dirty="0" smtClean="0">
                <a:solidFill>
                  <a:srgbClr val="000095"/>
                </a:solidFill>
              </a:rPr>
              <a:t>Transverse beam profile </a:t>
            </a:r>
            <a:r>
              <a:rPr lang="en-US" sz="2800" dirty="0" err="1" smtClean="0">
                <a:solidFill>
                  <a:srgbClr val="000095"/>
                </a:solidFill>
              </a:rPr>
              <a:t>YAG:Ce</a:t>
            </a:r>
            <a:r>
              <a:rPr lang="en-US" sz="2800" dirty="0" smtClean="0">
                <a:solidFill>
                  <a:srgbClr val="000095"/>
                </a:solidFill>
              </a:rPr>
              <a:t>, OTR, SR</a:t>
            </a:r>
            <a:endParaRPr lang="en-US" sz="2800" dirty="0">
              <a:solidFill>
                <a:srgbClr val="000095"/>
              </a:solidFill>
            </a:endParaRPr>
          </a:p>
        </p:txBody>
      </p:sp>
      <p:pic>
        <p:nvPicPr>
          <p:cNvPr id="6" name="Picture 28" descr="IMG_0696.JPG"/>
          <p:cNvPicPr>
            <a:picLocks noChangeAspect="1"/>
          </p:cNvPicPr>
          <p:nvPr/>
        </p:nvPicPr>
        <p:blipFill>
          <a:blip r:embed="rId2"/>
          <a:srcRect/>
          <a:stretch>
            <a:fillRect/>
          </a:stretch>
        </p:blipFill>
        <p:spPr bwMode="auto">
          <a:xfrm>
            <a:off x="5501640" y="1417320"/>
            <a:ext cx="2865438" cy="3836988"/>
          </a:xfrm>
          <a:prstGeom prst="rect">
            <a:avLst/>
          </a:prstGeom>
          <a:noFill/>
          <a:ln w="9525">
            <a:noFill/>
            <a:miter lim="800000"/>
            <a:headEnd/>
            <a:tailEnd/>
          </a:ln>
        </p:spPr>
      </p:pic>
      <p:sp>
        <p:nvSpPr>
          <p:cNvPr id="9" name="TextBox 32"/>
          <p:cNvSpPr txBox="1">
            <a:spLocks noChangeArrowheads="1"/>
          </p:cNvSpPr>
          <p:nvPr/>
        </p:nvSpPr>
        <p:spPr bwMode="auto">
          <a:xfrm>
            <a:off x="4724400" y="5378768"/>
            <a:ext cx="4257040" cy="830997"/>
          </a:xfrm>
          <a:prstGeom prst="rect">
            <a:avLst/>
          </a:prstGeom>
          <a:gradFill flip="none" rotWithShape="1">
            <a:gsLst>
              <a:gs pos="0">
                <a:schemeClr val="bg1">
                  <a:lumMod val="75000"/>
                </a:schemeClr>
              </a:gs>
              <a:gs pos="100000">
                <a:srgbClr val="FFFFFF"/>
              </a:gs>
            </a:gsLst>
            <a:lin ang="16200000" scaled="0"/>
            <a:tileRect/>
          </a:gradFill>
          <a:ln w="9525">
            <a:solidFill>
              <a:schemeClr val="bg2">
                <a:lumMod val="60000"/>
                <a:lumOff val="40000"/>
              </a:schemeClr>
            </a:solidFill>
            <a:miter lim="800000"/>
            <a:headEnd/>
            <a:tailEnd/>
          </a:ln>
          <a:effectLst>
            <a:outerShdw blurRad="50800" dist="38100" dir="2700000" algn="tl" rotWithShape="0">
              <a:srgbClr val="000000">
                <a:alpha val="43000"/>
              </a:srgbClr>
            </a:outerShdw>
          </a:effectLst>
        </p:spPr>
        <p:txBody>
          <a:bodyPr wrap="square">
            <a:prstTxWarp prst="textNoShape">
              <a:avLst/>
            </a:prstTxWarp>
            <a:spAutoFit/>
          </a:bodyPr>
          <a:lstStyle/>
          <a:p>
            <a:pPr>
              <a:buClr>
                <a:srgbClr val="0000FF"/>
              </a:buClr>
            </a:pPr>
            <a:r>
              <a:rPr lang="en-US" sz="1600" dirty="0" smtClean="0">
                <a:latin typeface="Arial"/>
                <a:cs typeface="Arial"/>
              </a:rPr>
              <a:t>Optical Transition Radiation (OTR)</a:t>
            </a:r>
          </a:p>
          <a:p>
            <a:pPr>
              <a:buClr>
                <a:srgbClr val="0000FF"/>
              </a:buClr>
            </a:pPr>
            <a:r>
              <a:rPr lang="en-US" sz="1600" dirty="0" smtClean="0">
                <a:latin typeface="Arial"/>
                <a:cs typeface="Arial"/>
              </a:rPr>
              <a:t>is used at high beam energy (135 </a:t>
            </a:r>
            <a:r>
              <a:rPr lang="en-US" sz="1600" dirty="0" err="1" smtClean="0">
                <a:latin typeface="Arial"/>
                <a:cs typeface="Arial"/>
              </a:rPr>
              <a:t>MeV</a:t>
            </a:r>
            <a:r>
              <a:rPr lang="en-US" sz="1600" dirty="0" smtClean="0">
                <a:latin typeface="Arial"/>
                <a:cs typeface="Arial"/>
              </a:rPr>
              <a:t>).</a:t>
            </a:r>
          </a:p>
          <a:p>
            <a:pPr>
              <a:buClr>
                <a:srgbClr val="0000FF"/>
              </a:buClr>
            </a:pPr>
            <a:r>
              <a:rPr lang="en-US" sz="1600" dirty="0" smtClean="0">
                <a:latin typeface="Arial"/>
                <a:cs typeface="Arial"/>
              </a:rPr>
              <a:t>Aluminized optically polished thin Si wafers.</a:t>
            </a:r>
            <a:endParaRPr lang="en-US" sz="1600" dirty="0">
              <a:latin typeface="Arial"/>
              <a:cs typeface="Arial"/>
            </a:endParaRPr>
          </a:p>
        </p:txBody>
      </p:sp>
      <p:sp>
        <p:nvSpPr>
          <p:cNvPr id="12" name="TextBox 32"/>
          <p:cNvSpPr txBox="1">
            <a:spLocks noChangeArrowheads="1"/>
          </p:cNvSpPr>
          <p:nvPr/>
        </p:nvSpPr>
        <p:spPr bwMode="auto">
          <a:xfrm>
            <a:off x="132080" y="5372890"/>
            <a:ext cx="4307840" cy="830997"/>
          </a:xfrm>
          <a:prstGeom prst="rect">
            <a:avLst/>
          </a:prstGeom>
          <a:gradFill flip="none" rotWithShape="1">
            <a:gsLst>
              <a:gs pos="0">
                <a:schemeClr val="bg1">
                  <a:lumMod val="75000"/>
                </a:schemeClr>
              </a:gs>
              <a:gs pos="100000">
                <a:srgbClr val="FFFFFF"/>
              </a:gs>
            </a:gsLst>
            <a:lin ang="16200000" scaled="0"/>
            <a:tileRect/>
          </a:gradFill>
          <a:ln w="9525">
            <a:noFill/>
            <a:miter lim="800000"/>
            <a:headEnd/>
            <a:tailEnd/>
          </a:ln>
          <a:effectLst>
            <a:outerShdw blurRad="50800" dist="38100" dir="2700000" algn="tl" rotWithShape="0">
              <a:srgbClr val="000000">
                <a:alpha val="43000"/>
              </a:srgbClr>
            </a:outerShdw>
          </a:effectLst>
        </p:spPr>
        <p:txBody>
          <a:bodyPr wrap="square">
            <a:prstTxWarp prst="textNoShape">
              <a:avLst/>
            </a:prstTxWarp>
            <a:spAutoFit/>
          </a:bodyPr>
          <a:lstStyle/>
          <a:p>
            <a:pPr>
              <a:buClr>
                <a:srgbClr val="0000FF"/>
              </a:buClr>
            </a:pPr>
            <a:r>
              <a:rPr lang="en-US" sz="1600" dirty="0" smtClean="0">
                <a:latin typeface="Arial"/>
                <a:cs typeface="Arial"/>
              </a:rPr>
              <a:t>In the injector (350 </a:t>
            </a:r>
            <a:r>
              <a:rPr lang="en-US" sz="1600" dirty="0" err="1" smtClean="0">
                <a:latin typeface="Arial"/>
                <a:cs typeface="Arial"/>
              </a:rPr>
              <a:t>keV</a:t>
            </a:r>
            <a:r>
              <a:rPr lang="en-US" sz="1600" dirty="0" smtClean="0">
                <a:latin typeface="Arial"/>
                <a:cs typeface="Arial"/>
              </a:rPr>
              <a:t> and 9MeV) 100 um thin, optically polished single crystal  </a:t>
            </a:r>
            <a:r>
              <a:rPr lang="en-US" sz="1600" dirty="0" err="1" smtClean="0">
                <a:latin typeface="Arial"/>
                <a:cs typeface="Arial"/>
              </a:rPr>
              <a:t>YAG:Ce</a:t>
            </a:r>
            <a:r>
              <a:rPr lang="en-US" sz="1600" dirty="0" smtClean="0">
                <a:latin typeface="Arial"/>
                <a:cs typeface="Arial"/>
              </a:rPr>
              <a:t> </a:t>
            </a:r>
            <a:r>
              <a:rPr lang="en-US" sz="1600" dirty="0" err="1" smtClean="0">
                <a:latin typeface="Arial"/>
                <a:cs typeface="Arial"/>
              </a:rPr>
              <a:t>scintillator</a:t>
            </a:r>
            <a:r>
              <a:rPr lang="en-US" sz="1600" dirty="0" smtClean="0">
                <a:latin typeface="Arial"/>
                <a:cs typeface="Arial"/>
              </a:rPr>
              <a:t> is used.</a:t>
            </a:r>
          </a:p>
        </p:txBody>
      </p:sp>
      <p:pic>
        <p:nvPicPr>
          <p:cNvPr id="13" name="Picture 8" descr="DSC03133.JPG"/>
          <p:cNvPicPr>
            <a:picLocks noChangeAspect="1"/>
          </p:cNvPicPr>
          <p:nvPr/>
        </p:nvPicPr>
        <p:blipFill>
          <a:blip r:embed="rId3"/>
          <a:srcRect/>
          <a:stretch>
            <a:fillRect/>
          </a:stretch>
        </p:blipFill>
        <p:spPr bwMode="auto">
          <a:xfrm rot="16200000">
            <a:off x="431446" y="1901190"/>
            <a:ext cx="3830320" cy="2872740"/>
          </a:xfrm>
          <a:prstGeom prst="rect">
            <a:avLst/>
          </a:prstGeom>
          <a:noFill/>
          <a:ln w="9525">
            <a:noFill/>
            <a:miter lim="800000"/>
            <a:headEnd/>
            <a:tailEnd/>
          </a:ln>
        </p:spPr>
      </p:pic>
      <p:sp>
        <p:nvSpPr>
          <p:cNvPr id="11" name="TextBox 32"/>
          <p:cNvSpPr txBox="1">
            <a:spLocks noChangeArrowheads="1"/>
          </p:cNvSpPr>
          <p:nvPr/>
        </p:nvSpPr>
        <p:spPr bwMode="auto">
          <a:xfrm>
            <a:off x="396240" y="943130"/>
            <a:ext cx="8351520" cy="369332"/>
          </a:xfrm>
          <a:prstGeom prst="rect">
            <a:avLst/>
          </a:prstGeom>
          <a:noFill/>
          <a:ln w="9525">
            <a:noFill/>
            <a:miter lim="800000"/>
            <a:headEnd/>
            <a:tailEnd/>
          </a:ln>
        </p:spPr>
        <p:txBody>
          <a:bodyPr wrap="square">
            <a:prstTxWarp prst="textNoShape">
              <a:avLst/>
            </a:prstTxWarp>
            <a:spAutoFit/>
          </a:bodyPr>
          <a:lstStyle/>
          <a:p>
            <a:pPr algn="ctr">
              <a:buClr>
                <a:srgbClr val="0000FF"/>
              </a:buClr>
            </a:pPr>
            <a:r>
              <a:rPr lang="en-US" sz="1800" dirty="0" smtClean="0">
                <a:solidFill>
                  <a:srgbClr val="0000FF"/>
                </a:solidFill>
                <a:latin typeface="Arial"/>
                <a:cs typeface="Arial"/>
              </a:rPr>
              <a:t>The data shown here – transverse beam profiles measured at JLab FEL with:</a:t>
            </a:r>
          </a:p>
        </p:txBody>
      </p:sp>
      <p:sp>
        <p:nvSpPr>
          <p:cNvPr id="14" name="TextBox 13"/>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2/15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FEL injector 2.png"/>
          <p:cNvPicPr>
            <a:picLocks noChangeAspect="1"/>
          </p:cNvPicPr>
          <p:nvPr/>
        </p:nvPicPr>
        <p:blipFill>
          <a:blip r:embed="rId3"/>
          <a:stretch>
            <a:fillRect/>
          </a:stretch>
        </p:blipFill>
        <p:spPr>
          <a:xfrm>
            <a:off x="671419" y="830081"/>
            <a:ext cx="7938442" cy="5609280"/>
          </a:xfrm>
          <a:prstGeom prst="rect">
            <a:avLst/>
          </a:prstGeom>
        </p:spPr>
      </p:pic>
      <p:sp>
        <p:nvSpPr>
          <p:cNvPr id="16" name="Title 1"/>
          <p:cNvSpPr txBox="1">
            <a:spLocks/>
          </p:cNvSpPr>
          <p:nvPr/>
        </p:nvSpPr>
        <p:spPr>
          <a:xfrm>
            <a:off x="0" y="72804"/>
            <a:ext cx="9144000" cy="582455"/>
          </a:xfrm>
          <a:prstGeom prst="rect">
            <a:avLst/>
          </a:prstGeom>
        </p:spPr>
        <p:txBody>
          <a:bodyPr anchor="ctr">
            <a:normAutofit fontScale="97500"/>
          </a:bodyPr>
          <a:lstStyle/>
          <a:p>
            <a:pPr algn="ctr" defTabSz="457200" fontAlgn="auto">
              <a:spcAft>
                <a:spcPts val="0"/>
              </a:spcAft>
              <a:defRPr/>
            </a:pPr>
            <a:r>
              <a:rPr lang="en-US" sz="2800" b="1" dirty="0">
                <a:solidFill>
                  <a:srgbClr val="000090"/>
                </a:solidFill>
                <a:latin typeface="Arial"/>
                <a:ea typeface="+mj-ea"/>
                <a:cs typeface="Arial"/>
              </a:rPr>
              <a:t>JLab FEL </a:t>
            </a:r>
            <a:r>
              <a:rPr lang="en-US" sz="2800" b="1" dirty="0" smtClean="0">
                <a:solidFill>
                  <a:srgbClr val="000090"/>
                </a:solidFill>
                <a:latin typeface="Arial"/>
                <a:ea typeface="+mj-ea"/>
                <a:cs typeface="Arial"/>
              </a:rPr>
              <a:t>injector: 350 </a:t>
            </a:r>
            <a:r>
              <a:rPr lang="en-US" sz="2800" b="1" dirty="0" err="1">
                <a:solidFill>
                  <a:srgbClr val="000090"/>
                </a:solidFill>
                <a:latin typeface="Arial"/>
                <a:ea typeface="+mj-ea"/>
                <a:cs typeface="Arial"/>
              </a:rPr>
              <a:t>keV</a:t>
            </a:r>
            <a:r>
              <a:rPr lang="en-US" sz="2800" b="1" dirty="0" smtClean="0">
                <a:solidFill>
                  <a:srgbClr val="000090"/>
                </a:solidFill>
                <a:latin typeface="Arial"/>
                <a:ea typeface="+mj-ea"/>
                <a:cs typeface="Arial"/>
              </a:rPr>
              <a:t> Gun and 9MeV booster</a:t>
            </a:r>
            <a:endParaRPr lang="en-US" sz="2800" b="1" dirty="0">
              <a:solidFill>
                <a:srgbClr val="000090"/>
              </a:solidFill>
              <a:latin typeface="Arial"/>
              <a:ea typeface="+mj-ea"/>
              <a:cs typeface="Arial"/>
            </a:endParaRPr>
          </a:p>
        </p:txBody>
      </p:sp>
      <p:grpSp>
        <p:nvGrpSpPr>
          <p:cNvPr id="22" name="Group 21"/>
          <p:cNvGrpSpPr/>
          <p:nvPr/>
        </p:nvGrpSpPr>
        <p:grpSpPr>
          <a:xfrm>
            <a:off x="3336620" y="1812082"/>
            <a:ext cx="1549349" cy="763348"/>
            <a:chOff x="3336620" y="1812082"/>
            <a:chExt cx="1549349" cy="763348"/>
          </a:xfrm>
        </p:grpSpPr>
        <p:cxnSp>
          <p:nvCxnSpPr>
            <p:cNvPr id="8" name="Straight Arrow Connector 7"/>
            <p:cNvCxnSpPr/>
            <p:nvPr/>
          </p:nvCxnSpPr>
          <p:spPr>
            <a:xfrm rot="10800000" flipV="1">
              <a:off x="3336620" y="2022412"/>
              <a:ext cx="1549349" cy="553018"/>
            </a:xfrm>
            <a:prstGeom prst="straightConnector1">
              <a:avLst/>
            </a:prstGeom>
            <a:ln w="38100">
              <a:solidFill>
                <a:srgbClr val="008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696834" y="1812082"/>
              <a:ext cx="851515" cy="307777"/>
            </a:xfrm>
            <a:prstGeom prst="rect">
              <a:avLst/>
            </a:prstGeom>
            <a:solidFill>
              <a:schemeClr val="bg1">
                <a:lumMod val="95000"/>
              </a:schemeClr>
            </a:solidFill>
            <a:ln>
              <a:solidFill>
                <a:schemeClr val="tx1">
                  <a:lumMod val="50000"/>
                  <a:lumOff val="50000"/>
                </a:schemeClr>
              </a:solidFill>
            </a:ln>
          </p:spPr>
          <p:txBody>
            <a:bodyPr wrap="none" rtlCol="0">
              <a:spAutoFit/>
            </a:bodyPr>
            <a:lstStyle/>
            <a:p>
              <a:r>
                <a:rPr lang="en-US" sz="1400" b="1" dirty="0" smtClean="0">
                  <a:solidFill>
                    <a:srgbClr val="008000"/>
                  </a:solidFill>
                </a:rPr>
                <a:t>350 </a:t>
              </a:r>
              <a:r>
                <a:rPr lang="en-US" sz="1400" b="1" dirty="0" err="1" smtClean="0">
                  <a:solidFill>
                    <a:srgbClr val="008000"/>
                  </a:solidFill>
                </a:rPr>
                <a:t>keV</a:t>
              </a:r>
              <a:endParaRPr lang="en-US" sz="1400" b="1" dirty="0">
                <a:solidFill>
                  <a:srgbClr val="008000"/>
                </a:solidFill>
              </a:endParaRPr>
            </a:p>
          </p:txBody>
        </p:sp>
      </p:grpSp>
      <p:grpSp>
        <p:nvGrpSpPr>
          <p:cNvPr id="24" name="Group 23"/>
          <p:cNvGrpSpPr/>
          <p:nvPr/>
        </p:nvGrpSpPr>
        <p:grpSpPr>
          <a:xfrm>
            <a:off x="1245763" y="2151848"/>
            <a:ext cx="2103229" cy="1181086"/>
            <a:chOff x="1245763" y="2151848"/>
            <a:chExt cx="2103229" cy="1181086"/>
          </a:xfrm>
        </p:grpSpPr>
        <p:cxnSp>
          <p:nvCxnSpPr>
            <p:cNvPr id="11" name="Straight Arrow Connector 10"/>
            <p:cNvCxnSpPr/>
            <p:nvPr/>
          </p:nvCxnSpPr>
          <p:spPr>
            <a:xfrm rot="10800000" flipV="1">
              <a:off x="1245763" y="2572508"/>
              <a:ext cx="2103229" cy="760426"/>
            </a:xfrm>
            <a:prstGeom prst="straightConnector1">
              <a:avLst/>
            </a:prstGeom>
            <a:ln w="38100">
              <a:solidFill>
                <a:srgbClr val="FF66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706854" y="2151848"/>
              <a:ext cx="1252592" cy="523220"/>
            </a:xfrm>
            <a:prstGeom prst="rect">
              <a:avLst/>
            </a:prstGeom>
            <a:solidFill>
              <a:schemeClr val="bg1">
                <a:lumMod val="95000"/>
              </a:schemeClr>
            </a:solidFill>
            <a:ln>
              <a:solidFill>
                <a:schemeClr val="tx1">
                  <a:lumMod val="50000"/>
                  <a:lumOff val="50000"/>
                </a:schemeClr>
              </a:solidFill>
            </a:ln>
          </p:spPr>
          <p:txBody>
            <a:bodyPr wrap="none" rtlCol="0">
              <a:spAutoFit/>
            </a:bodyPr>
            <a:lstStyle/>
            <a:p>
              <a:r>
                <a:rPr lang="en-US" sz="1400" b="1" dirty="0" smtClean="0">
                  <a:solidFill>
                    <a:srgbClr val="FF6600"/>
                  </a:solidFill>
                </a:rPr>
                <a:t>0.35 – 9 </a:t>
              </a:r>
              <a:r>
                <a:rPr lang="en-US" sz="1400" b="1" dirty="0" err="1" smtClean="0">
                  <a:solidFill>
                    <a:srgbClr val="FF6600"/>
                  </a:solidFill>
                </a:rPr>
                <a:t>MeV</a:t>
              </a:r>
              <a:endParaRPr lang="en-US" sz="1400" b="1" dirty="0" smtClean="0">
                <a:solidFill>
                  <a:srgbClr val="FF6600"/>
                </a:solidFill>
              </a:endParaRPr>
            </a:p>
            <a:p>
              <a:r>
                <a:rPr lang="en-US" sz="1400" b="1" dirty="0" smtClean="0">
                  <a:solidFill>
                    <a:srgbClr val="FF6600"/>
                  </a:solidFill>
                </a:rPr>
                <a:t>acceleration</a:t>
              </a:r>
              <a:endParaRPr lang="en-US" sz="1400" b="1" dirty="0">
                <a:solidFill>
                  <a:srgbClr val="FF6600"/>
                </a:solidFill>
              </a:endParaRPr>
            </a:p>
          </p:txBody>
        </p:sp>
      </p:grpSp>
      <p:grpSp>
        <p:nvGrpSpPr>
          <p:cNvPr id="27" name="Group 26"/>
          <p:cNvGrpSpPr/>
          <p:nvPr/>
        </p:nvGrpSpPr>
        <p:grpSpPr>
          <a:xfrm>
            <a:off x="5185275" y="4739230"/>
            <a:ext cx="1956327" cy="1187876"/>
            <a:chOff x="5185275" y="4739230"/>
            <a:chExt cx="1956327" cy="1187876"/>
          </a:xfrm>
        </p:grpSpPr>
        <p:cxnSp>
          <p:nvCxnSpPr>
            <p:cNvPr id="19" name="Straight Arrow Connector 18"/>
            <p:cNvCxnSpPr/>
            <p:nvPr/>
          </p:nvCxnSpPr>
          <p:spPr>
            <a:xfrm rot="10800000" flipV="1">
              <a:off x="5185275" y="4739230"/>
              <a:ext cx="1956327" cy="705104"/>
            </a:xfrm>
            <a:prstGeom prst="straightConnector1">
              <a:avLst/>
            </a:prstGeom>
            <a:ln w="38100">
              <a:solidFill>
                <a:srgbClr val="0000FF"/>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816243" y="5403886"/>
              <a:ext cx="982673" cy="523220"/>
            </a:xfrm>
            <a:prstGeom prst="rect">
              <a:avLst/>
            </a:prstGeom>
            <a:solidFill>
              <a:schemeClr val="bg1">
                <a:lumMod val="95000"/>
              </a:schemeClr>
            </a:solidFill>
            <a:ln>
              <a:solidFill>
                <a:schemeClr val="tx1">
                  <a:lumMod val="50000"/>
                  <a:lumOff val="50000"/>
                </a:schemeClr>
              </a:solidFill>
            </a:ln>
          </p:spPr>
          <p:txBody>
            <a:bodyPr wrap="none" rtlCol="0">
              <a:spAutoFit/>
            </a:bodyPr>
            <a:lstStyle/>
            <a:p>
              <a:r>
                <a:rPr lang="en-US" sz="1400" b="1" dirty="0" smtClean="0">
                  <a:solidFill>
                    <a:srgbClr val="0000FF"/>
                  </a:solidFill>
                </a:rPr>
                <a:t>matching</a:t>
              </a:r>
            </a:p>
            <a:p>
              <a:r>
                <a:rPr lang="en-US" sz="1400" b="1" dirty="0" smtClean="0">
                  <a:solidFill>
                    <a:srgbClr val="0000FF"/>
                  </a:solidFill>
                </a:rPr>
                <a:t>section</a:t>
              </a:r>
              <a:endParaRPr lang="en-US" sz="1400" b="1" dirty="0">
                <a:solidFill>
                  <a:srgbClr val="0000FF"/>
                </a:solidFill>
              </a:endParaRPr>
            </a:p>
          </p:txBody>
        </p:sp>
      </p:grpSp>
      <p:pic>
        <p:nvPicPr>
          <p:cNvPr id="28" name="Picture 2" descr="0F04 halo.PNG"/>
          <p:cNvPicPr>
            <a:picLocks noChangeAspect="1"/>
          </p:cNvPicPr>
          <p:nvPr/>
        </p:nvPicPr>
        <p:blipFill>
          <a:blip r:embed="rId4"/>
          <a:srcRect/>
          <a:stretch>
            <a:fillRect/>
          </a:stretch>
        </p:blipFill>
        <p:spPr bwMode="auto">
          <a:xfrm>
            <a:off x="11340" y="869532"/>
            <a:ext cx="4094495" cy="2940786"/>
          </a:xfrm>
          <a:prstGeom prst="rect">
            <a:avLst/>
          </a:prstGeom>
          <a:noFill/>
          <a:ln w="9525">
            <a:noFill/>
            <a:miter lim="800000"/>
            <a:headEnd/>
            <a:tailEnd/>
          </a:ln>
        </p:spPr>
      </p:pic>
      <p:cxnSp>
        <p:nvCxnSpPr>
          <p:cNvPr id="29" name="Straight Arrow Connector 28"/>
          <p:cNvCxnSpPr/>
          <p:nvPr/>
        </p:nvCxnSpPr>
        <p:spPr bwMode="auto">
          <a:xfrm>
            <a:off x="4085122" y="3858763"/>
            <a:ext cx="2006162" cy="1213450"/>
          </a:xfrm>
          <a:prstGeom prst="straightConnector1">
            <a:avLst/>
          </a:prstGeom>
          <a:solidFill>
            <a:schemeClr val="accent1"/>
          </a:solidFill>
          <a:ln w="31750" cap="flat" cmpd="sng" algn="ctr">
            <a:solidFill>
              <a:srgbClr val="FF0000"/>
            </a:solidFill>
            <a:prstDash val="solid"/>
            <a:round/>
            <a:headEnd type="oval" w="med" len="med"/>
            <a:tailEnd type="triangle"/>
          </a:ln>
          <a:effectLst/>
        </p:spPr>
      </p:cxnSp>
      <p:grpSp>
        <p:nvGrpSpPr>
          <p:cNvPr id="36" name="Group 35"/>
          <p:cNvGrpSpPr/>
          <p:nvPr/>
        </p:nvGrpSpPr>
        <p:grpSpPr>
          <a:xfrm>
            <a:off x="497825" y="2417663"/>
            <a:ext cx="3063240" cy="682333"/>
            <a:chOff x="497825" y="2417663"/>
            <a:chExt cx="3063240" cy="682333"/>
          </a:xfrm>
        </p:grpSpPr>
        <p:cxnSp>
          <p:nvCxnSpPr>
            <p:cNvPr id="17" name="Straight Arrow Connector 16"/>
            <p:cNvCxnSpPr/>
            <p:nvPr/>
          </p:nvCxnSpPr>
          <p:spPr bwMode="auto">
            <a:xfrm rot="10800000">
              <a:off x="1080118" y="2831580"/>
              <a:ext cx="1828800" cy="0"/>
            </a:xfrm>
            <a:prstGeom prst="straightConnector1">
              <a:avLst/>
            </a:prstGeom>
            <a:solidFill>
              <a:schemeClr val="accent1"/>
            </a:solidFill>
            <a:ln w="28575" cap="flat" cmpd="sng" algn="ctr">
              <a:solidFill>
                <a:srgbClr val="FF0000"/>
              </a:solidFill>
              <a:prstDash val="solid"/>
              <a:round/>
              <a:headEnd type="triangle" w="med" len="med"/>
              <a:tailEnd type="triangle"/>
            </a:ln>
            <a:effectLst/>
          </p:spPr>
        </p:cxnSp>
        <p:cxnSp>
          <p:nvCxnSpPr>
            <p:cNvPr id="31" name="Straight Arrow Connector 30"/>
            <p:cNvCxnSpPr/>
            <p:nvPr/>
          </p:nvCxnSpPr>
          <p:spPr bwMode="auto">
            <a:xfrm rot="10800000">
              <a:off x="497825" y="2709406"/>
              <a:ext cx="3063240" cy="2047"/>
            </a:xfrm>
            <a:prstGeom prst="straightConnector1">
              <a:avLst/>
            </a:prstGeom>
            <a:solidFill>
              <a:schemeClr val="accent1"/>
            </a:solidFill>
            <a:ln w="28575" cap="flat" cmpd="sng" algn="ctr">
              <a:solidFill>
                <a:srgbClr val="FFFF00"/>
              </a:solidFill>
              <a:prstDash val="solid"/>
              <a:round/>
              <a:headEnd type="triangle" w="med" len="med"/>
              <a:tailEnd type="triangle"/>
            </a:ln>
            <a:effectLst/>
          </p:spPr>
        </p:cxnSp>
        <p:sp>
          <p:nvSpPr>
            <p:cNvPr id="34" name="TextBox 33"/>
            <p:cNvSpPr txBox="1"/>
            <p:nvPr/>
          </p:nvSpPr>
          <p:spPr>
            <a:xfrm>
              <a:off x="1578881" y="2822997"/>
              <a:ext cx="748923" cy="276999"/>
            </a:xfrm>
            <a:prstGeom prst="rect">
              <a:avLst/>
            </a:prstGeom>
            <a:noFill/>
          </p:spPr>
          <p:txBody>
            <a:bodyPr wrap="none" rtlCol="0">
              <a:spAutoFit/>
            </a:bodyPr>
            <a:lstStyle/>
            <a:p>
              <a:r>
                <a:rPr lang="en-US" sz="1200" dirty="0" smtClean="0">
                  <a:solidFill>
                    <a:srgbClr val="FF0000"/>
                  </a:solidFill>
                </a:rPr>
                <a:t>~15 mm</a:t>
              </a:r>
              <a:endParaRPr lang="en-US" sz="1200" dirty="0">
                <a:solidFill>
                  <a:srgbClr val="FF0000"/>
                </a:solidFill>
              </a:endParaRPr>
            </a:p>
          </p:txBody>
        </p:sp>
        <p:sp>
          <p:nvSpPr>
            <p:cNvPr id="35" name="TextBox 34"/>
            <p:cNvSpPr txBox="1"/>
            <p:nvPr/>
          </p:nvSpPr>
          <p:spPr>
            <a:xfrm>
              <a:off x="1585406" y="2417663"/>
              <a:ext cx="877163" cy="276999"/>
            </a:xfrm>
            <a:prstGeom prst="rect">
              <a:avLst/>
            </a:prstGeom>
            <a:noFill/>
          </p:spPr>
          <p:txBody>
            <a:bodyPr wrap="none" rtlCol="0">
              <a:spAutoFit/>
            </a:bodyPr>
            <a:lstStyle/>
            <a:p>
              <a:r>
                <a:rPr lang="en-US" sz="1200" dirty="0" smtClean="0">
                  <a:solidFill>
                    <a:srgbClr val="0000FF"/>
                  </a:solidFill>
                </a:rPr>
                <a:t>~25.1 mm</a:t>
              </a:r>
              <a:endParaRPr lang="en-US" sz="1200" dirty="0">
                <a:solidFill>
                  <a:srgbClr val="0000FF"/>
                </a:solidFill>
              </a:endParaRPr>
            </a:p>
          </p:txBody>
        </p:sp>
      </p:grpSp>
      <p:sp>
        <p:nvSpPr>
          <p:cNvPr id="37" name="TextBox 36"/>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3/15</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47278" y="152400"/>
            <a:ext cx="8229600" cy="457200"/>
          </a:xfrm>
        </p:spPr>
        <p:txBody>
          <a:bodyPr/>
          <a:lstStyle/>
          <a:p>
            <a:pPr eaLnBrk="1" hangingPunct="1"/>
            <a:r>
              <a:rPr lang="en-US" sz="2800" dirty="0" smtClean="0">
                <a:solidFill>
                  <a:srgbClr val="000095"/>
                </a:solidFill>
                <a:latin typeface="Arial" charset="0"/>
                <a:ea typeface="ＭＳ Ｐゴシック" charset="-128"/>
              </a:rPr>
              <a:t>Measurements vs. Modeling at the level ~10</a:t>
            </a:r>
            <a:r>
              <a:rPr lang="en-US" sz="2800" baseline="30000" dirty="0" smtClean="0">
                <a:solidFill>
                  <a:srgbClr val="000095"/>
                </a:solidFill>
                <a:latin typeface="Arial" charset="0"/>
                <a:ea typeface="ＭＳ Ｐゴシック" charset="-128"/>
              </a:rPr>
              <a:t>3</a:t>
            </a:r>
            <a:endParaRPr lang="en-US" sz="2800" i="1" baseline="30000" dirty="0" smtClean="0">
              <a:solidFill>
                <a:srgbClr val="000095"/>
              </a:solidFill>
              <a:latin typeface="Arial" charset="0"/>
              <a:ea typeface="ＭＳ Ｐゴシック" charset="-128"/>
            </a:endParaRPr>
          </a:p>
        </p:txBody>
      </p:sp>
      <p:pic>
        <p:nvPicPr>
          <p:cNvPr id="21507" name="Picture 2" descr="0F04 halo.PNG"/>
          <p:cNvPicPr>
            <a:picLocks noChangeAspect="1"/>
          </p:cNvPicPr>
          <p:nvPr/>
        </p:nvPicPr>
        <p:blipFill>
          <a:blip r:embed="rId2"/>
          <a:srcRect/>
          <a:stretch>
            <a:fillRect/>
          </a:stretch>
        </p:blipFill>
        <p:spPr bwMode="auto">
          <a:xfrm>
            <a:off x="11340" y="869532"/>
            <a:ext cx="4094495" cy="2940786"/>
          </a:xfrm>
          <a:prstGeom prst="rect">
            <a:avLst/>
          </a:prstGeom>
          <a:noFill/>
          <a:ln w="9525">
            <a:noFill/>
            <a:miter lim="800000"/>
            <a:headEnd/>
            <a:tailEnd/>
          </a:ln>
        </p:spPr>
      </p:pic>
      <p:sp>
        <p:nvSpPr>
          <p:cNvPr id="21508" name="TextBox 3"/>
          <p:cNvSpPr txBox="1">
            <a:spLocks noChangeArrowheads="1"/>
          </p:cNvSpPr>
          <p:nvPr/>
        </p:nvSpPr>
        <p:spPr bwMode="auto">
          <a:xfrm>
            <a:off x="207727" y="3854273"/>
            <a:ext cx="3005550" cy="1323439"/>
          </a:xfrm>
          <a:prstGeom prst="rect">
            <a:avLst/>
          </a:prstGeom>
          <a:noFill/>
          <a:ln w="9525">
            <a:noFill/>
            <a:miter lim="800000"/>
            <a:headEnd/>
            <a:tailEnd/>
          </a:ln>
        </p:spPr>
        <p:txBody>
          <a:bodyPr wrap="none">
            <a:prstTxWarp prst="textNoShape">
              <a:avLst/>
            </a:prstTxWarp>
            <a:spAutoFit/>
          </a:bodyPr>
          <a:lstStyle/>
          <a:p>
            <a:r>
              <a:rPr lang="en-US" sz="1600" dirty="0">
                <a:solidFill>
                  <a:srgbClr val="FF0000"/>
                </a:solidFill>
              </a:rPr>
              <a:t>Measured</a:t>
            </a:r>
            <a:r>
              <a:rPr lang="en-US" sz="1600" dirty="0"/>
              <a:t> in </a:t>
            </a:r>
            <a:r>
              <a:rPr lang="en-US" sz="1600" dirty="0" err="1"/>
              <a:t>JLab</a:t>
            </a:r>
            <a:r>
              <a:rPr lang="en-US" sz="1600" dirty="0"/>
              <a:t> FEL injector,</a:t>
            </a:r>
          </a:p>
          <a:p>
            <a:r>
              <a:rPr lang="en-US" sz="1600" dirty="0"/>
              <a:t>local intensity difference of the</a:t>
            </a:r>
          </a:p>
          <a:p>
            <a:r>
              <a:rPr lang="en-US" sz="1600" dirty="0"/>
              <a:t>core and</a:t>
            </a:r>
            <a:r>
              <a:rPr lang="en-US" sz="1600" dirty="0" smtClean="0"/>
              <a:t> “halo” </a:t>
            </a:r>
            <a:r>
              <a:rPr lang="en-US" sz="1600" dirty="0"/>
              <a:t>is about</a:t>
            </a:r>
            <a:r>
              <a:rPr lang="en-US" sz="1600" dirty="0" smtClean="0"/>
              <a:t> 500</a:t>
            </a:r>
            <a:r>
              <a:rPr lang="en-US" sz="1600" dirty="0"/>
              <a:t>.</a:t>
            </a:r>
            <a:endParaRPr lang="en-US" sz="1600" dirty="0" smtClean="0"/>
          </a:p>
          <a:p>
            <a:r>
              <a:rPr lang="en-US" sz="1600" dirty="0" smtClean="0"/>
              <a:t>10</a:t>
            </a:r>
            <a:r>
              <a:rPr lang="en-US" sz="1600" dirty="0"/>
              <a:t>-bit frame grabber &amp; a CCD</a:t>
            </a:r>
          </a:p>
          <a:p>
            <a:r>
              <a:rPr lang="en-US" sz="1600" dirty="0"/>
              <a:t>with 57 dB dynamic range</a:t>
            </a:r>
          </a:p>
        </p:txBody>
      </p:sp>
      <p:grpSp>
        <p:nvGrpSpPr>
          <p:cNvPr id="2" name="Group 7"/>
          <p:cNvGrpSpPr>
            <a:grpSpLocks/>
          </p:cNvGrpSpPr>
          <p:nvPr/>
        </p:nvGrpSpPr>
        <p:grpSpPr bwMode="auto">
          <a:xfrm>
            <a:off x="3365875" y="835020"/>
            <a:ext cx="5751995" cy="5480203"/>
            <a:chOff x="3048385" y="914400"/>
            <a:chExt cx="5751670" cy="5480838"/>
          </a:xfrm>
        </p:grpSpPr>
        <p:pic>
          <p:nvPicPr>
            <p:cNvPr id="21510" name="Picture 4" descr="300k particles @ multislit trans.Ph-S.PNG"/>
            <p:cNvPicPr>
              <a:picLocks noChangeAspect="1"/>
            </p:cNvPicPr>
            <p:nvPr/>
          </p:nvPicPr>
          <p:blipFill>
            <a:blip r:embed="rId3"/>
            <a:srcRect/>
            <a:stretch>
              <a:fillRect/>
            </a:stretch>
          </p:blipFill>
          <p:spPr bwMode="auto">
            <a:xfrm>
              <a:off x="3834900" y="914400"/>
              <a:ext cx="4875803" cy="4191000"/>
            </a:xfrm>
            <a:prstGeom prst="rect">
              <a:avLst/>
            </a:prstGeom>
            <a:noFill/>
            <a:ln w="9525">
              <a:noFill/>
              <a:miter lim="800000"/>
              <a:headEnd/>
              <a:tailEnd/>
            </a:ln>
          </p:spPr>
        </p:pic>
        <p:sp>
          <p:nvSpPr>
            <p:cNvPr id="21511" name="TextBox 5"/>
            <p:cNvSpPr txBox="1">
              <a:spLocks noChangeArrowheads="1"/>
            </p:cNvSpPr>
            <p:nvPr/>
          </p:nvSpPr>
          <p:spPr bwMode="auto">
            <a:xfrm>
              <a:off x="3048385" y="5071646"/>
              <a:ext cx="5751670" cy="1323592"/>
            </a:xfrm>
            <a:prstGeom prst="rect">
              <a:avLst/>
            </a:prstGeom>
            <a:noFill/>
            <a:ln w="9525">
              <a:noFill/>
              <a:miter lim="800000"/>
              <a:headEnd/>
              <a:tailEnd/>
            </a:ln>
          </p:spPr>
          <p:txBody>
            <a:bodyPr wrap="none">
              <a:prstTxWarp prst="textNoShape">
                <a:avLst/>
              </a:prstTxWarp>
              <a:spAutoFit/>
            </a:bodyPr>
            <a:lstStyle/>
            <a:p>
              <a:r>
                <a:rPr lang="en-US" sz="1600" dirty="0"/>
                <a:t>PARMELA </a:t>
              </a:r>
              <a:r>
                <a:rPr lang="en-US" sz="1600" dirty="0">
                  <a:solidFill>
                    <a:srgbClr val="FF0000"/>
                  </a:solidFill>
                </a:rPr>
                <a:t>simulations</a:t>
              </a:r>
              <a:r>
                <a:rPr lang="en-US" sz="1600" dirty="0"/>
                <a:t> of the same setup with </a:t>
              </a:r>
              <a:r>
                <a:rPr lang="en-US" sz="1600" dirty="0" smtClean="0"/>
                <a:t>3e+5 </a:t>
              </a:r>
              <a:r>
                <a:rPr lang="en-US" sz="1600" dirty="0"/>
                <a:t>particles:</a:t>
              </a:r>
            </a:p>
            <a:p>
              <a:r>
                <a:rPr lang="en-US" sz="1600" dirty="0"/>
                <a:t>X and Y phase spaces, beam profile and its projection show</a:t>
              </a:r>
            </a:p>
            <a:p>
              <a:r>
                <a:rPr lang="en-US" sz="1600" dirty="0"/>
                <a:t>the halo around the core of about </a:t>
              </a:r>
              <a:r>
                <a:rPr lang="en-US" sz="1600" dirty="0" smtClean="0"/>
                <a:t>3e-</a:t>
              </a:r>
              <a:r>
                <a:rPr lang="en-US" sz="1600" dirty="0"/>
                <a:t>3.</a:t>
              </a:r>
            </a:p>
            <a:p>
              <a:r>
                <a:rPr lang="en-US" sz="1600" dirty="0">
                  <a:solidFill>
                    <a:srgbClr val="0000FF"/>
                  </a:solidFill>
                </a:rPr>
                <a:t>Even in idealized system (simulation</a:t>
              </a:r>
              <a:r>
                <a:rPr lang="en-US" sz="1600" dirty="0" smtClean="0">
                  <a:solidFill>
                    <a:srgbClr val="0000FF"/>
                  </a:solidFill>
                </a:rPr>
                <a:t>) non-linear beam</a:t>
              </a:r>
            </a:p>
            <a:p>
              <a:r>
                <a:rPr lang="en-US" sz="1600" dirty="0" smtClean="0">
                  <a:solidFill>
                    <a:srgbClr val="0000FF"/>
                  </a:solidFill>
                </a:rPr>
                <a:t>dynamics can lead </a:t>
              </a:r>
              <a:r>
                <a:rPr lang="en-US" sz="1600" dirty="0">
                  <a:solidFill>
                    <a:srgbClr val="0000FF"/>
                  </a:solidFill>
                </a:rPr>
                <a:t>to formation of halo.</a:t>
              </a:r>
            </a:p>
          </p:txBody>
        </p:sp>
      </p:grpSp>
      <p:sp>
        <p:nvSpPr>
          <p:cNvPr id="8" name="TextBox 7"/>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4/15</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a:xfrm>
            <a:off x="520013" y="86183"/>
            <a:ext cx="8101233" cy="613850"/>
          </a:xfrm>
        </p:spPr>
        <p:txBody>
          <a:bodyPr/>
          <a:lstStyle/>
          <a:p>
            <a:r>
              <a:rPr lang="en-US" dirty="0" smtClean="0">
                <a:solidFill>
                  <a:srgbClr val="000090"/>
                </a:solidFill>
              </a:rPr>
              <a:t>Non Gaussian Beams</a:t>
            </a:r>
            <a:endParaRPr lang="en-US" dirty="0" smtClean="0">
              <a:solidFill>
                <a:srgbClr val="000090"/>
              </a:solidFill>
              <a:latin typeface="Arial" pitchFamily="34" charset="0"/>
            </a:endParaRPr>
          </a:p>
        </p:txBody>
      </p:sp>
      <p:pic>
        <p:nvPicPr>
          <p:cNvPr id="26631" name="Picture 11"/>
          <p:cNvPicPr>
            <a:picLocks noChangeAspect="1" noChangeArrowheads="1"/>
          </p:cNvPicPr>
          <p:nvPr/>
        </p:nvPicPr>
        <p:blipFill>
          <a:blip r:embed="rId3"/>
          <a:srcRect l="16313" t="14209" r="9125" b="9723"/>
          <a:stretch>
            <a:fillRect/>
          </a:stretch>
        </p:blipFill>
        <p:spPr bwMode="auto">
          <a:xfrm>
            <a:off x="715963" y="868363"/>
            <a:ext cx="7827962" cy="5989637"/>
          </a:xfrm>
          <a:prstGeom prst="rect">
            <a:avLst/>
          </a:prstGeom>
          <a:noFill/>
          <a:ln w="9525">
            <a:noFill/>
            <a:miter lim="800000"/>
            <a:headEnd/>
            <a:tailEnd/>
          </a:ln>
        </p:spPr>
      </p:pic>
      <p:sp>
        <p:nvSpPr>
          <p:cNvPr id="26632" name="Rectangle 8"/>
          <p:cNvSpPr>
            <a:spLocks noChangeArrowheads="1"/>
          </p:cNvSpPr>
          <p:nvPr/>
        </p:nvSpPr>
        <p:spPr bwMode="auto">
          <a:xfrm>
            <a:off x="357782" y="1095551"/>
            <a:ext cx="2942673" cy="1501227"/>
          </a:xfrm>
          <a:prstGeom prst="rect">
            <a:avLst/>
          </a:prstGeom>
          <a:solidFill>
            <a:srgbClr val="FFFFFF"/>
          </a:solidFill>
          <a:ln w="9525">
            <a:noFill/>
            <a:miter lim="800000"/>
            <a:headEnd/>
            <a:tailEnd/>
          </a:ln>
        </p:spPr>
        <p:txBody>
          <a:bodyPr wrap="none"/>
          <a:lstStyle/>
          <a:p>
            <a:pPr eaLnBrk="0" hangingPunct="0"/>
            <a:r>
              <a:rPr lang="en-US" sz="1400" dirty="0" err="1" smtClean="0">
                <a:latin typeface="Arial" pitchFamily="34" charset="0"/>
              </a:rPr>
              <a:t>E</a:t>
            </a:r>
            <a:r>
              <a:rPr lang="en-US" sz="1400" baseline="-25000" dirty="0" err="1" smtClean="0">
                <a:latin typeface="Arial" pitchFamily="34" charset="0"/>
              </a:rPr>
              <a:t>beam</a:t>
            </a:r>
            <a:r>
              <a:rPr lang="en-US" sz="1400" dirty="0" smtClean="0">
                <a:latin typeface="Arial" pitchFamily="34" charset="0"/>
              </a:rPr>
              <a:t> </a:t>
            </a:r>
            <a:r>
              <a:rPr lang="en-US" sz="1400" dirty="0" smtClean="0">
                <a:solidFill>
                  <a:srgbClr val="0000FF"/>
                </a:solidFill>
                <a:latin typeface="Arial" pitchFamily="34" charset="0"/>
              </a:rPr>
              <a:t>135 MeV</a:t>
            </a:r>
          </a:p>
          <a:p>
            <a:pPr eaLnBrk="0" hangingPunct="0"/>
            <a:r>
              <a:rPr lang="en-US" sz="1400" dirty="0" smtClean="0">
                <a:latin typeface="Arial" pitchFamily="34" charset="0"/>
              </a:rPr>
              <a:t>Bunch charge:  </a:t>
            </a:r>
            <a:r>
              <a:rPr lang="en-US" sz="1400" dirty="0" smtClean="0">
                <a:solidFill>
                  <a:srgbClr val="0000FF"/>
                </a:solidFill>
                <a:latin typeface="Arial" pitchFamily="34" charset="0"/>
              </a:rPr>
              <a:t>60 </a:t>
            </a:r>
            <a:r>
              <a:rPr lang="en-US" sz="1400" dirty="0" err="1" smtClean="0">
                <a:solidFill>
                  <a:srgbClr val="0000FF"/>
                </a:solidFill>
                <a:latin typeface="Arial" pitchFamily="34" charset="0"/>
              </a:rPr>
              <a:t>pC</a:t>
            </a:r>
            <a:r>
              <a:rPr lang="en-US" sz="1400" dirty="0" smtClean="0">
                <a:solidFill>
                  <a:srgbClr val="0000FF"/>
                </a:solidFill>
                <a:latin typeface="Arial" pitchFamily="34" charset="0"/>
              </a:rPr>
              <a:t> – UV FEL</a:t>
            </a:r>
          </a:p>
          <a:p>
            <a:pPr eaLnBrk="0" hangingPunct="0"/>
            <a:r>
              <a:rPr lang="en-US" sz="1400" dirty="0" smtClean="0">
                <a:solidFill>
                  <a:srgbClr val="0000FF"/>
                </a:solidFill>
                <a:latin typeface="Arial" pitchFamily="34" charset="0"/>
              </a:rPr>
              <a:t>	      135 </a:t>
            </a:r>
            <a:r>
              <a:rPr lang="en-US" sz="1400" dirty="0" err="1" smtClean="0">
                <a:solidFill>
                  <a:srgbClr val="0000FF"/>
                </a:solidFill>
                <a:latin typeface="Arial" pitchFamily="34" charset="0"/>
              </a:rPr>
              <a:t>pC</a:t>
            </a:r>
            <a:r>
              <a:rPr lang="en-US" sz="1400" dirty="0" smtClean="0">
                <a:solidFill>
                  <a:srgbClr val="0000FF"/>
                </a:solidFill>
                <a:latin typeface="Arial" pitchFamily="34" charset="0"/>
              </a:rPr>
              <a:t> – IR FEL </a:t>
            </a:r>
          </a:p>
          <a:p>
            <a:pPr eaLnBrk="0" hangingPunct="0"/>
            <a:r>
              <a:rPr lang="en-US" sz="1400" dirty="0" smtClean="0">
                <a:latin typeface="Arial" pitchFamily="34" charset="0"/>
              </a:rPr>
              <a:t>Rep. rate up to </a:t>
            </a:r>
            <a:r>
              <a:rPr lang="en-US" sz="1400" dirty="0" smtClean="0">
                <a:solidFill>
                  <a:srgbClr val="0000FF"/>
                </a:solidFill>
                <a:latin typeface="Arial" pitchFamily="34" charset="0"/>
              </a:rPr>
              <a:t>74.85 MHz</a:t>
            </a:r>
            <a:endParaRPr lang="en-US" sz="1400" dirty="0" smtClean="0">
              <a:latin typeface="Arial" pitchFamily="34" charset="0"/>
            </a:endParaRPr>
          </a:p>
          <a:p>
            <a:pPr eaLnBrk="0" hangingPunct="0"/>
            <a:r>
              <a:rPr lang="en-US" sz="1400" dirty="0" smtClean="0">
                <a:latin typeface="Arial" pitchFamily="34" charset="0"/>
              </a:rPr>
              <a:t>25 </a:t>
            </a:r>
            <a:r>
              <a:rPr lang="el-GR" sz="1400" dirty="0">
                <a:latin typeface="Arial" pitchFamily="34" charset="0"/>
              </a:rPr>
              <a:t>μ</a:t>
            </a:r>
            <a:r>
              <a:rPr lang="en-US" sz="1400" dirty="0">
                <a:latin typeface="Arial" pitchFamily="34" charset="0"/>
              </a:rPr>
              <a:t>J/pulse in </a:t>
            </a:r>
            <a:r>
              <a:rPr lang="en-US" sz="1400" dirty="0">
                <a:solidFill>
                  <a:srgbClr val="0000FF"/>
                </a:solidFill>
                <a:latin typeface="Arial" pitchFamily="34" charset="0"/>
              </a:rPr>
              <a:t>250–700 nm </a:t>
            </a:r>
            <a:r>
              <a:rPr lang="en-US" sz="1400" dirty="0">
                <a:latin typeface="Arial" pitchFamily="34" charset="0"/>
              </a:rPr>
              <a:t>UV-VIS</a:t>
            </a:r>
            <a:r>
              <a:rPr lang="en-US" sz="1400" dirty="0" smtClean="0">
                <a:latin typeface="Arial" pitchFamily="34" charset="0"/>
              </a:rPr>
              <a:t> </a:t>
            </a:r>
          </a:p>
          <a:p>
            <a:pPr eaLnBrk="0" hangingPunct="0"/>
            <a:r>
              <a:rPr lang="en-US" sz="1400" dirty="0">
                <a:latin typeface="Arial" pitchFamily="34" charset="0"/>
              </a:rPr>
              <a:t>120 </a:t>
            </a:r>
            <a:r>
              <a:rPr lang="el-GR" sz="1400" dirty="0">
                <a:latin typeface="Arial" pitchFamily="34" charset="0"/>
              </a:rPr>
              <a:t>μ</a:t>
            </a:r>
            <a:r>
              <a:rPr lang="en-US" sz="1400" dirty="0">
                <a:latin typeface="Arial" pitchFamily="34" charset="0"/>
              </a:rPr>
              <a:t>J/pulse in </a:t>
            </a:r>
            <a:r>
              <a:rPr lang="en-US" sz="1400" dirty="0">
                <a:solidFill>
                  <a:srgbClr val="FF0000"/>
                </a:solidFill>
                <a:latin typeface="Arial" pitchFamily="34" charset="0"/>
              </a:rPr>
              <a:t>1-10 </a:t>
            </a:r>
            <a:r>
              <a:rPr lang="el-GR" sz="1400" dirty="0">
                <a:solidFill>
                  <a:srgbClr val="FF0000"/>
                </a:solidFill>
                <a:latin typeface="Arial" pitchFamily="34" charset="0"/>
                <a:ea typeface="Arial Unicode MS" pitchFamily="34" charset="-128"/>
                <a:cs typeface="Arial Unicode MS" pitchFamily="34" charset="-128"/>
              </a:rPr>
              <a:t>μ</a:t>
            </a:r>
            <a:r>
              <a:rPr lang="en-US" sz="1400" dirty="0" err="1">
                <a:solidFill>
                  <a:srgbClr val="FF0000"/>
                </a:solidFill>
                <a:latin typeface="Arial" pitchFamily="34" charset="0"/>
              </a:rPr>
              <a:t>m</a:t>
            </a:r>
            <a:r>
              <a:rPr lang="en-US" sz="1400" dirty="0">
                <a:solidFill>
                  <a:srgbClr val="FF0000"/>
                </a:solidFill>
                <a:latin typeface="Arial" pitchFamily="34" charset="0"/>
              </a:rPr>
              <a:t> </a:t>
            </a:r>
            <a:r>
              <a:rPr lang="en-US" sz="1400" dirty="0" smtClean="0">
                <a:latin typeface="Arial" pitchFamily="34" charset="0"/>
              </a:rPr>
              <a:t>IR</a:t>
            </a:r>
          </a:p>
        </p:txBody>
      </p:sp>
      <p:pic>
        <p:nvPicPr>
          <p:cNvPr id="6" name="Picture 7" descr="3F07#1"/>
          <p:cNvPicPr>
            <a:picLocks noChangeAspect="1" noChangeArrowheads="1"/>
          </p:cNvPicPr>
          <p:nvPr/>
        </p:nvPicPr>
        <p:blipFill>
          <a:blip r:embed="rId4"/>
          <a:srcRect/>
          <a:stretch>
            <a:fillRect/>
          </a:stretch>
        </p:blipFill>
        <p:spPr bwMode="auto">
          <a:xfrm>
            <a:off x="0" y="864544"/>
            <a:ext cx="4572000" cy="3260179"/>
          </a:xfrm>
          <a:prstGeom prst="rect">
            <a:avLst/>
          </a:prstGeom>
          <a:noFill/>
          <a:ln w="9525">
            <a:noFill/>
            <a:miter lim="800000"/>
            <a:headEnd/>
            <a:tailEnd/>
          </a:ln>
        </p:spPr>
      </p:pic>
      <p:cxnSp>
        <p:nvCxnSpPr>
          <p:cNvPr id="7" name="Straight Arrow Connector 6"/>
          <p:cNvCxnSpPr/>
          <p:nvPr/>
        </p:nvCxnSpPr>
        <p:spPr bwMode="auto">
          <a:xfrm rot="5400000">
            <a:off x="1136520" y="5003452"/>
            <a:ext cx="2151842" cy="8083"/>
          </a:xfrm>
          <a:prstGeom prst="straightConnector1">
            <a:avLst/>
          </a:prstGeom>
          <a:solidFill>
            <a:schemeClr val="accent1"/>
          </a:solidFill>
          <a:ln w="31750" cap="flat" cmpd="sng" algn="ctr">
            <a:solidFill>
              <a:srgbClr val="FF0000"/>
            </a:solidFill>
            <a:prstDash val="solid"/>
            <a:round/>
            <a:headEnd type="oval" w="med" len="med"/>
            <a:tailEnd type="triangle"/>
          </a:ln>
          <a:effectLst/>
        </p:spPr>
      </p:cxnSp>
      <p:pic>
        <p:nvPicPr>
          <p:cNvPr id="13" name="Picture 6" descr="3F012#1"/>
          <p:cNvPicPr>
            <a:picLocks noChangeAspect="1" noChangeArrowheads="1"/>
          </p:cNvPicPr>
          <p:nvPr/>
        </p:nvPicPr>
        <p:blipFill>
          <a:blip r:embed="rId5"/>
          <a:srcRect/>
          <a:stretch>
            <a:fillRect/>
          </a:stretch>
        </p:blipFill>
        <p:spPr bwMode="auto">
          <a:xfrm>
            <a:off x="4572000" y="868680"/>
            <a:ext cx="4572000" cy="3260179"/>
          </a:xfrm>
          <a:prstGeom prst="rect">
            <a:avLst/>
          </a:prstGeom>
          <a:noFill/>
          <a:ln w="9525">
            <a:noFill/>
            <a:miter lim="800000"/>
            <a:headEnd/>
            <a:tailEnd/>
          </a:ln>
        </p:spPr>
      </p:pic>
      <p:cxnSp>
        <p:nvCxnSpPr>
          <p:cNvPr id="14" name="Straight Arrow Connector 13"/>
          <p:cNvCxnSpPr/>
          <p:nvPr/>
        </p:nvCxnSpPr>
        <p:spPr bwMode="auto">
          <a:xfrm rot="10800000" flipV="1">
            <a:off x="3897779" y="3947751"/>
            <a:ext cx="2970081" cy="662045"/>
          </a:xfrm>
          <a:prstGeom prst="straightConnector1">
            <a:avLst/>
          </a:prstGeom>
          <a:solidFill>
            <a:schemeClr val="accent1"/>
          </a:solidFill>
          <a:ln w="31750" cap="flat" cmpd="sng" algn="ctr">
            <a:solidFill>
              <a:srgbClr val="FF0000"/>
            </a:solidFill>
            <a:prstDash val="solid"/>
            <a:round/>
            <a:headEnd type="oval" w="med" len="med"/>
            <a:tailEnd type="triangle"/>
          </a:ln>
          <a:effectLst/>
        </p:spPr>
      </p:cxnSp>
      <p:sp>
        <p:nvSpPr>
          <p:cNvPr id="18" name="TextBox 17"/>
          <p:cNvSpPr txBox="1"/>
          <p:nvPr/>
        </p:nvSpPr>
        <p:spPr>
          <a:xfrm>
            <a:off x="4938070" y="5347172"/>
            <a:ext cx="4000663" cy="954107"/>
          </a:xfrm>
          <a:prstGeom prst="rect">
            <a:avLst/>
          </a:prstGeom>
          <a:noFill/>
          <a:ln>
            <a:solidFill>
              <a:srgbClr val="000095"/>
            </a:solidFill>
          </a:ln>
          <a:effectLst>
            <a:outerShdw blurRad="50800" dist="38100" dir="2700000" algn="tl" rotWithShape="0">
              <a:srgbClr val="000000">
                <a:alpha val="43000"/>
              </a:srgbClr>
            </a:outerShdw>
          </a:effectLst>
        </p:spPr>
        <p:txBody>
          <a:bodyPr wrap="square" rtlCol="0">
            <a:spAutoFit/>
          </a:bodyPr>
          <a:lstStyle/>
          <a:p>
            <a:r>
              <a:rPr lang="en-US" sz="1400" dirty="0"/>
              <a:t>E</a:t>
            </a:r>
            <a:r>
              <a:rPr lang="en-US" sz="1400" dirty="0" smtClean="0"/>
              <a:t>xpansion in a long drift space between ARC1 and the chicane of the IR FEL. This section has 12 quads that were turned off for this demonstration to make the long drift.</a:t>
            </a:r>
            <a:endParaRPr lang="en-US" sz="1400" dirty="0"/>
          </a:p>
        </p:txBody>
      </p:sp>
      <p:sp>
        <p:nvSpPr>
          <p:cNvPr id="10" name="TextBox 9"/>
          <p:cNvSpPr txBox="1"/>
          <p:nvPr/>
        </p:nvSpPr>
        <p:spPr>
          <a:xfrm>
            <a:off x="7190775" y="6496595"/>
            <a:ext cx="534096" cy="307777"/>
          </a:xfrm>
          <a:prstGeom prst="rect">
            <a:avLst/>
          </a:prstGeom>
          <a:noFill/>
        </p:spPr>
        <p:txBody>
          <a:bodyPr wrap="none" rtlCol="0">
            <a:spAutoFit/>
          </a:bodyPr>
          <a:lstStyle/>
          <a:p>
            <a:r>
              <a:rPr lang="en-US" sz="1400" dirty="0" smtClean="0"/>
              <a:t>5/15</a:t>
            </a:r>
            <a:endParaRPr lang="en-US" sz="14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“The Grand Scheme”</a:t>
            </a:r>
          </a:p>
        </p:txBody>
      </p:sp>
      <p:grpSp>
        <p:nvGrpSpPr>
          <p:cNvPr id="31" name="Group 30"/>
          <p:cNvGrpSpPr/>
          <p:nvPr/>
        </p:nvGrpSpPr>
        <p:grpSpPr>
          <a:xfrm>
            <a:off x="76200" y="838200"/>
            <a:ext cx="6858000" cy="1219200"/>
            <a:chOff x="76200" y="838200"/>
            <a:chExt cx="6858000" cy="1219200"/>
          </a:xfrm>
        </p:grpSpPr>
        <p:sp>
          <p:nvSpPr>
            <p:cNvPr id="3" name="Rounded Rectangle 2"/>
            <p:cNvSpPr/>
            <p:nvPr/>
          </p:nvSpPr>
          <p:spPr bwMode="auto">
            <a:xfrm>
              <a:off x="76200" y="838200"/>
              <a:ext cx="6858000" cy="1219200"/>
            </a:xfrm>
            <a:prstGeom prst="roundRect">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 Transverse beam </a:t>
              </a:r>
              <a:r>
                <a:rPr lang="en-US" sz="1600" b="1" dirty="0" smtClean="0">
                  <a:latin typeface="Arial"/>
                  <a:cs typeface="Arial"/>
                </a:rPr>
                <a:t>p</a:t>
              </a:r>
              <a:r>
                <a:rPr kumimoji="0" lang="en-US" sz="1600" b="1" i="0" u="none" strike="noStrike" cap="none" normalizeH="0" baseline="0" dirty="0" smtClean="0">
                  <a:ln>
                    <a:noFill/>
                  </a:ln>
                  <a:solidFill>
                    <a:schemeClr val="tx1"/>
                  </a:solidFill>
                  <a:effectLst/>
                  <a:latin typeface="Arial"/>
                  <a:cs typeface="Arial"/>
                </a:rPr>
                <a:t>rofile measurements with LDR </a:t>
              </a:r>
              <a:r>
                <a:rPr kumimoji="0" lang="en-US" sz="1600" b="1" i="0" u="none" strike="noStrike" cap="none" normalizeH="0" dirty="0" smtClean="0">
                  <a:ln>
                    <a:noFill/>
                  </a:ln>
                  <a:solidFill>
                    <a:schemeClr val="tx1"/>
                  </a:solidFill>
                  <a:effectLst/>
                  <a:latin typeface="Arial"/>
                  <a:cs typeface="Arial"/>
                </a:rPr>
                <a:t> </a:t>
              </a:r>
              <a:endParaRPr kumimoji="0" lang="en-US" sz="1600" b="1" i="0" u="none" strike="noStrike" cap="none" normalizeH="0" baseline="0" dirty="0" smtClean="0">
                <a:ln>
                  <a:noFill/>
                </a:ln>
                <a:solidFill>
                  <a:schemeClr val="tx1"/>
                </a:solidFill>
                <a:effectLst/>
                <a:latin typeface="Arial"/>
                <a:cs typeface="Arial"/>
              </a:endParaRPr>
            </a:p>
          </p:txBody>
        </p:sp>
        <p:sp>
          <p:nvSpPr>
            <p:cNvPr id="4" name="Rounded Rectangle 3"/>
            <p:cNvSpPr/>
            <p:nvPr/>
          </p:nvSpPr>
          <p:spPr bwMode="auto">
            <a:xfrm>
              <a:off x="2286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Wire scanner</a:t>
              </a:r>
            </a:p>
          </p:txBody>
        </p:sp>
        <p:sp>
          <p:nvSpPr>
            <p:cNvPr id="5" name="Rounded Rectangle 4"/>
            <p:cNvSpPr/>
            <p:nvPr/>
          </p:nvSpPr>
          <p:spPr bwMode="auto">
            <a:xfrm>
              <a:off x="19050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LDR imaging</a:t>
              </a:r>
            </a:p>
          </p:txBody>
        </p:sp>
        <p:sp>
          <p:nvSpPr>
            <p:cNvPr id="6" name="Rounded Rectangle 5"/>
            <p:cNvSpPr/>
            <p:nvPr/>
          </p:nvSpPr>
          <p:spPr bwMode="auto">
            <a:xfrm>
              <a:off x="35814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CW laser</a:t>
              </a:r>
              <a:r>
                <a:rPr kumimoji="0" lang="en-US" sz="1600" b="0" i="0" u="none" strike="noStrike" cap="none" normalizeH="0" dirty="0" smtClean="0">
                  <a:ln>
                    <a:noFill/>
                  </a:ln>
                  <a:solidFill>
                    <a:schemeClr val="tx1"/>
                  </a:solidFill>
                  <a:effectLst/>
                  <a:latin typeface="Arial"/>
                  <a:cs typeface="Arial"/>
                </a:rPr>
                <a:t> wire</a:t>
              </a:r>
              <a:endParaRPr kumimoji="0" lang="en-US" sz="1600" b="0" i="0" u="none" strike="noStrike" cap="none" normalizeH="0" baseline="0" dirty="0" smtClean="0">
                <a:ln>
                  <a:noFill/>
                </a:ln>
                <a:solidFill>
                  <a:schemeClr val="tx1"/>
                </a:solidFill>
                <a:effectLst/>
                <a:latin typeface="Arial"/>
                <a:cs typeface="Arial"/>
              </a:endParaRPr>
            </a:p>
          </p:txBody>
        </p:sp>
        <p:sp>
          <p:nvSpPr>
            <p:cNvPr id="7" name="Rounded Rectangle 6"/>
            <p:cNvSpPr/>
            <p:nvPr/>
          </p:nvSpPr>
          <p:spPr bwMode="auto">
            <a:xfrm>
              <a:off x="52578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Coronagraph</a:t>
              </a:r>
              <a:endParaRPr kumimoji="0" lang="en-US" sz="1600" b="0" i="0" u="none" strike="noStrike" cap="none" normalizeH="0" baseline="0" dirty="0" smtClean="0">
                <a:ln>
                  <a:noFill/>
                </a:ln>
                <a:solidFill>
                  <a:schemeClr val="tx1"/>
                </a:solidFill>
                <a:effectLst/>
                <a:latin typeface="Arial"/>
                <a:cs typeface="Arial"/>
              </a:endParaRPr>
            </a:p>
          </p:txBody>
        </p:sp>
      </p:grpSp>
      <p:grpSp>
        <p:nvGrpSpPr>
          <p:cNvPr id="34" name="Group 33"/>
          <p:cNvGrpSpPr/>
          <p:nvPr/>
        </p:nvGrpSpPr>
        <p:grpSpPr>
          <a:xfrm>
            <a:off x="76200" y="2057400"/>
            <a:ext cx="3352800" cy="3048000"/>
            <a:chOff x="76200" y="2057400"/>
            <a:chExt cx="3352800" cy="3048000"/>
          </a:xfrm>
        </p:grpSpPr>
        <p:grpSp>
          <p:nvGrpSpPr>
            <p:cNvPr id="32" name="Group 31"/>
            <p:cNvGrpSpPr/>
            <p:nvPr/>
          </p:nvGrpSpPr>
          <p:grpSpPr>
            <a:xfrm>
              <a:off x="76200" y="2438400"/>
              <a:ext cx="3352800" cy="2667000"/>
              <a:chOff x="76200" y="2438400"/>
              <a:chExt cx="3352800" cy="2667000"/>
            </a:xfrm>
          </p:grpSpPr>
          <p:sp>
            <p:nvSpPr>
              <p:cNvPr id="8" name="Rounded Rectangle 7"/>
              <p:cNvSpPr/>
              <p:nvPr/>
            </p:nvSpPr>
            <p:spPr bwMode="auto">
              <a:xfrm>
                <a:off x="76200" y="2438400"/>
                <a:ext cx="3352800" cy="2667000"/>
              </a:xfrm>
              <a:prstGeom prst="roundRect">
                <a:avLst>
                  <a:gd name="adj" fmla="val 7658"/>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II. Transverse phase space measurements</a:t>
                </a:r>
                <a:r>
                  <a:rPr kumimoji="0" lang="en-US" sz="1600" b="1" i="0" u="none" strike="noStrike" cap="none" normalizeH="0" dirty="0" smtClean="0">
                    <a:ln>
                      <a:noFill/>
                    </a:ln>
                    <a:solidFill>
                      <a:schemeClr val="tx1"/>
                    </a:solidFill>
                    <a:effectLst/>
                    <a:latin typeface="Arial"/>
                    <a:cs typeface="Arial"/>
                  </a:rPr>
                  <a:t> </a:t>
                </a:r>
                <a:r>
                  <a:rPr kumimoji="0" lang="en-US" sz="1600" b="1" i="0" u="sng" strike="noStrike" cap="none" normalizeH="0" baseline="0" dirty="0" smtClean="0">
                    <a:ln>
                      <a:noFill/>
                    </a:ln>
                    <a:solidFill>
                      <a:schemeClr val="tx1"/>
                    </a:solidFill>
                    <a:effectLst/>
                    <a:latin typeface="Arial"/>
                    <a:cs typeface="Arial"/>
                  </a:rPr>
                  <a:t>with LDR</a:t>
                </a:r>
              </a:p>
            </p:txBody>
          </p:sp>
          <p:sp>
            <p:nvSpPr>
              <p:cNvPr id="9" name="Rounded Rectangle 8"/>
              <p:cNvSpPr/>
              <p:nvPr/>
            </p:nvSpPr>
            <p:spPr bwMode="auto">
              <a:xfrm>
                <a:off x="228600" y="32004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Tomography – </a:t>
                </a:r>
                <a:r>
                  <a:rPr lang="en-US" sz="1600" dirty="0" smtClean="0">
                    <a:latin typeface="Arial"/>
                    <a:cs typeface="Arial"/>
                  </a:rPr>
                  <a:t>where </a:t>
                </a:r>
                <a:r>
                  <a:rPr kumimoji="0" lang="en-US" sz="1600" b="0" i="0" u="none" strike="noStrike" cap="none" normalizeH="0" dirty="0" smtClean="0">
                    <a:ln>
                      <a:noFill/>
                    </a:ln>
                    <a:solidFill>
                      <a:schemeClr val="tx1"/>
                    </a:solidFill>
                    <a:effectLst/>
                    <a:latin typeface="Arial"/>
                    <a:cs typeface="Arial"/>
                  </a:rPr>
                  <a:t>linear optics work (135 </a:t>
                </a:r>
                <a:r>
                  <a:rPr kumimoji="0" lang="en-US" sz="1600" b="0" i="0" u="none" strike="noStrike" cap="none" normalizeH="0" dirty="0" err="1" smtClean="0">
                    <a:ln>
                      <a:noFill/>
                    </a:ln>
                    <a:solidFill>
                      <a:schemeClr val="tx1"/>
                    </a:solidFill>
                    <a:effectLst/>
                    <a:latin typeface="Arial"/>
                    <a:cs typeface="Arial"/>
                  </a:rPr>
                  <a:t>MeV</a:t>
                </a:r>
                <a:r>
                  <a:rPr kumimoji="0" lang="en-US" sz="1600" b="0" i="0" u="none" strike="noStrike" cap="none" normalizeH="0" dirty="0" smtClean="0">
                    <a:ln>
                      <a:noFill/>
                    </a:ln>
                    <a:solidFill>
                      <a:schemeClr val="tx1"/>
                    </a:solidFill>
                    <a:effectLst/>
                    <a:latin typeface="Arial"/>
                    <a:cs typeface="Arial"/>
                  </a:rPr>
                  <a:t>)</a:t>
                </a:r>
                <a:endParaRPr kumimoji="0" lang="en-US" sz="1600" b="0" i="0" u="none" strike="noStrike" cap="none" normalizeH="0" baseline="0" dirty="0" smtClean="0">
                  <a:ln>
                    <a:noFill/>
                  </a:ln>
                  <a:solidFill>
                    <a:schemeClr val="tx1"/>
                  </a:solidFill>
                  <a:effectLst/>
                  <a:latin typeface="Arial"/>
                  <a:cs typeface="Arial"/>
                </a:endParaRPr>
              </a:p>
            </p:txBody>
          </p:sp>
          <p:sp>
            <p:nvSpPr>
              <p:cNvPr id="10" name="Rounded Rectangle 9"/>
              <p:cNvSpPr/>
              <p:nvPr/>
            </p:nvSpPr>
            <p:spPr bwMode="auto">
              <a:xfrm>
                <a:off x="228600" y="41148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Scanning slit - space charge dominated beam (9 </a:t>
                </a:r>
                <a:r>
                  <a:rPr lang="en-US" sz="1600" dirty="0" err="1" smtClean="0">
                    <a:latin typeface="Arial"/>
                    <a:cs typeface="Arial"/>
                  </a:rPr>
                  <a:t>MeV</a:t>
                </a:r>
                <a:r>
                  <a:rPr lang="en-US" sz="1600" dirty="0" smtClean="0">
                    <a:latin typeface="Arial"/>
                    <a:cs typeface="Arial"/>
                  </a:rPr>
                  <a:t>)</a:t>
                </a:r>
                <a:endParaRPr kumimoji="0" lang="en-US" sz="1600" b="0" i="0" u="none" strike="noStrike" cap="none" normalizeH="0" baseline="0" dirty="0" smtClean="0">
                  <a:ln>
                    <a:noFill/>
                  </a:ln>
                  <a:solidFill>
                    <a:schemeClr val="tx1"/>
                  </a:solidFill>
                  <a:effectLst/>
                  <a:latin typeface="Arial"/>
                  <a:cs typeface="Arial"/>
                </a:endParaRPr>
              </a:p>
            </p:txBody>
          </p:sp>
        </p:grpSp>
        <p:sp>
          <p:nvSpPr>
            <p:cNvPr id="20" name="Down Arrow 19"/>
            <p:cNvSpPr/>
            <p:nvPr/>
          </p:nvSpPr>
          <p:spPr bwMode="auto">
            <a:xfrm>
              <a:off x="1600200" y="2057400"/>
              <a:ext cx="304800" cy="381000"/>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5" name="Group 34"/>
          <p:cNvGrpSpPr/>
          <p:nvPr/>
        </p:nvGrpSpPr>
        <p:grpSpPr>
          <a:xfrm>
            <a:off x="3581400" y="2057400"/>
            <a:ext cx="3352800" cy="3048000"/>
            <a:chOff x="3581400" y="2057400"/>
            <a:chExt cx="3352800" cy="3048000"/>
          </a:xfrm>
        </p:grpSpPr>
        <p:grpSp>
          <p:nvGrpSpPr>
            <p:cNvPr id="33" name="Group 32"/>
            <p:cNvGrpSpPr/>
            <p:nvPr/>
          </p:nvGrpSpPr>
          <p:grpSpPr>
            <a:xfrm>
              <a:off x="3581400" y="2438400"/>
              <a:ext cx="3352800" cy="2667000"/>
              <a:chOff x="3581400" y="2438400"/>
              <a:chExt cx="3352800" cy="2667000"/>
            </a:xfrm>
          </p:grpSpPr>
          <p:sp>
            <p:nvSpPr>
              <p:cNvPr id="16" name="Rounded Rectangle 15"/>
              <p:cNvSpPr/>
              <p:nvPr/>
            </p:nvSpPr>
            <p:spPr bwMode="auto">
              <a:xfrm>
                <a:off x="3581400" y="2438400"/>
                <a:ext cx="3352800" cy="2667000"/>
              </a:xfrm>
              <a:prstGeom prst="roundRect">
                <a:avLst>
                  <a:gd name="adj" fmla="val 7658"/>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III. Longitudinal phase space </a:t>
                </a:r>
                <a:r>
                  <a:rPr kumimoji="0" lang="en-US" sz="1600" b="1" i="0" u="sng" strike="noStrike" cap="none" normalizeH="0" baseline="0" dirty="0" smtClean="0">
                    <a:ln>
                      <a:noFill/>
                    </a:ln>
                    <a:solidFill>
                      <a:schemeClr val="tx1"/>
                    </a:solidFill>
                    <a:effectLst/>
                    <a:latin typeface="Arial"/>
                    <a:cs typeface="Arial"/>
                  </a:rPr>
                  <a:t>with LDR</a:t>
                </a:r>
                <a:r>
                  <a:rPr lang="en-US" sz="1600" b="1" dirty="0" smtClean="0">
                    <a:latin typeface="Arial"/>
                    <a:cs typeface="Arial"/>
                  </a:rPr>
                  <a:t>  </a:t>
                </a:r>
                <a:r>
                  <a:rPr lang="en-US" sz="1600" dirty="0" smtClean="0">
                    <a:latin typeface="Arial"/>
                    <a:cs typeface="Arial"/>
                  </a:rPr>
                  <a:t>(in injector at 9 </a:t>
                </a:r>
                <a:r>
                  <a:rPr lang="en-US" sz="1600" dirty="0" err="1" smtClean="0">
                    <a:latin typeface="Arial"/>
                    <a:cs typeface="Arial"/>
                  </a:rPr>
                  <a:t>MeV</a:t>
                </a:r>
                <a:r>
                  <a:rPr lang="en-US" sz="1600" dirty="0" smtClean="0">
                    <a:latin typeface="Arial"/>
                    <a:cs typeface="Arial"/>
                  </a:rPr>
                  <a:t>)</a:t>
                </a:r>
                <a:endParaRPr kumimoji="0" lang="en-US" sz="1600" i="0" strike="noStrike" cap="none" normalizeH="0" baseline="0" dirty="0" smtClean="0">
                  <a:ln>
                    <a:noFill/>
                  </a:ln>
                  <a:solidFill>
                    <a:schemeClr val="tx1"/>
                  </a:solidFill>
                  <a:effectLst/>
                  <a:latin typeface="Arial"/>
                  <a:cs typeface="Arial"/>
                </a:endParaRPr>
              </a:p>
            </p:txBody>
          </p:sp>
          <p:sp>
            <p:nvSpPr>
              <p:cNvPr id="18" name="Rounded Rectangle 17"/>
              <p:cNvSpPr/>
              <p:nvPr/>
            </p:nvSpPr>
            <p:spPr bwMode="auto">
              <a:xfrm>
                <a:off x="3733800" y="32004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Time resolving laser wire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(Thomson scattering, CW)</a:t>
                </a:r>
              </a:p>
            </p:txBody>
          </p:sp>
          <p:sp>
            <p:nvSpPr>
              <p:cNvPr id="19" name="Rounded Rectangle 18"/>
              <p:cNvSpPr/>
              <p:nvPr/>
            </p:nvSpPr>
            <p:spPr bwMode="auto">
              <a:xfrm>
                <a:off x="3733800" y="41148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Transverse kicker cavity + spectrometer </a:t>
                </a:r>
                <a:r>
                  <a:rPr kumimoji="0" lang="en-US" sz="1600" b="0" i="0" u="none" strike="noStrike" cap="none" normalizeH="0" baseline="0" dirty="0" smtClean="0">
                    <a:ln>
                      <a:noFill/>
                    </a:ln>
                    <a:solidFill>
                      <a:schemeClr val="tx1"/>
                    </a:solidFill>
                    <a:effectLst/>
                    <a:latin typeface="Arial"/>
                    <a:cs typeface="Arial"/>
                  </a:rPr>
                  <a:t>+ LDR imaging</a:t>
                </a:r>
              </a:p>
            </p:txBody>
          </p:sp>
        </p:grpSp>
        <p:sp>
          <p:nvSpPr>
            <p:cNvPr id="21" name="Down Arrow 20"/>
            <p:cNvSpPr/>
            <p:nvPr/>
          </p:nvSpPr>
          <p:spPr bwMode="auto">
            <a:xfrm>
              <a:off x="5105400" y="2057400"/>
              <a:ext cx="304800" cy="381000"/>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7" name="Group 36"/>
          <p:cNvGrpSpPr/>
          <p:nvPr/>
        </p:nvGrpSpPr>
        <p:grpSpPr>
          <a:xfrm>
            <a:off x="76200" y="5105400"/>
            <a:ext cx="3352800" cy="1219200"/>
            <a:chOff x="76200" y="5105400"/>
            <a:chExt cx="3352800" cy="1219200"/>
          </a:xfrm>
        </p:grpSpPr>
        <p:sp>
          <p:nvSpPr>
            <p:cNvPr id="25" name="Rounded Rectangle 24"/>
            <p:cNvSpPr/>
            <p:nvPr/>
          </p:nvSpPr>
          <p:spPr bwMode="auto">
            <a:xfrm>
              <a:off x="76200" y="5486400"/>
              <a:ext cx="3352800" cy="838200"/>
            </a:xfrm>
            <a:prstGeom prst="roundRect">
              <a:avLst>
                <a:gd name="adj" fmla="val 22809"/>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IV. High order optics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to manipulate</a:t>
              </a:r>
              <a:r>
                <a:rPr kumimoji="0" lang="en-US" sz="1600" b="1" i="0" u="none" strike="noStrike" cap="none" normalizeH="0" dirty="0" smtClean="0">
                  <a:ln>
                    <a:noFill/>
                  </a:ln>
                  <a:solidFill>
                    <a:schemeClr val="tx1"/>
                  </a:solidFill>
                  <a:effectLst/>
                  <a:latin typeface="Arial"/>
                  <a:cs typeface="Arial"/>
                </a:rPr>
                <a:t> </a:t>
              </a:r>
              <a:r>
                <a:rPr kumimoji="0" lang="en-US" sz="1600" b="1" i="0" u="none" strike="noStrike" cap="none" normalizeH="0" baseline="0" dirty="0" smtClean="0">
                  <a:ln>
                    <a:noFill/>
                  </a:ln>
                  <a:solidFill>
                    <a:schemeClr val="tx1"/>
                  </a:solidFill>
                  <a:effectLst/>
                  <a:latin typeface="Arial"/>
                  <a:cs typeface="Arial"/>
                </a:rPr>
                <a:t>halo</a:t>
              </a:r>
              <a:endParaRPr kumimoji="0" lang="en-US" sz="1600" b="1" i="0" u="sng" strike="noStrike" cap="none" normalizeH="0" baseline="0" dirty="0" smtClean="0">
                <a:ln>
                  <a:noFill/>
                </a:ln>
                <a:solidFill>
                  <a:schemeClr val="tx1"/>
                </a:solidFill>
                <a:effectLst/>
                <a:latin typeface="Arial"/>
                <a:cs typeface="Arial"/>
              </a:endParaRPr>
            </a:p>
          </p:txBody>
        </p:sp>
        <p:sp>
          <p:nvSpPr>
            <p:cNvPr id="26" name="Down Arrow 25"/>
            <p:cNvSpPr/>
            <p:nvPr/>
          </p:nvSpPr>
          <p:spPr bwMode="auto">
            <a:xfrm>
              <a:off x="1600200" y="5105400"/>
              <a:ext cx="304800" cy="381000"/>
            </a:xfrm>
            <a:prstGeom prst="downArrow">
              <a:avLst/>
            </a:prstGeom>
            <a:solidFill>
              <a:srgbClr val="FF6600"/>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23" name="Bent Arrow 22"/>
          <p:cNvSpPr/>
          <p:nvPr/>
        </p:nvSpPr>
        <p:spPr bwMode="auto">
          <a:xfrm rot="5400000">
            <a:off x="7200900" y="1409700"/>
            <a:ext cx="990600" cy="1066800"/>
          </a:xfrm>
          <a:prstGeom prst="bentArrow">
            <a:avLst>
              <a:gd name="adj1" fmla="val 15385"/>
              <a:gd name="adj2" fmla="val 15919"/>
              <a:gd name="adj3" fmla="val 18590"/>
              <a:gd name="adj4" fmla="val 21181"/>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40" name="Group 39"/>
          <p:cNvGrpSpPr/>
          <p:nvPr/>
        </p:nvGrpSpPr>
        <p:grpSpPr>
          <a:xfrm>
            <a:off x="7086600" y="2438400"/>
            <a:ext cx="1905000" cy="3048000"/>
            <a:chOff x="7086600" y="2438400"/>
            <a:chExt cx="1905000" cy="3048000"/>
          </a:xfrm>
        </p:grpSpPr>
        <p:sp>
          <p:nvSpPr>
            <p:cNvPr id="22" name="Rounded Rectangle 21"/>
            <p:cNvSpPr/>
            <p:nvPr/>
          </p:nvSpPr>
          <p:spPr bwMode="auto">
            <a:xfrm>
              <a:off x="7086600" y="2438400"/>
              <a:ext cx="1905000" cy="2667000"/>
            </a:xfrm>
            <a:prstGeom prst="roundRect">
              <a:avLst>
                <a:gd name="adj" fmla="val 10991"/>
              </a:avLst>
            </a:prstGeom>
            <a:gradFill flip="none" rotWithShape="1">
              <a:gsLst>
                <a:gs pos="0">
                  <a:schemeClr val="bg2">
                    <a:lumMod val="20000"/>
                    <a:lumOff val="80000"/>
                  </a:schemeClr>
                </a:gs>
                <a:gs pos="100000">
                  <a:schemeClr val="bg1"/>
                </a:gs>
              </a:gsLst>
              <a:lin ang="5400000" scaled="0"/>
              <a:tileRect/>
            </a:gradFill>
            <a:ln w="3175" cap="flat" cmpd="sng" algn="ctr">
              <a:solidFill>
                <a:schemeClr val="bg2">
                  <a:lumMod val="20000"/>
                  <a:lumOff val="8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strike="noStrike" cap="none" normalizeH="0" baseline="0" dirty="0" smtClean="0">
                  <a:ln>
                    <a:noFill/>
                  </a:ln>
                  <a:solidFill>
                    <a:schemeClr val="tx1"/>
                  </a:solidFill>
                  <a:effectLst/>
                  <a:latin typeface="Arial"/>
                  <a:cs typeface="Arial"/>
                </a:rPr>
                <a:t>Drive</a:t>
              </a:r>
              <a:r>
                <a:rPr kumimoji="0" lang="en-US" sz="1500" b="1" i="0" strike="noStrike" cap="none" normalizeH="0" dirty="0" smtClean="0">
                  <a:ln>
                    <a:noFill/>
                  </a:ln>
                  <a:solidFill>
                    <a:schemeClr val="tx1"/>
                  </a:solidFill>
                  <a:effectLst/>
                  <a:latin typeface="Arial"/>
                  <a:cs typeface="Arial"/>
                </a:rPr>
                <a:t> Laser LDR</a:t>
              </a:r>
            </a:p>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a:cs typeface="Arial"/>
                </a:rPr>
                <a:t>m</a:t>
              </a:r>
              <a:r>
                <a:rPr lang="en-US" sz="1500" b="1" baseline="0" dirty="0" smtClean="0">
                  <a:latin typeface="Arial"/>
                  <a:cs typeface="Arial"/>
                </a:rPr>
                <a:t>easurements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i="0" strike="noStrike" cap="none" normalizeH="0" dirty="0" smtClean="0">
                <a:ln>
                  <a:noFill/>
                </a:ln>
                <a:solidFill>
                  <a:schemeClr val="tx1"/>
                </a:solidFill>
                <a:effectLst/>
                <a:latin typeface="Arial"/>
                <a:cs typeface="Arial"/>
              </a:endParaRPr>
            </a:p>
            <a:p>
              <a:pPr marL="0" marR="0" indent="0" algn="ctr" defTabSz="914400" rtl="0" eaLnBrk="0" fontAlgn="base" latinLnBrk="0" hangingPunct="0">
                <a:lnSpc>
                  <a:spcPct val="100000"/>
                </a:lnSpc>
                <a:spcBef>
                  <a:spcPct val="0"/>
                </a:spcBef>
                <a:spcAft>
                  <a:spcPct val="0"/>
                </a:spcAft>
                <a:buClrTx/>
                <a:buSzTx/>
                <a:buFontTx/>
                <a:buNone/>
                <a:tabLst/>
              </a:pPr>
              <a:r>
                <a:rPr lang="en-US" sz="1500" i="1" dirty="0" smtClean="0">
                  <a:latin typeface="Arial"/>
                  <a:cs typeface="Arial"/>
                </a:rPr>
                <a:t>to start modeling with LDR and real</a:t>
              </a:r>
            </a:p>
            <a:p>
              <a:pPr marL="0" marR="0" indent="0" algn="ctr" defTabSz="914400" rtl="0" eaLnBrk="0" fontAlgn="base" latinLnBrk="0" hangingPunct="0">
                <a:lnSpc>
                  <a:spcPct val="100000"/>
                </a:lnSpc>
                <a:spcBef>
                  <a:spcPct val="0"/>
                </a:spcBef>
                <a:spcAft>
                  <a:spcPct val="0"/>
                </a:spcAft>
                <a:buClrTx/>
                <a:buSzTx/>
                <a:buFontTx/>
                <a:buNone/>
                <a:tabLst/>
              </a:pPr>
              <a:r>
                <a:rPr lang="en-US" sz="1500" i="1" dirty="0" smtClean="0">
                  <a:latin typeface="Arial"/>
                  <a:cs typeface="Arial"/>
                </a:rPr>
                <a:t>Initial conditions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i="0" strike="noStrike" cap="none" normalizeH="0" dirty="0" smtClean="0">
                <a:ln>
                  <a:noFill/>
                </a:ln>
                <a:solidFill>
                  <a:schemeClr val="tx1"/>
                </a:solidFill>
                <a:effectLst/>
                <a:latin typeface="Arial"/>
                <a:cs typeface="Arial"/>
              </a:endParaRPr>
            </a:p>
            <a:p>
              <a:pPr marL="0" marR="0" indent="0" defTabSz="914400" rtl="0" eaLnBrk="0" fontAlgn="base" latinLnBrk="0" hangingPunct="0">
                <a:lnSpc>
                  <a:spcPct val="100000"/>
                </a:lnSpc>
                <a:spcBef>
                  <a:spcPct val="0"/>
                </a:spcBef>
                <a:spcAft>
                  <a:spcPct val="0"/>
                </a:spcAft>
                <a:buClr>
                  <a:srgbClr val="000095"/>
                </a:buClr>
                <a:buSzTx/>
                <a:buFont typeface="Arial"/>
                <a:buChar char="•"/>
                <a:tabLst/>
              </a:pPr>
              <a:r>
                <a:rPr lang="en-US" sz="1500" dirty="0" smtClean="0">
                  <a:latin typeface="Arial"/>
                  <a:cs typeface="Arial"/>
                </a:rPr>
                <a:t> transverse </a:t>
              </a:r>
            </a:p>
            <a:p>
              <a:pPr marL="0" marR="0" indent="0" defTabSz="914400" rtl="0" eaLnBrk="0" fontAlgn="base" latinLnBrk="0" hangingPunct="0">
                <a:lnSpc>
                  <a:spcPct val="100000"/>
                </a:lnSpc>
                <a:spcBef>
                  <a:spcPct val="0"/>
                </a:spcBef>
                <a:spcAft>
                  <a:spcPct val="0"/>
                </a:spcAft>
                <a:buClr>
                  <a:srgbClr val="000095"/>
                </a:buClr>
                <a:buSzTx/>
                <a:buFont typeface="Arial"/>
                <a:buChar char="•"/>
                <a:tabLst/>
              </a:pPr>
              <a:r>
                <a:rPr kumimoji="0" lang="en-US" sz="1500" i="0" strike="noStrike" cap="none" normalizeH="0" baseline="0" dirty="0" smtClean="0">
                  <a:ln>
                    <a:noFill/>
                  </a:ln>
                  <a:solidFill>
                    <a:schemeClr val="tx1"/>
                  </a:solidFill>
                  <a:effectLst/>
                  <a:latin typeface="Arial"/>
                  <a:cs typeface="Arial"/>
                </a:rPr>
                <a:t> longitudinal</a:t>
              </a:r>
            </a:p>
            <a:p>
              <a:pPr marL="0" marR="0" indent="0" defTabSz="914400" rtl="0" eaLnBrk="0" fontAlgn="base" latinLnBrk="0" hangingPunct="0">
                <a:lnSpc>
                  <a:spcPct val="100000"/>
                </a:lnSpc>
                <a:spcBef>
                  <a:spcPct val="0"/>
                </a:spcBef>
                <a:spcAft>
                  <a:spcPct val="0"/>
                </a:spcAft>
                <a:buClr>
                  <a:srgbClr val="000095"/>
                </a:buClr>
                <a:buSzTx/>
                <a:buFont typeface="Arial"/>
                <a:buChar char="•"/>
                <a:tabLst/>
              </a:pPr>
              <a:r>
                <a:rPr lang="en-US" sz="1500" dirty="0" smtClean="0">
                  <a:latin typeface="Arial"/>
                  <a:cs typeface="Arial"/>
                </a:rPr>
                <a:t> cathode Q.E. 2D</a:t>
              </a:r>
              <a:endParaRPr kumimoji="0" lang="en-US" sz="1500" i="0" strike="noStrike" cap="none" normalizeH="0" baseline="0" dirty="0" smtClean="0">
                <a:ln>
                  <a:noFill/>
                </a:ln>
                <a:solidFill>
                  <a:schemeClr val="tx1"/>
                </a:solidFill>
                <a:effectLst/>
                <a:latin typeface="Arial"/>
                <a:cs typeface="Arial"/>
              </a:endParaRPr>
            </a:p>
          </p:txBody>
        </p:sp>
        <p:sp>
          <p:nvSpPr>
            <p:cNvPr id="28" name="Down Arrow 27"/>
            <p:cNvSpPr/>
            <p:nvPr/>
          </p:nvSpPr>
          <p:spPr bwMode="auto">
            <a:xfrm>
              <a:off x="7924800" y="5105400"/>
              <a:ext cx="304800" cy="381000"/>
            </a:xfrm>
            <a:prstGeom prst="downArrow">
              <a:avLst/>
            </a:prstGeom>
            <a:solidFill>
              <a:srgbClr val="0000FF"/>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8" name="Group 37"/>
          <p:cNvGrpSpPr/>
          <p:nvPr/>
        </p:nvGrpSpPr>
        <p:grpSpPr>
          <a:xfrm>
            <a:off x="3331836" y="5073276"/>
            <a:ext cx="5659764" cy="1251324"/>
            <a:chOff x="3331836" y="5073276"/>
            <a:chExt cx="5659764" cy="1251324"/>
          </a:xfrm>
        </p:grpSpPr>
        <p:sp>
          <p:nvSpPr>
            <p:cNvPr id="27" name="Rounded Rectangle 26"/>
            <p:cNvSpPr/>
            <p:nvPr/>
          </p:nvSpPr>
          <p:spPr bwMode="auto">
            <a:xfrm>
              <a:off x="3581400" y="5486400"/>
              <a:ext cx="5410200" cy="838200"/>
            </a:xfrm>
            <a:prstGeom prst="roundRect">
              <a:avLst>
                <a:gd name="adj" fmla="val 25335"/>
              </a:avLst>
            </a:prstGeom>
            <a:gradFill flip="none" rotWithShape="1">
              <a:gsLst>
                <a:gs pos="0">
                  <a:srgbClr val="FFFF00"/>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atin typeface="Arial"/>
                  <a:cs typeface="Arial"/>
                </a:rPr>
                <a:t>V</a:t>
              </a:r>
              <a:r>
                <a:rPr kumimoji="0" lang="en-US" sz="1600" b="1" i="0" u="none" strike="noStrike" cap="none" normalizeH="0" baseline="0" dirty="0" smtClean="0">
                  <a:ln>
                    <a:noFill/>
                  </a:ln>
                  <a:solidFill>
                    <a:schemeClr val="tx1"/>
                  </a:solidFill>
                  <a:effectLst/>
                  <a:latin typeface="Arial"/>
                  <a:cs typeface="Arial"/>
                </a:rPr>
                <a:t>. Beam </a:t>
              </a:r>
              <a:r>
                <a:rPr lang="en-US" sz="1600" b="1" dirty="0" smtClean="0">
                  <a:latin typeface="Arial"/>
                  <a:cs typeface="Arial"/>
                </a:rPr>
                <a:t>d</a:t>
              </a:r>
              <a:r>
                <a:rPr kumimoji="0" lang="en-US" sz="1600" b="1" i="0" u="none" strike="noStrike" cap="none" normalizeH="0" baseline="0" dirty="0" smtClean="0">
                  <a:ln>
                    <a:noFill/>
                  </a:ln>
                  <a:solidFill>
                    <a:schemeClr val="tx1"/>
                  </a:solidFill>
                  <a:effectLst/>
                  <a:latin typeface="Arial"/>
                  <a:cs typeface="Arial"/>
                </a:rPr>
                <a:t>ynamics</a:t>
              </a:r>
              <a:r>
                <a:rPr kumimoji="0" lang="en-US" sz="1600" b="1" i="0" u="none" strike="noStrike" cap="none" normalizeH="0" dirty="0" smtClean="0">
                  <a:ln>
                    <a:noFill/>
                  </a:ln>
                  <a:solidFill>
                    <a:schemeClr val="tx1"/>
                  </a:solidFill>
                  <a:effectLst/>
                  <a:latin typeface="Arial"/>
                  <a:cs typeface="Arial"/>
                </a:rPr>
                <a:t> modeling with LDR</a:t>
              </a:r>
              <a:endParaRPr kumimoji="0" lang="en-US" sz="1500" i="0" u="none" strike="noStrike" cap="none" normalizeH="0" dirty="0" smtClean="0">
                <a:ln>
                  <a:noFill/>
                </a:ln>
                <a:solidFill>
                  <a:schemeClr val="tx1"/>
                </a:solidFill>
                <a:effectLst/>
                <a:latin typeface="Arial"/>
                <a:cs typeface="Arial"/>
              </a:endParaRPr>
            </a:p>
          </p:txBody>
        </p:sp>
        <p:sp>
          <p:nvSpPr>
            <p:cNvPr id="29" name="Up-Down Arrow 28"/>
            <p:cNvSpPr/>
            <p:nvPr/>
          </p:nvSpPr>
          <p:spPr bwMode="auto">
            <a:xfrm>
              <a:off x="5105400" y="5105400"/>
              <a:ext cx="304800" cy="381000"/>
            </a:xfrm>
            <a:prstGeom prst="upDownArrow">
              <a:avLst/>
            </a:prstGeom>
            <a:solidFill>
              <a:srgbClr val="0000FF"/>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0" name="Up-Down Arrow 29"/>
            <p:cNvSpPr/>
            <p:nvPr/>
          </p:nvSpPr>
          <p:spPr bwMode="auto">
            <a:xfrm rot="19533570">
              <a:off x="3331836" y="5073276"/>
              <a:ext cx="304800" cy="479519"/>
            </a:xfrm>
            <a:prstGeom prst="upDownArrow">
              <a:avLst/>
            </a:prstGeom>
            <a:solidFill>
              <a:srgbClr val="0000FF"/>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36" name="TextBox 35"/>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6/15</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Wire scanner measurements</a:t>
            </a:r>
          </a:p>
        </p:txBody>
      </p:sp>
      <p:pic>
        <p:nvPicPr>
          <p:cNvPr id="3" name="Picture 2" descr="CEBAF wire scanner.png"/>
          <p:cNvPicPr>
            <a:picLocks noChangeAspect="1"/>
          </p:cNvPicPr>
          <p:nvPr/>
        </p:nvPicPr>
        <p:blipFill>
          <a:blip r:embed="rId3"/>
          <a:stretch>
            <a:fillRect/>
          </a:stretch>
        </p:blipFill>
        <p:spPr>
          <a:xfrm>
            <a:off x="3409292" y="2261873"/>
            <a:ext cx="5715610" cy="4145802"/>
          </a:xfrm>
          <a:prstGeom prst="rect">
            <a:avLst/>
          </a:prstGeom>
        </p:spPr>
      </p:pic>
      <p:pic>
        <p:nvPicPr>
          <p:cNvPr id="4" name="Picture 3" descr="CEBAF WS fork.png"/>
          <p:cNvPicPr>
            <a:picLocks noChangeAspect="1"/>
          </p:cNvPicPr>
          <p:nvPr/>
        </p:nvPicPr>
        <p:blipFill>
          <a:blip r:embed="rId4"/>
          <a:stretch>
            <a:fillRect/>
          </a:stretch>
        </p:blipFill>
        <p:spPr>
          <a:xfrm>
            <a:off x="5058159" y="805457"/>
            <a:ext cx="3722443" cy="1787548"/>
          </a:xfrm>
          <a:prstGeom prst="rect">
            <a:avLst/>
          </a:prstGeom>
        </p:spPr>
      </p:pic>
      <p:sp>
        <p:nvSpPr>
          <p:cNvPr id="6" name="TextBox 5"/>
          <p:cNvSpPr txBox="1"/>
          <p:nvPr/>
        </p:nvSpPr>
        <p:spPr>
          <a:xfrm>
            <a:off x="60473" y="1237256"/>
            <a:ext cx="3997464" cy="4739760"/>
          </a:xfrm>
          <a:prstGeom prst="rect">
            <a:avLst/>
          </a:prstGeom>
          <a:noFill/>
        </p:spPr>
        <p:txBody>
          <a:bodyPr wrap="square" rtlCol="0">
            <a:spAutoFit/>
          </a:bodyPr>
          <a:lstStyle/>
          <a:p>
            <a:pPr marL="231775" indent="-231775">
              <a:spcAft>
                <a:spcPts val="1200"/>
              </a:spcAft>
              <a:buClr>
                <a:srgbClr val="000095"/>
              </a:buClr>
              <a:buFont typeface="Wingdings" charset="2"/>
              <a:buChar char="²"/>
            </a:pPr>
            <a:r>
              <a:rPr lang="en-US" sz="1600" dirty="0" smtClean="0"/>
              <a:t>wire with diameter much smaller than the beam size interacts with beam as it is scanned across it</a:t>
            </a:r>
          </a:p>
          <a:p>
            <a:pPr marL="231775" indent="-231775">
              <a:spcAft>
                <a:spcPts val="1200"/>
              </a:spcAft>
              <a:buClr>
                <a:srgbClr val="000095"/>
              </a:buClr>
              <a:buFont typeface="Wingdings" charset="2"/>
              <a:buChar char="²"/>
            </a:pPr>
            <a:r>
              <a:rPr lang="en-US" sz="1600" dirty="0" smtClean="0"/>
              <a:t>there is a number of interaction mechanisms:</a:t>
            </a:r>
          </a:p>
          <a:p>
            <a:pPr lvl="1" indent="-231775">
              <a:spcAft>
                <a:spcPts val="0"/>
              </a:spcAft>
              <a:buClr>
                <a:srgbClr val="0000FF"/>
              </a:buClr>
              <a:buFont typeface="Wingdings" charset="2"/>
              <a:buChar char="ü"/>
            </a:pPr>
            <a:r>
              <a:rPr lang="en-US" sz="1400" dirty="0" smtClean="0"/>
              <a:t>beam capture</a:t>
            </a:r>
          </a:p>
          <a:p>
            <a:pPr lvl="1" indent="-231775">
              <a:spcAft>
                <a:spcPts val="0"/>
              </a:spcAft>
              <a:buClr>
                <a:srgbClr val="0000FF"/>
              </a:buClr>
              <a:buFont typeface="Wingdings" charset="2"/>
              <a:buChar char="ü"/>
            </a:pPr>
            <a:r>
              <a:rPr lang="en-US" sz="1400" dirty="0" smtClean="0"/>
              <a:t>secondary emission</a:t>
            </a:r>
          </a:p>
          <a:p>
            <a:pPr lvl="1" indent="-231775">
              <a:spcAft>
                <a:spcPts val="0"/>
              </a:spcAft>
              <a:buClr>
                <a:srgbClr val="0000FF"/>
              </a:buClr>
              <a:buFont typeface="Wingdings" charset="2"/>
              <a:buChar char="ü"/>
            </a:pPr>
            <a:r>
              <a:rPr lang="en-US" sz="1400" dirty="0" smtClean="0"/>
              <a:t>scattering</a:t>
            </a:r>
          </a:p>
          <a:p>
            <a:pPr lvl="1" indent="-231775">
              <a:spcAft>
                <a:spcPts val="1200"/>
              </a:spcAft>
              <a:buClr>
                <a:srgbClr val="0000FF"/>
              </a:buClr>
              <a:buFont typeface="Wingdings" charset="2"/>
              <a:buChar char="ü"/>
            </a:pPr>
            <a:r>
              <a:rPr lang="en-US" sz="1400" dirty="0" smtClean="0"/>
              <a:t>conversion</a:t>
            </a:r>
          </a:p>
          <a:p>
            <a:pPr marL="231775" indent="-231775">
              <a:spcAft>
                <a:spcPts val="1200"/>
              </a:spcAft>
              <a:buClr>
                <a:srgbClr val="000095"/>
              </a:buClr>
              <a:buFont typeface="Wingdings" charset="2"/>
              <a:buChar char="²"/>
            </a:pPr>
            <a:r>
              <a:rPr lang="en-US" sz="1600" dirty="0" smtClean="0"/>
              <a:t>different ways to detect the signal</a:t>
            </a:r>
          </a:p>
          <a:p>
            <a:pPr marL="454025" indent="-222250">
              <a:spcAft>
                <a:spcPts val="0"/>
              </a:spcAft>
              <a:buClr>
                <a:srgbClr val="0000FF"/>
              </a:buClr>
              <a:buFont typeface="Wingdings" charset="2"/>
              <a:buChar char="ü"/>
            </a:pPr>
            <a:r>
              <a:rPr lang="en-US" sz="1600" dirty="0" smtClean="0"/>
              <a:t>induced current</a:t>
            </a:r>
          </a:p>
          <a:p>
            <a:pPr marL="454025" indent="-222250">
              <a:spcAft>
                <a:spcPts val="1200"/>
              </a:spcAft>
              <a:buClr>
                <a:srgbClr val="0000FF"/>
              </a:buClr>
              <a:buFont typeface="Wingdings" charset="2"/>
              <a:buChar char="ü"/>
            </a:pPr>
            <a:r>
              <a:rPr lang="en-US" sz="1600" dirty="0" smtClean="0"/>
              <a:t>secondary particles (</a:t>
            </a:r>
            <a:r>
              <a:rPr lang="en-US" sz="1600" dirty="0" smtClean="0">
                <a:solidFill>
                  <a:srgbClr val="FF0000"/>
                </a:solidFill>
              </a:rPr>
              <a:t>counting</a:t>
            </a:r>
            <a:r>
              <a:rPr lang="en-US" sz="1600" dirty="0" smtClean="0"/>
              <a:t>)</a:t>
            </a:r>
          </a:p>
          <a:p>
            <a:pPr marL="231775" indent="-231775">
              <a:spcAft>
                <a:spcPts val="1200"/>
              </a:spcAft>
              <a:buClr>
                <a:srgbClr val="FF0000"/>
              </a:buClr>
              <a:buFont typeface="Wingdings" charset="2"/>
              <a:buChar char="²"/>
            </a:pPr>
            <a:r>
              <a:rPr lang="en-US" sz="1600" dirty="0" smtClean="0"/>
              <a:t>only 1D projections of 2D distributions</a:t>
            </a:r>
          </a:p>
          <a:p>
            <a:pPr marL="231775" indent="-231775">
              <a:spcAft>
                <a:spcPts val="1200"/>
              </a:spcAft>
              <a:buClr>
                <a:srgbClr val="FF0000"/>
              </a:buClr>
              <a:buFont typeface="Wingdings" charset="2"/>
              <a:buChar char="²"/>
            </a:pPr>
            <a:r>
              <a:rPr lang="en-US" sz="1600" dirty="0" smtClean="0"/>
              <a:t>takes time (“patience limited”)</a:t>
            </a:r>
          </a:p>
          <a:p>
            <a:pPr marL="231775" indent="-231775">
              <a:spcAft>
                <a:spcPts val="1200"/>
              </a:spcAft>
              <a:buClr>
                <a:srgbClr val="FF0000"/>
              </a:buClr>
              <a:buFont typeface="Wingdings" charset="2"/>
              <a:buChar char="²"/>
            </a:pPr>
            <a:r>
              <a:rPr lang="en-US" sz="1600" dirty="0" smtClean="0"/>
              <a:t>real LINAC beams – non-equilibrium </a:t>
            </a:r>
          </a:p>
        </p:txBody>
      </p:sp>
      <p:sp>
        <p:nvSpPr>
          <p:cNvPr id="7" name="TextBox 6"/>
          <p:cNvSpPr txBox="1"/>
          <p:nvPr/>
        </p:nvSpPr>
        <p:spPr>
          <a:xfrm>
            <a:off x="59526" y="853219"/>
            <a:ext cx="4901277" cy="292388"/>
          </a:xfrm>
          <a:prstGeom prst="rect">
            <a:avLst/>
          </a:prstGeom>
          <a:noFill/>
          <a:ln>
            <a:solidFill>
              <a:schemeClr val="tx1"/>
            </a:solidFill>
          </a:ln>
        </p:spPr>
        <p:txBody>
          <a:bodyPr wrap="square" rtlCol="0">
            <a:spAutoFit/>
          </a:bodyPr>
          <a:lstStyle/>
          <a:p>
            <a:pPr marL="342900" indent="-342900"/>
            <a:r>
              <a:rPr lang="en-US" sz="1300" dirty="0" smtClean="0">
                <a:solidFill>
                  <a:schemeClr val="bg2">
                    <a:lumMod val="75000"/>
                  </a:schemeClr>
                </a:solidFill>
              </a:rPr>
              <a:t>A. </a:t>
            </a:r>
            <a:r>
              <a:rPr lang="en-US" sz="1300" dirty="0" err="1" smtClean="0">
                <a:solidFill>
                  <a:schemeClr val="bg2">
                    <a:lumMod val="75000"/>
                  </a:schemeClr>
                </a:solidFill>
              </a:rPr>
              <a:t>Freyberger</a:t>
            </a:r>
            <a:r>
              <a:rPr lang="en-US" sz="1300" dirty="0" smtClean="0">
                <a:solidFill>
                  <a:schemeClr val="bg2">
                    <a:lumMod val="75000"/>
                  </a:schemeClr>
                </a:solidFill>
              </a:rPr>
              <a:t>, CEBAF measurements, in DIPAC05 proceedings</a:t>
            </a:r>
            <a:endParaRPr lang="en-US" sz="1300" dirty="0">
              <a:solidFill>
                <a:schemeClr val="bg2">
                  <a:lumMod val="75000"/>
                </a:schemeClr>
              </a:solidFill>
            </a:endParaRPr>
          </a:p>
        </p:txBody>
      </p:sp>
      <p:sp>
        <p:nvSpPr>
          <p:cNvPr id="8" name="TextBox 7"/>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7/15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dirty="0" smtClean="0">
                <a:solidFill>
                  <a:srgbClr val="000090"/>
                </a:solidFill>
              </a:rPr>
              <a:t>Wire scanner measurements</a:t>
            </a:r>
          </a:p>
        </p:txBody>
      </p:sp>
      <p:pic>
        <p:nvPicPr>
          <p:cNvPr id="4" name="Picture 3" descr="CEBAF WS fork.png"/>
          <p:cNvPicPr>
            <a:picLocks noChangeAspect="1"/>
          </p:cNvPicPr>
          <p:nvPr/>
        </p:nvPicPr>
        <p:blipFill>
          <a:blip r:embed="rId3"/>
          <a:stretch>
            <a:fillRect/>
          </a:stretch>
        </p:blipFill>
        <p:spPr>
          <a:xfrm>
            <a:off x="5058159" y="805457"/>
            <a:ext cx="3722443" cy="1787548"/>
          </a:xfrm>
          <a:prstGeom prst="rect">
            <a:avLst/>
          </a:prstGeom>
        </p:spPr>
      </p:pic>
      <p:sp>
        <p:nvSpPr>
          <p:cNvPr id="6" name="TextBox 5"/>
          <p:cNvSpPr txBox="1"/>
          <p:nvPr/>
        </p:nvSpPr>
        <p:spPr>
          <a:xfrm>
            <a:off x="60473" y="1237256"/>
            <a:ext cx="3997464" cy="4739760"/>
          </a:xfrm>
          <a:prstGeom prst="rect">
            <a:avLst/>
          </a:prstGeom>
          <a:noFill/>
        </p:spPr>
        <p:txBody>
          <a:bodyPr wrap="square" rtlCol="0">
            <a:spAutoFit/>
          </a:bodyPr>
          <a:lstStyle/>
          <a:p>
            <a:pPr marL="231775" indent="-231775">
              <a:spcAft>
                <a:spcPts val="1200"/>
              </a:spcAft>
              <a:buClr>
                <a:srgbClr val="000095"/>
              </a:buClr>
              <a:buFont typeface="Wingdings" charset="2"/>
              <a:buChar char="²"/>
            </a:pPr>
            <a:r>
              <a:rPr lang="en-US" sz="1600" dirty="0" smtClean="0"/>
              <a:t>wire with diameter much smaller than the beam size interacts with beam as it is scanned across it</a:t>
            </a:r>
          </a:p>
          <a:p>
            <a:pPr marL="231775" indent="-231775">
              <a:spcAft>
                <a:spcPts val="1200"/>
              </a:spcAft>
              <a:buClr>
                <a:srgbClr val="000095"/>
              </a:buClr>
              <a:buFont typeface="Wingdings" charset="2"/>
              <a:buChar char="²"/>
            </a:pPr>
            <a:r>
              <a:rPr lang="en-US" sz="1600" dirty="0" smtClean="0"/>
              <a:t>there is a number of interaction mechanisms:</a:t>
            </a:r>
          </a:p>
          <a:p>
            <a:pPr lvl="1" indent="-231775">
              <a:spcAft>
                <a:spcPts val="0"/>
              </a:spcAft>
              <a:buClr>
                <a:srgbClr val="0000FF"/>
              </a:buClr>
              <a:buFont typeface="Wingdings" charset="2"/>
              <a:buChar char="ü"/>
            </a:pPr>
            <a:r>
              <a:rPr lang="en-US" sz="1400" dirty="0" smtClean="0"/>
              <a:t>beam capture</a:t>
            </a:r>
          </a:p>
          <a:p>
            <a:pPr lvl="1" indent="-231775">
              <a:spcAft>
                <a:spcPts val="0"/>
              </a:spcAft>
              <a:buClr>
                <a:srgbClr val="0000FF"/>
              </a:buClr>
              <a:buFont typeface="Wingdings" charset="2"/>
              <a:buChar char="ü"/>
            </a:pPr>
            <a:r>
              <a:rPr lang="en-US" sz="1400" dirty="0" smtClean="0"/>
              <a:t>secondary emission</a:t>
            </a:r>
          </a:p>
          <a:p>
            <a:pPr lvl="1" indent="-231775">
              <a:spcAft>
                <a:spcPts val="0"/>
              </a:spcAft>
              <a:buClr>
                <a:srgbClr val="0000FF"/>
              </a:buClr>
              <a:buFont typeface="Wingdings" charset="2"/>
              <a:buChar char="ü"/>
            </a:pPr>
            <a:r>
              <a:rPr lang="en-US" sz="1400" dirty="0" smtClean="0"/>
              <a:t>scattering</a:t>
            </a:r>
          </a:p>
          <a:p>
            <a:pPr lvl="1" indent="-231775">
              <a:spcAft>
                <a:spcPts val="1200"/>
              </a:spcAft>
              <a:buClr>
                <a:srgbClr val="0000FF"/>
              </a:buClr>
              <a:buFont typeface="Wingdings" charset="2"/>
              <a:buChar char="ü"/>
            </a:pPr>
            <a:r>
              <a:rPr lang="en-US" sz="1400" dirty="0" smtClean="0"/>
              <a:t>conversion  </a:t>
            </a:r>
          </a:p>
          <a:p>
            <a:pPr marL="231775" indent="-231775">
              <a:spcAft>
                <a:spcPts val="1200"/>
              </a:spcAft>
              <a:buClr>
                <a:srgbClr val="000095"/>
              </a:buClr>
              <a:buFont typeface="Wingdings" charset="2"/>
              <a:buChar char="²"/>
            </a:pPr>
            <a:r>
              <a:rPr lang="en-US" sz="1600" dirty="0" smtClean="0"/>
              <a:t>different ways to detect the signal</a:t>
            </a:r>
          </a:p>
          <a:p>
            <a:pPr marL="454025" indent="-222250">
              <a:spcAft>
                <a:spcPts val="0"/>
              </a:spcAft>
              <a:buClr>
                <a:srgbClr val="0000FF"/>
              </a:buClr>
              <a:buFont typeface="Wingdings" charset="2"/>
              <a:buChar char="ü"/>
            </a:pPr>
            <a:r>
              <a:rPr lang="en-US" sz="1600" dirty="0" smtClean="0"/>
              <a:t>induced current</a:t>
            </a:r>
          </a:p>
          <a:p>
            <a:pPr marL="454025" indent="-222250">
              <a:spcAft>
                <a:spcPts val="1200"/>
              </a:spcAft>
              <a:buClr>
                <a:srgbClr val="0000FF"/>
              </a:buClr>
              <a:buFont typeface="Wingdings" charset="2"/>
              <a:buChar char="ü"/>
            </a:pPr>
            <a:r>
              <a:rPr lang="en-US" sz="1600" dirty="0" smtClean="0"/>
              <a:t>secondary particles (</a:t>
            </a:r>
            <a:r>
              <a:rPr lang="en-US" sz="1600" dirty="0" smtClean="0">
                <a:solidFill>
                  <a:srgbClr val="FF0000"/>
                </a:solidFill>
              </a:rPr>
              <a:t>counting</a:t>
            </a:r>
            <a:r>
              <a:rPr lang="en-US" sz="1600" dirty="0" smtClean="0"/>
              <a:t>)</a:t>
            </a:r>
          </a:p>
          <a:p>
            <a:pPr marL="231775" indent="-231775">
              <a:spcAft>
                <a:spcPts val="1200"/>
              </a:spcAft>
              <a:buClr>
                <a:srgbClr val="FF0000"/>
              </a:buClr>
              <a:buFont typeface="Wingdings" charset="2"/>
              <a:buChar char="²"/>
            </a:pPr>
            <a:r>
              <a:rPr lang="en-US" sz="1600" dirty="0" smtClean="0"/>
              <a:t>only 1D projections of 2D distributions</a:t>
            </a:r>
          </a:p>
          <a:p>
            <a:pPr marL="231775" indent="-231775">
              <a:spcAft>
                <a:spcPts val="1200"/>
              </a:spcAft>
              <a:buClr>
                <a:srgbClr val="FF0000"/>
              </a:buClr>
              <a:buFont typeface="Wingdings" charset="2"/>
              <a:buChar char="²"/>
            </a:pPr>
            <a:r>
              <a:rPr lang="en-US" sz="1600" dirty="0" smtClean="0"/>
              <a:t>takes time (“patience limited”)</a:t>
            </a:r>
          </a:p>
          <a:p>
            <a:pPr marL="231775" indent="-231775">
              <a:spcAft>
                <a:spcPts val="1200"/>
              </a:spcAft>
              <a:buClr>
                <a:srgbClr val="FF0000"/>
              </a:buClr>
              <a:buFont typeface="Wingdings" charset="2"/>
              <a:buChar char="²"/>
            </a:pPr>
            <a:r>
              <a:rPr lang="en-US" sz="1600" dirty="0" smtClean="0"/>
              <a:t>real LINAC beams – non-equilibrium </a:t>
            </a:r>
          </a:p>
        </p:txBody>
      </p:sp>
      <p:sp>
        <p:nvSpPr>
          <p:cNvPr id="7" name="TextBox 6"/>
          <p:cNvSpPr txBox="1"/>
          <p:nvPr/>
        </p:nvSpPr>
        <p:spPr>
          <a:xfrm>
            <a:off x="59526" y="853219"/>
            <a:ext cx="4901277" cy="292388"/>
          </a:xfrm>
          <a:prstGeom prst="rect">
            <a:avLst/>
          </a:prstGeom>
          <a:noFill/>
          <a:ln>
            <a:solidFill>
              <a:schemeClr val="tx1"/>
            </a:solidFill>
          </a:ln>
        </p:spPr>
        <p:txBody>
          <a:bodyPr wrap="square" rtlCol="0">
            <a:spAutoFit/>
          </a:bodyPr>
          <a:lstStyle/>
          <a:p>
            <a:pPr marL="342900" indent="-342900"/>
            <a:r>
              <a:rPr lang="en-US" sz="1300" dirty="0" smtClean="0">
                <a:solidFill>
                  <a:schemeClr val="bg2">
                    <a:lumMod val="75000"/>
                  </a:schemeClr>
                </a:solidFill>
              </a:rPr>
              <a:t>A. </a:t>
            </a:r>
            <a:r>
              <a:rPr lang="en-US" sz="1300" dirty="0" err="1" smtClean="0">
                <a:solidFill>
                  <a:schemeClr val="bg2">
                    <a:lumMod val="75000"/>
                  </a:schemeClr>
                </a:solidFill>
              </a:rPr>
              <a:t>Freyberger</a:t>
            </a:r>
            <a:r>
              <a:rPr lang="en-US" sz="1300" dirty="0" smtClean="0">
                <a:solidFill>
                  <a:schemeClr val="bg2">
                    <a:lumMod val="75000"/>
                  </a:schemeClr>
                </a:solidFill>
              </a:rPr>
              <a:t>, CEBAF measurements, In DIPAC05 proceedings</a:t>
            </a:r>
            <a:endParaRPr lang="en-US" sz="1300" dirty="0">
              <a:solidFill>
                <a:schemeClr val="bg2">
                  <a:lumMod val="75000"/>
                </a:schemeClr>
              </a:solidFill>
            </a:endParaRPr>
          </a:p>
        </p:txBody>
      </p:sp>
      <p:grpSp>
        <p:nvGrpSpPr>
          <p:cNvPr id="10" name="Group 9"/>
          <p:cNvGrpSpPr/>
          <p:nvPr/>
        </p:nvGrpSpPr>
        <p:grpSpPr>
          <a:xfrm>
            <a:off x="3809894" y="2593710"/>
            <a:ext cx="5284495" cy="3769059"/>
            <a:chOff x="3809894" y="2593710"/>
            <a:chExt cx="5284495" cy="3769059"/>
          </a:xfrm>
        </p:grpSpPr>
        <p:pic>
          <p:nvPicPr>
            <p:cNvPr id="8" name="Picture 6" descr="3F012#1"/>
            <p:cNvPicPr>
              <a:picLocks noChangeAspect="1" noChangeArrowheads="1"/>
            </p:cNvPicPr>
            <p:nvPr/>
          </p:nvPicPr>
          <p:blipFill>
            <a:blip r:embed="rId4"/>
            <a:srcRect/>
            <a:stretch>
              <a:fillRect/>
            </a:stretch>
          </p:blipFill>
          <p:spPr bwMode="auto">
            <a:xfrm>
              <a:off x="3809894" y="2593710"/>
              <a:ext cx="5284495" cy="3769059"/>
            </a:xfrm>
            <a:prstGeom prst="rect">
              <a:avLst/>
            </a:prstGeom>
            <a:noFill/>
            <a:ln w="9525">
              <a:noFill/>
              <a:miter lim="800000"/>
              <a:headEnd/>
              <a:tailEnd/>
            </a:ln>
          </p:spPr>
        </p:pic>
        <p:sp>
          <p:nvSpPr>
            <p:cNvPr id="9" name="TextBox 8"/>
            <p:cNvSpPr txBox="1"/>
            <p:nvPr/>
          </p:nvSpPr>
          <p:spPr>
            <a:xfrm>
              <a:off x="7494416" y="5896750"/>
              <a:ext cx="1107648" cy="292388"/>
            </a:xfrm>
            <a:prstGeom prst="rect">
              <a:avLst/>
            </a:prstGeom>
            <a:noFill/>
            <a:ln>
              <a:noFill/>
            </a:ln>
          </p:spPr>
          <p:txBody>
            <a:bodyPr wrap="square" rtlCol="0">
              <a:spAutoFit/>
            </a:bodyPr>
            <a:lstStyle/>
            <a:p>
              <a:pPr marL="342900" indent="-342900"/>
              <a:r>
                <a:rPr lang="en-US" sz="1300" dirty="0" smtClean="0">
                  <a:solidFill>
                    <a:srgbClr val="FFFF00"/>
                  </a:solidFill>
                </a:rPr>
                <a:t>at JLab FEL</a:t>
              </a:r>
              <a:endParaRPr lang="en-US" sz="1300" dirty="0">
                <a:solidFill>
                  <a:srgbClr val="FFFF00"/>
                </a:solidFill>
              </a:endParaRPr>
            </a:p>
          </p:txBody>
        </p:sp>
      </p:grpSp>
      <p:sp>
        <p:nvSpPr>
          <p:cNvPr id="11" name="TextBox 10"/>
          <p:cNvSpPr txBox="1"/>
          <p:nvPr/>
        </p:nvSpPr>
        <p:spPr>
          <a:xfrm>
            <a:off x="7190775" y="6496595"/>
            <a:ext cx="534096" cy="307777"/>
          </a:xfrm>
          <a:prstGeom prst="rect">
            <a:avLst/>
          </a:prstGeom>
          <a:noFill/>
        </p:spPr>
        <p:txBody>
          <a:bodyPr wrap="none" rtlCol="0">
            <a:spAutoFit/>
          </a:bodyPr>
          <a:lstStyle/>
          <a:p>
            <a:r>
              <a:rPr lang="en-US" sz="1400" dirty="0" smtClean="0">
                <a:solidFill>
                  <a:schemeClr val="bg1"/>
                </a:solidFill>
              </a:rPr>
              <a:t>7/15</a:t>
            </a:r>
            <a:endParaRPr lang="en-US" sz="1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37947</TotalTime>
  <Words>1851</Words>
  <Application>Microsoft Macintosh PowerPoint</Application>
  <PresentationFormat>On-screen Show (4:3)</PresentationFormat>
  <Paragraphs>251</Paragraphs>
  <Slides>18</Slides>
  <Notes>15</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1_JLab_PowerPoint1</vt:lpstr>
      <vt:lpstr>Custom Design</vt:lpstr>
      <vt:lpstr>Equation</vt:lpstr>
      <vt:lpstr>Slide 1</vt:lpstr>
      <vt:lpstr>Motivation</vt:lpstr>
      <vt:lpstr>Transverse beam profile YAG:Ce, OTR, SR</vt:lpstr>
      <vt:lpstr>Slide 4</vt:lpstr>
      <vt:lpstr>Measurements vs. Modeling at the level ~103</vt:lpstr>
      <vt:lpstr>Non Gaussian Beams</vt:lpstr>
      <vt:lpstr>“The Grand Scheme”</vt:lpstr>
      <vt:lpstr>Wire scanner measurements</vt:lpstr>
      <vt:lpstr>Wire scanner measurements</vt:lpstr>
      <vt:lpstr>Wire scanner improvements (in progress)</vt:lpstr>
      <vt:lpstr>Large Dynamic Range imaging (1)</vt:lpstr>
      <vt:lpstr>Large Dynamic Range imaging (2)</vt:lpstr>
      <vt:lpstr>Large Dynamic Range imaging (3)</vt:lpstr>
      <vt:lpstr>Slide 14</vt:lpstr>
      <vt:lpstr>CW laser wire (1)</vt:lpstr>
      <vt:lpstr>CW laser wire (2)</vt:lpstr>
      <vt:lpstr>CW laser wire (3)</vt:lpstr>
      <vt:lpstr>Conclusion / Outlook</vt:lpstr>
    </vt:vector>
  </TitlesOfParts>
  <Company>Jefferson Lab</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Dallas</dc:creator>
  <cp:lastModifiedBy>Pat Stroop</cp:lastModifiedBy>
  <cp:revision>2152</cp:revision>
  <cp:lastPrinted>2011-08-17T14:52:17Z</cp:lastPrinted>
  <dcterms:created xsi:type="dcterms:W3CDTF">2012-05-08T23:19:42Z</dcterms:created>
  <dcterms:modified xsi:type="dcterms:W3CDTF">2012-05-08T23:20:00Z</dcterms:modified>
</cp:coreProperties>
</file>