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charts/chart1.xml" ContentType="application/vnd.openxmlformats-officedocument.drawingml.char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96" r:id="rId1"/>
  </p:sldMasterIdLst>
  <p:notesMasterIdLst>
    <p:notesMasterId r:id="rId20"/>
  </p:notesMasterIdLst>
  <p:sldIdLst>
    <p:sldId id="256" r:id="rId2"/>
    <p:sldId id="285" r:id="rId3"/>
    <p:sldId id="258" r:id="rId4"/>
    <p:sldId id="259" r:id="rId5"/>
    <p:sldId id="282" r:id="rId6"/>
    <p:sldId id="260" r:id="rId7"/>
    <p:sldId id="280" r:id="rId8"/>
    <p:sldId id="263" r:id="rId9"/>
    <p:sldId id="264" r:id="rId10"/>
    <p:sldId id="267" r:id="rId11"/>
    <p:sldId id="269" r:id="rId12"/>
    <p:sldId id="265" r:id="rId13"/>
    <p:sldId id="270" r:id="rId14"/>
    <p:sldId id="273" r:id="rId15"/>
    <p:sldId id="275" r:id="rId16"/>
    <p:sldId id="277" r:id="rId17"/>
    <p:sldId id="279" r:id="rId18"/>
    <p:sldId id="28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showPr>
  <p:clrMru>
    <a:srgbClr val="FFFFFF"/>
    <a:srgbClr val="A00000"/>
    <a:srgbClr val="960000"/>
    <a:srgbClr val="DEFF8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73434" autoAdjust="0"/>
  </p:normalViewPr>
  <p:slideViewPr>
    <p:cSldViewPr>
      <p:cViewPr varScale="1">
        <p:scale>
          <a:sx n="99" d="100"/>
          <a:sy n="99" d="100"/>
        </p:scale>
        <p:origin x="-186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theme" Target="theme/theme1.xml"/><Relationship Id="rId25"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viewProps" Target="viewProps.xml"/><Relationship Id="rId4" Type="http://schemas.openxmlformats.org/officeDocument/2006/relationships/slide" Target="slides/slide3.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notesMaster" Target="notesMasters/notesMaster1.xml"/><Relationship Id="rId22" Type="http://schemas.openxmlformats.org/officeDocument/2006/relationships/presProps" Target="presProps.xml"/><Relationship Id="rId21" Type="http://schemas.openxmlformats.org/officeDocument/2006/relationships/printerSettings" Target="printerSettings/printerSettings1.bin"/><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D:\Work\Hall-D\SiPM\first_article\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scatterChart>
        <c:scatterStyle val="smoothMarker"/>
        <c:ser>
          <c:idx val="0"/>
          <c:order val="0"/>
          <c:tx>
            <c:v>Prototype</c:v>
          </c:tx>
          <c:xVal>
            <c:numRef>
              <c:f>MPPC_DarkRate!$B$1:$B$2</c:f>
              <c:numCache>
                <c:formatCode>General</c:formatCode>
                <c:ptCount val="2"/>
                <c:pt idx="0">
                  <c:v>0.0</c:v>
                </c:pt>
                <c:pt idx="1">
                  <c:v>3.696</c:v>
                </c:pt>
              </c:numCache>
            </c:numRef>
          </c:xVal>
          <c:yVal>
            <c:numRef>
              <c:f>MPPC_DarkRate!$E$1:$E$2</c:f>
              <c:numCache>
                <c:formatCode>General</c:formatCode>
                <c:ptCount val="2"/>
                <c:pt idx="0">
                  <c:v>14.57777777777777</c:v>
                </c:pt>
                <c:pt idx="1">
                  <c:v>59.37777777777774</c:v>
                </c:pt>
              </c:numCache>
            </c:numRef>
          </c:yVal>
          <c:smooth val="1"/>
        </c:ser>
        <c:ser>
          <c:idx val="1"/>
          <c:order val="1"/>
          <c:tx>
            <c:v>Production Unit 01</c:v>
          </c:tx>
          <c:xVal>
            <c:numRef>
              <c:f>MPPC_DarkRate!$B$5:$B$6</c:f>
              <c:numCache>
                <c:formatCode>General</c:formatCode>
                <c:ptCount val="2"/>
                <c:pt idx="0">
                  <c:v>0.0</c:v>
                </c:pt>
                <c:pt idx="1">
                  <c:v>5.00115</c:v>
                </c:pt>
              </c:numCache>
            </c:numRef>
          </c:xVal>
          <c:yVal>
            <c:numRef>
              <c:f>MPPC_DarkRate!$E$5:$E$6</c:f>
              <c:numCache>
                <c:formatCode>General</c:formatCode>
                <c:ptCount val="2"/>
                <c:pt idx="0">
                  <c:v>4.053333333333343</c:v>
                </c:pt>
                <c:pt idx="1">
                  <c:v>64.0</c:v>
                </c:pt>
              </c:numCache>
            </c:numRef>
          </c:yVal>
          <c:smooth val="1"/>
        </c:ser>
        <c:ser>
          <c:idx val="2"/>
          <c:order val="2"/>
          <c:tx>
            <c:v>Production Unit 03</c:v>
          </c:tx>
          <c:xVal>
            <c:numRef>
              <c:f>MPPC_DarkRate!$B$8:$B$9</c:f>
              <c:numCache>
                <c:formatCode>General</c:formatCode>
                <c:ptCount val="2"/>
                <c:pt idx="0">
                  <c:v>0.0</c:v>
                </c:pt>
                <c:pt idx="1">
                  <c:v>5.00115</c:v>
                </c:pt>
              </c:numCache>
            </c:numRef>
          </c:xVal>
          <c:yVal>
            <c:numRef>
              <c:f>MPPC_DarkRate!$E$8:$E$9</c:f>
              <c:numCache>
                <c:formatCode>General</c:formatCode>
                <c:ptCount val="2"/>
                <c:pt idx="0">
                  <c:v>3.875555555555555</c:v>
                </c:pt>
                <c:pt idx="1">
                  <c:v>58.66666666666637</c:v>
                </c:pt>
              </c:numCache>
            </c:numRef>
          </c:yVal>
          <c:smooth val="1"/>
        </c:ser>
        <c:axId val="532820264"/>
        <c:axId val="532826296"/>
      </c:scatterChart>
      <c:valAx>
        <c:axId val="532820264"/>
        <c:scaling>
          <c:orientation val="minMax"/>
          <c:max val="8.0"/>
        </c:scaling>
        <c:axPos val="b"/>
        <c:title>
          <c:tx>
            <c:rich>
              <a:bodyPr/>
              <a:lstStyle/>
              <a:p>
                <a:pPr>
                  <a:defRPr sz="2000"/>
                </a:pPr>
                <a:r>
                  <a:rPr lang="en-US" sz="2000"/>
                  <a:t>High Intensity Operation</a:t>
                </a:r>
                <a:r>
                  <a:rPr lang="en-US" sz="2000" baseline="0"/>
                  <a:t> in Hall-D (year)</a:t>
                </a:r>
                <a:endParaRPr lang="en-US" sz="2000"/>
              </a:p>
            </c:rich>
          </c:tx>
          <c:layout/>
        </c:title>
        <c:numFmt formatCode="General" sourceLinked="1"/>
        <c:tickLblPos val="nextTo"/>
        <c:txPr>
          <a:bodyPr/>
          <a:lstStyle/>
          <a:p>
            <a:pPr>
              <a:defRPr sz="1600"/>
            </a:pPr>
            <a:endParaRPr lang="en-US"/>
          </a:p>
        </c:txPr>
        <c:crossAx val="532826296"/>
        <c:crosses val="autoZero"/>
        <c:crossBetween val="midCat"/>
      </c:valAx>
      <c:valAx>
        <c:axId val="532826296"/>
        <c:scaling>
          <c:orientation val="minMax"/>
          <c:max val="100.0"/>
        </c:scaling>
        <c:axPos val="l"/>
        <c:majorGridlines/>
        <c:title>
          <c:tx>
            <c:rich>
              <a:bodyPr rot="-5400000" vert="horz"/>
              <a:lstStyle/>
              <a:p>
                <a:pPr>
                  <a:defRPr sz="2000"/>
                </a:pPr>
                <a:r>
                  <a:rPr lang="en-US" sz="2000" dirty="0" smtClean="0"/>
                  <a:t>Dark </a:t>
                </a:r>
                <a:r>
                  <a:rPr lang="en-US" sz="2000" dirty="0"/>
                  <a:t>Rate (MHz)</a:t>
                </a:r>
              </a:p>
            </c:rich>
          </c:tx>
          <c:layout/>
        </c:title>
        <c:numFmt formatCode="General" sourceLinked="1"/>
        <c:tickLblPos val="nextTo"/>
        <c:txPr>
          <a:bodyPr/>
          <a:lstStyle/>
          <a:p>
            <a:pPr>
              <a:defRPr sz="1600"/>
            </a:pPr>
            <a:endParaRPr lang="en-US"/>
          </a:p>
        </c:txPr>
        <c:crossAx val="532820264"/>
        <c:crosses val="autoZero"/>
        <c:crossBetween val="midCat"/>
      </c:valAx>
    </c:plotArea>
    <c:legend>
      <c:legendPos val="r"/>
      <c:layout/>
      <c:txPr>
        <a:bodyPr/>
        <a:lstStyle/>
        <a:p>
          <a:pPr>
            <a:defRPr sz="1600"/>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9FE17D-DE35-4E8F-BEF8-30EAC4713859}" type="datetimeFigureOut">
              <a:rPr lang="en-US" smtClean="0"/>
              <a:pPr/>
              <a:t>5/8/12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E76BA-8296-4357-B9AA-5DB58835BB2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a:t>
            </a:r>
          </a:p>
          <a:p>
            <a:r>
              <a:rPr lang="en-US" dirty="0" smtClean="0"/>
              <a:t>In</a:t>
            </a:r>
            <a:r>
              <a:rPr lang="en-US" baseline="0" dirty="0" smtClean="0"/>
              <a:t> this talk, I’m going to give you some update on our recent study on the photomultipliers, particular related with its applications in Hall-D. </a:t>
            </a:r>
            <a:endParaRPr lang="en-US" dirty="0"/>
          </a:p>
        </p:txBody>
      </p:sp>
      <p:sp>
        <p:nvSpPr>
          <p:cNvPr id="4" name="Slide Number Placeholder 3"/>
          <p:cNvSpPr>
            <a:spLocks noGrp="1"/>
          </p:cNvSpPr>
          <p:nvPr>
            <p:ph type="sldNum" sz="quarter" idx="10"/>
          </p:nvPr>
        </p:nvSpPr>
        <p:spPr/>
        <p:txBody>
          <a:bodyPr/>
          <a:lstStyle/>
          <a:p>
            <a:fld id="{992E76BA-8296-4357-B9AA-5DB58835BB2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Actually, after Hamamatsu</a:t>
            </a:r>
            <a:r>
              <a:rPr lang="en-US" baseline="0" dirty="0" smtClean="0"/>
              <a:t> sent us their prototype a couple of years ago, they managed to reduce its dark rate when they deliver our BCAL production units. </a:t>
            </a:r>
            <a:r>
              <a:rPr lang="en-US" baseline="0" smtClean="0"/>
              <a:t>Although </a:t>
            </a:r>
            <a:r>
              <a:rPr lang="en-US" baseline="0" dirty="0" smtClean="0"/>
              <a:t>such a change does not effect the damage slope, it indeed brings more margin for radiation damage.</a:t>
            </a:r>
            <a:endParaRPr lang="en-US" dirty="0"/>
          </a:p>
        </p:txBody>
      </p:sp>
      <p:sp>
        <p:nvSpPr>
          <p:cNvPr id="4" name="Slide Number Placeholder 3"/>
          <p:cNvSpPr>
            <a:spLocks noGrp="1"/>
          </p:cNvSpPr>
          <p:nvPr>
            <p:ph type="sldNum" sz="quarter" idx="10"/>
          </p:nvPr>
        </p:nvSpPr>
        <p:spPr/>
        <p:txBody>
          <a:bodyPr/>
          <a:lstStyle/>
          <a:p>
            <a:fld id="{992E76BA-8296-4357-B9AA-5DB58835BB26}"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name is Yi Qiang.</a:t>
            </a:r>
          </a:p>
          <a:p>
            <a:r>
              <a:rPr lang="en-US" baseline="0" dirty="0" smtClean="0"/>
              <a:t>Both of my Ph.D. study at MIT and post doc work at duke university are mainly related with experiential nuclear physics research in JLab Hall A, including the search for pentaquarks and the first measurement of neutron transversity using a polarized 3He target.</a:t>
            </a:r>
          </a:p>
          <a:p>
            <a:r>
              <a:rPr lang="en-US" dirty="0" smtClean="0"/>
              <a:t>In 2010,</a:t>
            </a:r>
            <a:r>
              <a:rPr lang="en-US" baseline="0" dirty="0" smtClean="0"/>
              <a:t> I become a staff scientist of Hall-D. And my main responsibilities are the photon beam radiator and the silicon photo multipliers.</a:t>
            </a:r>
            <a:endParaRPr lang="en-US" dirty="0"/>
          </a:p>
        </p:txBody>
      </p:sp>
      <p:sp>
        <p:nvSpPr>
          <p:cNvPr id="4" name="Slide Number Placeholder 3"/>
          <p:cNvSpPr>
            <a:spLocks noGrp="1"/>
          </p:cNvSpPr>
          <p:nvPr>
            <p:ph type="sldNum" sz="quarter" idx="10"/>
          </p:nvPr>
        </p:nvSpPr>
        <p:spPr/>
        <p:txBody>
          <a:bodyPr/>
          <a:lstStyle/>
          <a:p>
            <a:fld id="{992E76BA-8296-4357-B9AA-5DB58835BB2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Made</a:t>
            </a:r>
            <a:r>
              <a:rPr lang="en-US" baseline="0" dirty="0" smtClean="0"/>
              <a:t> of many avalanche photo diode pixels.</a:t>
            </a:r>
          </a:p>
          <a:p>
            <a:pPr marL="228600" indent="-228600">
              <a:buAutoNum type="arabicPeriod"/>
            </a:pPr>
            <a:r>
              <a:rPr lang="en-US" baseline="0" dirty="0" smtClean="0"/>
              <a:t>Each APD outputs a pulse signal when a photo electron is created and induces avalanche.</a:t>
            </a:r>
          </a:p>
          <a:p>
            <a:pPr marL="228600" indent="-228600">
              <a:buAutoNum type="arabicPeriod"/>
            </a:pPr>
            <a:r>
              <a:rPr lang="en-US" baseline="0" dirty="0" smtClean="0"/>
              <a:t>As all the pixels are working in Geiger mode, the summed output of a SiPM detector is proportional to the number of pixels fired. </a:t>
            </a:r>
          </a:p>
          <a:p>
            <a:pPr marL="228600" indent="-228600">
              <a:buAutoNum type="arabicPeriod"/>
            </a:pPr>
            <a:r>
              <a:rPr lang="en-US" baseline="0" dirty="0" smtClean="0"/>
              <a:t>Here is the a photo of a SiPM array we are going to use in Hall-D as the photon detector of the barrel calorimeter. Each array consists of 16 3x3 mm2 </a:t>
            </a:r>
            <a:r>
              <a:rPr lang="en-US" baseline="0" dirty="0" err="1" smtClean="0"/>
              <a:t>SiPMs</a:t>
            </a:r>
            <a:r>
              <a:rPr lang="en-US" baseline="0" dirty="0" smtClean="0"/>
              <a:t>. With a </a:t>
            </a:r>
            <a:r>
              <a:rPr lang="en-US" baseline="0" dirty="0" err="1" smtClean="0"/>
              <a:t>maginfying</a:t>
            </a:r>
            <a:r>
              <a:rPr lang="en-US" baseline="0" dirty="0" smtClean="0"/>
              <a:t> glass, you will be able see its 50 um pixels.</a:t>
            </a:r>
            <a:endParaRPr lang="en-US" dirty="0"/>
          </a:p>
        </p:txBody>
      </p:sp>
      <p:sp>
        <p:nvSpPr>
          <p:cNvPr id="4" name="Slide Number Placeholder 3"/>
          <p:cNvSpPr>
            <a:spLocks noGrp="1"/>
          </p:cNvSpPr>
          <p:nvPr>
            <p:ph type="sldNum" sz="quarter" idx="10"/>
          </p:nvPr>
        </p:nvSpPr>
        <p:spPr/>
        <p:txBody>
          <a:bodyPr/>
          <a:lstStyle/>
          <a:p>
            <a:fld id="{992E76BA-8296-4357-B9AA-5DB58835BB2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Arrows, APD few</a:t>
            </a:r>
            <a:r>
              <a:rPr lang="en-US" baseline="0" dirty="0" smtClean="0"/>
              <a:t> hundreds gain, pulse shape</a:t>
            </a:r>
          </a:p>
          <a:p>
            <a:r>
              <a:rPr lang="en-US" baseline="0" dirty="0" smtClean="0"/>
              <a:t>List features</a:t>
            </a:r>
          </a:p>
          <a:p>
            <a:r>
              <a:rPr lang="en-US" baseline="0" dirty="0" smtClean="0"/>
              <a:t>Top plot: typical signal output captured by an oscilloscope, bottom plot, integrated charge distribution. You can clearly identify the peaks corresponding to different numbers of pixels fired.</a:t>
            </a:r>
          </a:p>
          <a:p>
            <a:endParaRPr lang="en-US" dirty="0" smtClean="0"/>
          </a:p>
          <a:p>
            <a:r>
              <a:rPr lang="en-US" dirty="0" smtClean="0"/>
              <a:t>Radiation hardness</a:t>
            </a:r>
            <a:r>
              <a:rPr lang="en-US" baseline="0" dirty="0" smtClean="0"/>
              <a:t> is the major concern to use </a:t>
            </a:r>
            <a:r>
              <a:rPr lang="en-US" baseline="0" dirty="0" err="1" smtClean="0"/>
              <a:t>SiPMs</a:t>
            </a:r>
            <a:r>
              <a:rPr lang="en-US" baseline="0" dirty="0" smtClean="0"/>
              <a:t> in nuclear and high energy physics. Therefore, at Jefferson lab, we did a lot of study of the radiation damage and I will show you more details later in my talk.</a:t>
            </a:r>
            <a:endParaRPr lang="en-US" dirty="0"/>
          </a:p>
        </p:txBody>
      </p:sp>
      <p:sp>
        <p:nvSpPr>
          <p:cNvPr id="4" name="Slide Number Placeholder 3"/>
          <p:cNvSpPr>
            <a:spLocks noGrp="1"/>
          </p:cNvSpPr>
          <p:nvPr>
            <p:ph type="sldNum" sz="quarter" idx="10"/>
          </p:nvPr>
        </p:nvSpPr>
        <p:spPr/>
        <p:txBody>
          <a:bodyPr/>
          <a:lstStyle/>
          <a:p>
            <a:fld id="{992E76BA-8296-4357-B9AA-5DB58835BB2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than the features</a:t>
            </a:r>
            <a:r>
              <a:rPr lang="en-US" baseline="0" dirty="0" smtClean="0"/>
              <a:t> I previously mentioned, in Hall-D we also studied the timing properties of </a:t>
            </a:r>
            <a:r>
              <a:rPr lang="en-US" baseline="0" dirty="0" err="1" smtClean="0"/>
              <a:t>SiPMs</a:t>
            </a:r>
            <a:r>
              <a:rPr lang="en-US" baseline="0" dirty="0" smtClean="0"/>
              <a:t> to find its feasibilities in other applications.</a:t>
            </a:r>
          </a:p>
          <a:p>
            <a:r>
              <a:rPr lang="en-US" baseline="0" dirty="0" smtClean="0"/>
              <a:t>In order to do this study, we purchased </a:t>
            </a:r>
            <a:endParaRPr lang="en-US" dirty="0"/>
          </a:p>
        </p:txBody>
      </p:sp>
      <p:sp>
        <p:nvSpPr>
          <p:cNvPr id="4" name="Slide Number Placeholder 3"/>
          <p:cNvSpPr>
            <a:spLocks noGrp="1"/>
          </p:cNvSpPr>
          <p:nvPr>
            <p:ph type="sldNum" sz="quarter" idx="10"/>
          </p:nvPr>
        </p:nvSpPr>
        <p:spPr/>
        <p:txBody>
          <a:bodyPr/>
          <a:lstStyle/>
          <a:p>
            <a:fld id="{992E76BA-8296-4357-B9AA-5DB58835BB2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Such</a:t>
            </a:r>
            <a:r>
              <a:rPr lang="en-US" baseline="0" dirty="0" smtClean="0"/>
              <a:t> a configuration gives us additional PID capability for the natural radial segmentations.</a:t>
            </a:r>
            <a:endParaRPr lang="en-US" dirty="0"/>
          </a:p>
        </p:txBody>
      </p:sp>
      <p:sp>
        <p:nvSpPr>
          <p:cNvPr id="4" name="Slide Number Placeholder 3"/>
          <p:cNvSpPr>
            <a:spLocks noGrp="1"/>
          </p:cNvSpPr>
          <p:nvPr>
            <p:ph type="sldNum" sz="quarter" idx="10"/>
          </p:nvPr>
        </p:nvSpPr>
        <p:spPr/>
        <p:txBody>
          <a:bodyPr/>
          <a:lstStyle/>
          <a:p>
            <a:fld id="{992E76BA-8296-4357-B9AA-5DB58835BB2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a:t>
            </a:r>
            <a:r>
              <a:rPr lang="en-US" baseline="0" dirty="0" smtClean="0"/>
              <a:t> the </a:t>
            </a:r>
            <a:r>
              <a:rPr lang="en-US" baseline="0" dirty="0" err="1" smtClean="0"/>
              <a:t>SiPMs</a:t>
            </a:r>
            <a:r>
              <a:rPr lang="en-US" baseline="0" dirty="0" smtClean="0"/>
              <a:t> have the great </a:t>
            </a:r>
            <a:r>
              <a:rPr lang="en-US" baseline="0" dirty="0" err="1" smtClean="0"/>
              <a:t>capablity</a:t>
            </a:r>
            <a:r>
              <a:rPr lang="en-US" baseline="0" dirty="0" smtClean="0"/>
              <a:t> to deal with high </a:t>
            </a:r>
            <a:r>
              <a:rPr lang="en-US" baseline="0" dirty="0" err="1" smtClean="0"/>
              <a:t>couting</a:t>
            </a:r>
            <a:r>
              <a:rPr lang="en-US" baseline="0" dirty="0" smtClean="0"/>
              <a:t> rate, we are going to use them in our photon beam hodoscopes, including the tagger microscope and the pair spectrometer.</a:t>
            </a:r>
          </a:p>
          <a:p>
            <a:r>
              <a:rPr lang="en-US" baseline="0" dirty="0" smtClean="0"/>
              <a:t>In </a:t>
            </a:r>
            <a:r>
              <a:rPr lang="en-US" baseline="0" dirty="0" err="1" smtClean="0"/>
              <a:t>addtion</a:t>
            </a:r>
            <a:r>
              <a:rPr lang="en-US" baseline="0" dirty="0" smtClean="0"/>
              <a:t>, we will also use the </a:t>
            </a:r>
            <a:r>
              <a:rPr lang="en-US" baseline="0" dirty="0" err="1" smtClean="0"/>
              <a:t>sipms</a:t>
            </a:r>
            <a:r>
              <a:rPr lang="en-US" baseline="0" dirty="0" smtClean="0"/>
              <a:t> for the start </a:t>
            </a:r>
            <a:r>
              <a:rPr lang="en-US" baseline="0" dirty="0" err="1" smtClean="0"/>
              <a:t>couter</a:t>
            </a:r>
            <a:r>
              <a:rPr lang="en-US" baseline="0" dirty="0" smtClean="0"/>
              <a:t> as part of our time of flight system for its extraordinary time resolution.</a:t>
            </a:r>
            <a:endParaRPr lang="en-US" dirty="0"/>
          </a:p>
        </p:txBody>
      </p:sp>
      <p:sp>
        <p:nvSpPr>
          <p:cNvPr id="4" name="Slide Number Placeholder 3"/>
          <p:cNvSpPr>
            <a:spLocks noGrp="1"/>
          </p:cNvSpPr>
          <p:nvPr>
            <p:ph type="sldNum" sz="quarter" idx="10"/>
          </p:nvPr>
        </p:nvSpPr>
        <p:spPr/>
        <p:txBody>
          <a:bodyPr/>
          <a:lstStyle/>
          <a:p>
            <a:fld id="{992E76BA-8296-4357-B9AA-5DB58835BB2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2E76BA-8296-4357-B9AA-5DB58835BB2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2E76BA-8296-4357-B9AA-5DB58835BB26}"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solidFill>
                  <a:srgbClr val="002060"/>
                </a:solidFill>
                <a:latin typeface="+mj-lt"/>
                <a:cs typeface="Adobe Hebrew" pitchFamily="18" charset="-79"/>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7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13"/>
          <p:cNvSpPr>
            <a:spLocks noGrp="1"/>
          </p:cNvSpPr>
          <p:nvPr>
            <p:ph type="dt" sz="half" idx="2"/>
          </p:nvPr>
        </p:nvSpPr>
        <p:spPr>
          <a:xfrm>
            <a:off x="6629400" y="6492875"/>
            <a:ext cx="990600" cy="365125"/>
          </a:xfrm>
          <a:prstGeom prst="rect">
            <a:avLst/>
          </a:prstGeom>
        </p:spPr>
        <p:txBody>
          <a:bodyPr vert="horz" anchor="ctr" anchorCtr="0"/>
          <a:lstStyle>
            <a:lvl1pPr algn="ctr" eaLnBrk="1" latinLnBrk="0" hangingPunct="1">
              <a:defRPr kumimoji="0" sz="1400">
                <a:solidFill>
                  <a:schemeClr val="tx1"/>
                </a:solidFill>
                <a:latin typeface="Calibri" pitchFamily="34" charset="0"/>
                <a:cs typeface="Calibri" pitchFamily="34" charset="0"/>
              </a:defRPr>
            </a:lvl1pPr>
          </a:lstStyle>
          <a:p>
            <a:r>
              <a:rPr lang="en-US" smtClean="0"/>
              <a:t>5/10/2012</a:t>
            </a:r>
            <a:endParaRPr lang="en-US"/>
          </a:p>
        </p:txBody>
      </p:sp>
      <p:sp>
        <p:nvSpPr>
          <p:cNvPr id="5" name="Footer Placeholder 2"/>
          <p:cNvSpPr>
            <a:spLocks noGrp="1"/>
          </p:cNvSpPr>
          <p:nvPr>
            <p:ph type="ftr" sz="quarter" idx="3"/>
          </p:nvPr>
        </p:nvSpPr>
        <p:spPr>
          <a:xfrm>
            <a:off x="2590800" y="6629400"/>
            <a:ext cx="4038600" cy="228600"/>
          </a:xfrm>
          <a:prstGeom prst="rect">
            <a:avLst/>
          </a:prstGeom>
        </p:spPr>
        <p:txBody>
          <a:bodyPr vert="horz" anchor="ctr"/>
          <a:lstStyle>
            <a:lvl1pPr algn="ctr" eaLnBrk="1" latinLnBrk="0" hangingPunct="1">
              <a:defRPr kumimoji="0" sz="1200">
                <a:solidFill>
                  <a:schemeClr val="tx1"/>
                </a:solidFill>
                <a:latin typeface="Calibri" pitchFamily="34" charset="0"/>
                <a:cs typeface="Calibri" pitchFamily="34" charset="0"/>
              </a:defRPr>
            </a:lvl1pPr>
          </a:lstStyle>
          <a:p>
            <a:r>
              <a:rPr lang="en-US" smtClean="0"/>
              <a:t>SiPM - S&amp;T Review</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2"/>
          </p:nvPr>
        </p:nvSpPr>
        <p:spPr>
          <a:xfrm>
            <a:off x="6934200" y="6492875"/>
            <a:ext cx="1219200" cy="365125"/>
          </a:xfrm>
          <a:prstGeom prst="rect">
            <a:avLst/>
          </a:prstGeom>
        </p:spPr>
        <p:txBody>
          <a:bodyPr vert="horz" anchor="ctr" anchorCtr="0"/>
          <a:lstStyle>
            <a:lvl1pPr algn="r" eaLnBrk="1" latinLnBrk="0" hangingPunct="1">
              <a:defRPr kumimoji="0" sz="1400">
                <a:solidFill>
                  <a:schemeClr val="tx2"/>
                </a:solidFill>
                <a:latin typeface="Calibri" pitchFamily="34" charset="0"/>
                <a:cs typeface="Calibri" pitchFamily="34" charset="0"/>
              </a:defRPr>
            </a:lvl1pPr>
          </a:lstStyle>
          <a:p>
            <a:r>
              <a:rPr lang="en-US" smtClean="0"/>
              <a:t>5/10/2012</a:t>
            </a:r>
            <a:endParaRPr lang="en-US"/>
          </a:p>
        </p:txBody>
      </p:sp>
      <p:sp>
        <p:nvSpPr>
          <p:cNvPr id="5" name="Footer Placeholder 2"/>
          <p:cNvSpPr>
            <a:spLocks noGrp="1"/>
          </p:cNvSpPr>
          <p:nvPr>
            <p:ph type="ftr" sz="quarter" idx="3"/>
          </p:nvPr>
        </p:nvSpPr>
        <p:spPr>
          <a:xfrm>
            <a:off x="2209800" y="6553200"/>
            <a:ext cx="4724400" cy="304800"/>
          </a:xfrm>
          <a:prstGeom prst="rect">
            <a:avLst/>
          </a:prstGeom>
        </p:spPr>
        <p:txBody>
          <a:bodyPr vert="horz" anchor="ctr"/>
          <a:lstStyle>
            <a:lvl1pPr algn="ctr" eaLnBrk="1" latinLnBrk="0" hangingPunct="1">
              <a:defRPr kumimoji="0" sz="1200">
                <a:solidFill>
                  <a:schemeClr val="tx2"/>
                </a:solidFill>
                <a:latin typeface="Calibri" pitchFamily="34" charset="0"/>
                <a:cs typeface="Calibri" pitchFamily="34" charset="0"/>
              </a:defRPr>
            </a:lvl1pPr>
          </a:lstStyle>
          <a:p>
            <a:r>
              <a:rPr lang="en-US" smtClean="0"/>
              <a:t>SiPM - S&amp;T Review</a:t>
            </a:r>
            <a:endParaRPr lang="en-US"/>
          </a:p>
        </p:txBody>
      </p:sp>
      <p:sp>
        <p:nvSpPr>
          <p:cNvPr id="6" name="Rectangle 5"/>
          <p:cNvSpPr/>
          <p:nvPr/>
        </p:nvSpPr>
        <p:spPr>
          <a:xfrm>
            <a:off x="8686800" y="533400"/>
            <a:ext cx="457200" cy="304800"/>
          </a:xfrm>
          <a:prstGeom prst="rect">
            <a:avLst/>
          </a:prstGeom>
          <a:solidFill>
            <a:schemeClr val="bg1">
              <a:lumMod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00" dirty="0">
              <a:solidFill>
                <a:schemeClr val="bg1"/>
              </a:solidFill>
            </a:endParaRPr>
          </a:p>
        </p:txBody>
      </p:sp>
      <p:sp>
        <p:nvSpPr>
          <p:cNvPr id="8" name="Rectangle 7"/>
          <p:cNvSpPr/>
          <p:nvPr/>
        </p:nvSpPr>
        <p:spPr>
          <a:xfrm>
            <a:off x="8690030" y="468868"/>
            <a:ext cx="453970" cy="369332"/>
          </a:xfrm>
          <a:prstGeom prst="rect">
            <a:avLst/>
          </a:prstGeom>
        </p:spPr>
        <p:txBody>
          <a:bodyPr wrap="square">
            <a:spAutoFit/>
          </a:bodyPr>
          <a:lstStyle/>
          <a:p>
            <a:pPr algn="ctr"/>
            <a:fld id="{B6F15528-21DE-4FAA-801E-634DDDAF4B2B}" type="slidenum">
              <a:rPr lang="en-US" sz="1800" b="1" smtClean="0">
                <a:solidFill>
                  <a:schemeClr val="bg1"/>
                </a:solidFill>
              </a:rPr>
              <a:pPr algn="ctr"/>
              <a:t>‹#›</a:t>
            </a:fld>
            <a:endParaRPr lang="en-US" sz="1800" b="1"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2"/>
          </p:nvPr>
        </p:nvSpPr>
        <p:spPr>
          <a:xfrm>
            <a:off x="6934200" y="6492875"/>
            <a:ext cx="1219200" cy="365125"/>
          </a:xfrm>
          <a:prstGeom prst="rect">
            <a:avLst/>
          </a:prstGeom>
        </p:spPr>
        <p:txBody>
          <a:bodyPr vert="horz" anchor="ctr" anchorCtr="0"/>
          <a:lstStyle>
            <a:lvl1pPr algn="r" eaLnBrk="1" latinLnBrk="0" hangingPunct="1">
              <a:defRPr kumimoji="0" sz="1400">
                <a:solidFill>
                  <a:schemeClr val="tx2"/>
                </a:solidFill>
                <a:latin typeface="Calibri" pitchFamily="34" charset="0"/>
                <a:cs typeface="Calibri" pitchFamily="34" charset="0"/>
              </a:defRPr>
            </a:lvl1pPr>
          </a:lstStyle>
          <a:p>
            <a:r>
              <a:rPr lang="en-US" smtClean="0"/>
              <a:t>5/10/2012</a:t>
            </a:r>
            <a:endParaRPr lang="en-US"/>
          </a:p>
        </p:txBody>
      </p:sp>
      <p:sp>
        <p:nvSpPr>
          <p:cNvPr id="5" name="Footer Placeholder 2"/>
          <p:cNvSpPr>
            <a:spLocks noGrp="1"/>
          </p:cNvSpPr>
          <p:nvPr>
            <p:ph type="ftr" sz="quarter" idx="3"/>
          </p:nvPr>
        </p:nvSpPr>
        <p:spPr>
          <a:xfrm>
            <a:off x="2209800" y="6553200"/>
            <a:ext cx="4724400" cy="304800"/>
          </a:xfrm>
          <a:prstGeom prst="rect">
            <a:avLst/>
          </a:prstGeom>
        </p:spPr>
        <p:txBody>
          <a:bodyPr vert="horz" anchor="ctr"/>
          <a:lstStyle>
            <a:lvl1pPr algn="ctr" eaLnBrk="1" latinLnBrk="0" hangingPunct="1">
              <a:defRPr kumimoji="0" sz="1200">
                <a:solidFill>
                  <a:schemeClr val="tx2"/>
                </a:solidFill>
                <a:latin typeface="Calibri" pitchFamily="34" charset="0"/>
                <a:cs typeface="Calibri" pitchFamily="34" charset="0"/>
              </a:defRPr>
            </a:lvl1pPr>
          </a:lstStyle>
          <a:p>
            <a:r>
              <a:rPr lang="en-US" smtClean="0"/>
              <a:t>SiPM - S&amp;T Review</a:t>
            </a:r>
            <a:endParaRPr lang="en-US"/>
          </a:p>
        </p:txBody>
      </p:sp>
      <p:sp>
        <p:nvSpPr>
          <p:cNvPr id="6" name="Rectangle 5"/>
          <p:cNvSpPr/>
          <p:nvPr/>
        </p:nvSpPr>
        <p:spPr>
          <a:xfrm>
            <a:off x="8686800" y="533400"/>
            <a:ext cx="457200" cy="304800"/>
          </a:xfrm>
          <a:prstGeom prst="rect">
            <a:avLst/>
          </a:prstGeom>
          <a:solidFill>
            <a:schemeClr val="bg1">
              <a:lumMod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00" dirty="0">
              <a:solidFill>
                <a:schemeClr val="bg1"/>
              </a:solidFill>
            </a:endParaRPr>
          </a:p>
        </p:txBody>
      </p:sp>
      <p:sp>
        <p:nvSpPr>
          <p:cNvPr id="8" name="Rectangle 7"/>
          <p:cNvSpPr/>
          <p:nvPr/>
        </p:nvSpPr>
        <p:spPr>
          <a:xfrm>
            <a:off x="8690030" y="468868"/>
            <a:ext cx="453970" cy="369332"/>
          </a:xfrm>
          <a:prstGeom prst="rect">
            <a:avLst/>
          </a:prstGeom>
        </p:spPr>
        <p:txBody>
          <a:bodyPr wrap="square">
            <a:spAutoFit/>
          </a:bodyPr>
          <a:lstStyle/>
          <a:p>
            <a:pPr algn="ctr"/>
            <a:fld id="{B6F15528-21DE-4FAA-801E-634DDDAF4B2B}" type="slidenum">
              <a:rPr lang="en-US" sz="1800" b="1" smtClean="0">
                <a:solidFill>
                  <a:schemeClr val="bg1"/>
                </a:solidFill>
              </a:rPr>
              <a:pPr algn="ctr"/>
              <a:t>‹#›</a:t>
            </a:fld>
            <a:endParaRPr lang="en-US" sz="1800" b="1"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marL="514350" indent="-285750">
              <a:defRPr sz="2400">
                <a:solidFill>
                  <a:schemeClr val="tx1"/>
                </a:solidFill>
              </a:defRPr>
            </a:lvl2pPr>
            <a:lvl3pPr marL="685800" indent="-228600">
              <a:defRPr sz="2000">
                <a:solidFill>
                  <a:schemeClr val="accent3">
                    <a:lumMod val="50000"/>
                  </a:schemeClr>
                </a:solidFill>
              </a:defRPr>
            </a:lvl3pPr>
            <a:lvl4pPr marL="914400" indent="-228600">
              <a:defRPr sz="1800">
                <a:solidFill>
                  <a:schemeClr val="accent6">
                    <a:lumMod val="50000"/>
                  </a:schemeClr>
                </a:solidFill>
              </a:defRPr>
            </a:lvl4pPr>
            <a:lvl5pPr marL="1143000" indent="-228600">
              <a:defRPr sz="1600">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13"/>
          <p:cNvSpPr>
            <a:spLocks noGrp="1"/>
          </p:cNvSpPr>
          <p:nvPr>
            <p:ph type="dt" sz="half" idx="2"/>
          </p:nvPr>
        </p:nvSpPr>
        <p:spPr>
          <a:xfrm>
            <a:off x="6629400" y="6492875"/>
            <a:ext cx="990600" cy="365125"/>
          </a:xfrm>
          <a:prstGeom prst="rect">
            <a:avLst/>
          </a:prstGeom>
        </p:spPr>
        <p:txBody>
          <a:bodyPr vert="horz" anchor="ctr" anchorCtr="0"/>
          <a:lstStyle>
            <a:lvl1pPr algn="ctr" eaLnBrk="1" latinLnBrk="0" hangingPunct="1">
              <a:defRPr kumimoji="0" sz="1400">
                <a:solidFill>
                  <a:schemeClr val="tx1"/>
                </a:solidFill>
                <a:latin typeface="Calibri" pitchFamily="34" charset="0"/>
                <a:cs typeface="Calibri" pitchFamily="34" charset="0"/>
              </a:defRPr>
            </a:lvl1pPr>
          </a:lstStyle>
          <a:p>
            <a:r>
              <a:rPr lang="en-US" smtClean="0"/>
              <a:t>5/10/2012</a:t>
            </a:r>
            <a:endParaRPr lang="en-US"/>
          </a:p>
        </p:txBody>
      </p:sp>
      <p:sp>
        <p:nvSpPr>
          <p:cNvPr id="5" name="Footer Placeholder 2"/>
          <p:cNvSpPr>
            <a:spLocks noGrp="1"/>
          </p:cNvSpPr>
          <p:nvPr>
            <p:ph type="ftr" sz="quarter" idx="3"/>
          </p:nvPr>
        </p:nvSpPr>
        <p:spPr>
          <a:xfrm>
            <a:off x="2590800" y="6629400"/>
            <a:ext cx="4038600" cy="228600"/>
          </a:xfrm>
          <a:prstGeom prst="rect">
            <a:avLst/>
          </a:prstGeom>
        </p:spPr>
        <p:txBody>
          <a:bodyPr vert="horz" anchor="ctr"/>
          <a:lstStyle>
            <a:lvl1pPr algn="ctr" eaLnBrk="1" latinLnBrk="0" hangingPunct="1">
              <a:defRPr kumimoji="0" sz="1200">
                <a:solidFill>
                  <a:schemeClr val="tx1"/>
                </a:solidFill>
                <a:latin typeface="Calibri" pitchFamily="34" charset="0"/>
                <a:cs typeface="Calibri" pitchFamily="34" charset="0"/>
              </a:defRPr>
            </a:lvl1pPr>
          </a:lstStyle>
          <a:p>
            <a:r>
              <a:rPr lang="en-US" smtClean="0"/>
              <a:t>SiPM - S&amp;T Review</a:t>
            </a:r>
            <a:endParaRPr lang="en-US" dirty="0"/>
          </a:p>
        </p:txBody>
      </p:sp>
      <p:grpSp>
        <p:nvGrpSpPr>
          <p:cNvPr id="8" name="Group 7"/>
          <p:cNvGrpSpPr/>
          <p:nvPr userDrawn="1"/>
        </p:nvGrpSpPr>
        <p:grpSpPr>
          <a:xfrm>
            <a:off x="7620000" y="6400800"/>
            <a:ext cx="530170" cy="457200"/>
            <a:chOff x="7621615" y="6400800"/>
            <a:chExt cx="530170" cy="457200"/>
          </a:xfrm>
        </p:grpSpPr>
        <p:sp>
          <p:nvSpPr>
            <p:cNvPr id="6" name="Rectangle 5"/>
            <p:cNvSpPr/>
            <p:nvPr/>
          </p:nvSpPr>
          <p:spPr>
            <a:xfrm>
              <a:off x="7658100" y="6400800"/>
              <a:ext cx="457200" cy="457200"/>
            </a:xfrm>
            <a:prstGeom prst="rect">
              <a:avLst/>
            </a:prstGeom>
            <a:solidFill>
              <a:schemeClr val="bg1">
                <a:lumMod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00" dirty="0">
                <a:solidFill>
                  <a:schemeClr val="bg1"/>
                </a:solidFill>
              </a:endParaRPr>
            </a:p>
          </p:txBody>
        </p:sp>
        <p:sp>
          <p:nvSpPr>
            <p:cNvPr id="7" name="Rectangle 6"/>
            <p:cNvSpPr/>
            <p:nvPr/>
          </p:nvSpPr>
          <p:spPr>
            <a:xfrm>
              <a:off x="7621615" y="6444734"/>
              <a:ext cx="530170" cy="369332"/>
            </a:xfrm>
            <a:prstGeom prst="rect">
              <a:avLst/>
            </a:prstGeom>
          </p:spPr>
          <p:txBody>
            <a:bodyPr wrap="square">
              <a:spAutoFit/>
            </a:bodyPr>
            <a:lstStyle/>
            <a:p>
              <a:pPr algn="ctr"/>
              <a:fld id="{B6F15528-21DE-4FAA-801E-634DDDAF4B2B}" type="slidenum">
                <a:rPr lang="en-US" sz="1800" b="1" smtClean="0">
                  <a:solidFill>
                    <a:schemeClr val="bg1"/>
                  </a:solidFill>
                </a:rPr>
                <a:pPr algn="ctr"/>
                <a:t>‹#›</a:t>
              </a:fld>
              <a:endParaRPr lang="en-US" sz="1800" b="1" dirty="0">
                <a:solidFill>
                  <a:schemeClr val="bg1"/>
                </a:solidFil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1">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Date Placeholder 13"/>
          <p:cNvSpPr>
            <a:spLocks noGrp="1"/>
          </p:cNvSpPr>
          <p:nvPr>
            <p:ph type="dt" sz="half" idx="2"/>
          </p:nvPr>
        </p:nvSpPr>
        <p:spPr>
          <a:xfrm>
            <a:off x="6629400" y="6492875"/>
            <a:ext cx="990600" cy="365125"/>
          </a:xfrm>
          <a:prstGeom prst="rect">
            <a:avLst/>
          </a:prstGeom>
        </p:spPr>
        <p:txBody>
          <a:bodyPr vert="horz" anchor="ctr" anchorCtr="0"/>
          <a:lstStyle>
            <a:lvl1pPr algn="ctr" eaLnBrk="1" latinLnBrk="0" hangingPunct="1">
              <a:defRPr kumimoji="0" sz="1400">
                <a:solidFill>
                  <a:schemeClr val="tx1"/>
                </a:solidFill>
                <a:latin typeface="Calibri" pitchFamily="34" charset="0"/>
                <a:cs typeface="Calibri" pitchFamily="34" charset="0"/>
              </a:defRPr>
            </a:lvl1pPr>
          </a:lstStyle>
          <a:p>
            <a:r>
              <a:rPr lang="en-US" smtClean="0"/>
              <a:t>5/10/2012</a:t>
            </a:r>
            <a:endParaRPr lang="en-US"/>
          </a:p>
        </p:txBody>
      </p:sp>
      <p:sp>
        <p:nvSpPr>
          <p:cNvPr id="7" name="Footer Placeholder 2"/>
          <p:cNvSpPr>
            <a:spLocks noGrp="1"/>
          </p:cNvSpPr>
          <p:nvPr>
            <p:ph type="ftr" sz="quarter" idx="3"/>
          </p:nvPr>
        </p:nvSpPr>
        <p:spPr>
          <a:xfrm>
            <a:off x="2590800" y="6629400"/>
            <a:ext cx="4038600" cy="228600"/>
          </a:xfrm>
          <a:prstGeom prst="rect">
            <a:avLst/>
          </a:prstGeom>
        </p:spPr>
        <p:txBody>
          <a:bodyPr vert="horz" anchor="ctr"/>
          <a:lstStyle>
            <a:lvl1pPr algn="ctr" eaLnBrk="1" latinLnBrk="0" hangingPunct="1">
              <a:defRPr kumimoji="0" sz="1200">
                <a:solidFill>
                  <a:schemeClr val="tx1"/>
                </a:solidFill>
                <a:latin typeface="Calibri" pitchFamily="34" charset="0"/>
                <a:cs typeface="Calibri" pitchFamily="34" charset="0"/>
              </a:defRPr>
            </a:lvl1pPr>
          </a:lstStyle>
          <a:p>
            <a:r>
              <a:rPr lang="en-US" smtClean="0"/>
              <a:t>SiPM - S&amp;T Review</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668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686800" y="533400"/>
            <a:ext cx="457200" cy="304800"/>
          </a:xfrm>
          <a:prstGeom prst="rect">
            <a:avLst/>
          </a:prstGeom>
          <a:solidFill>
            <a:schemeClr val="bg1">
              <a:lumMod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00" dirty="0">
              <a:solidFill>
                <a:schemeClr val="bg1"/>
              </a:solidFill>
            </a:endParaRPr>
          </a:p>
        </p:txBody>
      </p:sp>
      <p:sp>
        <p:nvSpPr>
          <p:cNvPr id="9" name="Rectangle 8"/>
          <p:cNvSpPr/>
          <p:nvPr/>
        </p:nvSpPr>
        <p:spPr>
          <a:xfrm>
            <a:off x="8690030" y="468868"/>
            <a:ext cx="453970" cy="369332"/>
          </a:xfrm>
          <a:prstGeom prst="rect">
            <a:avLst/>
          </a:prstGeom>
        </p:spPr>
        <p:txBody>
          <a:bodyPr wrap="square">
            <a:spAutoFit/>
          </a:bodyPr>
          <a:lstStyle/>
          <a:p>
            <a:pPr algn="ctr"/>
            <a:fld id="{B6F15528-21DE-4FAA-801E-634DDDAF4B2B}" type="slidenum">
              <a:rPr lang="en-US" sz="1800" b="1" smtClean="0">
                <a:solidFill>
                  <a:schemeClr val="bg1"/>
                </a:solidFill>
              </a:rPr>
              <a:pPr algn="ctr"/>
              <a:t>‹#›</a:t>
            </a:fld>
            <a:endParaRPr lang="en-US" sz="1800" b="1" dirty="0">
              <a:solidFill>
                <a:schemeClr val="bg1"/>
              </a:solidFill>
            </a:endParaRPr>
          </a:p>
        </p:txBody>
      </p:sp>
      <p:sp>
        <p:nvSpPr>
          <p:cNvPr id="10" name="Date Placeholder 13"/>
          <p:cNvSpPr>
            <a:spLocks noGrp="1"/>
          </p:cNvSpPr>
          <p:nvPr>
            <p:ph type="dt" sz="half" idx="10"/>
          </p:nvPr>
        </p:nvSpPr>
        <p:spPr>
          <a:xfrm>
            <a:off x="6629400" y="6492875"/>
            <a:ext cx="990600" cy="365125"/>
          </a:xfrm>
          <a:prstGeom prst="rect">
            <a:avLst/>
          </a:prstGeom>
        </p:spPr>
        <p:txBody>
          <a:bodyPr vert="horz" anchor="ctr" anchorCtr="0"/>
          <a:lstStyle>
            <a:lvl1pPr algn="ctr" eaLnBrk="1" latinLnBrk="0" hangingPunct="1">
              <a:defRPr kumimoji="0" sz="1400">
                <a:solidFill>
                  <a:schemeClr val="tx1"/>
                </a:solidFill>
                <a:latin typeface="Calibri" pitchFamily="34" charset="0"/>
                <a:cs typeface="Calibri" pitchFamily="34" charset="0"/>
              </a:defRPr>
            </a:lvl1pPr>
          </a:lstStyle>
          <a:p>
            <a:r>
              <a:rPr lang="en-US" smtClean="0"/>
              <a:t>5/10/2012</a:t>
            </a:r>
            <a:endParaRPr lang="en-US"/>
          </a:p>
        </p:txBody>
      </p:sp>
      <p:sp>
        <p:nvSpPr>
          <p:cNvPr id="11" name="Footer Placeholder 2"/>
          <p:cNvSpPr>
            <a:spLocks noGrp="1"/>
          </p:cNvSpPr>
          <p:nvPr>
            <p:ph type="ftr" sz="quarter" idx="3"/>
          </p:nvPr>
        </p:nvSpPr>
        <p:spPr>
          <a:xfrm>
            <a:off x="2590800" y="6629400"/>
            <a:ext cx="4038600" cy="228600"/>
          </a:xfrm>
          <a:prstGeom prst="rect">
            <a:avLst/>
          </a:prstGeom>
        </p:spPr>
        <p:txBody>
          <a:bodyPr vert="horz" anchor="ctr"/>
          <a:lstStyle>
            <a:lvl1pPr algn="ctr" eaLnBrk="1" latinLnBrk="0" hangingPunct="1">
              <a:defRPr kumimoji="0" sz="1200">
                <a:solidFill>
                  <a:schemeClr val="tx1"/>
                </a:solidFill>
                <a:latin typeface="Calibri" pitchFamily="34" charset="0"/>
                <a:cs typeface="Calibri" pitchFamily="34" charset="0"/>
              </a:defRPr>
            </a:lvl1pPr>
          </a:lstStyle>
          <a:p>
            <a:r>
              <a:rPr lang="en-US" smtClean="0"/>
              <a:t>SiPM - S&amp;T Review</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a:xfrm>
            <a:off x="6934200" y="6492875"/>
            <a:ext cx="1219200" cy="365125"/>
          </a:xfrm>
          <a:prstGeom prst="rect">
            <a:avLst/>
          </a:prstGeom>
        </p:spPr>
        <p:txBody>
          <a:bodyPr vert="horz" anchor="ctr" anchorCtr="0"/>
          <a:lstStyle>
            <a:lvl1pPr algn="r" eaLnBrk="1" latinLnBrk="0" hangingPunct="1">
              <a:defRPr kumimoji="0" sz="1400">
                <a:solidFill>
                  <a:schemeClr val="tx2"/>
                </a:solidFill>
                <a:latin typeface="Calibri" pitchFamily="34" charset="0"/>
                <a:cs typeface="Calibri" pitchFamily="34" charset="0"/>
              </a:defRPr>
            </a:lvl1pPr>
          </a:lstStyle>
          <a:p>
            <a:r>
              <a:rPr lang="en-US" smtClean="0"/>
              <a:t>5/10/2012</a:t>
            </a:r>
            <a:endParaRPr lang="en-US"/>
          </a:p>
        </p:txBody>
      </p:sp>
      <p:sp>
        <p:nvSpPr>
          <p:cNvPr id="8" name="Footer Placeholder 2"/>
          <p:cNvSpPr>
            <a:spLocks noGrp="1"/>
          </p:cNvSpPr>
          <p:nvPr>
            <p:ph type="ftr" sz="quarter" idx="11"/>
          </p:nvPr>
        </p:nvSpPr>
        <p:spPr>
          <a:xfrm>
            <a:off x="2209800" y="6553200"/>
            <a:ext cx="4724400" cy="304800"/>
          </a:xfrm>
          <a:prstGeom prst="rect">
            <a:avLst/>
          </a:prstGeom>
        </p:spPr>
        <p:txBody>
          <a:bodyPr vert="horz" anchor="ctr"/>
          <a:lstStyle>
            <a:lvl1pPr algn="ctr" eaLnBrk="1" latinLnBrk="0" hangingPunct="1">
              <a:defRPr kumimoji="0" sz="1200">
                <a:solidFill>
                  <a:schemeClr val="tx2"/>
                </a:solidFill>
                <a:latin typeface="Calibri" pitchFamily="34" charset="0"/>
                <a:cs typeface="Calibri" pitchFamily="34" charset="0"/>
              </a:defRPr>
            </a:lvl1pPr>
          </a:lstStyle>
          <a:p>
            <a:r>
              <a:rPr lang="en-US" smtClean="0"/>
              <a:t>SiPM - S&amp;T Review</a:t>
            </a:r>
            <a:endParaRPr lang="en-US"/>
          </a:p>
        </p:txBody>
      </p:sp>
      <p:sp>
        <p:nvSpPr>
          <p:cNvPr id="9" name="Rectangle 8"/>
          <p:cNvSpPr/>
          <p:nvPr/>
        </p:nvSpPr>
        <p:spPr>
          <a:xfrm>
            <a:off x="8686800" y="533400"/>
            <a:ext cx="457200" cy="304800"/>
          </a:xfrm>
          <a:prstGeom prst="rect">
            <a:avLst/>
          </a:prstGeom>
          <a:solidFill>
            <a:schemeClr val="bg1">
              <a:lumMod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00" dirty="0">
              <a:solidFill>
                <a:schemeClr val="bg1"/>
              </a:solidFill>
            </a:endParaRPr>
          </a:p>
        </p:txBody>
      </p:sp>
      <p:sp>
        <p:nvSpPr>
          <p:cNvPr id="11" name="Rectangle 10"/>
          <p:cNvSpPr/>
          <p:nvPr/>
        </p:nvSpPr>
        <p:spPr>
          <a:xfrm>
            <a:off x="8690030" y="468868"/>
            <a:ext cx="453970" cy="369332"/>
          </a:xfrm>
          <a:prstGeom prst="rect">
            <a:avLst/>
          </a:prstGeom>
        </p:spPr>
        <p:txBody>
          <a:bodyPr wrap="square">
            <a:spAutoFit/>
          </a:bodyPr>
          <a:lstStyle/>
          <a:p>
            <a:pPr algn="ctr"/>
            <a:fld id="{B6F15528-21DE-4FAA-801E-634DDDAF4B2B}" type="slidenum">
              <a:rPr lang="en-US" sz="1800" b="1" smtClean="0">
                <a:solidFill>
                  <a:schemeClr val="bg1"/>
                </a:solidFill>
              </a:rPr>
              <a:pPr algn="ctr"/>
              <a:t>‹#›</a:t>
            </a:fld>
            <a:endParaRPr lang="en-US" sz="1800" b="1" dirty="0">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2"/>
          </p:nvPr>
        </p:nvSpPr>
        <p:spPr>
          <a:xfrm>
            <a:off x="6934200" y="6492875"/>
            <a:ext cx="1219200" cy="365125"/>
          </a:xfrm>
          <a:prstGeom prst="rect">
            <a:avLst/>
          </a:prstGeom>
        </p:spPr>
        <p:txBody>
          <a:bodyPr vert="horz" anchor="ctr" anchorCtr="0"/>
          <a:lstStyle>
            <a:lvl1pPr algn="r" eaLnBrk="1" latinLnBrk="0" hangingPunct="1">
              <a:defRPr kumimoji="0" sz="1400">
                <a:solidFill>
                  <a:schemeClr val="tx2"/>
                </a:solidFill>
                <a:latin typeface="Calibri" pitchFamily="34" charset="0"/>
                <a:cs typeface="Calibri" pitchFamily="34" charset="0"/>
              </a:defRPr>
            </a:lvl1pPr>
          </a:lstStyle>
          <a:p>
            <a:r>
              <a:rPr lang="en-US" smtClean="0"/>
              <a:t>5/10/2012</a:t>
            </a:r>
            <a:endParaRPr lang="en-US"/>
          </a:p>
        </p:txBody>
      </p:sp>
      <p:sp>
        <p:nvSpPr>
          <p:cNvPr id="4" name="Footer Placeholder 2"/>
          <p:cNvSpPr>
            <a:spLocks noGrp="1"/>
          </p:cNvSpPr>
          <p:nvPr>
            <p:ph type="ftr" sz="quarter" idx="3"/>
          </p:nvPr>
        </p:nvSpPr>
        <p:spPr>
          <a:xfrm>
            <a:off x="2209800" y="6553200"/>
            <a:ext cx="4724400" cy="304800"/>
          </a:xfrm>
          <a:prstGeom prst="rect">
            <a:avLst/>
          </a:prstGeom>
        </p:spPr>
        <p:txBody>
          <a:bodyPr vert="horz" anchor="ctr"/>
          <a:lstStyle>
            <a:lvl1pPr algn="ctr" eaLnBrk="1" latinLnBrk="0" hangingPunct="1">
              <a:defRPr kumimoji="0" sz="1200">
                <a:solidFill>
                  <a:schemeClr val="tx2"/>
                </a:solidFill>
                <a:latin typeface="Calibri" pitchFamily="34" charset="0"/>
                <a:cs typeface="Calibri" pitchFamily="34" charset="0"/>
              </a:defRPr>
            </a:lvl1pPr>
          </a:lstStyle>
          <a:p>
            <a:r>
              <a:rPr lang="en-US" smtClean="0"/>
              <a:t>SiPM - S&amp;T Review</a:t>
            </a:r>
            <a:endParaRPr lang="en-US"/>
          </a:p>
        </p:txBody>
      </p:sp>
      <p:sp>
        <p:nvSpPr>
          <p:cNvPr id="5" name="Rectangle 4"/>
          <p:cNvSpPr/>
          <p:nvPr/>
        </p:nvSpPr>
        <p:spPr>
          <a:xfrm>
            <a:off x="8686800" y="533400"/>
            <a:ext cx="457200" cy="304800"/>
          </a:xfrm>
          <a:prstGeom prst="rect">
            <a:avLst/>
          </a:prstGeom>
          <a:solidFill>
            <a:schemeClr val="bg1">
              <a:lumMod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00" dirty="0">
              <a:solidFill>
                <a:schemeClr val="bg1"/>
              </a:solidFill>
            </a:endParaRPr>
          </a:p>
        </p:txBody>
      </p:sp>
      <p:sp>
        <p:nvSpPr>
          <p:cNvPr id="7" name="Rectangle 6"/>
          <p:cNvSpPr/>
          <p:nvPr/>
        </p:nvSpPr>
        <p:spPr>
          <a:xfrm>
            <a:off x="8690030" y="468868"/>
            <a:ext cx="453970" cy="369332"/>
          </a:xfrm>
          <a:prstGeom prst="rect">
            <a:avLst/>
          </a:prstGeom>
        </p:spPr>
        <p:txBody>
          <a:bodyPr wrap="square">
            <a:spAutoFit/>
          </a:bodyPr>
          <a:lstStyle/>
          <a:p>
            <a:pPr algn="ctr"/>
            <a:fld id="{B6F15528-21DE-4FAA-801E-634DDDAF4B2B}" type="slidenum">
              <a:rPr lang="en-US" sz="1800" b="1" smtClean="0">
                <a:solidFill>
                  <a:schemeClr val="bg1"/>
                </a:solidFill>
              </a:rPr>
              <a:pPr algn="ctr"/>
              <a:t>‹#›</a:t>
            </a:fld>
            <a:endParaRPr lang="en-US" sz="1800" b="1" dirty="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2"/>
          </p:nvPr>
        </p:nvSpPr>
        <p:spPr>
          <a:xfrm>
            <a:off x="6934200" y="6492875"/>
            <a:ext cx="1219200" cy="365125"/>
          </a:xfrm>
          <a:prstGeom prst="rect">
            <a:avLst/>
          </a:prstGeom>
        </p:spPr>
        <p:txBody>
          <a:bodyPr vert="horz" anchor="ctr" anchorCtr="0"/>
          <a:lstStyle>
            <a:lvl1pPr algn="r" eaLnBrk="1" latinLnBrk="0" hangingPunct="1">
              <a:defRPr kumimoji="0" sz="1400">
                <a:solidFill>
                  <a:schemeClr val="tx2"/>
                </a:solidFill>
                <a:latin typeface="Calibri" pitchFamily="34" charset="0"/>
                <a:cs typeface="Calibri" pitchFamily="34" charset="0"/>
              </a:defRPr>
            </a:lvl1pPr>
          </a:lstStyle>
          <a:p>
            <a:r>
              <a:rPr lang="en-US" smtClean="0"/>
              <a:t>5/10/2012</a:t>
            </a:r>
            <a:endParaRPr lang="en-US"/>
          </a:p>
        </p:txBody>
      </p:sp>
      <p:sp>
        <p:nvSpPr>
          <p:cNvPr id="3" name="Footer Placeholder 2"/>
          <p:cNvSpPr>
            <a:spLocks noGrp="1"/>
          </p:cNvSpPr>
          <p:nvPr>
            <p:ph type="ftr" sz="quarter" idx="3"/>
          </p:nvPr>
        </p:nvSpPr>
        <p:spPr>
          <a:xfrm>
            <a:off x="2209800" y="6553200"/>
            <a:ext cx="4724400" cy="304800"/>
          </a:xfrm>
          <a:prstGeom prst="rect">
            <a:avLst/>
          </a:prstGeom>
        </p:spPr>
        <p:txBody>
          <a:bodyPr vert="horz" anchor="ctr"/>
          <a:lstStyle>
            <a:lvl1pPr algn="ctr" eaLnBrk="1" latinLnBrk="0" hangingPunct="1">
              <a:defRPr kumimoji="0" sz="1200">
                <a:solidFill>
                  <a:schemeClr val="tx2"/>
                </a:solidFill>
                <a:latin typeface="Calibri" pitchFamily="34" charset="0"/>
                <a:cs typeface="Calibri" pitchFamily="34" charset="0"/>
              </a:defRPr>
            </a:lvl1pPr>
          </a:lstStyle>
          <a:p>
            <a:r>
              <a:rPr lang="en-US" smtClean="0"/>
              <a:t>SiPM - S&amp;T Review</a:t>
            </a:r>
            <a:endParaRPr lang="en-US"/>
          </a:p>
        </p:txBody>
      </p:sp>
      <p:sp>
        <p:nvSpPr>
          <p:cNvPr id="4" name="Rectangle 3"/>
          <p:cNvSpPr/>
          <p:nvPr/>
        </p:nvSpPr>
        <p:spPr>
          <a:xfrm>
            <a:off x="8686800" y="533400"/>
            <a:ext cx="457200" cy="304800"/>
          </a:xfrm>
          <a:prstGeom prst="rect">
            <a:avLst/>
          </a:prstGeom>
          <a:solidFill>
            <a:schemeClr val="bg1">
              <a:lumMod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00" dirty="0">
              <a:solidFill>
                <a:schemeClr val="bg1"/>
              </a:solidFill>
            </a:endParaRPr>
          </a:p>
        </p:txBody>
      </p:sp>
      <p:sp>
        <p:nvSpPr>
          <p:cNvPr id="6" name="Rectangle 5"/>
          <p:cNvSpPr/>
          <p:nvPr/>
        </p:nvSpPr>
        <p:spPr>
          <a:xfrm>
            <a:off x="8690030" y="468868"/>
            <a:ext cx="453970" cy="369332"/>
          </a:xfrm>
          <a:prstGeom prst="rect">
            <a:avLst/>
          </a:prstGeom>
        </p:spPr>
        <p:txBody>
          <a:bodyPr wrap="square">
            <a:spAutoFit/>
          </a:bodyPr>
          <a:lstStyle/>
          <a:p>
            <a:pPr algn="ctr"/>
            <a:fld id="{B6F15528-21DE-4FAA-801E-634DDDAF4B2B}" type="slidenum">
              <a:rPr lang="en-US" sz="1800" b="1" smtClean="0">
                <a:solidFill>
                  <a:schemeClr val="bg1"/>
                </a:solidFill>
              </a:rPr>
              <a:pPr algn="ctr"/>
              <a:t>‹#›</a:t>
            </a:fld>
            <a:endParaRPr lang="en-US" sz="1800" b="1"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a:xfrm>
            <a:off x="6934200" y="6492875"/>
            <a:ext cx="1219200" cy="365125"/>
          </a:xfrm>
          <a:prstGeom prst="rect">
            <a:avLst/>
          </a:prstGeom>
        </p:spPr>
        <p:txBody>
          <a:bodyPr vert="horz" anchor="ctr" anchorCtr="0"/>
          <a:lstStyle>
            <a:lvl1pPr algn="r" eaLnBrk="1" latinLnBrk="0" hangingPunct="1">
              <a:defRPr kumimoji="0" sz="1400">
                <a:solidFill>
                  <a:schemeClr val="tx2"/>
                </a:solidFill>
                <a:latin typeface="Calibri" pitchFamily="34" charset="0"/>
                <a:cs typeface="Calibri" pitchFamily="34" charset="0"/>
              </a:defRPr>
            </a:lvl1pPr>
          </a:lstStyle>
          <a:p>
            <a:r>
              <a:rPr lang="en-US" smtClean="0"/>
              <a:t>5/10/2012</a:t>
            </a:r>
            <a:endParaRPr lang="en-US"/>
          </a:p>
        </p:txBody>
      </p:sp>
      <p:sp>
        <p:nvSpPr>
          <p:cNvPr id="6" name="Footer Placeholder 2"/>
          <p:cNvSpPr>
            <a:spLocks noGrp="1"/>
          </p:cNvSpPr>
          <p:nvPr>
            <p:ph type="ftr" sz="quarter" idx="3"/>
          </p:nvPr>
        </p:nvSpPr>
        <p:spPr>
          <a:xfrm>
            <a:off x="2209800" y="6553200"/>
            <a:ext cx="4724400" cy="304800"/>
          </a:xfrm>
          <a:prstGeom prst="rect">
            <a:avLst/>
          </a:prstGeom>
        </p:spPr>
        <p:txBody>
          <a:bodyPr vert="horz" anchor="ctr"/>
          <a:lstStyle>
            <a:lvl1pPr algn="ctr" eaLnBrk="1" latinLnBrk="0" hangingPunct="1">
              <a:defRPr kumimoji="0" sz="1200">
                <a:solidFill>
                  <a:schemeClr val="tx2"/>
                </a:solidFill>
                <a:latin typeface="Calibri" pitchFamily="34" charset="0"/>
                <a:cs typeface="Calibri" pitchFamily="34" charset="0"/>
              </a:defRPr>
            </a:lvl1pPr>
          </a:lstStyle>
          <a:p>
            <a:r>
              <a:rPr lang="en-US" smtClean="0"/>
              <a:t>SiPM - S&amp;T Review</a:t>
            </a:r>
            <a:endParaRPr lang="en-US"/>
          </a:p>
        </p:txBody>
      </p:sp>
      <p:sp>
        <p:nvSpPr>
          <p:cNvPr id="7" name="Rectangle 6"/>
          <p:cNvSpPr/>
          <p:nvPr/>
        </p:nvSpPr>
        <p:spPr>
          <a:xfrm>
            <a:off x="8686800" y="533400"/>
            <a:ext cx="457200" cy="304800"/>
          </a:xfrm>
          <a:prstGeom prst="rect">
            <a:avLst/>
          </a:prstGeom>
          <a:solidFill>
            <a:schemeClr val="bg1">
              <a:lumMod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00" dirty="0">
              <a:solidFill>
                <a:schemeClr val="bg1"/>
              </a:solidFill>
            </a:endParaRPr>
          </a:p>
        </p:txBody>
      </p:sp>
      <p:sp>
        <p:nvSpPr>
          <p:cNvPr id="9" name="Rectangle 8"/>
          <p:cNvSpPr/>
          <p:nvPr/>
        </p:nvSpPr>
        <p:spPr>
          <a:xfrm>
            <a:off x="8690030" y="468868"/>
            <a:ext cx="453970" cy="369332"/>
          </a:xfrm>
          <a:prstGeom prst="rect">
            <a:avLst/>
          </a:prstGeom>
        </p:spPr>
        <p:txBody>
          <a:bodyPr wrap="square">
            <a:spAutoFit/>
          </a:bodyPr>
          <a:lstStyle/>
          <a:p>
            <a:pPr algn="ctr"/>
            <a:fld id="{B6F15528-21DE-4FAA-801E-634DDDAF4B2B}" type="slidenum">
              <a:rPr lang="en-US" sz="1800" b="1" smtClean="0">
                <a:solidFill>
                  <a:schemeClr val="bg1"/>
                </a:solidFill>
              </a:rPr>
              <a:pPr algn="ctr"/>
              <a:t>‹#›</a:t>
            </a:fld>
            <a:endParaRPr lang="en-US" sz="1800" b="1"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a:xfrm>
            <a:off x="6934200" y="6492875"/>
            <a:ext cx="1219200" cy="365125"/>
          </a:xfrm>
          <a:prstGeom prst="rect">
            <a:avLst/>
          </a:prstGeom>
        </p:spPr>
        <p:txBody>
          <a:bodyPr vert="horz" anchor="ctr" anchorCtr="0"/>
          <a:lstStyle>
            <a:lvl1pPr algn="r" eaLnBrk="1" latinLnBrk="0" hangingPunct="1">
              <a:defRPr kumimoji="0" sz="1400">
                <a:solidFill>
                  <a:schemeClr val="tx2"/>
                </a:solidFill>
                <a:latin typeface="Calibri" pitchFamily="34" charset="0"/>
                <a:cs typeface="Calibri" pitchFamily="34" charset="0"/>
              </a:defRPr>
            </a:lvl1pPr>
          </a:lstStyle>
          <a:p>
            <a:r>
              <a:rPr lang="en-US" smtClean="0"/>
              <a:t>5/10/2012</a:t>
            </a:r>
            <a:endParaRPr lang="en-US"/>
          </a:p>
        </p:txBody>
      </p:sp>
      <p:sp>
        <p:nvSpPr>
          <p:cNvPr id="6" name="Footer Placeholder 2"/>
          <p:cNvSpPr>
            <a:spLocks noGrp="1"/>
          </p:cNvSpPr>
          <p:nvPr>
            <p:ph type="ftr" sz="quarter" idx="3"/>
          </p:nvPr>
        </p:nvSpPr>
        <p:spPr>
          <a:xfrm>
            <a:off x="2209800" y="6553200"/>
            <a:ext cx="4724400" cy="304800"/>
          </a:xfrm>
          <a:prstGeom prst="rect">
            <a:avLst/>
          </a:prstGeom>
        </p:spPr>
        <p:txBody>
          <a:bodyPr vert="horz" anchor="ctr"/>
          <a:lstStyle>
            <a:lvl1pPr algn="ctr" eaLnBrk="1" latinLnBrk="0" hangingPunct="1">
              <a:defRPr kumimoji="0" sz="1200">
                <a:solidFill>
                  <a:schemeClr val="tx2"/>
                </a:solidFill>
                <a:latin typeface="Calibri" pitchFamily="34" charset="0"/>
                <a:cs typeface="Calibri" pitchFamily="34" charset="0"/>
              </a:defRPr>
            </a:lvl1pPr>
          </a:lstStyle>
          <a:p>
            <a:r>
              <a:rPr lang="en-US" smtClean="0"/>
              <a:t>SiPM - S&amp;T Review</a:t>
            </a:r>
            <a:endParaRPr lang="en-US"/>
          </a:p>
        </p:txBody>
      </p:sp>
      <p:sp>
        <p:nvSpPr>
          <p:cNvPr id="7" name="Rectangle 6"/>
          <p:cNvSpPr/>
          <p:nvPr/>
        </p:nvSpPr>
        <p:spPr>
          <a:xfrm>
            <a:off x="8686800" y="533400"/>
            <a:ext cx="457200" cy="304800"/>
          </a:xfrm>
          <a:prstGeom prst="rect">
            <a:avLst/>
          </a:prstGeom>
          <a:solidFill>
            <a:schemeClr val="bg1">
              <a:lumMod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00" dirty="0">
              <a:solidFill>
                <a:schemeClr val="bg1"/>
              </a:solidFill>
            </a:endParaRPr>
          </a:p>
        </p:txBody>
      </p:sp>
      <p:sp>
        <p:nvSpPr>
          <p:cNvPr id="9" name="Rectangle 8"/>
          <p:cNvSpPr/>
          <p:nvPr/>
        </p:nvSpPr>
        <p:spPr>
          <a:xfrm>
            <a:off x="8690030" y="468868"/>
            <a:ext cx="453970" cy="369332"/>
          </a:xfrm>
          <a:prstGeom prst="rect">
            <a:avLst/>
          </a:prstGeom>
        </p:spPr>
        <p:txBody>
          <a:bodyPr wrap="square">
            <a:spAutoFit/>
          </a:bodyPr>
          <a:lstStyle/>
          <a:p>
            <a:pPr algn="ctr"/>
            <a:fld id="{B6F15528-21DE-4FAA-801E-634DDDAF4B2B}" type="slidenum">
              <a:rPr lang="en-US" sz="1800" b="1" smtClean="0">
                <a:solidFill>
                  <a:schemeClr val="bg1"/>
                </a:solidFill>
              </a:rPr>
              <a:pPr algn="ctr"/>
              <a:t>‹#›</a:t>
            </a:fld>
            <a:endParaRPr lang="en-US" sz="1800" b="1"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76200"/>
            <a:ext cx="8305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81000" y="838200"/>
            <a:ext cx="8382000"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13"/>
          <p:cNvSpPr>
            <a:spLocks noGrp="1"/>
          </p:cNvSpPr>
          <p:nvPr>
            <p:ph type="dt" sz="half" idx="2"/>
          </p:nvPr>
        </p:nvSpPr>
        <p:spPr>
          <a:xfrm>
            <a:off x="6629400" y="6492875"/>
            <a:ext cx="990600" cy="365125"/>
          </a:xfrm>
          <a:prstGeom prst="rect">
            <a:avLst/>
          </a:prstGeom>
        </p:spPr>
        <p:txBody>
          <a:bodyPr vert="horz" anchor="ctr" anchorCtr="0"/>
          <a:lstStyle>
            <a:lvl1pPr algn="ctr" eaLnBrk="1" latinLnBrk="0" hangingPunct="1">
              <a:defRPr kumimoji="0" sz="1400">
                <a:solidFill>
                  <a:schemeClr val="tx1"/>
                </a:solidFill>
                <a:latin typeface="Calibri" pitchFamily="34" charset="0"/>
                <a:cs typeface="Calibri" pitchFamily="34" charset="0"/>
              </a:defRPr>
            </a:lvl1pPr>
          </a:lstStyle>
          <a:p>
            <a:r>
              <a:rPr lang="en-US" smtClean="0"/>
              <a:t>5/10/2012</a:t>
            </a:r>
            <a:endParaRPr lang="en-US" dirty="0"/>
          </a:p>
        </p:txBody>
      </p:sp>
      <p:sp>
        <p:nvSpPr>
          <p:cNvPr id="5" name="Footer Placeholder 2"/>
          <p:cNvSpPr>
            <a:spLocks noGrp="1"/>
          </p:cNvSpPr>
          <p:nvPr>
            <p:ph type="ftr" sz="quarter" idx="3"/>
          </p:nvPr>
        </p:nvSpPr>
        <p:spPr>
          <a:xfrm>
            <a:off x="2590800" y="6629400"/>
            <a:ext cx="4038600" cy="228600"/>
          </a:xfrm>
          <a:prstGeom prst="rect">
            <a:avLst/>
          </a:prstGeom>
        </p:spPr>
        <p:txBody>
          <a:bodyPr vert="horz" anchor="ctr"/>
          <a:lstStyle>
            <a:lvl1pPr algn="ctr" eaLnBrk="1" latinLnBrk="0" hangingPunct="1">
              <a:defRPr kumimoji="0" sz="1200">
                <a:solidFill>
                  <a:schemeClr val="tx1"/>
                </a:solidFill>
                <a:latin typeface="Calibri" pitchFamily="34" charset="0"/>
                <a:cs typeface="Calibri" pitchFamily="34" charset="0"/>
              </a:defRPr>
            </a:lvl1pPr>
          </a:lstStyle>
          <a:p>
            <a:r>
              <a:rPr lang="en-US" smtClean="0"/>
              <a:t>SiPM - S&amp;T Review</a:t>
            </a:r>
            <a:endParaRPr lang="en-US"/>
          </a:p>
        </p:txBody>
      </p:sp>
      <p:sp>
        <p:nvSpPr>
          <p:cNvPr id="9" name="Slide Number Placeholder 8"/>
          <p:cNvSpPr>
            <a:spLocks noGrp="1"/>
          </p:cNvSpPr>
          <p:nvPr>
            <p:ph type="sldNum" sz="quarter" idx="4"/>
          </p:nvPr>
        </p:nvSpPr>
        <p:spPr>
          <a:xfrm>
            <a:off x="7696200" y="6416675"/>
            <a:ext cx="457200" cy="441325"/>
          </a:xfrm>
          <a:prstGeom prst="rect">
            <a:avLst/>
          </a:prstGeom>
        </p:spPr>
        <p:txBody>
          <a:bodyPr vert="horz" lIns="91440" tIns="45720" rIns="91440" bIns="45720" rtlCol="0" anchor="ctr"/>
          <a:lstStyle>
            <a:lvl1pPr algn="ctr">
              <a:defRPr sz="14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p:txStyles>
    <p:titleStyle>
      <a:lvl1pPr algn="ctr" rtl="0" eaLnBrk="1" fontAlgn="base" hangingPunct="1">
        <a:spcBef>
          <a:spcPct val="0"/>
        </a:spcBef>
        <a:spcAft>
          <a:spcPct val="0"/>
        </a:spcAft>
        <a:defRPr sz="4000" b="1">
          <a:solidFill>
            <a:srgbClr val="A00000"/>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3600" b="1">
          <a:solidFill>
            <a:schemeClr val="tx2"/>
          </a:solidFill>
          <a:latin typeface="Times"/>
        </a:defRPr>
      </a:lvl2pPr>
      <a:lvl3pPr algn="ctr" rtl="0" eaLnBrk="1" fontAlgn="base" hangingPunct="1">
        <a:spcBef>
          <a:spcPct val="0"/>
        </a:spcBef>
        <a:spcAft>
          <a:spcPct val="0"/>
        </a:spcAft>
        <a:defRPr sz="3600" b="1">
          <a:solidFill>
            <a:schemeClr val="tx2"/>
          </a:solidFill>
          <a:latin typeface="Times"/>
        </a:defRPr>
      </a:lvl3pPr>
      <a:lvl4pPr algn="ctr" rtl="0" eaLnBrk="1" fontAlgn="base" hangingPunct="1">
        <a:spcBef>
          <a:spcPct val="0"/>
        </a:spcBef>
        <a:spcAft>
          <a:spcPct val="0"/>
        </a:spcAft>
        <a:defRPr sz="3600" b="1">
          <a:solidFill>
            <a:schemeClr val="tx2"/>
          </a:solidFill>
          <a:latin typeface="Times"/>
        </a:defRPr>
      </a:lvl4pPr>
      <a:lvl5pPr algn="ctr" rtl="0" eaLnBrk="1" fontAlgn="base" hangingPunct="1">
        <a:spcBef>
          <a:spcPct val="0"/>
        </a:spcBef>
        <a:spcAft>
          <a:spcPct val="0"/>
        </a:spcAft>
        <a:defRPr sz="3600" b="1">
          <a:solidFill>
            <a:schemeClr val="tx2"/>
          </a:solidFill>
          <a:latin typeface="Times"/>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latinLnBrk="0" hangingPunct="1">
        <a:spcBef>
          <a:spcPct val="20000"/>
        </a:spcBef>
        <a:spcAft>
          <a:spcPct val="0"/>
        </a:spcAft>
        <a:buClrTx/>
        <a:buSzPct val="90000"/>
        <a:buFont typeface="Wingdings" pitchFamily="2" charset="2"/>
        <a:buChar char="Ø"/>
        <a:defRPr sz="2800">
          <a:solidFill>
            <a:schemeClr val="accent1">
              <a:lumMod val="75000"/>
            </a:schemeClr>
          </a:solidFill>
          <a:latin typeface="+mn-lt"/>
          <a:ea typeface="+mn-ea"/>
          <a:cs typeface="+mn-cs"/>
        </a:defRPr>
      </a:lvl1pPr>
      <a:lvl2pPr marL="514350" indent="-285750" algn="l" rtl="0" eaLnBrk="1" fontAlgn="base" latinLnBrk="0" hangingPunct="1">
        <a:spcBef>
          <a:spcPct val="20000"/>
        </a:spcBef>
        <a:spcAft>
          <a:spcPct val="0"/>
        </a:spcAft>
        <a:buSzPct val="70000"/>
        <a:buFont typeface="Wingdings" pitchFamily="2" charset="2"/>
        <a:buChar char="q"/>
        <a:defRPr sz="2400">
          <a:solidFill>
            <a:schemeClr val="tx1"/>
          </a:solidFill>
          <a:latin typeface="+mn-lt"/>
        </a:defRPr>
      </a:lvl2pPr>
      <a:lvl3pPr marL="685800" indent="-228600" algn="l" rtl="0" eaLnBrk="1" fontAlgn="base" latinLnBrk="0" hangingPunct="1">
        <a:spcBef>
          <a:spcPct val="20000"/>
        </a:spcBef>
        <a:spcAft>
          <a:spcPct val="0"/>
        </a:spcAft>
        <a:buFont typeface="Courier New" pitchFamily="49" charset="0"/>
        <a:buChar char="o"/>
        <a:defRPr sz="2000">
          <a:solidFill>
            <a:schemeClr val="accent3">
              <a:lumMod val="50000"/>
            </a:schemeClr>
          </a:solidFill>
          <a:latin typeface="+mn-lt"/>
        </a:defRPr>
      </a:lvl3pPr>
      <a:lvl4pPr marL="914400" indent="-228600" algn="l" rtl="0" eaLnBrk="1" fontAlgn="base" latinLnBrk="0" hangingPunct="1">
        <a:spcBef>
          <a:spcPct val="20000"/>
        </a:spcBef>
        <a:spcAft>
          <a:spcPct val="0"/>
        </a:spcAft>
        <a:buFont typeface="Wingdings" pitchFamily="2" charset="2"/>
        <a:buChar char="§"/>
        <a:defRPr sz="1800">
          <a:solidFill>
            <a:schemeClr val="accent6">
              <a:lumMod val="50000"/>
            </a:schemeClr>
          </a:solidFill>
          <a:latin typeface="+mn-lt"/>
        </a:defRPr>
      </a:lvl4pPr>
      <a:lvl5pPr marL="1143000" indent="-228600" algn="l" rtl="0" eaLnBrk="1" fontAlgn="base" latinLnBrk="0" hangingPunct="1">
        <a:spcBef>
          <a:spcPct val="20000"/>
        </a:spcBef>
        <a:spcAft>
          <a:spcPct val="0"/>
        </a:spcAft>
        <a:buFont typeface="Arial" pitchFamily="34" charset="0"/>
        <a:buChar char="•"/>
        <a:defRPr sz="1600">
          <a:solidFill>
            <a:schemeClr val="accent5">
              <a:lumMod val="50000"/>
            </a:schemeClr>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3"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5" Type="http://schemas.openxmlformats.org/officeDocument/2006/relationships/image" Target="../media/image4.jpeg"/></Relationships>
</file>

<file path=ppt/slides/_rels/slide4.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6" Type="http://schemas.openxmlformats.org/officeDocument/2006/relationships/image" Target="../media/image12.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924050"/>
          </a:xfrm>
        </p:spPr>
        <p:txBody>
          <a:bodyPr/>
          <a:lstStyle/>
          <a:p>
            <a:r>
              <a:rPr lang="en-US" sz="6000" dirty="0" smtClean="0">
                <a:solidFill>
                  <a:srgbClr val="002060"/>
                </a:solidFill>
              </a:rPr>
              <a:t>Update on Silicon Photomultipliers</a:t>
            </a:r>
            <a:endParaRPr lang="en-US" sz="6000" dirty="0">
              <a:solidFill>
                <a:srgbClr val="002060"/>
              </a:solidFill>
            </a:endParaRPr>
          </a:p>
        </p:txBody>
      </p:sp>
      <p:sp>
        <p:nvSpPr>
          <p:cNvPr id="3" name="Subtitle 2"/>
          <p:cNvSpPr>
            <a:spLocks noGrp="1"/>
          </p:cNvSpPr>
          <p:nvPr>
            <p:ph type="subTitle" idx="1"/>
          </p:nvPr>
        </p:nvSpPr>
        <p:spPr/>
        <p:txBody>
          <a:bodyPr/>
          <a:lstStyle/>
          <a:p>
            <a:r>
              <a:rPr lang="en-US" sz="3200" b="1" dirty="0" smtClean="0"/>
              <a:t>Yi Qiang</a:t>
            </a:r>
          </a:p>
          <a:p>
            <a:r>
              <a:rPr lang="en-US" i="1" dirty="0" smtClean="0">
                <a:solidFill>
                  <a:schemeClr val="accent5">
                    <a:lumMod val="75000"/>
                  </a:schemeClr>
                </a:solidFill>
              </a:rPr>
              <a:t>DOE S&amp;T Review</a:t>
            </a:r>
          </a:p>
          <a:p>
            <a:r>
              <a:rPr lang="en-US" sz="2400" dirty="0" smtClean="0">
                <a:solidFill>
                  <a:schemeClr val="accent5">
                    <a:lumMod val="75000"/>
                  </a:schemeClr>
                </a:solidFill>
              </a:rPr>
              <a:t>May 10, 2012</a:t>
            </a:r>
            <a:endParaRPr lang="en-US" sz="2400" dirty="0">
              <a:solidFill>
                <a:schemeClr val="accent5">
                  <a:lumMod val="75000"/>
                </a:schemeClr>
              </a:solidFill>
            </a:endParaRPr>
          </a:p>
        </p:txBody>
      </p:sp>
    </p:spTree>
  </p:cSld>
  <p:clrMapOvr>
    <a:masterClrMapping/>
  </p:clrMapOvr>
  <p:transition advTm="1918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Look at the Radiation Damage</a:t>
            </a:r>
            <a:endParaRPr lang="en-US" dirty="0"/>
          </a:p>
        </p:txBody>
      </p:sp>
      <p:pic>
        <p:nvPicPr>
          <p:cNvPr id="7" name="Content Placeholder 6" descr="current.png"/>
          <p:cNvPicPr>
            <a:picLocks noGrp="1" noChangeAspect="1"/>
          </p:cNvPicPr>
          <p:nvPr>
            <p:ph idx="1"/>
          </p:nvPr>
        </p:nvPicPr>
        <p:blipFill>
          <a:blip r:embed="rId2" cstate="print">
            <a:clrChange>
              <a:clrFrom>
                <a:srgbClr val="FFFFFF"/>
              </a:clrFrom>
              <a:clrTo>
                <a:srgbClr val="FFFFFF">
                  <a:alpha val="0"/>
                </a:srgbClr>
              </a:clrTo>
            </a:clrChange>
          </a:blip>
          <a:stretch>
            <a:fillRect/>
          </a:stretch>
        </p:blipFill>
        <p:spPr>
          <a:xfrm>
            <a:off x="0" y="990600"/>
            <a:ext cx="5401372" cy="3876736"/>
          </a:xfrm>
        </p:spPr>
      </p:pic>
      <p:sp>
        <p:nvSpPr>
          <p:cNvPr id="6" name="Date Placeholder 5"/>
          <p:cNvSpPr>
            <a:spLocks noGrp="1"/>
          </p:cNvSpPr>
          <p:nvPr>
            <p:ph type="dt" sz="half" idx="2"/>
          </p:nvPr>
        </p:nvSpPr>
        <p:spPr/>
        <p:txBody>
          <a:bodyPr/>
          <a:lstStyle/>
          <a:p>
            <a:r>
              <a:rPr lang="en-US" smtClean="0"/>
              <a:t>5/10/2012</a:t>
            </a:r>
            <a:endParaRPr lang="en-US"/>
          </a:p>
        </p:txBody>
      </p:sp>
      <p:sp>
        <p:nvSpPr>
          <p:cNvPr id="10" name="Footer Placeholder 9"/>
          <p:cNvSpPr>
            <a:spLocks noGrp="1"/>
          </p:cNvSpPr>
          <p:nvPr>
            <p:ph type="ftr" sz="quarter" idx="3"/>
          </p:nvPr>
        </p:nvSpPr>
        <p:spPr/>
        <p:txBody>
          <a:bodyPr/>
          <a:lstStyle/>
          <a:p>
            <a:r>
              <a:rPr lang="en-US" smtClean="0"/>
              <a:t>SiPM - S&amp;T Review</a:t>
            </a:r>
            <a:endParaRPr lang="en-US"/>
          </a:p>
        </p:txBody>
      </p:sp>
      <p:pic>
        <p:nvPicPr>
          <p:cNvPr id="8" name="Picture 7" descr="signal_amplitude.png"/>
          <p:cNvPicPr>
            <a:picLocks noChangeAspect="1"/>
          </p:cNvPicPr>
          <p:nvPr/>
        </p:nvPicPr>
        <p:blipFill>
          <a:blip r:embed="rId3" cstate="print"/>
          <a:stretch>
            <a:fillRect/>
          </a:stretch>
        </p:blipFill>
        <p:spPr>
          <a:xfrm>
            <a:off x="5334000" y="990600"/>
            <a:ext cx="3600915" cy="2584491"/>
          </a:xfrm>
          <a:prstGeom prst="rect">
            <a:avLst/>
          </a:prstGeom>
        </p:spPr>
      </p:pic>
      <p:pic>
        <p:nvPicPr>
          <p:cNvPr id="9" name="Picture 8" descr="signal_width.png"/>
          <p:cNvPicPr>
            <a:picLocks noChangeAspect="1"/>
          </p:cNvPicPr>
          <p:nvPr/>
        </p:nvPicPr>
        <p:blipFill>
          <a:blip r:embed="rId4" cstate="print"/>
          <a:stretch>
            <a:fillRect/>
          </a:stretch>
        </p:blipFill>
        <p:spPr>
          <a:xfrm>
            <a:off x="5334000" y="3657600"/>
            <a:ext cx="3600915" cy="2584491"/>
          </a:xfrm>
          <a:prstGeom prst="rect">
            <a:avLst/>
          </a:prstGeom>
        </p:spPr>
      </p:pic>
      <p:sp>
        <p:nvSpPr>
          <p:cNvPr id="11" name="TextBox 10"/>
          <p:cNvSpPr txBox="1"/>
          <p:nvPr/>
        </p:nvSpPr>
        <p:spPr>
          <a:xfrm>
            <a:off x="6225099" y="1981200"/>
            <a:ext cx="2350323" cy="369332"/>
          </a:xfrm>
          <a:prstGeom prst="rect">
            <a:avLst/>
          </a:prstGeom>
          <a:solidFill>
            <a:srgbClr val="FFFF00"/>
          </a:solidFill>
        </p:spPr>
        <p:txBody>
          <a:bodyPr wrap="none" rtlCol="0">
            <a:spAutoFit/>
          </a:bodyPr>
          <a:lstStyle/>
          <a:p>
            <a:pPr algn="ctr"/>
            <a:r>
              <a:rPr lang="en-US" b="1" i="1" dirty="0" smtClean="0"/>
              <a:t>10% drop in amplitude</a:t>
            </a:r>
            <a:endParaRPr lang="en-US" b="1" i="1" dirty="0"/>
          </a:p>
        </p:txBody>
      </p:sp>
      <p:sp>
        <p:nvSpPr>
          <p:cNvPr id="12" name="TextBox 11"/>
          <p:cNvSpPr txBox="1"/>
          <p:nvPr/>
        </p:nvSpPr>
        <p:spPr>
          <a:xfrm>
            <a:off x="6226591" y="4648200"/>
            <a:ext cx="2042547" cy="369332"/>
          </a:xfrm>
          <a:prstGeom prst="rect">
            <a:avLst/>
          </a:prstGeom>
          <a:solidFill>
            <a:srgbClr val="FFFF00"/>
          </a:solidFill>
        </p:spPr>
        <p:txBody>
          <a:bodyPr wrap="none" rtlCol="0">
            <a:spAutoFit/>
          </a:bodyPr>
          <a:lstStyle/>
          <a:p>
            <a:pPr algn="ctr"/>
            <a:r>
              <a:rPr lang="en-US" b="1" i="1" dirty="0" smtClean="0"/>
              <a:t>No change in width</a:t>
            </a:r>
            <a:endParaRPr lang="en-US" b="1" i="1" dirty="0"/>
          </a:p>
        </p:txBody>
      </p:sp>
      <p:cxnSp>
        <p:nvCxnSpPr>
          <p:cNvPr id="14" name="Straight Arrow Connector 13"/>
          <p:cNvCxnSpPr>
            <a:stCxn id="15" idx="0"/>
          </p:cNvCxnSpPr>
          <p:nvPr/>
        </p:nvCxnSpPr>
        <p:spPr bwMode="auto">
          <a:xfrm flipV="1">
            <a:off x="1437867" y="3581400"/>
            <a:ext cx="1152933" cy="16002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169090" y="5181600"/>
            <a:ext cx="2537554" cy="707886"/>
          </a:xfrm>
          <a:prstGeom prst="rect">
            <a:avLst/>
          </a:prstGeom>
          <a:noFill/>
        </p:spPr>
        <p:txBody>
          <a:bodyPr wrap="none" rtlCol="0">
            <a:spAutoFit/>
          </a:bodyPr>
          <a:lstStyle/>
          <a:p>
            <a:pPr algn="ctr"/>
            <a:r>
              <a:rPr lang="en-US" sz="2000" b="1" dirty="0" smtClean="0">
                <a:solidFill>
                  <a:srgbClr val="0070C0"/>
                </a:solidFill>
              </a:rPr>
              <a:t>Damage independent </a:t>
            </a:r>
          </a:p>
          <a:p>
            <a:pPr algn="ctr"/>
            <a:r>
              <a:rPr lang="en-US" sz="2000" b="1" dirty="0" smtClean="0">
                <a:solidFill>
                  <a:srgbClr val="0070C0"/>
                </a:solidFill>
              </a:rPr>
              <a:t>on bias voltage</a:t>
            </a:r>
            <a:endParaRPr lang="en-US" sz="2000" b="1" dirty="0">
              <a:solidFill>
                <a:srgbClr val="0070C0"/>
              </a:solidFill>
            </a:endParaRPr>
          </a:p>
        </p:txBody>
      </p:sp>
      <p:cxnSp>
        <p:nvCxnSpPr>
          <p:cNvPr id="18" name="Straight Arrow Connector 17"/>
          <p:cNvCxnSpPr>
            <a:stCxn id="19" idx="0"/>
          </p:cNvCxnSpPr>
          <p:nvPr/>
        </p:nvCxnSpPr>
        <p:spPr bwMode="auto">
          <a:xfrm flipH="1" flipV="1">
            <a:off x="3352812" y="2286000"/>
            <a:ext cx="800088" cy="289560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2819400" y="5181600"/>
            <a:ext cx="2667000" cy="707886"/>
          </a:xfrm>
          <a:prstGeom prst="rect">
            <a:avLst/>
          </a:prstGeom>
          <a:noFill/>
        </p:spPr>
        <p:txBody>
          <a:bodyPr wrap="square" rtlCol="0">
            <a:spAutoFit/>
          </a:bodyPr>
          <a:lstStyle/>
          <a:p>
            <a:pPr algn="ctr"/>
            <a:r>
              <a:rPr lang="en-US" sz="2000" b="1" dirty="0" smtClean="0">
                <a:solidFill>
                  <a:srgbClr val="C00000"/>
                </a:solidFill>
              </a:rPr>
              <a:t>Approximate Linear damage curve</a:t>
            </a:r>
            <a:endParaRPr lang="en-US" sz="2000" b="1" dirty="0">
              <a:solidFill>
                <a:srgbClr val="C00000"/>
              </a:solidFill>
            </a:endParaRPr>
          </a:p>
        </p:txBody>
      </p:sp>
      <p:sp>
        <p:nvSpPr>
          <p:cNvPr id="16" name="TextBox 15"/>
          <p:cNvSpPr txBox="1"/>
          <p:nvPr/>
        </p:nvSpPr>
        <p:spPr>
          <a:xfrm>
            <a:off x="1371600" y="914400"/>
            <a:ext cx="2860848"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b="1" dirty="0" smtClean="0"/>
              <a:t>2 days during P-</a:t>
            </a:r>
            <a:r>
              <a:rPr lang="en-US" b="1" dirty="0" err="1" smtClean="0"/>
              <a:t>REX@Hall</a:t>
            </a:r>
            <a:r>
              <a:rPr lang="en-US" b="1" dirty="0" smtClean="0"/>
              <a:t>-A</a:t>
            </a:r>
            <a:endParaRPr lang="en-US" b="1" dirty="0"/>
          </a:p>
        </p:txBody>
      </p:sp>
      <p:cxnSp>
        <p:nvCxnSpPr>
          <p:cNvPr id="20" name="Straight Connector 19"/>
          <p:cNvCxnSpPr/>
          <p:nvPr/>
        </p:nvCxnSpPr>
        <p:spPr bwMode="auto">
          <a:xfrm>
            <a:off x="4648200" y="1066800"/>
            <a:ext cx="0" cy="3276600"/>
          </a:xfrm>
          <a:prstGeom prst="line">
            <a:avLst/>
          </a:prstGeom>
          <a:ln>
            <a:prstDash val="dash"/>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21" name="TextBox 20"/>
          <p:cNvSpPr txBox="1"/>
          <p:nvPr/>
        </p:nvSpPr>
        <p:spPr>
          <a:xfrm>
            <a:off x="4191000" y="2438400"/>
            <a:ext cx="979755" cy="646331"/>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pPr algn="ctr"/>
            <a:r>
              <a:rPr lang="en-US" b="1" dirty="0" smtClean="0">
                <a:solidFill>
                  <a:schemeClr val="bg1"/>
                </a:solidFill>
              </a:rPr>
              <a:t>15 years</a:t>
            </a:r>
          </a:p>
          <a:p>
            <a:pPr algn="ctr"/>
            <a:r>
              <a:rPr lang="en-US" b="1" dirty="0" smtClean="0">
                <a:solidFill>
                  <a:schemeClr val="bg1"/>
                </a:solidFill>
              </a:rPr>
              <a:t>@Hall-D</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Annealing at Room Temperature</a:t>
            </a:r>
            <a:endParaRPr lang="en-US" dirty="0"/>
          </a:p>
        </p:txBody>
      </p:sp>
      <p:pic>
        <p:nvPicPr>
          <p:cNvPr id="10" name="Content Placeholder 9" descr="recovery.png"/>
          <p:cNvPicPr>
            <a:picLocks noGrp="1" noChangeAspect="1"/>
          </p:cNvPicPr>
          <p:nvPr>
            <p:ph idx="1"/>
          </p:nvPr>
        </p:nvPicPr>
        <p:blipFill>
          <a:blip r:embed="rId2" cstate="print"/>
          <a:stretch>
            <a:fillRect/>
          </a:stretch>
        </p:blipFill>
        <p:spPr>
          <a:xfrm>
            <a:off x="0" y="838200"/>
            <a:ext cx="4681189" cy="3359838"/>
          </a:xfrm>
        </p:spPr>
      </p:pic>
      <p:sp>
        <p:nvSpPr>
          <p:cNvPr id="4" name="Date Placeholder 3"/>
          <p:cNvSpPr>
            <a:spLocks noGrp="1"/>
          </p:cNvSpPr>
          <p:nvPr>
            <p:ph type="dt" sz="half" idx="2"/>
          </p:nvPr>
        </p:nvSpPr>
        <p:spPr/>
        <p:txBody>
          <a:bodyPr/>
          <a:lstStyle/>
          <a:p>
            <a:r>
              <a:rPr lang="en-US" smtClean="0"/>
              <a:t>5/10/2012</a:t>
            </a:r>
            <a:endParaRPr lang="en-US"/>
          </a:p>
        </p:txBody>
      </p:sp>
      <p:sp>
        <p:nvSpPr>
          <p:cNvPr id="5" name="Footer Placeholder 4"/>
          <p:cNvSpPr>
            <a:spLocks noGrp="1"/>
          </p:cNvSpPr>
          <p:nvPr>
            <p:ph type="ftr" sz="quarter" idx="3"/>
          </p:nvPr>
        </p:nvSpPr>
        <p:spPr/>
        <p:txBody>
          <a:bodyPr/>
          <a:lstStyle/>
          <a:p>
            <a:r>
              <a:rPr lang="en-US" smtClean="0"/>
              <a:t>SiPM - S&amp;T Review</a:t>
            </a:r>
            <a:endParaRPr lang="en-US" dirty="0"/>
          </a:p>
        </p:txBody>
      </p:sp>
      <p:pic>
        <p:nvPicPr>
          <p:cNvPr id="11" name="Picture 10" descr="recovery_sig.png"/>
          <p:cNvPicPr>
            <a:picLocks noChangeAspect="1"/>
          </p:cNvPicPr>
          <p:nvPr/>
        </p:nvPicPr>
        <p:blipFill>
          <a:blip r:embed="rId3" cstate="print"/>
          <a:stretch>
            <a:fillRect/>
          </a:stretch>
        </p:blipFill>
        <p:spPr>
          <a:xfrm>
            <a:off x="4462811" y="2971800"/>
            <a:ext cx="4681189" cy="3359838"/>
          </a:xfrm>
          <a:prstGeom prst="rect">
            <a:avLst/>
          </a:prstGeom>
        </p:spPr>
      </p:pic>
      <p:sp>
        <p:nvSpPr>
          <p:cNvPr id="12" name="TextBox 11"/>
          <p:cNvSpPr txBox="1"/>
          <p:nvPr/>
        </p:nvSpPr>
        <p:spPr>
          <a:xfrm>
            <a:off x="4800600" y="1143000"/>
            <a:ext cx="4191000" cy="1569660"/>
          </a:xfrm>
          <a:prstGeom prst="rect">
            <a:avLst/>
          </a:prstGeom>
          <a:noFill/>
        </p:spPr>
        <p:txBody>
          <a:bodyPr wrap="square" rtlCol="0">
            <a:spAutoFit/>
          </a:bodyPr>
          <a:lstStyle/>
          <a:p>
            <a:pPr marL="342900" indent="-342900">
              <a:buFont typeface="Arial" pitchFamily="34" charset="0"/>
              <a:buChar char="•"/>
            </a:pPr>
            <a:r>
              <a:rPr lang="en-US" sz="2400" dirty="0" smtClean="0"/>
              <a:t>About </a:t>
            </a:r>
            <a:r>
              <a:rPr lang="en-US" sz="2400" b="1" dirty="0" smtClean="0">
                <a:solidFill>
                  <a:srgbClr val="0070C0"/>
                </a:solidFill>
              </a:rPr>
              <a:t>half</a:t>
            </a:r>
            <a:r>
              <a:rPr lang="en-US" sz="2400" dirty="0" smtClean="0"/>
              <a:t> of the increase of the dark current caused by radiation damage recovered</a:t>
            </a:r>
          </a:p>
          <a:p>
            <a:pPr marL="342900" indent="-342900">
              <a:buFont typeface="Arial" pitchFamily="34" charset="0"/>
              <a:buChar char="•"/>
            </a:pPr>
            <a:r>
              <a:rPr lang="en-US" sz="2400" dirty="0" smtClean="0"/>
              <a:t>Decay time ~ </a:t>
            </a:r>
            <a:r>
              <a:rPr lang="en-US" sz="2400" b="1" dirty="0" smtClean="0">
                <a:solidFill>
                  <a:srgbClr val="0070C0"/>
                </a:solidFill>
              </a:rPr>
              <a:t>10 days</a:t>
            </a:r>
          </a:p>
        </p:txBody>
      </p:sp>
      <p:sp>
        <p:nvSpPr>
          <p:cNvPr id="13" name="TextBox 12"/>
          <p:cNvSpPr txBox="1"/>
          <p:nvPr/>
        </p:nvSpPr>
        <p:spPr>
          <a:xfrm>
            <a:off x="1295400" y="5105400"/>
            <a:ext cx="2895600" cy="830997"/>
          </a:xfrm>
          <a:prstGeom prst="rect">
            <a:avLst/>
          </a:prstGeom>
          <a:noFill/>
        </p:spPr>
        <p:txBody>
          <a:bodyPr wrap="square" rtlCol="0">
            <a:spAutoFit/>
          </a:bodyPr>
          <a:lstStyle/>
          <a:p>
            <a:pPr marL="342900" indent="-342900">
              <a:buFont typeface="Arial" pitchFamily="34" charset="0"/>
              <a:buChar char="•"/>
            </a:pPr>
            <a:r>
              <a:rPr lang="en-US" sz="2400" dirty="0" smtClean="0"/>
              <a:t>Drop in amplitude fully recovered</a:t>
            </a:r>
            <a:endParaRPr lang="en-US" sz="2400" dirty="0"/>
          </a:p>
        </p:txBody>
      </p:sp>
      <p:sp>
        <p:nvSpPr>
          <p:cNvPr id="9" name="Right Arrow 8"/>
          <p:cNvSpPr/>
          <p:nvPr/>
        </p:nvSpPr>
        <p:spPr bwMode="auto">
          <a:xfrm>
            <a:off x="4191000" y="5410200"/>
            <a:ext cx="3810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4" name="Right Arrow 13"/>
          <p:cNvSpPr/>
          <p:nvPr/>
        </p:nvSpPr>
        <p:spPr bwMode="auto">
          <a:xfrm rot="10800000">
            <a:off x="4419600" y="1752600"/>
            <a:ext cx="3810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Sequence using AmBe Source </a:t>
            </a:r>
            <a:endParaRPr lang="en-US" dirty="0"/>
          </a:p>
        </p:txBody>
      </p:sp>
      <p:sp>
        <p:nvSpPr>
          <p:cNvPr id="3" name="Content Placeholder 2"/>
          <p:cNvSpPr>
            <a:spLocks noGrp="1"/>
          </p:cNvSpPr>
          <p:nvPr>
            <p:ph idx="1"/>
          </p:nvPr>
        </p:nvSpPr>
        <p:spPr/>
        <p:txBody>
          <a:bodyPr/>
          <a:lstStyle/>
          <a:p>
            <a:r>
              <a:rPr lang="en-US" sz="2400" dirty="0" smtClean="0"/>
              <a:t>12 1×1mm</a:t>
            </a:r>
            <a:r>
              <a:rPr lang="en-US" sz="2400" baseline="30000" dirty="0" smtClean="0"/>
              <a:t>2</a:t>
            </a:r>
            <a:r>
              <a:rPr lang="en-US" sz="2400" dirty="0" smtClean="0"/>
              <a:t> Hamamatsu SiPM (50 </a:t>
            </a:r>
            <a:r>
              <a:rPr lang="en-US" sz="2400" dirty="0" smtClean="0">
                <a:latin typeface="Symbol" pitchFamily="18" charset="2"/>
              </a:rPr>
              <a:t>m</a:t>
            </a:r>
            <a:r>
              <a:rPr lang="en-US" sz="2400" dirty="0" smtClean="0"/>
              <a:t>m)</a:t>
            </a:r>
          </a:p>
          <a:p>
            <a:r>
              <a:rPr lang="en-US" sz="2400" dirty="0" smtClean="0"/>
              <a:t>Different temperature conditions/combinations</a:t>
            </a:r>
          </a:p>
          <a:p>
            <a:r>
              <a:rPr lang="en-US" sz="2400" dirty="0" smtClean="0"/>
              <a:t>Two irradiations and two </a:t>
            </a:r>
            <a:r>
              <a:rPr lang="en-US" sz="2400" dirty="0" err="1" smtClean="0"/>
              <a:t>annealings</a:t>
            </a:r>
            <a:endParaRPr lang="en-US" sz="2400" dirty="0" smtClean="0"/>
          </a:p>
          <a:p>
            <a:r>
              <a:rPr lang="en-US" sz="2400" dirty="0" smtClean="0"/>
              <a:t>Total </a:t>
            </a:r>
            <a:r>
              <a:rPr lang="en-US" sz="2400" dirty="0" err="1" smtClean="0"/>
              <a:t>fluence</a:t>
            </a:r>
            <a:r>
              <a:rPr lang="en-US" sz="2400" dirty="0" smtClean="0"/>
              <a:t> ~ 13 years of high intensity running of GlueX</a:t>
            </a:r>
            <a:endParaRPr lang="en-US" sz="2400" dirty="0"/>
          </a:p>
        </p:txBody>
      </p:sp>
      <p:sp>
        <p:nvSpPr>
          <p:cNvPr id="43" name="Date Placeholder 42"/>
          <p:cNvSpPr>
            <a:spLocks noGrp="1"/>
          </p:cNvSpPr>
          <p:nvPr>
            <p:ph type="dt" sz="half" idx="2"/>
          </p:nvPr>
        </p:nvSpPr>
        <p:spPr/>
        <p:txBody>
          <a:bodyPr/>
          <a:lstStyle/>
          <a:p>
            <a:r>
              <a:rPr lang="en-US" smtClean="0"/>
              <a:t>5/10/2012</a:t>
            </a:r>
            <a:endParaRPr lang="en-US"/>
          </a:p>
        </p:txBody>
      </p:sp>
      <p:sp>
        <p:nvSpPr>
          <p:cNvPr id="44" name="Footer Placeholder 43"/>
          <p:cNvSpPr>
            <a:spLocks noGrp="1"/>
          </p:cNvSpPr>
          <p:nvPr>
            <p:ph type="ftr" sz="quarter" idx="3"/>
          </p:nvPr>
        </p:nvSpPr>
        <p:spPr/>
        <p:txBody>
          <a:bodyPr/>
          <a:lstStyle/>
          <a:p>
            <a:r>
              <a:rPr lang="en-US" smtClean="0"/>
              <a:t>SiPM - S&amp;T Review</a:t>
            </a:r>
            <a:endParaRPr lang="en-US"/>
          </a:p>
        </p:txBody>
      </p:sp>
      <p:grpSp>
        <p:nvGrpSpPr>
          <p:cNvPr id="4" name="Group 3"/>
          <p:cNvGrpSpPr>
            <a:grpSpLocks noChangeAspect="1"/>
          </p:cNvGrpSpPr>
          <p:nvPr/>
        </p:nvGrpSpPr>
        <p:grpSpPr>
          <a:xfrm>
            <a:off x="533400" y="2678668"/>
            <a:ext cx="8180267" cy="3021539"/>
            <a:chOff x="-21386" y="1748135"/>
            <a:chExt cx="9089186" cy="3357265"/>
          </a:xfrm>
        </p:grpSpPr>
        <p:sp>
          <p:nvSpPr>
            <p:cNvPr id="5" name="Rounded Rectangle 4"/>
            <p:cNvSpPr/>
            <p:nvPr/>
          </p:nvSpPr>
          <p:spPr>
            <a:xfrm>
              <a:off x="152400" y="2209800"/>
              <a:ext cx="1333500" cy="2895600"/>
            </a:xfrm>
            <a:prstGeom prst="roundRect">
              <a:avLst>
                <a:gd name="adj" fmla="val 10971"/>
              </a:avLst>
            </a:prstGeom>
            <a:solidFill>
              <a:schemeClr val="tx2">
                <a:lumMod val="75000"/>
              </a:schemeClr>
            </a:solidFill>
            <a:ln w="38100">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6" name="Rounded Rectangle 5"/>
            <p:cNvSpPr/>
            <p:nvPr/>
          </p:nvSpPr>
          <p:spPr>
            <a:xfrm>
              <a:off x="1905000" y="2209800"/>
              <a:ext cx="3200400" cy="2895600"/>
            </a:xfrm>
            <a:prstGeom prst="roundRect">
              <a:avLst>
                <a:gd name="adj" fmla="val 4195"/>
              </a:avLst>
            </a:prstGeom>
            <a:no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7" name="Rounded Rectangle 6"/>
            <p:cNvSpPr/>
            <p:nvPr/>
          </p:nvSpPr>
          <p:spPr>
            <a:xfrm>
              <a:off x="5486400" y="2209800"/>
              <a:ext cx="1524000" cy="2895600"/>
            </a:xfrm>
            <a:prstGeom prst="roundRect">
              <a:avLst>
                <a:gd name="adj" fmla="val 10971"/>
              </a:avLst>
            </a:prstGeom>
            <a:solidFill>
              <a:schemeClr val="tx2">
                <a:lumMod val="75000"/>
              </a:schemeClr>
            </a:solidFill>
            <a:ln w="38100">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8" name="Rounded Rectangle 7"/>
            <p:cNvSpPr/>
            <p:nvPr/>
          </p:nvSpPr>
          <p:spPr>
            <a:xfrm>
              <a:off x="7391225" y="2209800"/>
              <a:ext cx="1524000" cy="2895600"/>
            </a:xfrm>
            <a:prstGeom prst="roundRect">
              <a:avLst>
                <a:gd name="adj" fmla="val 10971"/>
              </a:avLst>
            </a:prstGeom>
            <a:no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9" name="TextBox 8"/>
            <p:cNvSpPr txBox="1"/>
            <p:nvPr/>
          </p:nvSpPr>
          <p:spPr>
            <a:xfrm>
              <a:off x="-21386" y="1748135"/>
              <a:ext cx="1850186"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Irradiation</a:t>
              </a:r>
              <a:endParaRPr lang="en-US" sz="2400" dirty="0">
                <a:latin typeface="Times New Roman" pitchFamily="18" charset="0"/>
                <a:cs typeface="Times New Roman" pitchFamily="18" charset="0"/>
              </a:endParaRPr>
            </a:p>
          </p:txBody>
        </p:sp>
        <p:sp>
          <p:nvSpPr>
            <p:cNvPr id="10" name="TextBox 9"/>
            <p:cNvSpPr txBox="1"/>
            <p:nvPr/>
          </p:nvSpPr>
          <p:spPr>
            <a:xfrm>
              <a:off x="2602436" y="1752600"/>
              <a:ext cx="1817164"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Annealing</a:t>
              </a:r>
              <a:endParaRPr lang="en-US" sz="2400" dirty="0">
                <a:latin typeface="Times New Roman" pitchFamily="18" charset="0"/>
                <a:cs typeface="Times New Roman" pitchFamily="18" charset="0"/>
              </a:endParaRPr>
            </a:p>
          </p:txBody>
        </p:sp>
        <p:sp>
          <p:nvSpPr>
            <p:cNvPr id="11" name="TextBox 10"/>
            <p:cNvSpPr txBox="1"/>
            <p:nvPr/>
          </p:nvSpPr>
          <p:spPr>
            <a:xfrm>
              <a:off x="5257800" y="1748135"/>
              <a:ext cx="1917512"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2</a:t>
              </a:r>
              <a:r>
                <a:rPr lang="en-US" sz="2400" baseline="30000" dirty="0" smtClean="0">
                  <a:latin typeface="Times New Roman" pitchFamily="18" charset="0"/>
                  <a:cs typeface="Times New Roman" pitchFamily="18" charset="0"/>
                </a:rPr>
                <a:t>nd</a:t>
              </a:r>
              <a:r>
                <a:rPr lang="en-US" sz="2400" dirty="0" smtClean="0">
                  <a:latin typeface="Times New Roman" pitchFamily="18" charset="0"/>
                  <a:cs typeface="Times New Roman" pitchFamily="18" charset="0"/>
                </a:rPr>
                <a:t> Irradiation</a:t>
              </a:r>
              <a:endParaRPr lang="en-US" sz="2400" dirty="0">
                <a:latin typeface="Times New Roman" pitchFamily="18" charset="0"/>
                <a:cs typeface="Times New Roman" pitchFamily="18" charset="0"/>
              </a:endParaRPr>
            </a:p>
          </p:txBody>
        </p:sp>
        <p:sp>
          <p:nvSpPr>
            <p:cNvPr id="12" name="TextBox 11"/>
            <p:cNvSpPr txBox="1"/>
            <p:nvPr/>
          </p:nvSpPr>
          <p:spPr>
            <a:xfrm>
              <a:off x="7183310" y="1752600"/>
              <a:ext cx="188449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2</a:t>
              </a:r>
              <a:r>
                <a:rPr lang="en-US" sz="2400" baseline="30000" dirty="0" smtClean="0">
                  <a:latin typeface="Times New Roman" pitchFamily="18" charset="0"/>
                  <a:cs typeface="Times New Roman" pitchFamily="18" charset="0"/>
                </a:rPr>
                <a:t>nd</a:t>
              </a:r>
              <a:r>
                <a:rPr lang="en-US" sz="2400" dirty="0" smtClean="0">
                  <a:latin typeface="Times New Roman" pitchFamily="18" charset="0"/>
                  <a:cs typeface="Times New Roman" pitchFamily="18" charset="0"/>
                </a:rPr>
                <a:t> Annealing</a:t>
              </a:r>
              <a:endParaRPr lang="en-US" sz="2400" dirty="0">
                <a:latin typeface="Times New Roman" pitchFamily="18" charset="0"/>
                <a:cs typeface="Times New Roman" pitchFamily="18" charset="0"/>
              </a:endParaRPr>
            </a:p>
          </p:txBody>
        </p:sp>
        <p:cxnSp>
          <p:nvCxnSpPr>
            <p:cNvPr id="13" name="Straight Arrow Connector 12"/>
            <p:cNvCxnSpPr>
              <a:stCxn id="32" idx="3"/>
              <a:endCxn id="34" idx="1"/>
            </p:cNvCxnSpPr>
            <p:nvPr/>
          </p:nvCxnSpPr>
          <p:spPr>
            <a:xfrm flipV="1">
              <a:off x="1371600" y="2743200"/>
              <a:ext cx="685800" cy="228600"/>
            </a:xfrm>
            <a:prstGeom prst="straightConnector1">
              <a:avLst/>
            </a:prstGeom>
            <a:ln w="57150">
              <a:solidFill>
                <a:schemeClr val="accent3">
                  <a:lumMod val="75000"/>
                </a:schemeClr>
              </a:solidFill>
              <a:headEnd type="none" w="med" len="sm"/>
              <a:tailEnd type="stealth"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2" idx="3"/>
              <a:endCxn id="35" idx="1"/>
            </p:cNvCxnSpPr>
            <p:nvPr/>
          </p:nvCxnSpPr>
          <p:spPr>
            <a:xfrm>
              <a:off x="1371600" y="2971800"/>
              <a:ext cx="685800" cy="685800"/>
            </a:xfrm>
            <a:prstGeom prst="straightConnector1">
              <a:avLst/>
            </a:prstGeom>
            <a:ln w="57150">
              <a:solidFill>
                <a:schemeClr val="accent3">
                  <a:lumMod val="75000"/>
                </a:schemeClr>
              </a:solidFill>
              <a:headEnd type="none" w="med" len="sm"/>
              <a:tailEnd type="stealth"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2" idx="3"/>
              <a:endCxn id="36" idx="1"/>
            </p:cNvCxnSpPr>
            <p:nvPr/>
          </p:nvCxnSpPr>
          <p:spPr>
            <a:xfrm>
              <a:off x="1371600" y="2971800"/>
              <a:ext cx="685800" cy="1600200"/>
            </a:xfrm>
            <a:prstGeom prst="straightConnector1">
              <a:avLst/>
            </a:prstGeom>
            <a:ln w="57150">
              <a:solidFill>
                <a:schemeClr val="accent3">
                  <a:lumMod val="75000"/>
                </a:schemeClr>
              </a:solidFill>
              <a:headEnd type="none" w="med" len="sm"/>
              <a:tailEnd type="stealth"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3" idx="3"/>
              <a:endCxn id="34" idx="1"/>
            </p:cNvCxnSpPr>
            <p:nvPr/>
          </p:nvCxnSpPr>
          <p:spPr>
            <a:xfrm flipV="1">
              <a:off x="1371600" y="2743200"/>
              <a:ext cx="685800" cy="1600200"/>
            </a:xfrm>
            <a:prstGeom prst="straightConnector1">
              <a:avLst/>
            </a:prstGeom>
            <a:ln w="57150">
              <a:solidFill>
                <a:schemeClr val="accent1">
                  <a:lumMod val="75000"/>
                </a:schemeClr>
              </a:solidFill>
              <a:headEnd type="none" w="med" len="sm"/>
              <a:tailEnd type="stealth"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3" idx="3"/>
              <a:endCxn id="35" idx="1"/>
            </p:cNvCxnSpPr>
            <p:nvPr/>
          </p:nvCxnSpPr>
          <p:spPr>
            <a:xfrm flipV="1">
              <a:off x="1371600" y="3657600"/>
              <a:ext cx="685800" cy="685800"/>
            </a:xfrm>
            <a:prstGeom prst="straightConnector1">
              <a:avLst/>
            </a:prstGeom>
            <a:ln w="57150">
              <a:solidFill>
                <a:schemeClr val="accent1">
                  <a:lumMod val="75000"/>
                </a:schemeClr>
              </a:solidFill>
              <a:headEnd type="none" w="med" len="sm"/>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3" idx="3"/>
              <a:endCxn id="36" idx="1"/>
            </p:cNvCxnSpPr>
            <p:nvPr/>
          </p:nvCxnSpPr>
          <p:spPr>
            <a:xfrm>
              <a:off x="1371600" y="4343400"/>
              <a:ext cx="685800" cy="228600"/>
            </a:xfrm>
            <a:prstGeom prst="straightConnector1">
              <a:avLst/>
            </a:prstGeom>
            <a:ln w="57150">
              <a:solidFill>
                <a:schemeClr val="accent1">
                  <a:lumMod val="75000"/>
                </a:schemeClr>
              </a:solidFill>
              <a:headEnd type="none" w="med" len="sm"/>
              <a:tailEnd type="stealth"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4" idx="3"/>
              <a:endCxn id="37" idx="1"/>
            </p:cNvCxnSpPr>
            <p:nvPr/>
          </p:nvCxnSpPr>
          <p:spPr>
            <a:xfrm>
              <a:off x="3276600" y="2743200"/>
              <a:ext cx="457200" cy="228600"/>
            </a:xfrm>
            <a:prstGeom prst="straightConnector1">
              <a:avLst/>
            </a:prstGeom>
            <a:ln w="76200">
              <a:solidFill>
                <a:schemeClr val="accent6">
                  <a:lumMod val="50000"/>
                </a:schemeClr>
              </a:solidFill>
              <a:headEnd type="none" w="med" len="sm"/>
              <a:tailEnd type="stealth"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5" idx="3"/>
              <a:endCxn id="37" idx="1"/>
            </p:cNvCxnSpPr>
            <p:nvPr/>
          </p:nvCxnSpPr>
          <p:spPr>
            <a:xfrm flipV="1">
              <a:off x="3276600" y="2971800"/>
              <a:ext cx="457200" cy="685800"/>
            </a:xfrm>
            <a:prstGeom prst="straightConnector1">
              <a:avLst/>
            </a:prstGeom>
            <a:ln w="57150">
              <a:solidFill>
                <a:schemeClr val="accent3">
                  <a:lumMod val="75000"/>
                </a:schemeClr>
              </a:solidFill>
              <a:headEnd type="none" w="med" len="sm"/>
              <a:tailEnd type="stealth"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5" idx="3"/>
              <a:endCxn id="38" idx="1"/>
            </p:cNvCxnSpPr>
            <p:nvPr/>
          </p:nvCxnSpPr>
          <p:spPr>
            <a:xfrm>
              <a:off x="3276600" y="3657600"/>
              <a:ext cx="457200" cy="342900"/>
            </a:xfrm>
            <a:prstGeom prst="straightConnector1">
              <a:avLst/>
            </a:prstGeom>
            <a:ln w="57150">
              <a:solidFill>
                <a:schemeClr val="accent3">
                  <a:lumMod val="75000"/>
                </a:schemeClr>
              </a:solidFill>
              <a:headEnd type="none" w="med" len="sm"/>
              <a:tailEnd type="stealth"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36" idx="3"/>
              <a:endCxn id="37" idx="1"/>
            </p:cNvCxnSpPr>
            <p:nvPr/>
          </p:nvCxnSpPr>
          <p:spPr>
            <a:xfrm flipV="1">
              <a:off x="3276600" y="2971800"/>
              <a:ext cx="457200" cy="1600200"/>
            </a:xfrm>
            <a:prstGeom prst="straightConnector1">
              <a:avLst/>
            </a:prstGeom>
            <a:ln w="57150">
              <a:solidFill>
                <a:schemeClr val="accent1">
                  <a:lumMod val="75000"/>
                </a:schemeClr>
              </a:solidFill>
              <a:headEnd type="none" w="med" len="sm"/>
              <a:tailEnd type="stealth"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6" idx="3"/>
              <a:endCxn id="39" idx="1"/>
            </p:cNvCxnSpPr>
            <p:nvPr/>
          </p:nvCxnSpPr>
          <p:spPr>
            <a:xfrm>
              <a:off x="3276600" y="4572000"/>
              <a:ext cx="457200" cy="114300"/>
            </a:xfrm>
            <a:prstGeom prst="straightConnector1">
              <a:avLst/>
            </a:prstGeom>
            <a:ln w="57150">
              <a:solidFill>
                <a:schemeClr val="accent1">
                  <a:lumMod val="75000"/>
                </a:schemeClr>
              </a:solidFill>
              <a:headEnd type="none" w="med" len="sm"/>
              <a:tailEnd type="stealth"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7" idx="3"/>
              <a:endCxn id="40" idx="1"/>
            </p:cNvCxnSpPr>
            <p:nvPr/>
          </p:nvCxnSpPr>
          <p:spPr>
            <a:xfrm>
              <a:off x="4953000" y="2971800"/>
              <a:ext cx="685800" cy="0"/>
            </a:xfrm>
            <a:prstGeom prst="straightConnector1">
              <a:avLst/>
            </a:prstGeom>
            <a:ln w="76200">
              <a:solidFill>
                <a:schemeClr val="accent6">
                  <a:lumMod val="50000"/>
                </a:schemeClr>
              </a:solidFill>
              <a:headEnd type="none" w="med" len="sm"/>
              <a:tailEnd type="stealth"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8" idx="3"/>
              <a:endCxn id="40" idx="1"/>
            </p:cNvCxnSpPr>
            <p:nvPr/>
          </p:nvCxnSpPr>
          <p:spPr>
            <a:xfrm flipV="1">
              <a:off x="4953000" y="2971800"/>
              <a:ext cx="685800" cy="1028700"/>
            </a:xfrm>
            <a:prstGeom prst="straightConnector1">
              <a:avLst/>
            </a:prstGeom>
            <a:ln w="38100">
              <a:solidFill>
                <a:schemeClr val="accent3">
                  <a:lumMod val="75000"/>
                </a:schemeClr>
              </a:solidFill>
              <a:headEnd type="none" w="med" len="sm"/>
              <a:tailEnd type="stealth"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39" idx="3"/>
              <a:endCxn id="40" idx="1"/>
            </p:cNvCxnSpPr>
            <p:nvPr/>
          </p:nvCxnSpPr>
          <p:spPr>
            <a:xfrm flipV="1">
              <a:off x="4953000" y="2971800"/>
              <a:ext cx="685800" cy="1714500"/>
            </a:xfrm>
            <a:prstGeom prst="straightConnector1">
              <a:avLst/>
            </a:prstGeom>
            <a:ln w="38100">
              <a:solidFill>
                <a:schemeClr val="accent1">
                  <a:lumMod val="75000"/>
                </a:schemeClr>
              </a:solidFill>
              <a:headEnd type="none" w="med" len="sm"/>
              <a:tailEnd type="stealth" w="med"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7" idx="3"/>
              <a:endCxn id="41" idx="1"/>
            </p:cNvCxnSpPr>
            <p:nvPr/>
          </p:nvCxnSpPr>
          <p:spPr>
            <a:xfrm>
              <a:off x="4953000" y="2971800"/>
              <a:ext cx="685800" cy="1371600"/>
            </a:xfrm>
            <a:prstGeom prst="straightConnector1">
              <a:avLst/>
            </a:prstGeom>
            <a:ln w="76200">
              <a:solidFill>
                <a:schemeClr val="accent6">
                  <a:lumMod val="50000"/>
                </a:schemeClr>
              </a:solidFill>
              <a:headEnd type="none" w="med" len="sm"/>
              <a:tailEnd type="stealth"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8" idx="3"/>
              <a:endCxn id="41" idx="1"/>
            </p:cNvCxnSpPr>
            <p:nvPr/>
          </p:nvCxnSpPr>
          <p:spPr>
            <a:xfrm>
              <a:off x="4953000" y="4000500"/>
              <a:ext cx="685800" cy="342900"/>
            </a:xfrm>
            <a:prstGeom prst="straightConnector1">
              <a:avLst/>
            </a:prstGeom>
            <a:ln w="38100">
              <a:solidFill>
                <a:schemeClr val="accent3">
                  <a:lumMod val="75000"/>
                </a:schemeClr>
              </a:solidFill>
              <a:headEnd type="none" w="med" len="sm"/>
              <a:tailEnd type="stealth"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39" idx="3"/>
              <a:endCxn id="41" idx="1"/>
            </p:cNvCxnSpPr>
            <p:nvPr/>
          </p:nvCxnSpPr>
          <p:spPr>
            <a:xfrm flipV="1">
              <a:off x="4953000" y="4343400"/>
              <a:ext cx="685800" cy="342900"/>
            </a:xfrm>
            <a:prstGeom prst="straightConnector1">
              <a:avLst/>
            </a:prstGeom>
            <a:ln w="38100">
              <a:solidFill>
                <a:schemeClr val="accent1">
                  <a:lumMod val="75000"/>
                </a:schemeClr>
              </a:solidFill>
              <a:headEnd type="none" w="med" len="sm"/>
              <a:tailEnd type="stealth" w="med"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0" idx="3"/>
              <a:endCxn id="42" idx="1"/>
            </p:cNvCxnSpPr>
            <p:nvPr/>
          </p:nvCxnSpPr>
          <p:spPr>
            <a:xfrm>
              <a:off x="6858000" y="2971800"/>
              <a:ext cx="685625" cy="685800"/>
            </a:xfrm>
            <a:prstGeom prst="straightConnector1">
              <a:avLst/>
            </a:prstGeom>
            <a:ln w="101600">
              <a:solidFill>
                <a:schemeClr val="accent3">
                  <a:lumMod val="75000"/>
                </a:schemeClr>
              </a:solidFill>
              <a:headEnd type="none" w="med" len="sm"/>
              <a:tailEnd type="stealth"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41" idx="3"/>
              <a:endCxn id="42" idx="1"/>
            </p:cNvCxnSpPr>
            <p:nvPr/>
          </p:nvCxnSpPr>
          <p:spPr>
            <a:xfrm flipV="1">
              <a:off x="6858000" y="3657600"/>
              <a:ext cx="685625" cy="685800"/>
            </a:xfrm>
            <a:prstGeom prst="straightConnector1">
              <a:avLst/>
            </a:prstGeom>
            <a:ln w="101600">
              <a:solidFill>
                <a:schemeClr val="accent1">
                  <a:lumMod val="75000"/>
                </a:schemeClr>
              </a:solidFill>
              <a:headEnd type="none" w="med" len="sm"/>
              <a:tailEnd type="stealth" w="med" len="lg"/>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304800" y="2362200"/>
              <a:ext cx="1066800" cy="1219200"/>
            </a:xfrm>
            <a:prstGeom prst="roundRect">
              <a:avLst/>
            </a:prstGeom>
            <a:ln w="38100"/>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smtClean="0">
                  <a:latin typeface="Times New Roman" pitchFamily="18" charset="0"/>
                  <a:cs typeface="Times New Roman" pitchFamily="18" charset="0"/>
                </a:rPr>
                <a:t>25</a:t>
              </a:r>
              <a:r>
                <a:rPr lang="en-US" sz="2400" baseline="30000" dirty="0" smtClean="0">
                  <a:latin typeface="Times New Roman" pitchFamily="18" charset="0"/>
                  <a:cs typeface="Times New Roman" pitchFamily="18" charset="0"/>
                </a:rPr>
                <a:t>o</a:t>
              </a:r>
              <a:r>
                <a:rPr lang="en-US" sz="2400" dirty="0" smtClean="0">
                  <a:latin typeface="Times New Roman" pitchFamily="18" charset="0"/>
                  <a:cs typeface="Times New Roman" pitchFamily="18" charset="0"/>
                </a:rPr>
                <a:t>C  ×6</a:t>
              </a:r>
              <a:endParaRPr lang="en-US" sz="2400" dirty="0">
                <a:latin typeface="Times New Roman" pitchFamily="18" charset="0"/>
                <a:cs typeface="Times New Roman" pitchFamily="18" charset="0"/>
              </a:endParaRPr>
            </a:p>
          </p:txBody>
        </p:sp>
        <p:sp>
          <p:nvSpPr>
            <p:cNvPr id="33" name="Rounded Rectangle 32"/>
            <p:cNvSpPr/>
            <p:nvPr/>
          </p:nvSpPr>
          <p:spPr>
            <a:xfrm>
              <a:off x="304800" y="3733800"/>
              <a:ext cx="1066800" cy="1219200"/>
            </a:xfrm>
            <a:prstGeom prst="roundRect">
              <a:avLst/>
            </a:prstGeom>
            <a:ln w="38100"/>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smtClean="0">
                  <a:latin typeface="Times New Roman" pitchFamily="18" charset="0"/>
                  <a:cs typeface="Times New Roman" pitchFamily="18" charset="0"/>
                </a:rPr>
                <a:t>-5</a:t>
              </a:r>
              <a:r>
                <a:rPr lang="en-US" sz="2400" baseline="30000" dirty="0" smtClean="0">
                  <a:latin typeface="Times New Roman" pitchFamily="18" charset="0"/>
                  <a:cs typeface="Times New Roman" pitchFamily="18" charset="0"/>
                </a:rPr>
                <a:t>o</a:t>
              </a:r>
              <a:r>
                <a:rPr lang="en-US" sz="2400" dirty="0" smtClean="0">
                  <a:latin typeface="Times New Roman" pitchFamily="18" charset="0"/>
                  <a:cs typeface="Times New Roman" pitchFamily="18" charset="0"/>
                </a:rPr>
                <a:t>C ×6</a:t>
              </a:r>
              <a:endParaRPr lang="en-US" sz="2400" dirty="0">
                <a:latin typeface="Times New Roman" pitchFamily="18" charset="0"/>
                <a:cs typeface="Times New Roman" pitchFamily="18" charset="0"/>
              </a:endParaRPr>
            </a:p>
          </p:txBody>
        </p:sp>
        <p:sp>
          <p:nvSpPr>
            <p:cNvPr id="34" name="Rounded Rectangle 33"/>
            <p:cNvSpPr/>
            <p:nvPr/>
          </p:nvSpPr>
          <p:spPr>
            <a:xfrm>
              <a:off x="2057400" y="2362200"/>
              <a:ext cx="1219200" cy="762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smtClean="0">
                  <a:latin typeface="Times New Roman" pitchFamily="18" charset="0"/>
                  <a:cs typeface="Times New Roman" pitchFamily="18" charset="0"/>
                </a:rPr>
                <a:t>60</a:t>
              </a:r>
              <a:r>
                <a:rPr lang="en-US" sz="2000" baseline="30000" dirty="0" smtClean="0">
                  <a:latin typeface="Times New Roman" pitchFamily="18" charset="0"/>
                  <a:cs typeface="Times New Roman" pitchFamily="18" charset="0"/>
                </a:rPr>
                <a:t>o</a:t>
              </a:r>
              <a:r>
                <a:rPr lang="en-US" sz="2000" dirty="0" smtClean="0">
                  <a:latin typeface="Times New Roman" pitchFamily="18" charset="0"/>
                  <a:cs typeface="Times New Roman" pitchFamily="18" charset="0"/>
                </a:rPr>
                <a:t>C ×4</a:t>
              </a:r>
              <a:endParaRPr lang="en-US" sz="2000" dirty="0">
                <a:latin typeface="Times New Roman" pitchFamily="18" charset="0"/>
                <a:cs typeface="Times New Roman" pitchFamily="18" charset="0"/>
              </a:endParaRPr>
            </a:p>
          </p:txBody>
        </p:sp>
        <p:sp>
          <p:nvSpPr>
            <p:cNvPr id="35" name="Rounded Rectangle 34"/>
            <p:cNvSpPr/>
            <p:nvPr/>
          </p:nvSpPr>
          <p:spPr>
            <a:xfrm>
              <a:off x="2057400" y="3276600"/>
              <a:ext cx="1219200" cy="762000"/>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latin typeface="Times New Roman" pitchFamily="18" charset="0"/>
                  <a:cs typeface="Times New Roman" pitchFamily="18" charset="0"/>
                </a:rPr>
                <a:t>25</a:t>
              </a:r>
              <a:r>
                <a:rPr lang="en-US" sz="2000" baseline="30000" dirty="0" smtClean="0">
                  <a:latin typeface="Times New Roman" pitchFamily="18" charset="0"/>
                  <a:cs typeface="Times New Roman" pitchFamily="18" charset="0"/>
                </a:rPr>
                <a:t>o</a:t>
              </a:r>
              <a:r>
                <a:rPr lang="en-US" sz="2000" dirty="0" smtClean="0">
                  <a:latin typeface="Times New Roman" pitchFamily="18" charset="0"/>
                  <a:cs typeface="Times New Roman" pitchFamily="18" charset="0"/>
                </a:rPr>
                <a:t>C ×4</a:t>
              </a:r>
              <a:endParaRPr lang="en-US" sz="2000" dirty="0">
                <a:latin typeface="Times New Roman" pitchFamily="18" charset="0"/>
                <a:cs typeface="Times New Roman" pitchFamily="18" charset="0"/>
              </a:endParaRPr>
            </a:p>
          </p:txBody>
        </p:sp>
        <p:sp>
          <p:nvSpPr>
            <p:cNvPr id="36" name="Rounded Rectangle 35"/>
            <p:cNvSpPr/>
            <p:nvPr/>
          </p:nvSpPr>
          <p:spPr>
            <a:xfrm>
              <a:off x="2057400" y="4191000"/>
              <a:ext cx="1219200" cy="7620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imes New Roman" pitchFamily="18" charset="0"/>
                  <a:cs typeface="Times New Roman" pitchFamily="18" charset="0"/>
                </a:rPr>
                <a:t>-5</a:t>
              </a:r>
              <a:r>
                <a:rPr lang="en-US" sz="2000" baseline="30000" dirty="0" smtClean="0">
                  <a:latin typeface="Times New Roman" pitchFamily="18" charset="0"/>
                  <a:cs typeface="Times New Roman" pitchFamily="18" charset="0"/>
                </a:rPr>
                <a:t>o</a:t>
              </a:r>
              <a:r>
                <a:rPr lang="en-US" sz="2000" dirty="0" smtClean="0">
                  <a:latin typeface="Times New Roman" pitchFamily="18" charset="0"/>
                  <a:cs typeface="Times New Roman" pitchFamily="18" charset="0"/>
                </a:rPr>
                <a:t>C ×4</a:t>
              </a:r>
              <a:endParaRPr lang="en-US" sz="2000" dirty="0">
                <a:latin typeface="Times New Roman" pitchFamily="18" charset="0"/>
                <a:cs typeface="Times New Roman" pitchFamily="18" charset="0"/>
              </a:endParaRPr>
            </a:p>
          </p:txBody>
        </p:sp>
        <p:sp>
          <p:nvSpPr>
            <p:cNvPr id="37" name="Rounded Rectangle 36"/>
            <p:cNvSpPr/>
            <p:nvPr/>
          </p:nvSpPr>
          <p:spPr>
            <a:xfrm>
              <a:off x="3733800" y="2362200"/>
              <a:ext cx="1219200" cy="12192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latin typeface="Times New Roman" pitchFamily="18" charset="0"/>
                  <a:cs typeface="Times New Roman" pitchFamily="18" charset="0"/>
                </a:rPr>
                <a:t>60</a:t>
              </a:r>
              <a:r>
                <a:rPr lang="en-US" sz="2400" baseline="30000" dirty="0" smtClean="0">
                  <a:latin typeface="Times New Roman" pitchFamily="18" charset="0"/>
                  <a:cs typeface="Times New Roman" pitchFamily="18" charset="0"/>
                </a:rPr>
                <a:t>o</a:t>
              </a:r>
              <a:r>
                <a:rPr lang="en-US" sz="2400" dirty="0" smtClean="0">
                  <a:latin typeface="Times New Roman" pitchFamily="18" charset="0"/>
                  <a:cs typeface="Times New Roman" pitchFamily="18" charset="0"/>
                </a:rPr>
                <a:t>C</a:t>
              </a:r>
            </a:p>
            <a:p>
              <a:pPr algn="ctr"/>
              <a:r>
                <a:rPr lang="en-US" sz="2400" dirty="0" smtClean="0">
                  <a:latin typeface="Times New Roman" pitchFamily="18" charset="0"/>
                  <a:cs typeface="Times New Roman" pitchFamily="18" charset="0"/>
                </a:rPr>
                <a:t>×8</a:t>
              </a:r>
              <a:endParaRPr lang="en-US" sz="2400" dirty="0">
                <a:latin typeface="Times New Roman" pitchFamily="18" charset="0"/>
                <a:cs typeface="Times New Roman" pitchFamily="18" charset="0"/>
              </a:endParaRPr>
            </a:p>
          </p:txBody>
        </p:sp>
        <p:sp>
          <p:nvSpPr>
            <p:cNvPr id="38" name="Rounded Rectangle 37"/>
            <p:cNvSpPr/>
            <p:nvPr/>
          </p:nvSpPr>
          <p:spPr>
            <a:xfrm>
              <a:off x="3733800" y="3733800"/>
              <a:ext cx="1219200" cy="533400"/>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latin typeface="Times New Roman" pitchFamily="18" charset="0"/>
                  <a:cs typeface="Times New Roman" pitchFamily="18" charset="0"/>
                </a:rPr>
                <a:t>25</a:t>
              </a:r>
              <a:r>
                <a:rPr lang="en-US" sz="2000" baseline="30000" dirty="0" smtClean="0">
                  <a:latin typeface="Times New Roman" pitchFamily="18" charset="0"/>
                  <a:cs typeface="Times New Roman" pitchFamily="18" charset="0"/>
                </a:rPr>
                <a:t>o</a:t>
              </a:r>
              <a:r>
                <a:rPr lang="en-US" sz="2000" dirty="0" smtClean="0">
                  <a:latin typeface="Times New Roman" pitchFamily="18" charset="0"/>
                  <a:cs typeface="Times New Roman" pitchFamily="18" charset="0"/>
                </a:rPr>
                <a:t>C ×2</a:t>
              </a:r>
              <a:endParaRPr lang="en-US" sz="2000" dirty="0">
                <a:latin typeface="Times New Roman" pitchFamily="18" charset="0"/>
                <a:cs typeface="Times New Roman" pitchFamily="18" charset="0"/>
              </a:endParaRPr>
            </a:p>
          </p:txBody>
        </p:sp>
        <p:sp>
          <p:nvSpPr>
            <p:cNvPr id="39" name="Rounded Rectangle 38"/>
            <p:cNvSpPr/>
            <p:nvPr/>
          </p:nvSpPr>
          <p:spPr>
            <a:xfrm>
              <a:off x="3733800" y="4419600"/>
              <a:ext cx="1219200" cy="5334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imes New Roman" pitchFamily="18" charset="0"/>
                  <a:cs typeface="Times New Roman" pitchFamily="18" charset="0"/>
                </a:rPr>
                <a:t>-5</a:t>
              </a:r>
              <a:r>
                <a:rPr lang="en-US" sz="2000" baseline="30000" dirty="0" smtClean="0">
                  <a:latin typeface="Times New Roman" pitchFamily="18" charset="0"/>
                  <a:cs typeface="Times New Roman" pitchFamily="18" charset="0"/>
                </a:rPr>
                <a:t>o</a:t>
              </a:r>
              <a:r>
                <a:rPr lang="en-US" sz="2000" dirty="0" smtClean="0">
                  <a:latin typeface="Times New Roman" pitchFamily="18" charset="0"/>
                  <a:cs typeface="Times New Roman" pitchFamily="18" charset="0"/>
                </a:rPr>
                <a:t>C ×2</a:t>
              </a:r>
              <a:endParaRPr lang="en-US" sz="2000" dirty="0">
                <a:latin typeface="Times New Roman" pitchFamily="18" charset="0"/>
                <a:cs typeface="Times New Roman" pitchFamily="18" charset="0"/>
              </a:endParaRPr>
            </a:p>
          </p:txBody>
        </p:sp>
        <p:sp>
          <p:nvSpPr>
            <p:cNvPr id="40" name="Rounded Rectangle 39"/>
            <p:cNvSpPr/>
            <p:nvPr/>
          </p:nvSpPr>
          <p:spPr>
            <a:xfrm>
              <a:off x="5638800" y="2362200"/>
              <a:ext cx="1219200" cy="1219200"/>
            </a:xfrm>
            <a:prstGeom prst="roundRect">
              <a:avLst/>
            </a:prstGeom>
            <a:ln w="38100"/>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smtClean="0">
                  <a:latin typeface="Times New Roman" pitchFamily="18" charset="0"/>
                  <a:cs typeface="Times New Roman" pitchFamily="18" charset="0"/>
                </a:rPr>
                <a:t>25</a:t>
              </a:r>
              <a:r>
                <a:rPr lang="en-US" sz="2400" baseline="30000" dirty="0" smtClean="0">
                  <a:latin typeface="Times New Roman" pitchFamily="18" charset="0"/>
                  <a:cs typeface="Times New Roman" pitchFamily="18" charset="0"/>
                </a:rPr>
                <a:t>o</a:t>
              </a:r>
              <a:r>
                <a:rPr lang="en-US" sz="2400" dirty="0" smtClean="0">
                  <a:latin typeface="Times New Roman" pitchFamily="18" charset="0"/>
                  <a:cs typeface="Times New Roman" pitchFamily="18" charset="0"/>
                </a:rPr>
                <a:t>C ×6</a:t>
              </a:r>
              <a:endParaRPr lang="en-US" sz="2400" dirty="0">
                <a:latin typeface="Times New Roman" pitchFamily="18" charset="0"/>
                <a:cs typeface="Times New Roman" pitchFamily="18" charset="0"/>
              </a:endParaRPr>
            </a:p>
          </p:txBody>
        </p:sp>
        <p:sp>
          <p:nvSpPr>
            <p:cNvPr id="41" name="Rounded Rectangle 40"/>
            <p:cNvSpPr/>
            <p:nvPr/>
          </p:nvSpPr>
          <p:spPr>
            <a:xfrm>
              <a:off x="5638800" y="3733800"/>
              <a:ext cx="1219200" cy="1219200"/>
            </a:xfrm>
            <a:prstGeom prst="roundRect">
              <a:avLst/>
            </a:prstGeom>
            <a:ln w="38100"/>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smtClean="0">
                  <a:latin typeface="Times New Roman" pitchFamily="18" charset="0"/>
                  <a:cs typeface="Times New Roman" pitchFamily="18" charset="0"/>
                </a:rPr>
                <a:t>-5</a:t>
              </a:r>
              <a:r>
                <a:rPr lang="en-US" sz="2400" baseline="30000" dirty="0" smtClean="0">
                  <a:latin typeface="Times New Roman" pitchFamily="18" charset="0"/>
                  <a:cs typeface="Times New Roman" pitchFamily="18" charset="0"/>
                </a:rPr>
                <a:t>o</a:t>
              </a:r>
              <a:r>
                <a:rPr lang="en-US" sz="2400" dirty="0" smtClean="0">
                  <a:latin typeface="Times New Roman" pitchFamily="18" charset="0"/>
                  <a:cs typeface="Times New Roman" pitchFamily="18" charset="0"/>
                </a:rPr>
                <a:t>C ×6</a:t>
              </a:r>
              <a:endParaRPr lang="en-US" sz="2400" dirty="0">
                <a:latin typeface="Times New Roman" pitchFamily="18" charset="0"/>
                <a:cs typeface="Times New Roman" pitchFamily="18" charset="0"/>
              </a:endParaRPr>
            </a:p>
          </p:txBody>
        </p:sp>
        <p:sp>
          <p:nvSpPr>
            <p:cNvPr id="42" name="Rounded Rectangle 41"/>
            <p:cNvSpPr/>
            <p:nvPr/>
          </p:nvSpPr>
          <p:spPr>
            <a:xfrm>
              <a:off x="7543625" y="2362200"/>
              <a:ext cx="1219200" cy="2590800"/>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latin typeface="Times New Roman" pitchFamily="18" charset="0"/>
                  <a:cs typeface="Times New Roman" pitchFamily="18" charset="0"/>
                </a:rPr>
                <a:t>40</a:t>
              </a:r>
              <a:r>
                <a:rPr lang="en-US" sz="2400" baseline="30000" dirty="0" smtClean="0">
                  <a:latin typeface="Times New Roman" pitchFamily="18" charset="0"/>
                  <a:cs typeface="Times New Roman" pitchFamily="18" charset="0"/>
                </a:rPr>
                <a:t>o</a:t>
              </a:r>
              <a:r>
                <a:rPr lang="en-US" sz="2400" dirty="0" smtClean="0">
                  <a:latin typeface="Times New Roman" pitchFamily="18" charset="0"/>
                  <a:cs typeface="Times New Roman" pitchFamily="18" charset="0"/>
                </a:rPr>
                <a:t>C ×12</a:t>
              </a:r>
              <a:endParaRPr lang="en-US" sz="2400" dirty="0">
                <a:latin typeface="Times New Roman" pitchFamily="18" charset="0"/>
                <a:cs typeface="Times New Roman" pitchFamily="18" charset="0"/>
              </a:endParaRPr>
            </a:p>
          </p:txBody>
        </p:sp>
      </p:grpSp>
      <p:sp>
        <p:nvSpPr>
          <p:cNvPr id="45" name="TextBox 44"/>
          <p:cNvSpPr txBox="1"/>
          <p:nvPr/>
        </p:nvSpPr>
        <p:spPr>
          <a:xfrm>
            <a:off x="1143000" y="5802868"/>
            <a:ext cx="7141379" cy="369332"/>
          </a:xfrm>
          <a:prstGeom prst="rect">
            <a:avLst/>
          </a:prstGeom>
          <a:noFill/>
        </p:spPr>
        <p:txBody>
          <a:bodyPr wrap="none" rtlCol="0">
            <a:spAutoFit/>
          </a:bodyPr>
          <a:lstStyle/>
          <a:p>
            <a:r>
              <a:rPr lang="en-US" dirty="0" smtClean="0">
                <a:solidFill>
                  <a:srgbClr val="0070C0"/>
                </a:solidFill>
              </a:rPr>
              <a:t>Numbers of units tested at different temperatures are shown in the blocks</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at Different Temperatures</a:t>
            </a:r>
            <a:endParaRPr lang="en-US" dirty="0"/>
          </a:p>
        </p:txBody>
      </p:sp>
      <p:pic>
        <p:nvPicPr>
          <p:cNvPr id="9" name="Content Placeholder 8" descr="annealing.png"/>
          <p:cNvPicPr>
            <a:picLocks noGrp="1" noChangeAspect="1"/>
          </p:cNvPicPr>
          <p:nvPr>
            <p:ph idx="1"/>
          </p:nvPr>
        </p:nvPicPr>
        <p:blipFill>
          <a:blip r:embed="rId2" cstate="print"/>
          <a:stretch>
            <a:fillRect/>
          </a:stretch>
        </p:blipFill>
        <p:spPr>
          <a:xfrm>
            <a:off x="0" y="914400"/>
            <a:ext cx="5403658" cy="3876736"/>
          </a:xfrm>
          <a:prstGeom prst="rect">
            <a:avLst/>
          </a:prstGeom>
          <a:noFill/>
          <a:ln>
            <a:noFill/>
          </a:ln>
        </p:spPr>
      </p:pic>
      <p:sp>
        <p:nvSpPr>
          <p:cNvPr id="4" name="Date Placeholder 3"/>
          <p:cNvSpPr>
            <a:spLocks noGrp="1"/>
          </p:cNvSpPr>
          <p:nvPr>
            <p:ph type="dt" sz="half" idx="2"/>
          </p:nvPr>
        </p:nvSpPr>
        <p:spPr/>
        <p:txBody>
          <a:bodyPr/>
          <a:lstStyle/>
          <a:p>
            <a:r>
              <a:rPr lang="en-US" smtClean="0"/>
              <a:t>5/10/2012</a:t>
            </a:r>
            <a:endParaRPr lang="en-US"/>
          </a:p>
        </p:txBody>
      </p:sp>
      <p:sp>
        <p:nvSpPr>
          <p:cNvPr id="5" name="Footer Placeholder 4"/>
          <p:cNvSpPr>
            <a:spLocks noGrp="1"/>
          </p:cNvSpPr>
          <p:nvPr>
            <p:ph type="ftr" sz="quarter" idx="3"/>
          </p:nvPr>
        </p:nvSpPr>
        <p:spPr/>
        <p:txBody>
          <a:bodyPr/>
          <a:lstStyle/>
          <a:p>
            <a:r>
              <a:rPr lang="en-US" smtClean="0"/>
              <a:t>SiPM - S&amp;T Review</a:t>
            </a:r>
            <a:endParaRPr lang="en-US" dirty="0"/>
          </a:p>
        </p:txBody>
      </p:sp>
      <p:pic>
        <p:nvPicPr>
          <p:cNvPr id="10" name="Picture 9" descr="time_temp.png"/>
          <p:cNvPicPr>
            <a:picLocks noChangeAspect="1"/>
          </p:cNvPicPr>
          <p:nvPr/>
        </p:nvPicPr>
        <p:blipFill>
          <a:blip r:embed="rId3" cstate="print"/>
          <a:stretch>
            <a:fillRect/>
          </a:stretch>
        </p:blipFill>
        <p:spPr>
          <a:xfrm>
            <a:off x="5410200" y="914400"/>
            <a:ext cx="3600915" cy="2584491"/>
          </a:xfrm>
          <a:prstGeom prst="rect">
            <a:avLst/>
          </a:prstGeom>
        </p:spPr>
      </p:pic>
      <p:pic>
        <p:nvPicPr>
          <p:cNvPr id="11" name="Picture 10" descr="current_temp.png"/>
          <p:cNvPicPr>
            <a:picLocks noChangeAspect="1"/>
          </p:cNvPicPr>
          <p:nvPr/>
        </p:nvPicPr>
        <p:blipFill>
          <a:blip r:embed="rId4" cstate="print"/>
          <a:stretch>
            <a:fillRect/>
          </a:stretch>
        </p:blipFill>
        <p:spPr>
          <a:xfrm>
            <a:off x="5412358" y="3657600"/>
            <a:ext cx="3596599" cy="2584491"/>
          </a:xfrm>
          <a:prstGeom prst="rect">
            <a:avLst/>
          </a:prstGeom>
        </p:spPr>
      </p:pic>
      <p:sp>
        <p:nvSpPr>
          <p:cNvPr id="13" name="TextBox 12"/>
          <p:cNvSpPr txBox="1"/>
          <p:nvPr/>
        </p:nvSpPr>
        <p:spPr>
          <a:xfrm>
            <a:off x="457200" y="5029200"/>
            <a:ext cx="4648200" cy="830997"/>
          </a:xfrm>
          <a:prstGeom prst="rect">
            <a:avLst/>
          </a:prstGeom>
          <a:noFill/>
        </p:spPr>
        <p:txBody>
          <a:bodyPr wrap="square" rtlCol="0">
            <a:spAutoFit/>
          </a:bodyPr>
          <a:lstStyle/>
          <a:p>
            <a:pPr marL="342900" indent="-342900">
              <a:buFont typeface="Arial" pitchFamily="34" charset="0"/>
              <a:buChar char="•"/>
            </a:pPr>
            <a:r>
              <a:rPr lang="en-US" sz="2400" dirty="0" smtClean="0"/>
              <a:t>Higher Temperature brings faster and stronger self-annealing</a:t>
            </a:r>
            <a:endParaRPr lang="en-US" sz="2400" dirty="0"/>
          </a:p>
        </p:txBody>
      </p:sp>
      <p:sp>
        <p:nvSpPr>
          <p:cNvPr id="15" name="TextBox 14"/>
          <p:cNvSpPr txBox="1"/>
          <p:nvPr/>
        </p:nvSpPr>
        <p:spPr>
          <a:xfrm>
            <a:off x="6629400" y="3962400"/>
            <a:ext cx="2099574" cy="923330"/>
          </a:xfrm>
          <a:prstGeom prst="rect">
            <a:avLst/>
          </a:prstGeom>
          <a:noFill/>
        </p:spPr>
        <p:txBody>
          <a:bodyPr wrap="square" rtlCol="0">
            <a:spAutoFit/>
          </a:bodyPr>
          <a:lstStyle/>
          <a:p>
            <a:pPr algn="r"/>
            <a:r>
              <a:rPr lang="en-US" b="1" dirty="0" smtClean="0">
                <a:solidFill>
                  <a:schemeClr val="accent3">
                    <a:lumMod val="50000"/>
                  </a:schemeClr>
                </a:solidFill>
                <a:effectLst>
                  <a:glow rad="101600">
                    <a:schemeClr val="bg1">
                      <a:alpha val="60000"/>
                    </a:schemeClr>
                  </a:glow>
                </a:effectLst>
              </a:rPr>
              <a:t>Recovery baseline:</a:t>
            </a:r>
          </a:p>
          <a:p>
            <a:pPr algn="r"/>
            <a:r>
              <a:rPr lang="en-US" b="1" dirty="0" smtClean="0">
                <a:solidFill>
                  <a:schemeClr val="accent3">
                    <a:lumMod val="50000"/>
                  </a:schemeClr>
                </a:solidFill>
                <a:effectLst>
                  <a:glow rad="101600">
                    <a:schemeClr val="bg1">
                      <a:alpha val="60000"/>
                    </a:schemeClr>
                  </a:glow>
                </a:effectLst>
              </a:rPr>
              <a:t>saturates at higher temperature</a:t>
            </a:r>
          </a:p>
        </p:txBody>
      </p:sp>
      <p:sp>
        <p:nvSpPr>
          <p:cNvPr id="12" name="TextBox 11"/>
          <p:cNvSpPr txBox="1"/>
          <p:nvPr/>
        </p:nvSpPr>
        <p:spPr>
          <a:xfrm>
            <a:off x="5867400" y="5562600"/>
            <a:ext cx="2227276" cy="307777"/>
          </a:xfrm>
          <a:prstGeom prst="rect">
            <a:avLst/>
          </a:prstGeom>
          <a:noFill/>
        </p:spPr>
        <p:txBody>
          <a:bodyPr wrap="none" rtlCol="0">
            <a:spAutoFit/>
          </a:bodyPr>
          <a:lstStyle/>
          <a:p>
            <a:r>
              <a:rPr lang="en-US" sz="1400" dirty="0" smtClean="0"/>
              <a:t>Fit curve: exponential decay</a:t>
            </a:r>
            <a:endParaRPr lang="en-US" sz="1400" dirty="0"/>
          </a:p>
        </p:txBody>
      </p:sp>
      <p:sp>
        <p:nvSpPr>
          <p:cNvPr id="16" name="TextBox 15"/>
          <p:cNvSpPr txBox="1"/>
          <p:nvPr/>
        </p:nvSpPr>
        <p:spPr>
          <a:xfrm>
            <a:off x="685800" y="926068"/>
            <a:ext cx="2871748"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b="1" dirty="0" smtClean="0"/>
              <a:t>Results from first irradiation</a:t>
            </a:r>
            <a:endParaRPr lang="en-US" b="1" dirty="0"/>
          </a:p>
        </p:txBody>
      </p:sp>
      <p:sp>
        <p:nvSpPr>
          <p:cNvPr id="17" name="Rectangle 16"/>
          <p:cNvSpPr/>
          <p:nvPr/>
        </p:nvSpPr>
        <p:spPr bwMode="auto">
          <a:xfrm>
            <a:off x="7315200" y="1143000"/>
            <a:ext cx="13716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4" name="TextBox 13"/>
          <p:cNvSpPr txBox="1"/>
          <p:nvPr/>
        </p:nvSpPr>
        <p:spPr>
          <a:xfrm>
            <a:off x="6858001" y="1143000"/>
            <a:ext cx="1828799" cy="923330"/>
          </a:xfrm>
          <a:prstGeom prst="rect">
            <a:avLst/>
          </a:prstGeom>
          <a:noFill/>
        </p:spPr>
        <p:txBody>
          <a:bodyPr wrap="square" rtlCol="0">
            <a:spAutoFit/>
          </a:bodyPr>
          <a:lstStyle/>
          <a:p>
            <a:pPr algn="r"/>
            <a:r>
              <a:rPr lang="en-US" b="1" dirty="0" smtClean="0">
                <a:solidFill>
                  <a:schemeClr val="accent1">
                    <a:lumMod val="75000"/>
                  </a:schemeClr>
                </a:solidFill>
                <a:effectLst>
                  <a:glow rad="101600">
                    <a:schemeClr val="bg1">
                      <a:alpha val="60000"/>
                    </a:schemeClr>
                  </a:glow>
                </a:effectLst>
              </a:rPr>
              <a:t>Exponential dependent</a:t>
            </a:r>
          </a:p>
          <a:p>
            <a:pPr algn="r"/>
            <a:r>
              <a:rPr lang="en-US" b="1" dirty="0" smtClean="0">
                <a:solidFill>
                  <a:schemeClr val="accent1">
                    <a:lumMod val="75000"/>
                  </a:schemeClr>
                </a:solidFill>
                <a:effectLst>
                  <a:glow rad="101600">
                    <a:schemeClr val="bg1">
                      <a:alpha val="60000"/>
                    </a:schemeClr>
                  </a:glow>
                </a:effectLst>
              </a:rPr>
              <a:t>decay time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 Curve</a:t>
            </a:r>
            <a:endParaRPr lang="en-US" dirty="0"/>
          </a:p>
        </p:txBody>
      </p:sp>
      <p:sp>
        <p:nvSpPr>
          <p:cNvPr id="3" name="Content Placeholder 2"/>
          <p:cNvSpPr>
            <a:spLocks noGrp="1"/>
          </p:cNvSpPr>
          <p:nvPr>
            <p:ph idx="1"/>
          </p:nvPr>
        </p:nvSpPr>
        <p:spPr/>
        <p:txBody>
          <a:bodyPr/>
          <a:lstStyle/>
          <a:p>
            <a:r>
              <a:rPr lang="en-US" sz="2400" dirty="0" smtClean="0"/>
              <a:t>Radiation damage does NOT depend on temperature</a:t>
            </a:r>
          </a:p>
          <a:p>
            <a:r>
              <a:rPr lang="en-US" sz="2400" dirty="0" smtClean="0"/>
              <a:t>Radiation damage does NOT depend on previous irradiations</a:t>
            </a:r>
            <a:endParaRPr lang="en-US" sz="2400" dirty="0"/>
          </a:p>
        </p:txBody>
      </p:sp>
      <p:sp>
        <p:nvSpPr>
          <p:cNvPr id="4" name="Date Placeholder 3"/>
          <p:cNvSpPr>
            <a:spLocks noGrp="1"/>
          </p:cNvSpPr>
          <p:nvPr>
            <p:ph type="dt" sz="half" idx="2"/>
          </p:nvPr>
        </p:nvSpPr>
        <p:spPr/>
        <p:txBody>
          <a:bodyPr/>
          <a:lstStyle/>
          <a:p>
            <a:r>
              <a:rPr lang="en-US" smtClean="0"/>
              <a:t>5/10/2012</a:t>
            </a:r>
            <a:endParaRPr lang="en-US"/>
          </a:p>
        </p:txBody>
      </p:sp>
      <p:sp>
        <p:nvSpPr>
          <p:cNvPr id="5" name="Footer Placeholder 4"/>
          <p:cNvSpPr>
            <a:spLocks noGrp="1"/>
          </p:cNvSpPr>
          <p:nvPr>
            <p:ph type="ftr" sz="quarter" idx="3"/>
          </p:nvPr>
        </p:nvSpPr>
        <p:spPr/>
        <p:txBody>
          <a:bodyPr/>
          <a:lstStyle/>
          <a:p>
            <a:r>
              <a:rPr lang="en-US" smtClean="0"/>
              <a:t>SiPM - S&amp;T Review</a:t>
            </a:r>
            <a:endParaRPr lang="en-US" dirty="0"/>
          </a:p>
        </p:txBody>
      </p:sp>
      <p:pic>
        <p:nvPicPr>
          <p:cNvPr id="12" name="Picture 11" descr="damage_rate.png"/>
          <p:cNvPicPr>
            <a:picLocks noChangeAspect="1"/>
          </p:cNvPicPr>
          <p:nvPr/>
        </p:nvPicPr>
        <p:blipFill>
          <a:blip r:embed="rId3" cstate="print">
            <a:clrChange>
              <a:clrFrom>
                <a:srgbClr val="FFFFFF"/>
              </a:clrFrom>
              <a:clrTo>
                <a:srgbClr val="FFFFFF">
                  <a:alpha val="0"/>
                </a:srgbClr>
              </a:clrTo>
            </a:clrChange>
          </a:blip>
          <a:stretch>
            <a:fillRect/>
          </a:stretch>
        </p:blipFill>
        <p:spPr>
          <a:xfrm>
            <a:off x="609600" y="1676400"/>
            <a:ext cx="6481646" cy="4652083"/>
          </a:xfrm>
          <a:prstGeom prst="rect">
            <a:avLst/>
          </a:prstGeom>
        </p:spPr>
      </p:pic>
      <p:sp>
        <p:nvSpPr>
          <p:cNvPr id="7" name="TextBox 6"/>
          <p:cNvSpPr txBox="1"/>
          <p:nvPr/>
        </p:nvSpPr>
        <p:spPr>
          <a:xfrm>
            <a:off x="1752600" y="2057400"/>
            <a:ext cx="3914854" cy="400110"/>
          </a:xfrm>
          <a:prstGeom prst="rect">
            <a:avLst/>
          </a:prstGeom>
          <a:noFill/>
        </p:spPr>
        <p:txBody>
          <a:bodyPr wrap="none" rtlCol="0">
            <a:spAutoFit/>
          </a:bodyPr>
          <a:lstStyle/>
          <a:p>
            <a:r>
              <a:rPr lang="en-US" sz="2000" b="1" dirty="0" smtClean="0"/>
              <a:t>1×1 mm</a:t>
            </a:r>
            <a:r>
              <a:rPr lang="en-US" sz="2000" b="1" baseline="30000" dirty="0" smtClean="0"/>
              <a:t>2</a:t>
            </a:r>
            <a:r>
              <a:rPr lang="en-US" sz="2000" b="1" dirty="0" smtClean="0"/>
              <a:t> SiPM@25</a:t>
            </a:r>
            <a:r>
              <a:rPr lang="en-US" sz="2000" b="1" baseline="30000" dirty="0" smtClean="0"/>
              <a:t>o</a:t>
            </a:r>
            <a:r>
              <a:rPr lang="en-US" sz="2000" b="1" dirty="0" smtClean="0"/>
              <a:t>C w/ annealing</a:t>
            </a:r>
            <a:endParaRPr lang="en-US" sz="2000" b="1" dirty="0"/>
          </a:p>
        </p:txBody>
      </p:sp>
      <p:sp>
        <p:nvSpPr>
          <p:cNvPr id="8" name="TextBox 7"/>
          <p:cNvSpPr txBox="1"/>
          <p:nvPr/>
        </p:nvSpPr>
        <p:spPr>
          <a:xfrm>
            <a:off x="2133600" y="4419600"/>
            <a:ext cx="1900777" cy="461665"/>
          </a:xfrm>
          <a:prstGeom prst="rect">
            <a:avLst/>
          </a:prstGeom>
          <a:solidFill>
            <a:schemeClr val="bg1">
              <a:alpha val="80000"/>
            </a:schemeClr>
          </a:solidFill>
        </p:spPr>
        <p:txBody>
          <a:bodyPr wrap="none" rtlCol="0">
            <a:spAutoFit/>
          </a:bodyPr>
          <a:lstStyle/>
          <a:p>
            <a:r>
              <a:rPr lang="en-US" sz="2400" b="1" dirty="0" smtClean="0">
                <a:solidFill>
                  <a:srgbClr val="FF0000"/>
                </a:solidFill>
                <a:effectLst/>
              </a:rPr>
              <a:t>1</a:t>
            </a:r>
            <a:r>
              <a:rPr lang="en-US" sz="2400" b="1" baseline="30000" dirty="0" smtClean="0">
                <a:solidFill>
                  <a:srgbClr val="FF0000"/>
                </a:solidFill>
                <a:effectLst/>
              </a:rPr>
              <a:t>st</a:t>
            </a:r>
            <a:r>
              <a:rPr lang="en-US" sz="2400" b="1" dirty="0" smtClean="0">
                <a:solidFill>
                  <a:srgbClr val="FF0000"/>
                </a:solidFill>
                <a:effectLst/>
              </a:rPr>
              <a:t> irradiation</a:t>
            </a:r>
            <a:endParaRPr lang="en-US" sz="2400" b="1" dirty="0">
              <a:solidFill>
                <a:srgbClr val="FF0000"/>
              </a:solidFill>
              <a:effectLst/>
            </a:endParaRPr>
          </a:p>
        </p:txBody>
      </p:sp>
      <p:sp>
        <p:nvSpPr>
          <p:cNvPr id="9" name="TextBox 8"/>
          <p:cNvSpPr txBox="1"/>
          <p:nvPr/>
        </p:nvSpPr>
        <p:spPr>
          <a:xfrm>
            <a:off x="4114800" y="2971800"/>
            <a:ext cx="1972015" cy="461665"/>
          </a:xfrm>
          <a:prstGeom prst="rect">
            <a:avLst/>
          </a:prstGeom>
          <a:solidFill>
            <a:schemeClr val="bg1">
              <a:alpha val="80000"/>
            </a:schemeClr>
          </a:solidFill>
        </p:spPr>
        <p:txBody>
          <a:bodyPr wrap="none" rtlCol="0">
            <a:spAutoFit/>
          </a:bodyPr>
          <a:lstStyle/>
          <a:p>
            <a:r>
              <a:rPr lang="en-US" sz="2400" b="1" dirty="0" smtClean="0">
                <a:solidFill>
                  <a:srgbClr val="0070C0"/>
                </a:solidFill>
                <a:effectLst/>
              </a:rPr>
              <a:t>2</a:t>
            </a:r>
            <a:r>
              <a:rPr lang="en-US" sz="2400" b="1" baseline="30000" dirty="0" smtClean="0">
                <a:solidFill>
                  <a:srgbClr val="0070C0"/>
                </a:solidFill>
                <a:effectLst/>
              </a:rPr>
              <a:t>nd</a:t>
            </a:r>
            <a:r>
              <a:rPr lang="en-US" sz="2400" b="1" dirty="0" smtClean="0">
                <a:solidFill>
                  <a:srgbClr val="0070C0"/>
                </a:solidFill>
                <a:effectLst/>
              </a:rPr>
              <a:t> irradiation</a:t>
            </a:r>
            <a:endParaRPr lang="en-US" sz="2400" b="1" dirty="0">
              <a:solidFill>
                <a:srgbClr val="0070C0"/>
              </a:solidFill>
              <a:effectLst/>
            </a:endParaRPr>
          </a:p>
        </p:txBody>
      </p:sp>
      <p:cxnSp>
        <p:nvCxnSpPr>
          <p:cNvPr id="11" name="Straight Arrow Connector 10"/>
          <p:cNvCxnSpPr/>
          <p:nvPr/>
        </p:nvCxnSpPr>
        <p:spPr bwMode="auto">
          <a:xfrm flipH="1" flipV="1">
            <a:off x="6248400" y="2743200"/>
            <a:ext cx="914400" cy="9144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3" name="TextBox 12"/>
          <p:cNvSpPr txBox="1"/>
          <p:nvPr/>
        </p:nvSpPr>
        <p:spPr>
          <a:xfrm>
            <a:off x="6781800" y="3810000"/>
            <a:ext cx="2057400"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b="1" i="1" dirty="0" smtClean="0"/>
              <a:t>Equivalent to 13 years of operation</a:t>
            </a:r>
            <a:endParaRPr lang="en-US"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2" name="Chart 11"/>
          <p:cNvGraphicFramePr/>
          <p:nvPr/>
        </p:nvGraphicFramePr>
        <p:xfrm>
          <a:off x="838200" y="2819400"/>
          <a:ext cx="77724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Expected Lifetime in Hall-D</a:t>
            </a:r>
            <a:endParaRPr lang="en-US" dirty="0"/>
          </a:p>
        </p:txBody>
      </p:sp>
      <p:sp>
        <p:nvSpPr>
          <p:cNvPr id="3" name="Content Placeholder 2"/>
          <p:cNvSpPr>
            <a:spLocks noGrp="1"/>
          </p:cNvSpPr>
          <p:nvPr>
            <p:ph idx="1"/>
          </p:nvPr>
        </p:nvSpPr>
        <p:spPr/>
        <p:txBody>
          <a:bodyPr/>
          <a:lstStyle/>
          <a:p>
            <a:r>
              <a:rPr lang="en-US" sz="2400" dirty="0" smtClean="0"/>
              <a:t>Hamamatsu improved initial dark rate of the production units, still same damage rate as prototype samples.</a:t>
            </a:r>
          </a:p>
          <a:p>
            <a:r>
              <a:rPr lang="en-US" sz="2400" dirty="0" smtClean="0"/>
              <a:t>Life time in Hall-D ~ 8 years with high intensity beam:</a:t>
            </a:r>
          </a:p>
          <a:p>
            <a:pPr lvl="1"/>
            <a:r>
              <a:rPr lang="en-US" sz="2000" dirty="0" smtClean="0"/>
              <a:t>10</a:t>
            </a:r>
            <a:r>
              <a:rPr lang="en-US" sz="2000" baseline="30000" dirty="0" smtClean="0"/>
              <a:t>8</a:t>
            </a:r>
            <a:r>
              <a:rPr lang="en-US" sz="2000" dirty="0" smtClean="0"/>
              <a:t> </a:t>
            </a:r>
            <a:r>
              <a:rPr lang="en-US" sz="2000" dirty="0" smtClean="0">
                <a:latin typeface="Symbol" pitchFamily="18" charset="2"/>
              </a:rPr>
              <a:t>g</a:t>
            </a:r>
            <a:r>
              <a:rPr lang="en-US" sz="2000" dirty="0" smtClean="0"/>
              <a:t>/s on a 30 cm LH</a:t>
            </a:r>
            <a:r>
              <a:rPr lang="en-US" sz="1800" baseline="-25000" dirty="0" smtClean="0"/>
              <a:t>2</a:t>
            </a:r>
            <a:r>
              <a:rPr lang="en-US" sz="2000" dirty="0" smtClean="0"/>
              <a:t> target, 30% running efficiency</a:t>
            </a:r>
          </a:p>
          <a:p>
            <a:pPr lvl="1"/>
            <a:r>
              <a:rPr lang="en-US" sz="2000" dirty="0" err="1" smtClean="0"/>
              <a:t>SiPMs</a:t>
            </a:r>
            <a:r>
              <a:rPr lang="en-US" sz="2000" dirty="0" smtClean="0"/>
              <a:t> cooled to 5</a:t>
            </a:r>
            <a:r>
              <a:rPr lang="en-US" sz="2000" baseline="30000" dirty="0" smtClean="0"/>
              <a:t>o</a:t>
            </a:r>
            <a:r>
              <a:rPr lang="en-US" sz="2000" dirty="0" smtClean="0"/>
              <a:t>C, periodic annealing at 40</a:t>
            </a:r>
            <a:r>
              <a:rPr lang="en-US" sz="2000" baseline="30000" dirty="0" smtClean="0"/>
              <a:t>o</a:t>
            </a:r>
            <a:r>
              <a:rPr lang="en-US" sz="2000" dirty="0" smtClean="0"/>
              <a:t>C</a:t>
            </a:r>
          </a:p>
        </p:txBody>
      </p:sp>
      <p:sp>
        <p:nvSpPr>
          <p:cNvPr id="4" name="Date Placeholder 3"/>
          <p:cNvSpPr>
            <a:spLocks noGrp="1"/>
          </p:cNvSpPr>
          <p:nvPr>
            <p:ph type="dt" sz="half" idx="2"/>
          </p:nvPr>
        </p:nvSpPr>
        <p:spPr/>
        <p:txBody>
          <a:bodyPr/>
          <a:lstStyle/>
          <a:p>
            <a:r>
              <a:rPr lang="en-US" smtClean="0"/>
              <a:t>5/10/2012</a:t>
            </a:r>
            <a:endParaRPr lang="en-US"/>
          </a:p>
        </p:txBody>
      </p:sp>
      <p:sp>
        <p:nvSpPr>
          <p:cNvPr id="5" name="Footer Placeholder 4"/>
          <p:cNvSpPr>
            <a:spLocks noGrp="1"/>
          </p:cNvSpPr>
          <p:nvPr>
            <p:ph type="ftr" sz="quarter" idx="3"/>
          </p:nvPr>
        </p:nvSpPr>
        <p:spPr/>
        <p:txBody>
          <a:bodyPr/>
          <a:lstStyle/>
          <a:p>
            <a:r>
              <a:rPr lang="en-US" smtClean="0"/>
              <a:t>SiPM - S&amp;T Review</a:t>
            </a:r>
            <a:endParaRPr lang="en-US" dirty="0"/>
          </a:p>
        </p:txBody>
      </p:sp>
      <p:sp>
        <p:nvSpPr>
          <p:cNvPr id="9" name="TextBox 8"/>
          <p:cNvSpPr txBox="1"/>
          <p:nvPr/>
        </p:nvSpPr>
        <p:spPr>
          <a:xfrm>
            <a:off x="6705600" y="2819400"/>
            <a:ext cx="1856086" cy="1015663"/>
          </a:xfrm>
          <a:prstGeom prst="rect">
            <a:avLst/>
          </a:prstGeom>
          <a:noFill/>
        </p:spPr>
        <p:txBody>
          <a:bodyPr wrap="none" rtlCol="0">
            <a:spAutoFit/>
          </a:bodyPr>
          <a:lstStyle/>
          <a:p>
            <a:r>
              <a:rPr lang="en-US" sz="2400" b="1" dirty="0" smtClean="0">
                <a:solidFill>
                  <a:srgbClr val="0070C0"/>
                </a:solidFill>
              </a:rPr>
              <a:t>8 years@5</a:t>
            </a:r>
            <a:r>
              <a:rPr lang="en-US" sz="2400" b="1" baseline="30000" dirty="0" smtClean="0">
                <a:solidFill>
                  <a:srgbClr val="0070C0"/>
                </a:solidFill>
              </a:rPr>
              <a:t>o</a:t>
            </a:r>
            <a:r>
              <a:rPr lang="en-US" sz="2400" b="1" dirty="0" smtClean="0">
                <a:solidFill>
                  <a:srgbClr val="0070C0"/>
                </a:solidFill>
              </a:rPr>
              <a:t>C</a:t>
            </a:r>
          </a:p>
          <a:p>
            <a:r>
              <a:rPr lang="en-US" b="1" dirty="0" smtClean="0">
                <a:solidFill>
                  <a:srgbClr val="0070C0"/>
                </a:solidFill>
              </a:rPr>
              <a:t>with periodic </a:t>
            </a:r>
          </a:p>
          <a:p>
            <a:r>
              <a:rPr lang="en-US" b="1" dirty="0" smtClean="0">
                <a:solidFill>
                  <a:srgbClr val="0070C0"/>
                </a:solidFill>
              </a:rPr>
              <a:t>annealing at 40</a:t>
            </a:r>
            <a:r>
              <a:rPr lang="en-US" b="1" baseline="30000" dirty="0" smtClean="0">
                <a:solidFill>
                  <a:srgbClr val="0070C0"/>
                </a:solidFill>
              </a:rPr>
              <a:t>o</a:t>
            </a:r>
            <a:r>
              <a:rPr lang="en-US" b="1" dirty="0" smtClean="0">
                <a:solidFill>
                  <a:srgbClr val="0070C0"/>
                </a:solidFill>
              </a:rPr>
              <a:t>C</a:t>
            </a:r>
            <a:endParaRPr lang="en-US" b="1" dirty="0">
              <a:solidFill>
                <a:srgbClr val="0070C0"/>
              </a:solidFill>
            </a:endParaRPr>
          </a:p>
        </p:txBody>
      </p:sp>
      <p:cxnSp>
        <p:nvCxnSpPr>
          <p:cNvPr id="16" name="Straight Connector 15"/>
          <p:cNvCxnSpPr/>
          <p:nvPr/>
        </p:nvCxnSpPr>
        <p:spPr bwMode="auto">
          <a:xfrm>
            <a:off x="1752600" y="2999232"/>
            <a:ext cx="4800600" cy="0"/>
          </a:xfrm>
          <a:prstGeom prst="line">
            <a:avLst/>
          </a:prstGeom>
          <a:ln>
            <a:solidFill>
              <a:schemeClr val="accent6">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1" name="Straight Connector 10"/>
          <p:cNvCxnSpPr/>
          <p:nvPr/>
        </p:nvCxnSpPr>
        <p:spPr bwMode="auto">
          <a:xfrm flipV="1">
            <a:off x="4953000" y="2971800"/>
            <a:ext cx="1524000" cy="838200"/>
          </a:xfrm>
          <a:prstGeom prst="line">
            <a:avLst/>
          </a:prstGeom>
          <a:ln>
            <a:solidFill>
              <a:srgbClr val="00B0F0"/>
            </a:solidFill>
            <a:prstDash val="dash"/>
            <a:headEnd type="none" w="med" len="med"/>
            <a:tailEnd type="none" w="med" len="med"/>
          </a:ln>
          <a:effectLst/>
        </p:spPr>
        <p:style>
          <a:lnRef idx="2">
            <a:schemeClr val="accent3"/>
          </a:lnRef>
          <a:fillRef idx="0">
            <a:schemeClr val="accent3"/>
          </a:fillRef>
          <a:effectRef idx="1">
            <a:schemeClr val="accent3"/>
          </a:effectRef>
          <a:fontRef idx="minor">
            <a:schemeClr val="tx1"/>
          </a:fontRef>
        </p:style>
      </p:cxnSp>
      <p:sp>
        <p:nvSpPr>
          <p:cNvPr id="14" name="Oval 13"/>
          <p:cNvSpPr/>
          <p:nvPr/>
        </p:nvSpPr>
        <p:spPr bwMode="auto">
          <a:xfrm>
            <a:off x="6172200" y="2788920"/>
            <a:ext cx="457200" cy="457200"/>
          </a:xfrm>
          <a:prstGeom prst="ellipse">
            <a:avLst/>
          </a:prstGeom>
          <a:noFill/>
          <a:ln w="28575"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7" name="TextBox 16"/>
          <p:cNvSpPr txBox="1"/>
          <p:nvPr/>
        </p:nvSpPr>
        <p:spPr>
          <a:xfrm>
            <a:off x="2057400" y="3124200"/>
            <a:ext cx="2386166" cy="369332"/>
          </a:xfrm>
          <a:prstGeom prst="rect">
            <a:avLst/>
          </a:prstGeom>
          <a:noFill/>
        </p:spPr>
        <p:txBody>
          <a:bodyPr wrap="none" rtlCol="0">
            <a:spAutoFit/>
          </a:bodyPr>
          <a:lstStyle/>
          <a:p>
            <a:r>
              <a:rPr lang="en-US" b="1" dirty="0" smtClean="0"/>
              <a:t>12×12 mm</a:t>
            </a:r>
            <a:r>
              <a:rPr lang="en-US" b="1" baseline="30000" dirty="0" smtClean="0"/>
              <a:t>2</a:t>
            </a:r>
            <a:r>
              <a:rPr lang="en-US" b="1" dirty="0" smtClean="0"/>
              <a:t> SiPM Array</a:t>
            </a:r>
            <a:endParaRPr lang="en-US" b="1" dirty="0"/>
          </a:p>
        </p:txBody>
      </p:sp>
      <p:sp>
        <p:nvSpPr>
          <p:cNvPr id="21" name="TextBox 20"/>
          <p:cNvSpPr txBox="1"/>
          <p:nvPr/>
        </p:nvSpPr>
        <p:spPr>
          <a:xfrm>
            <a:off x="3581400" y="2788920"/>
            <a:ext cx="1136850" cy="369332"/>
          </a:xfrm>
          <a:prstGeom prst="rect">
            <a:avLst/>
          </a:prstGeom>
          <a:solidFill>
            <a:schemeClr val="bg1"/>
          </a:solidFill>
        </p:spPr>
        <p:txBody>
          <a:bodyPr wrap="none" rtlCol="0">
            <a:spAutoFit/>
          </a:bodyPr>
          <a:lstStyle/>
          <a:p>
            <a:r>
              <a:rPr lang="en-US" b="1" dirty="0" err="1" smtClean="0">
                <a:solidFill>
                  <a:schemeClr val="accent6">
                    <a:lumMod val="75000"/>
                  </a:schemeClr>
                </a:solidFill>
              </a:rPr>
              <a:t>BCal</a:t>
            </a:r>
            <a:r>
              <a:rPr lang="en-US" b="1" dirty="0" smtClean="0">
                <a:solidFill>
                  <a:schemeClr val="accent6">
                    <a:lumMod val="75000"/>
                  </a:schemeClr>
                </a:solidFill>
              </a:rPr>
              <a:t> Limit</a:t>
            </a:r>
            <a:endParaRPr lang="en-US"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R&amp;D for Electron-Ion Collider</a:t>
            </a:r>
            <a:endParaRPr lang="en-US" sz="3200" dirty="0"/>
          </a:p>
        </p:txBody>
      </p:sp>
      <p:sp>
        <p:nvSpPr>
          <p:cNvPr id="3" name="Content Placeholder 2"/>
          <p:cNvSpPr>
            <a:spLocks noGrp="1"/>
          </p:cNvSpPr>
          <p:nvPr>
            <p:ph idx="1"/>
          </p:nvPr>
        </p:nvSpPr>
        <p:spPr/>
        <p:txBody>
          <a:bodyPr/>
          <a:lstStyle/>
          <a:p>
            <a:r>
              <a:rPr lang="en-US" dirty="0" smtClean="0"/>
              <a:t>Except for the radiation hardness, </a:t>
            </a:r>
            <a:r>
              <a:rPr lang="en-US" dirty="0" err="1" smtClean="0"/>
              <a:t>SiPMs</a:t>
            </a:r>
            <a:r>
              <a:rPr lang="en-US" dirty="0" smtClean="0"/>
              <a:t> are ideal for future high energy detector systems, such as EIC:</a:t>
            </a:r>
          </a:p>
          <a:p>
            <a:pPr lvl="1"/>
            <a:r>
              <a:rPr lang="en-US" dirty="0" smtClean="0"/>
              <a:t>High gain, compact form factor, good photon detection efficiency and immunity to magnetic field.</a:t>
            </a:r>
          </a:p>
          <a:p>
            <a:r>
              <a:rPr lang="en-US" dirty="0" smtClean="0"/>
              <a:t>An R&amp;D proposal “</a:t>
            </a:r>
            <a:r>
              <a:rPr lang="en-US" i="1" dirty="0" smtClean="0">
                <a:solidFill>
                  <a:srgbClr val="C00000"/>
                </a:solidFill>
              </a:rPr>
              <a:t>to test improved radiation tolerant Silicon Photomultipliers</a:t>
            </a:r>
            <a:r>
              <a:rPr lang="en-US" dirty="0" smtClean="0"/>
              <a:t>” for EIC has been approved:</a:t>
            </a:r>
          </a:p>
          <a:p>
            <a:pPr lvl="1"/>
            <a:r>
              <a:rPr lang="en-US" dirty="0" smtClean="0"/>
              <a:t>Collaborate with JLab detector group and Hamamatsu. Perform bench tests on samples with varied manufacturing parameters, then </a:t>
            </a:r>
            <a:r>
              <a:rPr lang="en-US" smtClean="0"/>
              <a:t>give feedback </a:t>
            </a:r>
            <a:r>
              <a:rPr lang="en-US" dirty="0" smtClean="0"/>
              <a:t>to Hamamatsu and continue the loop.</a:t>
            </a:r>
          </a:p>
          <a:p>
            <a:pPr lvl="1"/>
            <a:r>
              <a:rPr lang="en-US" dirty="0" smtClean="0"/>
              <a:t>Received the first group of samples in April, test is ongoing. </a:t>
            </a:r>
          </a:p>
        </p:txBody>
      </p:sp>
      <p:sp>
        <p:nvSpPr>
          <p:cNvPr id="4" name="Date Placeholder 3"/>
          <p:cNvSpPr>
            <a:spLocks noGrp="1"/>
          </p:cNvSpPr>
          <p:nvPr>
            <p:ph type="dt" sz="half" idx="2"/>
          </p:nvPr>
        </p:nvSpPr>
        <p:spPr/>
        <p:txBody>
          <a:bodyPr/>
          <a:lstStyle/>
          <a:p>
            <a:r>
              <a:rPr lang="en-US" smtClean="0"/>
              <a:t>5/10/2012</a:t>
            </a:r>
            <a:endParaRPr lang="en-US"/>
          </a:p>
        </p:txBody>
      </p:sp>
      <p:sp>
        <p:nvSpPr>
          <p:cNvPr id="5" name="Footer Placeholder 4"/>
          <p:cNvSpPr>
            <a:spLocks noGrp="1"/>
          </p:cNvSpPr>
          <p:nvPr>
            <p:ph type="ftr" sz="quarter" idx="3"/>
          </p:nvPr>
        </p:nvSpPr>
        <p:spPr/>
        <p:txBody>
          <a:bodyPr/>
          <a:lstStyle/>
          <a:p>
            <a:r>
              <a:rPr lang="en-US" smtClean="0"/>
              <a:t>SiPM - S&amp;T Review</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Outlook</a:t>
            </a:r>
            <a:endParaRPr lang="en-US" dirty="0"/>
          </a:p>
        </p:txBody>
      </p:sp>
      <p:sp>
        <p:nvSpPr>
          <p:cNvPr id="3" name="Content Placeholder 2"/>
          <p:cNvSpPr>
            <a:spLocks noGrp="1"/>
          </p:cNvSpPr>
          <p:nvPr>
            <p:ph idx="1"/>
          </p:nvPr>
        </p:nvSpPr>
        <p:spPr/>
        <p:txBody>
          <a:bodyPr/>
          <a:lstStyle/>
          <a:p>
            <a:r>
              <a:rPr lang="en-US" dirty="0" smtClean="0"/>
              <a:t>Silicon photo multiplier is a novel photo detector with many desirable features.</a:t>
            </a:r>
          </a:p>
          <a:p>
            <a:r>
              <a:rPr lang="en-US" dirty="0" smtClean="0"/>
              <a:t>We thoroughly studied its performance including radiation hardness, time resolution and dead time.</a:t>
            </a:r>
            <a:endParaRPr lang="en-US" dirty="0"/>
          </a:p>
          <a:p>
            <a:r>
              <a:rPr lang="en-US" dirty="0" smtClean="0"/>
              <a:t>Applications in Hall-D:</a:t>
            </a:r>
          </a:p>
          <a:p>
            <a:pPr lvl="1"/>
            <a:r>
              <a:rPr lang="en-US" dirty="0" smtClean="0"/>
              <a:t>Barrel Calorimeter</a:t>
            </a:r>
          </a:p>
          <a:p>
            <a:pPr lvl="1"/>
            <a:r>
              <a:rPr lang="en-US" dirty="0" smtClean="0"/>
              <a:t>Beam line hodoscopes</a:t>
            </a:r>
          </a:p>
          <a:p>
            <a:pPr lvl="1"/>
            <a:r>
              <a:rPr lang="en-US" dirty="0" smtClean="0"/>
              <a:t>Start counter</a:t>
            </a:r>
          </a:p>
          <a:p>
            <a:r>
              <a:rPr lang="en-US" dirty="0" smtClean="0"/>
              <a:t>Future applications in EIC</a:t>
            </a:r>
          </a:p>
          <a:p>
            <a:pPr lvl="1"/>
            <a:r>
              <a:rPr lang="en-US" dirty="0" smtClean="0"/>
              <a:t>Many possibilities</a:t>
            </a:r>
          </a:p>
          <a:p>
            <a:pPr lvl="1"/>
            <a:r>
              <a:rPr lang="en-US" dirty="0" smtClean="0"/>
              <a:t>R&amp;D with Hamamatsu on the radiation hardness</a:t>
            </a:r>
          </a:p>
        </p:txBody>
      </p:sp>
      <p:sp>
        <p:nvSpPr>
          <p:cNvPr id="4" name="Date Placeholder 3"/>
          <p:cNvSpPr>
            <a:spLocks noGrp="1"/>
          </p:cNvSpPr>
          <p:nvPr>
            <p:ph type="dt" sz="half" idx="2"/>
          </p:nvPr>
        </p:nvSpPr>
        <p:spPr/>
        <p:txBody>
          <a:bodyPr/>
          <a:lstStyle/>
          <a:p>
            <a:r>
              <a:rPr lang="en-US" smtClean="0"/>
              <a:t>5/10/2012</a:t>
            </a:r>
            <a:endParaRPr lang="en-US"/>
          </a:p>
        </p:txBody>
      </p:sp>
      <p:sp>
        <p:nvSpPr>
          <p:cNvPr id="5" name="Footer Placeholder 4"/>
          <p:cNvSpPr>
            <a:spLocks noGrp="1"/>
          </p:cNvSpPr>
          <p:nvPr>
            <p:ph type="ftr" sz="quarter" idx="3"/>
          </p:nvPr>
        </p:nvSpPr>
        <p:spPr/>
        <p:txBody>
          <a:bodyPr/>
          <a:lstStyle/>
          <a:p>
            <a:r>
              <a:rPr lang="en-US" smtClean="0"/>
              <a:t>SiPM - S&amp;T Review</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r>
              <a:rPr lang="en-US" sz="3200" dirty="0" smtClean="0"/>
              <a:t>Hall-D</a:t>
            </a:r>
          </a:p>
          <a:p>
            <a:pPr lvl="1"/>
            <a:r>
              <a:rPr lang="en-US" dirty="0" smtClean="0"/>
              <a:t>Elton Smith (Scientist)</a:t>
            </a:r>
          </a:p>
          <a:p>
            <a:pPr lvl="1"/>
            <a:r>
              <a:rPr lang="en-US" dirty="0" smtClean="0"/>
              <a:t>Alexander Somov (Scientist, SiPM timing measurement)</a:t>
            </a:r>
          </a:p>
          <a:p>
            <a:pPr lvl="1"/>
            <a:r>
              <a:rPr lang="en-US" dirty="0" smtClean="0"/>
              <a:t>Ivan Tolstukhin (Grad. Student, SiPM timing measurement)</a:t>
            </a:r>
          </a:p>
          <a:p>
            <a:r>
              <a:rPr lang="en-US" sz="3200" dirty="0" smtClean="0"/>
              <a:t>Detector Group</a:t>
            </a:r>
          </a:p>
          <a:p>
            <a:pPr lvl="1"/>
            <a:r>
              <a:rPr lang="en-US" dirty="0" smtClean="0"/>
              <a:t>Carl Zorn (Scientist, SiPM characterization and radiation measurements)</a:t>
            </a:r>
          </a:p>
          <a:p>
            <a:r>
              <a:rPr lang="en-US" sz="3200" dirty="0" smtClean="0"/>
              <a:t>Radiation Control Group</a:t>
            </a:r>
          </a:p>
          <a:p>
            <a:pPr lvl="1"/>
            <a:r>
              <a:rPr lang="en-US" dirty="0" err="1" smtClean="0"/>
              <a:t>Pavel</a:t>
            </a:r>
            <a:r>
              <a:rPr lang="en-US" dirty="0" smtClean="0"/>
              <a:t> </a:t>
            </a:r>
            <a:r>
              <a:rPr lang="en-US" dirty="0" err="1" smtClean="0"/>
              <a:t>Degtiarenko</a:t>
            </a:r>
            <a:r>
              <a:rPr lang="en-US" dirty="0" smtClean="0"/>
              <a:t> (Scientist, Flux simulation)</a:t>
            </a:r>
          </a:p>
          <a:p>
            <a:pPr lvl="1"/>
            <a:r>
              <a:rPr lang="en-US" dirty="0" smtClean="0"/>
              <a:t>Melvin Washington (Radiation monitoring)</a:t>
            </a:r>
          </a:p>
          <a:p>
            <a:pPr lvl="1"/>
            <a:r>
              <a:rPr lang="en-US" dirty="0" smtClean="0"/>
              <a:t>John Jefferson (</a:t>
            </a:r>
            <a:r>
              <a:rPr lang="en-US" dirty="0" err="1" smtClean="0"/>
              <a:t>AmBe</a:t>
            </a:r>
            <a:r>
              <a:rPr lang="en-US" dirty="0" smtClean="0"/>
              <a:t> source)</a:t>
            </a:r>
          </a:p>
        </p:txBody>
      </p:sp>
      <p:sp>
        <p:nvSpPr>
          <p:cNvPr id="4" name="Date Placeholder 3"/>
          <p:cNvSpPr>
            <a:spLocks noGrp="1"/>
          </p:cNvSpPr>
          <p:nvPr>
            <p:ph type="dt" sz="half" idx="2"/>
          </p:nvPr>
        </p:nvSpPr>
        <p:spPr/>
        <p:txBody>
          <a:bodyPr/>
          <a:lstStyle/>
          <a:p>
            <a:r>
              <a:rPr lang="en-US" smtClean="0"/>
              <a:t>5/10/2012</a:t>
            </a:r>
            <a:endParaRPr lang="en-US" dirty="0"/>
          </a:p>
        </p:txBody>
      </p:sp>
      <p:sp>
        <p:nvSpPr>
          <p:cNvPr id="5" name="Footer Placeholder 4"/>
          <p:cNvSpPr>
            <a:spLocks noGrp="1"/>
          </p:cNvSpPr>
          <p:nvPr>
            <p:ph type="ftr" sz="quarter" idx="3"/>
          </p:nvPr>
        </p:nvSpPr>
        <p:spPr/>
        <p:txBody>
          <a:bodyPr/>
          <a:lstStyle/>
          <a:p>
            <a:r>
              <a:rPr lang="en-US" smtClean="0"/>
              <a:t>SiPM - S&amp;T Review</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 – Yi Qiang</a:t>
            </a:r>
            <a:endParaRPr lang="en-US" dirty="0"/>
          </a:p>
        </p:txBody>
      </p:sp>
      <p:sp>
        <p:nvSpPr>
          <p:cNvPr id="3" name="Content Placeholder 2"/>
          <p:cNvSpPr>
            <a:spLocks noGrp="1"/>
          </p:cNvSpPr>
          <p:nvPr>
            <p:ph idx="1"/>
          </p:nvPr>
        </p:nvSpPr>
        <p:spPr/>
        <p:txBody>
          <a:bodyPr/>
          <a:lstStyle/>
          <a:p>
            <a:r>
              <a:rPr lang="en-US" dirty="0" smtClean="0"/>
              <a:t>MIT – Ph.D. (2007)</a:t>
            </a:r>
          </a:p>
          <a:p>
            <a:pPr lvl="1"/>
            <a:r>
              <a:rPr lang="en-US" dirty="0" smtClean="0"/>
              <a:t>Search for pentaquarks in Hall-A at Jefferson Lab</a:t>
            </a:r>
          </a:p>
          <a:p>
            <a:r>
              <a:rPr lang="en-US" dirty="0" smtClean="0"/>
              <a:t>Duke University – Post. Doc. (2007 – 2010)</a:t>
            </a:r>
          </a:p>
          <a:p>
            <a:pPr lvl="1"/>
            <a:r>
              <a:rPr lang="en-US" dirty="0" smtClean="0"/>
              <a:t>6 GeV neutron transversity in Hall-A at Jefferson Lab, in charge of polarized </a:t>
            </a:r>
            <a:r>
              <a:rPr lang="en-US" baseline="30000" dirty="0" smtClean="0"/>
              <a:t>3</a:t>
            </a:r>
            <a:r>
              <a:rPr lang="en-US" dirty="0" smtClean="0"/>
              <a:t>He target</a:t>
            </a:r>
          </a:p>
          <a:p>
            <a:pPr lvl="1"/>
            <a:r>
              <a:rPr lang="en-US" dirty="0" smtClean="0"/>
              <a:t>Co-spokesperson of a 12 GeV SoLID SIDIS experiment using a longitudinal polarized </a:t>
            </a:r>
            <a:r>
              <a:rPr lang="en-US" baseline="30000" dirty="0" smtClean="0"/>
              <a:t>3</a:t>
            </a:r>
            <a:r>
              <a:rPr lang="en-US" dirty="0" smtClean="0"/>
              <a:t>He target</a:t>
            </a:r>
          </a:p>
          <a:p>
            <a:r>
              <a:rPr lang="en-US" dirty="0" smtClean="0"/>
              <a:t>Jefferson Lab Hall-D – Staff Scientist (2010 – present)</a:t>
            </a:r>
          </a:p>
          <a:p>
            <a:pPr lvl="1"/>
            <a:r>
              <a:rPr lang="en-US" dirty="0" smtClean="0"/>
              <a:t>In charge of photon beam radiator</a:t>
            </a:r>
          </a:p>
          <a:p>
            <a:pPr lvl="1"/>
            <a:r>
              <a:rPr lang="en-US" dirty="0" smtClean="0"/>
              <a:t>Silicon photo multipliers, particularly for the Barrel Calorimeter</a:t>
            </a:r>
          </a:p>
        </p:txBody>
      </p:sp>
      <p:sp>
        <p:nvSpPr>
          <p:cNvPr id="4" name="Date Placeholder 3"/>
          <p:cNvSpPr>
            <a:spLocks noGrp="1"/>
          </p:cNvSpPr>
          <p:nvPr>
            <p:ph type="dt" sz="half" idx="2"/>
          </p:nvPr>
        </p:nvSpPr>
        <p:spPr/>
        <p:txBody>
          <a:bodyPr/>
          <a:lstStyle/>
          <a:p>
            <a:r>
              <a:rPr lang="en-US" smtClean="0"/>
              <a:t>5/10/2012</a:t>
            </a:r>
            <a:endParaRPr lang="en-US"/>
          </a:p>
        </p:txBody>
      </p:sp>
      <p:sp>
        <p:nvSpPr>
          <p:cNvPr id="5" name="Footer Placeholder 4"/>
          <p:cNvSpPr>
            <a:spLocks noGrp="1"/>
          </p:cNvSpPr>
          <p:nvPr>
            <p:ph type="ftr" sz="quarter" idx="3"/>
          </p:nvPr>
        </p:nvSpPr>
        <p:spPr/>
        <p:txBody>
          <a:bodyPr/>
          <a:lstStyle/>
          <a:p>
            <a:r>
              <a:rPr lang="en-US" smtClean="0"/>
              <a:t>SiPM - S&amp;T Review</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15" name="Content Placeholder 14"/>
          <p:cNvSpPr>
            <a:spLocks noGrp="1"/>
          </p:cNvSpPr>
          <p:nvPr>
            <p:ph idx="1"/>
          </p:nvPr>
        </p:nvSpPr>
        <p:spPr/>
        <p:txBody>
          <a:bodyPr/>
          <a:lstStyle/>
          <a:p>
            <a:r>
              <a:rPr lang="en-US" sz="2600" b="1" dirty="0" smtClean="0">
                <a:solidFill>
                  <a:srgbClr val="0070C0"/>
                </a:solidFill>
              </a:rPr>
              <a:t>Silicon Photo Multiplier</a:t>
            </a:r>
            <a:r>
              <a:rPr lang="en-US" sz="2600" dirty="0" smtClean="0">
                <a:solidFill>
                  <a:srgbClr val="0070C0"/>
                </a:solidFill>
              </a:rPr>
              <a:t> </a:t>
            </a:r>
            <a:r>
              <a:rPr lang="en-US" sz="2600" dirty="0" smtClean="0">
                <a:solidFill>
                  <a:srgbClr val="C00000"/>
                </a:solidFill>
              </a:rPr>
              <a:t>(</a:t>
            </a:r>
            <a:r>
              <a:rPr lang="en-US" sz="2600" b="1" dirty="0" smtClean="0">
                <a:solidFill>
                  <a:srgbClr val="C00000"/>
                </a:solidFill>
              </a:rPr>
              <a:t>SiPM</a:t>
            </a:r>
            <a:r>
              <a:rPr lang="en-US" sz="2600" dirty="0" smtClean="0">
                <a:solidFill>
                  <a:srgbClr val="C00000"/>
                </a:solidFill>
              </a:rPr>
              <a:t>) </a:t>
            </a:r>
            <a:r>
              <a:rPr lang="en-US" sz="2600" dirty="0" smtClean="0">
                <a:solidFill>
                  <a:schemeClr val="tx1"/>
                </a:solidFill>
              </a:rPr>
              <a:t>is a new type of photon-counting device made up of multiple Avalanche Photo-Diode (APD) pixels operating in Geiger mode. Each APD pixel outputs a pulse signal when it detects one or more photons, and the output of the SiPM is the total sum of all these pulses.</a:t>
            </a:r>
          </a:p>
        </p:txBody>
      </p:sp>
      <p:sp>
        <p:nvSpPr>
          <p:cNvPr id="12" name="Date Placeholder 11"/>
          <p:cNvSpPr>
            <a:spLocks noGrp="1"/>
          </p:cNvSpPr>
          <p:nvPr>
            <p:ph type="dt" sz="half" idx="2"/>
          </p:nvPr>
        </p:nvSpPr>
        <p:spPr/>
        <p:txBody>
          <a:bodyPr/>
          <a:lstStyle/>
          <a:p>
            <a:r>
              <a:rPr lang="en-US" smtClean="0"/>
              <a:t>5/10/2012</a:t>
            </a:r>
            <a:endParaRPr lang="en-US"/>
          </a:p>
        </p:txBody>
      </p:sp>
      <p:sp>
        <p:nvSpPr>
          <p:cNvPr id="14" name="Footer Placeholder 13"/>
          <p:cNvSpPr>
            <a:spLocks noGrp="1"/>
          </p:cNvSpPr>
          <p:nvPr>
            <p:ph type="ftr" sz="quarter" idx="3"/>
          </p:nvPr>
        </p:nvSpPr>
        <p:spPr/>
        <p:txBody>
          <a:bodyPr/>
          <a:lstStyle/>
          <a:p>
            <a:r>
              <a:rPr lang="en-US" smtClean="0"/>
              <a:t>SiPM - S&amp;T Review</a:t>
            </a:r>
            <a:endParaRPr lang="en-US"/>
          </a:p>
        </p:txBody>
      </p:sp>
      <p:pic>
        <p:nvPicPr>
          <p:cNvPr id="5" name="Picture 4" descr="APD.PNG"/>
          <p:cNvPicPr>
            <a:picLocks noChangeAspect="1"/>
          </p:cNvPicPr>
          <p:nvPr/>
        </p:nvPicPr>
        <p:blipFill>
          <a:blip r:embed="rId3" cstate="print"/>
          <a:stretch>
            <a:fillRect/>
          </a:stretch>
        </p:blipFill>
        <p:spPr>
          <a:xfrm>
            <a:off x="1066800" y="3505200"/>
            <a:ext cx="2738820" cy="2705478"/>
          </a:xfrm>
          <a:prstGeom prst="rect">
            <a:avLst/>
          </a:prstGeom>
          <a:noFill/>
          <a:ln>
            <a:noFill/>
          </a:ln>
        </p:spPr>
      </p:pic>
      <p:pic>
        <p:nvPicPr>
          <p:cNvPr id="8" name="Picture 7" descr="sipm_grid.jpg"/>
          <p:cNvPicPr>
            <a:picLocks noChangeAspect="1"/>
          </p:cNvPicPr>
          <p:nvPr/>
        </p:nvPicPr>
        <p:blipFill>
          <a:blip r:embed="rId4" cstate="print"/>
          <a:stretch>
            <a:fillRect/>
          </a:stretch>
        </p:blipFill>
        <p:spPr>
          <a:xfrm>
            <a:off x="4876800" y="3200400"/>
            <a:ext cx="3783330" cy="2895600"/>
          </a:xfrm>
          <a:prstGeom prst="rect">
            <a:avLst/>
          </a:prstGeom>
        </p:spPr>
      </p:pic>
      <p:pic>
        <p:nvPicPr>
          <p:cNvPr id="9" name="Picture 8" descr="SiPM_pixel.jpg"/>
          <p:cNvPicPr>
            <a:picLocks noChangeAspect="1"/>
          </p:cNvPicPr>
          <p:nvPr/>
        </p:nvPicPr>
        <p:blipFill>
          <a:blip r:embed="rId5" cstate="print"/>
          <a:srcRect l="12658" t="16925" r="31646" b="23694"/>
          <a:stretch>
            <a:fillRect/>
          </a:stretch>
        </p:blipFill>
        <p:spPr>
          <a:xfrm>
            <a:off x="4191000" y="3352800"/>
            <a:ext cx="1609115" cy="1604113"/>
          </a:xfrm>
          <a:prstGeom prst="ellipse">
            <a:avLst/>
          </a:prstGeom>
          <a:ln w="1905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7010400" y="5181600"/>
            <a:ext cx="1676400" cy="923330"/>
          </a:xfrm>
          <a:prstGeom prst="rect">
            <a:avLst/>
          </a:prstGeom>
          <a:noFill/>
        </p:spPr>
        <p:txBody>
          <a:bodyPr wrap="square" rtlCol="0">
            <a:spAutoFit/>
          </a:bodyPr>
          <a:lstStyle/>
          <a:p>
            <a:pPr algn="r"/>
            <a:r>
              <a:rPr lang="en-US" dirty="0" smtClean="0">
                <a:effectLst>
                  <a:glow rad="101600">
                    <a:srgbClr val="DEFF8B">
                      <a:alpha val="60000"/>
                    </a:srgbClr>
                  </a:glow>
                </a:effectLst>
              </a:rPr>
              <a:t>Hamamatsu</a:t>
            </a:r>
          </a:p>
          <a:p>
            <a:pPr algn="r"/>
            <a:r>
              <a:rPr lang="en-US" dirty="0" smtClean="0">
                <a:effectLst>
                  <a:glow rad="101600">
                    <a:srgbClr val="DEFF8B">
                      <a:alpha val="60000"/>
                    </a:srgbClr>
                  </a:glow>
                </a:effectLst>
              </a:rPr>
              <a:t>4</a:t>
            </a:r>
            <a:r>
              <a:rPr lang="en-US" dirty="0" smtClean="0"/>
              <a:t>×</a:t>
            </a:r>
            <a:r>
              <a:rPr lang="en-US" dirty="0" smtClean="0">
                <a:effectLst>
                  <a:glow rad="101600">
                    <a:srgbClr val="DEFF8B">
                      <a:alpha val="60000"/>
                    </a:srgbClr>
                  </a:glow>
                </a:effectLst>
              </a:rPr>
              <a:t>4 Array of </a:t>
            </a:r>
          </a:p>
          <a:p>
            <a:pPr algn="r"/>
            <a:r>
              <a:rPr lang="en-US" dirty="0" smtClean="0">
                <a:effectLst>
                  <a:glow rad="101600">
                    <a:srgbClr val="DEFF8B">
                      <a:alpha val="60000"/>
                    </a:srgbClr>
                  </a:glow>
                </a:effectLst>
              </a:rPr>
              <a:t>3</a:t>
            </a:r>
            <a:r>
              <a:rPr lang="en-US" dirty="0" smtClean="0"/>
              <a:t>×</a:t>
            </a:r>
            <a:r>
              <a:rPr lang="en-US" dirty="0" smtClean="0">
                <a:effectLst>
                  <a:glow rad="101600">
                    <a:srgbClr val="DEFF8B">
                      <a:alpha val="60000"/>
                    </a:srgbClr>
                  </a:glow>
                </a:effectLst>
              </a:rPr>
              <a:t>3 mm</a:t>
            </a:r>
            <a:r>
              <a:rPr lang="en-US" baseline="30000" dirty="0" smtClean="0">
                <a:effectLst>
                  <a:glow rad="101600">
                    <a:srgbClr val="DEFF8B">
                      <a:alpha val="60000"/>
                    </a:srgbClr>
                  </a:glow>
                </a:effectLst>
              </a:rPr>
              <a:t>2</a:t>
            </a:r>
            <a:r>
              <a:rPr lang="en-US" dirty="0" smtClean="0">
                <a:effectLst>
                  <a:glow rad="101600">
                    <a:srgbClr val="DEFF8B">
                      <a:alpha val="60000"/>
                    </a:srgbClr>
                  </a:glow>
                </a:effectLst>
              </a:rPr>
              <a:t> </a:t>
            </a:r>
            <a:r>
              <a:rPr lang="en-US" dirty="0" err="1" smtClean="0">
                <a:effectLst>
                  <a:glow rad="101600">
                    <a:srgbClr val="DEFF8B">
                      <a:alpha val="60000"/>
                    </a:srgbClr>
                  </a:glow>
                </a:effectLst>
              </a:rPr>
              <a:t>SiPMs</a:t>
            </a:r>
            <a:endParaRPr lang="en-US" dirty="0">
              <a:effectLst>
                <a:glow rad="101600">
                  <a:srgbClr val="DEFF8B">
                    <a:alpha val="60000"/>
                  </a:srgbClr>
                </a:glow>
              </a:effectLst>
            </a:endParaRPr>
          </a:p>
        </p:txBody>
      </p:sp>
      <p:sp>
        <p:nvSpPr>
          <p:cNvPr id="11" name="TextBox 10"/>
          <p:cNvSpPr txBox="1"/>
          <p:nvPr/>
        </p:nvSpPr>
        <p:spPr>
          <a:xfrm>
            <a:off x="4572000" y="3429000"/>
            <a:ext cx="857927" cy="400110"/>
          </a:xfrm>
          <a:prstGeom prst="rect">
            <a:avLst/>
          </a:prstGeom>
          <a:noFill/>
          <a:effectLst>
            <a:glow rad="139700">
              <a:schemeClr val="accent4">
                <a:satMod val="175000"/>
                <a:alpha val="40000"/>
              </a:schemeClr>
            </a:glow>
          </a:effectLst>
        </p:spPr>
        <p:txBody>
          <a:bodyPr wrap="none" rtlCol="0">
            <a:spAutoFit/>
          </a:bodyPr>
          <a:lstStyle/>
          <a:p>
            <a:r>
              <a:rPr lang="en-US" sz="2000" b="1" dirty="0" smtClean="0">
                <a:effectLst>
                  <a:glow rad="228600">
                    <a:schemeClr val="bg1">
                      <a:alpha val="40000"/>
                    </a:schemeClr>
                  </a:glow>
                </a:effectLst>
              </a:rPr>
              <a:t>50 </a:t>
            </a:r>
            <a:r>
              <a:rPr lang="en-US" sz="2000" b="1" dirty="0" smtClean="0">
                <a:effectLst>
                  <a:glow rad="228600">
                    <a:schemeClr val="bg1">
                      <a:alpha val="40000"/>
                    </a:schemeClr>
                  </a:glow>
                </a:effectLst>
                <a:latin typeface="Symbol" pitchFamily="18" charset="2"/>
              </a:rPr>
              <a:t>m</a:t>
            </a:r>
            <a:r>
              <a:rPr lang="en-US" sz="2000" b="1" dirty="0" smtClean="0">
                <a:effectLst>
                  <a:glow rad="228600">
                    <a:schemeClr val="bg1">
                      <a:alpha val="40000"/>
                    </a:schemeClr>
                  </a:glow>
                </a:effectLst>
              </a:rPr>
              <a:t>m</a:t>
            </a:r>
            <a:endParaRPr lang="en-US" sz="2000" b="1" dirty="0">
              <a:effectLst>
                <a:glow rad="228600">
                  <a:schemeClr val="bg1">
                    <a:alpha val="40000"/>
                  </a:schemeClr>
                </a:glow>
              </a:effectLst>
            </a:endParaRPr>
          </a:p>
        </p:txBody>
      </p:sp>
      <p:cxnSp>
        <p:nvCxnSpPr>
          <p:cNvPr id="13" name="Straight Arrow Connector 12"/>
          <p:cNvCxnSpPr>
            <a:stCxn id="11" idx="2"/>
          </p:cNvCxnSpPr>
          <p:nvPr/>
        </p:nvCxnSpPr>
        <p:spPr bwMode="auto">
          <a:xfrm flipH="1">
            <a:off x="4752636" y="3829110"/>
            <a:ext cx="248328" cy="266580"/>
          </a:xfrm>
          <a:prstGeom prst="straightConnector1">
            <a:avLst/>
          </a:prstGeom>
          <a:solidFill>
            <a:schemeClr val="accent1"/>
          </a:solidFill>
          <a:ln w="28575" cap="flat" cmpd="sng" algn="ctr">
            <a:solidFill>
              <a:srgbClr val="FFC000"/>
            </a:solidFill>
            <a:prstDash val="solid"/>
            <a:round/>
            <a:headEnd type="none" w="med" len="med"/>
            <a:tailEnd type="triangle" w="med" len="med"/>
          </a:ln>
          <a:effectLst/>
        </p:spPr>
      </p:cxnSp>
      <p:sp>
        <p:nvSpPr>
          <p:cNvPr id="16" name="Rectangle 15"/>
          <p:cNvSpPr/>
          <p:nvPr/>
        </p:nvSpPr>
        <p:spPr bwMode="auto">
          <a:xfrm>
            <a:off x="4718304" y="4114800"/>
            <a:ext cx="45720" cy="45720"/>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7" name="TextBox 16"/>
          <p:cNvSpPr txBox="1"/>
          <p:nvPr/>
        </p:nvSpPr>
        <p:spPr>
          <a:xfrm>
            <a:off x="762000" y="1524000"/>
            <a:ext cx="184731" cy="369332"/>
          </a:xfrm>
          <a:prstGeom prst="rect">
            <a:avLst/>
          </a:prstGeom>
          <a:noFill/>
        </p:spPr>
        <p:txBody>
          <a:bodyPr wrap="none" rtlCol="0">
            <a:spAutoFit/>
          </a:bodyPr>
          <a:lstStyle/>
          <a:p>
            <a:endParaRPr lang="en-US" dirty="0"/>
          </a:p>
        </p:txBody>
      </p:sp>
      <p:cxnSp>
        <p:nvCxnSpPr>
          <p:cNvPr id="19" name="Straight Arrow Connector 18"/>
          <p:cNvCxnSpPr/>
          <p:nvPr/>
        </p:nvCxnSpPr>
        <p:spPr bwMode="auto">
          <a:xfrm>
            <a:off x="7543800" y="3352800"/>
            <a:ext cx="990600" cy="914400"/>
          </a:xfrm>
          <a:prstGeom prst="straightConnector1">
            <a:avLst/>
          </a:prstGeom>
          <a:solidFill>
            <a:schemeClr val="accent1"/>
          </a:solidFill>
          <a:ln w="19050" cap="flat" cmpd="sng" algn="ctr">
            <a:solidFill>
              <a:schemeClr val="tx1"/>
            </a:solidFill>
            <a:prstDash val="solid"/>
            <a:round/>
            <a:headEnd type="stealth" w="med" len="lg"/>
            <a:tailEnd type="stealth" w="med" len="lg"/>
          </a:ln>
          <a:effectLst/>
        </p:spPr>
      </p:cxnSp>
      <p:sp>
        <p:nvSpPr>
          <p:cNvPr id="20" name="TextBox 19"/>
          <p:cNvSpPr txBox="1"/>
          <p:nvPr/>
        </p:nvSpPr>
        <p:spPr>
          <a:xfrm rot="2491026">
            <a:off x="7790328" y="3524086"/>
            <a:ext cx="766557" cy="338554"/>
          </a:xfrm>
          <a:prstGeom prst="rect">
            <a:avLst/>
          </a:prstGeom>
          <a:noFill/>
        </p:spPr>
        <p:txBody>
          <a:bodyPr wrap="none" rtlCol="0">
            <a:spAutoFit/>
          </a:bodyPr>
          <a:lstStyle/>
          <a:p>
            <a:r>
              <a:rPr lang="en-US" sz="1600" dirty="0" smtClean="0"/>
              <a:t>12 mm</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SiPM</a:t>
            </a:r>
            <a:endParaRPr lang="en-US" dirty="0"/>
          </a:p>
        </p:txBody>
      </p:sp>
      <p:sp>
        <p:nvSpPr>
          <p:cNvPr id="3" name="Content Placeholder 2"/>
          <p:cNvSpPr>
            <a:spLocks noGrp="1"/>
          </p:cNvSpPr>
          <p:nvPr>
            <p:ph idx="1"/>
          </p:nvPr>
        </p:nvSpPr>
        <p:spPr/>
        <p:txBody>
          <a:bodyPr/>
          <a:lstStyle/>
          <a:p>
            <a:r>
              <a:rPr lang="en-US" sz="2400" dirty="0" smtClean="0"/>
              <a:t>Immune to strong magnetic field: few Tesla</a:t>
            </a:r>
          </a:p>
          <a:p>
            <a:r>
              <a:rPr lang="en-US" sz="2400" dirty="0" smtClean="0"/>
              <a:t>Good photon detection efficiency (PDE) : &gt; 20%</a:t>
            </a:r>
          </a:p>
          <a:p>
            <a:r>
              <a:rPr lang="en-US" sz="2400" dirty="0" smtClean="0"/>
              <a:t>High gain:  ~ ×10</a:t>
            </a:r>
            <a:r>
              <a:rPr lang="en-US" sz="2400" baseline="30000" dirty="0" smtClean="0"/>
              <a:t>6</a:t>
            </a:r>
            <a:endParaRPr lang="en-US" sz="2400" dirty="0" smtClean="0"/>
          </a:p>
          <a:p>
            <a:r>
              <a:rPr lang="en-US" sz="2400" dirty="0" smtClean="0"/>
              <a:t>Compact size</a:t>
            </a:r>
          </a:p>
          <a:p>
            <a:r>
              <a:rPr lang="en-US" sz="2400" dirty="0" smtClean="0"/>
              <a:t>No HV needed</a:t>
            </a:r>
          </a:p>
          <a:p>
            <a:r>
              <a:rPr lang="en-US" sz="2400" dirty="0" smtClean="0"/>
              <a:t>Photon counting for weak light</a:t>
            </a:r>
          </a:p>
          <a:p>
            <a:r>
              <a:rPr lang="en-US" sz="2400" dirty="0" smtClean="0"/>
              <a:t>Some disadvantages</a:t>
            </a:r>
          </a:p>
          <a:p>
            <a:pPr lvl="1"/>
            <a:r>
              <a:rPr lang="en-US" sz="2200" dirty="0" smtClean="0"/>
              <a:t>Noise rate</a:t>
            </a:r>
          </a:p>
          <a:p>
            <a:pPr lvl="2"/>
            <a:r>
              <a:rPr lang="en-US" sz="2000" dirty="0" smtClean="0"/>
              <a:t>can be reduced by cooling the sensor</a:t>
            </a:r>
          </a:p>
          <a:p>
            <a:pPr lvl="1"/>
            <a:r>
              <a:rPr lang="en-US" sz="2200" dirty="0" smtClean="0"/>
              <a:t>Cross talk and after pulses: 10 ~ 20%</a:t>
            </a:r>
          </a:p>
          <a:p>
            <a:pPr lvl="1"/>
            <a:r>
              <a:rPr lang="en-US" sz="2200" dirty="0" smtClean="0"/>
              <a:t>Limited range of gain: </a:t>
            </a:r>
          </a:p>
          <a:p>
            <a:pPr lvl="2"/>
            <a:r>
              <a:rPr lang="en-US" sz="2000" dirty="0" smtClean="0"/>
              <a:t>strong corr. between gain and PDE</a:t>
            </a:r>
          </a:p>
          <a:p>
            <a:pPr lvl="1"/>
            <a:r>
              <a:rPr lang="en-US" sz="2200" b="1" dirty="0" smtClean="0"/>
              <a:t>Radiation hardness</a:t>
            </a:r>
          </a:p>
          <a:p>
            <a:pPr lvl="1"/>
            <a:endParaRPr lang="en-US" sz="2400" dirty="0"/>
          </a:p>
        </p:txBody>
      </p:sp>
      <p:sp>
        <p:nvSpPr>
          <p:cNvPr id="32" name="Date Placeholder 31"/>
          <p:cNvSpPr>
            <a:spLocks noGrp="1"/>
          </p:cNvSpPr>
          <p:nvPr>
            <p:ph type="dt" sz="half" idx="2"/>
          </p:nvPr>
        </p:nvSpPr>
        <p:spPr/>
        <p:txBody>
          <a:bodyPr/>
          <a:lstStyle/>
          <a:p>
            <a:r>
              <a:rPr lang="en-US" smtClean="0"/>
              <a:t>5/10/2012</a:t>
            </a:r>
            <a:endParaRPr lang="en-US"/>
          </a:p>
        </p:txBody>
      </p:sp>
      <p:sp>
        <p:nvSpPr>
          <p:cNvPr id="33" name="Footer Placeholder 32"/>
          <p:cNvSpPr>
            <a:spLocks noGrp="1"/>
          </p:cNvSpPr>
          <p:nvPr>
            <p:ph type="ftr" sz="quarter" idx="3"/>
          </p:nvPr>
        </p:nvSpPr>
        <p:spPr/>
        <p:txBody>
          <a:bodyPr/>
          <a:lstStyle/>
          <a:p>
            <a:r>
              <a:rPr lang="en-US" smtClean="0"/>
              <a:t>SiPM - S&amp;T Review</a:t>
            </a:r>
            <a:endParaRPr lang="en-US"/>
          </a:p>
        </p:txBody>
      </p:sp>
      <p:grpSp>
        <p:nvGrpSpPr>
          <p:cNvPr id="6" name="Group 72"/>
          <p:cNvGrpSpPr>
            <a:grpSpLocks noChangeAspect="1"/>
          </p:cNvGrpSpPr>
          <p:nvPr/>
        </p:nvGrpSpPr>
        <p:grpSpPr>
          <a:xfrm>
            <a:off x="5924955" y="4114798"/>
            <a:ext cx="2990445" cy="2094659"/>
            <a:chOff x="7196861" y="16324184"/>
            <a:chExt cx="3594286" cy="2517620"/>
          </a:xfrm>
        </p:grpSpPr>
        <p:pic>
          <p:nvPicPr>
            <p:cNvPr id="8" name="Picture 7" descr="ADC.png"/>
            <p:cNvPicPr>
              <a:picLocks noChangeAspect="1"/>
            </p:cNvPicPr>
            <p:nvPr/>
          </p:nvPicPr>
          <p:blipFill>
            <a:blip r:embed="rId3" cstate="print"/>
            <a:stretch>
              <a:fillRect/>
            </a:stretch>
          </p:blipFill>
          <p:spPr>
            <a:xfrm>
              <a:off x="7196861" y="16324184"/>
              <a:ext cx="3594286" cy="2517620"/>
            </a:xfrm>
            <a:prstGeom prst="rect">
              <a:avLst/>
            </a:prstGeom>
            <a:ln>
              <a:noFill/>
            </a:ln>
            <a:effectLst/>
          </p:spPr>
        </p:pic>
        <p:sp>
          <p:nvSpPr>
            <p:cNvPr id="9" name="TextBox 8"/>
            <p:cNvSpPr txBox="1"/>
            <p:nvPr/>
          </p:nvSpPr>
          <p:spPr>
            <a:xfrm>
              <a:off x="7508527" y="16690533"/>
              <a:ext cx="901369" cy="423192"/>
            </a:xfrm>
            <a:prstGeom prst="rect">
              <a:avLst/>
            </a:prstGeom>
            <a:noFill/>
          </p:spPr>
          <p:txBody>
            <a:bodyPr wrap="none" rtlCol="0">
              <a:spAutoFit/>
            </a:bodyPr>
            <a:lstStyle/>
            <a:p>
              <a:r>
                <a:rPr lang="en-US" sz="1600" dirty="0" smtClean="0">
                  <a:solidFill>
                    <a:schemeClr val="accent2">
                      <a:lumMod val="75000"/>
                    </a:schemeClr>
                  </a:solidFill>
                </a:rPr>
                <a:t>1 pixel</a:t>
              </a:r>
              <a:endParaRPr lang="en-US" sz="1600" dirty="0">
                <a:solidFill>
                  <a:schemeClr val="accent2">
                    <a:lumMod val="75000"/>
                  </a:schemeClr>
                </a:solidFill>
              </a:endParaRPr>
            </a:p>
          </p:txBody>
        </p:sp>
        <p:sp>
          <p:nvSpPr>
            <p:cNvPr id="10" name="TextBox 9"/>
            <p:cNvSpPr txBox="1"/>
            <p:nvPr/>
          </p:nvSpPr>
          <p:spPr>
            <a:xfrm>
              <a:off x="8226723" y="16358927"/>
              <a:ext cx="963035" cy="406916"/>
            </a:xfrm>
            <a:prstGeom prst="rect">
              <a:avLst/>
            </a:prstGeom>
            <a:noFill/>
          </p:spPr>
          <p:txBody>
            <a:bodyPr wrap="none" rtlCol="0">
              <a:spAutoFit/>
            </a:bodyPr>
            <a:lstStyle/>
            <a:p>
              <a:r>
                <a:rPr lang="en-US" sz="1600" dirty="0" smtClean="0">
                  <a:solidFill>
                    <a:schemeClr val="accent2">
                      <a:lumMod val="75000"/>
                    </a:schemeClr>
                  </a:solidFill>
                  <a:effectLst>
                    <a:glow rad="101600">
                      <a:schemeClr val="bg1">
                        <a:alpha val="60000"/>
                      </a:schemeClr>
                    </a:glow>
                  </a:effectLst>
                </a:rPr>
                <a:t>2 pixels</a:t>
              </a:r>
              <a:endParaRPr lang="en-US" sz="1600" dirty="0">
                <a:solidFill>
                  <a:schemeClr val="accent2">
                    <a:lumMod val="75000"/>
                  </a:schemeClr>
                </a:solidFill>
                <a:effectLst>
                  <a:glow rad="101600">
                    <a:schemeClr val="bg1">
                      <a:alpha val="60000"/>
                    </a:schemeClr>
                  </a:glow>
                </a:effectLst>
              </a:endParaRPr>
            </a:p>
          </p:txBody>
        </p:sp>
      </p:grpSp>
      <p:cxnSp>
        <p:nvCxnSpPr>
          <p:cNvPr id="22" name="Straight Arrow Connector 21"/>
          <p:cNvCxnSpPr>
            <a:stCxn id="10" idx="2"/>
          </p:cNvCxnSpPr>
          <p:nvPr/>
        </p:nvCxnSpPr>
        <p:spPr bwMode="auto">
          <a:xfrm flipH="1">
            <a:off x="6934201" y="4482258"/>
            <a:ext cx="248222" cy="470742"/>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cxnSp>
        <p:nvCxnSpPr>
          <p:cNvPr id="24" name="Straight Arrow Connector 23"/>
          <p:cNvCxnSpPr>
            <a:stCxn id="9" idx="2"/>
          </p:cNvCxnSpPr>
          <p:nvPr/>
        </p:nvCxnSpPr>
        <p:spPr bwMode="auto">
          <a:xfrm>
            <a:off x="6559231" y="4771696"/>
            <a:ext cx="146369" cy="638504"/>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grpSp>
        <p:nvGrpSpPr>
          <p:cNvPr id="28" name="Group 27"/>
          <p:cNvGrpSpPr/>
          <p:nvPr/>
        </p:nvGrpSpPr>
        <p:grpSpPr>
          <a:xfrm>
            <a:off x="5867400" y="1524000"/>
            <a:ext cx="3087937" cy="2655332"/>
            <a:chOff x="5867400" y="1524000"/>
            <a:chExt cx="3087937" cy="2655332"/>
          </a:xfrm>
        </p:grpSpPr>
        <p:grpSp>
          <p:nvGrpSpPr>
            <p:cNvPr id="20" name="Group 19"/>
            <p:cNvGrpSpPr/>
            <p:nvPr/>
          </p:nvGrpSpPr>
          <p:grpSpPr>
            <a:xfrm>
              <a:off x="5867400" y="1981200"/>
              <a:ext cx="3087937" cy="2198132"/>
              <a:chOff x="5943600" y="2057400"/>
              <a:chExt cx="3087937" cy="2198132"/>
            </a:xfrm>
          </p:grpSpPr>
          <p:grpSp>
            <p:nvGrpSpPr>
              <p:cNvPr id="5" name="Group 64"/>
              <p:cNvGrpSpPr/>
              <p:nvPr/>
            </p:nvGrpSpPr>
            <p:grpSpPr>
              <a:xfrm>
                <a:off x="6324600" y="2057400"/>
                <a:ext cx="2590800" cy="1877927"/>
                <a:chOff x="15440047" y="14983935"/>
                <a:chExt cx="3238500" cy="2347409"/>
              </a:xfrm>
            </p:grpSpPr>
            <p:pic>
              <p:nvPicPr>
                <p:cNvPr id="11" name="Picture 10" descr="time_spectrum.PNG"/>
                <p:cNvPicPr>
                  <a:picLocks noChangeAspect="1"/>
                </p:cNvPicPr>
                <p:nvPr/>
              </p:nvPicPr>
              <p:blipFill>
                <a:blip r:embed="rId4" cstate="print"/>
                <a:srcRect l="1109" t="1385" r="1109" b="9698"/>
                <a:stretch>
                  <a:fillRect/>
                </a:stretch>
              </p:blipFill>
              <p:spPr>
                <a:xfrm>
                  <a:off x="15440047" y="14983935"/>
                  <a:ext cx="3225875" cy="2347409"/>
                </a:xfrm>
                <a:prstGeom prst="rect">
                  <a:avLst/>
                </a:prstGeom>
                <a:ln>
                  <a:solidFill>
                    <a:schemeClr val="tx1"/>
                  </a:solidFill>
                </a:ln>
                <a:effectLst/>
              </p:spPr>
            </p:pic>
            <p:cxnSp>
              <p:nvCxnSpPr>
                <p:cNvPr id="12" name="Straight Arrow Connector 11"/>
                <p:cNvCxnSpPr/>
                <p:nvPr/>
              </p:nvCxnSpPr>
              <p:spPr>
                <a:xfrm flipH="1">
                  <a:off x="16583047" y="15898335"/>
                  <a:ext cx="1066800" cy="1046584"/>
                </a:xfrm>
                <a:prstGeom prst="straightConnector1">
                  <a:avLst/>
                </a:prstGeom>
                <a:ln>
                  <a:tailEnd type="stealth" w="lg" len="lg"/>
                </a:ln>
                <a:effectLst/>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H="1">
                  <a:off x="16430647" y="15517335"/>
                  <a:ext cx="1066800" cy="1046584"/>
                </a:xfrm>
                <a:prstGeom prst="straightConnector1">
                  <a:avLst/>
                </a:prstGeom>
                <a:ln>
                  <a:tailEnd type="stealth" w="lg" len="lg"/>
                </a:ln>
                <a:effectLst/>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17497447" y="15517335"/>
                  <a:ext cx="838200" cy="0"/>
                </a:xfrm>
                <a:prstGeom prst="line">
                  <a:avLst/>
                </a:prstGeom>
                <a:ln/>
                <a:effectLst/>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17649847" y="15898335"/>
                  <a:ext cx="914400" cy="0"/>
                </a:xfrm>
                <a:prstGeom prst="line">
                  <a:avLst/>
                </a:prstGeom>
                <a:ln/>
                <a:effectLst/>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17289802" y="14983935"/>
                  <a:ext cx="1198245" cy="500138"/>
                </a:xfrm>
                <a:prstGeom prst="rect">
                  <a:avLst/>
                </a:prstGeom>
                <a:noFill/>
              </p:spPr>
              <p:txBody>
                <a:bodyPr wrap="none" rtlCol="0">
                  <a:spAutoFit/>
                </a:bodyPr>
                <a:lstStyle/>
                <a:p>
                  <a:r>
                    <a:rPr lang="en-US" sz="2000" dirty="0" smtClean="0">
                      <a:solidFill>
                        <a:srgbClr val="C00000"/>
                      </a:solidFill>
                    </a:rPr>
                    <a:t>2 pixels</a:t>
                  </a:r>
                  <a:endParaRPr lang="en-US" sz="2000" dirty="0">
                    <a:solidFill>
                      <a:srgbClr val="C00000"/>
                    </a:solidFill>
                  </a:endParaRPr>
                </a:p>
              </p:txBody>
            </p:sp>
            <p:sp>
              <p:nvSpPr>
                <p:cNvPr id="17" name="TextBox 16"/>
                <p:cNvSpPr txBox="1"/>
                <p:nvPr/>
              </p:nvSpPr>
              <p:spPr>
                <a:xfrm>
                  <a:off x="17606538" y="15436298"/>
                  <a:ext cx="1072009" cy="500138"/>
                </a:xfrm>
                <a:prstGeom prst="rect">
                  <a:avLst/>
                </a:prstGeom>
                <a:noFill/>
              </p:spPr>
              <p:txBody>
                <a:bodyPr wrap="none" rtlCol="0">
                  <a:spAutoFit/>
                </a:bodyPr>
                <a:lstStyle/>
                <a:p>
                  <a:r>
                    <a:rPr lang="en-US" sz="2000" dirty="0" smtClean="0">
                      <a:solidFill>
                        <a:srgbClr val="C00000"/>
                      </a:solidFill>
                    </a:rPr>
                    <a:t>1 pixel</a:t>
                  </a:r>
                  <a:endParaRPr lang="en-US" sz="2000" dirty="0">
                    <a:solidFill>
                      <a:srgbClr val="C00000"/>
                    </a:solidFill>
                  </a:endParaRPr>
                </a:p>
              </p:txBody>
            </p:sp>
          </p:grpSp>
          <p:sp>
            <p:nvSpPr>
              <p:cNvPr id="18" name="TextBox 17"/>
              <p:cNvSpPr txBox="1"/>
              <p:nvPr/>
            </p:nvSpPr>
            <p:spPr>
              <a:xfrm rot="16200000">
                <a:off x="5545414" y="2455586"/>
                <a:ext cx="1165704" cy="369332"/>
              </a:xfrm>
              <a:prstGeom prst="rect">
                <a:avLst/>
              </a:prstGeom>
              <a:noFill/>
            </p:spPr>
            <p:txBody>
              <a:bodyPr wrap="none" rtlCol="0">
                <a:spAutoFit/>
              </a:bodyPr>
              <a:lstStyle/>
              <a:p>
                <a:r>
                  <a:rPr lang="en-US" dirty="0" smtClean="0"/>
                  <a:t>Amplitude</a:t>
                </a:r>
                <a:endParaRPr lang="en-US" dirty="0"/>
              </a:p>
            </p:txBody>
          </p:sp>
          <p:sp>
            <p:nvSpPr>
              <p:cNvPr id="19" name="TextBox 18"/>
              <p:cNvSpPr txBox="1"/>
              <p:nvPr/>
            </p:nvSpPr>
            <p:spPr>
              <a:xfrm>
                <a:off x="8382000" y="3886200"/>
                <a:ext cx="649537" cy="369332"/>
              </a:xfrm>
              <a:prstGeom prst="rect">
                <a:avLst/>
              </a:prstGeom>
              <a:noFill/>
            </p:spPr>
            <p:txBody>
              <a:bodyPr wrap="none" rtlCol="0">
                <a:spAutoFit/>
              </a:bodyPr>
              <a:lstStyle/>
              <a:p>
                <a:r>
                  <a:rPr lang="en-US" dirty="0" smtClean="0"/>
                  <a:t>Time</a:t>
                </a:r>
                <a:endParaRPr lang="en-US" dirty="0"/>
              </a:p>
            </p:txBody>
          </p:sp>
        </p:grpSp>
        <p:cxnSp>
          <p:nvCxnSpPr>
            <p:cNvPr id="26" name="Straight Arrow Connector 25"/>
            <p:cNvCxnSpPr/>
            <p:nvPr/>
          </p:nvCxnSpPr>
          <p:spPr bwMode="auto">
            <a:xfrm>
              <a:off x="6248400" y="1828800"/>
              <a:ext cx="1295400"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27" name="TextBox 26"/>
            <p:cNvSpPr txBox="1"/>
            <p:nvPr/>
          </p:nvSpPr>
          <p:spPr>
            <a:xfrm>
              <a:off x="6553200" y="1524000"/>
              <a:ext cx="683200" cy="369332"/>
            </a:xfrm>
            <a:prstGeom prst="rect">
              <a:avLst/>
            </a:prstGeom>
            <a:noFill/>
          </p:spPr>
          <p:txBody>
            <a:bodyPr wrap="none" rtlCol="0">
              <a:spAutoFit/>
            </a:bodyPr>
            <a:lstStyle/>
            <a:p>
              <a:r>
                <a:rPr lang="en-US" dirty="0" smtClean="0"/>
                <a:t>20 ns</a:t>
              </a:r>
              <a:endParaRPr lang="en-US"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Time Resolution and Recovery Time</a:t>
            </a:r>
            <a:endParaRPr lang="en-US" sz="3200" dirty="0"/>
          </a:p>
        </p:txBody>
      </p:sp>
      <p:sp>
        <p:nvSpPr>
          <p:cNvPr id="3" name="Content Placeholder 2"/>
          <p:cNvSpPr>
            <a:spLocks noGrp="1"/>
          </p:cNvSpPr>
          <p:nvPr>
            <p:ph idx="1"/>
          </p:nvPr>
        </p:nvSpPr>
        <p:spPr/>
        <p:txBody>
          <a:bodyPr/>
          <a:lstStyle/>
          <a:p>
            <a:r>
              <a:rPr lang="en-US" dirty="0" smtClean="0"/>
              <a:t>PLP-10 Picosecond Light Pulser from Hamamatsu:</a:t>
            </a:r>
          </a:p>
          <a:p>
            <a:pPr lvl="1"/>
            <a:r>
              <a:rPr lang="en-US" sz="2400" dirty="0" smtClean="0"/>
              <a:t>Pulse width &lt; 70 </a:t>
            </a:r>
            <a:r>
              <a:rPr lang="en-US" sz="2400" dirty="0" err="1" smtClean="0"/>
              <a:t>ps</a:t>
            </a:r>
            <a:endParaRPr lang="en-US" sz="2400" dirty="0" smtClean="0"/>
          </a:p>
          <a:p>
            <a:pPr lvl="1"/>
            <a:r>
              <a:rPr lang="en-US" sz="2400" dirty="0" smtClean="0"/>
              <a:t>Repetition rate up to 100 MHz</a:t>
            </a:r>
          </a:p>
          <a:p>
            <a:r>
              <a:rPr lang="en-US" dirty="0" smtClean="0"/>
              <a:t>Intrinsic time resolution</a:t>
            </a:r>
          </a:p>
          <a:p>
            <a:pPr lvl="1"/>
            <a:r>
              <a:rPr lang="en-US" sz="2400" dirty="0" smtClean="0"/>
              <a:t>&lt; 30 ps</a:t>
            </a:r>
          </a:p>
          <a:p>
            <a:pPr lvl="1"/>
            <a:r>
              <a:rPr lang="en-US" sz="2400" dirty="0" smtClean="0"/>
              <a:t>Good enough for most of </a:t>
            </a:r>
          </a:p>
          <a:p>
            <a:pPr lvl="1">
              <a:buNone/>
            </a:pPr>
            <a:r>
              <a:rPr lang="en-US" sz="2400" dirty="0" smtClean="0"/>
              <a:t>the TOF applications</a:t>
            </a:r>
          </a:p>
          <a:p>
            <a:r>
              <a:rPr lang="en-US" dirty="0" smtClean="0"/>
              <a:t>Pixel recovery/dead time</a:t>
            </a:r>
          </a:p>
          <a:p>
            <a:pPr lvl="1"/>
            <a:r>
              <a:rPr lang="en-US" sz="2400" dirty="0" smtClean="0"/>
              <a:t>10 ~ 50 ns, depends on pixel size,</a:t>
            </a:r>
          </a:p>
          <a:p>
            <a:pPr lvl="1">
              <a:buNone/>
            </a:pPr>
            <a:r>
              <a:rPr lang="en-US" sz="2400" dirty="0" smtClean="0"/>
              <a:t>smaller size </a:t>
            </a:r>
            <a:r>
              <a:rPr lang="en-US" sz="2400" dirty="0" smtClean="0">
                <a:latin typeface="Arial"/>
                <a:cs typeface="Arial"/>
              </a:rPr>
              <a:t>→</a:t>
            </a:r>
            <a:r>
              <a:rPr lang="en-US" sz="2400" dirty="0" smtClean="0"/>
              <a:t> shorter recovery</a:t>
            </a:r>
          </a:p>
          <a:p>
            <a:pPr lvl="1"/>
            <a:r>
              <a:rPr lang="en-US" sz="2400" dirty="0" smtClean="0"/>
              <a:t>Can handle MHz level input rate</a:t>
            </a:r>
          </a:p>
        </p:txBody>
      </p:sp>
      <p:sp>
        <p:nvSpPr>
          <p:cNvPr id="4" name="Date Placeholder 3"/>
          <p:cNvSpPr>
            <a:spLocks noGrp="1"/>
          </p:cNvSpPr>
          <p:nvPr>
            <p:ph type="dt" sz="half" idx="2"/>
          </p:nvPr>
        </p:nvSpPr>
        <p:spPr/>
        <p:txBody>
          <a:bodyPr/>
          <a:lstStyle/>
          <a:p>
            <a:r>
              <a:rPr lang="en-US" smtClean="0"/>
              <a:t>5/10/2012</a:t>
            </a:r>
            <a:endParaRPr lang="en-US"/>
          </a:p>
        </p:txBody>
      </p:sp>
      <p:sp>
        <p:nvSpPr>
          <p:cNvPr id="5" name="Footer Placeholder 4"/>
          <p:cNvSpPr>
            <a:spLocks noGrp="1"/>
          </p:cNvSpPr>
          <p:nvPr>
            <p:ph type="ftr" sz="quarter" idx="3"/>
          </p:nvPr>
        </p:nvSpPr>
        <p:spPr/>
        <p:txBody>
          <a:bodyPr/>
          <a:lstStyle/>
          <a:p>
            <a:r>
              <a:rPr lang="en-US" smtClean="0"/>
              <a:t>SiPM - S&amp;T Review</a:t>
            </a:r>
            <a:endParaRPr lang="en-US"/>
          </a:p>
        </p:txBody>
      </p:sp>
      <p:pic>
        <p:nvPicPr>
          <p:cNvPr id="7" name="Picture 6" descr="RT_50.png"/>
          <p:cNvPicPr>
            <a:picLocks noChangeAspect="1"/>
          </p:cNvPicPr>
          <p:nvPr/>
        </p:nvPicPr>
        <p:blipFill>
          <a:blip r:embed="rId3" cstate="print">
            <a:clrChange>
              <a:clrFrom>
                <a:srgbClr val="F3F3F3"/>
              </a:clrFrom>
              <a:clrTo>
                <a:srgbClr val="F3F3F3">
                  <a:alpha val="0"/>
                </a:srgbClr>
              </a:clrTo>
            </a:clrChange>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rcRect r="302" b="425"/>
          <a:stretch>
            <a:fillRect/>
          </a:stretch>
        </p:blipFill>
        <p:spPr>
          <a:xfrm>
            <a:off x="5507355" y="3810000"/>
            <a:ext cx="3321789" cy="2357846"/>
          </a:xfrm>
          <a:prstGeom prst="rect">
            <a:avLst/>
          </a:prstGeom>
        </p:spPr>
      </p:pic>
      <p:sp>
        <p:nvSpPr>
          <p:cNvPr id="8" name="TextBox 7"/>
          <p:cNvSpPr txBox="1"/>
          <p:nvPr/>
        </p:nvSpPr>
        <p:spPr>
          <a:xfrm>
            <a:off x="1219200" y="5943600"/>
            <a:ext cx="3097707" cy="369332"/>
          </a:xfrm>
          <a:prstGeom prst="rect">
            <a:avLst/>
          </a:prstGeom>
          <a:noFill/>
        </p:spPr>
        <p:txBody>
          <a:bodyPr wrap="none" rtlCol="0">
            <a:spAutoFit/>
          </a:bodyPr>
          <a:lstStyle/>
          <a:p>
            <a:r>
              <a:rPr lang="en-US" dirty="0" smtClean="0"/>
              <a:t>A NIM article is being prepared</a:t>
            </a:r>
            <a:endParaRPr lang="en-US" dirty="0"/>
          </a:p>
        </p:txBody>
      </p:sp>
      <p:pic>
        <p:nvPicPr>
          <p:cNvPr id="1027" name="Picture 3"/>
          <p:cNvPicPr>
            <a:picLocks noChangeAspect="1" noChangeArrowheads="1"/>
          </p:cNvPicPr>
          <p:nvPr/>
        </p:nvPicPr>
        <p:blipFill>
          <a:blip r:embed="rId4" cstate="print"/>
          <a:srcRect/>
          <a:stretch>
            <a:fillRect/>
          </a:stretch>
        </p:blipFill>
        <p:spPr bwMode="auto">
          <a:xfrm>
            <a:off x="5562600" y="1447800"/>
            <a:ext cx="3282696" cy="2350008"/>
          </a:xfrm>
          <a:prstGeom prst="rect">
            <a:avLst/>
          </a:prstGeom>
          <a:noFill/>
          <a:ln w="9525">
            <a:noFill/>
            <a:miter lim="800000"/>
            <a:headEnd/>
            <a:tailEnd/>
          </a:ln>
        </p:spPr>
      </p:pic>
      <p:sp>
        <p:nvSpPr>
          <p:cNvPr id="11" name="Rectangle 10"/>
          <p:cNvSpPr/>
          <p:nvPr/>
        </p:nvSpPr>
        <p:spPr bwMode="auto">
          <a:xfrm>
            <a:off x="7543800" y="1447800"/>
            <a:ext cx="1295400" cy="6858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Times"/>
              </a:rPr>
              <a:t>      </a:t>
            </a:r>
            <a:r>
              <a:rPr lang="en-US" sz="1200" dirty="0" smtClean="0">
                <a:latin typeface="Times"/>
              </a:rPr>
              <a:t>25 </a:t>
            </a:r>
            <a:r>
              <a:rPr lang="en-US" sz="1200" dirty="0" smtClean="0">
                <a:latin typeface="Symbol" pitchFamily="18" charset="2"/>
              </a:rPr>
              <a:t>m</a:t>
            </a:r>
            <a:r>
              <a:rPr lang="en-US" sz="1200" dirty="0" smtClean="0">
                <a:latin typeface="Times"/>
              </a:rPr>
              <a:t>m pixel</a:t>
            </a:r>
            <a:endParaRPr lang="en-US" sz="1400" dirty="0" smtClean="0">
              <a:latin typeface="Times"/>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Times"/>
            </a:endParaRP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Times"/>
              </a:rPr>
              <a:t>      </a:t>
            </a:r>
            <a:r>
              <a:rPr lang="en-US" sz="1200" dirty="0" smtClean="0">
                <a:latin typeface="Times"/>
              </a:rPr>
              <a:t>50 </a:t>
            </a:r>
            <a:r>
              <a:rPr lang="en-US" sz="1200" dirty="0" smtClean="0">
                <a:latin typeface="Symbol" pitchFamily="18" charset="2"/>
              </a:rPr>
              <a:t>m</a:t>
            </a:r>
            <a:r>
              <a:rPr lang="en-US" sz="1200" dirty="0" smtClean="0">
                <a:latin typeface="Times"/>
              </a:rPr>
              <a:t>m pixel</a:t>
            </a:r>
            <a:endParaRPr kumimoji="0" lang="en-US" sz="1400" b="0" i="0" u="none" strike="noStrike" cap="none" normalizeH="0" baseline="0" dirty="0" smtClean="0">
              <a:ln>
                <a:noFill/>
              </a:ln>
              <a:solidFill>
                <a:schemeClr val="tx1"/>
              </a:solidFill>
              <a:effectLst/>
              <a:latin typeface="Times"/>
            </a:endParaRPr>
          </a:p>
        </p:txBody>
      </p:sp>
      <p:cxnSp>
        <p:nvCxnSpPr>
          <p:cNvPr id="13" name="Straight Arrow Connector 12"/>
          <p:cNvCxnSpPr/>
          <p:nvPr/>
        </p:nvCxnSpPr>
        <p:spPr bwMode="auto">
          <a:xfrm>
            <a:off x="5638800" y="3081528"/>
            <a:ext cx="1097280" cy="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4697439" y="2743200"/>
            <a:ext cx="1093761" cy="584775"/>
          </a:xfrm>
          <a:prstGeom prst="rect">
            <a:avLst/>
          </a:prstGeom>
          <a:noFill/>
        </p:spPr>
        <p:txBody>
          <a:bodyPr wrap="none" rtlCol="0">
            <a:spAutoFit/>
          </a:bodyPr>
          <a:lstStyle/>
          <a:p>
            <a:pPr algn="ctr"/>
            <a:r>
              <a:rPr lang="en-US" sz="1600" b="1" dirty="0" smtClean="0">
                <a:solidFill>
                  <a:srgbClr val="C00000"/>
                </a:solidFill>
              </a:rPr>
              <a:t>Resolution</a:t>
            </a:r>
          </a:p>
          <a:p>
            <a:pPr algn="ctr"/>
            <a:r>
              <a:rPr lang="en-US" sz="1600" b="1" dirty="0" smtClean="0">
                <a:solidFill>
                  <a:srgbClr val="C00000"/>
                </a:solidFill>
              </a:rPr>
              <a:t>of TDC</a:t>
            </a:r>
            <a:endParaRPr lang="en-US" sz="1600" b="1" dirty="0">
              <a:solidFill>
                <a:srgbClr val="C00000"/>
              </a:solidFill>
            </a:endParaRPr>
          </a:p>
        </p:txBody>
      </p:sp>
      <p:sp>
        <p:nvSpPr>
          <p:cNvPr id="15" name="Oval 14"/>
          <p:cNvSpPr/>
          <p:nvPr/>
        </p:nvSpPr>
        <p:spPr bwMode="auto">
          <a:xfrm>
            <a:off x="7696200" y="1600200"/>
            <a:ext cx="76200" cy="762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6" name="Oval 15"/>
          <p:cNvSpPr/>
          <p:nvPr/>
        </p:nvSpPr>
        <p:spPr bwMode="auto">
          <a:xfrm>
            <a:off x="7696200" y="1905000"/>
            <a:ext cx="76200" cy="76200"/>
          </a:xfrm>
          <a:prstGeom prst="ellipse">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7" name="Rectangle 16"/>
          <p:cNvSpPr/>
          <p:nvPr/>
        </p:nvSpPr>
        <p:spPr bwMode="auto">
          <a:xfrm>
            <a:off x="7467600" y="3962400"/>
            <a:ext cx="1371600" cy="47853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US" sz="1200" dirty="0" smtClean="0">
                <a:latin typeface="Times"/>
              </a:rPr>
              <a:t>           low </a:t>
            </a:r>
            <a:r>
              <a:rPr lang="en-US" sz="1200" dirty="0" smtClean="0">
                <a:latin typeface="Arial"/>
                <a:cs typeface="Arial"/>
              </a:rPr>
              <a:t>→ </a:t>
            </a:r>
            <a:r>
              <a:rPr lang="en-US" sz="1200" dirty="0" smtClean="0">
                <a:latin typeface="Times"/>
              </a:rPr>
              <a:t>high</a:t>
            </a:r>
            <a:endParaRPr lang="en-US" sz="1100" dirty="0" smtClean="0">
              <a:latin typeface="Times"/>
            </a:endParaRPr>
          </a:p>
          <a:p>
            <a:pPr marL="0" marR="0" indent="0" algn="r" defTabSz="914400" rtl="0" eaLnBrk="0" fontAlgn="base" latinLnBrk="0" hangingPunct="0">
              <a:lnSpc>
                <a:spcPct val="100000"/>
              </a:lnSpc>
              <a:spcBef>
                <a:spcPct val="0"/>
              </a:spcBef>
              <a:spcAft>
                <a:spcPct val="0"/>
              </a:spcAft>
              <a:buClrTx/>
              <a:buSzTx/>
              <a:buFontTx/>
              <a:buNone/>
              <a:tabLst/>
            </a:pPr>
            <a:r>
              <a:rPr lang="en-US" sz="1100" dirty="0" smtClean="0">
                <a:latin typeface="Times"/>
              </a:rPr>
              <a:t>input light intensity</a:t>
            </a:r>
            <a:endParaRPr lang="en-US" sz="1200" dirty="0" smtClean="0">
              <a:latin typeface="Times"/>
            </a:endParaRPr>
          </a:p>
        </p:txBody>
      </p:sp>
      <p:grpSp>
        <p:nvGrpSpPr>
          <p:cNvPr id="21" name="Group 20"/>
          <p:cNvGrpSpPr/>
          <p:nvPr/>
        </p:nvGrpSpPr>
        <p:grpSpPr>
          <a:xfrm>
            <a:off x="7543800" y="4078224"/>
            <a:ext cx="381000" cy="76200"/>
            <a:chOff x="7239000" y="3962400"/>
            <a:chExt cx="381000" cy="76200"/>
          </a:xfrm>
        </p:grpSpPr>
        <p:sp>
          <p:nvSpPr>
            <p:cNvPr id="18" name="Oval 17"/>
            <p:cNvSpPr/>
            <p:nvPr/>
          </p:nvSpPr>
          <p:spPr bwMode="auto">
            <a:xfrm>
              <a:off x="7239000" y="3962400"/>
              <a:ext cx="76200" cy="76200"/>
            </a:xfrm>
            <a:prstGeom prst="ellipse">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9" name="Oval 18"/>
            <p:cNvSpPr/>
            <p:nvPr/>
          </p:nvSpPr>
          <p:spPr bwMode="auto">
            <a:xfrm>
              <a:off x="7391400" y="3962400"/>
              <a:ext cx="76200" cy="762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0" name="Oval 19"/>
            <p:cNvSpPr/>
            <p:nvPr/>
          </p:nvSpPr>
          <p:spPr bwMode="auto">
            <a:xfrm>
              <a:off x="7543800" y="3962400"/>
              <a:ext cx="76200" cy="76200"/>
            </a:xfrm>
            <a:prstGeom prst="ellipse">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grpSp>
      <p:sp>
        <p:nvSpPr>
          <p:cNvPr id="23" name="TextBox 22"/>
          <p:cNvSpPr txBox="1"/>
          <p:nvPr/>
        </p:nvSpPr>
        <p:spPr>
          <a:xfrm>
            <a:off x="5867400" y="4038600"/>
            <a:ext cx="1050800" cy="307777"/>
          </a:xfrm>
          <a:prstGeom prst="rect">
            <a:avLst/>
          </a:prstGeom>
          <a:noFill/>
        </p:spPr>
        <p:txBody>
          <a:bodyPr wrap="none" rtlCol="0">
            <a:spAutoFit/>
          </a:bodyPr>
          <a:lstStyle/>
          <a:p>
            <a:r>
              <a:rPr lang="en-US" sz="1400" b="1" dirty="0" smtClean="0"/>
              <a:t>50 </a:t>
            </a:r>
            <a:r>
              <a:rPr lang="en-US" sz="1400" b="1" dirty="0" smtClean="0">
                <a:latin typeface="Symbol" pitchFamily="18" charset="2"/>
              </a:rPr>
              <a:t>m</a:t>
            </a:r>
            <a:r>
              <a:rPr lang="en-US" sz="1400" b="1" dirty="0" smtClean="0"/>
              <a:t>m pixel</a:t>
            </a:r>
            <a:endParaRPr lang="en-US" sz="1400" b="1" dirty="0"/>
          </a:p>
        </p:txBody>
      </p:sp>
      <p:cxnSp>
        <p:nvCxnSpPr>
          <p:cNvPr id="25" name="Straight Connector 24"/>
          <p:cNvCxnSpPr/>
          <p:nvPr/>
        </p:nvCxnSpPr>
        <p:spPr bwMode="auto">
          <a:xfrm>
            <a:off x="6705600" y="4419600"/>
            <a:ext cx="0" cy="1371600"/>
          </a:xfrm>
          <a:prstGeom prst="line">
            <a:avLst/>
          </a:prstGeom>
          <a:ln>
            <a:solidFill>
              <a:srgbClr val="0070C0"/>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26" name="TextBox 25"/>
          <p:cNvSpPr txBox="1"/>
          <p:nvPr/>
        </p:nvSpPr>
        <p:spPr>
          <a:xfrm rot="16200000">
            <a:off x="4670483" y="4722224"/>
            <a:ext cx="1781257" cy="261610"/>
          </a:xfrm>
          <a:prstGeom prst="rect">
            <a:avLst/>
          </a:prstGeom>
          <a:solidFill>
            <a:schemeClr val="bg1"/>
          </a:solidFill>
        </p:spPr>
        <p:txBody>
          <a:bodyPr wrap="none" rtlCol="0">
            <a:spAutoFit/>
          </a:bodyPr>
          <a:lstStyle/>
          <a:p>
            <a:pPr algn="r"/>
            <a:r>
              <a:rPr lang="en-US" sz="1100" b="1" dirty="0" smtClean="0"/>
              <a:t>Amplitude of the 2nd pulse</a:t>
            </a:r>
            <a:endParaRPr lang="en-US" sz="1100" b="1" dirty="0"/>
          </a:p>
        </p:txBody>
      </p:sp>
      <p:sp>
        <p:nvSpPr>
          <p:cNvPr id="28" name="TextBox 27"/>
          <p:cNvSpPr txBox="1"/>
          <p:nvPr/>
        </p:nvSpPr>
        <p:spPr>
          <a:xfrm>
            <a:off x="6093564" y="6035040"/>
            <a:ext cx="2568332" cy="261610"/>
          </a:xfrm>
          <a:prstGeom prst="rect">
            <a:avLst/>
          </a:prstGeom>
          <a:solidFill>
            <a:schemeClr val="bg1"/>
          </a:solidFill>
        </p:spPr>
        <p:txBody>
          <a:bodyPr wrap="none" rtlCol="0">
            <a:spAutoFit/>
          </a:bodyPr>
          <a:lstStyle/>
          <a:p>
            <a:r>
              <a:rPr lang="en-US" sz="1100" b="1" dirty="0" smtClean="0"/>
              <a:t>Time difference between two pulses (ns)</a:t>
            </a:r>
            <a:endParaRPr lang="en-US" sz="1100" b="1" dirty="0"/>
          </a:p>
        </p:txBody>
      </p:sp>
      <p:sp>
        <p:nvSpPr>
          <p:cNvPr id="30" name="TextBox 29"/>
          <p:cNvSpPr txBox="1"/>
          <p:nvPr/>
        </p:nvSpPr>
        <p:spPr>
          <a:xfrm>
            <a:off x="6705600" y="5562600"/>
            <a:ext cx="1369286" cy="307777"/>
          </a:xfrm>
          <a:prstGeom prst="rect">
            <a:avLst/>
          </a:prstGeom>
          <a:noFill/>
        </p:spPr>
        <p:txBody>
          <a:bodyPr wrap="none" rtlCol="0">
            <a:spAutoFit/>
          </a:bodyPr>
          <a:lstStyle/>
          <a:p>
            <a:r>
              <a:rPr lang="en-US" sz="1400" b="1" dirty="0" smtClean="0">
                <a:solidFill>
                  <a:srgbClr val="0070C0"/>
                </a:solidFill>
              </a:rPr>
              <a:t>50 ns dead time</a:t>
            </a:r>
            <a:endParaRPr lang="en-US" sz="1400" b="1" dirty="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SiPM for Hall-D Barrel Calorimeter</a:t>
            </a:r>
            <a:endParaRPr lang="en-US" dirty="0"/>
          </a:p>
        </p:txBody>
      </p:sp>
      <p:sp>
        <p:nvSpPr>
          <p:cNvPr id="3" name="Content Placeholder 2"/>
          <p:cNvSpPr>
            <a:spLocks noGrp="1"/>
          </p:cNvSpPr>
          <p:nvPr>
            <p:ph idx="1"/>
          </p:nvPr>
        </p:nvSpPr>
        <p:spPr>
          <a:xfrm>
            <a:off x="76200" y="838200"/>
            <a:ext cx="4114800" cy="5562600"/>
          </a:xfrm>
        </p:spPr>
        <p:txBody>
          <a:bodyPr/>
          <a:lstStyle/>
          <a:p>
            <a:r>
              <a:rPr lang="en-US" sz="2400" dirty="0" smtClean="0"/>
              <a:t>Barrel Calorimeter (BCAL)</a:t>
            </a:r>
          </a:p>
          <a:p>
            <a:pPr lvl="1"/>
            <a:r>
              <a:rPr lang="en-US" sz="2200" dirty="0" smtClean="0"/>
              <a:t>Scintillator fiber – Lead</a:t>
            </a:r>
          </a:p>
          <a:p>
            <a:pPr lvl="1"/>
            <a:r>
              <a:rPr lang="en-US" sz="2200" dirty="0" smtClean="0"/>
              <a:t>48 trapezoidal modules</a:t>
            </a:r>
          </a:p>
          <a:p>
            <a:pPr lvl="1"/>
            <a:r>
              <a:rPr lang="en-US" sz="2200" dirty="0" smtClean="0"/>
              <a:t>Photon energy and position</a:t>
            </a:r>
          </a:p>
          <a:p>
            <a:r>
              <a:rPr lang="en-US" sz="2400" dirty="0" smtClean="0"/>
              <a:t>Reasons to use SiPM</a:t>
            </a:r>
          </a:p>
          <a:p>
            <a:pPr lvl="1"/>
            <a:r>
              <a:rPr lang="en-US" sz="2200" dirty="0" smtClean="0"/>
              <a:t>Strong magnetic field: &gt; 1 T</a:t>
            </a:r>
          </a:p>
          <a:p>
            <a:pPr lvl="1"/>
            <a:r>
              <a:rPr lang="en-US" sz="2200" dirty="0" smtClean="0"/>
              <a:t>Tight space for readout</a:t>
            </a:r>
          </a:p>
          <a:p>
            <a:pPr lvl="1"/>
            <a:r>
              <a:rPr lang="en-US" sz="2200" dirty="0" smtClean="0"/>
              <a:t>Similar cost as fine-mesh PMTs</a:t>
            </a:r>
          </a:p>
          <a:p>
            <a:pPr lvl="1"/>
            <a:r>
              <a:rPr lang="en-US" sz="2200" dirty="0" smtClean="0"/>
              <a:t>Good time resolution</a:t>
            </a:r>
          </a:p>
          <a:p>
            <a:r>
              <a:rPr lang="en-US" sz="2400" dirty="0" smtClean="0"/>
              <a:t>Additional benefits</a:t>
            </a:r>
          </a:p>
          <a:p>
            <a:pPr lvl="1"/>
            <a:r>
              <a:rPr lang="en-US" sz="2200" dirty="0" smtClean="0"/>
              <a:t>Natural radial segmentations for additional PID</a:t>
            </a:r>
          </a:p>
        </p:txBody>
      </p:sp>
      <p:sp>
        <p:nvSpPr>
          <p:cNvPr id="23" name="Date Placeholder 22"/>
          <p:cNvSpPr>
            <a:spLocks noGrp="1"/>
          </p:cNvSpPr>
          <p:nvPr>
            <p:ph type="dt" sz="half" idx="2"/>
          </p:nvPr>
        </p:nvSpPr>
        <p:spPr/>
        <p:txBody>
          <a:bodyPr/>
          <a:lstStyle/>
          <a:p>
            <a:r>
              <a:rPr lang="en-US" smtClean="0"/>
              <a:t>5/10/2012</a:t>
            </a:r>
            <a:endParaRPr lang="en-US"/>
          </a:p>
        </p:txBody>
      </p:sp>
      <p:sp>
        <p:nvSpPr>
          <p:cNvPr id="24" name="Footer Placeholder 23"/>
          <p:cNvSpPr>
            <a:spLocks noGrp="1"/>
          </p:cNvSpPr>
          <p:nvPr>
            <p:ph type="ftr" sz="quarter" idx="3"/>
          </p:nvPr>
        </p:nvSpPr>
        <p:spPr/>
        <p:txBody>
          <a:bodyPr/>
          <a:lstStyle/>
          <a:p>
            <a:r>
              <a:rPr lang="en-US" smtClean="0"/>
              <a:t>SiPM - S&amp;T Review</a:t>
            </a:r>
            <a:endParaRPr lang="en-US" dirty="0"/>
          </a:p>
        </p:txBody>
      </p:sp>
      <p:grpSp>
        <p:nvGrpSpPr>
          <p:cNvPr id="4" name="Group 3"/>
          <p:cNvGrpSpPr>
            <a:grpSpLocks noChangeAspect="1"/>
          </p:cNvGrpSpPr>
          <p:nvPr/>
        </p:nvGrpSpPr>
        <p:grpSpPr>
          <a:xfrm>
            <a:off x="3803579" y="762000"/>
            <a:ext cx="5416621" cy="3373750"/>
            <a:chOff x="1797855" y="2549451"/>
            <a:chExt cx="10833240" cy="6747499"/>
          </a:xfrm>
        </p:grpSpPr>
        <p:pic>
          <p:nvPicPr>
            <p:cNvPr id="5" name="Picture 4" descr="gluex_sch_col.png"/>
            <p:cNvPicPr>
              <a:picLocks noChangeAspect="1"/>
            </p:cNvPicPr>
            <p:nvPr/>
          </p:nvPicPr>
          <p:blipFill>
            <a:blip r:embed="rId3" cstate="print">
              <a:clrChange>
                <a:clrFrom>
                  <a:srgbClr val="FFFFFF"/>
                </a:clrFrom>
                <a:clrTo>
                  <a:srgbClr val="FFFFFF">
                    <a:alpha val="0"/>
                  </a:srgbClr>
                </a:clrTo>
              </a:clrChange>
            </a:blip>
            <a:stretch>
              <a:fillRect/>
            </a:stretch>
          </p:blipFill>
          <p:spPr>
            <a:xfrm>
              <a:off x="2102595" y="2549451"/>
              <a:ext cx="10528500" cy="6747499"/>
            </a:xfrm>
            <a:prstGeom prst="rect">
              <a:avLst/>
            </a:prstGeom>
          </p:spPr>
        </p:pic>
        <p:sp>
          <p:nvSpPr>
            <p:cNvPr id="9" name="TextBox 8"/>
            <p:cNvSpPr txBox="1"/>
            <p:nvPr/>
          </p:nvSpPr>
          <p:spPr>
            <a:xfrm>
              <a:off x="1810697" y="6511850"/>
              <a:ext cx="2466062" cy="1138774"/>
            </a:xfrm>
            <a:prstGeom prst="rect">
              <a:avLst/>
            </a:prstGeom>
            <a:noFill/>
          </p:spPr>
          <p:txBody>
            <a:bodyPr wrap="none" rtlCol="0">
              <a:spAutoFit/>
            </a:bodyPr>
            <a:lstStyle/>
            <a:p>
              <a:pPr algn="ctr"/>
              <a:r>
                <a:rPr lang="en-US" sz="2000" b="1" i="1" dirty="0" smtClean="0">
                  <a:solidFill>
                    <a:srgbClr val="FF0000"/>
                  </a:solidFill>
                  <a:effectLst>
                    <a:outerShdw blurRad="38100" dist="38100" dir="2700000" algn="tl">
                      <a:srgbClr val="000000">
                        <a:alpha val="43137"/>
                      </a:srgbClr>
                    </a:outerShdw>
                  </a:effectLst>
                </a:rPr>
                <a:t>BCAL</a:t>
              </a:r>
            </a:p>
            <a:p>
              <a:pPr algn="ctr"/>
              <a:r>
                <a:rPr lang="en-US" sz="1100" i="1" dirty="0" smtClean="0">
                  <a:solidFill>
                    <a:srgbClr val="FF0000"/>
                  </a:solidFill>
                  <a:effectLst>
                    <a:outerShdw blurRad="38100" dist="38100" dir="2700000" algn="tl">
                      <a:srgbClr val="000000">
                        <a:alpha val="43137"/>
                      </a:srgbClr>
                    </a:outerShdw>
                  </a:effectLst>
                </a:rPr>
                <a:t>Barrel Calorimeter</a:t>
              </a:r>
            </a:p>
          </p:txBody>
        </p:sp>
        <p:cxnSp>
          <p:nvCxnSpPr>
            <p:cNvPr id="10" name="Straight Connector 9"/>
            <p:cNvCxnSpPr/>
            <p:nvPr/>
          </p:nvCxnSpPr>
          <p:spPr>
            <a:xfrm flipV="1">
              <a:off x="3791897" y="6664250"/>
              <a:ext cx="1621784" cy="304800"/>
            </a:xfrm>
            <a:prstGeom prst="line">
              <a:avLst/>
            </a:prstGeom>
            <a:ln w="38100">
              <a:solidFill>
                <a:srgbClr val="FF0000"/>
              </a:solidFill>
              <a:headEnd type="none" w="med" len="med"/>
              <a:tailEnd type="triangle" w="med" len="lg"/>
            </a:ln>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flipV="1">
              <a:off x="3791897" y="5140251"/>
              <a:ext cx="1621784" cy="1828800"/>
            </a:xfrm>
            <a:prstGeom prst="line">
              <a:avLst/>
            </a:prstGeom>
            <a:ln w="38100">
              <a:solidFill>
                <a:srgbClr val="FF0000"/>
              </a:solidFill>
              <a:headEnd type="none" w="med" len="med"/>
              <a:tailEnd type="triangle" w="med" len="lg"/>
            </a:ln>
          </p:spPr>
          <p:style>
            <a:lnRef idx="2">
              <a:schemeClr val="accent2"/>
            </a:lnRef>
            <a:fillRef idx="0">
              <a:schemeClr val="accent2"/>
            </a:fillRef>
            <a:effectRef idx="1">
              <a:schemeClr val="accent2"/>
            </a:effectRef>
            <a:fontRef idx="minor">
              <a:schemeClr val="tx1"/>
            </a:fontRef>
          </p:style>
        </p:cxnSp>
        <p:sp>
          <p:nvSpPr>
            <p:cNvPr id="12" name="TextBox 11"/>
            <p:cNvSpPr txBox="1"/>
            <p:nvPr/>
          </p:nvSpPr>
          <p:spPr>
            <a:xfrm>
              <a:off x="1797855" y="5292651"/>
              <a:ext cx="1895390" cy="523220"/>
            </a:xfrm>
            <a:prstGeom prst="rect">
              <a:avLst/>
            </a:prstGeom>
            <a:noFill/>
          </p:spPr>
          <p:txBody>
            <a:bodyPr wrap="none" rtlCol="0">
              <a:spAutoFit/>
            </a:bodyPr>
            <a:lstStyle/>
            <a:p>
              <a:pPr algn="ctr"/>
              <a:r>
                <a:rPr lang="en-US" sz="1050" i="1" dirty="0" smtClean="0"/>
                <a:t>Photon beam</a:t>
              </a:r>
              <a:endParaRPr lang="en-US" sz="1050" i="1" dirty="0"/>
            </a:p>
          </p:txBody>
        </p:sp>
        <p:sp>
          <p:nvSpPr>
            <p:cNvPr id="13" name="TextBox 12"/>
            <p:cNvSpPr txBox="1"/>
            <p:nvPr/>
          </p:nvSpPr>
          <p:spPr>
            <a:xfrm>
              <a:off x="4455808" y="2836613"/>
              <a:ext cx="2424380" cy="892552"/>
            </a:xfrm>
            <a:prstGeom prst="rect">
              <a:avLst/>
            </a:prstGeom>
            <a:noFill/>
          </p:spPr>
          <p:txBody>
            <a:bodyPr wrap="none" rtlCol="0">
              <a:spAutoFit/>
            </a:bodyPr>
            <a:lstStyle/>
            <a:p>
              <a:pPr algn="ctr"/>
              <a:r>
                <a:rPr lang="en-US" sz="1400" b="1" i="1" dirty="0" smtClean="0"/>
                <a:t>CDC</a:t>
              </a:r>
            </a:p>
            <a:p>
              <a:pPr algn="ctr"/>
              <a:r>
                <a:rPr lang="en-US" sz="900" i="1" dirty="0" smtClean="0"/>
                <a:t>Central Drift Chamber</a:t>
              </a:r>
              <a:endParaRPr lang="en-US" sz="900" i="1" dirty="0"/>
            </a:p>
          </p:txBody>
        </p:sp>
        <p:sp>
          <p:nvSpPr>
            <p:cNvPr id="14" name="TextBox 13"/>
            <p:cNvSpPr txBox="1"/>
            <p:nvPr/>
          </p:nvSpPr>
          <p:spPr>
            <a:xfrm>
              <a:off x="6688826" y="2836613"/>
              <a:ext cx="2619948" cy="892552"/>
            </a:xfrm>
            <a:prstGeom prst="rect">
              <a:avLst/>
            </a:prstGeom>
            <a:noFill/>
          </p:spPr>
          <p:txBody>
            <a:bodyPr wrap="none" rtlCol="0">
              <a:spAutoFit/>
            </a:bodyPr>
            <a:lstStyle/>
            <a:p>
              <a:pPr algn="ctr"/>
              <a:r>
                <a:rPr lang="en-US" sz="1400" b="1" i="1" dirty="0" smtClean="0"/>
                <a:t>FDC</a:t>
              </a:r>
            </a:p>
            <a:p>
              <a:pPr algn="ctr"/>
              <a:r>
                <a:rPr lang="en-US" sz="900" i="1" dirty="0" smtClean="0"/>
                <a:t>Forward Drift Chambers</a:t>
              </a:r>
              <a:endParaRPr lang="en-US" sz="900" i="1" dirty="0"/>
            </a:p>
          </p:txBody>
        </p:sp>
        <p:sp>
          <p:nvSpPr>
            <p:cNvPr id="15" name="TextBox 14"/>
            <p:cNvSpPr txBox="1"/>
            <p:nvPr/>
          </p:nvSpPr>
          <p:spPr>
            <a:xfrm>
              <a:off x="9176408" y="2913557"/>
              <a:ext cx="1536318" cy="861774"/>
            </a:xfrm>
            <a:prstGeom prst="rect">
              <a:avLst/>
            </a:prstGeom>
            <a:noFill/>
          </p:spPr>
          <p:txBody>
            <a:bodyPr wrap="none" rtlCol="0">
              <a:spAutoFit/>
            </a:bodyPr>
            <a:lstStyle/>
            <a:p>
              <a:pPr algn="ctr"/>
              <a:r>
                <a:rPr lang="en-US" sz="1050" i="1" dirty="0" smtClean="0"/>
                <a:t>Future</a:t>
              </a:r>
            </a:p>
            <a:p>
              <a:pPr algn="ctr"/>
              <a:r>
                <a:rPr lang="en-US" sz="1050" i="1" dirty="0" smtClean="0"/>
                <a:t>Particle ID</a:t>
              </a:r>
              <a:endParaRPr lang="en-US" sz="1050" i="1" dirty="0"/>
            </a:p>
          </p:txBody>
        </p:sp>
        <p:sp>
          <p:nvSpPr>
            <p:cNvPr id="16" name="TextBox 15"/>
            <p:cNvSpPr txBox="1"/>
            <p:nvPr/>
          </p:nvSpPr>
          <p:spPr>
            <a:xfrm>
              <a:off x="10663777" y="2836613"/>
              <a:ext cx="1687000" cy="892552"/>
            </a:xfrm>
            <a:prstGeom prst="rect">
              <a:avLst/>
            </a:prstGeom>
            <a:noFill/>
          </p:spPr>
          <p:txBody>
            <a:bodyPr wrap="none" rtlCol="0">
              <a:spAutoFit/>
            </a:bodyPr>
            <a:lstStyle/>
            <a:p>
              <a:pPr algn="ctr"/>
              <a:r>
                <a:rPr lang="en-US" sz="1400" b="1" i="1" dirty="0" smtClean="0"/>
                <a:t>TOF</a:t>
              </a:r>
            </a:p>
            <a:p>
              <a:pPr algn="ctr"/>
              <a:r>
                <a:rPr lang="en-US" sz="900" i="1" dirty="0" smtClean="0"/>
                <a:t>Time-of-Flight</a:t>
              </a:r>
              <a:endParaRPr lang="en-US" sz="900" i="1" dirty="0"/>
            </a:p>
          </p:txBody>
        </p:sp>
        <p:sp>
          <p:nvSpPr>
            <p:cNvPr id="17" name="TextBox 16"/>
            <p:cNvSpPr txBox="1"/>
            <p:nvPr/>
          </p:nvSpPr>
          <p:spPr>
            <a:xfrm>
              <a:off x="5488138" y="7066790"/>
              <a:ext cx="3115467" cy="615554"/>
            </a:xfrm>
            <a:prstGeom prst="rect">
              <a:avLst/>
            </a:prstGeom>
            <a:noFill/>
          </p:spPr>
          <p:txBody>
            <a:bodyPr wrap="none" rtlCol="0">
              <a:spAutoFit/>
            </a:bodyPr>
            <a:lstStyle/>
            <a:p>
              <a:pPr algn="ctr"/>
              <a:r>
                <a:rPr lang="en-US" sz="1400" b="1" i="1" dirty="0" smtClean="0"/>
                <a:t>Solenoid: 2.2 Tesla</a:t>
              </a:r>
            </a:p>
          </p:txBody>
        </p:sp>
        <p:sp>
          <p:nvSpPr>
            <p:cNvPr id="18" name="TextBox 17"/>
            <p:cNvSpPr txBox="1"/>
            <p:nvPr/>
          </p:nvSpPr>
          <p:spPr>
            <a:xfrm>
              <a:off x="10876917" y="7736928"/>
              <a:ext cx="1475402" cy="1169550"/>
            </a:xfrm>
            <a:prstGeom prst="rect">
              <a:avLst/>
            </a:prstGeom>
            <a:noFill/>
          </p:spPr>
          <p:txBody>
            <a:bodyPr wrap="none" rtlCol="0">
              <a:spAutoFit/>
            </a:bodyPr>
            <a:lstStyle/>
            <a:p>
              <a:pPr algn="ctr"/>
              <a:r>
                <a:rPr lang="en-US" sz="1400" b="1" i="1" dirty="0" smtClean="0"/>
                <a:t>FCAL</a:t>
              </a:r>
            </a:p>
            <a:p>
              <a:pPr algn="ctr"/>
              <a:r>
                <a:rPr lang="en-US" sz="900" i="1" dirty="0" smtClean="0"/>
                <a:t>Forward </a:t>
              </a:r>
            </a:p>
            <a:p>
              <a:pPr algn="ctr"/>
              <a:r>
                <a:rPr lang="en-US" sz="900" i="1" dirty="0" smtClean="0"/>
                <a:t>Calorimeter</a:t>
              </a:r>
              <a:endParaRPr lang="en-US" sz="900" i="1" dirty="0"/>
            </a:p>
          </p:txBody>
        </p:sp>
      </p:grpSp>
      <p:grpSp>
        <p:nvGrpSpPr>
          <p:cNvPr id="31" name="Group 107"/>
          <p:cNvGrpSpPr>
            <a:grpSpLocks noChangeAspect="1"/>
          </p:cNvGrpSpPr>
          <p:nvPr/>
        </p:nvGrpSpPr>
        <p:grpSpPr>
          <a:xfrm>
            <a:off x="6628440" y="3962400"/>
            <a:ext cx="2439360" cy="2407286"/>
            <a:chOff x="21688771" y="3629587"/>
            <a:chExt cx="4878719" cy="4814572"/>
          </a:xfrm>
        </p:grpSpPr>
        <p:pic>
          <p:nvPicPr>
            <p:cNvPr id="33" name="Picture 32" descr="light_output.png"/>
            <p:cNvPicPr>
              <a:picLocks noChangeAspect="1"/>
            </p:cNvPicPr>
            <p:nvPr/>
          </p:nvPicPr>
          <p:blipFill>
            <a:blip r:embed="rId4" cstate="print">
              <a:clrChange>
                <a:clrFrom>
                  <a:srgbClr val="FFFFFF"/>
                </a:clrFrom>
                <a:clrTo>
                  <a:srgbClr val="FFFFFF">
                    <a:alpha val="0"/>
                  </a:srgbClr>
                </a:clrTo>
              </a:clrChange>
            </a:blip>
            <a:srcRect l="19956" r="3991"/>
            <a:stretch>
              <a:fillRect/>
            </a:stretch>
          </p:blipFill>
          <p:spPr>
            <a:xfrm>
              <a:off x="21688771" y="3629587"/>
              <a:ext cx="4878719" cy="4814572"/>
            </a:xfrm>
            <a:prstGeom prst="rect">
              <a:avLst/>
            </a:prstGeom>
            <a:noFill/>
            <a:ln>
              <a:noFill/>
            </a:ln>
          </p:spPr>
        </p:pic>
        <p:sp>
          <p:nvSpPr>
            <p:cNvPr id="34" name="TextBox 33"/>
            <p:cNvSpPr txBox="1"/>
            <p:nvPr/>
          </p:nvSpPr>
          <p:spPr>
            <a:xfrm>
              <a:off x="21864981" y="5141739"/>
              <a:ext cx="1856918" cy="1292662"/>
            </a:xfrm>
            <a:prstGeom prst="rect">
              <a:avLst/>
            </a:prstGeom>
            <a:noFill/>
          </p:spPr>
          <p:txBody>
            <a:bodyPr wrap="none" rtlCol="0">
              <a:spAutoFit/>
            </a:bodyPr>
            <a:lstStyle/>
            <a:p>
              <a:pPr algn="ctr"/>
              <a:r>
                <a:rPr lang="en-US" b="1" dirty="0" smtClean="0">
                  <a:solidFill>
                    <a:schemeClr val="bg1"/>
                  </a:solidFill>
                  <a:effectLst>
                    <a:outerShdw blurRad="38100" dist="38100" dir="2700000" algn="tl">
                      <a:srgbClr val="000000">
                        <a:alpha val="43137"/>
                      </a:srgbClr>
                    </a:outerShdw>
                  </a:effectLst>
                </a:rPr>
                <a:t>BCAL</a:t>
              </a:r>
            </a:p>
            <a:p>
              <a:pPr algn="ctr"/>
              <a:r>
                <a:rPr lang="en-US" b="1" dirty="0" smtClean="0">
                  <a:solidFill>
                    <a:schemeClr val="bg1"/>
                  </a:solidFill>
                  <a:effectLst>
                    <a:outerShdw blurRad="38100" dist="38100" dir="2700000" algn="tl">
                      <a:srgbClr val="000000">
                        <a:alpha val="43137"/>
                      </a:srgbClr>
                    </a:outerShdw>
                  </a:effectLst>
                </a:rPr>
                <a:t>Module</a:t>
              </a:r>
              <a:endParaRPr lang="en-US" b="1" dirty="0">
                <a:solidFill>
                  <a:schemeClr val="bg1"/>
                </a:solidFill>
                <a:effectLst>
                  <a:outerShdw blurRad="38100" dist="38100" dir="2700000" algn="tl">
                    <a:srgbClr val="000000">
                      <a:alpha val="43137"/>
                    </a:srgbClr>
                  </a:outerShdw>
                </a:effectLst>
              </a:endParaRPr>
            </a:p>
          </p:txBody>
        </p:sp>
        <p:sp>
          <p:nvSpPr>
            <p:cNvPr id="35" name="TextBox 34"/>
            <p:cNvSpPr txBox="1"/>
            <p:nvPr/>
          </p:nvSpPr>
          <p:spPr>
            <a:xfrm rot="16200000">
              <a:off x="22751467" y="5482265"/>
              <a:ext cx="2718310" cy="738664"/>
            </a:xfrm>
            <a:prstGeom prst="rect">
              <a:avLst/>
            </a:prstGeom>
            <a:noFill/>
            <a:ln>
              <a:noFill/>
            </a:ln>
          </p:spPr>
          <p:txBody>
            <a:bodyPr wrap="none" rtlCol="0">
              <a:spAutoFit/>
            </a:bodyPr>
            <a:lstStyle/>
            <a:p>
              <a:pPr algn="ctr"/>
              <a:r>
                <a:rPr lang="en-US" b="1" dirty="0" smtClean="0">
                  <a:solidFill>
                    <a:schemeClr val="bg1"/>
                  </a:solidFill>
                  <a:effectLst>
                    <a:outerShdw blurRad="38100" dist="38100" dir="2700000" algn="tl">
                      <a:srgbClr val="000000">
                        <a:alpha val="43137"/>
                      </a:srgbClr>
                    </a:outerShdw>
                  </a:effectLst>
                </a:rPr>
                <a:t>Light Guides</a:t>
              </a:r>
              <a:endParaRPr lang="en-US" b="1" dirty="0">
                <a:solidFill>
                  <a:schemeClr val="bg1"/>
                </a:solidFill>
                <a:effectLst>
                  <a:outerShdw blurRad="38100" dist="38100" dir="2700000" algn="tl">
                    <a:srgbClr val="000000">
                      <a:alpha val="43137"/>
                    </a:srgbClr>
                  </a:outerShdw>
                </a:effectLst>
              </a:endParaRPr>
            </a:p>
          </p:txBody>
        </p:sp>
        <p:sp>
          <p:nvSpPr>
            <p:cNvPr id="36" name="TextBox 35"/>
            <p:cNvSpPr txBox="1"/>
            <p:nvPr/>
          </p:nvSpPr>
          <p:spPr>
            <a:xfrm>
              <a:off x="24736770" y="4543987"/>
              <a:ext cx="1586394" cy="738664"/>
            </a:xfrm>
            <a:prstGeom prst="rect">
              <a:avLst/>
            </a:prstGeom>
            <a:noFill/>
            <a:effectLst>
              <a:glow rad="101600">
                <a:schemeClr val="bg1">
                  <a:alpha val="60000"/>
                </a:schemeClr>
              </a:glow>
            </a:effectLst>
          </p:spPr>
          <p:txBody>
            <a:bodyPr wrap="square" rtlCol="0">
              <a:spAutoFit/>
            </a:bodyPr>
            <a:lstStyle/>
            <a:p>
              <a:r>
                <a:rPr lang="en-US" b="1" dirty="0" err="1" smtClean="0">
                  <a:solidFill>
                    <a:srgbClr val="0070C0"/>
                  </a:solidFill>
                  <a:effectLst>
                    <a:glow rad="101600">
                      <a:schemeClr val="bg1">
                        <a:alpha val="60000"/>
                      </a:schemeClr>
                    </a:glow>
                  </a:effectLst>
                </a:rPr>
                <a:t>SiPMs</a:t>
              </a:r>
              <a:endParaRPr lang="en-US" b="1" dirty="0" smtClean="0">
                <a:solidFill>
                  <a:srgbClr val="0070C0"/>
                </a:solidFill>
                <a:effectLst>
                  <a:glow rad="101600">
                    <a:schemeClr val="bg1">
                      <a:alpha val="60000"/>
                    </a:schemeClr>
                  </a:glow>
                </a:effectLst>
              </a:endParaRPr>
            </a:p>
          </p:txBody>
        </p:sp>
        <p:cxnSp>
          <p:nvCxnSpPr>
            <p:cNvPr id="37" name="Straight Arrow Connector 36"/>
            <p:cNvCxnSpPr>
              <a:stCxn id="36" idx="2"/>
            </p:cNvCxnSpPr>
            <p:nvPr/>
          </p:nvCxnSpPr>
          <p:spPr>
            <a:xfrm flipH="1">
              <a:off x="25346370" y="5282651"/>
              <a:ext cx="183598" cy="93773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pic>
        <p:nvPicPr>
          <p:cNvPr id="1026" name="Picture 2"/>
          <p:cNvPicPr>
            <a:picLocks noChangeAspect="1" noChangeArrowheads="1"/>
          </p:cNvPicPr>
          <p:nvPr/>
        </p:nvPicPr>
        <p:blipFill>
          <a:blip r:embed="rId5" cstate="print"/>
          <a:srcRect/>
          <a:stretch>
            <a:fillRect/>
          </a:stretch>
        </p:blipFill>
        <p:spPr bwMode="auto">
          <a:xfrm>
            <a:off x="4876800" y="4038600"/>
            <a:ext cx="1477328" cy="2191703"/>
          </a:xfrm>
          <a:prstGeom prst="rect">
            <a:avLst/>
          </a:prstGeom>
          <a:noFill/>
          <a:ln w="9525">
            <a:noFill/>
            <a:miter lim="800000"/>
            <a:headEnd/>
            <a:tailEnd/>
          </a:ln>
        </p:spPr>
      </p:pic>
      <p:sp>
        <p:nvSpPr>
          <p:cNvPr id="26" name="Down Arrow 25"/>
          <p:cNvSpPr/>
          <p:nvPr/>
        </p:nvSpPr>
        <p:spPr bwMode="auto">
          <a:xfrm>
            <a:off x="5486400" y="4023360"/>
            <a:ext cx="304800" cy="381000"/>
          </a:xfrm>
          <a:prstGeom prst="down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7" name="TextBox 26"/>
          <p:cNvSpPr txBox="1"/>
          <p:nvPr/>
        </p:nvSpPr>
        <p:spPr>
          <a:xfrm>
            <a:off x="4842475" y="3733800"/>
            <a:ext cx="1710725" cy="276999"/>
          </a:xfrm>
          <a:prstGeom prst="rect">
            <a:avLst/>
          </a:prstGeom>
          <a:noFill/>
        </p:spPr>
        <p:txBody>
          <a:bodyPr wrap="none" rtlCol="0">
            <a:spAutoFit/>
          </a:bodyPr>
          <a:lstStyle/>
          <a:p>
            <a:r>
              <a:rPr lang="en-US" sz="1200" b="1" dirty="0" smtClean="0">
                <a:solidFill>
                  <a:srgbClr val="0070C0"/>
                </a:solidFill>
              </a:rPr>
              <a:t>phone on the other end</a:t>
            </a:r>
            <a:endParaRPr lang="en-US" sz="1200" b="1" dirty="0">
              <a:solidFill>
                <a:srgbClr val="0070C0"/>
              </a:solidFill>
            </a:endParaRPr>
          </a:p>
        </p:txBody>
      </p:sp>
      <p:pic>
        <p:nvPicPr>
          <p:cNvPr id="1028" name="Picture 4"/>
          <p:cNvPicPr>
            <a:picLocks noChangeAspect="1" noChangeArrowheads="1"/>
          </p:cNvPicPr>
          <p:nvPr/>
        </p:nvPicPr>
        <p:blipFill>
          <a:blip r:embed="rId6" cstate="print"/>
          <a:srcRect/>
          <a:stretch>
            <a:fillRect/>
          </a:stretch>
        </p:blipFill>
        <p:spPr bwMode="auto">
          <a:xfrm>
            <a:off x="4114800" y="4114800"/>
            <a:ext cx="1019175" cy="1076325"/>
          </a:xfrm>
          <a:prstGeom prst="rect">
            <a:avLst/>
          </a:prstGeom>
          <a:noFill/>
          <a:ln w="12700">
            <a:solidFill>
              <a:schemeClr val="bg1"/>
            </a:solidFill>
            <a:miter lim="800000"/>
            <a:headEnd/>
            <a:tailEnd/>
          </a:ln>
        </p:spPr>
      </p:pic>
      <p:sp>
        <p:nvSpPr>
          <p:cNvPr id="32" name="TextBox 31"/>
          <p:cNvSpPr txBox="1"/>
          <p:nvPr/>
        </p:nvSpPr>
        <p:spPr>
          <a:xfrm>
            <a:off x="3657600" y="5638800"/>
            <a:ext cx="950901" cy="338554"/>
          </a:xfrm>
          <a:prstGeom prst="rect">
            <a:avLst/>
          </a:prstGeom>
          <a:noFill/>
        </p:spPr>
        <p:txBody>
          <a:bodyPr wrap="none" rtlCol="0">
            <a:spAutoFit/>
          </a:bodyPr>
          <a:lstStyle/>
          <a:p>
            <a:r>
              <a:rPr lang="en-US" sz="1600" b="1" dirty="0" smtClean="0">
                <a:solidFill>
                  <a:srgbClr val="0070C0"/>
                </a:solidFill>
              </a:rPr>
              <a:t>Sci. Fiber</a:t>
            </a:r>
            <a:endParaRPr lang="en-US" sz="1600" b="1" dirty="0">
              <a:solidFill>
                <a:srgbClr val="0070C0"/>
              </a:solidFill>
            </a:endParaRPr>
          </a:p>
        </p:txBody>
      </p:sp>
      <p:cxnSp>
        <p:nvCxnSpPr>
          <p:cNvPr id="39" name="Straight Arrow Connector 38"/>
          <p:cNvCxnSpPr>
            <a:stCxn id="32" idx="0"/>
          </p:cNvCxnSpPr>
          <p:nvPr/>
        </p:nvCxnSpPr>
        <p:spPr bwMode="auto">
          <a:xfrm flipV="1">
            <a:off x="4133051" y="5029200"/>
            <a:ext cx="210349" cy="60960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4343400" y="5943600"/>
            <a:ext cx="585417" cy="338554"/>
          </a:xfrm>
          <a:prstGeom prst="rect">
            <a:avLst/>
          </a:prstGeom>
          <a:noFill/>
        </p:spPr>
        <p:txBody>
          <a:bodyPr wrap="none" rtlCol="0">
            <a:spAutoFit/>
          </a:bodyPr>
          <a:lstStyle/>
          <a:p>
            <a:r>
              <a:rPr lang="en-US" sz="1600" b="1" dirty="0" smtClean="0">
                <a:solidFill>
                  <a:srgbClr val="C00000"/>
                </a:solidFill>
              </a:rPr>
              <a:t>Lead</a:t>
            </a:r>
            <a:endParaRPr lang="en-US" sz="1600" b="1" dirty="0">
              <a:solidFill>
                <a:srgbClr val="C00000"/>
              </a:solidFill>
            </a:endParaRPr>
          </a:p>
        </p:txBody>
      </p:sp>
      <p:cxnSp>
        <p:nvCxnSpPr>
          <p:cNvPr id="42" name="Straight Arrow Connector 41"/>
          <p:cNvCxnSpPr>
            <a:stCxn id="40" idx="0"/>
          </p:cNvCxnSpPr>
          <p:nvPr/>
        </p:nvCxnSpPr>
        <p:spPr bwMode="auto">
          <a:xfrm flipV="1">
            <a:off x="4636109" y="5105400"/>
            <a:ext cx="164491" cy="8382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Applications for Scintillating Counters in Hall-D</a:t>
            </a:r>
            <a:endParaRPr lang="en-US" sz="3200" dirty="0"/>
          </a:p>
        </p:txBody>
      </p:sp>
      <p:sp>
        <p:nvSpPr>
          <p:cNvPr id="3" name="Content Placeholder 2"/>
          <p:cNvSpPr>
            <a:spLocks noGrp="1"/>
          </p:cNvSpPr>
          <p:nvPr>
            <p:ph idx="1"/>
          </p:nvPr>
        </p:nvSpPr>
        <p:spPr>
          <a:xfrm>
            <a:off x="381000" y="838200"/>
            <a:ext cx="8458200" cy="5562600"/>
          </a:xfrm>
        </p:spPr>
        <p:txBody>
          <a:bodyPr/>
          <a:lstStyle/>
          <a:p>
            <a:r>
              <a:rPr lang="en-US" sz="2400" dirty="0" smtClean="0"/>
              <a:t>Beam line hodoscopes: tagger microscope and pair spectrometer</a:t>
            </a:r>
          </a:p>
          <a:p>
            <a:pPr lvl="1"/>
            <a:r>
              <a:rPr lang="en-US" sz="2400" dirty="0" smtClean="0"/>
              <a:t>Small size to couple to thin fibers</a:t>
            </a:r>
          </a:p>
          <a:p>
            <a:pPr lvl="1"/>
            <a:r>
              <a:rPr lang="en-US" sz="2400" dirty="0" smtClean="0"/>
              <a:t>Capability to handle high</a:t>
            </a:r>
          </a:p>
          <a:p>
            <a:pPr lvl="1">
              <a:buNone/>
            </a:pPr>
            <a:r>
              <a:rPr lang="en-US" sz="2400" dirty="0" smtClean="0"/>
              <a:t>    rates, short recovery time</a:t>
            </a:r>
          </a:p>
          <a:p>
            <a:r>
              <a:rPr lang="en-US" sz="2400" dirty="0" smtClean="0"/>
              <a:t>Start Counter:</a:t>
            </a:r>
          </a:p>
          <a:p>
            <a:pPr lvl="1"/>
            <a:r>
              <a:rPr lang="en-US" sz="2400" dirty="0" smtClean="0"/>
              <a:t>Small size</a:t>
            </a:r>
          </a:p>
          <a:p>
            <a:pPr lvl="1"/>
            <a:r>
              <a:rPr lang="en-US" sz="2400" dirty="0" smtClean="0"/>
              <a:t>Good time resolution</a:t>
            </a:r>
          </a:p>
        </p:txBody>
      </p:sp>
      <p:sp>
        <p:nvSpPr>
          <p:cNvPr id="19" name="Date Placeholder 18"/>
          <p:cNvSpPr>
            <a:spLocks noGrp="1"/>
          </p:cNvSpPr>
          <p:nvPr>
            <p:ph type="dt" sz="half" idx="2"/>
          </p:nvPr>
        </p:nvSpPr>
        <p:spPr/>
        <p:txBody>
          <a:bodyPr/>
          <a:lstStyle/>
          <a:p>
            <a:r>
              <a:rPr lang="en-US" smtClean="0"/>
              <a:t>5/10/2012</a:t>
            </a:r>
            <a:endParaRPr lang="en-US"/>
          </a:p>
        </p:txBody>
      </p:sp>
      <p:sp>
        <p:nvSpPr>
          <p:cNvPr id="20" name="Footer Placeholder 19"/>
          <p:cNvSpPr>
            <a:spLocks noGrp="1"/>
          </p:cNvSpPr>
          <p:nvPr>
            <p:ph type="ftr" sz="quarter" idx="3"/>
          </p:nvPr>
        </p:nvSpPr>
        <p:spPr/>
        <p:txBody>
          <a:bodyPr/>
          <a:lstStyle/>
          <a:p>
            <a:r>
              <a:rPr lang="en-US" smtClean="0"/>
              <a:t>SiPM - S&amp;T Review</a:t>
            </a:r>
            <a:endParaRPr lang="en-US"/>
          </a:p>
        </p:txBody>
      </p:sp>
      <p:grpSp>
        <p:nvGrpSpPr>
          <p:cNvPr id="16" name="Group 15"/>
          <p:cNvGrpSpPr/>
          <p:nvPr/>
        </p:nvGrpSpPr>
        <p:grpSpPr>
          <a:xfrm>
            <a:off x="4495800" y="1524000"/>
            <a:ext cx="4529138" cy="2719388"/>
            <a:chOff x="5334000" y="1447800"/>
            <a:chExt cx="4529138" cy="2719388"/>
          </a:xfrm>
        </p:grpSpPr>
        <p:grpSp>
          <p:nvGrpSpPr>
            <p:cNvPr id="14" name="Group 13"/>
            <p:cNvGrpSpPr/>
            <p:nvPr/>
          </p:nvGrpSpPr>
          <p:grpSpPr>
            <a:xfrm>
              <a:off x="5334000" y="1981200"/>
              <a:ext cx="4529138" cy="2185988"/>
              <a:chOff x="5334000" y="1828800"/>
              <a:chExt cx="4529138" cy="2185988"/>
            </a:xfrm>
          </p:grpSpPr>
          <p:pic>
            <p:nvPicPr>
              <p:cNvPr id="3074" name="Picture 2"/>
              <p:cNvPicPr>
                <a:picLocks noChangeAspect="1" noChangeArrowheads="1"/>
              </p:cNvPicPr>
              <p:nvPr/>
            </p:nvPicPr>
            <p:blipFill>
              <a:blip r:embed="rId3" cstate="print"/>
              <a:srcRect/>
              <a:stretch>
                <a:fillRect/>
              </a:stretch>
            </p:blipFill>
            <p:spPr bwMode="auto">
              <a:xfrm>
                <a:off x="5334000" y="1828800"/>
                <a:ext cx="4529138" cy="2185988"/>
              </a:xfrm>
              <a:prstGeom prst="rect">
                <a:avLst/>
              </a:prstGeom>
              <a:noFill/>
              <a:ln w="9525">
                <a:noFill/>
                <a:miter lim="800000"/>
                <a:headEnd/>
                <a:tailEnd/>
              </a:ln>
            </p:spPr>
          </p:pic>
          <p:sp>
            <p:nvSpPr>
              <p:cNvPr id="11" name="TextBox 10"/>
              <p:cNvSpPr txBox="1"/>
              <p:nvPr/>
            </p:nvSpPr>
            <p:spPr>
              <a:xfrm>
                <a:off x="5900738" y="3593068"/>
                <a:ext cx="2362200" cy="369332"/>
              </a:xfrm>
              <a:prstGeom prst="rect">
                <a:avLst/>
              </a:prstGeom>
              <a:noFill/>
            </p:spPr>
            <p:txBody>
              <a:bodyPr wrap="square" rtlCol="0">
                <a:spAutoFit/>
              </a:bodyPr>
              <a:lstStyle/>
              <a:p>
                <a:pPr algn="ctr"/>
                <a:r>
                  <a:rPr lang="en-US" b="1" dirty="0" err="1" smtClean="0">
                    <a:solidFill>
                      <a:srgbClr val="00B0F0"/>
                    </a:solidFill>
                    <a:effectLst>
                      <a:glow rad="101600">
                        <a:schemeClr val="tx1">
                          <a:alpha val="60000"/>
                        </a:schemeClr>
                      </a:glow>
                    </a:effectLst>
                  </a:rPr>
                  <a:t>SiPMs</a:t>
                </a:r>
                <a:r>
                  <a:rPr lang="en-US" b="1" dirty="0" smtClean="0">
                    <a:solidFill>
                      <a:srgbClr val="00B0F0"/>
                    </a:solidFill>
                    <a:effectLst>
                      <a:glow rad="101600">
                        <a:schemeClr val="tx1">
                          <a:alpha val="60000"/>
                        </a:schemeClr>
                      </a:glow>
                    </a:effectLst>
                  </a:rPr>
                  <a:t> and Electronics</a:t>
                </a:r>
                <a:endParaRPr lang="en-US" b="1" dirty="0">
                  <a:solidFill>
                    <a:srgbClr val="00B0F0"/>
                  </a:solidFill>
                  <a:effectLst>
                    <a:glow rad="101600">
                      <a:schemeClr val="tx1">
                        <a:alpha val="60000"/>
                      </a:schemeClr>
                    </a:glow>
                  </a:effectLst>
                </a:endParaRPr>
              </a:p>
            </p:txBody>
          </p:sp>
          <p:sp>
            <p:nvSpPr>
              <p:cNvPr id="13" name="TextBox 12"/>
              <p:cNvSpPr txBox="1"/>
              <p:nvPr/>
            </p:nvSpPr>
            <p:spPr>
              <a:xfrm>
                <a:off x="7196138" y="1828800"/>
                <a:ext cx="2362200" cy="369332"/>
              </a:xfrm>
              <a:prstGeom prst="rect">
                <a:avLst/>
              </a:prstGeom>
              <a:noFill/>
            </p:spPr>
            <p:txBody>
              <a:bodyPr wrap="square" rtlCol="0">
                <a:spAutoFit/>
              </a:bodyPr>
              <a:lstStyle/>
              <a:p>
                <a:pPr algn="ctr"/>
                <a:r>
                  <a:rPr lang="en-US" b="1" dirty="0" smtClean="0">
                    <a:solidFill>
                      <a:srgbClr val="00B0F0"/>
                    </a:solidFill>
                    <a:effectLst>
                      <a:glow rad="101600">
                        <a:schemeClr val="tx1">
                          <a:alpha val="60000"/>
                        </a:schemeClr>
                      </a:glow>
                    </a:effectLst>
                  </a:rPr>
                  <a:t>Scintillating Fibers</a:t>
                </a:r>
                <a:endParaRPr lang="en-US" b="1" dirty="0">
                  <a:solidFill>
                    <a:srgbClr val="00B0F0"/>
                  </a:solidFill>
                  <a:effectLst>
                    <a:glow rad="101600">
                      <a:schemeClr val="tx1">
                        <a:alpha val="60000"/>
                      </a:schemeClr>
                    </a:glow>
                  </a:effectLst>
                </a:endParaRPr>
              </a:p>
            </p:txBody>
          </p:sp>
        </p:grpSp>
        <p:sp>
          <p:nvSpPr>
            <p:cNvPr id="15" name="TextBox 14"/>
            <p:cNvSpPr txBox="1"/>
            <p:nvPr/>
          </p:nvSpPr>
          <p:spPr>
            <a:xfrm>
              <a:off x="6781800" y="1447800"/>
              <a:ext cx="304800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t>Photon Tagger Microscope</a:t>
              </a:r>
              <a:endParaRPr lang="en-US" sz="2000" b="1" dirty="0"/>
            </a:p>
          </p:txBody>
        </p:sp>
      </p:grpSp>
      <p:grpSp>
        <p:nvGrpSpPr>
          <p:cNvPr id="18" name="Group 17"/>
          <p:cNvGrpSpPr/>
          <p:nvPr/>
        </p:nvGrpSpPr>
        <p:grpSpPr>
          <a:xfrm>
            <a:off x="1066800" y="4419600"/>
            <a:ext cx="7502652" cy="1817367"/>
            <a:chOff x="1066800" y="4419600"/>
            <a:chExt cx="7502652" cy="1817367"/>
          </a:xfrm>
        </p:grpSpPr>
        <p:grpSp>
          <p:nvGrpSpPr>
            <p:cNvPr id="9" name="Group 8"/>
            <p:cNvGrpSpPr/>
            <p:nvPr/>
          </p:nvGrpSpPr>
          <p:grpSpPr>
            <a:xfrm>
              <a:off x="1066800" y="4419600"/>
              <a:ext cx="7502652" cy="1817367"/>
              <a:chOff x="609601" y="4495800"/>
              <a:chExt cx="7502652" cy="1817367"/>
            </a:xfrm>
          </p:grpSpPr>
          <p:pic>
            <p:nvPicPr>
              <p:cNvPr id="1026" name="Picture 2"/>
              <p:cNvPicPr>
                <a:picLocks noChangeArrowheads="1"/>
              </p:cNvPicPr>
              <p:nvPr/>
            </p:nvPicPr>
            <p:blipFill>
              <a:blip r:embed="rId4" cstate="print"/>
              <a:srcRect t="40440" b="24615"/>
              <a:stretch>
                <a:fillRect/>
              </a:stretch>
            </p:blipFill>
            <p:spPr bwMode="auto">
              <a:xfrm>
                <a:off x="609601" y="4495800"/>
                <a:ext cx="7502652" cy="1817367"/>
              </a:xfrm>
              <a:prstGeom prst="rect">
                <a:avLst/>
              </a:prstGeom>
              <a:noFill/>
              <a:ln w="9525">
                <a:noFill/>
                <a:miter lim="800000"/>
                <a:headEnd/>
                <a:tailEnd/>
              </a:ln>
            </p:spPr>
          </p:pic>
          <p:sp>
            <p:nvSpPr>
              <p:cNvPr id="6" name="TextBox 5"/>
              <p:cNvSpPr txBox="1"/>
              <p:nvPr/>
            </p:nvSpPr>
            <p:spPr>
              <a:xfrm>
                <a:off x="5638801" y="4495800"/>
                <a:ext cx="675185" cy="369332"/>
              </a:xfrm>
              <a:prstGeom prst="rect">
                <a:avLst/>
              </a:prstGeom>
              <a:solidFill>
                <a:schemeClr val="tx1"/>
              </a:solidFill>
            </p:spPr>
            <p:txBody>
              <a:bodyPr wrap="none" rtlCol="0">
                <a:spAutoFit/>
              </a:bodyPr>
              <a:lstStyle/>
              <a:p>
                <a:r>
                  <a:rPr lang="en-US" b="1" dirty="0" smtClean="0">
                    <a:solidFill>
                      <a:schemeClr val="accent6">
                        <a:lumMod val="75000"/>
                      </a:schemeClr>
                    </a:solidFill>
                  </a:rPr>
                  <a:t>SiPM</a:t>
                </a:r>
                <a:endParaRPr lang="en-US" b="1" dirty="0">
                  <a:solidFill>
                    <a:schemeClr val="accent6">
                      <a:lumMod val="75000"/>
                    </a:schemeClr>
                  </a:solidFill>
                </a:endParaRPr>
              </a:p>
            </p:txBody>
          </p:sp>
          <p:sp>
            <p:nvSpPr>
              <p:cNvPr id="7" name="TextBox 6"/>
              <p:cNvSpPr txBox="1"/>
              <p:nvPr/>
            </p:nvSpPr>
            <p:spPr>
              <a:xfrm>
                <a:off x="3014253" y="4495800"/>
                <a:ext cx="1710148" cy="369332"/>
              </a:xfrm>
              <a:prstGeom prst="rect">
                <a:avLst/>
              </a:prstGeom>
              <a:solidFill>
                <a:schemeClr val="tx1"/>
              </a:solidFill>
            </p:spPr>
            <p:txBody>
              <a:bodyPr wrap="none" rtlCol="0">
                <a:spAutoFit/>
              </a:bodyPr>
              <a:lstStyle/>
              <a:p>
                <a:r>
                  <a:rPr lang="en-US" b="1" dirty="0" smtClean="0">
                    <a:solidFill>
                      <a:schemeClr val="accent6">
                        <a:lumMod val="75000"/>
                      </a:schemeClr>
                    </a:solidFill>
                  </a:rPr>
                  <a:t>Bent Scintillator</a:t>
                </a:r>
                <a:endParaRPr lang="en-US" b="1" dirty="0">
                  <a:solidFill>
                    <a:schemeClr val="accent6">
                      <a:lumMod val="75000"/>
                    </a:schemeClr>
                  </a:solidFill>
                </a:endParaRPr>
              </a:p>
            </p:txBody>
          </p:sp>
          <p:sp>
            <p:nvSpPr>
              <p:cNvPr id="8" name="TextBox 7"/>
              <p:cNvSpPr txBox="1"/>
              <p:nvPr/>
            </p:nvSpPr>
            <p:spPr>
              <a:xfrm>
                <a:off x="1066801" y="5562600"/>
                <a:ext cx="1331198" cy="646331"/>
              </a:xfrm>
              <a:prstGeom prst="rect">
                <a:avLst/>
              </a:prstGeom>
              <a:noFill/>
            </p:spPr>
            <p:txBody>
              <a:bodyPr wrap="none" rtlCol="0">
                <a:spAutoFit/>
              </a:bodyPr>
              <a:lstStyle/>
              <a:p>
                <a:pPr algn="ctr"/>
                <a:r>
                  <a:rPr lang="en-US" b="1" dirty="0" smtClean="0">
                    <a:solidFill>
                      <a:schemeClr val="accent6">
                        <a:lumMod val="75000"/>
                      </a:schemeClr>
                    </a:solidFill>
                    <a:effectLst>
                      <a:glow rad="101600">
                        <a:schemeClr val="tx1">
                          <a:alpha val="60000"/>
                        </a:schemeClr>
                      </a:glow>
                    </a:effectLst>
                  </a:rPr>
                  <a:t>Source and</a:t>
                </a:r>
              </a:p>
              <a:p>
                <a:pPr algn="ctr"/>
                <a:r>
                  <a:rPr lang="en-US" b="1" dirty="0" smtClean="0">
                    <a:solidFill>
                      <a:schemeClr val="accent6">
                        <a:lumMod val="75000"/>
                      </a:schemeClr>
                    </a:solidFill>
                    <a:effectLst>
                      <a:glow rad="101600">
                        <a:schemeClr val="tx1">
                          <a:alpha val="60000"/>
                        </a:schemeClr>
                      </a:glow>
                    </a:effectLst>
                  </a:rPr>
                  <a:t>Trigger PMT</a:t>
                </a:r>
                <a:endParaRPr lang="en-US" b="1" dirty="0">
                  <a:solidFill>
                    <a:schemeClr val="accent6">
                      <a:lumMod val="75000"/>
                    </a:schemeClr>
                  </a:solidFill>
                  <a:effectLst>
                    <a:glow rad="101600">
                      <a:schemeClr val="tx1">
                        <a:alpha val="60000"/>
                      </a:schemeClr>
                    </a:glow>
                  </a:effectLst>
                </a:endParaRPr>
              </a:p>
            </p:txBody>
          </p:sp>
        </p:grpSp>
        <p:sp>
          <p:nvSpPr>
            <p:cNvPr id="17" name="TextBox 16"/>
            <p:cNvSpPr txBox="1"/>
            <p:nvPr/>
          </p:nvSpPr>
          <p:spPr>
            <a:xfrm>
              <a:off x="5943600" y="5791200"/>
              <a:ext cx="2498569"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b="1" dirty="0" smtClean="0"/>
                <a:t>Start Counter Test Setup</a:t>
              </a:r>
              <a:endParaRPr lang="en-US" b="1"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Radiation Damage to Silicon Detectors</a:t>
            </a:r>
            <a:endParaRPr lang="en-US" sz="3200" dirty="0"/>
          </a:p>
        </p:txBody>
      </p:sp>
      <p:sp>
        <p:nvSpPr>
          <p:cNvPr id="6" name="Content Placeholder 5"/>
          <p:cNvSpPr>
            <a:spLocks noGrp="1"/>
          </p:cNvSpPr>
          <p:nvPr>
            <p:ph idx="1"/>
          </p:nvPr>
        </p:nvSpPr>
        <p:spPr/>
        <p:txBody>
          <a:bodyPr>
            <a:normAutofit/>
          </a:bodyPr>
          <a:lstStyle/>
          <a:p>
            <a:r>
              <a:rPr lang="en-US" sz="2400" dirty="0" smtClean="0"/>
              <a:t>Bulk radiation damage in silicon detectors is primarily due to displacing a </a:t>
            </a:r>
            <a:r>
              <a:rPr lang="en-US" sz="2400" b="1" dirty="0" smtClean="0">
                <a:solidFill>
                  <a:srgbClr val="C00000"/>
                </a:solidFill>
              </a:rPr>
              <a:t>Primary Knock on Atom</a:t>
            </a:r>
            <a:r>
              <a:rPr lang="en-US" sz="2400" dirty="0" smtClean="0"/>
              <a:t> out of its lattice site.</a:t>
            </a:r>
          </a:p>
          <a:p>
            <a:r>
              <a:rPr lang="en-US" sz="2400" dirty="0" smtClean="0"/>
              <a:t>Proportional to The </a:t>
            </a:r>
            <a:r>
              <a:rPr lang="en-US" sz="2400" b="1" dirty="0" smtClean="0">
                <a:solidFill>
                  <a:srgbClr val="00B050"/>
                </a:solidFill>
              </a:rPr>
              <a:t>Non-Ionizing Energy Loss</a:t>
            </a:r>
            <a:r>
              <a:rPr lang="en-US" sz="2400" dirty="0" smtClean="0"/>
              <a:t> (NIEL).</a:t>
            </a:r>
          </a:p>
        </p:txBody>
      </p:sp>
      <p:sp>
        <p:nvSpPr>
          <p:cNvPr id="7" name="Date Placeholder 6"/>
          <p:cNvSpPr>
            <a:spLocks noGrp="1"/>
          </p:cNvSpPr>
          <p:nvPr>
            <p:ph type="dt" sz="half" idx="2"/>
          </p:nvPr>
        </p:nvSpPr>
        <p:spPr/>
        <p:txBody>
          <a:bodyPr/>
          <a:lstStyle/>
          <a:p>
            <a:r>
              <a:rPr lang="en-US" smtClean="0"/>
              <a:t>5/10/2012</a:t>
            </a:r>
            <a:endParaRPr lang="en-US"/>
          </a:p>
        </p:txBody>
      </p:sp>
      <p:sp>
        <p:nvSpPr>
          <p:cNvPr id="8" name="Footer Placeholder 7"/>
          <p:cNvSpPr>
            <a:spLocks noGrp="1"/>
          </p:cNvSpPr>
          <p:nvPr>
            <p:ph type="ftr" sz="quarter" idx="3"/>
          </p:nvPr>
        </p:nvSpPr>
        <p:spPr/>
        <p:txBody>
          <a:bodyPr/>
          <a:lstStyle/>
          <a:p>
            <a:r>
              <a:rPr lang="en-US" smtClean="0"/>
              <a:t>SiPM - S&amp;T Review</a:t>
            </a:r>
            <a:endParaRPr lang="en-US" dirty="0"/>
          </a:p>
        </p:txBody>
      </p:sp>
      <p:sp>
        <p:nvSpPr>
          <p:cNvPr id="9" name="Content Placeholder 5"/>
          <p:cNvSpPr txBox="1">
            <a:spLocks/>
          </p:cNvSpPr>
          <p:nvPr/>
        </p:nvSpPr>
        <p:spPr>
          <a:xfrm>
            <a:off x="457200" y="2362200"/>
            <a:ext cx="3276600" cy="4038600"/>
          </a:xfrm>
          <a:prstGeom prst="rect">
            <a:avLst/>
          </a:prstGeom>
        </p:spPr>
        <p:txBody>
          <a:bodyPr vert="horz">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400" b="0" i="0" u="none" strike="noStrike" kern="1200" cap="none" spc="0" normalizeH="0" baseline="0" noProof="0" dirty="0" smtClean="0">
              <a:ln>
                <a:noFill/>
              </a:ln>
              <a:solidFill>
                <a:schemeClr val="accent2">
                  <a:lumMod val="50000"/>
                </a:schemeClr>
              </a:solidFill>
              <a:effectLst/>
              <a:uLnTx/>
              <a:uFillTx/>
              <a:latin typeface="Calibri" pitchFamily="34" charset="0"/>
              <a:ea typeface="+mn-ea"/>
              <a:cs typeface="Calibri" pitchFamily="34" charset="0"/>
            </a:endParaRPr>
          </a:p>
        </p:txBody>
      </p:sp>
      <p:sp>
        <p:nvSpPr>
          <p:cNvPr id="11" name="Content Placeholder 2"/>
          <p:cNvSpPr txBox="1">
            <a:spLocks/>
          </p:cNvSpPr>
          <p:nvPr/>
        </p:nvSpPr>
        <p:spPr bwMode="auto">
          <a:xfrm>
            <a:off x="381000" y="2133600"/>
            <a:ext cx="3733800" cy="3810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90000"/>
              <a:buFont typeface="Wingdings" pitchFamily="2" charset="2"/>
              <a:buChar char="Ø"/>
              <a:tabLst/>
              <a:defRPr/>
            </a:pPr>
            <a:r>
              <a:rPr kumimoji="0" lang="en-US" sz="2400" b="0" i="0" u="none" strike="noStrike" kern="0" cap="none" spc="0" normalizeH="0" baseline="0" noProof="0" dirty="0" smtClean="0">
                <a:ln>
                  <a:noFill/>
                </a:ln>
                <a:solidFill>
                  <a:schemeClr val="accent1">
                    <a:lumMod val="75000"/>
                  </a:schemeClr>
                </a:solidFill>
                <a:effectLst/>
                <a:uLnTx/>
                <a:uFillTx/>
                <a:latin typeface="+mn-lt"/>
                <a:ea typeface="+mn-ea"/>
                <a:cs typeface="+mn-cs"/>
              </a:rPr>
              <a:t>H</a:t>
            </a:r>
            <a:r>
              <a:rPr kumimoji="0" lang="en-US" sz="2400" i="0" u="none" strike="noStrike" kern="0" cap="none" spc="0" normalizeH="0" baseline="0" noProof="0" dirty="0" smtClean="0">
                <a:ln>
                  <a:noFill/>
                </a:ln>
                <a:solidFill>
                  <a:schemeClr val="accent1">
                    <a:lumMod val="75000"/>
                  </a:schemeClr>
                </a:solidFill>
                <a:effectLst/>
                <a:uLnTx/>
                <a:uFillTx/>
                <a:latin typeface="+mn-lt"/>
                <a:ea typeface="+mn-ea"/>
                <a:cs typeface="+mn-cs"/>
              </a:rPr>
              <a:t>eavie</a:t>
            </a:r>
            <a:r>
              <a:rPr kumimoji="0" lang="en-US" sz="2400" b="0" i="0" u="none" strike="noStrike" kern="0" cap="none" spc="0" normalizeH="0" baseline="0" noProof="0" dirty="0" smtClean="0">
                <a:ln>
                  <a:noFill/>
                </a:ln>
                <a:solidFill>
                  <a:schemeClr val="accent1">
                    <a:lumMod val="75000"/>
                  </a:schemeClr>
                </a:solidFill>
                <a:effectLst/>
                <a:uLnTx/>
                <a:uFillTx/>
                <a:latin typeface="+mn-lt"/>
                <a:ea typeface="+mn-ea"/>
                <a:cs typeface="+mn-cs"/>
              </a:rPr>
              <a:t>r particles </a:t>
            </a:r>
            <a:r>
              <a:rPr lang="en-US" sz="2400" kern="0" dirty="0" smtClean="0">
                <a:solidFill>
                  <a:schemeClr val="accent1">
                    <a:lumMod val="75000"/>
                  </a:schemeClr>
                </a:solidFill>
              </a:rPr>
              <a:t>induce</a:t>
            </a:r>
            <a:r>
              <a:rPr kumimoji="0" lang="en-US" sz="2400" b="0" i="0" u="none" strike="noStrike" kern="0" cap="none" spc="0" normalizeH="0" baseline="0" noProof="0" dirty="0" smtClean="0">
                <a:ln>
                  <a:noFill/>
                </a:ln>
                <a:solidFill>
                  <a:schemeClr val="accent1">
                    <a:lumMod val="75000"/>
                  </a:schemeClr>
                </a:solidFill>
                <a:effectLst/>
                <a:uLnTx/>
                <a:uFillTx/>
                <a:latin typeface="+mn-lt"/>
                <a:ea typeface="+mn-ea"/>
                <a:cs typeface="+mn-cs"/>
              </a:rPr>
              <a:t> greater damage.</a:t>
            </a:r>
          </a:p>
          <a:p>
            <a:pPr marL="342900" marR="0" lvl="0" indent="-342900" algn="l" defTabSz="914400" rtl="0" eaLnBrk="1" fontAlgn="base" latinLnBrk="0" hangingPunct="1">
              <a:lnSpc>
                <a:spcPct val="100000"/>
              </a:lnSpc>
              <a:spcBef>
                <a:spcPct val="20000"/>
              </a:spcBef>
              <a:spcAft>
                <a:spcPct val="0"/>
              </a:spcAft>
              <a:buClrTx/>
              <a:buSzPct val="90000"/>
              <a:buFont typeface="Wingdings" pitchFamily="2" charset="2"/>
              <a:buChar char="Ø"/>
              <a:tabLst/>
              <a:defRPr/>
            </a:pPr>
            <a:r>
              <a:rPr kumimoji="0" lang="en-US" sz="2400" b="0" i="0" u="none" strike="noStrike" kern="0" cap="none" spc="0" normalizeH="0" baseline="0" noProof="0" dirty="0" smtClean="0">
                <a:ln>
                  <a:noFill/>
                </a:ln>
                <a:solidFill>
                  <a:schemeClr val="accent1">
                    <a:lumMod val="75000"/>
                  </a:schemeClr>
                </a:solidFill>
                <a:effectLst/>
                <a:uLnTx/>
                <a:uFillTx/>
                <a:latin typeface="+mn-lt"/>
                <a:ea typeface="+mn-ea"/>
                <a:cs typeface="+mn-cs"/>
              </a:rPr>
              <a:t>Neutron damage is the major concern for </a:t>
            </a:r>
            <a:r>
              <a:rPr kumimoji="0" lang="en-US" sz="2400" b="0" i="0" u="none" strike="noStrike" kern="0" cap="none" spc="0" normalizeH="0" baseline="0" noProof="0" dirty="0" err="1" smtClean="0">
                <a:ln>
                  <a:noFill/>
                </a:ln>
                <a:solidFill>
                  <a:schemeClr val="accent1">
                    <a:lumMod val="75000"/>
                  </a:schemeClr>
                </a:solidFill>
                <a:effectLst/>
                <a:uLnTx/>
                <a:uFillTx/>
                <a:latin typeface="+mn-lt"/>
                <a:ea typeface="+mn-ea"/>
                <a:cs typeface="+mn-cs"/>
              </a:rPr>
              <a:t>SiPMs</a:t>
            </a:r>
            <a:r>
              <a:rPr kumimoji="0" lang="en-US" sz="2400" b="0" i="0" u="none" strike="noStrike" kern="0" cap="none" spc="0" normalizeH="0" baseline="0" noProof="0" dirty="0" smtClean="0">
                <a:ln>
                  <a:noFill/>
                </a:ln>
                <a:solidFill>
                  <a:schemeClr val="accent1">
                    <a:lumMod val="75000"/>
                  </a:schemeClr>
                </a:solidFill>
                <a:effectLst/>
                <a:uLnTx/>
                <a:uFillTx/>
                <a:latin typeface="+mn-lt"/>
                <a:ea typeface="+mn-ea"/>
                <a:cs typeface="+mn-cs"/>
              </a:rPr>
              <a:t> in Hall D:</a:t>
            </a:r>
            <a:endParaRPr lang="en-US" sz="2200" noProof="0" dirty="0" smtClean="0">
              <a:solidFill>
                <a:schemeClr val="accent1">
                  <a:lumMod val="75000"/>
                </a:schemeClr>
              </a:solidFill>
            </a:endParaRPr>
          </a:p>
          <a:p>
            <a:pPr marL="742950" lvl="1" indent="-285750" fontAlgn="base">
              <a:spcBef>
                <a:spcPct val="20000"/>
              </a:spcBef>
              <a:spcAft>
                <a:spcPct val="0"/>
              </a:spcAft>
              <a:buSzPct val="70000"/>
              <a:buFont typeface="Wingdings" pitchFamily="2" charset="2"/>
              <a:buChar char="q"/>
            </a:pPr>
            <a:r>
              <a:rPr lang="en-US" sz="2200" kern="0" dirty="0" smtClean="0"/>
              <a:t>&gt; 90% damage</a:t>
            </a:r>
          </a:p>
          <a:p>
            <a:pPr marL="742950" lvl="1" indent="-285750" fontAlgn="base">
              <a:spcBef>
                <a:spcPct val="20000"/>
              </a:spcBef>
              <a:spcAft>
                <a:spcPct val="0"/>
              </a:spcAft>
              <a:buSzPct val="70000"/>
              <a:buFont typeface="Wingdings" pitchFamily="2" charset="2"/>
              <a:buChar char="q"/>
            </a:pPr>
            <a:r>
              <a:rPr lang="en-US" sz="2200" kern="0" dirty="0" smtClean="0"/>
              <a:t>10 years running: 2.5×10</a:t>
            </a:r>
            <a:r>
              <a:rPr lang="en-US" sz="2200" kern="0" baseline="30000" dirty="0" smtClean="0"/>
              <a:t>9</a:t>
            </a:r>
            <a:r>
              <a:rPr lang="en-US" sz="2200" kern="0" dirty="0" smtClean="0"/>
              <a:t>n</a:t>
            </a:r>
            <a:r>
              <a:rPr lang="en-US" sz="2200" kern="0" baseline="-25000" dirty="0" smtClean="0"/>
              <a:t>eq</a:t>
            </a:r>
            <a:r>
              <a:rPr lang="en-US" sz="2200" kern="0" dirty="0" smtClean="0"/>
              <a:t>/cm</a:t>
            </a:r>
            <a:r>
              <a:rPr lang="en-US" sz="2200" kern="0" baseline="30000" dirty="0" smtClean="0"/>
              <a:t>2</a:t>
            </a:r>
          </a:p>
          <a:p>
            <a:pPr marL="742950" lvl="1" indent="-285750" fontAlgn="base">
              <a:spcBef>
                <a:spcPct val="20000"/>
              </a:spcBef>
              <a:spcAft>
                <a:spcPct val="0"/>
              </a:spcAft>
              <a:buSzPct val="70000"/>
              <a:buFont typeface="Wingdings" pitchFamily="2" charset="2"/>
              <a:buChar char="q"/>
            </a:pPr>
            <a:r>
              <a:rPr lang="en-US" sz="2200" kern="0" dirty="0" smtClean="0"/>
              <a:t>Requires dark rate &lt; 100 MHz for each SiPM array</a:t>
            </a:r>
          </a:p>
        </p:txBody>
      </p:sp>
      <p:pic>
        <p:nvPicPr>
          <p:cNvPr id="2050" name="Picture 2" descr="D:\wing\Talks\20110916_Hamamatsu\niel.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76014" y="2363584"/>
            <a:ext cx="4915586" cy="373241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Neutron Radiation Tests at </a:t>
            </a:r>
            <a:r>
              <a:rPr lang="en-US" dirty="0" err="1" smtClean="0"/>
              <a:t>JLab</a:t>
            </a:r>
            <a:endParaRPr lang="en-US" dirty="0"/>
          </a:p>
        </p:txBody>
      </p:sp>
      <p:sp>
        <p:nvSpPr>
          <p:cNvPr id="3" name="Content Placeholder 2"/>
          <p:cNvSpPr>
            <a:spLocks noGrp="1"/>
          </p:cNvSpPr>
          <p:nvPr>
            <p:ph idx="1"/>
          </p:nvPr>
        </p:nvSpPr>
        <p:spPr/>
        <p:txBody>
          <a:bodyPr/>
          <a:lstStyle/>
          <a:p>
            <a:r>
              <a:rPr lang="en-US" dirty="0" smtClean="0"/>
              <a:t>Test using neutron background during P-REX in Hall-A</a:t>
            </a:r>
          </a:p>
          <a:p>
            <a:pPr lvl="1"/>
            <a:r>
              <a:rPr lang="en-US" dirty="0" smtClean="0"/>
              <a:t>12×12 mm</a:t>
            </a:r>
            <a:r>
              <a:rPr lang="en-US" baseline="30000" dirty="0" smtClean="0"/>
              <a:t>2</a:t>
            </a:r>
            <a:r>
              <a:rPr lang="en-US" dirty="0" smtClean="0"/>
              <a:t> SiPM arrays from Hamamatsu and </a:t>
            </a:r>
            <a:r>
              <a:rPr lang="en-US" dirty="0" err="1" smtClean="0"/>
              <a:t>SenSL</a:t>
            </a:r>
            <a:r>
              <a:rPr lang="en-US" dirty="0" smtClean="0"/>
              <a:t>, 1×1 mm</a:t>
            </a:r>
            <a:r>
              <a:rPr lang="en-US" baseline="30000" dirty="0" smtClean="0"/>
              <a:t>2</a:t>
            </a:r>
            <a:r>
              <a:rPr lang="en-US" dirty="0" smtClean="0"/>
              <a:t> and 3×3 mm</a:t>
            </a:r>
            <a:r>
              <a:rPr lang="en-US" baseline="30000" dirty="0" smtClean="0"/>
              <a:t>2</a:t>
            </a:r>
            <a:r>
              <a:rPr lang="en-US" dirty="0" smtClean="0"/>
              <a:t> </a:t>
            </a:r>
            <a:r>
              <a:rPr lang="en-US" dirty="0" err="1" smtClean="0"/>
              <a:t>SiPMs</a:t>
            </a:r>
            <a:r>
              <a:rPr lang="en-US" dirty="0" smtClean="0"/>
              <a:t> from Hamamatsu (50 </a:t>
            </a:r>
            <a:r>
              <a:rPr lang="en-US" dirty="0" smtClean="0">
                <a:latin typeface="Symbol" pitchFamily="18" charset="2"/>
              </a:rPr>
              <a:t>m</a:t>
            </a:r>
            <a:r>
              <a:rPr lang="en-US" dirty="0" smtClean="0"/>
              <a:t>m)</a:t>
            </a:r>
          </a:p>
          <a:p>
            <a:pPr lvl="1"/>
            <a:r>
              <a:rPr lang="en-US" dirty="0" smtClean="0"/>
              <a:t>Self-annealing at room temperature</a:t>
            </a:r>
          </a:p>
          <a:p>
            <a:pPr lvl="1"/>
            <a:r>
              <a:rPr lang="en-US" dirty="0" smtClean="0"/>
              <a:t>Need to cool these devices during GlueX operation</a:t>
            </a:r>
          </a:p>
          <a:p>
            <a:r>
              <a:rPr lang="en-US" dirty="0" smtClean="0"/>
              <a:t>Test using </a:t>
            </a:r>
            <a:r>
              <a:rPr lang="en-US" dirty="0" err="1" smtClean="0"/>
              <a:t>JLab</a:t>
            </a:r>
            <a:r>
              <a:rPr lang="en-US" dirty="0" smtClean="0"/>
              <a:t> </a:t>
            </a:r>
            <a:r>
              <a:rPr lang="en-US" dirty="0" err="1" smtClean="0"/>
              <a:t>RadCon</a:t>
            </a:r>
            <a:r>
              <a:rPr lang="en-US" dirty="0" smtClean="0"/>
              <a:t> AmBe source</a:t>
            </a:r>
          </a:p>
          <a:p>
            <a:pPr lvl="1"/>
            <a:r>
              <a:rPr lang="en-US" dirty="0" smtClean="0"/>
              <a:t>1×1 mm</a:t>
            </a:r>
            <a:r>
              <a:rPr lang="en-US" baseline="30000" dirty="0" smtClean="0"/>
              <a:t>2</a:t>
            </a:r>
            <a:r>
              <a:rPr lang="en-US" dirty="0" smtClean="0"/>
              <a:t> </a:t>
            </a:r>
            <a:r>
              <a:rPr lang="en-US" dirty="0" err="1" smtClean="0"/>
              <a:t>SiPMs</a:t>
            </a:r>
            <a:r>
              <a:rPr lang="en-US" dirty="0" smtClean="0"/>
              <a:t> from Hamamatsu (50 </a:t>
            </a:r>
            <a:r>
              <a:rPr lang="en-US" dirty="0" smtClean="0">
                <a:latin typeface="Symbol" pitchFamily="18" charset="2"/>
              </a:rPr>
              <a:t>m</a:t>
            </a:r>
            <a:r>
              <a:rPr lang="en-US" dirty="0" smtClean="0"/>
              <a:t>m)</a:t>
            </a:r>
          </a:p>
          <a:p>
            <a:pPr lvl="1"/>
            <a:r>
              <a:rPr lang="en-US" dirty="0" smtClean="0"/>
              <a:t>Measure temperature dependence</a:t>
            </a:r>
          </a:p>
          <a:p>
            <a:pPr lvl="2"/>
            <a:r>
              <a:rPr lang="en-US" dirty="0" smtClean="0"/>
              <a:t>Radiation damage</a:t>
            </a:r>
          </a:p>
          <a:p>
            <a:pPr lvl="2"/>
            <a:r>
              <a:rPr lang="en-US" dirty="0" smtClean="0"/>
              <a:t>Self-annealing</a:t>
            </a:r>
          </a:p>
          <a:p>
            <a:pPr lvl="2"/>
            <a:r>
              <a:rPr lang="en-US" dirty="0" smtClean="0"/>
              <a:t>Impact of radiation damage on the dark rate temperature dependence</a:t>
            </a:r>
          </a:p>
          <a:p>
            <a:pPr lvl="1"/>
            <a:r>
              <a:rPr lang="en-US" dirty="0" smtClean="0"/>
              <a:t>Accumulated radiation damage with annealing</a:t>
            </a:r>
            <a:endParaRPr lang="en-US" dirty="0"/>
          </a:p>
        </p:txBody>
      </p:sp>
      <p:sp>
        <p:nvSpPr>
          <p:cNvPr id="4" name="Date Placeholder 3"/>
          <p:cNvSpPr>
            <a:spLocks noGrp="1"/>
          </p:cNvSpPr>
          <p:nvPr>
            <p:ph type="dt" sz="half" idx="2"/>
          </p:nvPr>
        </p:nvSpPr>
        <p:spPr/>
        <p:txBody>
          <a:bodyPr/>
          <a:lstStyle/>
          <a:p>
            <a:r>
              <a:rPr lang="en-US" smtClean="0"/>
              <a:t>5/10/2012</a:t>
            </a:r>
            <a:endParaRPr lang="en-US"/>
          </a:p>
        </p:txBody>
      </p:sp>
      <p:sp>
        <p:nvSpPr>
          <p:cNvPr id="5" name="Footer Placeholder 4"/>
          <p:cNvSpPr>
            <a:spLocks noGrp="1"/>
          </p:cNvSpPr>
          <p:nvPr>
            <p:ph type="ftr" sz="quarter" idx="3"/>
          </p:nvPr>
        </p:nvSpPr>
        <p:spPr/>
        <p:txBody>
          <a:bodyPr/>
          <a:lstStyle/>
          <a:p>
            <a:r>
              <a:rPr lang="en-US" smtClean="0"/>
              <a:t>SiPM - S&amp;T Review</a:t>
            </a:r>
            <a:endParaRPr lang="en-US"/>
          </a:p>
        </p:txBody>
      </p:sp>
      <p:sp>
        <p:nvSpPr>
          <p:cNvPr id="6" name="TextBox 5"/>
          <p:cNvSpPr txBox="1"/>
          <p:nvPr/>
        </p:nvSpPr>
        <p:spPr>
          <a:xfrm>
            <a:off x="6096000" y="5943600"/>
            <a:ext cx="2774157" cy="369332"/>
          </a:xfrm>
          <a:prstGeom prst="rect">
            <a:avLst/>
          </a:prstGeom>
          <a:noFill/>
        </p:spPr>
        <p:txBody>
          <a:bodyPr wrap="none" rtlCol="0">
            <a:spAutoFit/>
          </a:bodyPr>
          <a:lstStyle/>
          <a:p>
            <a:r>
              <a:rPr lang="en-US" dirty="0" smtClean="0"/>
              <a:t>NIM paper being submitted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JLab_theme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JLab_theme_2</Template>
  <TotalTime>2993</TotalTime>
  <Words>1941</Words>
  <Application>Microsoft Office PowerPoint</Application>
  <PresentationFormat>On-screen Show (4:3)</PresentationFormat>
  <Paragraphs>289</Paragraphs>
  <Slides>18</Slides>
  <Notes>10</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JLab_theme_2</vt:lpstr>
      <vt:lpstr>Update on Silicon Photomultipliers</vt:lpstr>
      <vt:lpstr>Bio – Yi Qiang</vt:lpstr>
      <vt:lpstr>Introduction</vt:lpstr>
      <vt:lpstr>Features of SiPM</vt:lpstr>
      <vt:lpstr>Time Resolution and Recovery Time</vt:lpstr>
      <vt:lpstr>SiPM for Hall-D Barrel Calorimeter</vt:lpstr>
      <vt:lpstr>Applications for Scintillating Counters in Hall-D</vt:lpstr>
      <vt:lpstr>Radiation Damage to Silicon Detectors</vt:lpstr>
      <vt:lpstr>Neutron Radiation Tests at JLab</vt:lpstr>
      <vt:lpstr>First Look at the Radiation Damage</vt:lpstr>
      <vt:lpstr>Annealing at Room Temperature</vt:lpstr>
      <vt:lpstr>Test Sequence using AmBe Source </vt:lpstr>
      <vt:lpstr>Recovery at Different Temperatures</vt:lpstr>
      <vt:lpstr>Damage Curve</vt:lpstr>
      <vt:lpstr>Expected Lifetime in Hall-D</vt:lpstr>
      <vt:lpstr>R&amp;D for Electron-Ion Collider</vt:lpstr>
      <vt:lpstr>Summary and Outlook</vt:lpstr>
      <vt:lpstr>Acknowledgement</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Silicon Photomultipliers</dc:title>
  <dc:creator>wing</dc:creator>
  <cp:lastModifiedBy>Pat Stroop</cp:lastModifiedBy>
  <cp:revision>377</cp:revision>
  <dcterms:created xsi:type="dcterms:W3CDTF">2012-05-08T23:36:07Z</dcterms:created>
  <dcterms:modified xsi:type="dcterms:W3CDTF">2012-05-08T23:36:45Z</dcterms:modified>
</cp:coreProperties>
</file>