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s/slide22.xml" ContentType="application/vnd.openxmlformats-officedocument.presentationml.slide+xml"/>
  <Override PartName="/ppt/theme/theme2.xml" ContentType="application/vnd.openxmlformats-officedocument.theme+xml"/>
  <Override PartName="/ppt/theme/theme4.xml" ContentType="application/vnd.openxmlformats-officedocument.theme+xml"/>
  <Override PartName="/ppt/slides/slide2.xml" ContentType="application/vnd.openxmlformats-officedocument.presentationml.slide+xml"/>
  <Override PartName="/docProps/app.xml" ContentType="application/vnd.openxmlformats-officedocument.extended-properties+xml"/>
  <Override PartName="/ppt/slideLayouts/slideLayout23.xml" ContentType="application/vnd.openxmlformats-officedocument.presentationml.slideLayout+xml"/>
  <Override PartName="/ppt/slides/slide11.xml" ContentType="application/vnd.openxmlformats-officedocument.presentationml.slide+xml"/>
  <Override PartName="/ppt/slides/slide18.xml" ContentType="application/vnd.openxmlformats-officedocument.presentationml.slide+xml"/>
  <Override PartName="/ppt/slideLayouts/slideLayout21.xml" ContentType="application/vnd.openxmlformats-officedocument.presentationml.slideLayout+xml"/>
  <Override PartName="/ppt/theme/theme3.xml" ContentType="application/vnd.openxmlformats-officedocument.them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7.xml" ContentType="application/vnd.openxmlformats-officedocument.presentationml.slideLayout+xml"/>
  <Override PartName="/ppt/slideLayouts/slideLayout22.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viewProps.xml" ContentType="application/vnd.openxmlformats-officedocument.presentationml.viewProps+xml"/>
  <Override PartName="/ppt/slideMasters/slideMaster1.xml" ContentType="application/vnd.openxmlformats-officedocument.presentationml.slideMaster+xml"/>
  <Override PartName="/ppt/slideLayouts/slideLayout24.xml" ContentType="application/vnd.openxmlformats-officedocument.presentationml.slideLayout+xml"/>
  <Default Extension="wmf" ContentType="image/x-wmf"/>
  <Override PartName="/ppt/notesSlides/notesSlide3.xml" ContentType="application/vnd.openxmlformats-officedocument.presentationml.notesSlide+xml"/>
  <Override PartName="/ppt/slides/slide25.xml" ContentType="application/vnd.openxmlformats-officedocument.presentationml.slide+xml"/>
  <Override PartName="/ppt/notesSlides/notesSlide4.xml" ContentType="application/vnd.openxmlformats-officedocument.presentationml.notesSlide+xml"/>
  <Override PartName="/ppt/notesSlides/notesSlide7.xml" ContentType="application/vnd.openxmlformats-officedocument.presentationml.notesSlide+xml"/>
  <Override PartName="/ppt/handoutMasters/handoutMaster1.xml" ContentType="application/vnd.openxmlformats-officedocument.presentationml.handoutMaster+xml"/>
  <Override PartName="/ppt/slides/slide13.xml" ContentType="application/vnd.openxmlformats-officedocument.presentationml.slide+xml"/>
  <Override PartName="/ppt/slides/slide14.xml" ContentType="application/vnd.openxmlformats-officedocument.presentationml.slide+xml"/>
  <Override PartName="/ppt/slideLayouts/slideLayout18.xml" ContentType="application/vnd.openxmlformats-officedocument.presentationml.slideLayout+xml"/>
  <Default Extension="doc" ContentType="application/msword"/>
  <Override PartName="/ppt/embeddings/oleObject1.bin" ContentType="application/vnd.openxmlformats-officedocument.oleObject"/>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notesSlides/notesSlide5.xml" ContentType="application/vnd.openxmlformats-officedocument.presentationml.notesSlide+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ppt/slides/slide5.xml" ContentType="application/vnd.openxmlformats-officedocument.presentationml.slide+xml"/>
  <Override PartName="/ppt/slideLayouts/slideLayout14.xml" ContentType="application/vnd.openxmlformats-officedocument.presentationml.slideLayout+xml"/>
  <Override PartName="/ppt/slides/slide10.xml" ContentType="application/vnd.openxmlformats-officedocument.presentationml.slide+xml"/>
  <Override PartName="/ppt/slideLayouts/slideLayout7.xml" ContentType="application/vnd.openxmlformats-officedocument.presentationml.slideLayout+xml"/>
  <Override PartName="/ppt/presProps.xml" ContentType="application/vnd.openxmlformats-officedocument.presentationml.presProps+xml"/>
  <Default Extension="vml" ContentType="application/vnd.openxmlformats-officedocument.vmlDrawing"/>
  <Default Extension="jpeg" ContentType="image/jpeg"/>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docProps/core.xml" ContentType="application/vnd.openxmlformats-package.core-properties+xml"/>
  <Override PartName="/ppt/slideLayouts/slideLayout16.xml" ContentType="application/vnd.openxmlformats-officedocument.presentationml.slideLayout+xml"/>
  <Override PartName="/ppt/slideLayouts/slideLayout13.xml" ContentType="application/vnd.openxmlformats-officedocument.presentationml.slideLayout+xml"/>
  <Override PartName="/ppt/slides/slide8.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Override PartName="/ppt/slideMasters/slideMaster2.xml" ContentType="application/vnd.openxmlformats-officedocument.presentationml.slideMaster+xml"/>
  <Override PartName="/ppt/slideLayouts/slideLayout15.xml" ContentType="application/vnd.openxmlformats-officedocument.presentationml.slideLayout+xml"/>
  <Override PartName="/ppt/slides/slide9.xml" ContentType="application/vnd.openxmlformats-officedocument.presentationml.slide+xml"/>
  <Default Extension="rels" ContentType="application/vnd.openxmlformats-package.relationships+xml"/>
  <Override PartName="/ppt/slides/slide24.xml" ContentType="application/vnd.openxmlformats-officedocument.presentationml.slide+xml"/>
  <Override PartName="/ppt/slideLayouts/slideLayout19.xml" ContentType="application/vnd.openxmlformats-officedocument.presentationml.slideLayout+xml"/>
  <Override PartName="/ppt/slides/slide6.xml" ContentType="application/vnd.openxmlformats-officedocument.presentationml.slide+xml"/>
  <Override PartName="/ppt/slides/slide16.xml" ContentType="application/vnd.openxmlformats-officedocument.presentationml.slide+xml"/>
  <Default Extension="gif" ContentType="image/gif"/>
  <Override PartName="/ppt/slideLayouts/slideLayout12.xml" ContentType="application/vnd.openxmlformats-officedocument.presentationml.slideLayout+xml"/>
  <Override PartName="/ppt/slides/slide19.xml" ContentType="application/vnd.openxmlformats-officedocument.presentationml.slide+xml"/>
  <Override PartName="/ppt/slides/slide12.xml" ContentType="application/vnd.openxmlformats-officedocument.presentationml.slide+xml"/>
</Types>
</file>

<file path=_rels/.rels><?xml version="1.0" encoding="UTF-8" standalone="yes"?>
<Relationships xmlns="http://schemas.openxmlformats.org/package/2006/relationships"><Relationship Id="rId2" Type="http://schemas.openxmlformats.org/package/2006/relationships/metadata/core-properties" Target="docProps/core.xml"/><Relationship Id="rId3" Type="http://schemas.openxmlformats.org/officeDocument/2006/relationships/extended-properties" Target="docProps/app.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trictFirstAndLastChars="0" saveSubsetFonts="1" autoCompressPictures="0">
  <p:sldMasterIdLst>
    <p:sldMasterId id="2147483916" r:id="rId1"/>
    <p:sldMasterId id="2147484193" r:id="rId2"/>
  </p:sldMasterIdLst>
  <p:notesMasterIdLst>
    <p:notesMasterId r:id="rId28"/>
  </p:notesMasterIdLst>
  <p:handoutMasterIdLst>
    <p:handoutMasterId r:id="rId29"/>
  </p:handoutMasterIdLst>
  <p:sldIdLst>
    <p:sldId id="392" r:id="rId3"/>
    <p:sldId id="440" r:id="rId4"/>
    <p:sldId id="425" r:id="rId5"/>
    <p:sldId id="394" r:id="rId6"/>
    <p:sldId id="390" r:id="rId7"/>
    <p:sldId id="396" r:id="rId8"/>
    <p:sldId id="438" r:id="rId9"/>
    <p:sldId id="426" r:id="rId10"/>
    <p:sldId id="391" r:id="rId11"/>
    <p:sldId id="417" r:id="rId12"/>
    <p:sldId id="442" r:id="rId13"/>
    <p:sldId id="427" r:id="rId14"/>
    <p:sldId id="415" r:id="rId15"/>
    <p:sldId id="402" r:id="rId16"/>
    <p:sldId id="445" r:id="rId17"/>
    <p:sldId id="404" r:id="rId18"/>
    <p:sldId id="422" r:id="rId19"/>
    <p:sldId id="405" r:id="rId20"/>
    <p:sldId id="421" r:id="rId21"/>
    <p:sldId id="419" r:id="rId22"/>
    <p:sldId id="436" r:id="rId23"/>
    <p:sldId id="411" r:id="rId24"/>
    <p:sldId id="410" r:id="rId25"/>
    <p:sldId id="437" r:id="rId26"/>
    <p:sldId id="444" r:id="rId2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Helvetica" pitchFamily="-65" charset="0"/>
        <a:ea typeface="+mn-ea"/>
        <a:cs typeface="+mn-cs"/>
      </a:defRPr>
    </a:lvl1pPr>
    <a:lvl2pPr marL="457200" algn="l" rtl="0" eaLnBrk="0" fontAlgn="base" hangingPunct="0">
      <a:spcBef>
        <a:spcPct val="0"/>
      </a:spcBef>
      <a:spcAft>
        <a:spcPct val="0"/>
      </a:spcAft>
      <a:defRPr kern="1200">
        <a:solidFill>
          <a:schemeClr val="tx1"/>
        </a:solidFill>
        <a:latin typeface="Helvetica" pitchFamily="-65" charset="0"/>
        <a:ea typeface="+mn-ea"/>
        <a:cs typeface="+mn-cs"/>
      </a:defRPr>
    </a:lvl2pPr>
    <a:lvl3pPr marL="914400" algn="l" rtl="0" eaLnBrk="0" fontAlgn="base" hangingPunct="0">
      <a:spcBef>
        <a:spcPct val="0"/>
      </a:spcBef>
      <a:spcAft>
        <a:spcPct val="0"/>
      </a:spcAft>
      <a:defRPr kern="1200">
        <a:solidFill>
          <a:schemeClr val="tx1"/>
        </a:solidFill>
        <a:latin typeface="Helvetica" pitchFamily="-65" charset="0"/>
        <a:ea typeface="+mn-ea"/>
        <a:cs typeface="+mn-cs"/>
      </a:defRPr>
    </a:lvl3pPr>
    <a:lvl4pPr marL="1371600" algn="l" rtl="0" eaLnBrk="0" fontAlgn="base" hangingPunct="0">
      <a:spcBef>
        <a:spcPct val="0"/>
      </a:spcBef>
      <a:spcAft>
        <a:spcPct val="0"/>
      </a:spcAft>
      <a:defRPr kern="1200">
        <a:solidFill>
          <a:schemeClr val="tx1"/>
        </a:solidFill>
        <a:latin typeface="Helvetica" pitchFamily="-65" charset="0"/>
        <a:ea typeface="+mn-ea"/>
        <a:cs typeface="+mn-cs"/>
      </a:defRPr>
    </a:lvl4pPr>
    <a:lvl5pPr marL="1828800" algn="l" rtl="0" eaLnBrk="0" fontAlgn="base" hangingPunct="0">
      <a:spcBef>
        <a:spcPct val="0"/>
      </a:spcBef>
      <a:spcAft>
        <a:spcPct val="0"/>
      </a:spcAft>
      <a:defRPr kern="1200">
        <a:solidFill>
          <a:schemeClr val="tx1"/>
        </a:solidFill>
        <a:latin typeface="Helvetica" pitchFamily="-65" charset="0"/>
        <a:ea typeface="+mn-ea"/>
        <a:cs typeface="+mn-cs"/>
      </a:defRPr>
    </a:lvl5pPr>
    <a:lvl6pPr marL="2286000" algn="l" defTabSz="457200" rtl="0" eaLnBrk="1" latinLnBrk="0" hangingPunct="1">
      <a:defRPr kern="1200">
        <a:solidFill>
          <a:schemeClr val="tx1"/>
        </a:solidFill>
        <a:latin typeface="Helvetica" pitchFamily="-65" charset="0"/>
        <a:ea typeface="+mn-ea"/>
        <a:cs typeface="+mn-cs"/>
      </a:defRPr>
    </a:lvl6pPr>
    <a:lvl7pPr marL="2743200" algn="l" defTabSz="457200" rtl="0" eaLnBrk="1" latinLnBrk="0" hangingPunct="1">
      <a:defRPr kern="1200">
        <a:solidFill>
          <a:schemeClr val="tx1"/>
        </a:solidFill>
        <a:latin typeface="Helvetica" pitchFamily="-65" charset="0"/>
        <a:ea typeface="+mn-ea"/>
        <a:cs typeface="+mn-cs"/>
      </a:defRPr>
    </a:lvl7pPr>
    <a:lvl8pPr marL="3200400" algn="l" defTabSz="457200" rtl="0" eaLnBrk="1" latinLnBrk="0" hangingPunct="1">
      <a:defRPr kern="1200">
        <a:solidFill>
          <a:schemeClr val="tx1"/>
        </a:solidFill>
        <a:latin typeface="Helvetica" pitchFamily="-65" charset="0"/>
        <a:ea typeface="+mn-ea"/>
        <a:cs typeface="+mn-cs"/>
      </a:defRPr>
    </a:lvl8pPr>
    <a:lvl9pPr marL="3657600" algn="l" defTabSz="457200" rtl="0" eaLnBrk="1" latinLnBrk="0" hangingPunct="1">
      <a:defRPr kern="1200">
        <a:solidFill>
          <a:schemeClr val="tx1"/>
        </a:solidFill>
        <a:latin typeface="Helvetica" pitchFamily="-65"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141824"/>
    <a:srgbClr val="66FFFF"/>
    <a:srgbClr val="E7E9E8"/>
    <a:srgbClr val="6F98C4"/>
    <a:srgbClr val="FFFFFF"/>
    <a:srgbClr val="FFFF11"/>
    <a:srgbClr val="FFA411"/>
    <a:srgbClr val="FF1C23"/>
    <a:srgbClr val="FF2332"/>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15165" autoAdjust="0"/>
    <p:restoredTop sz="98630" autoAdjust="0"/>
  </p:normalViewPr>
  <p:slideViewPr>
    <p:cSldViewPr>
      <p:cViewPr>
        <p:scale>
          <a:sx n="100" d="100"/>
          <a:sy n="100" d="100"/>
        </p:scale>
        <p:origin x="-1856" y="-8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600"/>
    </p:cViewPr>
  </p:sorterViewPr>
  <p:gridSpacing cx="78028800" cy="78028800"/>
</p:viewPr>
</file>

<file path=ppt/_rels/presentation.xml.rels><?xml version="1.0" encoding="UTF-8" standalone="yes"?>
<Relationships xmlns="http://schemas.openxmlformats.org/package/2006/relationships"><Relationship Id="rId31" Type="http://schemas.openxmlformats.org/officeDocument/2006/relationships/presProps" Target="presProps.xml"/><Relationship Id="rId34" Type="http://schemas.openxmlformats.org/officeDocument/2006/relationships/tableStyles" Target="tableStyles.xml"/><Relationship Id="rId7" Type="http://schemas.openxmlformats.org/officeDocument/2006/relationships/slide" Target="slides/slide5.xml"/><Relationship Id="rId1" Type="http://schemas.openxmlformats.org/officeDocument/2006/relationships/slideMaster" Target="slideMasters/slideMaster1.xml"/><Relationship Id="rId24" Type="http://schemas.openxmlformats.org/officeDocument/2006/relationships/slide" Target="slides/slide22.xml"/><Relationship Id="rId25" Type="http://schemas.openxmlformats.org/officeDocument/2006/relationships/slide" Target="slides/slide23.xml"/><Relationship Id="rId8" Type="http://schemas.openxmlformats.org/officeDocument/2006/relationships/slide" Target="slides/slide6.xml"/><Relationship Id="rId13" Type="http://schemas.openxmlformats.org/officeDocument/2006/relationships/slide" Target="slides/slide11.xml"/><Relationship Id="rId10" Type="http://schemas.openxmlformats.org/officeDocument/2006/relationships/slide" Target="slides/slide8.xml"/><Relationship Id="rId32" Type="http://schemas.openxmlformats.org/officeDocument/2006/relationships/viewProps" Target="viewProps.xml"/><Relationship Id="rId12" Type="http://schemas.openxmlformats.org/officeDocument/2006/relationships/slide" Target="slides/slide10.xml"/><Relationship Id="rId17" Type="http://schemas.openxmlformats.org/officeDocument/2006/relationships/slide" Target="slides/slide15.xml"/><Relationship Id="rId9" Type="http://schemas.openxmlformats.org/officeDocument/2006/relationships/slide" Target="slides/slide7.xml"/><Relationship Id="rId18" Type="http://schemas.openxmlformats.org/officeDocument/2006/relationships/slide" Target="slides/slide16.xml"/><Relationship Id="rId3" Type="http://schemas.openxmlformats.org/officeDocument/2006/relationships/slide" Target="slides/slide1.xml"/><Relationship Id="rId27" Type="http://schemas.openxmlformats.org/officeDocument/2006/relationships/slide" Target="slides/slide25.xml"/><Relationship Id="rId14" Type="http://schemas.openxmlformats.org/officeDocument/2006/relationships/slide" Target="slides/slide12.xml"/><Relationship Id="rId23" Type="http://schemas.openxmlformats.org/officeDocument/2006/relationships/slide" Target="slides/slide21.xml"/><Relationship Id="rId4" Type="http://schemas.openxmlformats.org/officeDocument/2006/relationships/slide" Target="slides/slide2.xml"/><Relationship Id="rId28" Type="http://schemas.openxmlformats.org/officeDocument/2006/relationships/notesMaster" Target="notesMasters/notesMaster1.xml"/><Relationship Id="rId26" Type="http://schemas.openxmlformats.org/officeDocument/2006/relationships/slide" Target="slides/slide24.xml"/><Relationship Id="rId30" Type="http://schemas.openxmlformats.org/officeDocument/2006/relationships/printerSettings" Target="printerSettings/printerSettings1.bin"/><Relationship Id="rId11" Type="http://schemas.openxmlformats.org/officeDocument/2006/relationships/slide" Target="slides/slide9.xml"/><Relationship Id="rId29" Type="http://schemas.openxmlformats.org/officeDocument/2006/relationships/handoutMaster" Target="handoutMasters/handoutMaster1.xml"/><Relationship Id="rId6" Type="http://schemas.openxmlformats.org/officeDocument/2006/relationships/slide" Target="slides/slide4.xml"/><Relationship Id="rId16" Type="http://schemas.openxmlformats.org/officeDocument/2006/relationships/slide" Target="slides/slide14.xml"/><Relationship Id="rId3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19" Type="http://schemas.openxmlformats.org/officeDocument/2006/relationships/slide" Target="slides/slide17.xml"/><Relationship Id="rId20" Type="http://schemas.openxmlformats.org/officeDocument/2006/relationships/slide" Target="slides/slide18.xml"/><Relationship Id="rId22" Type="http://schemas.openxmlformats.org/officeDocument/2006/relationships/slide" Target="slides/slide20.xml"/><Relationship Id="rId21" Type="http://schemas.openxmlformats.org/officeDocument/2006/relationships/slide" Target="slides/slide19.xml"/><Relationship Id="rId2" Type="http://schemas.openxmlformats.org/officeDocument/2006/relationships/slideMaster" Target="slideMasters/slideMaster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image" Target="../media/image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i="1">
                <a:latin typeface="Times" charset="0"/>
              </a:defRPr>
            </a:lvl1pPr>
          </a:lstStyle>
          <a:p>
            <a:pPr>
              <a:defRPr/>
            </a:pPr>
            <a:endParaRPr lang="en-US"/>
          </a:p>
        </p:txBody>
      </p:sp>
      <p:sp>
        <p:nvSpPr>
          <p:cNvPr id="15462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i="1">
                <a:latin typeface="Times" charset="0"/>
              </a:defRPr>
            </a:lvl1pPr>
          </a:lstStyle>
          <a:p>
            <a:pPr>
              <a:defRPr/>
            </a:pPr>
            <a:endParaRPr lang="en-US"/>
          </a:p>
        </p:txBody>
      </p:sp>
      <p:sp>
        <p:nvSpPr>
          <p:cNvPr id="15462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i="1">
                <a:latin typeface="Times" charset="0"/>
              </a:defRPr>
            </a:lvl1pPr>
          </a:lstStyle>
          <a:p>
            <a:pPr>
              <a:defRPr/>
            </a:pPr>
            <a:endParaRPr lang="en-US"/>
          </a:p>
        </p:txBody>
      </p:sp>
      <p:sp>
        <p:nvSpPr>
          <p:cNvPr id="15462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i="1">
                <a:latin typeface="Times" charset="0"/>
              </a:defRPr>
            </a:lvl1pPr>
          </a:lstStyle>
          <a:p>
            <a:pPr>
              <a:defRPr/>
            </a:pPr>
            <a:fld id="{33FC751F-CBA7-5041-9F33-CBB5C0584BA2}" type="slidenum">
              <a:rPr lang="en-US"/>
              <a:pPr>
                <a:defRPr/>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i="1">
                <a:latin typeface="Times" charset="0"/>
              </a:defRPr>
            </a:lvl1pPr>
          </a:lstStyle>
          <a:p>
            <a:pPr>
              <a:defRPr/>
            </a:pPr>
            <a:endParaRPr lang="en-US"/>
          </a:p>
        </p:txBody>
      </p:sp>
      <p:sp>
        <p:nvSpPr>
          <p:cNvPr id="552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i="1">
                <a:latin typeface="Times" charset="0"/>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53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53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i="1">
                <a:latin typeface="Times" charset="0"/>
              </a:defRPr>
            </a:lvl1pPr>
          </a:lstStyle>
          <a:p>
            <a:pPr>
              <a:defRPr/>
            </a:pPr>
            <a:endParaRPr lang="en-US"/>
          </a:p>
        </p:txBody>
      </p:sp>
      <p:sp>
        <p:nvSpPr>
          <p:cNvPr id="553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i="1">
                <a:latin typeface="Times" charset="0"/>
              </a:defRPr>
            </a:lvl1pPr>
          </a:lstStyle>
          <a:p>
            <a:pPr>
              <a:defRPr/>
            </a:pPr>
            <a:fld id="{1D2F8C17-CB86-1E44-9088-E4E6E6FBDBE8}" type="slidenum">
              <a:rPr lang="en-US"/>
              <a:pPr>
                <a:defRPr/>
              </a:pPr>
              <a:t>‹#›</a:t>
            </a:fld>
            <a:endParaRPr 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pitchFamily="31" charset="0"/>
        <a:ea typeface="ＭＳ Ｐゴシック" pitchFamily="5" charset="-128"/>
        <a:cs typeface="ＭＳ Ｐゴシック" pitchFamily="5" charset="-128"/>
      </a:defRPr>
    </a:lvl1pPr>
    <a:lvl2pPr marL="457200" algn="l" rtl="0" eaLnBrk="0" fontAlgn="base" hangingPunct="0">
      <a:spcBef>
        <a:spcPct val="30000"/>
      </a:spcBef>
      <a:spcAft>
        <a:spcPct val="0"/>
      </a:spcAft>
      <a:defRPr sz="1200" kern="1200">
        <a:solidFill>
          <a:schemeClr val="tx1"/>
        </a:solidFill>
        <a:latin typeface="Times" pitchFamily="31" charset="0"/>
        <a:ea typeface="ＭＳ Ｐゴシック" pitchFamily="31" charset="-128"/>
        <a:cs typeface="+mn-cs"/>
      </a:defRPr>
    </a:lvl2pPr>
    <a:lvl3pPr marL="914400" algn="l" rtl="0" eaLnBrk="0" fontAlgn="base" hangingPunct="0">
      <a:spcBef>
        <a:spcPct val="30000"/>
      </a:spcBef>
      <a:spcAft>
        <a:spcPct val="0"/>
      </a:spcAft>
      <a:defRPr sz="1200" kern="1200">
        <a:solidFill>
          <a:schemeClr val="tx1"/>
        </a:solidFill>
        <a:latin typeface="Times" pitchFamily="31" charset="0"/>
        <a:ea typeface="ＭＳ Ｐゴシック" pitchFamily="31" charset="-128"/>
        <a:cs typeface="+mn-cs"/>
      </a:defRPr>
    </a:lvl3pPr>
    <a:lvl4pPr marL="1371600" algn="l" rtl="0" eaLnBrk="0" fontAlgn="base" hangingPunct="0">
      <a:spcBef>
        <a:spcPct val="30000"/>
      </a:spcBef>
      <a:spcAft>
        <a:spcPct val="0"/>
      </a:spcAft>
      <a:defRPr sz="1200" kern="1200">
        <a:solidFill>
          <a:schemeClr val="tx1"/>
        </a:solidFill>
        <a:latin typeface="Times" pitchFamily="31" charset="0"/>
        <a:ea typeface="ＭＳ Ｐゴシック" pitchFamily="31" charset="-128"/>
        <a:cs typeface="+mn-cs"/>
      </a:defRPr>
    </a:lvl4pPr>
    <a:lvl5pPr marL="1828800" algn="l" rtl="0" eaLnBrk="0" fontAlgn="base" hangingPunct="0">
      <a:spcBef>
        <a:spcPct val="30000"/>
      </a:spcBef>
      <a:spcAft>
        <a:spcPct val="0"/>
      </a:spcAft>
      <a:defRPr sz="1200" kern="1200">
        <a:solidFill>
          <a:schemeClr val="tx1"/>
        </a:solidFill>
        <a:latin typeface="Times" pitchFamily="31" charset="0"/>
        <a:ea typeface="ＭＳ Ｐゴシック" pitchFamily="3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63B093D4-B96D-7C46-86E4-3FC0635335FF}" type="slidenum">
              <a:rPr lang="en-US">
                <a:latin typeface="Times" pitchFamily="-65" charset="0"/>
              </a:rPr>
              <a:pPr/>
              <a:t>1</a:t>
            </a:fld>
            <a:endParaRPr lang="en-US">
              <a:latin typeface="Times" pitchFamily="-65" charset="0"/>
            </a:endParaRPr>
          </a:p>
        </p:txBody>
      </p:sp>
      <p:sp>
        <p:nvSpPr>
          <p:cNvPr id="17411" name="Rectangle 2"/>
          <p:cNvSpPr>
            <a:spLocks noGrp="1" noRot="1" noChangeAspect="1" noChangeArrowheads="1"/>
          </p:cNvSpPr>
          <p:nvPr>
            <p:ph type="sldImg"/>
          </p:nvPr>
        </p:nvSpPr>
        <p:spPr>
          <a:solidFill>
            <a:srgbClr val="FFFFFF"/>
          </a:solidFill>
          <a:ln/>
        </p:spPr>
      </p:sp>
      <p:sp>
        <p:nvSpPr>
          <p:cNvPr id="174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pitchFamily="-65" charset="0"/>
              <a:ea typeface="ＭＳ Ｐゴシック" pitchFamily="-65" charset="-128"/>
              <a:cs typeface="ＭＳ Ｐゴシック" pitchFamily="-65"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bwMode="auto">
          <a:xfrm>
            <a:off x="893763" y="379413"/>
            <a:ext cx="5083175" cy="3813175"/>
          </a:xfrm>
          <a:noFill/>
          <a:ln>
            <a:solidFill>
              <a:srgbClr val="000000"/>
            </a:solidFill>
            <a:miter lim="800000"/>
            <a:headEnd/>
            <a:tailEnd/>
          </a:ln>
        </p:spPr>
      </p:sp>
      <p:sp>
        <p:nvSpPr>
          <p:cNvPr id="17411" name="Rectangle 3"/>
          <p:cNvSpPr>
            <a:spLocks noGrp="1" noChangeArrowheads="1"/>
          </p:cNvSpPr>
          <p:nvPr>
            <p:ph type="body" idx="1"/>
          </p:nvPr>
        </p:nvSpPr>
        <p:spPr bwMode="auto">
          <a:xfrm>
            <a:off x="914400" y="4337050"/>
            <a:ext cx="5029200" cy="4083050"/>
          </a:xfrm>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a:ln/>
        </p:spPr>
      </p:sp>
      <p:sp>
        <p:nvSpPr>
          <p:cNvPr id="24579" name="Notes Placeholder 2"/>
          <p:cNvSpPr>
            <a:spLocks noGrp="1"/>
          </p:cNvSpPr>
          <p:nvPr>
            <p:ph type="body" idx="1"/>
          </p:nvPr>
        </p:nvSpPr>
        <p:spPr>
          <a:noFill/>
          <a:ln/>
        </p:spPr>
        <p:txBody>
          <a:bodyPr/>
          <a:lstStyle/>
          <a:p>
            <a:pPr defTabSz="457200" eaLnBrk="1" hangingPunct="1">
              <a:spcBef>
                <a:spcPct val="0"/>
              </a:spcBef>
            </a:pPr>
            <a:r>
              <a:rPr lang="en-US" b="1" dirty="0" smtClean="0">
                <a:solidFill>
                  <a:srgbClr val="4F81BD"/>
                </a:solidFill>
                <a:latin typeface="Times" pitchFamily="-65" charset="0"/>
                <a:ea typeface="Times" pitchFamily="-65" charset="0"/>
                <a:cs typeface="Times" pitchFamily="-65" charset="0"/>
              </a:rPr>
              <a:t>Detector system with EOCD : </a:t>
            </a:r>
            <a:r>
              <a:rPr lang="en-US" b="1" dirty="0" err="1" smtClean="0">
                <a:solidFill>
                  <a:srgbClr val="4F81BD"/>
                </a:solidFill>
                <a:latin typeface="Times" pitchFamily="-65" charset="0"/>
                <a:ea typeface="Times" pitchFamily="-65" charset="0"/>
                <a:cs typeface="Times" pitchFamily="-65" charset="0"/>
              </a:rPr>
              <a:t>SiPM</a:t>
            </a:r>
            <a:r>
              <a:rPr lang="en-US" b="1" dirty="0" smtClean="0">
                <a:solidFill>
                  <a:srgbClr val="4F81BD"/>
                </a:solidFill>
                <a:latin typeface="Times" pitchFamily="-65" charset="0"/>
                <a:ea typeface="Times" pitchFamily="-65" charset="0"/>
                <a:cs typeface="Times" pitchFamily="-65" charset="0"/>
              </a:rPr>
              <a:t> signals convert simultaneously to multi-wavelength optical signals, optically amplified (10dB)  and then multiplexed into a single mode fiber by wavelength division. Receiver </a:t>
            </a:r>
            <a:r>
              <a:rPr lang="en-US" b="1" dirty="0" err="1" smtClean="0">
                <a:solidFill>
                  <a:srgbClr val="4F81BD"/>
                </a:solidFill>
                <a:latin typeface="Times" pitchFamily="-65" charset="0"/>
                <a:ea typeface="Times" pitchFamily="-65" charset="0"/>
                <a:cs typeface="Times" pitchFamily="-65" charset="0"/>
              </a:rPr>
              <a:t>demultiplexs</a:t>
            </a:r>
            <a:r>
              <a:rPr lang="en-US" b="1" dirty="0" smtClean="0">
                <a:solidFill>
                  <a:srgbClr val="4F81BD"/>
                </a:solidFill>
                <a:latin typeface="Times" pitchFamily="-65" charset="0"/>
                <a:ea typeface="Times" pitchFamily="-65" charset="0"/>
                <a:cs typeface="Times" pitchFamily="-65" charset="0"/>
              </a:rPr>
              <a:t> the signal and converted back for remote DAQ. Erbium doped fiber which is laser pumped provides amplification.</a:t>
            </a:r>
          </a:p>
          <a:p>
            <a:pPr defTabSz="457200"/>
            <a:endParaRPr lang="en-US" dirty="0" smtClean="0">
              <a:latin typeface="Times" pitchFamily="-65" charset="0"/>
              <a:ea typeface="ＭＳ Ｐゴシック" pitchFamily="-65" charset="-128"/>
              <a:cs typeface="ＭＳ Ｐゴシック" pitchFamily="-65" charset="-128"/>
            </a:endParaRPr>
          </a:p>
        </p:txBody>
      </p:sp>
      <p:sp>
        <p:nvSpPr>
          <p:cNvPr id="24580" name="Slide Number Placeholder 3"/>
          <p:cNvSpPr>
            <a:spLocks noGrp="1"/>
          </p:cNvSpPr>
          <p:nvPr>
            <p:ph type="sldNum" sz="quarter" idx="5"/>
          </p:nvPr>
        </p:nvSpPr>
        <p:spPr>
          <a:noFill/>
        </p:spPr>
        <p:txBody>
          <a:bodyPr/>
          <a:lstStyle/>
          <a:p>
            <a:fld id="{DED4BFAD-974B-F64B-B3F6-2116F2EBDA38}" type="slidenum">
              <a:rPr lang="en-US" smtClean="0">
                <a:latin typeface="Times" pitchFamily="-65" charset="0"/>
              </a:rPr>
              <a:pPr/>
              <a:t>6</a:t>
            </a:fld>
            <a:endParaRPr lang="en-US" smtClean="0">
              <a:latin typeface="Times" pitchFamily="-65"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xfrm>
            <a:off x="893763" y="379413"/>
            <a:ext cx="5083175" cy="3813175"/>
          </a:xfrm>
          <a:ln/>
        </p:spPr>
      </p:sp>
      <p:sp>
        <p:nvSpPr>
          <p:cNvPr id="28675" name="Rectangle 3"/>
          <p:cNvSpPr>
            <a:spLocks noGrp="1" noChangeArrowheads="1"/>
          </p:cNvSpPr>
          <p:nvPr>
            <p:ph type="body" idx="1"/>
          </p:nvPr>
        </p:nvSpPr>
        <p:spPr>
          <a:xfrm>
            <a:off x="914400" y="4337050"/>
            <a:ext cx="5029200" cy="4083050"/>
          </a:xfrm>
          <a:noFill/>
          <a:ln/>
        </p:spPr>
        <p:txBody>
          <a:bodyPr/>
          <a:lstStyle/>
          <a:p>
            <a:pPr>
              <a:spcBef>
                <a:spcPct val="0"/>
              </a:spcBef>
            </a:pPr>
            <a:endParaRPr lang="en-US" smtClean="0">
              <a:latin typeface="Times" pitchFamily="-65" charset="0"/>
              <a:ea typeface="ＭＳ Ｐゴシック" pitchFamily="-65" charset="-128"/>
              <a:cs typeface="ＭＳ Ｐゴシック" pitchFamily="-65"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893763" y="379413"/>
            <a:ext cx="5083175" cy="3813175"/>
          </a:xfrm>
          <a:noFill/>
          <a:ln>
            <a:solidFill>
              <a:srgbClr val="000000"/>
            </a:solidFill>
            <a:miter lim="800000"/>
            <a:headEnd/>
            <a:tailEnd/>
          </a:ln>
        </p:spPr>
      </p:sp>
      <p:sp>
        <p:nvSpPr>
          <p:cNvPr id="23555" name="Rectangle 3"/>
          <p:cNvSpPr>
            <a:spLocks noGrp="1" noChangeArrowheads="1"/>
          </p:cNvSpPr>
          <p:nvPr>
            <p:ph type="body" idx="1"/>
          </p:nvPr>
        </p:nvSpPr>
        <p:spPr bwMode="auto">
          <a:xfrm>
            <a:off x="914400" y="4338638"/>
            <a:ext cx="5029200" cy="4083050"/>
          </a:xfrm>
          <a:noFill/>
        </p:spPr>
        <p:txBody>
          <a:bodyPr wrap="square" numCol="1" anchor="t" anchorCtr="0" compatLnSpc="1">
            <a:prstTxWarp prst="textNoShape">
              <a:avLst/>
            </a:prstTxWarp>
          </a:bodyPr>
          <a:lstStyle/>
          <a:p>
            <a:endParaRPr lang="en-US">
              <a:ea typeface="ＭＳ Ｐゴシック" pitchFamily="1" charset="-128"/>
              <a:cs typeface="ＭＳ Ｐゴシック" pitchFamily="1"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pPr defTabSz="917575"/>
            <a:fld id="{002D34DE-ECD7-0C40-AF19-3F0E33A462E0}" type="slidenum">
              <a:rPr lang="en-US">
                <a:latin typeface="Arial" pitchFamily="-65" charset="0"/>
              </a:rPr>
              <a:pPr defTabSz="917575"/>
              <a:t>16</a:t>
            </a:fld>
            <a:endParaRPr lang="en-US">
              <a:latin typeface="Arial" pitchFamily="-65"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spcBef>
                <a:spcPct val="0"/>
              </a:spcBef>
            </a:pPr>
            <a:endParaRPr lang="en-US" smtClean="0">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Slide Image Placeholder 1"/>
          <p:cNvSpPr>
            <a:spLocks noGrp="1" noRot="1" noChangeAspect="1"/>
          </p:cNvSpPr>
          <p:nvPr>
            <p:ph type="sldImg"/>
          </p:nvPr>
        </p:nvSpPr>
        <p:spPr>
          <a:ln/>
        </p:spPr>
      </p:sp>
      <p:sp>
        <p:nvSpPr>
          <p:cNvPr id="41987" name="Notes Placeholder 2"/>
          <p:cNvSpPr>
            <a:spLocks noGrp="1"/>
          </p:cNvSpPr>
          <p:nvPr>
            <p:ph type="body" idx="1"/>
          </p:nvPr>
        </p:nvSpPr>
        <p:spPr>
          <a:noFill/>
          <a:ln/>
        </p:spPr>
        <p:txBody>
          <a:bodyPr/>
          <a:lstStyle/>
          <a:p>
            <a:pPr eaLnBrk="1" hangingPunct="1">
              <a:lnSpc>
                <a:spcPct val="80000"/>
              </a:lnSpc>
              <a:spcBef>
                <a:spcPct val="50000"/>
              </a:spcBef>
            </a:pPr>
            <a:r>
              <a:rPr lang="en-US" sz="1000" smtClean="0">
                <a:latin typeface="Times" pitchFamily="-65" charset="0"/>
                <a:ea typeface="ＭＳ Ｐゴシック" pitchFamily="-65" charset="-128"/>
                <a:cs typeface="ＭＳ Ｐゴシック" pitchFamily="-65" charset="-128"/>
              </a:rPr>
              <a:t>AD:</a:t>
            </a:r>
          </a:p>
          <a:p>
            <a:pPr eaLnBrk="1" hangingPunct="1">
              <a:lnSpc>
                <a:spcPct val="80000"/>
              </a:lnSpc>
              <a:spcBef>
                <a:spcPct val="50000"/>
              </a:spcBef>
            </a:pPr>
            <a:r>
              <a:rPr lang="en-US" sz="1000" smtClean="0">
                <a:latin typeface="Times" pitchFamily="-65" charset="0"/>
                <a:ea typeface="ＭＳ Ｐゴシック" pitchFamily="-65" charset="-128"/>
                <a:cs typeface="ＭＳ Ｐゴシック" pitchFamily="-65" charset="-128"/>
              </a:rPr>
              <a:t>5 million people in the United States are living with Alzheimer</a:t>
            </a:r>
            <a:r>
              <a:rPr lang="en-US" sz="1000" smtClean="0">
                <a:latin typeface="Times" pitchFamily="-65" charset="0"/>
                <a:ea typeface="ヒラギノ角ゴ Pro W3" pitchFamily="-65" charset="-128"/>
                <a:cs typeface="ヒラギノ角ゴ Pro W3" pitchFamily="-65" charset="-128"/>
              </a:rPr>
              <a:t>’</a:t>
            </a:r>
            <a:r>
              <a:rPr lang="en-US" sz="1000" smtClean="0">
                <a:latin typeface="Times" pitchFamily="-65" charset="0"/>
                <a:ea typeface="ＭＳ Ｐゴシック" pitchFamily="-65" charset="-128"/>
                <a:cs typeface="ＭＳ Ｐゴシック" pitchFamily="-65" charset="-128"/>
              </a:rPr>
              <a:t>s</a:t>
            </a:r>
          </a:p>
          <a:p>
            <a:pPr eaLnBrk="1" hangingPunct="1">
              <a:lnSpc>
                <a:spcPct val="80000"/>
              </a:lnSpc>
              <a:spcBef>
                <a:spcPct val="50000"/>
              </a:spcBef>
            </a:pPr>
            <a:r>
              <a:rPr lang="en-US" sz="1000" smtClean="0">
                <a:latin typeface="Times" pitchFamily="-65" charset="0"/>
                <a:ea typeface="ＭＳ Ｐゴシック" pitchFamily="-65" charset="-128"/>
                <a:cs typeface="ＭＳ Ｐゴシック" pitchFamily="-65" charset="-128"/>
              </a:rPr>
              <a:t>Every 72 seconds, someone develops Alzheimer</a:t>
            </a:r>
            <a:r>
              <a:rPr lang="en-US" sz="1000" smtClean="0">
                <a:latin typeface="Times" pitchFamily="-65" charset="0"/>
                <a:ea typeface="ヒラギノ角ゴ Pro W3" pitchFamily="-65" charset="-128"/>
                <a:cs typeface="ヒラギノ角ゴ Pro W3" pitchFamily="-65" charset="-128"/>
              </a:rPr>
              <a:t>’</a:t>
            </a:r>
            <a:r>
              <a:rPr lang="en-US" sz="1000" smtClean="0">
                <a:latin typeface="Times" pitchFamily="-65" charset="0"/>
                <a:ea typeface="ＭＳ Ｐゴシック" pitchFamily="-65" charset="-128"/>
                <a:cs typeface="ＭＳ Ｐゴシック" pitchFamily="-65" charset="-128"/>
              </a:rPr>
              <a:t>s </a:t>
            </a:r>
          </a:p>
          <a:p>
            <a:pPr eaLnBrk="1" hangingPunct="1">
              <a:lnSpc>
                <a:spcPct val="80000"/>
              </a:lnSpc>
              <a:spcBef>
                <a:spcPct val="50000"/>
              </a:spcBef>
            </a:pPr>
            <a:r>
              <a:rPr lang="en-US" sz="1000" smtClean="0">
                <a:latin typeface="Times" pitchFamily="-65" charset="0"/>
                <a:ea typeface="ＭＳ Ｐゴシック" pitchFamily="-65" charset="-128"/>
                <a:cs typeface="ＭＳ Ｐゴシック" pitchFamily="-65" charset="-128"/>
              </a:rPr>
              <a:t>The direct and indirect costs of Alzheimer</a:t>
            </a:r>
            <a:r>
              <a:rPr lang="en-US" sz="1000" smtClean="0">
                <a:latin typeface="Times" pitchFamily="-65" charset="0"/>
                <a:ea typeface="ヒラギノ角ゴ Pro W3" pitchFamily="-65" charset="-128"/>
                <a:cs typeface="ヒラギノ角ゴ Pro W3" pitchFamily="-65" charset="-128"/>
              </a:rPr>
              <a:t>’</a:t>
            </a:r>
            <a:r>
              <a:rPr lang="en-US" sz="1000" smtClean="0">
                <a:latin typeface="Times" pitchFamily="-65" charset="0"/>
                <a:ea typeface="ＭＳ Ｐゴシック" pitchFamily="-65" charset="-128"/>
                <a:cs typeface="ＭＳ Ｐゴシック" pitchFamily="-65" charset="-128"/>
              </a:rPr>
              <a:t>s and other dementias amount to more than $148 billion annually.</a:t>
            </a:r>
          </a:p>
          <a:p>
            <a:pPr eaLnBrk="1" hangingPunct="1">
              <a:lnSpc>
                <a:spcPct val="80000"/>
              </a:lnSpc>
              <a:spcBef>
                <a:spcPct val="50000"/>
              </a:spcBef>
            </a:pPr>
            <a:r>
              <a:rPr lang="en-US" sz="1000" smtClean="0">
                <a:latin typeface="Verdana" pitchFamily="-65" charset="0"/>
                <a:ea typeface="ＭＳ Ｐゴシック" pitchFamily="-65" charset="-128"/>
                <a:cs typeface="ＭＳ Ｐゴシック" pitchFamily="-65" charset="-128"/>
              </a:rPr>
              <a:t>Seventh-leading cause of death in the United States</a:t>
            </a:r>
            <a:endParaRPr lang="en-US" sz="1000" smtClean="0">
              <a:solidFill>
                <a:srgbClr val="343637"/>
              </a:solidFill>
              <a:latin typeface="Verdana" pitchFamily="-65" charset="0"/>
              <a:ea typeface="ＭＳ Ｐゴシック" pitchFamily="-65" charset="-128"/>
              <a:cs typeface="ＭＳ Ｐゴシック" pitchFamily="-65" charset="-128"/>
            </a:endParaRPr>
          </a:p>
          <a:p>
            <a:pPr eaLnBrk="1" hangingPunct="1">
              <a:lnSpc>
                <a:spcPct val="80000"/>
              </a:lnSpc>
              <a:spcBef>
                <a:spcPct val="0"/>
              </a:spcBef>
            </a:pPr>
            <a:r>
              <a:rPr lang="en-US" sz="1000" smtClean="0">
                <a:latin typeface="Times" pitchFamily="-65" charset="0"/>
                <a:ea typeface="ＭＳ Ｐゴシック" pitchFamily="-65" charset="-128"/>
                <a:cs typeface="ＭＳ Ｐゴシック" pitchFamily="-65" charset="-128"/>
              </a:rPr>
              <a:t>Parkensons:</a:t>
            </a:r>
          </a:p>
          <a:p>
            <a:pPr eaLnBrk="1" hangingPunct="1">
              <a:lnSpc>
                <a:spcPct val="80000"/>
              </a:lnSpc>
              <a:spcBef>
                <a:spcPct val="0"/>
              </a:spcBef>
              <a:spcAft>
                <a:spcPts val="2000"/>
              </a:spcAft>
            </a:pPr>
            <a:r>
              <a:rPr lang="en-US" sz="1000" smtClean="0">
                <a:solidFill>
                  <a:srgbClr val="292929"/>
                </a:solidFill>
                <a:latin typeface="Verdana" pitchFamily="-65" charset="0"/>
                <a:ea typeface="ＭＳ Ｐゴシック" pitchFamily="-65" charset="-128"/>
                <a:cs typeface="ＭＳ Ｐゴシック" pitchFamily="-65" charset="-128"/>
              </a:rPr>
              <a:t>Nerve cells (neurons) in a part of the brain called the substantia nigra die or become impaired. Normally, these cells produce a vital chemical known as dopamine. Dopamine allows smooth, coordinated function of the body's muscles and movement.</a:t>
            </a:r>
            <a:endParaRPr lang="en-US" sz="1000" smtClean="0">
              <a:solidFill>
                <a:srgbClr val="292929"/>
              </a:solidFill>
              <a:latin typeface="Verdana" pitchFamily="-65" charset="0"/>
              <a:ea typeface="ヒラギノ角ゴ Pro W3" pitchFamily="-65" charset="-128"/>
              <a:cs typeface="ヒラギノ角ゴ Pro W3" pitchFamily="-65" charset="-128"/>
            </a:endParaRPr>
          </a:p>
          <a:p>
            <a:pPr eaLnBrk="1" hangingPunct="1">
              <a:lnSpc>
                <a:spcPct val="80000"/>
              </a:lnSpc>
              <a:spcBef>
                <a:spcPct val="0"/>
              </a:spcBef>
              <a:spcAft>
                <a:spcPts val="2000"/>
              </a:spcAft>
            </a:pPr>
            <a:r>
              <a:rPr lang="en-US" sz="1000" smtClean="0">
                <a:solidFill>
                  <a:srgbClr val="292929"/>
                </a:solidFill>
                <a:latin typeface="Verdana" pitchFamily="-65" charset="0"/>
                <a:ea typeface="ＭＳ Ｐゴシック" pitchFamily="-65" charset="-128"/>
                <a:cs typeface="ＭＳ Ｐゴシック" pitchFamily="-65" charset="-128"/>
              </a:rPr>
              <a:t>When approximately 80% of the dopamine-producing cells are damaged, the symptoms of Parkinson disease appear.</a:t>
            </a:r>
          </a:p>
          <a:p>
            <a:pPr eaLnBrk="1" hangingPunct="1">
              <a:lnSpc>
                <a:spcPct val="80000"/>
              </a:lnSpc>
              <a:spcBef>
                <a:spcPct val="0"/>
              </a:spcBef>
              <a:spcAft>
                <a:spcPts val="2000"/>
              </a:spcAft>
            </a:pPr>
            <a:r>
              <a:rPr lang="en-US" altLang="ja-JP" sz="1000" smtClean="0">
                <a:solidFill>
                  <a:srgbClr val="292929"/>
                </a:solidFill>
                <a:latin typeface="Verdana" pitchFamily="-65" charset="0"/>
                <a:ea typeface="ＭＳ Ｐゴシック" pitchFamily="-65" charset="-128"/>
                <a:cs typeface="ＭＳ Ｐゴシック" pitchFamily="-65" charset="-128"/>
              </a:rPr>
              <a:t>In the United States, it is estimated that 60,000 new cases are diagnosed each year, joining the 1.5 million Americans who currently have Parkinson disease.</a:t>
            </a:r>
            <a:endParaRPr lang="en-US" altLang="ja-JP" sz="1000" smtClean="0">
              <a:solidFill>
                <a:srgbClr val="292929"/>
              </a:solidFill>
              <a:latin typeface="Verdana" pitchFamily="-65" charset="0"/>
              <a:ea typeface="ヒラギノ角ゴ Pro W3" pitchFamily="-65" charset="-128"/>
              <a:cs typeface="ヒラギノ角ゴ Pro W3" pitchFamily="-65" charset="-128"/>
            </a:endParaRPr>
          </a:p>
          <a:p>
            <a:pPr eaLnBrk="1" hangingPunct="1">
              <a:lnSpc>
                <a:spcPct val="80000"/>
              </a:lnSpc>
              <a:spcBef>
                <a:spcPct val="0"/>
              </a:spcBef>
              <a:spcAft>
                <a:spcPts val="2000"/>
              </a:spcAft>
            </a:pPr>
            <a:r>
              <a:rPr lang="en-US" altLang="ja-JP" sz="1000" smtClean="0">
                <a:solidFill>
                  <a:srgbClr val="292929"/>
                </a:solidFill>
                <a:latin typeface="Verdana" pitchFamily="-65" charset="0"/>
                <a:ea typeface="ＭＳ Ｐゴシック" pitchFamily="-65" charset="-128"/>
                <a:cs typeface="ＭＳ Ｐゴシック" pitchFamily="-65" charset="-128"/>
              </a:rPr>
              <a:t> While the condition usually develops after the age of 65, 15% of those diagnosed are under 50.</a:t>
            </a:r>
            <a:endParaRPr lang="en-US" sz="1400" smtClean="0">
              <a:solidFill>
                <a:srgbClr val="292929"/>
              </a:solidFill>
              <a:latin typeface="Verdana" pitchFamily="-65" charset="0"/>
              <a:ea typeface="ＭＳ Ｐゴシック" pitchFamily="-65" charset="-128"/>
              <a:cs typeface="ＭＳ Ｐゴシック" pitchFamily="-65" charset="-128"/>
            </a:endParaRPr>
          </a:p>
          <a:p>
            <a:pPr eaLnBrk="1" hangingPunct="1">
              <a:lnSpc>
                <a:spcPct val="80000"/>
              </a:lnSpc>
              <a:spcBef>
                <a:spcPct val="0"/>
              </a:spcBef>
            </a:pPr>
            <a:endParaRPr lang="en-US" sz="1000" smtClean="0">
              <a:latin typeface="Times" pitchFamily="-65" charset="0"/>
              <a:ea typeface="ＭＳ Ｐゴシック" pitchFamily="-65" charset="-128"/>
              <a:cs typeface="ＭＳ Ｐゴシック" pitchFamily="-65" charset="-128"/>
            </a:endParaRPr>
          </a:p>
        </p:txBody>
      </p:sp>
      <p:sp>
        <p:nvSpPr>
          <p:cNvPr id="41988" name="Slide Number Placeholder 3"/>
          <p:cNvSpPr>
            <a:spLocks noGrp="1"/>
          </p:cNvSpPr>
          <p:nvPr>
            <p:ph type="sldNum" sz="quarter" idx="5"/>
          </p:nvPr>
        </p:nvSpPr>
        <p:spPr>
          <a:noFill/>
        </p:spPr>
        <p:txBody>
          <a:bodyPr/>
          <a:lstStyle/>
          <a:p>
            <a:fld id="{FF0E4FE3-C32F-094A-A2F7-BCAEA6A348D7}" type="slidenum">
              <a:rPr lang="en-US" smtClean="0">
                <a:latin typeface="Times" pitchFamily="-65" charset="0"/>
              </a:rPr>
              <a:pPr/>
              <a:t>19</a:t>
            </a:fld>
            <a:endParaRPr lang="en-US" smtClean="0">
              <a:latin typeface="Times" pitchFamily="-65"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815DA1-75D5-5A4E-B959-B3180231768F}" type="slidenum">
              <a:rPr lang="en-US"/>
              <a:pPr/>
              <a:t>21</a:t>
            </a:fld>
            <a:endParaRPr lang="en-US"/>
          </a:p>
        </p:txBody>
      </p:sp>
      <p:sp>
        <p:nvSpPr>
          <p:cNvPr id="18739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739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sz="1200" kern="1200" dirty="0" smtClean="0">
                <a:solidFill>
                  <a:schemeClr val="tx1"/>
                </a:solidFill>
                <a:latin typeface="Times" pitchFamily="-112" charset="0"/>
                <a:ea typeface="+mn-ea"/>
                <a:cs typeface="+mn-cs"/>
              </a:rPr>
              <a:t>For several decades through BER, DOE has been actively funding basic ecological research to understand the direct impacts of enhanced atmospheric CO</a:t>
            </a:r>
            <a:r>
              <a:rPr lang="en-US" sz="1200" kern="1200" baseline="-25000" dirty="0" smtClean="0">
                <a:solidFill>
                  <a:schemeClr val="tx1"/>
                </a:solidFill>
                <a:latin typeface="Times" pitchFamily="-112" charset="0"/>
                <a:ea typeface="+mn-ea"/>
                <a:cs typeface="+mn-cs"/>
              </a:rPr>
              <a:t>2</a:t>
            </a:r>
            <a:r>
              <a:rPr lang="en-US" sz="1200" kern="1200" dirty="0" smtClean="0">
                <a:solidFill>
                  <a:schemeClr val="tx1"/>
                </a:solidFill>
                <a:latin typeface="Times" pitchFamily="-112" charset="0"/>
                <a:ea typeface="+mn-ea"/>
                <a:cs typeface="+mn-cs"/>
              </a:rPr>
              <a:t>. Findings of enhanced plant productivity with enhanced CO</a:t>
            </a:r>
            <a:r>
              <a:rPr lang="en-US" sz="1200" kern="1200" baseline="-25000" dirty="0" smtClean="0">
                <a:solidFill>
                  <a:schemeClr val="tx1"/>
                </a:solidFill>
                <a:latin typeface="Times" pitchFamily="-112" charset="0"/>
                <a:ea typeface="+mn-ea"/>
                <a:cs typeface="+mn-cs"/>
              </a:rPr>
              <a:t>2</a:t>
            </a:r>
            <a:r>
              <a:rPr lang="en-US" sz="1200" kern="1200" dirty="0" smtClean="0">
                <a:solidFill>
                  <a:schemeClr val="tx1"/>
                </a:solidFill>
                <a:latin typeface="Times" pitchFamily="-112" charset="0"/>
                <a:ea typeface="+mn-ea"/>
                <a:cs typeface="+mn-cs"/>
              </a:rPr>
              <a:t> in greenhouse and open top chamber experiments in the 1980’s and 1990’s were only partially confirmed by current Free Air Carbon Dioxide Enrichment (FACE) experiments suggesting nutrient limitations to plant productivity in natural ecological settings.   Some remaining questions include: (1) how can the initial enhanced plant productivity with increased CO</a:t>
            </a:r>
            <a:r>
              <a:rPr lang="en-US" sz="1200" kern="1200" baseline="-25000" dirty="0" smtClean="0">
                <a:solidFill>
                  <a:schemeClr val="tx1"/>
                </a:solidFill>
                <a:latin typeface="Times" pitchFamily="-112" charset="0"/>
                <a:ea typeface="+mn-ea"/>
                <a:cs typeface="+mn-cs"/>
              </a:rPr>
              <a:t>2</a:t>
            </a:r>
            <a:r>
              <a:rPr lang="en-US" sz="1200" kern="1200" dirty="0" smtClean="0">
                <a:solidFill>
                  <a:schemeClr val="tx1"/>
                </a:solidFill>
                <a:latin typeface="Times" pitchFamily="-112" charset="0"/>
                <a:ea typeface="+mn-ea"/>
                <a:cs typeface="+mn-cs"/>
              </a:rPr>
              <a:t> be maintained?  (2) what is the role of enhanced plant </a:t>
            </a:r>
            <a:r>
              <a:rPr lang="en-US" sz="1200" kern="1200" dirty="0" err="1" smtClean="0">
                <a:solidFill>
                  <a:schemeClr val="tx1"/>
                </a:solidFill>
                <a:latin typeface="Times" pitchFamily="-112" charset="0"/>
                <a:ea typeface="+mn-ea"/>
                <a:cs typeface="+mn-cs"/>
              </a:rPr>
              <a:t>photosynthate</a:t>
            </a:r>
            <a:r>
              <a:rPr lang="en-US" sz="1200" kern="1200" dirty="0" smtClean="0">
                <a:solidFill>
                  <a:schemeClr val="tx1"/>
                </a:solidFill>
                <a:latin typeface="Times" pitchFamily="-112" charset="0"/>
                <a:ea typeface="+mn-ea"/>
                <a:cs typeface="+mn-cs"/>
              </a:rPr>
              <a:t> production to the short-term microbial activity that could stimulate nutrient turnover? (3) are there ways to stimulate plants to sequester more CO</a:t>
            </a:r>
            <a:r>
              <a:rPr lang="en-US" sz="1200" kern="1200" baseline="-25000" dirty="0" smtClean="0">
                <a:solidFill>
                  <a:schemeClr val="tx1"/>
                </a:solidFill>
                <a:latin typeface="Times" pitchFamily="-112" charset="0"/>
                <a:ea typeface="+mn-ea"/>
                <a:cs typeface="+mn-cs"/>
              </a:rPr>
              <a:t>2</a:t>
            </a:r>
            <a:r>
              <a:rPr lang="en-US" sz="1200" kern="1200" dirty="0" smtClean="0">
                <a:solidFill>
                  <a:schemeClr val="tx1"/>
                </a:solidFill>
                <a:latin typeface="Times" pitchFamily="-112" charset="0"/>
                <a:ea typeface="+mn-ea"/>
                <a:cs typeface="+mn-cs"/>
              </a:rPr>
              <a:t>?</a:t>
            </a:r>
            <a:r>
              <a:rPr lang="en-US" dirty="0" smtClean="0"/>
              <a:t> </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69948" y="609600"/>
            <a:ext cx="5404104" cy="3282696"/>
          </a:xfrm>
          <a:prstGeom prst="roundRect">
            <a:avLst>
              <a:gd name="adj" fmla="val 10522"/>
            </a:avLst>
          </a:prstGeom>
          <a:ln w="57150">
            <a:solidFill>
              <a:schemeClr val="bg1"/>
            </a:solidFill>
          </a:ln>
        </p:spPr>
        <p:style>
          <a:lnRef idx="1">
            <a:schemeClr val="accent4"/>
          </a:lnRef>
          <a:fillRef idx="3">
            <a:schemeClr val="accent4"/>
          </a:fillRef>
          <a:effectRef idx="2">
            <a:schemeClr val="accent4"/>
          </a:effectRef>
          <a:fontRef idx="none"/>
        </p:style>
        <p:txBody>
          <a:bodyPr tIns="182880" bIns="182880">
            <a:normAutofit/>
            <a:scene3d>
              <a:camera prst="orthographicFront"/>
              <a:lightRig rig="chilly" dir="t"/>
            </a:scene3d>
            <a:sp3d extrusionH="6350">
              <a:extrusionClr>
                <a:schemeClr val="bg1"/>
              </a:extrusionClr>
            </a:sp3d>
          </a:bodyPr>
          <a:lstStyle>
            <a:lvl1pPr marL="342900" indent="-342900" algn="ctr" defTabSz="914400" rtl="0" eaLnBrk="1" latinLnBrk="0" hangingPunct="1">
              <a:lnSpc>
                <a:spcPts val="5200"/>
              </a:lnSpc>
              <a:spcBef>
                <a:spcPts val="2000"/>
              </a:spcBef>
              <a:buSzPct val="80000"/>
              <a:buFont typeface="Wingdings" pitchFamily="2" charset="2"/>
              <a:buNone/>
              <a:defRPr sz="5400" b="1" kern="1200" baseline="0">
                <a:gradFill>
                  <a:gsLst>
                    <a:gs pos="50000">
                      <a:schemeClr val="bg1">
                        <a:lumMod val="85000"/>
                      </a:schemeClr>
                    </a:gs>
                    <a:gs pos="100000">
                      <a:schemeClr val="bg1">
                        <a:lumMod val="65000"/>
                      </a:schemeClr>
                    </a:gs>
                  </a:gsLst>
                  <a:lin ang="5400000" scaled="0"/>
                </a:gradFill>
                <a:effectLst/>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2057400" y="4191000"/>
            <a:ext cx="5029200" cy="1447800"/>
          </a:xfrm>
          <a:effectLst/>
        </p:spPr>
        <p:txBody>
          <a:bodyPr/>
          <a:lstStyle>
            <a:lvl1pPr marL="0" indent="0" algn="ctr" defTabSz="914400" rtl="0" eaLnBrk="1" latinLnBrk="0" hangingPunct="1">
              <a:spcBef>
                <a:spcPts val="0"/>
              </a:spcBef>
              <a:buSzPct val="80000"/>
              <a:buFont typeface="Wingdings" pitchFamily="2" charset="2"/>
              <a:buNone/>
              <a:defRPr sz="2000" b="1" kern="1200">
                <a:gradFill>
                  <a:gsLst>
                    <a:gs pos="50000">
                      <a:schemeClr val="tx1">
                        <a:lumMod val="65000"/>
                        <a:lumOff val="35000"/>
                      </a:schemeClr>
                    </a:gs>
                    <a:gs pos="100000">
                      <a:schemeClr val="tx1">
                        <a:lumMod val="85000"/>
                        <a:lumOff val="15000"/>
                      </a:schemeClr>
                    </a:gs>
                  </a:gsLst>
                  <a:lin ang="5400000" scaled="0"/>
                </a:gradFill>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67C756E-5546-B344-94A8-F87F74CEB785}"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1670" y="793376"/>
            <a:ext cx="3794760" cy="968189"/>
          </a:xfrm>
        </p:spPr>
        <p:txBody>
          <a:bodyPr anchor="b"/>
          <a:lstStyle>
            <a:lvl1pPr algn="l">
              <a:lnSpc>
                <a:spcPts val="4000"/>
              </a:lnSpc>
              <a:defRPr sz="3600" b="1"/>
            </a:lvl1pPr>
          </a:lstStyle>
          <a:p>
            <a:r>
              <a:rPr lang="en-US" smtClean="0"/>
              <a:t>Click to edit Master title style</a:t>
            </a:r>
            <a:endParaRPr/>
          </a:p>
        </p:txBody>
      </p:sp>
      <p:sp>
        <p:nvSpPr>
          <p:cNvPr id="3" name="Content Placeholder 2"/>
          <p:cNvSpPr>
            <a:spLocks noGrp="1"/>
          </p:cNvSpPr>
          <p:nvPr>
            <p:ph idx="1"/>
          </p:nvPr>
        </p:nvSpPr>
        <p:spPr>
          <a:xfrm>
            <a:off x="4800600" y="658906"/>
            <a:ext cx="3794760" cy="5405719"/>
          </a:xfrm>
        </p:spPr>
        <p:txBody>
          <a:bodyPr/>
          <a:lstStyle>
            <a:lvl1pPr>
              <a:spcBef>
                <a:spcPts val="2000"/>
              </a:spcBef>
              <a:defRPr sz="2200">
                <a:effectLst/>
              </a:defRPr>
            </a:lvl1pPr>
            <a:lvl2pPr>
              <a:spcBef>
                <a:spcPts val="2000"/>
              </a:spcBef>
              <a:defRPr sz="2000">
                <a:effectLst/>
              </a:defRPr>
            </a:lvl2pPr>
            <a:lvl3pPr>
              <a:spcBef>
                <a:spcPts val="2000"/>
              </a:spcBef>
              <a:defRPr sz="1800">
                <a:effectLst/>
              </a:defRPr>
            </a:lvl3pPr>
            <a:lvl4pPr>
              <a:spcBef>
                <a:spcPts val="2000"/>
              </a:spcBef>
              <a:defRPr sz="1800">
                <a:effectLst/>
              </a:defRPr>
            </a:lvl4pPr>
            <a:lvl5pPr>
              <a:spcBef>
                <a:spcPts val="2000"/>
              </a:spcBef>
              <a:defRPr sz="1800">
                <a:effectLst/>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591670" y="1748118"/>
            <a:ext cx="3794760" cy="3814482"/>
          </a:xfrm>
        </p:spPr>
        <p:txBody>
          <a:bodyPr/>
          <a:lstStyle>
            <a:lvl1pPr marL="0" indent="0">
              <a:lnSpc>
                <a:spcPct val="110000"/>
              </a:lnSpc>
              <a:buNone/>
              <a:defRPr sz="20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solidFill>
                  <a:schemeClr val="tx1">
                    <a:lumMod val="50000"/>
                    <a:lumOff val="50000"/>
                  </a:schemeClr>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809BFA66-34E4-1B4E-A18C-F94B3557E31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591670" y="793376"/>
            <a:ext cx="3807293" cy="968189"/>
          </a:xfrm>
          <a:scene3d>
            <a:camera prst="orthographicFront"/>
            <a:lightRig rig="chilly" dir="t"/>
          </a:scene3d>
          <a:sp3d extrusionH="12700">
            <a:extrusionClr>
              <a:schemeClr val="bg1"/>
            </a:extrusionClr>
          </a:sp3d>
        </p:spPr>
        <p:txBody>
          <a:bodyPr anchor="b"/>
          <a:lstStyle>
            <a:lvl1pPr algn="l" defTabSz="914400" rtl="0" eaLnBrk="1" latinLnBrk="0" hangingPunct="1">
              <a:lnSpc>
                <a:spcPts val="4000"/>
              </a:lnSpc>
              <a:spcBef>
                <a:spcPct val="0"/>
              </a:spcBef>
              <a:buNone/>
              <a:defRPr sz="3600" b="1" kern="1200" baseline="0">
                <a:gradFill>
                  <a:gsLst>
                    <a:gs pos="50000">
                      <a:schemeClr val="tx1">
                        <a:lumMod val="65000"/>
                        <a:lumOff val="35000"/>
                      </a:schemeClr>
                    </a:gs>
                    <a:gs pos="100000">
                      <a:schemeClr val="tx1">
                        <a:lumMod val="85000"/>
                        <a:lumOff val="15000"/>
                      </a:schemeClr>
                    </a:gs>
                  </a:gsLst>
                  <a:lin ang="5400000" scaled="0"/>
                </a:gradFill>
                <a:effectLst/>
                <a:latin typeface="+mj-lt"/>
                <a:ea typeface="+mj-ea"/>
                <a:cs typeface="+mj-cs"/>
              </a:defRPr>
            </a:lvl1pPr>
          </a:lstStyle>
          <a:p>
            <a:r>
              <a:rPr lang="en-US" smtClean="0"/>
              <a:t>Click to edit Master title style</a:t>
            </a:r>
            <a:endParaRPr/>
          </a:p>
        </p:txBody>
      </p:sp>
      <p:sp>
        <p:nvSpPr>
          <p:cNvPr id="9" name="Text Placeholder 3"/>
          <p:cNvSpPr>
            <a:spLocks noGrp="1"/>
          </p:cNvSpPr>
          <p:nvPr>
            <p:ph type="body" sz="half" idx="2"/>
          </p:nvPr>
        </p:nvSpPr>
        <p:spPr>
          <a:xfrm>
            <a:off x="591670" y="1748118"/>
            <a:ext cx="3807293" cy="3585882"/>
          </a:xfrm>
          <a:effectLst/>
        </p:spPr>
        <p:txBody>
          <a:bodyPr/>
          <a:lstStyle>
            <a:lvl1pPr marL="0" indent="0">
              <a:lnSpc>
                <a:spcPct val="110000"/>
              </a:lnSpc>
              <a:buNone/>
              <a:defRPr sz="2000" kern="1200">
                <a:gradFill>
                  <a:gsLst>
                    <a:gs pos="50000">
                      <a:schemeClr val="tx1">
                        <a:lumMod val="65000"/>
                        <a:lumOff val="35000"/>
                      </a:schemeClr>
                    </a:gs>
                    <a:gs pos="100000">
                      <a:schemeClr val="tx1">
                        <a:lumMod val="85000"/>
                        <a:lumOff val="15000"/>
                      </a:schemeClr>
                    </a:gs>
                  </a:gsLst>
                  <a:lin ang="5400000" scaled="0"/>
                </a:gradFill>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Picture Placeholder 10"/>
          <p:cNvSpPr>
            <a:spLocks noGrp="1"/>
          </p:cNvSpPr>
          <p:nvPr>
            <p:ph type="pic" sz="quarter" idx="13"/>
          </p:nvPr>
        </p:nvSpPr>
        <p:spPr>
          <a:xfrm>
            <a:off x="4800600" y="671514"/>
            <a:ext cx="3810000" cy="4599734"/>
          </a:xfrm>
          <a:prstGeom prst="roundRect">
            <a:avLst>
              <a:gd name="adj" fmla="val 4391"/>
            </a:avLst>
          </a:prstGeom>
          <a:noFill/>
          <a:ln w="57150">
            <a:solidFill>
              <a:schemeClr val="bg1"/>
            </a:solidFill>
          </a:ln>
        </p:spPr>
        <p:style>
          <a:lnRef idx="1">
            <a:schemeClr val="accent1"/>
          </a:lnRef>
          <a:fillRef idx="3">
            <a:schemeClr val="accent1"/>
          </a:fillRef>
          <a:effectRef idx="2">
            <a:schemeClr val="accent1"/>
          </a:effectRef>
          <a:fontRef idx="none"/>
        </p:style>
        <p:txBody>
          <a:bodyPr>
            <a:noAutofit/>
            <a:sp3d extrusionH="6350">
              <a:bevelT w="19050" h="12700" prst="softRound"/>
              <a:extrusionClr>
                <a:schemeClr val="bg1"/>
              </a:extrusionClr>
            </a:sp3d>
          </a:bodyPr>
          <a:lstStyle>
            <a:lvl1pPr marL="342900" indent="-342900" algn="l" defTabSz="914400" rtl="0" eaLnBrk="1" latinLnBrk="0" hangingPunct="1">
              <a:spcBef>
                <a:spcPts val="2000"/>
              </a:spcBef>
              <a:buSzPct val="80000"/>
              <a:buFont typeface="Wingdings" pitchFamily="2" charset="2"/>
              <a:buNone/>
              <a:defRPr sz="240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pPr lvl="0"/>
            <a:r>
              <a:rPr lang="en-US" noProof="0" smtClean="0"/>
              <a:t>Click icon to add picture</a:t>
            </a:r>
            <a:endParaRPr noProof="0"/>
          </a:p>
        </p:txBody>
      </p:sp>
      <p:sp>
        <p:nvSpPr>
          <p:cNvPr id="5" name="Date Placeholder 4"/>
          <p:cNvSpPr>
            <a:spLocks noGrp="1"/>
          </p:cNvSpPr>
          <p:nvPr>
            <p:ph type="dt" sz="half" idx="14"/>
          </p:nvPr>
        </p:nvSpPr>
        <p:spPr/>
        <p:txBody>
          <a:bodyPr/>
          <a:lstStyle>
            <a:lvl1pPr>
              <a:defRPr/>
            </a:lvl1pPr>
          </a:lstStyle>
          <a:p>
            <a:pPr>
              <a:defRPr/>
            </a:pPr>
            <a:endParaRPr lang="en-US"/>
          </a:p>
        </p:txBody>
      </p:sp>
      <p:sp>
        <p:nvSpPr>
          <p:cNvPr id="6" name="Footer Placeholder 5"/>
          <p:cNvSpPr>
            <a:spLocks noGrp="1"/>
          </p:cNvSpPr>
          <p:nvPr>
            <p:ph type="ftr" sz="quarter" idx="15"/>
          </p:nvPr>
        </p:nvSpPr>
        <p:spPr/>
        <p:txBody>
          <a:bodyPr/>
          <a:lstStyle>
            <a:lvl1pPr>
              <a:defRPr>
                <a:solidFill>
                  <a:schemeClr val="tx1">
                    <a:lumMod val="50000"/>
                    <a:lumOff val="50000"/>
                  </a:schemeClr>
                </a:solidFill>
              </a:defRPr>
            </a:lvl1pPr>
          </a:lstStyle>
          <a:p>
            <a:pPr>
              <a:defRPr/>
            </a:pPr>
            <a:endParaRPr lang="en-US"/>
          </a:p>
        </p:txBody>
      </p:sp>
      <p:sp>
        <p:nvSpPr>
          <p:cNvPr id="7" name="Slide Number Placeholder 6"/>
          <p:cNvSpPr>
            <a:spLocks noGrp="1"/>
          </p:cNvSpPr>
          <p:nvPr>
            <p:ph type="sldNum" sz="quarter" idx="16"/>
          </p:nvPr>
        </p:nvSpPr>
        <p:spPr/>
        <p:txBody>
          <a:bodyPr/>
          <a:lstStyle>
            <a:lvl1pPr>
              <a:defRPr/>
            </a:lvl1pPr>
          </a:lstStyle>
          <a:p>
            <a:pPr>
              <a:defRPr/>
            </a:pPr>
            <a:fld id="{CA3352CD-CB18-C34B-93DF-63BB5B5EEDEE}"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828800" y="430306"/>
            <a:ext cx="5484813" cy="1143000"/>
          </a:xfrm>
        </p:spPr>
        <p:txBody>
          <a:bodyPr/>
          <a:lstStyle>
            <a:lvl1pPr>
              <a:defRPr>
                <a:effectLst/>
              </a:defRPr>
            </a:lvl1pPr>
          </a:lstStyle>
          <a:p>
            <a:r>
              <a:rPr lang="en-US" smtClean="0"/>
              <a:t>Click to edit Master title style</a:t>
            </a:r>
            <a:endParaRPr/>
          </a:p>
        </p:txBody>
      </p:sp>
      <p:sp>
        <p:nvSpPr>
          <p:cNvPr id="3" name="Vertical Text Placeholder 2"/>
          <p:cNvSpPr>
            <a:spLocks noGrp="1"/>
          </p:cNvSpPr>
          <p:nvPr>
            <p:ph type="body" orient="vert" idx="1"/>
          </p:nvPr>
        </p:nvSpPr>
        <p:spPr>
          <a:xfrm>
            <a:off x="673100" y="1747839"/>
            <a:ext cx="7823200" cy="4316411"/>
          </a:xfrm>
        </p:spPr>
        <p:txBody>
          <a:bodyPr vert="eaVert"/>
          <a:lstStyle>
            <a:lvl1pPr>
              <a:defRPr>
                <a:gradFill>
                  <a:gsLst>
                    <a:gs pos="50000">
                      <a:schemeClr val="tx1">
                        <a:lumMod val="65000"/>
                        <a:lumOff val="35000"/>
                      </a:schemeClr>
                    </a:gs>
                    <a:gs pos="100000">
                      <a:schemeClr val="tx1">
                        <a:lumMod val="85000"/>
                        <a:lumOff val="15000"/>
                      </a:schemeClr>
                    </a:gs>
                  </a:gsLst>
                  <a:lin ang="21594000" scaled="0"/>
                </a:gradFill>
                <a:effectLst/>
              </a:defRPr>
            </a:lvl1pPr>
            <a:lvl2pPr>
              <a:defRPr>
                <a:gradFill>
                  <a:gsLst>
                    <a:gs pos="50000">
                      <a:schemeClr val="tx1">
                        <a:lumMod val="65000"/>
                        <a:lumOff val="35000"/>
                      </a:schemeClr>
                    </a:gs>
                    <a:gs pos="100000">
                      <a:schemeClr val="tx1">
                        <a:lumMod val="85000"/>
                        <a:lumOff val="15000"/>
                      </a:schemeClr>
                    </a:gs>
                  </a:gsLst>
                  <a:lin ang="21594000" scaled="0"/>
                </a:gradFill>
                <a:effectLst/>
              </a:defRPr>
            </a:lvl2pPr>
            <a:lvl3pPr>
              <a:defRPr>
                <a:gradFill>
                  <a:gsLst>
                    <a:gs pos="50000">
                      <a:schemeClr val="tx1">
                        <a:lumMod val="65000"/>
                        <a:lumOff val="35000"/>
                      </a:schemeClr>
                    </a:gs>
                    <a:gs pos="100000">
                      <a:schemeClr val="tx1">
                        <a:lumMod val="85000"/>
                        <a:lumOff val="15000"/>
                      </a:schemeClr>
                    </a:gs>
                  </a:gsLst>
                  <a:lin ang="21594000" scaled="0"/>
                </a:gradFill>
                <a:effectLst/>
              </a:defRPr>
            </a:lvl3pPr>
            <a:lvl4pPr>
              <a:defRPr>
                <a:gradFill>
                  <a:gsLst>
                    <a:gs pos="50000">
                      <a:schemeClr val="tx1">
                        <a:lumMod val="65000"/>
                        <a:lumOff val="35000"/>
                      </a:schemeClr>
                    </a:gs>
                    <a:gs pos="100000">
                      <a:schemeClr val="tx1">
                        <a:lumMod val="85000"/>
                        <a:lumOff val="15000"/>
                      </a:schemeClr>
                    </a:gs>
                  </a:gsLst>
                  <a:lin ang="21594000" scaled="0"/>
                </a:gradFill>
                <a:effectLst/>
              </a:defRPr>
            </a:lvl4pPr>
            <a:lvl5pPr>
              <a:defRPr>
                <a:gradFill>
                  <a:gsLst>
                    <a:gs pos="50000">
                      <a:schemeClr val="tx1">
                        <a:lumMod val="65000"/>
                        <a:lumOff val="35000"/>
                      </a:schemeClr>
                    </a:gs>
                    <a:gs pos="100000">
                      <a:schemeClr val="tx1">
                        <a:lumMod val="85000"/>
                        <a:lumOff val="15000"/>
                      </a:schemeClr>
                    </a:gs>
                  </a:gsLst>
                  <a:lin ang="21594000" scaled="0"/>
                </a:gradFill>
                <a:effect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BE381BC-D673-2C40-BBA7-99C0EBF344DF}"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72082" y="389966"/>
            <a:ext cx="1524000" cy="5736198"/>
          </a:xfrm>
        </p:spPr>
        <p:txBody>
          <a:bodyPr vert="eaVert"/>
          <a:lstStyle>
            <a:lvl1pPr>
              <a:defRPr>
                <a:gradFill>
                  <a:gsLst>
                    <a:gs pos="50000">
                      <a:schemeClr val="tx1">
                        <a:lumMod val="65000"/>
                        <a:lumOff val="35000"/>
                      </a:schemeClr>
                    </a:gs>
                    <a:gs pos="100000">
                      <a:schemeClr val="tx1">
                        <a:lumMod val="85000"/>
                        <a:lumOff val="15000"/>
                      </a:schemeClr>
                    </a:gs>
                  </a:gsLst>
                  <a:lin ang="21594000" scaled="0"/>
                </a:gradFill>
              </a:defRPr>
            </a:lvl1pPr>
          </a:lstStyle>
          <a:p>
            <a:r>
              <a:rPr lang="en-US" smtClean="0"/>
              <a:t>Click to edit Master title style</a:t>
            </a:r>
            <a:endParaRPr/>
          </a:p>
        </p:txBody>
      </p:sp>
      <p:sp>
        <p:nvSpPr>
          <p:cNvPr id="3" name="Vertical Text Placeholder 2"/>
          <p:cNvSpPr>
            <a:spLocks noGrp="1"/>
          </p:cNvSpPr>
          <p:nvPr>
            <p:ph type="body" orient="vert" idx="1"/>
          </p:nvPr>
        </p:nvSpPr>
        <p:spPr>
          <a:xfrm>
            <a:off x="914399" y="644525"/>
            <a:ext cx="6399213" cy="5419726"/>
          </a:xfrm>
        </p:spPr>
        <p:txBody>
          <a:bodyPr vert="eaVert"/>
          <a:lstStyle>
            <a:lvl1pPr>
              <a:defRPr>
                <a:gradFill>
                  <a:gsLst>
                    <a:gs pos="50000">
                      <a:schemeClr val="tx1">
                        <a:lumMod val="65000"/>
                        <a:lumOff val="35000"/>
                      </a:schemeClr>
                    </a:gs>
                    <a:gs pos="100000">
                      <a:schemeClr val="tx1">
                        <a:lumMod val="85000"/>
                        <a:lumOff val="15000"/>
                      </a:schemeClr>
                    </a:gs>
                  </a:gsLst>
                  <a:lin ang="21594000" scaled="0"/>
                </a:gradFill>
                <a:effectLst/>
              </a:defRPr>
            </a:lvl1pPr>
            <a:lvl2pPr>
              <a:defRPr>
                <a:gradFill>
                  <a:gsLst>
                    <a:gs pos="50000">
                      <a:schemeClr val="tx1">
                        <a:lumMod val="65000"/>
                        <a:lumOff val="35000"/>
                      </a:schemeClr>
                    </a:gs>
                    <a:gs pos="100000">
                      <a:schemeClr val="tx1">
                        <a:lumMod val="85000"/>
                        <a:lumOff val="15000"/>
                      </a:schemeClr>
                    </a:gs>
                  </a:gsLst>
                  <a:lin ang="21594000" scaled="0"/>
                </a:gradFill>
                <a:effectLst/>
              </a:defRPr>
            </a:lvl2pPr>
            <a:lvl3pPr>
              <a:defRPr>
                <a:gradFill>
                  <a:gsLst>
                    <a:gs pos="50000">
                      <a:schemeClr val="tx1">
                        <a:lumMod val="65000"/>
                        <a:lumOff val="35000"/>
                      </a:schemeClr>
                    </a:gs>
                    <a:gs pos="100000">
                      <a:schemeClr val="tx1">
                        <a:lumMod val="85000"/>
                        <a:lumOff val="15000"/>
                      </a:schemeClr>
                    </a:gs>
                  </a:gsLst>
                  <a:lin ang="21594000" scaled="0"/>
                </a:gradFill>
                <a:effectLst/>
              </a:defRPr>
            </a:lvl3pPr>
            <a:lvl4pPr>
              <a:defRPr>
                <a:gradFill>
                  <a:gsLst>
                    <a:gs pos="50000">
                      <a:schemeClr val="tx1">
                        <a:lumMod val="65000"/>
                        <a:lumOff val="35000"/>
                      </a:schemeClr>
                    </a:gs>
                    <a:gs pos="100000">
                      <a:schemeClr val="tx1">
                        <a:lumMod val="85000"/>
                        <a:lumOff val="15000"/>
                      </a:schemeClr>
                    </a:gs>
                  </a:gsLst>
                  <a:lin ang="21594000" scaled="0"/>
                </a:gradFill>
                <a:effectLst/>
              </a:defRPr>
            </a:lvl4pPr>
            <a:lvl5pPr>
              <a:defRPr>
                <a:gradFill>
                  <a:gsLst>
                    <a:gs pos="50000">
                      <a:schemeClr val="tx1">
                        <a:lumMod val="65000"/>
                        <a:lumOff val="35000"/>
                      </a:schemeClr>
                    </a:gs>
                    <a:gs pos="100000">
                      <a:schemeClr val="tx1">
                        <a:lumMod val="85000"/>
                        <a:lumOff val="15000"/>
                      </a:schemeClr>
                    </a:gs>
                  </a:gsLst>
                  <a:lin ang="21594000" scaled="0"/>
                </a:gradFill>
                <a:effect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8D15969-FE09-9A48-A56E-EA725A9EFC36}"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735CA4-D8F4-7E42-9C7C-5CECF8179FF5}"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735CA4-D8F4-7E42-9C7C-5CECF8179FF5}"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735CA4-D8F4-7E42-9C7C-5CECF8179FF5}"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735CA4-D8F4-7E42-9C7C-5CECF8179FF5}"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735CA4-D8F4-7E42-9C7C-5CECF8179FF5}"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735CA4-D8F4-7E42-9C7C-5CECF8179FF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424C622-43BC-7C4B-BB51-3C683178C62E}"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735CA4-D8F4-7E42-9C7C-5CECF8179FF5}"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735CA4-D8F4-7E42-9C7C-5CECF8179FF5}"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735CA4-D8F4-7E42-9C7C-5CECF8179FF5}"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735CA4-D8F4-7E42-9C7C-5CECF8179FF5}"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735CA4-D8F4-7E42-9C7C-5CECF8179FF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Slide with Pictur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1881187" y="631824"/>
            <a:ext cx="5407025" cy="3281363"/>
          </a:xfrm>
          <a:prstGeom prst="roundRect">
            <a:avLst>
              <a:gd name="adj" fmla="val 8881"/>
            </a:avLst>
          </a:prstGeom>
          <a:noFill/>
          <a:ln w="57150">
            <a:solidFill>
              <a:schemeClr val="bg1"/>
            </a:solidFill>
          </a:ln>
        </p:spPr>
        <p:style>
          <a:lnRef idx="1">
            <a:schemeClr val="accent1"/>
          </a:lnRef>
          <a:fillRef idx="3">
            <a:schemeClr val="accent1"/>
          </a:fillRef>
          <a:effectRef idx="2">
            <a:schemeClr val="accent1"/>
          </a:effectRef>
          <a:fontRef idx="none"/>
        </p:style>
        <p:txBody>
          <a:bodyPr/>
          <a:lstStyle>
            <a:lvl1pPr>
              <a:buNone/>
              <a:defRPr/>
            </a:lvl1pPr>
          </a:lstStyle>
          <a:p>
            <a:pPr lvl="0"/>
            <a:r>
              <a:rPr lang="en-US" noProof="0" smtClean="0"/>
              <a:t>Click icon to add picture</a:t>
            </a:r>
            <a:endParaRPr noProof="0"/>
          </a:p>
        </p:txBody>
      </p:sp>
      <p:sp>
        <p:nvSpPr>
          <p:cNvPr id="2" name="Title 1"/>
          <p:cNvSpPr>
            <a:spLocks noGrp="1"/>
          </p:cNvSpPr>
          <p:nvPr>
            <p:ph type="ctrTitle"/>
          </p:nvPr>
        </p:nvSpPr>
        <p:spPr>
          <a:xfrm>
            <a:off x="658368" y="4495800"/>
            <a:ext cx="7827264" cy="1219200"/>
          </a:xfrm>
        </p:spPr>
        <p:txBody>
          <a:bodyPr anchor="b" anchorCtr="0"/>
          <a:lstStyle>
            <a:lvl1pPr>
              <a:lnSpc>
                <a:spcPts val="5200"/>
              </a:lnSpc>
              <a:defRPr sz="4800" b="1">
                <a:gradFill>
                  <a:gsLst>
                    <a:gs pos="50000">
                      <a:schemeClr val="tx1">
                        <a:lumMod val="65000"/>
                        <a:lumOff val="35000"/>
                      </a:schemeClr>
                    </a:gs>
                    <a:gs pos="100000">
                      <a:schemeClr val="tx1">
                        <a:lumMod val="85000"/>
                        <a:lumOff val="15000"/>
                      </a:schemeClr>
                    </a:gs>
                  </a:gsLst>
                  <a:lin ang="5400000" scaled="0"/>
                </a:gradFill>
                <a:effectLst/>
              </a:defRPr>
            </a:lvl1pPr>
          </a:lstStyle>
          <a:p>
            <a:r>
              <a:rPr lang="en-US" smtClean="0"/>
              <a:t>Click to edit Master title style</a:t>
            </a:r>
            <a:endParaRPr/>
          </a:p>
        </p:txBody>
      </p:sp>
      <p:sp>
        <p:nvSpPr>
          <p:cNvPr id="3" name="Subtitle 2"/>
          <p:cNvSpPr>
            <a:spLocks noGrp="1"/>
          </p:cNvSpPr>
          <p:nvPr>
            <p:ph type="subTitle" idx="1"/>
          </p:nvPr>
        </p:nvSpPr>
        <p:spPr>
          <a:xfrm>
            <a:off x="658368" y="5715000"/>
            <a:ext cx="7827264" cy="501000"/>
          </a:xfrm>
        </p:spPr>
        <p:txBody>
          <a:bodyPr/>
          <a:lstStyle>
            <a:lvl1pPr marL="0" indent="0" algn="ctr">
              <a:spcBef>
                <a:spcPts val="0"/>
              </a:spcBef>
              <a:buNone/>
              <a:defRPr sz="2000" b="1">
                <a:gradFill>
                  <a:gsLst>
                    <a:gs pos="50000">
                      <a:schemeClr val="tx1">
                        <a:lumMod val="65000"/>
                        <a:lumOff val="35000"/>
                      </a:schemeClr>
                    </a:gs>
                    <a:gs pos="100000">
                      <a:schemeClr val="tx1">
                        <a:lumMod val="85000"/>
                        <a:lumOff val="15000"/>
                      </a:schemeClr>
                    </a:gs>
                  </a:gsLst>
                  <a:lin ang="5400000" scaled="0"/>
                </a:gra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5" name="Date Placeholder 3"/>
          <p:cNvSpPr>
            <a:spLocks noGrp="1"/>
          </p:cNvSpPr>
          <p:nvPr>
            <p:ph type="dt" sz="half" idx="14"/>
          </p:nvPr>
        </p:nvSpPr>
        <p:spPr>
          <a:xfrm>
            <a:off x="457200" y="6221413"/>
            <a:ext cx="2133600" cy="300037"/>
          </a:xfrm>
        </p:spPr>
        <p:txBody>
          <a:bodyPr/>
          <a:lstStyle>
            <a:lvl1pPr>
              <a:defRPr sz="1100" b="1">
                <a:solidFill>
                  <a:schemeClr val="tx1">
                    <a:lumMod val="50000"/>
                    <a:lumOff val="50000"/>
                  </a:schemeClr>
                </a:solidFill>
              </a:defRPr>
            </a:lvl1pPr>
          </a:lstStyle>
          <a:p>
            <a:pPr>
              <a:defRPr/>
            </a:pPr>
            <a:endParaRPr lang="en-US">
              <a:solidFill>
                <a:schemeClr val="tx1">
                  <a:shade val="50000"/>
                </a:schemeClr>
              </a:solidFill>
            </a:endParaRPr>
          </a:p>
        </p:txBody>
      </p:sp>
      <p:sp>
        <p:nvSpPr>
          <p:cNvPr id="6" name="Footer Placeholder 4"/>
          <p:cNvSpPr>
            <a:spLocks noGrp="1"/>
          </p:cNvSpPr>
          <p:nvPr>
            <p:ph type="ftr" sz="quarter" idx="15"/>
          </p:nvPr>
        </p:nvSpPr>
        <p:spPr>
          <a:xfrm>
            <a:off x="3124200" y="6211888"/>
            <a:ext cx="2895600" cy="301625"/>
          </a:xfrm>
        </p:spPr>
        <p:txBody>
          <a:bodyPr/>
          <a:lstStyle>
            <a:lvl1pPr>
              <a:defRPr sz="1100" b="1">
                <a:solidFill>
                  <a:schemeClr val="tx1">
                    <a:shade val="50000"/>
                  </a:schemeClr>
                </a:solidFill>
              </a:defRPr>
            </a:lvl1pPr>
          </a:lstStyle>
          <a:p>
            <a:pPr>
              <a:defRPr/>
            </a:pPr>
            <a:endParaRPr lang="en-US"/>
          </a:p>
        </p:txBody>
      </p:sp>
      <p:sp>
        <p:nvSpPr>
          <p:cNvPr id="7" name="Slide Number Placeholder 5"/>
          <p:cNvSpPr>
            <a:spLocks noGrp="1"/>
          </p:cNvSpPr>
          <p:nvPr>
            <p:ph type="sldNum" sz="quarter" idx="16"/>
          </p:nvPr>
        </p:nvSpPr>
        <p:spPr>
          <a:xfrm>
            <a:off x="6553200" y="6211888"/>
            <a:ext cx="2133600" cy="301625"/>
          </a:xfrm>
        </p:spPr>
        <p:txBody>
          <a:bodyPr/>
          <a:lstStyle>
            <a:lvl1pPr>
              <a:defRPr sz="1400" b="1">
                <a:solidFill>
                  <a:schemeClr val="tx1">
                    <a:lumMod val="50000"/>
                    <a:lumOff val="50000"/>
                  </a:schemeClr>
                </a:solidFill>
              </a:defRPr>
            </a:lvl1pPr>
          </a:lstStyle>
          <a:p>
            <a:pPr>
              <a:defRPr/>
            </a:pPr>
            <a:fld id="{34482DE5-374D-014C-9D0A-DD93188FB810}" type="slidenum">
              <a:rPr lang="en-US"/>
              <a:pPr>
                <a:defRPr/>
              </a:pPr>
              <a:t>‹#›</a:t>
            </a:fld>
            <a:endParaRPr lang="en-US" dirty="0">
              <a:solidFill>
                <a:schemeClr val="tx1">
                  <a:shade val="50000"/>
                </a:scheme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3100" y="2424953"/>
            <a:ext cx="7823200" cy="1474788"/>
          </a:xfrm>
        </p:spPr>
        <p:txBody>
          <a:bodyPr anchor="b" anchorCtr="0"/>
          <a:lstStyle>
            <a:lvl1pPr algn="ctr">
              <a:defRPr sz="4800" b="1" cap="none" baseline="0">
                <a:effectLst/>
              </a:defRPr>
            </a:lvl1pPr>
          </a:lstStyle>
          <a:p>
            <a:r>
              <a:rPr lang="en-US" smtClean="0"/>
              <a:t>Click to edit Master title style</a:t>
            </a:r>
            <a:endParaRPr/>
          </a:p>
        </p:txBody>
      </p:sp>
      <p:sp>
        <p:nvSpPr>
          <p:cNvPr id="3" name="Text Placeholder 2"/>
          <p:cNvSpPr>
            <a:spLocks noGrp="1"/>
          </p:cNvSpPr>
          <p:nvPr>
            <p:ph type="body" idx="1"/>
          </p:nvPr>
        </p:nvSpPr>
        <p:spPr>
          <a:xfrm>
            <a:off x="673100" y="3913188"/>
            <a:ext cx="7823200" cy="554694"/>
          </a:xfrm>
        </p:spPr>
        <p:txBody>
          <a:bodyPr/>
          <a:lstStyle>
            <a:lvl1pPr marL="0" indent="0" algn="ctr" defTabSz="914400" rtl="0" eaLnBrk="1" latinLnBrk="0" hangingPunct="1">
              <a:spcBef>
                <a:spcPts val="0"/>
              </a:spcBef>
              <a:buSzPct val="80000"/>
              <a:buFont typeface="Wingdings" pitchFamily="2" charset="2"/>
              <a:buNone/>
              <a:defRPr sz="2000" b="1" kern="1200">
                <a:gradFill>
                  <a:gsLst>
                    <a:gs pos="50000">
                      <a:schemeClr val="tx1">
                        <a:lumMod val="65000"/>
                        <a:lumOff val="35000"/>
                      </a:schemeClr>
                    </a:gs>
                    <a:gs pos="100000">
                      <a:schemeClr val="tx1">
                        <a:lumMod val="85000"/>
                        <a:lumOff val="15000"/>
                      </a:schemeClr>
                    </a:gs>
                  </a:gsLst>
                  <a:lin ang="5400000" scaled="0"/>
                </a:gradFill>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E9E236F-25D1-BE43-8128-885002C0FCE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47838"/>
            <a:ext cx="3563470" cy="4316786"/>
          </a:xfrm>
        </p:spPr>
        <p:txBody>
          <a:bodyPr/>
          <a:lstStyle>
            <a:lvl1pPr>
              <a:spcBef>
                <a:spcPts val="1600"/>
              </a:spcBef>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48199" y="1747838"/>
            <a:ext cx="3565526" cy="4316786"/>
          </a:xfrm>
        </p:spPr>
        <p:txBody>
          <a:bodyPr/>
          <a:lstStyle>
            <a:lvl1pPr>
              <a:spcBef>
                <a:spcPts val="1600"/>
              </a:spcBef>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solidFill>
                  <a:schemeClr val="tx1">
                    <a:lumMod val="50000"/>
                    <a:lumOff val="50000"/>
                  </a:schemeClr>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B9B0A302-D40D-5944-9270-3A4E3FFC51C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14398" y="1515035"/>
            <a:ext cx="3566160" cy="639762"/>
          </a:xfrm>
        </p:spPr>
        <p:txBody>
          <a:bodyPr anchor="b"/>
          <a:lstStyle>
            <a:lvl1pPr marL="0" indent="0" algn="ctr">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14398" y="2271713"/>
            <a:ext cx="3566160" cy="3792911"/>
          </a:xfrm>
        </p:spPr>
        <p:txBody>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658471" y="1515035"/>
            <a:ext cx="3566160" cy="639762"/>
          </a:xfrm>
        </p:spPr>
        <p:txBody>
          <a:bodyPr anchor="b"/>
          <a:lstStyle>
            <a:lvl1pPr marL="0" indent="0" algn="ctr">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58471" y="2271713"/>
            <a:ext cx="3566160" cy="3792911"/>
          </a:xfrm>
        </p:spPr>
        <p:txBody>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solidFill>
                  <a:schemeClr val="tx1">
                    <a:lumMod val="50000"/>
                    <a:lumOff val="50000"/>
                  </a:schemeClr>
                </a:solidFill>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AA744D99-20E2-6F48-BE10-1B1032506AE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75963507-3A2E-1D4A-A965-C441A879A83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705600" y="6477000"/>
            <a:ext cx="2133600" cy="277813"/>
          </a:xfrm>
        </p:spPr>
        <p:txBody>
          <a:bodyPr/>
          <a:lstStyle>
            <a:lvl1pPr>
              <a:defRPr/>
            </a:lvl1pPr>
          </a:lstStyle>
          <a:p>
            <a:pPr>
              <a:defRPr/>
            </a:pPr>
            <a:fld id="{D35A4C39-ECC4-EC4D-911E-C2BAF29C5AFB}"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dirty="0">
              <a:solidFill>
                <a:schemeClr val="tx1">
                  <a:shade val="50000"/>
                </a:schemeClr>
              </a:solidFill>
            </a:endParaRPr>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8C80EAD4-58BA-BF42-B92F-D410C72CDF54}" type="slidenum">
              <a:rPr lang="en-US" smtClean="0"/>
              <a:pPr>
                <a:defRPr/>
              </a:pPr>
              <a:t>‹#›</a:t>
            </a:fld>
            <a:endParaRPr lang="en-US" dirty="0">
              <a:solidFill>
                <a:schemeClr val="tx1">
                  <a:shade val="50000"/>
                </a:scheme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14" Type="http://schemas.openxmlformats.org/officeDocument/2006/relationships/theme" Target="../theme/theme1.xml"/><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slideLayout" Target="../slideLayouts/slideLayout13.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slideLayout" Target="../slideLayouts/slideLayout12.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4" Type="http://schemas.openxmlformats.org/officeDocument/2006/relationships/slideLayout" Target="../slideLayouts/slideLayout17.xml"/><Relationship Id="rId10" Type="http://schemas.openxmlformats.org/officeDocument/2006/relationships/slideLayout" Target="../slideLayouts/slideLayout23.xml"/><Relationship Id="rId5" Type="http://schemas.openxmlformats.org/officeDocument/2006/relationships/slideLayout" Target="../slideLayouts/slideLayout18.xml"/><Relationship Id="rId7" Type="http://schemas.openxmlformats.org/officeDocument/2006/relationships/slideLayout" Target="../slideLayouts/slideLayout20.xml"/><Relationship Id="rId11" Type="http://schemas.openxmlformats.org/officeDocument/2006/relationships/slideLayout" Target="../slideLayouts/slideLayout24.xml"/><Relationship Id="rId12"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9" Type="http://schemas.openxmlformats.org/officeDocument/2006/relationships/slideLayout" Target="../slideLayouts/slideLayout22.xml"/><Relationship Id="rId3" Type="http://schemas.openxmlformats.org/officeDocument/2006/relationships/slideLayout" Target="../slideLayouts/slideLayout16.xml"/><Relationship Id="rId6"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228600"/>
            <a:ext cx="7313613" cy="1263650"/>
          </a:xfrm>
          <a:prstGeom prst="rect">
            <a:avLst/>
          </a:prstGeom>
          <a:scene3d>
            <a:camera prst="orthographicFront"/>
            <a:lightRig rig="chilly" dir="t"/>
          </a:scene3d>
          <a:sp3d extrusionH="12700">
            <a:extrusionClr>
              <a:schemeClr val="bg1"/>
            </a:extrusionClr>
          </a:sp3d>
        </p:spPr>
        <p:txBody>
          <a:bodyPr vert="horz" lIns="91440" tIns="45720" rIns="91440" bIns="45720" rtlCol="0" anchor="ctr">
            <a:noAutofit/>
            <a:sp3d extrusionH="12700">
              <a:extrusionClr>
                <a:schemeClr val="bg1"/>
              </a:extrusionClr>
            </a:sp3d>
          </a:bodyPr>
          <a:lstStyle/>
          <a:p>
            <a:r>
              <a:rPr lang="en-US" dirty="0" smtClean="0"/>
              <a:t>Click to edit Master title style</a:t>
            </a:r>
            <a:endParaRPr dirty="0"/>
          </a:p>
        </p:txBody>
      </p:sp>
      <p:sp>
        <p:nvSpPr>
          <p:cNvPr id="3" name="Text Placeholder 2"/>
          <p:cNvSpPr>
            <a:spLocks noGrp="1"/>
          </p:cNvSpPr>
          <p:nvPr>
            <p:ph type="body" idx="1"/>
          </p:nvPr>
        </p:nvSpPr>
        <p:spPr>
          <a:xfrm>
            <a:off x="914400" y="1747838"/>
            <a:ext cx="7313613" cy="4303712"/>
          </a:xfrm>
          <a:prstGeom prst="rect">
            <a:avLst/>
          </a:prstGeom>
          <a:effectLst/>
        </p:spPr>
        <p:txBody>
          <a:bodyPr vert="horz" lIns="91440" tIns="45720" rIns="91440" bIns="45720" rtlCol="0">
            <a:normAutofit/>
            <a:scene3d>
              <a:camera prst="orthographicFront"/>
              <a:lightRig rig="chilly" dir="t"/>
            </a:scene3d>
            <a:sp3d extrusionH="6350">
              <a:extrusionClr>
                <a:schemeClr val="bg1"/>
              </a:extrusionClr>
            </a:sp3d>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457200" y="6226175"/>
            <a:ext cx="2133600" cy="277813"/>
          </a:xfrm>
          <a:prstGeom prst="rect">
            <a:avLst/>
          </a:prstGeom>
        </p:spPr>
        <p:txBody>
          <a:bodyPr vert="horz" lIns="91440" tIns="45720" rIns="91440" bIns="45720" rtlCol="0" anchor="ctr"/>
          <a:lstStyle>
            <a:lvl1pPr marL="0" algn="l" defTabSz="914400" rtl="0" eaLnBrk="1" latinLnBrk="0" hangingPunct="1">
              <a:defRPr sz="1100" b="1" kern="1200">
                <a:solidFill>
                  <a:schemeClr val="tx1">
                    <a:lumMod val="50000"/>
                    <a:lumOff val="50000"/>
                  </a:schemeClr>
                </a:solidFill>
                <a:latin typeface="+mn-lt"/>
                <a:ea typeface="+mn-ea"/>
                <a:cs typeface="+mn-cs"/>
              </a:defRPr>
            </a:lvl1pPr>
          </a:lstStyle>
          <a:p>
            <a:pPr>
              <a:defRPr/>
            </a:pPr>
            <a:endParaRPr lang="en-US" dirty="0">
              <a:solidFill>
                <a:schemeClr val="tx1">
                  <a:shade val="50000"/>
                </a:schemeClr>
              </a:solidFill>
            </a:endParaRPr>
          </a:p>
        </p:txBody>
      </p:sp>
      <p:sp>
        <p:nvSpPr>
          <p:cNvPr id="5" name="Footer Placeholder 4"/>
          <p:cNvSpPr>
            <a:spLocks noGrp="1"/>
          </p:cNvSpPr>
          <p:nvPr>
            <p:ph type="ftr" sz="quarter" idx="3"/>
          </p:nvPr>
        </p:nvSpPr>
        <p:spPr>
          <a:xfrm>
            <a:off x="3124200" y="6226175"/>
            <a:ext cx="2895600" cy="277813"/>
          </a:xfrm>
          <a:prstGeom prst="rect">
            <a:avLst/>
          </a:prstGeom>
        </p:spPr>
        <p:txBody>
          <a:bodyPr vert="horz" lIns="91440" tIns="45720" rIns="91440" bIns="45720" rtlCol="0" anchor="ctr"/>
          <a:lstStyle>
            <a:lvl1pPr marL="0" algn="ctr" defTabSz="914400" rtl="0" eaLnBrk="1" latinLnBrk="0" hangingPunct="1">
              <a:defRPr sz="1100" b="1" kern="1200">
                <a:solidFill>
                  <a:schemeClr val="tx1">
                    <a:shade val="50000"/>
                  </a:schemeClr>
                </a:solidFill>
                <a:latin typeface="+mn-lt"/>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6553200" y="6226175"/>
            <a:ext cx="2133600" cy="277813"/>
          </a:xfrm>
          <a:prstGeom prst="rect">
            <a:avLst/>
          </a:prstGeom>
        </p:spPr>
        <p:txBody>
          <a:bodyPr vert="horz" lIns="91440" tIns="45720" rIns="91440" bIns="45720" rtlCol="0" anchor="ctr"/>
          <a:lstStyle>
            <a:lvl1pPr marL="0" algn="r" defTabSz="914400" rtl="0" eaLnBrk="1" latinLnBrk="0" hangingPunct="1">
              <a:defRPr sz="1400" b="1" kern="1200">
                <a:solidFill>
                  <a:schemeClr val="tx1">
                    <a:lumMod val="50000"/>
                    <a:lumOff val="50000"/>
                  </a:schemeClr>
                </a:solidFill>
                <a:latin typeface="+mn-lt"/>
                <a:ea typeface="+mn-ea"/>
                <a:cs typeface="+mn-cs"/>
              </a:defRPr>
            </a:lvl1pPr>
          </a:lstStyle>
          <a:p>
            <a:pPr>
              <a:defRPr/>
            </a:pPr>
            <a:fld id="{8C80EAD4-58BA-BF42-B92F-D410C72CDF54}" type="slidenum">
              <a:rPr lang="en-US" smtClean="0"/>
              <a:pPr>
                <a:defRPr/>
              </a:pPr>
              <a:t>‹#›</a:t>
            </a:fld>
            <a:endParaRPr lang="en-US" dirty="0">
              <a:solidFill>
                <a:schemeClr val="tx1">
                  <a:shade val="50000"/>
                </a:schemeClr>
              </a:solidFill>
            </a:endParaRPr>
          </a:p>
        </p:txBody>
      </p:sp>
    </p:spTree>
  </p:cSld>
  <p:clrMap bg1="lt1" tx1="dk1" bg2="lt2" tx2="dk2" accent1="accent1" accent2="accent2" accent3="accent3" accent4="accent4" accent5="accent5" accent6="accent6" hlink="hlink" folHlink="folHlink"/>
  <p:sldLayoutIdLst>
    <p:sldLayoutId id="2147484181" r:id="rId1"/>
    <p:sldLayoutId id="2147484182" r:id="rId2"/>
    <p:sldLayoutId id="2147484183" r:id="rId3"/>
    <p:sldLayoutId id="2147484184" r:id="rId4"/>
    <p:sldLayoutId id="2147484185" r:id="rId5"/>
    <p:sldLayoutId id="2147484186" r:id="rId6"/>
    <p:sldLayoutId id="2147484187" r:id="rId7"/>
    <p:sldLayoutId id="2147484188" r:id="rId8"/>
    <p:sldLayoutId id="2147484205" r:id="rId9"/>
    <p:sldLayoutId id="2147484189" r:id="rId10"/>
    <p:sldLayoutId id="2147484190" r:id="rId11"/>
    <p:sldLayoutId id="2147484191" r:id="rId12"/>
    <p:sldLayoutId id="2147484192" r:id="rId13"/>
  </p:sldLayoutIdLst>
  <p:hf hdr="0" ftr="0" dt="0"/>
  <p:txStyles>
    <p:titleStyle>
      <a:lvl1pPr algn="ctr" rtl="0" eaLnBrk="0" fontAlgn="base" hangingPunct="0">
        <a:lnSpc>
          <a:spcPts val="5600"/>
        </a:lnSpc>
        <a:spcBef>
          <a:spcPct val="0"/>
        </a:spcBef>
        <a:spcAft>
          <a:spcPct val="0"/>
        </a:spcAft>
        <a:defRPr sz="5400" b="1" kern="1200">
          <a:gradFill>
            <a:gsLst>
              <a:gs pos="50000">
                <a:schemeClr val="tx1">
                  <a:lumMod val="65000"/>
                  <a:lumOff val="35000"/>
                </a:schemeClr>
              </a:gs>
              <a:gs pos="100000">
                <a:schemeClr val="tx1">
                  <a:lumMod val="85000"/>
                  <a:lumOff val="15000"/>
                </a:schemeClr>
              </a:gs>
            </a:gsLst>
            <a:lin ang="5400000" scaled="0"/>
          </a:gradFill>
          <a:latin typeface="+mj-lt"/>
          <a:ea typeface="ＭＳ Ｐゴシック" charset="-128"/>
          <a:cs typeface="ＭＳ Ｐゴシック" charset="-128"/>
        </a:defRPr>
      </a:lvl1pPr>
      <a:lvl2pPr algn="ctr" rtl="0" eaLnBrk="0" fontAlgn="base" hangingPunct="0">
        <a:lnSpc>
          <a:spcPts val="5600"/>
        </a:lnSpc>
        <a:spcBef>
          <a:spcPct val="0"/>
        </a:spcBef>
        <a:spcAft>
          <a:spcPct val="0"/>
        </a:spcAft>
        <a:defRPr sz="5400" b="1">
          <a:solidFill>
            <a:schemeClr val="tx1"/>
          </a:solidFill>
          <a:latin typeface="Corbel" charset="0"/>
          <a:ea typeface="ＭＳ Ｐゴシック" charset="-128"/>
          <a:cs typeface="ＭＳ Ｐゴシック" charset="-128"/>
        </a:defRPr>
      </a:lvl2pPr>
      <a:lvl3pPr algn="ctr" rtl="0" eaLnBrk="0" fontAlgn="base" hangingPunct="0">
        <a:lnSpc>
          <a:spcPts val="5600"/>
        </a:lnSpc>
        <a:spcBef>
          <a:spcPct val="0"/>
        </a:spcBef>
        <a:spcAft>
          <a:spcPct val="0"/>
        </a:spcAft>
        <a:defRPr sz="5400" b="1">
          <a:solidFill>
            <a:schemeClr val="tx1"/>
          </a:solidFill>
          <a:latin typeface="Corbel" charset="0"/>
          <a:ea typeface="ＭＳ Ｐゴシック" charset="-128"/>
          <a:cs typeface="ＭＳ Ｐゴシック" charset="-128"/>
        </a:defRPr>
      </a:lvl3pPr>
      <a:lvl4pPr algn="ctr" rtl="0" eaLnBrk="0" fontAlgn="base" hangingPunct="0">
        <a:lnSpc>
          <a:spcPts val="5600"/>
        </a:lnSpc>
        <a:spcBef>
          <a:spcPct val="0"/>
        </a:spcBef>
        <a:spcAft>
          <a:spcPct val="0"/>
        </a:spcAft>
        <a:defRPr sz="5400" b="1">
          <a:solidFill>
            <a:schemeClr val="tx1"/>
          </a:solidFill>
          <a:latin typeface="Corbel" charset="0"/>
          <a:ea typeface="ＭＳ Ｐゴシック" charset="-128"/>
          <a:cs typeface="ＭＳ Ｐゴシック" charset="-128"/>
        </a:defRPr>
      </a:lvl4pPr>
      <a:lvl5pPr algn="ctr" rtl="0" eaLnBrk="0" fontAlgn="base" hangingPunct="0">
        <a:lnSpc>
          <a:spcPts val="5600"/>
        </a:lnSpc>
        <a:spcBef>
          <a:spcPct val="0"/>
        </a:spcBef>
        <a:spcAft>
          <a:spcPct val="0"/>
        </a:spcAft>
        <a:defRPr sz="5400" b="1">
          <a:solidFill>
            <a:schemeClr val="tx1"/>
          </a:solidFill>
          <a:latin typeface="Corbel" charset="0"/>
          <a:ea typeface="ＭＳ Ｐゴシック" charset="-128"/>
          <a:cs typeface="ＭＳ Ｐゴシック" charset="-128"/>
        </a:defRPr>
      </a:lvl5pPr>
      <a:lvl6pPr marL="457200" algn="ctr" rtl="0" fontAlgn="base">
        <a:lnSpc>
          <a:spcPts val="5600"/>
        </a:lnSpc>
        <a:spcBef>
          <a:spcPct val="0"/>
        </a:spcBef>
        <a:spcAft>
          <a:spcPct val="0"/>
        </a:spcAft>
        <a:defRPr sz="5400" b="1">
          <a:solidFill>
            <a:schemeClr val="tx1"/>
          </a:solidFill>
          <a:latin typeface="Corbel" charset="0"/>
          <a:ea typeface="ＭＳ Ｐゴシック" charset="-128"/>
          <a:cs typeface="ＭＳ Ｐゴシック" charset="-128"/>
        </a:defRPr>
      </a:lvl6pPr>
      <a:lvl7pPr marL="914400" algn="ctr" rtl="0" fontAlgn="base">
        <a:lnSpc>
          <a:spcPts val="5600"/>
        </a:lnSpc>
        <a:spcBef>
          <a:spcPct val="0"/>
        </a:spcBef>
        <a:spcAft>
          <a:spcPct val="0"/>
        </a:spcAft>
        <a:defRPr sz="5400" b="1">
          <a:solidFill>
            <a:schemeClr val="tx1"/>
          </a:solidFill>
          <a:latin typeface="Corbel" charset="0"/>
          <a:ea typeface="ＭＳ Ｐゴシック" charset="-128"/>
          <a:cs typeface="ＭＳ Ｐゴシック" charset="-128"/>
        </a:defRPr>
      </a:lvl7pPr>
      <a:lvl8pPr marL="1371600" algn="ctr" rtl="0" fontAlgn="base">
        <a:lnSpc>
          <a:spcPts val="5600"/>
        </a:lnSpc>
        <a:spcBef>
          <a:spcPct val="0"/>
        </a:spcBef>
        <a:spcAft>
          <a:spcPct val="0"/>
        </a:spcAft>
        <a:defRPr sz="5400" b="1">
          <a:solidFill>
            <a:schemeClr val="tx1"/>
          </a:solidFill>
          <a:latin typeface="Corbel" charset="0"/>
          <a:ea typeface="ＭＳ Ｐゴシック" charset="-128"/>
          <a:cs typeface="ＭＳ Ｐゴシック" charset="-128"/>
        </a:defRPr>
      </a:lvl8pPr>
      <a:lvl9pPr marL="1828800" algn="ctr" rtl="0" fontAlgn="base">
        <a:lnSpc>
          <a:spcPts val="5600"/>
        </a:lnSpc>
        <a:spcBef>
          <a:spcPct val="0"/>
        </a:spcBef>
        <a:spcAft>
          <a:spcPct val="0"/>
        </a:spcAft>
        <a:defRPr sz="5400" b="1">
          <a:solidFill>
            <a:schemeClr val="tx1"/>
          </a:solidFill>
          <a:latin typeface="Corbel" charset="0"/>
          <a:ea typeface="ＭＳ Ｐゴシック" charset="-128"/>
          <a:cs typeface="ＭＳ Ｐゴシック" charset="-128"/>
        </a:defRPr>
      </a:lvl9pPr>
    </p:titleStyle>
    <p:bodyStyle>
      <a:lvl1pPr marL="342900" indent="-342900" algn="l" rtl="0" eaLnBrk="0" fontAlgn="base" hangingPunct="0">
        <a:spcBef>
          <a:spcPts val="2000"/>
        </a:spcBef>
        <a:spcAft>
          <a:spcPct val="0"/>
        </a:spcAft>
        <a:buSzPct val="80000"/>
        <a:buFont typeface="Wingdings" pitchFamily="-65" charset="2"/>
        <a:buChar char="l"/>
        <a:defRPr sz="2400" kern="1200">
          <a:gradFill>
            <a:gsLst>
              <a:gs pos="50000">
                <a:schemeClr val="tx1">
                  <a:lumMod val="65000"/>
                  <a:lumOff val="35000"/>
                </a:schemeClr>
              </a:gs>
              <a:gs pos="100000">
                <a:schemeClr val="tx1">
                  <a:lumMod val="85000"/>
                  <a:lumOff val="15000"/>
                </a:schemeClr>
              </a:gs>
            </a:gsLst>
            <a:lin ang="5400000" scaled="0"/>
          </a:gradFill>
          <a:latin typeface="+mn-lt"/>
          <a:ea typeface="ＭＳ Ｐゴシック" charset="-128"/>
          <a:cs typeface="ＭＳ Ｐゴシック" charset="-128"/>
        </a:defRPr>
      </a:lvl1pPr>
      <a:lvl2pPr marL="685800" indent="-336550" algn="l" rtl="0" eaLnBrk="0" fontAlgn="base" hangingPunct="0">
        <a:spcBef>
          <a:spcPct val="20000"/>
        </a:spcBef>
        <a:spcAft>
          <a:spcPct val="0"/>
        </a:spcAft>
        <a:buSzPct val="80000"/>
        <a:buFont typeface="Wingdings" pitchFamily="-65" charset="2"/>
        <a:buChar char="l"/>
        <a:defRPr sz="2200" kern="1200">
          <a:gradFill>
            <a:gsLst>
              <a:gs pos="50000">
                <a:schemeClr val="tx1">
                  <a:lumMod val="65000"/>
                  <a:lumOff val="35000"/>
                </a:schemeClr>
              </a:gs>
              <a:gs pos="100000">
                <a:schemeClr val="tx1">
                  <a:lumMod val="85000"/>
                  <a:lumOff val="15000"/>
                </a:schemeClr>
              </a:gs>
            </a:gsLst>
            <a:lin ang="5400000" scaled="0"/>
          </a:gradFill>
          <a:latin typeface="+mn-lt"/>
          <a:ea typeface="ＭＳ Ｐゴシック" charset="-128"/>
          <a:cs typeface="+mn-cs"/>
        </a:defRPr>
      </a:lvl2pPr>
      <a:lvl3pPr marL="1035050" indent="-349250" algn="l" rtl="0" eaLnBrk="0" fontAlgn="base" hangingPunct="0">
        <a:spcBef>
          <a:spcPct val="20000"/>
        </a:spcBef>
        <a:spcAft>
          <a:spcPct val="0"/>
        </a:spcAft>
        <a:buSzPct val="80000"/>
        <a:buFont typeface="Wingdings" pitchFamily="-65" charset="2"/>
        <a:buChar char="l"/>
        <a:defRPr sz="2000" kern="1200">
          <a:gradFill>
            <a:gsLst>
              <a:gs pos="50000">
                <a:schemeClr val="tx1">
                  <a:lumMod val="65000"/>
                  <a:lumOff val="35000"/>
                </a:schemeClr>
              </a:gs>
              <a:gs pos="100000">
                <a:schemeClr val="tx1">
                  <a:lumMod val="85000"/>
                  <a:lumOff val="15000"/>
                </a:schemeClr>
              </a:gs>
            </a:gsLst>
            <a:lin ang="5400000" scaled="0"/>
          </a:gradFill>
          <a:latin typeface="+mn-lt"/>
          <a:ea typeface="ＭＳ Ｐゴシック" charset="-128"/>
          <a:cs typeface="+mn-cs"/>
        </a:defRPr>
      </a:lvl3pPr>
      <a:lvl4pPr marL="1371600" indent="-336550" algn="l" rtl="0" eaLnBrk="0" fontAlgn="base" hangingPunct="0">
        <a:spcBef>
          <a:spcPct val="20000"/>
        </a:spcBef>
        <a:spcAft>
          <a:spcPct val="0"/>
        </a:spcAft>
        <a:buSzPct val="80000"/>
        <a:buFont typeface="Wingdings" pitchFamily="-65" charset="2"/>
        <a:buChar char="l"/>
        <a:defRPr kern="1200">
          <a:gradFill>
            <a:gsLst>
              <a:gs pos="50000">
                <a:schemeClr val="tx1">
                  <a:lumMod val="65000"/>
                  <a:lumOff val="35000"/>
                </a:schemeClr>
              </a:gs>
              <a:gs pos="100000">
                <a:schemeClr val="tx1">
                  <a:lumMod val="85000"/>
                  <a:lumOff val="15000"/>
                </a:schemeClr>
              </a:gs>
            </a:gsLst>
            <a:lin ang="5400000" scaled="0"/>
          </a:gradFill>
          <a:latin typeface="+mn-lt"/>
          <a:ea typeface="ＭＳ Ｐゴシック" charset="-128"/>
          <a:cs typeface="+mn-cs"/>
        </a:defRPr>
      </a:lvl4pPr>
      <a:lvl5pPr marL="1720850" indent="-349250" algn="l" rtl="0" eaLnBrk="0" fontAlgn="base" hangingPunct="0">
        <a:spcBef>
          <a:spcPct val="20000"/>
        </a:spcBef>
        <a:spcAft>
          <a:spcPct val="0"/>
        </a:spcAft>
        <a:buSzPct val="80000"/>
        <a:buFont typeface="Wingdings" pitchFamily="-65" charset="2"/>
        <a:buChar char="l"/>
        <a:defRPr kern="1200">
          <a:gradFill>
            <a:gsLst>
              <a:gs pos="50000">
                <a:schemeClr val="tx1">
                  <a:lumMod val="65000"/>
                  <a:lumOff val="35000"/>
                </a:schemeClr>
              </a:gs>
              <a:gs pos="100000">
                <a:schemeClr val="tx1">
                  <a:lumMod val="85000"/>
                  <a:lumOff val="15000"/>
                </a:schemeClr>
              </a:gs>
            </a:gsLst>
            <a:lin ang="5400000" scaled="0"/>
          </a:gra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735CA4-D8F4-7E42-9C7C-5CECF8179FF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4" Type="http://schemas.openxmlformats.org/officeDocument/2006/relationships/oleObject" Target="../embeddings/oleObject1.bin"/><Relationship Id="rId1" Type="http://schemas.openxmlformats.org/officeDocument/2006/relationships/vmlDrawing" Target="../drawings/vmlDrawing2.vml"/><Relationship Id="rId2" Type="http://schemas.openxmlformats.org/officeDocument/2006/relationships/slideLayout" Target="../slideLayouts/slideLayout8.xml"/><Relationship Id="rId3" Type="http://schemas.openxmlformats.org/officeDocument/2006/relationships/image" Target="../media/image5.jpeg"/><Relationship Id="rId5" Type="http://schemas.openxmlformats.org/officeDocument/2006/relationships/image" Target="../media/image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4" Type="http://schemas.openxmlformats.org/officeDocument/2006/relationships/oleObject" Target="../embeddings/Microsoft_Word_97_-_2004_Document2.doc"/><Relationship Id="rId5" Type="http://schemas.openxmlformats.org/officeDocument/2006/relationships/oleObject" Target="../embeddings/Microsoft_Word_97_-_2004_Document3.doc"/><Relationship Id="rId7" Type="http://schemas.openxmlformats.org/officeDocument/2006/relationships/image" Target="../media/image10.png"/><Relationship Id="rId1" Type="http://schemas.openxmlformats.org/officeDocument/2006/relationships/vmlDrawing" Target="../drawings/vmlDrawing3.vml"/><Relationship Id="rId2" Type="http://schemas.openxmlformats.org/officeDocument/2006/relationships/slideLayout" Target="../slideLayouts/slideLayout8.xml"/><Relationship Id="rId3" Type="http://schemas.openxmlformats.org/officeDocument/2006/relationships/notesSlide" Target="../notesSlides/notesSlide5.xml"/><Relationship Id="rId6" Type="http://schemas.openxmlformats.org/officeDocument/2006/relationships/image" Target="../media/image9.png"/></Relationships>
</file>

<file path=ppt/slides/_rels/slide13.xml.rels><?xml version="1.0" encoding="UTF-8" standalone="yes"?>
<Relationships xmlns="http://schemas.openxmlformats.org/package/2006/relationships"><Relationship Id="rId4" Type="http://schemas.openxmlformats.org/officeDocument/2006/relationships/image" Target="../media/image12.png"/><Relationship Id="rId5" Type="http://schemas.openxmlformats.org/officeDocument/2006/relationships/image" Target="../media/image13.png"/><Relationship Id="rId7" Type="http://schemas.openxmlformats.org/officeDocument/2006/relationships/image" Target="../media/image15.png"/><Relationship Id="rId1" Type="http://schemas.openxmlformats.org/officeDocument/2006/relationships/vmlDrawing" Target="../drawings/vmlDrawing4.vml"/><Relationship Id="rId2" Type="http://schemas.openxmlformats.org/officeDocument/2006/relationships/slideLayout" Target="../slideLayouts/slideLayout2.xml"/><Relationship Id="rId3" Type="http://schemas.openxmlformats.org/officeDocument/2006/relationships/oleObject" Target="../embeddings/Microsoft_Word_97_-_2004_Document4.doc"/><Relationship Id="rId6"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jpeg"/></Relationships>
</file>

<file path=ppt/slides/_rels/slide16.xml.rels><?xml version="1.0" encoding="UTF-8" standalone="yes"?>
<Relationships xmlns="http://schemas.openxmlformats.org/package/2006/relationships"><Relationship Id="rId4"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4"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image" Target="../media/image22.jpeg"/><Relationship Id="rId3" Type="http://schemas.openxmlformats.org/officeDocument/2006/relationships/image" Target="../media/image23.jpeg"/></Relationships>
</file>

<file path=ppt/slides/_rels/slide18.xml.rels><?xml version="1.0" encoding="UTF-8" standalone="yes"?>
<Relationships xmlns="http://schemas.openxmlformats.org/package/2006/relationships"><Relationship Id="rId4" Type="http://schemas.openxmlformats.org/officeDocument/2006/relationships/image" Target="../media/image27.jpeg"/><Relationship Id="rId1" Type="http://schemas.openxmlformats.org/officeDocument/2006/relationships/slideLayout" Target="../slideLayouts/slideLayout8.xml"/><Relationship Id="rId2" Type="http://schemas.openxmlformats.org/officeDocument/2006/relationships/image" Target="../media/image25.jpeg"/><Relationship Id="rId3"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4" Type="http://schemas.openxmlformats.org/officeDocument/2006/relationships/image" Target="../media/image30.gif"/><Relationship Id="rId1" Type="http://schemas.openxmlformats.org/officeDocument/2006/relationships/slideLayout" Target="../slideLayouts/slideLayout8.xml"/><Relationship Id="rId2" Type="http://schemas.openxmlformats.org/officeDocument/2006/relationships/image" Target="../media/image28.jpeg"/><Relationship Id="rId3" Type="http://schemas.openxmlformats.org/officeDocument/2006/relationships/image" Target="../media/image29.gi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4" Type="http://schemas.openxmlformats.org/officeDocument/2006/relationships/image" Target="../media/image32.jpeg"/><Relationship Id="rId1" Type="http://schemas.openxmlformats.org/officeDocument/2006/relationships/vmlDrawing" Target="../drawings/vmlDrawing5.vml"/><Relationship Id="rId2" Type="http://schemas.openxmlformats.org/officeDocument/2006/relationships/slideLayout" Target="../slideLayouts/slideLayout8.xml"/><Relationship Id="rId3" Type="http://schemas.openxmlformats.org/officeDocument/2006/relationships/oleObject" Target="???" TargetMode="External"/><Relationship Id="rId5" Type="http://schemas.openxmlformats.org/officeDocument/2006/relationships/image" Target="../media/image33.gif"/></Relationships>
</file>

<file path=ppt/slides/_rels/slide23.xml.rels><?xml version="1.0" encoding="UTF-8" standalone="yes"?>
<Relationships xmlns="http://schemas.openxmlformats.org/package/2006/relationships"><Relationship Id="rId6" Type="http://schemas.openxmlformats.org/officeDocument/2006/relationships/image" Target="../media/image38.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png"/><Relationship Id="rId5" Type="http://schemas.openxmlformats.org/officeDocument/2006/relationships/image" Target="../media/image37.png"/></Relationships>
</file>

<file path=ppt/slides/_rels/slide24.xml.rels><?xml version="1.0" encoding="UTF-8" standalone="yes"?>
<Relationships xmlns="http://schemas.openxmlformats.org/package/2006/relationships"><Relationship Id="rId4" Type="http://schemas.openxmlformats.org/officeDocument/2006/relationships/image" Target="../media/image41.gif"/><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4" Type="http://schemas.openxmlformats.org/officeDocument/2006/relationships/image" Target="../media/image2.png"/><Relationship Id="rId1" Type="http://schemas.openxmlformats.org/officeDocument/2006/relationships/vmlDrawing" Target="../drawings/vmlDrawing1.vml"/><Relationship Id="rId2" Type="http://schemas.openxmlformats.org/officeDocument/2006/relationships/slideLayout" Target="../slideLayouts/slideLayout8.xml"/><Relationship Id="rId3" Type="http://schemas.openxmlformats.org/officeDocument/2006/relationships/oleObject" Target="../embeddings/Microsoft_Word_97_-_2004_Document1.doc"/></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3"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7" name="Text Box 3"/>
          <p:cNvSpPr txBox="1">
            <a:spLocks noChangeArrowheads="1"/>
          </p:cNvSpPr>
          <p:nvPr/>
        </p:nvSpPr>
        <p:spPr bwMode="auto">
          <a:xfrm>
            <a:off x="914400" y="1981200"/>
            <a:ext cx="7467600" cy="2246769"/>
          </a:xfrm>
          <a:prstGeom prst="rect">
            <a:avLst/>
          </a:prstGeom>
          <a:noFill/>
          <a:ln w="9525">
            <a:noFill/>
            <a:miter lim="800000"/>
            <a:headEnd/>
            <a:tailEnd/>
          </a:ln>
        </p:spPr>
        <p:txBody>
          <a:bodyPr>
            <a:prstTxWarp prst="textNoShape">
              <a:avLst/>
            </a:prstTxWarp>
            <a:spAutoFit/>
          </a:bodyPr>
          <a:lstStyle/>
          <a:p>
            <a:pPr algn="ctr"/>
            <a:r>
              <a:rPr lang="en-US" sz="2800" b="1" dirty="0" smtClean="0">
                <a:solidFill>
                  <a:srgbClr val="000073"/>
                </a:solidFill>
                <a:latin typeface="Comic Sans MS" pitchFamily="-65" charset="0"/>
                <a:ea typeface="Comic Sans MS" pitchFamily="-65" charset="0"/>
                <a:cs typeface="Comic Sans MS" pitchFamily="-65" charset="0"/>
              </a:rPr>
              <a:t>Detector Technology and Applications</a:t>
            </a:r>
          </a:p>
          <a:p>
            <a:pPr algn="ctr"/>
            <a:endParaRPr lang="en-US" sz="2800" b="1" dirty="0" smtClean="0">
              <a:solidFill>
                <a:srgbClr val="000073"/>
              </a:solidFill>
              <a:latin typeface="Comic Sans MS" pitchFamily="-65" charset="0"/>
              <a:ea typeface="Comic Sans MS" pitchFamily="-65" charset="0"/>
              <a:cs typeface="Comic Sans MS" pitchFamily="-65" charset="0"/>
            </a:endParaRPr>
          </a:p>
          <a:p>
            <a:pPr algn="ctr"/>
            <a:r>
              <a:rPr lang="en-US" sz="2000" b="1" dirty="0" smtClean="0">
                <a:solidFill>
                  <a:srgbClr val="000073"/>
                </a:solidFill>
                <a:latin typeface="Comic Sans MS" pitchFamily="-65" charset="0"/>
                <a:ea typeface="Comic Sans MS" pitchFamily="-65" charset="0"/>
                <a:cs typeface="Comic Sans MS" pitchFamily="-65" charset="0"/>
              </a:rPr>
              <a:t>Radiation </a:t>
            </a:r>
            <a:r>
              <a:rPr lang="en-US" sz="2000" b="1" dirty="0">
                <a:solidFill>
                  <a:srgbClr val="000073"/>
                </a:solidFill>
                <a:latin typeface="Comic Sans MS" pitchFamily="-65" charset="0"/>
                <a:ea typeface="Comic Sans MS" pitchFamily="-65" charset="0"/>
                <a:cs typeface="Comic Sans MS" pitchFamily="-65" charset="0"/>
              </a:rPr>
              <a:t>Detector and Imaging Group</a:t>
            </a:r>
            <a:endParaRPr lang="en-US" sz="2000" b="1" dirty="0" smtClean="0">
              <a:solidFill>
                <a:srgbClr val="000073"/>
              </a:solidFill>
              <a:latin typeface="Comic Sans MS" pitchFamily="-65" charset="0"/>
              <a:ea typeface="Comic Sans MS" pitchFamily="-65" charset="0"/>
              <a:cs typeface="Comic Sans MS" pitchFamily="-65" charset="0"/>
            </a:endParaRPr>
          </a:p>
          <a:p>
            <a:pPr algn="ctr"/>
            <a:r>
              <a:rPr lang="en-US" b="1" dirty="0" smtClean="0">
                <a:solidFill>
                  <a:srgbClr val="000073"/>
                </a:solidFill>
                <a:latin typeface="Comic Sans MS" pitchFamily="-65" charset="0"/>
                <a:ea typeface="Comic Sans MS" pitchFamily="-65" charset="0"/>
                <a:cs typeface="Comic Sans MS" pitchFamily="-65" charset="0"/>
              </a:rPr>
              <a:t>Nuclear </a:t>
            </a:r>
            <a:r>
              <a:rPr lang="en-US" b="1" dirty="0">
                <a:solidFill>
                  <a:srgbClr val="000073"/>
                </a:solidFill>
                <a:latin typeface="Comic Sans MS" pitchFamily="-65" charset="0"/>
                <a:ea typeface="Comic Sans MS" pitchFamily="-65" charset="0"/>
                <a:cs typeface="Comic Sans MS" pitchFamily="-65" charset="0"/>
              </a:rPr>
              <a:t>Physics Division</a:t>
            </a:r>
          </a:p>
          <a:p>
            <a:endParaRPr lang="en-US" sz="2400" b="1" dirty="0">
              <a:solidFill>
                <a:srgbClr val="000073"/>
              </a:solidFill>
              <a:latin typeface="Comic Sans MS" pitchFamily="-65" charset="0"/>
              <a:ea typeface="Comic Sans MS" pitchFamily="-65" charset="0"/>
              <a:cs typeface="Comic Sans MS" pitchFamily="-65" charset="0"/>
            </a:endParaRPr>
          </a:p>
          <a:p>
            <a:endParaRPr lang="en-US" sz="2000" dirty="0">
              <a:solidFill>
                <a:srgbClr val="000073"/>
              </a:solidFill>
              <a:latin typeface="Comic Sans MS" pitchFamily="-65" charset="0"/>
              <a:ea typeface="Comic Sans MS" pitchFamily="-65" charset="0"/>
              <a:cs typeface="Comic Sans MS" pitchFamily="-65" charset="0"/>
            </a:endParaRPr>
          </a:p>
        </p:txBody>
      </p:sp>
      <p:sp>
        <p:nvSpPr>
          <p:cNvPr id="16388" name="TextBox 3"/>
          <p:cNvSpPr txBox="1">
            <a:spLocks noChangeArrowheads="1"/>
          </p:cNvSpPr>
          <p:nvPr/>
        </p:nvSpPr>
        <p:spPr bwMode="auto">
          <a:xfrm>
            <a:off x="1447800" y="358721"/>
            <a:ext cx="6324600" cy="369887"/>
          </a:xfrm>
          <a:prstGeom prst="rect">
            <a:avLst/>
          </a:prstGeom>
          <a:noFill/>
          <a:ln w="9525">
            <a:noFill/>
            <a:miter lim="800000"/>
            <a:headEnd/>
            <a:tailEnd/>
          </a:ln>
        </p:spPr>
        <p:txBody>
          <a:bodyPr>
            <a:prstTxWarp prst="textNoShape">
              <a:avLst/>
            </a:prstTxWarp>
            <a:spAutoFit/>
          </a:bodyPr>
          <a:lstStyle/>
          <a:p>
            <a:pPr algn="ctr"/>
            <a:r>
              <a:rPr lang="en-US" dirty="0">
                <a:latin typeface="Comic Sans MS" pitchFamily="-65" charset="0"/>
                <a:ea typeface="Comic Sans MS" pitchFamily="-65" charset="0"/>
                <a:cs typeface="Comic Sans MS" pitchFamily="-65" charset="0"/>
              </a:rPr>
              <a:t>5/</a:t>
            </a:r>
            <a:r>
              <a:rPr lang="en-US" dirty="0" smtClean="0">
                <a:latin typeface="Comic Sans MS" pitchFamily="-65" charset="0"/>
                <a:ea typeface="Comic Sans MS" pitchFamily="-65" charset="0"/>
                <a:cs typeface="Comic Sans MS" pitchFamily="-65" charset="0"/>
              </a:rPr>
              <a:t>9-11/</a:t>
            </a:r>
            <a:r>
              <a:rPr lang="en-US" dirty="0">
                <a:latin typeface="Comic Sans MS" pitchFamily="-65" charset="0"/>
                <a:ea typeface="Comic Sans MS" pitchFamily="-65" charset="0"/>
                <a:cs typeface="Comic Sans MS" pitchFamily="-65" charset="0"/>
              </a:rPr>
              <a:t>2012  Science and Technology Review</a:t>
            </a:r>
          </a:p>
        </p:txBody>
      </p:sp>
      <p:sp>
        <p:nvSpPr>
          <p:cNvPr id="5" name="Rectangle 2"/>
          <p:cNvSpPr>
            <a:spLocks noChangeArrowheads="1"/>
          </p:cNvSpPr>
          <p:nvPr/>
        </p:nvSpPr>
        <p:spPr bwMode="auto">
          <a:xfrm>
            <a:off x="3352800" y="4052833"/>
            <a:ext cx="3886200" cy="366767"/>
          </a:xfrm>
          <a:prstGeom prst="rect">
            <a:avLst/>
          </a:prstGeom>
          <a:noFill/>
          <a:ln w="12700">
            <a:noFill/>
            <a:miter lim="800000"/>
            <a:headEnd/>
            <a:tailEnd/>
          </a:ln>
          <a:effectLst/>
        </p:spPr>
        <p:txBody>
          <a:bodyPr wrap="square" lIns="90487" tIns="44450" rIns="90487" bIns="44450">
            <a:prstTxWarp prst="textNoShape">
              <a:avLst/>
            </a:prstTxWarp>
            <a:spAutoFit/>
          </a:bodyPr>
          <a:lstStyle/>
          <a:p>
            <a:pPr>
              <a:spcBef>
                <a:spcPct val="50000"/>
              </a:spcBef>
              <a:defRPr/>
            </a:pPr>
            <a:r>
              <a:rPr lang="en-US" b="1" dirty="0">
                <a:effectLst>
                  <a:outerShdw blurRad="38100" dist="38100" dir="2700000" algn="tl">
                    <a:srgbClr val="DDDDDD"/>
                  </a:outerShdw>
                </a:effectLst>
                <a:latin typeface="Comic Sans MS"/>
                <a:cs typeface="Comic Sans MS"/>
              </a:rPr>
              <a:t>Drew </a:t>
            </a:r>
            <a:r>
              <a:rPr lang="en-US" b="1" dirty="0" smtClean="0">
                <a:effectLst>
                  <a:outerShdw blurRad="38100" dist="38100" dir="2700000" algn="tl">
                    <a:srgbClr val="DDDDDD"/>
                  </a:outerShdw>
                </a:effectLst>
                <a:latin typeface="Comic Sans MS"/>
                <a:cs typeface="Comic Sans MS"/>
              </a:rPr>
              <a:t>Weisenberger</a:t>
            </a:r>
          </a:p>
        </p:txBody>
      </p:sp>
    </p:spTree>
  </p:cSld>
  <p:clrMapOvr>
    <a:masterClrMapping/>
  </p:clrMapOvr>
  <p:transition>
    <p:cove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Blue Tubes and Crystal.jpg                                     000006D7Macintosh HD                   B45A127A:"/>
          <p:cNvPicPr>
            <a:picLocks noChangeAspect="1" noChangeArrowheads="1"/>
          </p:cNvPicPr>
          <p:nvPr/>
        </p:nvPicPr>
        <p:blipFill>
          <a:blip r:embed="rId3"/>
          <a:srcRect/>
          <a:stretch>
            <a:fillRect/>
          </a:stretch>
        </p:blipFill>
        <p:spPr bwMode="auto">
          <a:xfrm>
            <a:off x="833046" y="2971800"/>
            <a:ext cx="4119954" cy="3276600"/>
          </a:xfrm>
          <a:prstGeom prst="rect">
            <a:avLst/>
          </a:prstGeom>
          <a:ln w="190500" cap="sq">
            <a:solidFill>
              <a:srgbClr val="C8C6BD"/>
            </a:solidFill>
            <a:prstDash val="solid"/>
            <a:miter lim="800000"/>
          </a:ln>
          <a:effectLst>
            <a:outerShdw blurRad="50800" dist="38100" dir="2700000" algn="tl" rotWithShape="0">
              <a:srgbClr val="000000">
                <a:alpha val="45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3796" name="TextBox 2"/>
          <p:cNvSpPr txBox="1">
            <a:spLocks noChangeArrowheads="1"/>
          </p:cNvSpPr>
          <p:nvPr/>
        </p:nvSpPr>
        <p:spPr bwMode="auto">
          <a:xfrm>
            <a:off x="6738938" y="4368800"/>
            <a:ext cx="185737" cy="369888"/>
          </a:xfrm>
          <a:prstGeom prst="rect">
            <a:avLst/>
          </a:prstGeom>
          <a:noFill/>
          <a:ln w="9525">
            <a:noFill/>
            <a:miter lim="800000"/>
            <a:headEnd/>
            <a:tailEnd/>
          </a:ln>
        </p:spPr>
        <p:txBody>
          <a:bodyPr wrap="none">
            <a:prstTxWarp prst="textNoShape">
              <a:avLst/>
            </a:prstTxWarp>
            <a:spAutoFit/>
          </a:bodyPr>
          <a:lstStyle/>
          <a:p>
            <a:endParaRPr lang="en-US"/>
          </a:p>
        </p:txBody>
      </p:sp>
      <p:graphicFrame>
        <p:nvGraphicFramePr>
          <p:cNvPr id="33794" name="Object 2"/>
          <p:cNvGraphicFramePr>
            <a:graphicFrameLocks noChangeAspect="1"/>
          </p:cNvGraphicFramePr>
          <p:nvPr/>
        </p:nvGraphicFramePr>
        <p:xfrm>
          <a:off x="6096000" y="2133600"/>
          <a:ext cx="2416048" cy="2209800"/>
        </p:xfrm>
        <a:graphic>
          <a:graphicData uri="http://schemas.openxmlformats.org/presentationml/2006/ole">
            <p:oleObj spid="_x0000_s33794" name="Document" r:id="rId4" imgW="1152525" imgH="1054100" progId="">
              <p:embed/>
            </p:oleObj>
          </a:graphicData>
        </a:graphic>
      </p:graphicFrame>
      <p:pic>
        <p:nvPicPr>
          <p:cNvPr id="5" name="Picture 3"/>
          <p:cNvPicPr>
            <a:picLocks noChangeAspect="1" noChangeArrowheads="1"/>
          </p:cNvPicPr>
          <p:nvPr/>
        </p:nvPicPr>
        <p:blipFill>
          <a:blip r:embed="rId5"/>
          <a:srcRect/>
          <a:stretch>
            <a:fillRect/>
          </a:stretch>
        </p:blipFill>
        <p:spPr bwMode="auto">
          <a:xfrm>
            <a:off x="4800600" y="4114800"/>
            <a:ext cx="4082142" cy="1676400"/>
          </a:xfrm>
          <a:prstGeom prst="rect">
            <a:avLst/>
          </a:prstGeom>
          <a:ln w="190500" cap="sq">
            <a:solidFill>
              <a:srgbClr val="C8C6BD"/>
            </a:solidFill>
            <a:prstDash val="solid"/>
            <a:miter lim="800000"/>
          </a:ln>
          <a:effectLst>
            <a:outerShdw blurRad="50800" dist="38100" dir="2700000" algn="tl" rotWithShape="0">
              <a:srgbClr val="000000">
                <a:alpha val="45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3798" name="TextBox 5"/>
          <p:cNvSpPr txBox="1">
            <a:spLocks noChangeArrowheads="1"/>
          </p:cNvSpPr>
          <p:nvPr/>
        </p:nvSpPr>
        <p:spPr bwMode="auto">
          <a:xfrm>
            <a:off x="7010400" y="1143000"/>
            <a:ext cx="2438400" cy="707886"/>
          </a:xfrm>
          <a:prstGeom prst="rect">
            <a:avLst/>
          </a:prstGeom>
          <a:noFill/>
          <a:ln w="9525">
            <a:noFill/>
            <a:miter lim="800000"/>
            <a:headEnd/>
            <a:tailEnd/>
          </a:ln>
        </p:spPr>
        <p:txBody>
          <a:bodyPr wrap="square">
            <a:prstTxWarp prst="textNoShape">
              <a:avLst/>
            </a:prstTxWarp>
            <a:spAutoFit/>
          </a:bodyPr>
          <a:lstStyle/>
          <a:p>
            <a:r>
              <a:rPr lang="en-US" sz="2000" dirty="0" smtClean="0">
                <a:solidFill>
                  <a:srgbClr val="3366FF"/>
                </a:solidFill>
                <a:latin typeface="Comic Sans MS" pitchFamily="-65" charset="0"/>
                <a:ea typeface="Comic Sans MS" pitchFamily="-65" charset="0"/>
                <a:cs typeface="Comic Sans MS" pitchFamily="-65" charset="0"/>
              </a:rPr>
              <a:t>crystal </a:t>
            </a:r>
            <a:r>
              <a:rPr lang="en-US" sz="2000" dirty="0">
                <a:solidFill>
                  <a:srgbClr val="3366FF"/>
                </a:solidFill>
                <a:latin typeface="Comic Sans MS" pitchFamily="-65" charset="0"/>
                <a:ea typeface="Comic Sans MS" pitchFamily="-65" charset="0"/>
                <a:cs typeface="Comic Sans MS" pitchFamily="-65" charset="0"/>
              </a:rPr>
              <a:t>scintillators</a:t>
            </a:r>
          </a:p>
        </p:txBody>
      </p:sp>
      <p:sp>
        <p:nvSpPr>
          <p:cNvPr id="7" name="TextBox 6"/>
          <p:cNvSpPr txBox="1"/>
          <p:nvPr/>
        </p:nvSpPr>
        <p:spPr>
          <a:xfrm>
            <a:off x="533400" y="304800"/>
            <a:ext cx="8534400" cy="2523768"/>
          </a:xfrm>
          <a:prstGeom prst="rect">
            <a:avLst/>
          </a:prstGeom>
          <a:noFill/>
        </p:spPr>
        <p:txBody>
          <a:bodyPr wrap="square" rtlCol="0">
            <a:spAutoFit/>
          </a:bodyPr>
          <a:lstStyle/>
          <a:p>
            <a:r>
              <a:rPr lang="en-US" sz="2000" b="1" dirty="0" smtClean="0">
                <a:latin typeface="Comic Sans MS"/>
                <a:cs typeface="Comic Sans MS"/>
              </a:rPr>
              <a:t>Nuclear Physics Detector Technology</a:t>
            </a:r>
            <a:r>
              <a:rPr lang="en-US" sz="2000" dirty="0" smtClean="0">
                <a:latin typeface="Comic Sans MS"/>
                <a:cs typeface="Comic Sans MS"/>
              </a:rPr>
              <a:t>:</a:t>
            </a:r>
          </a:p>
          <a:p>
            <a:pPr lvl="1">
              <a:buFont typeface="Arial"/>
              <a:buChar char="•"/>
            </a:pPr>
            <a:r>
              <a:rPr lang="en-US" sz="2000" dirty="0" smtClean="0">
                <a:latin typeface="Comic Sans MS"/>
                <a:cs typeface="Comic Sans MS"/>
              </a:rPr>
              <a:t>photon detectors (e.g. photomultiplier tubes- </a:t>
            </a:r>
            <a:r>
              <a:rPr lang="en-US" sz="2000" dirty="0" err="1" smtClean="0">
                <a:latin typeface="Comic Sans MS"/>
                <a:cs typeface="Comic Sans MS"/>
              </a:rPr>
              <a:t>PMTs</a:t>
            </a:r>
            <a:r>
              <a:rPr lang="en-US" sz="2000" dirty="0" smtClean="0">
                <a:latin typeface="Comic Sans MS"/>
                <a:cs typeface="Comic Sans MS"/>
              </a:rPr>
              <a:t>)</a:t>
            </a:r>
          </a:p>
          <a:p>
            <a:pPr lvl="1">
              <a:buFont typeface="Arial"/>
              <a:buChar char="•"/>
            </a:pPr>
            <a:r>
              <a:rPr lang="en-US" sz="2000" dirty="0" smtClean="0">
                <a:latin typeface="Comic Sans MS"/>
                <a:cs typeface="Comic Sans MS"/>
              </a:rPr>
              <a:t>light-guides</a:t>
            </a:r>
          </a:p>
          <a:p>
            <a:pPr lvl="1">
              <a:buFont typeface="Arial"/>
              <a:buChar char="•"/>
            </a:pPr>
            <a:r>
              <a:rPr lang="en-US" sz="2000" dirty="0" smtClean="0">
                <a:latin typeface="Comic Sans MS"/>
                <a:cs typeface="Comic Sans MS"/>
              </a:rPr>
              <a:t>scintillators</a:t>
            </a:r>
          </a:p>
          <a:p>
            <a:pPr lvl="1">
              <a:buFont typeface="Arial"/>
              <a:buChar char="•"/>
            </a:pPr>
            <a:r>
              <a:rPr lang="en-US" sz="2000" dirty="0" smtClean="0">
                <a:latin typeface="Comic Sans MS"/>
                <a:cs typeface="Comic Sans MS"/>
              </a:rPr>
              <a:t>collimators</a:t>
            </a:r>
          </a:p>
          <a:p>
            <a:pPr lvl="1">
              <a:buFont typeface="Arial"/>
              <a:buChar char="•"/>
            </a:pPr>
            <a:r>
              <a:rPr lang="en-US" sz="2000" dirty="0" smtClean="0">
                <a:latin typeface="Comic Sans MS"/>
                <a:cs typeface="Comic Sans MS"/>
              </a:rPr>
              <a:t>high speed electronics</a:t>
            </a:r>
          </a:p>
          <a:p>
            <a:pPr lvl="1">
              <a:buFont typeface="Arial"/>
              <a:buChar char="•"/>
            </a:pPr>
            <a:r>
              <a:rPr lang="en-US" sz="2000" dirty="0" smtClean="0">
                <a:latin typeface="Comic Sans MS"/>
                <a:cs typeface="Comic Sans MS"/>
              </a:rPr>
              <a:t>data processing</a:t>
            </a:r>
          </a:p>
          <a:p>
            <a:endParaRPr lang="en-US" dirty="0"/>
          </a:p>
        </p:txBody>
      </p:sp>
      <p:sp>
        <p:nvSpPr>
          <p:cNvPr id="8" name="TextBox 5"/>
          <p:cNvSpPr txBox="1">
            <a:spLocks noChangeArrowheads="1"/>
          </p:cNvSpPr>
          <p:nvPr/>
        </p:nvSpPr>
        <p:spPr bwMode="auto">
          <a:xfrm>
            <a:off x="7467600" y="6248400"/>
            <a:ext cx="990600" cy="400110"/>
          </a:xfrm>
          <a:prstGeom prst="rect">
            <a:avLst/>
          </a:prstGeom>
          <a:noFill/>
          <a:ln w="9525">
            <a:noFill/>
            <a:miter lim="800000"/>
            <a:headEnd/>
            <a:tailEnd/>
          </a:ln>
        </p:spPr>
        <p:txBody>
          <a:bodyPr wrap="square">
            <a:prstTxWarp prst="textNoShape">
              <a:avLst/>
            </a:prstTxWarp>
            <a:spAutoFit/>
          </a:bodyPr>
          <a:lstStyle/>
          <a:p>
            <a:r>
              <a:rPr lang="en-US" sz="2000" dirty="0" err="1" smtClean="0">
                <a:solidFill>
                  <a:srgbClr val="3366FF"/>
                </a:solidFill>
                <a:latin typeface="Comic Sans MS" pitchFamily="-65" charset="0"/>
                <a:ea typeface="Comic Sans MS" pitchFamily="-65" charset="0"/>
                <a:cs typeface="Comic Sans MS" pitchFamily="-65" charset="0"/>
              </a:rPr>
              <a:t>PMTs</a:t>
            </a:r>
            <a:endParaRPr lang="en-US" sz="2000" dirty="0">
              <a:solidFill>
                <a:srgbClr val="3366FF"/>
              </a:solidFill>
              <a:latin typeface="Comic Sans MS" pitchFamily="-65" charset="0"/>
              <a:ea typeface="Comic Sans MS" pitchFamily="-65" charset="0"/>
              <a:cs typeface="Comic Sans MS" pitchFamily="-65" charset="0"/>
            </a:endParaRPr>
          </a:p>
        </p:txBody>
      </p:sp>
      <p:cxnSp>
        <p:nvCxnSpPr>
          <p:cNvPr id="11" name="Straight Arrow Connector 10"/>
          <p:cNvCxnSpPr/>
          <p:nvPr/>
        </p:nvCxnSpPr>
        <p:spPr>
          <a:xfrm rot="10800000" flipV="1">
            <a:off x="3962400" y="1828800"/>
            <a:ext cx="3124200" cy="1905000"/>
          </a:xfrm>
          <a:prstGeom prst="straightConnector1">
            <a:avLst/>
          </a:prstGeom>
          <a:ln>
            <a:solidFill>
              <a:schemeClr val="accent4"/>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rot="5400000">
            <a:off x="7124700" y="2171700"/>
            <a:ext cx="914400" cy="533400"/>
          </a:xfrm>
          <a:prstGeom prst="straightConnector1">
            <a:avLst/>
          </a:prstGeom>
          <a:ln>
            <a:solidFill>
              <a:schemeClr val="accent4"/>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rot="10800000">
            <a:off x="3505200" y="6096000"/>
            <a:ext cx="4038600" cy="304800"/>
          </a:xfrm>
          <a:prstGeom prst="straightConnector1">
            <a:avLst/>
          </a:prstGeom>
          <a:ln>
            <a:solidFill>
              <a:schemeClr val="accent4"/>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rot="16200000" flipV="1">
            <a:off x="7239000" y="5638800"/>
            <a:ext cx="990600" cy="76200"/>
          </a:xfrm>
          <a:prstGeom prst="straightConnector1">
            <a:avLst/>
          </a:prstGeom>
          <a:ln>
            <a:solidFill>
              <a:schemeClr val="accent4"/>
            </a:solidFill>
            <a:tailEnd type="arrow"/>
          </a:ln>
        </p:spPr>
        <p:style>
          <a:lnRef idx="2">
            <a:schemeClr val="accent1"/>
          </a:lnRef>
          <a:fillRef idx="0">
            <a:schemeClr val="accent1"/>
          </a:fillRef>
          <a:effectRef idx="1">
            <a:schemeClr val="accent1"/>
          </a:effectRef>
          <a:fontRef idx="minor">
            <a:schemeClr val="tx1"/>
          </a:fontRef>
        </p:style>
      </p:cxnSp>
      <p:sp>
        <p:nvSpPr>
          <p:cNvPr id="13" name="Slide Number Placeholder 12"/>
          <p:cNvSpPr>
            <a:spLocks noGrp="1"/>
          </p:cNvSpPr>
          <p:nvPr>
            <p:ph type="sldNum" sz="quarter" idx="12"/>
          </p:nvPr>
        </p:nvSpPr>
        <p:spPr/>
        <p:txBody>
          <a:bodyPr/>
          <a:lstStyle/>
          <a:p>
            <a:pPr>
              <a:defRPr/>
            </a:pPr>
            <a:fld id="{D35A4C39-ECC4-EC4D-911E-C2BAF29C5AFB}" type="slidenum">
              <a:rPr lang="en-US" smtClean="0"/>
              <a:pPr>
                <a:defRPr/>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35A4C39-ECC4-EC4D-911E-C2BAF29C5AFB}" type="slidenum">
              <a:rPr lang="en-US" smtClean="0"/>
              <a:pPr>
                <a:defRPr/>
              </a:pPr>
              <a:t>11</a:t>
            </a:fld>
            <a:endParaRPr lang="en-US"/>
          </a:p>
        </p:txBody>
      </p:sp>
      <p:sp>
        <p:nvSpPr>
          <p:cNvPr id="3" name="Rectangle 2"/>
          <p:cNvSpPr/>
          <p:nvPr/>
        </p:nvSpPr>
        <p:spPr>
          <a:xfrm>
            <a:off x="1066800" y="609600"/>
            <a:ext cx="7696200" cy="5250058"/>
          </a:xfrm>
          <a:prstGeom prst="rect">
            <a:avLst/>
          </a:prstGeom>
          <a:noFill/>
          <a:effectLst>
            <a:glow rad="101600">
              <a:srgbClr val="FFFF00">
                <a:alpha val="75000"/>
              </a:srgbClr>
            </a:glow>
            <a:softEdge rad="304800"/>
          </a:effectLst>
        </p:spPr>
        <p:txBody>
          <a:bodyPr wrap="square" lIns="17684" tIns="8842" rIns="17684" bIns="8842">
            <a:spAutoFit/>
          </a:bodyPr>
          <a:lstStyle/>
          <a:p>
            <a:pPr defTabSz="424428" fontAlgn="auto">
              <a:spcBef>
                <a:spcPts val="0"/>
              </a:spcBef>
              <a:spcAft>
                <a:spcPts val="0"/>
              </a:spcAft>
              <a:defRPr/>
            </a:pPr>
            <a:r>
              <a:rPr lang="en-US" sz="2000" b="1" spc="39" dirty="0" smtClean="0">
                <a:ln w="29210">
                  <a:noFill/>
                </a:ln>
                <a:latin typeface="Comic Sans MS"/>
                <a:cs typeface="Comic Sans MS"/>
              </a:rPr>
              <a:t>Nuclear Imaging-the Basics:</a:t>
            </a:r>
          </a:p>
          <a:p>
            <a:pPr defTabSz="424428" fontAlgn="auto">
              <a:spcBef>
                <a:spcPts val="0"/>
              </a:spcBef>
              <a:spcAft>
                <a:spcPts val="0"/>
              </a:spcAft>
              <a:defRPr/>
            </a:pPr>
            <a:r>
              <a:rPr lang="en-US" sz="2000" u="sng" spc="39" dirty="0" smtClean="0">
                <a:ln w="29210">
                  <a:noFill/>
                </a:ln>
                <a:latin typeface="Comic Sans MS"/>
                <a:cs typeface="Comic Sans MS"/>
              </a:rPr>
              <a:t>Radioisotopes </a:t>
            </a:r>
            <a:r>
              <a:rPr lang="en-US" sz="2000" spc="39" dirty="0" smtClean="0">
                <a:ln w="29210">
                  <a:noFill/>
                </a:ln>
                <a:latin typeface="Comic Sans MS"/>
                <a:cs typeface="Comic Sans MS"/>
              </a:rPr>
              <a:t>that emit high energy photons and beta particles are incorporated into molecules that have a </a:t>
            </a:r>
            <a:r>
              <a:rPr lang="en-US" sz="2000" spc="39" dirty="0" smtClean="0">
                <a:ln w="29210">
                  <a:noFill/>
                </a:ln>
                <a:solidFill>
                  <a:srgbClr val="0000FF"/>
                </a:solidFill>
                <a:latin typeface="Comic Sans MS"/>
                <a:cs typeface="Comic Sans MS"/>
              </a:rPr>
              <a:t>biological function of interest</a:t>
            </a:r>
            <a:r>
              <a:rPr lang="en-US" sz="2000" spc="39" dirty="0" smtClean="0">
                <a:ln w="29210">
                  <a:noFill/>
                </a:ln>
                <a:latin typeface="Comic Sans MS"/>
                <a:cs typeface="Comic Sans MS"/>
              </a:rPr>
              <a:t>. The tagged molecules are then injected or introduced </a:t>
            </a:r>
            <a:r>
              <a:rPr lang="en-US" sz="2000" i="1" spc="39" dirty="0" smtClean="0">
                <a:ln w="29210">
                  <a:noFill/>
                </a:ln>
                <a:latin typeface="Comic Sans MS"/>
                <a:cs typeface="Comic Sans MS"/>
              </a:rPr>
              <a:t>in vivo </a:t>
            </a:r>
            <a:r>
              <a:rPr lang="en-US" sz="2000" spc="39" dirty="0" smtClean="0">
                <a:ln w="29210">
                  <a:noFill/>
                </a:ln>
                <a:latin typeface="Comic Sans MS"/>
                <a:cs typeface="Comic Sans MS"/>
              </a:rPr>
              <a:t>into biological systems:</a:t>
            </a:r>
          </a:p>
          <a:p>
            <a:pPr lvl="1" defTabSz="424428" fontAlgn="auto">
              <a:spcBef>
                <a:spcPts val="0"/>
              </a:spcBef>
              <a:spcAft>
                <a:spcPts val="0"/>
              </a:spcAft>
              <a:buFont typeface="Arial"/>
              <a:buChar char="•"/>
              <a:defRPr/>
            </a:pPr>
            <a:r>
              <a:rPr lang="en-US" sz="2000" spc="39" dirty="0" smtClean="0">
                <a:ln w="29210">
                  <a:noFill/>
                </a:ln>
                <a:latin typeface="Comic Sans MS"/>
                <a:cs typeface="Comic Sans MS"/>
              </a:rPr>
              <a:t>people </a:t>
            </a:r>
          </a:p>
          <a:p>
            <a:pPr lvl="1" defTabSz="424428" fontAlgn="auto">
              <a:spcBef>
                <a:spcPts val="0"/>
              </a:spcBef>
              <a:spcAft>
                <a:spcPts val="0"/>
              </a:spcAft>
              <a:buFont typeface="Arial"/>
              <a:buChar char="•"/>
              <a:defRPr/>
            </a:pPr>
            <a:r>
              <a:rPr lang="en-US" sz="2000" spc="39" dirty="0" smtClean="0">
                <a:ln w="29210">
                  <a:noFill/>
                </a:ln>
                <a:latin typeface="Comic Sans MS"/>
                <a:cs typeface="Comic Sans MS"/>
              </a:rPr>
              <a:t>animals</a:t>
            </a:r>
          </a:p>
          <a:p>
            <a:pPr lvl="1" defTabSz="424428" fontAlgn="auto">
              <a:spcBef>
                <a:spcPts val="0"/>
              </a:spcBef>
              <a:spcAft>
                <a:spcPts val="0"/>
              </a:spcAft>
              <a:buFont typeface="Arial"/>
              <a:buChar char="•"/>
              <a:defRPr/>
            </a:pPr>
            <a:r>
              <a:rPr lang="en-US" sz="2000" spc="39" dirty="0" smtClean="0">
                <a:ln w="29210">
                  <a:noFill/>
                </a:ln>
                <a:latin typeface="Comic Sans MS"/>
                <a:cs typeface="Comic Sans MS"/>
              </a:rPr>
              <a:t>plants</a:t>
            </a:r>
          </a:p>
          <a:p>
            <a:pPr lvl="1" defTabSz="424428" fontAlgn="auto">
              <a:spcBef>
                <a:spcPts val="0"/>
              </a:spcBef>
              <a:spcAft>
                <a:spcPts val="0"/>
              </a:spcAft>
              <a:buFont typeface="Arial"/>
              <a:buChar char="•"/>
              <a:defRPr/>
            </a:pPr>
            <a:r>
              <a:rPr lang="en-US" sz="2000" spc="39" dirty="0" smtClean="0">
                <a:ln w="29210">
                  <a:noFill/>
                </a:ln>
                <a:latin typeface="Comic Sans MS"/>
                <a:cs typeface="Comic Sans MS"/>
              </a:rPr>
              <a:t>microbes</a:t>
            </a:r>
          </a:p>
          <a:p>
            <a:pPr lvl="1" defTabSz="424428" fontAlgn="auto">
              <a:spcBef>
                <a:spcPts val="0"/>
              </a:spcBef>
              <a:spcAft>
                <a:spcPts val="0"/>
              </a:spcAft>
              <a:buFont typeface="Arial"/>
              <a:buChar char="•"/>
              <a:defRPr/>
            </a:pPr>
            <a:endParaRPr lang="en-US" sz="2000" spc="39" dirty="0" smtClean="0">
              <a:ln w="29210">
                <a:noFill/>
              </a:ln>
              <a:latin typeface="Comic Sans MS"/>
              <a:cs typeface="Comic Sans MS"/>
            </a:endParaRPr>
          </a:p>
          <a:p>
            <a:pPr defTabSz="424428" fontAlgn="auto">
              <a:spcBef>
                <a:spcPts val="0"/>
              </a:spcBef>
              <a:spcAft>
                <a:spcPts val="0"/>
              </a:spcAft>
              <a:defRPr/>
            </a:pPr>
            <a:r>
              <a:rPr lang="en-US" sz="2000" u="sng" spc="39" dirty="0" smtClean="0">
                <a:ln w="29210">
                  <a:noFill/>
                </a:ln>
                <a:latin typeface="Comic Sans MS"/>
                <a:cs typeface="Comic Sans MS"/>
              </a:rPr>
              <a:t>Molecular Imaging</a:t>
            </a:r>
            <a:r>
              <a:rPr lang="en-US" sz="2000" spc="39" dirty="0" smtClean="0">
                <a:ln w="29210">
                  <a:noFill/>
                </a:ln>
                <a:latin typeface="Comic Sans MS"/>
                <a:cs typeface="Comic Sans MS"/>
              </a:rPr>
              <a:t>: The bio-distribution of tagged molecules is imaged externally by devices capable of detecting the emitted particles. Typically the high energy photons are highly penetrating thus can be detected and imaged externally</a:t>
            </a:r>
            <a:r>
              <a:rPr lang="en-US" sz="2000" spc="39" dirty="0" smtClean="0">
                <a:ln w="29210">
                  <a:noFill/>
                </a:ln>
                <a:solidFill>
                  <a:srgbClr val="000000"/>
                </a:solidFill>
                <a:latin typeface="Comic Sans MS"/>
                <a:cs typeface="Comic Sans MS"/>
              </a:rPr>
              <a:t>. Two molecular imaging techniques:</a:t>
            </a:r>
            <a:endParaRPr lang="en-US" sz="2000" spc="39" dirty="0" smtClean="0">
              <a:ln w="29210">
                <a:noFill/>
              </a:ln>
              <a:solidFill>
                <a:srgbClr val="000000"/>
              </a:solidFill>
              <a:latin typeface="Comic Sans MS"/>
              <a:cs typeface="Helvetica"/>
            </a:endParaRPr>
          </a:p>
          <a:p>
            <a:pPr lvl="1" indent="0">
              <a:buFont typeface="Arial"/>
              <a:buChar char="•"/>
              <a:defRPr/>
            </a:pPr>
            <a:r>
              <a:rPr lang="en-US" sz="2000" dirty="0" smtClean="0">
                <a:solidFill>
                  <a:srgbClr val="000000"/>
                </a:solidFill>
                <a:latin typeface="Comic Sans MS"/>
                <a:cs typeface="Comic Sans MS"/>
              </a:rPr>
              <a:t>Single Photon Emission Computed Tomography (SPECT)</a:t>
            </a:r>
          </a:p>
          <a:p>
            <a:pPr lvl="1" indent="0">
              <a:buFont typeface="Arial"/>
              <a:buChar char="•"/>
              <a:defRPr/>
            </a:pPr>
            <a:r>
              <a:rPr lang="en-US" sz="2000" dirty="0" smtClean="0">
                <a:solidFill>
                  <a:srgbClr val="000000"/>
                </a:solidFill>
                <a:latin typeface="Comic Sans MS"/>
                <a:cs typeface="Comic Sans MS"/>
              </a:rPr>
              <a:t>Positron Emission Tomography (PET)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2530" name="Object 2"/>
          <p:cNvGraphicFramePr>
            <a:graphicFrameLocks noChangeAspect="1"/>
          </p:cNvGraphicFramePr>
          <p:nvPr/>
        </p:nvGraphicFramePr>
        <p:xfrm>
          <a:off x="381000" y="3962400"/>
          <a:ext cx="6881812" cy="1514475"/>
        </p:xfrm>
        <a:graphic>
          <a:graphicData uri="http://schemas.openxmlformats.org/presentationml/2006/ole">
            <p:oleObj spid="_x0000_s90114" name="Document" r:id="rId4" imgW="4724226" imgH="1117559" progId="Word.Document.8">
              <p:embed/>
            </p:oleObj>
          </a:graphicData>
        </a:graphic>
      </p:graphicFrame>
      <p:graphicFrame>
        <p:nvGraphicFramePr>
          <p:cNvPr id="22531" name="Object 3"/>
          <p:cNvGraphicFramePr>
            <a:graphicFrameLocks noChangeAspect="1"/>
          </p:cNvGraphicFramePr>
          <p:nvPr/>
        </p:nvGraphicFramePr>
        <p:xfrm>
          <a:off x="304800" y="762000"/>
          <a:ext cx="8456613" cy="1508125"/>
        </p:xfrm>
        <a:graphic>
          <a:graphicData uri="http://schemas.openxmlformats.org/presentationml/2006/ole">
            <p:oleObj spid="_x0000_s90115" name="Document" r:id="rId5" imgW="5638592" imgH="1104859" progId="Word.Document.8">
              <p:embed/>
            </p:oleObj>
          </a:graphicData>
        </a:graphic>
      </p:graphicFrame>
      <p:sp>
        <p:nvSpPr>
          <p:cNvPr id="206856" name="Text Box 8"/>
          <p:cNvSpPr txBox="1">
            <a:spLocks noChangeArrowheads="1"/>
          </p:cNvSpPr>
          <p:nvPr/>
        </p:nvSpPr>
        <p:spPr bwMode="auto">
          <a:xfrm>
            <a:off x="533400" y="5638800"/>
            <a:ext cx="7467600" cy="784830"/>
          </a:xfrm>
          <a:prstGeom prst="rect">
            <a:avLst/>
          </a:prstGeom>
          <a:noFill/>
          <a:ln w="12700">
            <a:noFill/>
            <a:miter lim="800000"/>
            <a:headEnd/>
            <a:tailEnd/>
          </a:ln>
          <a:effectLst/>
        </p:spPr>
        <p:txBody>
          <a:bodyPr wrap="square">
            <a:prstTxWarp prst="textNoShape">
              <a:avLst/>
            </a:prstTxWarp>
            <a:spAutoFit/>
          </a:bodyPr>
          <a:lstStyle/>
          <a:p>
            <a:pPr>
              <a:spcBef>
                <a:spcPct val="50000"/>
              </a:spcBef>
              <a:defRPr/>
            </a:pPr>
            <a:r>
              <a:rPr lang="en-US" baseline="30000" dirty="0">
                <a:latin typeface="Comic Sans MS"/>
                <a:cs typeface="Comic Sans MS"/>
              </a:rPr>
              <a:t>18</a:t>
            </a:r>
            <a:r>
              <a:rPr lang="en-US" dirty="0">
                <a:latin typeface="Comic Sans MS"/>
                <a:cs typeface="Comic Sans MS"/>
              </a:rPr>
              <a:t>F -fluoro-2- </a:t>
            </a:r>
            <a:r>
              <a:rPr lang="en-US" dirty="0" err="1">
                <a:latin typeface="Comic Sans MS"/>
                <a:cs typeface="Comic Sans MS"/>
              </a:rPr>
              <a:t>deoxyglucose</a:t>
            </a:r>
            <a:r>
              <a:rPr lang="en-US" dirty="0">
                <a:latin typeface="Comic Sans MS"/>
                <a:cs typeface="Comic Sans MS"/>
              </a:rPr>
              <a:t> (FDG</a:t>
            </a:r>
            <a:r>
              <a:rPr lang="en-US" dirty="0" smtClean="0">
                <a:latin typeface="Comic Sans MS"/>
                <a:cs typeface="Comic Sans MS"/>
              </a:rPr>
              <a:t>): C</a:t>
            </a:r>
            <a:r>
              <a:rPr lang="en-US" baseline="-25000" dirty="0" smtClean="0">
                <a:latin typeface="Comic Sans MS"/>
                <a:cs typeface="Comic Sans MS"/>
              </a:rPr>
              <a:t>6</a:t>
            </a:r>
            <a:r>
              <a:rPr lang="en-US" dirty="0" smtClean="0">
                <a:latin typeface="Comic Sans MS"/>
                <a:cs typeface="Comic Sans MS"/>
              </a:rPr>
              <a:t>H</a:t>
            </a:r>
            <a:r>
              <a:rPr lang="en-US" baseline="-25000" dirty="0" smtClean="0">
                <a:latin typeface="Comic Sans MS"/>
                <a:cs typeface="Comic Sans MS"/>
              </a:rPr>
              <a:t>11</a:t>
            </a:r>
            <a:r>
              <a:rPr lang="en-US" baseline="30000" dirty="0" smtClean="0">
                <a:latin typeface="Comic Sans MS"/>
                <a:cs typeface="Comic Sans MS"/>
              </a:rPr>
              <a:t>18</a:t>
            </a:r>
            <a:r>
              <a:rPr lang="en-US" dirty="0" smtClean="0">
                <a:latin typeface="Comic Sans MS"/>
                <a:cs typeface="Comic Sans MS"/>
              </a:rPr>
              <a:t>FO</a:t>
            </a:r>
            <a:r>
              <a:rPr lang="en-US" baseline="-25000" dirty="0" smtClean="0">
                <a:latin typeface="Comic Sans MS"/>
                <a:cs typeface="Comic Sans MS"/>
              </a:rPr>
              <a:t>5</a:t>
            </a:r>
          </a:p>
          <a:p>
            <a:pPr>
              <a:spcBef>
                <a:spcPct val="50000"/>
              </a:spcBef>
              <a:defRPr/>
            </a:pPr>
            <a:r>
              <a:rPr lang="en-US" dirty="0" smtClean="0">
                <a:latin typeface="Comic Sans MS"/>
                <a:cs typeface="Comic Sans MS"/>
                <a:sym typeface="Wingdings" pitchFamily="2" charset="2"/>
              </a:rPr>
              <a:t></a:t>
            </a:r>
            <a:r>
              <a:rPr lang="en-US" dirty="0" smtClean="0">
                <a:latin typeface="Comic Sans MS"/>
                <a:cs typeface="Comic Sans MS"/>
              </a:rPr>
              <a:t> targets rapidly growing cells e.g. cancer</a:t>
            </a:r>
            <a:endParaRPr lang="en-US" dirty="0">
              <a:latin typeface="Comic Sans MS"/>
              <a:cs typeface="Comic Sans MS"/>
            </a:endParaRPr>
          </a:p>
        </p:txBody>
      </p:sp>
      <p:sp>
        <p:nvSpPr>
          <p:cNvPr id="206857" name="Text Box 9"/>
          <p:cNvSpPr txBox="1">
            <a:spLocks noChangeArrowheads="1"/>
          </p:cNvSpPr>
          <p:nvPr/>
        </p:nvSpPr>
        <p:spPr bwMode="auto">
          <a:xfrm>
            <a:off x="381000" y="2209800"/>
            <a:ext cx="8382000" cy="784830"/>
          </a:xfrm>
          <a:prstGeom prst="rect">
            <a:avLst/>
          </a:prstGeom>
          <a:noFill/>
          <a:ln w="12700">
            <a:noFill/>
            <a:miter lim="800000"/>
            <a:headEnd/>
            <a:tailEnd/>
          </a:ln>
          <a:effectLst/>
        </p:spPr>
        <p:txBody>
          <a:bodyPr wrap="square">
            <a:prstTxWarp prst="textNoShape">
              <a:avLst/>
            </a:prstTxWarp>
            <a:spAutoFit/>
          </a:bodyPr>
          <a:lstStyle/>
          <a:p>
            <a:pPr>
              <a:spcBef>
                <a:spcPct val="50000"/>
              </a:spcBef>
              <a:defRPr/>
            </a:pPr>
            <a:r>
              <a:rPr lang="en-US" baseline="30000" dirty="0">
                <a:latin typeface="Comic Sans MS"/>
                <a:cs typeface="Comic Sans MS"/>
              </a:rPr>
              <a:t>99m</a:t>
            </a:r>
            <a:r>
              <a:rPr lang="en-US" dirty="0">
                <a:latin typeface="Comic Sans MS"/>
                <a:cs typeface="Comic Sans MS"/>
              </a:rPr>
              <a:t>Tc-</a:t>
            </a:r>
            <a:r>
              <a:rPr lang="en-US" dirty="0" smtClean="0">
                <a:latin typeface="Comic Sans MS"/>
                <a:cs typeface="Comic Sans MS"/>
              </a:rPr>
              <a:t>sestamibi: C</a:t>
            </a:r>
            <a:r>
              <a:rPr lang="en-US" baseline="-25000" dirty="0" smtClean="0">
                <a:latin typeface="Comic Sans MS"/>
                <a:cs typeface="Comic Sans MS"/>
              </a:rPr>
              <a:t>36</a:t>
            </a:r>
            <a:r>
              <a:rPr lang="en-US" dirty="0" smtClean="0">
                <a:latin typeface="Comic Sans MS"/>
                <a:cs typeface="Comic Sans MS"/>
              </a:rPr>
              <a:t>H</a:t>
            </a:r>
            <a:r>
              <a:rPr lang="en-US" baseline="-25000" dirty="0" smtClean="0">
                <a:latin typeface="Comic Sans MS"/>
                <a:cs typeface="Comic Sans MS"/>
              </a:rPr>
              <a:t>66</a:t>
            </a:r>
            <a:r>
              <a:rPr lang="en-US" dirty="0" smtClean="0">
                <a:latin typeface="Comic Sans MS"/>
                <a:cs typeface="Comic Sans MS"/>
              </a:rPr>
              <a:t>N</a:t>
            </a:r>
            <a:r>
              <a:rPr lang="en-US" baseline="-25000" dirty="0" smtClean="0">
                <a:latin typeface="Comic Sans MS"/>
                <a:cs typeface="Comic Sans MS"/>
              </a:rPr>
              <a:t>6</a:t>
            </a:r>
            <a:r>
              <a:rPr lang="en-US" dirty="0" smtClean="0">
                <a:latin typeface="Comic Sans MS"/>
                <a:cs typeface="Comic Sans MS"/>
              </a:rPr>
              <a:t>O</a:t>
            </a:r>
            <a:r>
              <a:rPr lang="en-US" baseline="-25000" dirty="0" smtClean="0">
                <a:latin typeface="Comic Sans MS"/>
                <a:cs typeface="Comic Sans MS"/>
              </a:rPr>
              <a:t>6</a:t>
            </a:r>
            <a:r>
              <a:rPr lang="en-US" baseline="30000" dirty="0" smtClean="0">
                <a:latin typeface="Comic Sans MS"/>
                <a:cs typeface="Comic Sans MS"/>
              </a:rPr>
              <a:t>99m</a:t>
            </a:r>
            <a:r>
              <a:rPr lang="en-US" dirty="0" smtClean="0">
                <a:latin typeface="Comic Sans MS"/>
                <a:cs typeface="Comic Sans MS"/>
              </a:rPr>
              <a:t>Tc</a:t>
            </a:r>
          </a:p>
          <a:p>
            <a:pPr>
              <a:spcBef>
                <a:spcPct val="50000"/>
              </a:spcBef>
              <a:defRPr/>
            </a:pPr>
            <a:r>
              <a:rPr lang="en-US" dirty="0" smtClean="0">
                <a:latin typeface="Comic Sans MS"/>
                <a:cs typeface="Comic Sans MS"/>
                <a:sym typeface="Wingdings" pitchFamily="2" charset="2"/>
              </a:rPr>
              <a:t></a:t>
            </a:r>
            <a:r>
              <a:rPr lang="en-US" dirty="0" smtClean="0">
                <a:latin typeface="Comic Sans MS"/>
                <a:cs typeface="Comic Sans MS"/>
              </a:rPr>
              <a:t> targets cells with active mitochondria e.g. cancer</a:t>
            </a:r>
            <a:endParaRPr lang="en-US" dirty="0">
              <a:latin typeface="Comic Sans MS"/>
              <a:cs typeface="Comic Sans MS"/>
            </a:endParaRPr>
          </a:p>
        </p:txBody>
      </p:sp>
      <p:sp>
        <p:nvSpPr>
          <p:cNvPr id="8" name="TextBox 7"/>
          <p:cNvSpPr txBox="1"/>
          <p:nvPr/>
        </p:nvSpPr>
        <p:spPr>
          <a:xfrm>
            <a:off x="304800" y="3429000"/>
            <a:ext cx="7543800" cy="400110"/>
          </a:xfrm>
          <a:prstGeom prst="rect">
            <a:avLst/>
          </a:prstGeom>
          <a:noFill/>
        </p:spPr>
        <p:txBody>
          <a:bodyPr wrap="square" rtlCol="0">
            <a:spAutoFit/>
          </a:bodyPr>
          <a:lstStyle/>
          <a:p>
            <a:r>
              <a:rPr lang="en-US" sz="2000" dirty="0" smtClean="0">
                <a:solidFill>
                  <a:srgbClr val="0000FF"/>
                </a:solidFill>
                <a:latin typeface="Comic Sans MS"/>
                <a:cs typeface="Comic Sans MS"/>
              </a:rPr>
              <a:t>Most common positron emitters used in nuclear medicine</a:t>
            </a:r>
            <a:endParaRPr lang="en-US" sz="2000" dirty="0">
              <a:solidFill>
                <a:srgbClr val="0000FF"/>
              </a:solidFill>
              <a:latin typeface="Comic Sans MS"/>
              <a:cs typeface="Comic Sans MS"/>
            </a:endParaRPr>
          </a:p>
        </p:txBody>
      </p:sp>
      <p:sp>
        <p:nvSpPr>
          <p:cNvPr id="9" name="TextBox 8"/>
          <p:cNvSpPr txBox="1"/>
          <p:nvPr/>
        </p:nvSpPr>
        <p:spPr>
          <a:xfrm>
            <a:off x="304800" y="228600"/>
            <a:ext cx="7848600" cy="400110"/>
          </a:xfrm>
          <a:prstGeom prst="rect">
            <a:avLst/>
          </a:prstGeom>
          <a:noFill/>
        </p:spPr>
        <p:txBody>
          <a:bodyPr wrap="square" rtlCol="0">
            <a:spAutoFit/>
          </a:bodyPr>
          <a:lstStyle/>
          <a:p>
            <a:r>
              <a:rPr lang="en-US" sz="2000" dirty="0" smtClean="0">
                <a:solidFill>
                  <a:srgbClr val="0000FF"/>
                </a:solidFill>
                <a:latin typeface="Comic Sans MS"/>
                <a:cs typeface="Comic Sans MS"/>
              </a:rPr>
              <a:t>Most common single photon emitters used in nuclear medicine</a:t>
            </a:r>
            <a:endParaRPr lang="en-US" sz="2000" dirty="0">
              <a:solidFill>
                <a:srgbClr val="0000FF"/>
              </a:solidFill>
              <a:latin typeface="Comic Sans MS"/>
              <a:cs typeface="Comic Sans MS"/>
            </a:endParaRPr>
          </a:p>
        </p:txBody>
      </p:sp>
      <p:pic>
        <p:nvPicPr>
          <p:cNvPr id="10" name="Picture 9"/>
          <p:cNvPicPr>
            <a:picLocks noChangeAspect="1"/>
          </p:cNvPicPr>
          <p:nvPr/>
        </p:nvPicPr>
        <p:blipFill>
          <a:blip r:embed="rId6"/>
          <a:stretch>
            <a:fillRect/>
          </a:stretch>
        </p:blipFill>
        <p:spPr>
          <a:xfrm>
            <a:off x="7239000" y="2286000"/>
            <a:ext cx="1813559" cy="1600200"/>
          </a:xfrm>
          <a:prstGeom prst="rect">
            <a:avLst/>
          </a:prstGeom>
        </p:spPr>
      </p:pic>
      <p:sp>
        <p:nvSpPr>
          <p:cNvPr id="12" name="TextBox 11"/>
          <p:cNvSpPr txBox="1"/>
          <p:nvPr/>
        </p:nvSpPr>
        <p:spPr>
          <a:xfrm>
            <a:off x="685800" y="6019800"/>
            <a:ext cx="2590800" cy="553998"/>
          </a:xfrm>
          <a:prstGeom prst="rect">
            <a:avLst/>
          </a:prstGeom>
          <a:noFill/>
        </p:spPr>
        <p:txBody>
          <a:bodyPr wrap="square" rtlCol="0">
            <a:spAutoFit/>
          </a:bodyPr>
          <a:lstStyle/>
          <a:p>
            <a:r>
              <a:rPr lang="en-US" baseline="-25000" dirty="0" smtClean="0"/>
              <a:t>	</a:t>
            </a:r>
          </a:p>
          <a:p>
            <a:endParaRPr lang="en-US" dirty="0"/>
          </a:p>
        </p:txBody>
      </p:sp>
      <p:pic>
        <p:nvPicPr>
          <p:cNvPr id="13" name="Picture 12"/>
          <p:cNvPicPr>
            <a:picLocks noChangeAspect="1"/>
          </p:cNvPicPr>
          <p:nvPr/>
        </p:nvPicPr>
        <p:blipFill>
          <a:blip r:embed="rId7"/>
          <a:stretch>
            <a:fillRect/>
          </a:stretch>
        </p:blipFill>
        <p:spPr>
          <a:xfrm>
            <a:off x="7315200" y="5257800"/>
            <a:ext cx="1752600" cy="1274618"/>
          </a:xfrm>
          <a:prstGeom prst="rect">
            <a:avLst/>
          </a:prstGeom>
        </p:spPr>
      </p:pic>
      <p:sp>
        <p:nvSpPr>
          <p:cNvPr id="11" name="Slide Number Placeholder 10"/>
          <p:cNvSpPr>
            <a:spLocks noGrp="1"/>
          </p:cNvSpPr>
          <p:nvPr>
            <p:ph type="sldNum" sz="quarter" idx="12"/>
          </p:nvPr>
        </p:nvSpPr>
        <p:spPr/>
        <p:txBody>
          <a:bodyPr/>
          <a:lstStyle/>
          <a:p>
            <a:pPr>
              <a:defRPr/>
            </a:pPr>
            <a:fld id="{D35A4C39-ECC4-EC4D-911E-C2BAF29C5AFB}" type="slidenum">
              <a:rPr lang="en-US" smtClean="0"/>
              <a:pPr>
                <a:defRPr/>
              </a:pPr>
              <a:t>12</a:t>
            </a:fld>
            <a:endParaRPr lang="en-US"/>
          </a:p>
        </p:txBody>
      </p:sp>
      <p:cxnSp>
        <p:nvCxnSpPr>
          <p:cNvPr id="15" name="Straight Connector 14"/>
          <p:cNvCxnSpPr/>
          <p:nvPr/>
        </p:nvCxnSpPr>
        <p:spPr>
          <a:xfrm>
            <a:off x="457200" y="2590800"/>
            <a:ext cx="3657600"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609600" y="6018212"/>
            <a:ext cx="4876800"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839200" cy="381000"/>
          </a:xfrm>
        </p:spPr>
        <p:txBody>
          <a:bodyPr>
            <a:normAutofit fontScale="90000"/>
          </a:bodyPr>
          <a:lstStyle/>
          <a:p>
            <a:pPr>
              <a:lnSpc>
                <a:spcPct val="100000"/>
              </a:lnSpc>
              <a:defRPr/>
            </a:pPr>
            <a:r>
              <a:rPr lang="en-US" sz="2667" dirty="0" smtClean="0">
                <a:solidFill>
                  <a:srgbClr val="000000"/>
                </a:solidFill>
                <a:latin typeface="Comic Sans MS"/>
                <a:cs typeface="Comic Sans MS"/>
              </a:rPr>
              <a:t>Bio-Medical Imaging Modalities</a:t>
            </a:r>
            <a:r>
              <a:rPr lang="en-US" dirty="0" smtClean="0">
                <a:latin typeface="Comic Sans MS"/>
                <a:cs typeface="Comic Sans MS"/>
              </a:rPr>
              <a:t/>
            </a:r>
            <a:br>
              <a:rPr lang="en-US" dirty="0" smtClean="0">
                <a:latin typeface="Comic Sans MS"/>
                <a:cs typeface="Comic Sans MS"/>
              </a:rPr>
            </a:br>
            <a:endParaRPr lang="en-US" dirty="0">
              <a:latin typeface="Comic Sans MS"/>
              <a:cs typeface="Comic Sans MS"/>
            </a:endParaRPr>
          </a:p>
        </p:txBody>
      </p:sp>
      <p:sp>
        <p:nvSpPr>
          <p:cNvPr id="3" name="Content Placeholder 2"/>
          <p:cNvSpPr>
            <a:spLocks noGrp="1"/>
          </p:cNvSpPr>
          <p:nvPr>
            <p:ph idx="1"/>
          </p:nvPr>
        </p:nvSpPr>
        <p:spPr>
          <a:xfrm>
            <a:off x="381000" y="838200"/>
            <a:ext cx="8382000" cy="4343400"/>
          </a:xfrm>
        </p:spPr>
        <p:txBody>
          <a:bodyPr>
            <a:noAutofit/>
          </a:bodyPr>
          <a:lstStyle/>
          <a:p>
            <a:pPr marL="0" indent="0">
              <a:spcBef>
                <a:spcPts val="0"/>
              </a:spcBef>
              <a:buNone/>
              <a:defRPr/>
            </a:pPr>
            <a:r>
              <a:rPr lang="en-US" sz="2200" b="1" dirty="0" smtClean="0">
                <a:solidFill>
                  <a:srgbClr val="000000"/>
                </a:solidFill>
                <a:latin typeface="Comic Sans MS"/>
                <a:cs typeface="Comic Sans MS"/>
              </a:rPr>
              <a:t>Structural</a:t>
            </a:r>
          </a:p>
          <a:p>
            <a:pPr marL="0" lvl="1" indent="0">
              <a:spcBef>
                <a:spcPts val="0"/>
              </a:spcBef>
              <a:buFont typeface="Wingdings" pitchFamily="-84" charset="2"/>
              <a:buChar char="l"/>
              <a:defRPr/>
            </a:pPr>
            <a:r>
              <a:rPr lang="en-US" sz="2000" dirty="0" smtClean="0">
                <a:solidFill>
                  <a:srgbClr val="000000"/>
                </a:solidFill>
                <a:latin typeface="Comic Sans MS"/>
                <a:cs typeface="Comic Sans MS"/>
              </a:rPr>
              <a:t>X-ray CT</a:t>
            </a:r>
          </a:p>
          <a:p>
            <a:pPr marL="0" lvl="1" indent="0">
              <a:spcBef>
                <a:spcPts val="0"/>
              </a:spcBef>
              <a:buFont typeface="Wingdings" pitchFamily="-84" charset="2"/>
              <a:buChar char="l"/>
              <a:defRPr/>
            </a:pPr>
            <a:r>
              <a:rPr lang="en-US" sz="2000" dirty="0" smtClean="0">
                <a:solidFill>
                  <a:srgbClr val="000000"/>
                </a:solidFill>
                <a:latin typeface="Comic Sans MS"/>
                <a:cs typeface="Comic Sans MS"/>
              </a:rPr>
              <a:t>MRI</a:t>
            </a:r>
          </a:p>
          <a:p>
            <a:pPr marL="0" lvl="1" indent="0">
              <a:spcBef>
                <a:spcPts val="0"/>
              </a:spcBef>
              <a:buFont typeface="Wingdings" pitchFamily="-84" charset="2"/>
              <a:buChar char="l"/>
              <a:defRPr/>
            </a:pPr>
            <a:endParaRPr lang="en-US" sz="2000" dirty="0" smtClean="0">
              <a:solidFill>
                <a:srgbClr val="000000"/>
              </a:solidFill>
              <a:latin typeface="Comic Sans MS"/>
              <a:cs typeface="Comic Sans MS"/>
            </a:endParaRPr>
          </a:p>
          <a:p>
            <a:pPr marL="0" lvl="1" indent="0">
              <a:spcBef>
                <a:spcPts val="0"/>
              </a:spcBef>
              <a:buFont typeface="Wingdings" pitchFamily="-84" charset="2"/>
              <a:buChar char="l"/>
              <a:defRPr/>
            </a:pPr>
            <a:endParaRPr lang="en-US" dirty="0" smtClean="0">
              <a:solidFill>
                <a:srgbClr val="000000"/>
              </a:solidFill>
              <a:latin typeface="Comic Sans MS"/>
              <a:cs typeface="Comic Sans MS"/>
            </a:endParaRPr>
          </a:p>
          <a:p>
            <a:pPr marL="0" lvl="1" indent="0">
              <a:spcBef>
                <a:spcPts val="0"/>
              </a:spcBef>
              <a:buNone/>
              <a:defRPr/>
            </a:pPr>
            <a:endParaRPr lang="en-US" b="1" dirty="0" smtClean="0">
              <a:solidFill>
                <a:srgbClr val="000000"/>
              </a:solidFill>
              <a:latin typeface="Comic Sans MS"/>
              <a:cs typeface="Comic Sans MS"/>
            </a:endParaRPr>
          </a:p>
          <a:p>
            <a:pPr marL="0" lvl="1" indent="0">
              <a:spcBef>
                <a:spcPts val="0"/>
              </a:spcBef>
              <a:buNone/>
              <a:defRPr/>
            </a:pPr>
            <a:endParaRPr lang="en-US" b="1" dirty="0" smtClean="0">
              <a:solidFill>
                <a:srgbClr val="000000"/>
              </a:solidFill>
              <a:latin typeface="Comic Sans MS"/>
              <a:cs typeface="Comic Sans MS"/>
            </a:endParaRPr>
          </a:p>
          <a:p>
            <a:pPr marL="0" lvl="1" indent="0">
              <a:spcBef>
                <a:spcPts val="0"/>
              </a:spcBef>
              <a:buNone/>
              <a:defRPr/>
            </a:pPr>
            <a:r>
              <a:rPr lang="en-US" b="1" dirty="0" smtClean="0">
                <a:solidFill>
                  <a:srgbClr val="000000"/>
                </a:solidFill>
                <a:latin typeface="Comic Sans MS"/>
                <a:cs typeface="Comic Sans MS"/>
              </a:rPr>
              <a:t>Functional</a:t>
            </a:r>
          </a:p>
          <a:p>
            <a:pPr marL="0" indent="0">
              <a:spcBef>
                <a:spcPts val="0"/>
              </a:spcBef>
              <a:buFont typeface="Wingdings" pitchFamily="-84" charset="2"/>
              <a:buChar char="l"/>
              <a:defRPr/>
            </a:pPr>
            <a:r>
              <a:rPr lang="en-US" sz="2000" dirty="0" smtClean="0">
                <a:solidFill>
                  <a:srgbClr val="000000"/>
                </a:solidFill>
                <a:latin typeface="Comic Sans MS"/>
                <a:cs typeface="Comic Sans MS"/>
              </a:rPr>
              <a:t>Single Photon Emission Computed Tomography (SPECT)</a:t>
            </a:r>
          </a:p>
          <a:p>
            <a:pPr marL="0" indent="0">
              <a:spcBef>
                <a:spcPts val="0"/>
              </a:spcBef>
              <a:buFont typeface="Wingdings" pitchFamily="-84" charset="2"/>
              <a:buChar char="l"/>
              <a:defRPr/>
            </a:pPr>
            <a:r>
              <a:rPr lang="en-US" sz="2000" dirty="0" smtClean="0">
                <a:solidFill>
                  <a:srgbClr val="000000"/>
                </a:solidFill>
                <a:latin typeface="Comic Sans MS"/>
                <a:cs typeface="Comic Sans MS"/>
              </a:rPr>
              <a:t>Positron Emission Tomography (PET)</a:t>
            </a:r>
          </a:p>
          <a:p>
            <a:pPr lvl="1" indent="0">
              <a:buFont typeface="Wingdings" pitchFamily="-84" charset="2"/>
              <a:buChar char="l"/>
              <a:defRPr/>
            </a:pPr>
            <a:endParaRPr lang="en-US" dirty="0" smtClean="0">
              <a:solidFill>
                <a:srgbClr val="000000"/>
              </a:solidFill>
              <a:latin typeface="Comic Sans MS"/>
              <a:cs typeface="Comic Sans MS"/>
            </a:endParaRPr>
          </a:p>
          <a:p>
            <a:pPr marL="0" indent="0">
              <a:spcBef>
                <a:spcPts val="0"/>
              </a:spcBef>
              <a:buNone/>
              <a:defRPr/>
            </a:pPr>
            <a:r>
              <a:rPr lang="en-US" sz="2200" b="1" dirty="0" smtClean="0">
                <a:solidFill>
                  <a:srgbClr val="000000"/>
                </a:solidFill>
                <a:latin typeface="Comic Sans MS"/>
                <a:cs typeface="Comic Sans MS"/>
              </a:rPr>
              <a:t>Multi Modality</a:t>
            </a:r>
          </a:p>
          <a:p>
            <a:pPr marL="0" indent="0">
              <a:spcBef>
                <a:spcPts val="0"/>
              </a:spcBef>
              <a:defRPr/>
            </a:pPr>
            <a:r>
              <a:rPr lang="en-US" sz="2000" dirty="0" smtClean="0">
                <a:solidFill>
                  <a:srgbClr val="000000"/>
                </a:solidFill>
                <a:latin typeface="Comic Sans MS"/>
                <a:cs typeface="Comic Sans MS"/>
              </a:rPr>
              <a:t>PET-CT</a:t>
            </a:r>
          </a:p>
          <a:p>
            <a:pPr marL="0" indent="0">
              <a:spcBef>
                <a:spcPts val="0"/>
              </a:spcBef>
              <a:defRPr/>
            </a:pPr>
            <a:r>
              <a:rPr lang="en-US" sz="2000" dirty="0" smtClean="0">
                <a:solidFill>
                  <a:srgbClr val="000000"/>
                </a:solidFill>
                <a:latin typeface="Comic Sans MS"/>
                <a:cs typeface="Comic Sans MS"/>
              </a:rPr>
              <a:t>PET-MRI</a:t>
            </a:r>
          </a:p>
          <a:p>
            <a:pPr marL="0" indent="0">
              <a:spcBef>
                <a:spcPts val="0"/>
              </a:spcBef>
              <a:defRPr/>
            </a:pPr>
            <a:r>
              <a:rPr lang="en-US" sz="2000" dirty="0" smtClean="0">
                <a:solidFill>
                  <a:srgbClr val="000000"/>
                </a:solidFill>
                <a:latin typeface="Comic Sans MS"/>
                <a:cs typeface="Comic Sans MS"/>
              </a:rPr>
              <a:t>SPECT-CT</a:t>
            </a:r>
          </a:p>
        </p:txBody>
      </p:sp>
      <p:graphicFrame>
        <p:nvGraphicFramePr>
          <p:cNvPr id="30722" name="Object 2"/>
          <p:cNvGraphicFramePr>
            <a:graphicFrameLocks noChangeAspect="1"/>
          </p:cNvGraphicFramePr>
          <p:nvPr/>
        </p:nvGraphicFramePr>
        <p:xfrm>
          <a:off x="5943600" y="836394"/>
          <a:ext cx="1574800" cy="2174875"/>
        </p:xfrm>
        <a:graphic>
          <a:graphicData uri="http://schemas.openxmlformats.org/presentationml/2006/ole">
            <p:oleObj spid="_x0000_s30722" name="Document" r:id="rId3" imgW="2590800" imgH="3761232" progId="Word.Document.8">
              <p:embed/>
            </p:oleObj>
          </a:graphicData>
        </a:graphic>
      </p:graphicFrame>
      <p:pic>
        <p:nvPicPr>
          <p:cNvPr id="30726" name="Picture 2"/>
          <p:cNvPicPr>
            <a:picLocks noChangeAspect="1" noChangeArrowheads="1"/>
          </p:cNvPicPr>
          <p:nvPr/>
        </p:nvPicPr>
        <p:blipFill>
          <a:blip r:embed="rId4"/>
          <a:srcRect/>
          <a:stretch>
            <a:fillRect/>
          </a:stretch>
        </p:blipFill>
        <p:spPr bwMode="auto">
          <a:xfrm>
            <a:off x="3657600" y="4267200"/>
            <a:ext cx="1627511" cy="1503485"/>
          </a:xfrm>
          <a:prstGeom prst="rect">
            <a:avLst/>
          </a:prstGeom>
          <a:noFill/>
          <a:ln w="12700">
            <a:noFill/>
            <a:miter lim="800000"/>
            <a:headEnd/>
            <a:tailEnd/>
          </a:ln>
        </p:spPr>
      </p:pic>
      <p:pic>
        <p:nvPicPr>
          <p:cNvPr id="30727" name="Picture 3"/>
          <p:cNvPicPr>
            <a:picLocks noChangeAspect="1" noChangeArrowheads="1"/>
          </p:cNvPicPr>
          <p:nvPr/>
        </p:nvPicPr>
        <p:blipFill>
          <a:blip r:embed="rId5"/>
          <a:srcRect/>
          <a:stretch>
            <a:fillRect/>
          </a:stretch>
        </p:blipFill>
        <p:spPr bwMode="auto">
          <a:xfrm>
            <a:off x="5334000" y="4343400"/>
            <a:ext cx="1447800" cy="1447800"/>
          </a:xfrm>
          <a:prstGeom prst="rect">
            <a:avLst/>
          </a:prstGeom>
          <a:noFill/>
          <a:ln w="12700">
            <a:noFill/>
            <a:miter lim="800000"/>
            <a:headEnd/>
            <a:tailEnd/>
          </a:ln>
        </p:spPr>
      </p:pic>
      <p:pic>
        <p:nvPicPr>
          <p:cNvPr id="30728" name="Picture 4"/>
          <p:cNvPicPr>
            <a:picLocks noChangeAspect="1" noChangeArrowheads="1"/>
          </p:cNvPicPr>
          <p:nvPr/>
        </p:nvPicPr>
        <p:blipFill>
          <a:blip r:embed="rId6"/>
          <a:srcRect/>
          <a:stretch>
            <a:fillRect/>
          </a:stretch>
        </p:blipFill>
        <p:spPr bwMode="auto">
          <a:xfrm>
            <a:off x="6858000" y="4343400"/>
            <a:ext cx="1447800" cy="1447800"/>
          </a:xfrm>
          <a:prstGeom prst="rect">
            <a:avLst/>
          </a:prstGeom>
          <a:noFill/>
          <a:ln w="12700">
            <a:noFill/>
            <a:miter lim="800000"/>
            <a:headEnd/>
            <a:tailEnd/>
          </a:ln>
        </p:spPr>
      </p:pic>
      <p:sp>
        <p:nvSpPr>
          <p:cNvPr id="9" name="TextBox 8"/>
          <p:cNvSpPr txBox="1"/>
          <p:nvPr/>
        </p:nvSpPr>
        <p:spPr>
          <a:xfrm>
            <a:off x="3581400" y="6019800"/>
            <a:ext cx="5350933" cy="646331"/>
          </a:xfrm>
          <a:prstGeom prst="rect">
            <a:avLst/>
          </a:prstGeom>
          <a:noFill/>
        </p:spPr>
        <p:txBody>
          <a:bodyPr wrap="square" rtlCol="0">
            <a:spAutoFit/>
          </a:bodyPr>
          <a:lstStyle/>
          <a:p>
            <a:r>
              <a:rPr lang="en-US" dirty="0" smtClean="0">
                <a:latin typeface="Comic Sans MS"/>
                <a:cs typeface="Comic Sans MS"/>
              </a:rPr>
              <a:t>breast tumor imaged via Tc99m and digital x-ray then co-registered</a:t>
            </a:r>
            <a:endParaRPr lang="en-US" dirty="0">
              <a:latin typeface="Comic Sans MS"/>
              <a:cs typeface="Comic Sans MS"/>
            </a:endParaRPr>
          </a:p>
        </p:txBody>
      </p:sp>
      <p:sp>
        <p:nvSpPr>
          <p:cNvPr id="11" name="Rectangle 10"/>
          <p:cNvSpPr/>
          <p:nvPr/>
        </p:nvSpPr>
        <p:spPr>
          <a:xfrm>
            <a:off x="4038600" y="5715000"/>
            <a:ext cx="1219200" cy="369332"/>
          </a:xfrm>
          <a:prstGeom prst="rect">
            <a:avLst/>
          </a:prstGeom>
        </p:spPr>
        <p:txBody>
          <a:bodyPr wrap="square">
            <a:spAutoFit/>
          </a:bodyPr>
          <a:lstStyle/>
          <a:p>
            <a:pPr lvl="0"/>
            <a:r>
              <a:rPr lang="en-US" dirty="0" smtClean="0">
                <a:solidFill>
                  <a:prstClr val="black"/>
                </a:solidFill>
                <a:latin typeface="Comic Sans MS"/>
                <a:cs typeface="Comic Sans MS"/>
              </a:rPr>
              <a:t>Tc99m</a:t>
            </a:r>
            <a:endParaRPr lang="en-US" dirty="0">
              <a:solidFill>
                <a:prstClr val="black"/>
              </a:solidFill>
              <a:latin typeface="Comic Sans MS"/>
              <a:cs typeface="Comic Sans MS"/>
            </a:endParaRPr>
          </a:p>
        </p:txBody>
      </p:sp>
      <p:sp>
        <p:nvSpPr>
          <p:cNvPr id="12" name="Rectangle 11"/>
          <p:cNvSpPr/>
          <p:nvPr/>
        </p:nvSpPr>
        <p:spPr>
          <a:xfrm>
            <a:off x="5334000" y="5715000"/>
            <a:ext cx="2133600" cy="369332"/>
          </a:xfrm>
          <a:prstGeom prst="rect">
            <a:avLst/>
          </a:prstGeom>
        </p:spPr>
        <p:txBody>
          <a:bodyPr wrap="square">
            <a:spAutoFit/>
          </a:bodyPr>
          <a:lstStyle/>
          <a:p>
            <a:pPr lvl="0"/>
            <a:r>
              <a:rPr lang="en-US" dirty="0" smtClean="0">
                <a:solidFill>
                  <a:prstClr val="black"/>
                </a:solidFill>
                <a:latin typeface="Comic Sans MS"/>
                <a:cs typeface="Comic Sans MS"/>
              </a:rPr>
              <a:t>mammogram</a:t>
            </a:r>
            <a:endParaRPr lang="en-US" dirty="0">
              <a:solidFill>
                <a:prstClr val="black"/>
              </a:solidFill>
              <a:latin typeface="Comic Sans MS"/>
              <a:cs typeface="Comic Sans MS"/>
            </a:endParaRPr>
          </a:p>
        </p:txBody>
      </p:sp>
      <p:sp>
        <p:nvSpPr>
          <p:cNvPr id="13" name="Rectangle 12"/>
          <p:cNvSpPr/>
          <p:nvPr/>
        </p:nvSpPr>
        <p:spPr>
          <a:xfrm>
            <a:off x="7620000" y="1030069"/>
            <a:ext cx="1219200" cy="1477328"/>
          </a:xfrm>
          <a:prstGeom prst="rect">
            <a:avLst/>
          </a:prstGeom>
        </p:spPr>
        <p:txBody>
          <a:bodyPr wrap="square">
            <a:spAutoFit/>
          </a:bodyPr>
          <a:lstStyle/>
          <a:p>
            <a:pPr lvl="0"/>
            <a:r>
              <a:rPr lang="en-US" dirty="0" smtClean="0">
                <a:solidFill>
                  <a:prstClr val="black"/>
                </a:solidFill>
                <a:latin typeface="Comic Sans MS"/>
                <a:cs typeface="Comic Sans MS"/>
              </a:rPr>
              <a:t>Tc99m-bone scan of live mouse</a:t>
            </a:r>
          </a:p>
          <a:p>
            <a:pPr lvl="0"/>
            <a:r>
              <a:rPr lang="en-US" dirty="0" smtClean="0">
                <a:solidFill>
                  <a:prstClr val="black"/>
                </a:solidFill>
                <a:latin typeface="Comic Sans MS"/>
                <a:cs typeface="Comic Sans MS"/>
              </a:rPr>
              <a:t>(</a:t>
            </a:r>
            <a:r>
              <a:rPr lang="en-US" dirty="0" err="1" smtClean="0">
                <a:solidFill>
                  <a:prstClr val="black"/>
                </a:solidFill>
                <a:latin typeface="Comic Sans MS"/>
                <a:cs typeface="Comic Sans MS"/>
              </a:rPr>
              <a:t>JLab</a:t>
            </a:r>
            <a:r>
              <a:rPr lang="en-US" dirty="0" smtClean="0">
                <a:solidFill>
                  <a:prstClr val="black"/>
                </a:solidFill>
                <a:latin typeface="Comic Sans MS"/>
                <a:cs typeface="Comic Sans MS"/>
              </a:rPr>
              <a:t>)</a:t>
            </a:r>
            <a:endParaRPr lang="en-US" dirty="0">
              <a:solidFill>
                <a:prstClr val="black"/>
              </a:solidFill>
              <a:latin typeface="Comic Sans MS"/>
              <a:cs typeface="Comic Sans MS"/>
            </a:endParaRPr>
          </a:p>
        </p:txBody>
      </p:sp>
      <p:sp>
        <p:nvSpPr>
          <p:cNvPr id="14" name="Rectangle 13"/>
          <p:cNvSpPr/>
          <p:nvPr/>
        </p:nvSpPr>
        <p:spPr>
          <a:xfrm>
            <a:off x="4495800" y="1106269"/>
            <a:ext cx="1066800" cy="1477328"/>
          </a:xfrm>
          <a:prstGeom prst="rect">
            <a:avLst/>
          </a:prstGeom>
        </p:spPr>
        <p:txBody>
          <a:bodyPr wrap="square">
            <a:spAutoFit/>
          </a:bodyPr>
          <a:lstStyle/>
          <a:p>
            <a:pPr lvl="0"/>
            <a:r>
              <a:rPr lang="en-US" dirty="0" smtClean="0">
                <a:solidFill>
                  <a:prstClr val="black"/>
                </a:solidFill>
                <a:latin typeface="Comic Sans MS"/>
                <a:cs typeface="Comic Sans MS"/>
              </a:rPr>
              <a:t>digital x-ray of mouse (</a:t>
            </a:r>
            <a:r>
              <a:rPr lang="en-US" dirty="0" err="1" smtClean="0">
                <a:solidFill>
                  <a:prstClr val="black"/>
                </a:solidFill>
                <a:latin typeface="Comic Sans MS"/>
                <a:cs typeface="Comic Sans MS"/>
              </a:rPr>
              <a:t>JLab</a:t>
            </a:r>
            <a:r>
              <a:rPr lang="en-US" dirty="0" smtClean="0">
                <a:solidFill>
                  <a:prstClr val="black"/>
                </a:solidFill>
                <a:latin typeface="Comic Sans MS"/>
                <a:cs typeface="Comic Sans MS"/>
              </a:rPr>
              <a:t>)</a:t>
            </a:r>
          </a:p>
          <a:p>
            <a:pPr lvl="0"/>
            <a:endParaRPr lang="en-US" dirty="0">
              <a:solidFill>
                <a:prstClr val="black"/>
              </a:solidFill>
              <a:latin typeface="Comic Sans MS"/>
              <a:cs typeface="Comic Sans MS"/>
            </a:endParaRPr>
          </a:p>
        </p:txBody>
      </p:sp>
      <p:pic>
        <p:nvPicPr>
          <p:cNvPr id="30" name="Picture 29"/>
          <p:cNvPicPr>
            <a:picLocks noChangeAspect="1"/>
          </p:cNvPicPr>
          <p:nvPr/>
        </p:nvPicPr>
        <p:blipFill>
          <a:blip r:embed="rId7"/>
          <a:stretch>
            <a:fillRect/>
          </a:stretch>
        </p:blipFill>
        <p:spPr>
          <a:xfrm>
            <a:off x="2362200" y="762000"/>
            <a:ext cx="1982438" cy="2209800"/>
          </a:xfrm>
          <a:prstGeom prst="rect">
            <a:avLst/>
          </a:prstGeom>
        </p:spPr>
      </p:pic>
      <p:sp>
        <p:nvSpPr>
          <p:cNvPr id="32" name="Slide Number Placeholder 31"/>
          <p:cNvSpPr>
            <a:spLocks noGrp="1"/>
          </p:cNvSpPr>
          <p:nvPr>
            <p:ph type="sldNum" sz="quarter" idx="12"/>
          </p:nvPr>
        </p:nvSpPr>
        <p:spPr/>
        <p:txBody>
          <a:bodyPr/>
          <a:lstStyle/>
          <a:p>
            <a:pPr>
              <a:defRPr/>
            </a:pPr>
            <a:fld id="{B424C622-43BC-7C4B-BB51-3C683178C62E}" type="slidenum">
              <a:rPr lang="en-US" smtClean="0"/>
              <a:pPr>
                <a:defRPr/>
              </a:pPr>
              <a:t>13</a:t>
            </a:fld>
            <a:endParaRPr lang="en-US"/>
          </a:p>
        </p:txBody>
      </p:sp>
      <p:sp>
        <p:nvSpPr>
          <p:cNvPr id="16" name="TextBox 15"/>
          <p:cNvSpPr txBox="1"/>
          <p:nvPr/>
        </p:nvSpPr>
        <p:spPr>
          <a:xfrm>
            <a:off x="7543800" y="2743200"/>
            <a:ext cx="780983" cy="246221"/>
          </a:xfrm>
          <a:prstGeom prst="rect">
            <a:avLst/>
          </a:prstGeom>
          <a:solidFill>
            <a:srgbClr val="66FFFF"/>
          </a:solidFill>
        </p:spPr>
        <p:txBody>
          <a:bodyPr wrap="none" rtlCol="0">
            <a:spAutoFit/>
          </a:bodyPr>
          <a:lstStyle/>
          <a:p>
            <a:r>
              <a:rPr lang="en-US" sz="1000" dirty="0" err="1" smtClean="0">
                <a:latin typeface="Bradley Hand ITC" pitchFamily="66" charset="0"/>
              </a:rPr>
              <a:t>JLab</a:t>
            </a:r>
            <a:r>
              <a:rPr lang="en-US" sz="1000" dirty="0" smtClean="0">
                <a:latin typeface="Bradley Hand ITC" pitchFamily="66" charset="0"/>
              </a:rPr>
              <a:t>/RD</a:t>
            </a:r>
            <a:r>
              <a:rPr lang="en-US" sz="1000" dirty="0" smtClean="0">
                <a:latin typeface="Book Antiqua" pitchFamily="18" charset="0"/>
              </a:rPr>
              <a:t>&amp;</a:t>
            </a:r>
            <a:r>
              <a:rPr lang="en-US" sz="1000" dirty="0" smtClean="0">
                <a:latin typeface="Bradley Hand ITC" pitchFamily="66" charset="0"/>
              </a:rPr>
              <a:t>I</a:t>
            </a:r>
            <a:endParaRPr lang="en-US" sz="1000" dirty="0">
              <a:latin typeface="Bradley Hand ITC" pitchFamily="66" charset="0"/>
            </a:endParaRPr>
          </a:p>
        </p:txBody>
      </p:sp>
      <p:sp>
        <p:nvSpPr>
          <p:cNvPr id="17" name="TextBox 16"/>
          <p:cNvSpPr txBox="1"/>
          <p:nvPr/>
        </p:nvSpPr>
        <p:spPr>
          <a:xfrm>
            <a:off x="4400617" y="2743200"/>
            <a:ext cx="780983" cy="246221"/>
          </a:xfrm>
          <a:prstGeom prst="rect">
            <a:avLst/>
          </a:prstGeom>
          <a:solidFill>
            <a:srgbClr val="66FFFF"/>
          </a:solidFill>
        </p:spPr>
        <p:txBody>
          <a:bodyPr wrap="none" rtlCol="0">
            <a:spAutoFit/>
          </a:bodyPr>
          <a:lstStyle/>
          <a:p>
            <a:r>
              <a:rPr lang="en-US" sz="1000" dirty="0" err="1" smtClean="0">
                <a:latin typeface="Bradley Hand ITC" pitchFamily="66" charset="0"/>
              </a:rPr>
              <a:t>JLab</a:t>
            </a:r>
            <a:r>
              <a:rPr lang="en-US" sz="1000" dirty="0" smtClean="0">
                <a:latin typeface="Bradley Hand ITC" pitchFamily="66" charset="0"/>
              </a:rPr>
              <a:t>/RD</a:t>
            </a:r>
            <a:r>
              <a:rPr lang="en-US" sz="1000" dirty="0" smtClean="0">
                <a:latin typeface="Book Antiqua" pitchFamily="18" charset="0"/>
              </a:rPr>
              <a:t>&amp;</a:t>
            </a:r>
            <a:r>
              <a:rPr lang="en-US" sz="1000" dirty="0" smtClean="0">
                <a:latin typeface="Bradley Hand ITC" pitchFamily="66" charset="0"/>
              </a:rPr>
              <a:t>I</a:t>
            </a:r>
            <a:endParaRPr lang="en-US" sz="1000" dirty="0">
              <a:latin typeface="Bradley Hand ITC" pitchFamily="66" charset="0"/>
            </a:endParaRPr>
          </a:p>
        </p:txBody>
      </p:sp>
      <p:sp>
        <p:nvSpPr>
          <p:cNvPr id="18" name="TextBox 17"/>
          <p:cNvSpPr txBox="1"/>
          <p:nvPr/>
        </p:nvSpPr>
        <p:spPr>
          <a:xfrm>
            <a:off x="8363017" y="5562600"/>
            <a:ext cx="780983" cy="246221"/>
          </a:xfrm>
          <a:prstGeom prst="rect">
            <a:avLst/>
          </a:prstGeom>
          <a:solidFill>
            <a:srgbClr val="66FFFF"/>
          </a:solidFill>
        </p:spPr>
        <p:txBody>
          <a:bodyPr wrap="none" rtlCol="0">
            <a:spAutoFit/>
          </a:bodyPr>
          <a:lstStyle/>
          <a:p>
            <a:r>
              <a:rPr lang="en-US" sz="1000" dirty="0" err="1" smtClean="0">
                <a:latin typeface="Bradley Hand ITC" pitchFamily="66" charset="0"/>
              </a:rPr>
              <a:t>JLab</a:t>
            </a:r>
            <a:r>
              <a:rPr lang="en-US" sz="1000" dirty="0" smtClean="0">
                <a:latin typeface="Bradley Hand ITC" pitchFamily="66" charset="0"/>
              </a:rPr>
              <a:t>/RD</a:t>
            </a:r>
            <a:r>
              <a:rPr lang="en-US" sz="1000" dirty="0" smtClean="0">
                <a:latin typeface="Book Antiqua" pitchFamily="18" charset="0"/>
              </a:rPr>
              <a:t>&amp;</a:t>
            </a:r>
            <a:r>
              <a:rPr lang="en-US" sz="1000" dirty="0" smtClean="0">
                <a:latin typeface="Bradley Hand ITC" pitchFamily="66" charset="0"/>
              </a:rPr>
              <a:t>I</a:t>
            </a:r>
            <a:endParaRPr lang="en-US" sz="1000" dirty="0">
              <a:latin typeface="Bradley Hand ITC" pitchFamily="66" charset="0"/>
            </a:endParaRPr>
          </a:p>
        </p:txBody>
      </p:sp>
      <p:sp>
        <p:nvSpPr>
          <p:cNvPr id="19" name="Rectangle 18"/>
          <p:cNvSpPr/>
          <p:nvPr/>
        </p:nvSpPr>
        <p:spPr>
          <a:xfrm>
            <a:off x="6781800" y="5715000"/>
            <a:ext cx="2133600" cy="369332"/>
          </a:xfrm>
          <a:prstGeom prst="rect">
            <a:avLst/>
          </a:prstGeom>
        </p:spPr>
        <p:txBody>
          <a:bodyPr wrap="square">
            <a:spAutoFit/>
          </a:bodyPr>
          <a:lstStyle/>
          <a:p>
            <a:pPr lvl="0"/>
            <a:r>
              <a:rPr lang="en-US" dirty="0" smtClean="0">
                <a:latin typeface="Comic Sans MS"/>
                <a:cs typeface="Comic Sans MS"/>
              </a:rPr>
              <a:t>co-registered</a:t>
            </a:r>
            <a:endParaRPr lang="en-US" dirty="0">
              <a:solidFill>
                <a:prstClr val="black"/>
              </a:solidFill>
              <a:latin typeface="Comic Sans MS"/>
              <a:cs typeface="Comic Sans M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20" name="TextBox 5"/>
          <p:cNvSpPr txBox="1">
            <a:spLocks noChangeArrowheads="1"/>
          </p:cNvSpPr>
          <p:nvPr/>
        </p:nvSpPr>
        <p:spPr bwMode="auto">
          <a:xfrm>
            <a:off x="1066800" y="5537537"/>
            <a:ext cx="7543800" cy="1015663"/>
          </a:xfrm>
          <a:prstGeom prst="rect">
            <a:avLst/>
          </a:prstGeom>
          <a:noFill/>
          <a:ln w="9525">
            <a:noFill/>
            <a:miter lim="800000"/>
            <a:headEnd/>
            <a:tailEnd/>
          </a:ln>
        </p:spPr>
        <p:txBody>
          <a:bodyPr wrap="square">
            <a:prstTxWarp prst="textNoShape">
              <a:avLst/>
            </a:prstTxWarp>
            <a:spAutoFit/>
          </a:bodyPr>
          <a:lstStyle/>
          <a:p>
            <a:r>
              <a:rPr lang="en-US" sz="2000" b="1" dirty="0" smtClean="0">
                <a:latin typeface="Comic Sans MS" pitchFamily="-65" charset="0"/>
                <a:ea typeface="Helvetica" pitchFamily="-65" charset="0"/>
                <a:cs typeface="Helvetica" pitchFamily="-65" charset="0"/>
              </a:rPr>
              <a:t>Solution</a:t>
            </a:r>
            <a:r>
              <a:rPr lang="en-US" sz="2000" dirty="0" smtClean="0">
                <a:latin typeface="Comic Sans MS" pitchFamily="-65" charset="0"/>
                <a:ea typeface="Helvetica" pitchFamily="-65" charset="0"/>
                <a:cs typeface="Helvetica" pitchFamily="-65" charset="0"/>
              </a:rPr>
              <a:t>: Develop a detector using </a:t>
            </a:r>
            <a:r>
              <a:rPr lang="en-US" sz="2000" dirty="0" smtClean="0">
                <a:solidFill>
                  <a:srgbClr val="0000FF"/>
                </a:solidFill>
                <a:latin typeface="Comic Sans MS" pitchFamily="-65" charset="0"/>
                <a:ea typeface="Helvetica" pitchFamily="-65" charset="0"/>
                <a:cs typeface="Helvetica" pitchFamily="-65" charset="0"/>
              </a:rPr>
              <a:t>state of the art nuclear physics detector components </a:t>
            </a:r>
            <a:r>
              <a:rPr lang="en-US" sz="2000" dirty="0" smtClean="0">
                <a:latin typeface="Comic Sans MS" pitchFamily="-65" charset="0"/>
                <a:ea typeface="Helvetica" pitchFamily="-65" charset="0"/>
                <a:cs typeface="Helvetica" pitchFamily="-65" charset="0"/>
              </a:rPr>
              <a:t>to design a gamma camera built </a:t>
            </a:r>
            <a:r>
              <a:rPr lang="en-US" sz="2000" dirty="0">
                <a:latin typeface="Comic Sans MS" pitchFamily="-65" charset="0"/>
                <a:ea typeface="Helvetica" pitchFamily="-65" charset="0"/>
                <a:cs typeface="Helvetica" pitchFamily="-65" charset="0"/>
              </a:rPr>
              <a:t>for the</a:t>
            </a:r>
            <a:r>
              <a:rPr lang="en-US" sz="2000" dirty="0" smtClean="0">
                <a:latin typeface="Comic Sans MS" pitchFamily="-65" charset="0"/>
                <a:ea typeface="Helvetica" pitchFamily="-65" charset="0"/>
                <a:cs typeface="Helvetica" pitchFamily="-65" charset="0"/>
              </a:rPr>
              <a:t> task</a:t>
            </a:r>
            <a:endParaRPr lang="en-US" sz="2000" dirty="0">
              <a:latin typeface="Comic Sans MS" pitchFamily="-65" charset="0"/>
              <a:ea typeface="Helvetica" pitchFamily="-65" charset="0"/>
              <a:cs typeface="Helvetica" pitchFamily="-65" charset="0"/>
            </a:endParaRPr>
          </a:p>
        </p:txBody>
      </p:sp>
      <p:sp>
        <p:nvSpPr>
          <p:cNvPr id="33797" name="Rectangle 4"/>
          <p:cNvSpPr>
            <a:spLocks noChangeArrowheads="1"/>
          </p:cNvSpPr>
          <p:nvPr/>
        </p:nvSpPr>
        <p:spPr bwMode="auto">
          <a:xfrm>
            <a:off x="914400" y="889337"/>
            <a:ext cx="7467600" cy="1323439"/>
          </a:xfrm>
          <a:prstGeom prst="rect">
            <a:avLst/>
          </a:prstGeom>
          <a:noFill/>
          <a:ln w="9525">
            <a:noFill/>
            <a:miter lim="800000"/>
            <a:headEnd/>
            <a:tailEnd/>
          </a:ln>
        </p:spPr>
        <p:txBody>
          <a:bodyPr wrap="square">
            <a:prstTxWarp prst="textNoShape">
              <a:avLst/>
            </a:prstTxWarp>
            <a:spAutoFit/>
          </a:bodyPr>
          <a:lstStyle/>
          <a:p>
            <a:pPr>
              <a:defRPr/>
            </a:pPr>
            <a:r>
              <a:rPr lang="en-US" sz="2000" b="1" spc="39" dirty="0" smtClean="0">
                <a:ln w="29210">
                  <a:noFill/>
                </a:ln>
                <a:solidFill>
                  <a:srgbClr val="000000"/>
                </a:solidFill>
                <a:latin typeface="Comic Sans MS"/>
                <a:cs typeface="Comic Sans MS"/>
              </a:rPr>
              <a:t>Context</a:t>
            </a:r>
            <a:r>
              <a:rPr lang="en-US" sz="2000" spc="39" dirty="0" smtClean="0">
                <a:ln w="29210">
                  <a:noFill/>
                </a:ln>
                <a:solidFill>
                  <a:srgbClr val="000000"/>
                </a:solidFill>
                <a:latin typeface="Comic Sans MS"/>
                <a:cs typeface="Comic Sans MS"/>
              </a:rPr>
              <a:t>: Estimated new cases and deaths from breast cancer in the United States in 2012: </a:t>
            </a:r>
          </a:p>
          <a:p>
            <a:pPr lvl="1">
              <a:buFont typeface="Arial"/>
              <a:buChar char="•"/>
              <a:defRPr/>
            </a:pPr>
            <a:r>
              <a:rPr lang="en-US" sz="2000" spc="39" dirty="0" smtClean="0">
                <a:ln w="29210">
                  <a:noFill/>
                </a:ln>
                <a:solidFill>
                  <a:srgbClr val="000000"/>
                </a:solidFill>
                <a:latin typeface="Comic Sans MS"/>
                <a:cs typeface="Comic Sans MS"/>
              </a:rPr>
              <a:t>New cases: 226,870</a:t>
            </a:r>
          </a:p>
          <a:p>
            <a:pPr lvl="1">
              <a:buFont typeface="Arial"/>
              <a:buChar char="•"/>
              <a:defRPr/>
            </a:pPr>
            <a:r>
              <a:rPr lang="en-US" sz="2000" spc="39" dirty="0" smtClean="0">
                <a:ln w="29210">
                  <a:noFill/>
                </a:ln>
                <a:solidFill>
                  <a:srgbClr val="000000"/>
                </a:solidFill>
                <a:latin typeface="Comic Sans MS"/>
                <a:cs typeface="Comic Sans MS"/>
              </a:rPr>
              <a:t>Deaths: 39,510 </a:t>
            </a:r>
          </a:p>
        </p:txBody>
      </p:sp>
      <p:sp>
        <p:nvSpPr>
          <p:cNvPr id="9" name="TextBox 5"/>
          <p:cNvSpPr txBox="1">
            <a:spLocks noChangeArrowheads="1"/>
          </p:cNvSpPr>
          <p:nvPr/>
        </p:nvSpPr>
        <p:spPr bwMode="auto">
          <a:xfrm>
            <a:off x="990599" y="2641937"/>
            <a:ext cx="7620000" cy="707886"/>
          </a:xfrm>
          <a:prstGeom prst="rect">
            <a:avLst/>
          </a:prstGeom>
          <a:noFill/>
          <a:ln w="9525">
            <a:noFill/>
            <a:miter lim="800000"/>
            <a:headEnd/>
            <a:tailEnd/>
          </a:ln>
        </p:spPr>
        <p:txBody>
          <a:bodyPr wrap="square">
            <a:prstTxWarp prst="textNoShape">
              <a:avLst/>
            </a:prstTxWarp>
            <a:spAutoFit/>
          </a:bodyPr>
          <a:lstStyle/>
          <a:p>
            <a:r>
              <a:rPr lang="en-US" sz="2000" b="1" dirty="0" smtClean="0">
                <a:latin typeface="Comic Sans MS" pitchFamily="-65" charset="0"/>
                <a:ea typeface="Helvetica" pitchFamily="-65" charset="0"/>
                <a:cs typeface="Helvetica" pitchFamily="-65" charset="0"/>
              </a:rPr>
              <a:t>Problem</a:t>
            </a:r>
            <a:r>
              <a:rPr lang="en-US" dirty="0" smtClean="0">
                <a:latin typeface="Comic Sans MS" pitchFamily="-65" charset="0"/>
                <a:ea typeface="Helvetica" pitchFamily="-65" charset="0"/>
                <a:cs typeface="Helvetica" pitchFamily="-65" charset="0"/>
              </a:rPr>
              <a:t>: </a:t>
            </a:r>
            <a:r>
              <a:rPr lang="en-US" sz="2000" dirty="0" smtClean="0">
                <a:latin typeface="Comic Sans MS" pitchFamily="-65" charset="0"/>
                <a:ea typeface="Helvetica" pitchFamily="-65" charset="0"/>
                <a:cs typeface="Helvetica" pitchFamily="-65" charset="0"/>
              </a:rPr>
              <a:t>Standard clinical systems not designed for breast cancer imaging</a:t>
            </a:r>
            <a:endParaRPr lang="en-US" sz="2000" dirty="0">
              <a:latin typeface="Comic Sans MS" pitchFamily="-65" charset="0"/>
              <a:ea typeface="Helvetica" pitchFamily="-65" charset="0"/>
              <a:cs typeface="Helvetica" pitchFamily="-65" charset="0"/>
            </a:endParaRPr>
          </a:p>
        </p:txBody>
      </p:sp>
      <p:sp>
        <p:nvSpPr>
          <p:cNvPr id="5" name="Slide Number Placeholder 4"/>
          <p:cNvSpPr>
            <a:spLocks noGrp="1"/>
          </p:cNvSpPr>
          <p:nvPr>
            <p:ph type="sldNum" sz="quarter" idx="12"/>
          </p:nvPr>
        </p:nvSpPr>
        <p:spPr/>
        <p:txBody>
          <a:bodyPr/>
          <a:lstStyle/>
          <a:p>
            <a:pPr>
              <a:defRPr/>
            </a:pPr>
            <a:fld id="{B424C622-43BC-7C4B-BB51-3C683178C62E}" type="slidenum">
              <a:rPr lang="en-US" smtClean="0"/>
              <a:pPr>
                <a:defRPr/>
              </a:pPr>
              <a:t>14</a:t>
            </a:fld>
            <a:endParaRPr lang="en-US"/>
          </a:p>
        </p:txBody>
      </p:sp>
      <p:pic>
        <p:nvPicPr>
          <p:cNvPr id="6" name="Picture 3"/>
          <p:cNvPicPr>
            <a:picLocks noChangeAspect="1" noChangeArrowheads="1"/>
          </p:cNvPicPr>
          <p:nvPr/>
        </p:nvPicPr>
        <p:blipFill>
          <a:blip r:embed="rId2"/>
          <a:srcRect/>
          <a:stretch>
            <a:fillRect/>
          </a:stretch>
        </p:blipFill>
        <p:spPr bwMode="auto">
          <a:xfrm>
            <a:off x="3200400" y="3556336"/>
            <a:ext cx="1981200" cy="1832323"/>
          </a:xfrm>
          <a:prstGeom prst="rect">
            <a:avLst/>
          </a:prstGeom>
          <a:noFill/>
          <a:ln w="12700">
            <a:noFill/>
            <a:miter lim="800000"/>
            <a:headEnd/>
            <a:tailEnd/>
          </a:ln>
        </p:spPr>
      </p:pic>
      <p:sp>
        <p:nvSpPr>
          <p:cNvPr id="7" name="TextBox 5"/>
          <p:cNvSpPr txBox="1">
            <a:spLocks noChangeArrowheads="1"/>
          </p:cNvSpPr>
          <p:nvPr/>
        </p:nvSpPr>
        <p:spPr bwMode="auto">
          <a:xfrm>
            <a:off x="5410200" y="3784937"/>
            <a:ext cx="2438400" cy="1200329"/>
          </a:xfrm>
          <a:prstGeom prst="rect">
            <a:avLst/>
          </a:prstGeom>
          <a:noFill/>
          <a:ln w="9525">
            <a:noFill/>
            <a:miter lim="800000"/>
            <a:headEnd/>
            <a:tailEnd/>
          </a:ln>
        </p:spPr>
        <p:txBody>
          <a:bodyPr wrap="square">
            <a:prstTxWarp prst="textNoShape">
              <a:avLst/>
            </a:prstTxWarp>
            <a:spAutoFit/>
          </a:bodyPr>
          <a:lstStyle/>
          <a:p>
            <a:r>
              <a:rPr lang="en-US" dirty="0" smtClean="0">
                <a:latin typeface="Comic Sans MS" pitchFamily="-65" charset="0"/>
                <a:ea typeface="Helvetica" pitchFamily="-65" charset="0"/>
                <a:cs typeface="Helvetica" pitchFamily="-65" charset="0"/>
              </a:rPr>
              <a:t>Standard clinical gamma cameras </a:t>
            </a:r>
            <a:r>
              <a:rPr lang="en-US" b="1" dirty="0" smtClean="0">
                <a:latin typeface="Comic Sans MS" pitchFamily="-65" charset="0"/>
                <a:ea typeface="Helvetica" pitchFamily="-65" charset="0"/>
                <a:cs typeface="Helvetica" pitchFamily="-65" charset="0"/>
              </a:rPr>
              <a:t>too large &amp; inadequate resolution</a:t>
            </a:r>
            <a:endParaRPr lang="en-US" b="1" dirty="0">
              <a:latin typeface="Comic Sans MS" pitchFamily="-65" charset="0"/>
              <a:ea typeface="Helvetica" pitchFamily="-65" charset="0"/>
              <a:cs typeface="Helvetica" pitchFamily="-65" charset="0"/>
            </a:endParaRPr>
          </a:p>
        </p:txBody>
      </p:sp>
      <p:sp>
        <p:nvSpPr>
          <p:cNvPr id="8" name="TextBox 5"/>
          <p:cNvSpPr txBox="1">
            <a:spLocks noChangeArrowheads="1"/>
          </p:cNvSpPr>
          <p:nvPr/>
        </p:nvSpPr>
        <p:spPr bwMode="auto">
          <a:xfrm>
            <a:off x="304800" y="228600"/>
            <a:ext cx="7620000" cy="400110"/>
          </a:xfrm>
          <a:prstGeom prst="rect">
            <a:avLst/>
          </a:prstGeom>
          <a:noFill/>
          <a:ln w="9525">
            <a:noFill/>
            <a:miter lim="800000"/>
            <a:headEnd/>
            <a:tailEnd/>
          </a:ln>
        </p:spPr>
        <p:txBody>
          <a:bodyPr wrap="square">
            <a:prstTxWarp prst="textNoShape">
              <a:avLst/>
            </a:prstTxWarp>
            <a:spAutoFit/>
          </a:bodyPr>
          <a:lstStyle/>
          <a:p>
            <a:r>
              <a:rPr lang="en-US" sz="2000" b="1" dirty="0" smtClean="0">
                <a:latin typeface="Comic Sans MS" pitchFamily="-65" charset="0"/>
                <a:ea typeface="Helvetica" pitchFamily="-65" charset="0"/>
                <a:cs typeface="Helvetica" pitchFamily="-65" charset="0"/>
              </a:rPr>
              <a:t>Clinical Application</a:t>
            </a:r>
            <a:r>
              <a:rPr lang="en-US" dirty="0" smtClean="0">
                <a:latin typeface="Comic Sans MS" pitchFamily="-65" charset="0"/>
                <a:ea typeface="Helvetica" pitchFamily="-65" charset="0"/>
                <a:cs typeface="Helvetica" pitchFamily="-65" charset="0"/>
              </a:rPr>
              <a:t>- Breast Cancer Detection</a:t>
            </a:r>
            <a:endParaRPr lang="en-US" sz="2000" dirty="0">
              <a:latin typeface="Comic Sans MS" pitchFamily="-65" charset="0"/>
              <a:ea typeface="Helvetica" pitchFamily="-65" charset="0"/>
              <a:cs typeface="Helvetica" pitchFamily="-65"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424C622-43BC-7C4B-BB51-3C683178C62E}" type="slidenum">
              <a:rPr lang="en-US" smtClean="0"/>
              <a:pPr>
                <a:defRPr/>
              </a:pPr>
              <a:t>15</a:t>
            </a:fld>
            <a:endParaRPr lang="en-US"/>
          </a:p>
        </p:txBody>
      </p:sp>
      <p:pic>
        <p:nvPicPr>
          <p:cNvPr id="5" name="Picture 2" descr="C:\Program Files\KODAK DC120\photos\Memory\cabinet.tif"/>
          <p:cNvPicPr>
            <a:picLocks noChangeAspect="1" noChangeArrowheads="1"/>
          </p:cNvPicPr>
          <p:nvPr/>
        </p:nvPicPr>
        <p:blipFill>
          <a:blip r:embed="rId2"/>
          <a:srcRect/>
          <a:stretch>
            <a:fillRect/>
          </a:stretch>
        </p:blipFill>
        <p:spPr bwMode="auto">
          <a:xfrm>
            <a:off x="5029200" y="914400"/>
            <a:ext cx="3384550" cy="4745037"/>
          </a:xfrm>
          <a:prstGeom prst="rect">
            <a:avLst/>
          </a:prstGeom>
          <a:noFill/>
          <a:ln w="9525">
            <a:noFill/>
            <a:miter lim="800000"/>
            <a:headEnd/>
            <a:tailEnd/>
          </a:ln>
        </p:spPr>
      </p:pic>
      <p:pic>
        <p:nvPicPr>
          <p:cNvPr id="6" name="Picture 3" descr="C:\data\gem\photos\topview.jpg"/>
          <p:cNvPicPr>
            <a:picLocks noChangeAspect="1" noChangeArrowheads="1"/>
          </p:cNvPicPr>
          <p:nvPr/>
        </p:nvPicPr>
        <p:blipFill>
          <a:blip r:embed="rId3">
            <a:lum bright="12000" contrast="12000"/>
          </a:blip>
          <a:srcRect/>
          <a:stretch>
            <a:fillRect/>
          </a:stretch>
        </p:blipFill>
        <p:spPr bwMode="auto">
          <a:xfrm>
            <a:off x="228600" y="914400"/>
            <a:ext cx="4625975" cy="3425825"/>
          </a:xfrm>
          <a:prstGeom prst="rect">
            <a:avLst/>
          </a:prstGeom>
          <a:noFill/>
          <a:ln w="9525">
            <a:noFill/>
            <a:miter lim="800000"/>
            <a:headEnd/>
            <a:tailEnd/>
          </a:ln>
        </p:spPr>
      </p:pic>
      <p:sp>
        <p:nvSpPr>
          <p:cNvPr id="7" name="TextBox 5"/>
          <p:cNvSpPr txBox="1">
            <a:spLocks noChangeArrowheads="1"/>
          </p:cNvSpPr>
          <p:nvPr/>
        </p:nvSpPr>
        <p:spPr bwMode="auto">
          <a:xfrm>
            <a:off x="0" y="54114"/>
            <a:ext cx="9144000" cy="707886"/>
          </a:xfrm>
          <a:prstGeom prst="rect">
            <a:avLst/>
          </a:prstGeom>
          <a:noFill/>
          <a:ln w="9525">
            <a:noFill/>
            <a:miter lim="800000"/>
            <a:headEnd/>
            <a:tailEnd/>
          </a:ln>
        </p:spPr>
        <p:txBody>
          <a:bodyPr>
            <a:prstTxWarp prst="textNoShape">
              <a:avLst/>
            </a:prstTxWarp>
            <a:spAutoFit/>
          </a:bodyPr>
          <a:lstStyle/>
          <a:p>
            <a:pPr algn="ctr"/>
            <a:r>
              <a:rPr lang="en-US" sz="2000" dirty="0">
                <a:latin typeface="Comic Sans MS" pitchFamily="-65" charset="0"/>
                <a:ea typeface="Comic Sans MS" pitchFamily="-65" charset="0"/>
                <a:cs typeface="Comic Sans MS" pitchFamily="-65" charset="0"/>
              </a:rPr>
              <a:t>“Gamma Emission Mammography”</a:t>
            </a:r>
            <a:r>
              <a:rPr lang="en-US" sz="2000" dirty="0" smtClean="0">
                <a:latin typeface="Comic Sans MS" pitchFamily="-65" charset="0"/>
                <a:ea typeface="Comic Sans MS" pitchFamily="-65" charset="0"/>
                <a:cs typeface="Comic Sans MS" pitchFamily="-65" charset="0"/>
              </a:rPr>
              <a:t> developed by </a:t>
            </a:r>
            <a:r>
              <a:rPr lang="en-US" sz="2000" dirty="0" err="1" smtClean="0">
                <a:latin typeface="Comic Sans MS" pitchFamily="-65" charset="0"/>
                <a:ea typeface="Comic Sans MS" pitchFamily="-65" charset="0"/>
                <a:cs typeface="Comic Sans MS" pitchFamily="-65" charset="0"/>
              </a:rPr>
              <a:t>JLab</a:t>
            </a:r>
            <a:r>
              <a:rPr lang="en-US" sz="2000" dirty="0" smtClean="0">
                <a:latin typeface="Comic Sans MS" pitchFamily="-65" charset="0"/>
                <a:ea typeface="Comic Sans MS" pitchFamily="-65" charset="0"/>
                <a:cs typeface="Comic Sans MS" pitchFamily="-65" charset="0"/>
              </a:rPr>
              <a:t> Detector Group undergoing </a:t>
            </a:r>
            <a:r>
              <a:rPr lang="en-US" sz="2000" dirty="0">
                <a:latin typeface="Comic Sans MS" pitchFamily="-65" charset="0"/>
                <a:ea typeface="Comic Sans MS" pitchFamily="-65" charset="0"/>
                <a:cs typeface="Comic Sans MS" pitchFamily="-65" charset="0"/>
              </a:rPr>
              <a:t>tests at the University of Virginia Medical </a:t>
            </a:r>
            <a:r>
              <a:rPr lang="en-US" sz="2000" dirty="0" smtClean="0">
                <a:latin typeface="Comic Sans MS" pitchFamily="-65" charset="0"/>
                <a:ea typeface="Comic Sans MS" pitchFamily="-65" charset="0"/>
                <a:cs typeface="Comic Sans MS" pitchFamily="-65" charset="0"/>
              </a:rPr>
              <a:t>Center</a:t>
            </a:r>
            <a:endParaRPr lang="en-US" sz="2000" dirty="0">
              <a:latin typeface="Comic Sans MS" pitchFamily="-65" charset="0"/>
              <a:ea typeface="Comic Sans MS" pitchFamily="-65" charset="0"/>
              <a:cs typeface="Comic Sans MS" pitchFamily="-65" charset="0"/>
            </a:endParaRPr>
          </a:p>
        </p:txBody>
      </p:sp>
      <p:pic>
        <p:nvPicPr>
          <p:cNvPr id="8" name="Picture 2" descr="E:\data\ro1renewal\patient06_final.tif"/>
          <p:cNvPicPr>
            <a:picLocks noChangeAspect="1" noChangeArrowheads="1"/>
          </p:cNvPicPr>
          <p:nvPr/>
        </p:nvPicPr>
        <p:blipFill>
          <a:blip r:embed="rId4"/>
          <a:srcRect/>
          <a:stretch>
            <a:fillRect/>
          </a:stretch>
        </p:blipFill>
        <p:spPr bwMode="auto">
          <a:xfrm>
            <a:off x="1219200" y="4425950"/>
            <a:ext cx="2595563" cy="2432050"/>
          </a:xfrm>
          <a:prstGeom prst="rect">
            <a:avLst/>
          </a:prstGeom>
          <a:noFill/>
          <a:ln w="9525">
            <a:noFill/>
            <a:miter lim="800000"/>
            <a:headEnd/>
            <a:tailEnd/>
          </a:ln>
        </p:spPr>
      </p:pic>
      <p:sp>
        <p:nvSpPr>
          <p:cNvPr id="9" name="Text Box 3"/>
          <p:cNvSpPr txBox="1">
            <a:spLocks noChangeArrowheads="1"/>
          </p:cNvSpPr>
          <p:nvPr/>
        </p:nvSpPr>
        <p:spPr bwMode="auto">
          <a:xfrm>
            <a:off x="1447800" y="4425950"/>
            <a:ext cx="1203325" cy="307975"/>
          </a:xfrm>
          <a:prstGeom prst="rect">
            <a:avLst/>
          </a:prstGeom>
          <a:noFill/>
          <a:ln w="9525">
            <a:noFill/>
            <a:miter lim="800000"/>
            <a:headEnd/>
            <a:tailEnd/>
          </a:ln>
        </p:spPr>
        <p:txBody>
          <a:bodyPr>
            <a:prstTxWarp prst="textNoShape">
              <a:avLst/>
            </a:prstTxWarp>
            <a:spAutoFit/>
          </a:bodyPr>
          <a:lstStyle/>
          <a:p>
            <a:pPr>
              <a:spcBef>
                <a:spcPct val="50000"/>
              </a:spcBef>
            </a:pPr>
            <a:r>
              <a:rPr lang="en-US" sz="1400">
                <a:solidFill>
                  <a:srgbClr val="FFFF00"/>
                </a:solidFill>
              </a:rPr>
              <a:t>GAMMA</a:t>
            </a:r>
          </a:p>
        </p:txBody>
      </p:sp>
      <p:sp>
        <p:nvSpPr>
          <p:cNvPr id="10" name="Text Box 4"/>
          <p:cNvSpPr txBox="1">
            <a:spLocks noChangeArrowheads="1"/>
          </p:cNvSpPr>
          <p:nvPr/>
        </p:nvSpPr>
        <p:spPr bwMode="auto">
          <a:xfrm>
            <a:off x="2743200" y="4425950"/>
            <a:ext cx="1219200" cy="307975"/>
          </a:xfrm>
          <a:prstGeom prst="rect">
            <a:avLst/>
          </a:prstGeom>
          <a:noFill/>
          <a:ln w="9525">
            <a:noFill/>
            <a:miter lim="800000"/>
            <a:headEnd/>
            <a:tailEnd/>
          </a:ln>
        </p:spPr>
        <p:txBody>
          <a:bodyPr>
            <a:prstTxWarp prst="textNoShape">
              <a:avLst/>
            </a:prstTxWarp>
            <a:spAutoFit/>
          </a:bodyPr>
          <a:lstStyle/>
          <a:p>
            <a:pPr>
              <a:spcBef>
                <a:spcPct val="50000"/>
              </a:spcBef>
            </a:pPr>
            <a:r>
              <a:rPr lang="en-US" sz="1400" b="1">
                <a:solidFill>
                  <a:schemeClr val="bg1"/>
                </a:solidFill>
              </a:rPr>
              <a:t>FUSED</a:t>
            </a:r>
          </a:p>
        </p:txBody>
      </p:sp>
      <p:sp>
        <p:nvSpPr>
          <p:cNvPr id="11" name="Text Box 5"/>
          <p:cNvSpPr txBox="1">
            <a:spLocks noChangeArrowheads="1"/>
          </p:cNvSpPr>
          <p:nvPr/>
        </p:nvSpPr>
        <p:spPr bwMode="auto">
          <a:xfrm>
            <a:off x="1425575" y="5588000"/>
            <a:ext cx="2595563" cy="307975"/>
          </a:xfrm>
          <a:prstGeom prst="rect">
            <a:avLst/>
          </a:prstGeom>
          <a:noFill/>
          <a:ln w="9525">
            <a:noFill/>
            <a:miter lim="800000"/>
            <a:headEnd/>
            <a:tailEnd/>
          </a:ln>
        </p:spPr>
        <p:txBody>
          <a:bodyPr>
            <a:prstTxWarp prst="textNoShape">
              <a:avLst/>
            </a:prstTxWarp>
            <a:spAutoFit/>
          </a:bodyPr>
          <a:lstStyle/>
          <a:p>
            <a:pPr>
              <a:spcBef>
                <a:spcPct val="50000"/>
              </a:spcBef>
            </a:pPr>
            <a:r>
              <a:rPr lang="en-US" sz="1400" b="1" dirty="0"/>
              <a:t>DIGITAL MAMMOGRAM</a:t>
            </a:r>
          </a:p>
        </p:txBody>
      </p:sp>
      <p:sp>
        <p:nvSpPr>
          <p:cNvPr id="12" name="TextBox 5"/>
          <p:cNvSpPr txBox="1">
            <a:spLocks noChangeArrowheads="1"/>
          </p:cNvSpPr>
          <p:nvPr/>
        </p:nvSpPr>
        <p:spPr bwMode="auto">
          <a:xfrm>
            <a:off x="4876800" y="5715000"/>
            <a:ext cx="3962400" cy="954107"/>
          </a:xfrm>
          <a:prstGeom prst="rect">
            <a:avLst/>
          </a:prstGeom>
          <a:noFill/>
          <a:ln w="9525">
            <a:noFill/>
            <a:miter lim="800000"/>
            <a:headEnd/>
            <a:tailEnd/>
          </a:ln>
        </p:spPr>
        <p:txBody>
          <a:bodyPr wrap="square">
            <a:prstTxWarp prst="textNoShape">
              <a:avLst/>
            </a:prstTxWarp>
            <a:spAutoFit/>
          </a:bodyPr>
          <a:lstStyle/>
          <a:p>
            <a:r>
              <a:rPr lang="en-US" sz="1400" dirty="0" smtClean="0">
                <a:latin typeface="Comic Sans MS" pitchFamily="-65" charset="0"/>
                <a:ea typeface="Comic Sans MS" pitchFamily="-65" charset="0"/>
                <a:cs typeface="Comic Sans MS" pitchFamily="-65" charset="0"/>
              </a:rPr>
              <a:t>Gamma camera based on nuclear physics technology: </a:t>
            </a:r>
            <a:r>
              <a:rPr lang="en-US" sz="1400" dirty="0" err="1" smtClean="0">
                <a:latin typeface="Comic Sans MS" pitchFamily="-65" charset="0"/>
                <a:ea typeface="Comic Sans MS" pitchFamily="-65" charset="0"/>
                <a:cs typeface="Comic Sans MS" pitchFamily="-65" charset="0"/>
              </a:rPr>
              <a:t>NaI(Tl</a:t>
            </a:r>
            <a:r>
              <a:rPr lang="en-US" sz="1400" dirty="0" smtClean="0">
                <a:latin typeface="Comic Sans MS" pitchFamily="-65" charset="0"/>
                <a:ea typeface="Comic Sans MS" pitchFamily="-65" charset="0"/>
                <a:cs typeface="Comic Sans MS" pitchFamily="-65" charset="0"/>
              </a:rPr>
              <a:t>) scintillator, position sensitive photomultiplier tube &amp; CAMAC electronics</a:t>
            </a:r>
            <a:endParaRPr lang="en-US" sz="1400" dirty="0">
              <a:latin typeface="Comic Sans MS" pitchFamily="-65" charset="0"/>
              <a:ea typeface="Comic Sans MS" pitchFamily="-65" charset="0"/>
              <a:cs typeface="Comic Sans MS" pitchFamily="-65" charset="0"/>
            </a:endParaRPr>
          </a:p>
        </p:txBody>
      </p:sp>
      <p:sp>
        <p:nvSpPr>
          <p:cNvPr id="13" name="TextBox 12"/>
          <p:cNvSpPr txBox="1"/>
          <p:nvPr/>
        </p:nvSpPr>
        <p:spPr>
          <a:xfrm>
            <a:off x="2133600" y="924580"/>
            <a:ext cx="5105400" cy="523220"/>
          </a:xfrm>
          <a:prstGeom prst="rect">
            <a:avLst/>
          </a:prstGeom>
          <a:noFill/>
        </p:spPr>
        <p:txBody>
          <a:bodyPr wrap="square" rtlCol="0">
            <a:spAutoFit/>
          </a:bodyPr>
          <a:lstStyle/>
          <a:p>
            <a:r>
              <a:rPr lang="en-US" sz="2800" dirty="0" smtClean="0">
                <a:solidFill>
                  <a:srgbClr val="FF0000"/>
                </a:solidFill>
                <a:latin typeface="Comic Sans MS" pitchFamily="66" charset="0"/>
              </a:rPr>
              <a:t>Early prototype development</a:t>
            </a:r>
            <a:endParaRPr lang="en-US" sz="2800" dirty="0">
              <a:solidFill>
                <a:srgbClr val="FF0000"/>
              </a:solidFill>
              <a:latin typeface="Comic Sans MS" pitchFamily="66" charset="0"/>
            </a:endParaRPr>
          </a:p>
        </p:txBody>
      </p:sp>
      <p:sp>
        <p:nvSpPr>
          <p:cNvPr id="14" name="TextBox 13"/>
          <p:cNvSpPr txBox="1"/>
          <p:nvPr/>
        </p:nvSpPr>
        <p:spPr>
          <a:xfrm>
            <a:off x="3886200" y="6535579"/>
            <a:ext cx="780983" cy="246221"/>
          </a:xfrm>
          <a:prstGeom prst="rect">
            <a:avLst/>
          </a:prstGeom>
          <a:solidFill>
            <a:srgbClr val="66FFFF"/>
          </a:solidFill>
        </p:spPr>
        <p:txBody>
          <a:bodyPr wrap="none" rtlCol="0">
            <a:spAutoFit/>
          </a:bodyPr>
          <a:lstStyle/>
          <a:p>
            <a:r>
              <a:rPr lang="en-US" sz="1000" dirty="0" err="1" smtClean="0">
                <a:latin typeface="Bradley Hand ITC" pitchFamily="66" charset="0"/>
              </a:rPr>
              <a:t>JLab</a:t>
            </a:r>
            <a:r>
              <a:rPr lang="en-US" sz="1000" dirty="0" smtClean="0">
                <a:latin typeface="Bradley Hand ITC" pitchFamily="66" charset="0"/>
              </a:rPr>
              <a:t>/RD</a:t>
            </a:r>
            <a:r>
              <a:rPr lang="en-US" sz="1000" dirty="0" smtClean="0">
                <a:latin typeface="Book Antiqua" pitchFamily="18" charset="0"/>
              </a:rPr>
              <a:t>&amp;</a:t>
            </a:r>
            <a:r>
              <a:rPr lang="en-US" sz="1000" dirty="0" smtClean="0">
                <a:latin typeface="Bradley Hand ITC" pitchFamily="66" charset="0"/>
              </a:rPr>
              <a:t>I</a:t>
            </a:r>
            <a:endParaRPr lang="en-US" sz="1000" dirty="0">
              <a:latin typeface="Bradley Hand ITC" pitchFamily="66"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Text Box 5"/>
          <p:cNvSpPr txBox="1">
            <a:spLocks noChangeArrowheads="1"/>
          </p:cNvSpPr>
          <p:nvPr/>
        </p:nvSpPr>
        <p:spPr bwMode="auto">
          <a:xfrm>
            <a:off x="4419600" y="228600"/>
            <a:ext cx="4419600" cy="862013"/>
          </a:xfrm>
          <a:prstGeom prst="rect">
            <a:avLst/>
          </a:prstGeom>
          <a:noFill/>
          <a:ln w="12700">
            <a:noFill/>
            <a:miter lim="800000"/>
            <a:headEnd/>
            <a:tailEnd/>
          </a:ln>
        </p:spPr>
        <p:txBody>
          <a:bodyPr lIns="0" tIns="0" rIns="0" bIns="0">
            <a:prstTxWarp prst="textNoShape">
              <a:avLst/>
            </a:prstTxWarp>
            <a:spAutoFit/>
          </a:bodyPr>
          <a:lstStyle/>
          <a:p>
            <a:r>
              <a:rPr lang="en-US" sz="2800" b="1" dirty="0" err="1">
                <a:latin typeface="Comic Sans MS" pitchFamily="-65" charset="0"/>
                <a:ea typeface="Times New Roman" pitchFamily="-65" charset="0"/>
                <a:cs typeface="Times New Roman" pitchFamily="-65" charset="0"/>
              </a:rPr>
              <a:t>Dilon</a:t>
            </a:r>
            <a:r>
              <a:rPr lang="en-US" sz="2800" b="1" dirty="0">
                <a:latin typeface="Comic Sans MS" pitchFamily="-65" charset="0"/>
                <a:ea typeface="Times New Roman" pitchFamily="-65" charset="0"/>
                <a:cs typeface="Times New Roman" pitchFamily="-65" charset="0"/>
              </a:rPr>
              <a:t> 6800 </a:t>
            </a:r>
          </a:p>
          <a:p>
            <a:r>
              <a:rPr lang="en-US" sz="2800" b="1" dirty="0">
                <a:latin typeface="Comic Sans MS" pitchFamily="-65" charset="0"/>
                <a:ea typeface="Times New Roman" pitchFamily="-65" charset="0"/>
                <a:cs typeface="Times New Roman" pitchFamily="-65" charset="0"/>
              </a:rPr>
              <a:t>Gamma Camera</a:t>
            </a:r>
          </a:p>
        </p:txBody>
      </p:sp>
      <p:sp>
        <p:nvSpPr>
          <p:cNvPr id="10" name="TextBox 9"/>
          <p:cNvSpPr txBox="1"/>
          <p:nvPr/>
        </p:nvSpPr>
        <p:spPr>
          <a:xfrm>
            <a:off x="228600" y="5934075"/>
            <a:ext cx="8915400" cy="984885"/>
          </a:xfrm>
          <a:prstGeom prst="rect">
            <a:avLst/>
          </a:prstGeom>
          <a:noFill/>
        </p:spPr>
        <p:txBody>
          <a:bodyPr>
            <a:prstTxWarp prst="textNoShape">
              <a:avLst/>
            </a:prstTxWarp>
            <a:spAutoFit/>
          </a:bodyPr>
          <a:lstStyle/>
          <a:p>
            <a:pPr>
              <a:defRPr/>
            </a:pPr>
            <a:r>
              <a:rPr lang="en-US" sz="2000" dirty="0">
                <a:effectLst>
                  <a:outerShdw blurRad="38100" dist="38100" dir="2700000" algn="tl">
                    <a:srgbClr val="DDDDDD"/>
                  </a:outerShdw>
                </a:effectLst>
                <a:latin typeface="Comic Sans MS"/>
                <a:ea typeface="Helvetica" pitchFamily="-84" charset="0"/>
                <a:cs typeface="Comic Sans MS"/>
              </a:rPr>
              <a:t>Several patents licensed from </a:t>
            </a:r>
            <a:r>
              <a:rPr lang="en-US" sz="2000" dirty="0" err="1">
                <a:effectLst>
                  <a:outerShdw blurRad="38100" dist="38100" dir="2700000" algn="tl">
                    <a:srgbClr val="DDDDDD"/>
                  </a:outerShdw>
                </a:effectLst>
                <a:latin typeface="Comic Sans MS"/>
                <a:ea typeface="Helvetica" pitchFamily="-84" charset="0"/>
                <a:cs typeface="Comic Sans MS"/>
              </a:rPr>
              <a:t>JLab</a:t>
            </a:r>
            <a:r>
              <a:rPr lang="en-US" sz="2000" dirty="0">
                <a:effectLst>
                  <a:outerShdw blurRad="38100" dist="38100" dir="2700000" algn="tl">
                    <a:srgbClr val="DDDDDD"/>
                  </a:outerShdw>
                </a:effectLst>
                <a:latin typeface="Comic Sans MS"/>
                <a:ea typeface="Helvetica" pitchFamily="-84" charset="0"/>
                <a:cs typeface="Comic Sans MS"/>
              </a:rPr>
              <a:t>. </a:t>
            </a:r>
            <a:r>
              <a:rPr lang="en-US" sz="2000" dirty="0" smtClean="0">
                <a:effectLst>
                  <a:outerShdw blurRad="38100" dist="38100" dir="2700000" algn="tl">
                    <a:srgbClr val="DDDDDD"/>
                  </a:outerShdw>
                </a:effectLst>
                <a:latin typeface="Comic Sans MS"/>
                <a:ea typeface="Helvetica" pitchFamily="-84" charset="0"/>
                <a:cs typeface="Comic Sans MS"/>
              </a:rPr>
              <a:t>Presently </a:t>
            </a:r>
            <a:r>
              <a:rPr lang="en-US" sz="2000" dirty="0" err="1" smtClean="0">
                <a:effectLst>
                  <a:outerShdw blurRad="38100" dist="38100" dir="2700000" algn="tl">
                    <a:srgbClr val="DDDDDD"/>
                  </a:outerShdw>
                </a:effectLst>
                <a:latin typeface="Comic Sans MS"/>
                <a:ea typeface="Helvetica" pitchFamily="-84" charset="0"/>
                <a:cs typeface="Comic Sans MS"/>
              </a:rPr>
              <a:t>Dilon</a:t>
            </a:r>
            <a:r>
              <a:rPr lang="en-US" sz="2000" dirty="0" smtClean="0">
                <a:effectLst>
                  <a:outerShdw blurRad="38100" dist="38100" dir="2700000" algn="tl">
                    <a:srgbClr val="DDDDDD"/>
                  </a:outerShdw>
                </a:effectLst>
                <a:latin typeface="Comic Sans MS"/>
                <a:ea typeface="Helvetica" pitchFamily="-84" charset="0"/>
                <a:cs typeface="Comic Sans MS"/>
              </a:rPr>
              <a:t> and </a:t>
            </a:r>
            <a:r>
              <a:rPr lang="en-US" sz="2000" dirty="0" err="1" smtClean="0">
                <a:effectLst>
                  <a:outerShdw blurRad="38100" dist="38100" dir="2700000" algn="tl">
                    <a:srgbClr val="DDDDDD"/>
                  </a:outerShdw>
                </a:effectLst>
                <a:latin typeface="Comic Sans MS"/>
                <a:ea typeface="Helvetica" pitchFamily="-84" charset="0"/>
                <a:cs typeface="Comic Sans MS"/>
              </a:rPr>
              <a:t>JLab</a:t>
            </a:r>
            <a:r>
              <a:rPr lang="en-US" sz="2000" dirty="0" smtClean="0">
                <a:effectLst>
                  <a:outerShdw blurRad="38100" dist="38100" dir="2700000" algn="tl">
                    <a:srgbClr val="DDDDDD"/>
                  </a:outerShdw>
                </a:effectLst>
                <a:latin typeface="Comic Sans MS"/>
                <a:ea typeface="Helvetica" pitchFamily="-84" charset="0"/>
                <a:cs typeface="Comic Sans MS"/>
              </a:rPr>
              <a:t> </a:t>
            </a:r>
            <a:r>
              <a:rPr lang="en-US" sz="2000" dirty="0">
                <a:effectLst>
                  <a:outerShdw blurRad="38100" dist="38100" dir="2700000" algn="tl">
                    <a:srgbClr val="DDDDDD"/>
                  </a:outerShdw>
                </a:effectLst>
                <a:latin typeface="Comic Sans MS"/>
                <a:ea typeface="Helvetica" pitchFamily="-84" charset="0"/>
                <a:cs typeface="Comic Sans MS"/>
              </a:rPr>
              <a:t>initiating a new CRADA agreement to enhance</a:t>
            </a:r>
            <a:r>
              <a:rPr lang="en-US" sz="2000" dirty="0" smtClean="0">
                <a:effectLst>
                  <a:outerShdw blurRad="38100" dist="38100" dir="2700000" algn="tl">
                    <a:srgbClr val="DDDDDD"/>
                  </a:outerShdw>
                </a:effectLst>
                <a:latin typeface="Comic Sans MS"/>
                <a:ea typeface="Helvetica" pitchFamily="-84" charset="0"/>
                <a:cs typeface="Comic Sans MS"/>
              </a:rPr>
              <a:t> gamma camera performance</a:t>
            </a:r>
            <a:r>
              <a:rPr lang="en-US" sz="2000" dirty="0">
                <a:effectLst>
                  <a:outerShdw blurRad="38100" dist="38100" dir="2700000" algn="tl">
                    <a:srgbClr val="DDDDDD"/>
                  </a:outerShdw>
                </a:effectLst>
                <a:latin typeface="Comic Sans MS"/>
                <a:ea typeface="Helvetica" pitchFamily="-84" charset="0"/>
                <a:cs typeface="Comic Sans MS"/>
              </a:rPr>
              <a:t>. </a:t>
            </a:r>
          </a:p>
          <a:p>
            <a:pPr>
              <a:defRPr/>
            </a:pPr>
            <a:endParaRPr lang="en-US" dirty="0">
              <a:latin typeface="Times" pitchFamily="-84" charset="0"/>
            </a:endParaRPr>
          </a:p>
        </p:txBody>
      </p:sp>
      <p:sp>
        <p:nvSpPr>
          <p:cNvPr id="11" name="TextBox 10"/>
          <p:cNvSpPr txBox="1"/>
          <p:nvPr/>
        </p:nvSpPr>
        <p:spPr>
          <a:xfrm>
            <a:off x="4343400" y="1143000"/>
            <a:ext cx="4267200" cy="1754327"/>
          </a:xfrm>
          <a:prstGeom prst="rect">
            <a:avLst/>
          </a:prstGeom>
          <a:noFill/>
        </p:spPr>
        <p:txBody>
          <a:bodyPr wrap="square">
            <a:spAutoFit/>
          </a:bodyPr>
          <a:lstStyle/>
          <a:p>
            <a:pPr>
              <a:defRPr/>
            </a:pPr>
            <a:r>
              <a:rPr lang="en-US" dirty="0" err="1">
                <a:effectLst>
                  <a:outerShdw blurRad="38100" dist="38100" dir="2700000" algn="tl">
                    <a:srgbClr val="FFFFFF"/>
                  </a:outerShdw>
                </a:effectLst>
                <a:latin typeface="Comic Sans MS"/>
                <a:cs typeface="Comic Sans MS"/>
              </a:rPr>
              <a:t>Dilon</a:t>
            </a:r>
            <a:r>
              <a:rPr lang="en-US" dirty="0">
                <a:effectLst>
                  <a:outerShdw blurRad="38100" dist="38100" dir="2700000" algn="tl">
                    <a:srgbClr val="FFFFFF"/>
                  </a:outerShdw>
                </a:effectLst>
                <a:latin typeface="Comic Sans MS"/>
                <a:cs typeface="Comic Sans MS"/>
              </a:rPr>
              <a:t> Technologies, Inc.</a:t>
            </a:r>
          </a:p>
          <a:p>
            <a:pPr>
              <a:defRPr/>
            </a:pPr>
            <a:r>
              <a:rPr lang="en-US" dirty="0">
                <a:effectLst>
                  <a:outerShdw blurRad="38100" dist="38100" dir="2700000" algn="tl">
                    <a:srgbClr val="FFFFFF"/>
                  </a:outerShdw>
                </a:effectLst>
                <a:latin typeface="Comic Sans MS"/>
                <a:cs typeface="Comic Sans MS"/>
              </a:rPr>
              <a:t>Newport News, Virginia</a:t>
            </a:r>
          </a:p>
          <a:p>
            <a:pPr>
              <a:defRPr/>
            </a:pPr>
            <a:r>
              <a:rPr lang="en-US" dirty="0">
                <a:effectLst>
                  <a:outerShdw blurRad="38100" dist="38100" dir="2700000" algn="tl">
                    <a:srgbClr val="FFFFFF"/>
                  </a:outerShdw>
                </a:effectLst>
                <a:latin typeface="Comic Sans MS"/>
                <a:cs typeface="Comic Sans MS"/>
              </a:rPr>
              <a:t>~20 </a:t>
            </a:r>
            <a:r>
              <a:rPr lang="en-US" dirty="0" smtClean="0">
                <a:effectLst>
                  <a:outerShdw blurRad="38100" dist="38100" dir="2700000" algn="tl">
                    <a:srgbClr val="FFFFFF"/>
                  </a:outerShdw>
                </a:effectLst>
                <a:latin typeface="Comic Sans MS"/>
                <a:cs typeface="Comic Sans MS"/>
              </a:rPr>
              <a:t>employees</a:t>
            </a:r>
          </a:p>
          <a:p>
            <a:pPr>
              <a:defRPr/>
            </a:pPr>
            <a:r>
              <a:rPr lang="en-US" dirty="0" smtClean="0">
                <a:effectLst>
                  <a:outerShdw blurRad="38100" dist="38100" dir="2700000" algn="tl">
                    <a:srgbClr val="FFFFFF"/>
                  </a:outerShdw>
                </a:effectLst>
                <a:latin typeface="Comic Sans MS"/>
                <a:cs typeface="Comic Sans MS"/>
              </a:rPr>
              <a:t>Based on </a:t>
            </a:r>
            <a:r>
              <a:rPr lang="en-US" dirty="0" err="1" smtClean="0">
                <a:effectLst>
                  <a:outerShdw blurRad="38100" dist="38100" dir="2700000" algn="tl">
                    <a:srgbClr val="FFFFFF"/>
                  </a:outerShdw>
                </a:effectLst>
                <a:latin typeface="Comic Sans MS"/>
                <a:cs typeface="Comic Sans MS"/>
              </a:rPr>
              <a:t>JLab</a:t>
            </a:r>
            <a:r>
              <a:rPr lang="en-US" dirty="0" smtClean="0">
                <a:effectLst>
                  <a:outerShdw blurRad="38100" dist="38100" dir="2700000" algn="tl">
                    <a:srgbClr val="FFFFFF"/>
                  </a:outerShdw>
                </a:effectLst>
                <a:latin typeface="Comic Sans MS"/>
                <a:cs typeface="Comic Sans MS"/>
              </a:rPr>
              <a:t>/RD&amp;I Group spin-off</a:t>
            </a:r>
            <a:endParaRPr lang="en-US" dirty="0">
              <a:effectLst>
                <a:outerShdw blurRad="38100" dist="38100" dir="2700000" algn="tl">
                  <a:srgbClr val="FFFFFF"/>
                </a:outerShdw>
              </a:effectLst>
              <a:latin typeface="Comic Sans MS"/>
              <a:cs typeface="Comic Sans MS"/>
            </a:endParaRPr>
          </a:p>
          <a:p>
            <a:pPr>
              <a:defRPr/>
            </a:pPr>
            <a:endParaRPr lang="en-US" dirty="0">
              <a:effectLst>
                <a:outerShdw blurRad="38100" dist="38100" dir="2700000" algn="tl">
                  <a:srgbClr val="FFFFFF"/>
                </a:outerShdw>
              </a:effectLst>
              <a:latin typeface="Helvetica"/>
              <a:cs typeface="Helvetica"/>
            </a:endParaRPr>
          </a:p>
          <a:p>
            <a:pPr>
              <a:defRPr/>
            </a:pPr>
            <a:endParaRPr lang="en-US" dirty="0">
              <a:latin typeface="Times" charset="0"/>
            </a:endParaRPr>
          </a:p>
        </p:txBody>
      </p:sp>
      <p:pic>
        <p:nvPicPr>
          <p:cNvPr id="36869" name="Picture 11"/>
          <p:cNvPicPr>
            <a:picLocks noChangeAspect="1"/>
          </p:cNvPicPr>
          <p:nvPr/>
        </p:nvPicPr>
        <p:blipFill>
          <a:blip r:embed="rId3"/>
          <a:srcRect/>
          <a:stretch>
            <a:fillRect/>
          </a:stretch>
        </p:blipFill>
        <p:spPr bwMode="auto">
          <a:xfrm>
            <a:off x="3519488" y="2438400"/>
            <a:ext cx="5472112" cy="3327400"/>
          </a:xfrm>
          <a:prstGeom prst="rect">
            <a:avLst/>
          </a:prstGeom>
          <a:noFill/>
          <a:ln w="9525">
            <a:noFill/>
            <a:miter lim="800000"/>
            <a:headEnd/>
            <a:tailEnd/>
          </a:ln>
        </p:spPr>
      </p:pic>
      <p:pic>
        <p:nvPicPr>
          <p:cNvPr id="36870" name="Picture 2" descr="Dilon 6800 06 (1)"/>
          <p:cNvPicPr>
            <a:picLocks noChangeAspect="1" noChangeArrowheads="1"/>
          </p:cNvPicPr>
          <p:nvPr/>
        </p:nvPicPr>
        <p:blipFill>
          <a:blip r:embed="rId4"/>
          <a:srcRect/>
          <a:stretch>
            <a:fillRect/>
          </a:stretch>
        </p:blipFill>
        <p:spPr bwMode="auto">
          <a:xfrm>
            <a:off x="201613" y="361950"/>
            <a:ext cx="3913187" cy="5200650"/>
          </a:xfrm>
          <a:prstGeom prst="rect">
            <a:avLst/>
          </a:prstGeom>
          <a:noFill/>
          <a:ln w="9525">
            <a:solidFill>
              <a:srgbClr val="0063D1"/>
            </a:solidFill>
            <a:miter lim="800000"/>
            <a:headEnd/>
            <a:tailEnd/>
          </a:ln>
        </p:spPr>
      </p:pic>
      <p:sp>
        <p:nvSpPr>
          <p:cNvPr id="7" name="TextBox 6"/>
          <p:cNvSpPr txBox="1"/>
          <p:nvPr/>
        </p:nvSpPr>
        <p:spPr>
          <a:xfrm>
            <a:off x="304800" y="381000"/>
            <a:ext cx="3810000" cy="461665"/>
          </a:xfrm>
          <a:prstGeom prst="rect">
            <a:avLst/>
          </a:prstGeom>
          <a:noFill/>
        </p:spPr>
        <p:txBody>
          <a:bodyPr wrap="square" rtlCol="0">
            <a:spAutoFit/>
          </a:bodyPr>
          <a:lstStyle/>
          <a:p>
            <a:r>
              <a:rPr lang="en-US" sz="2400" dirty="0" smtClean="0">
                <a:solidFill>
                  <a:srgbClr val="FF0000"/>
                </a:solidFill>
                <a:latin typeface="Comic Sans MS" pitchFamily="66" charset="0"/>
              </a:rPr>
              <a:t>Final: Commercial version</a:t>
            </a:r>
            <a:endParaRPr lang="en-US" sz="2400" dirty="0">
              <a:solidFill>
                <a:srgbClr val="FF0000"/>
              </a:solidFill>
              <a:latin typeface="Comic Sans MS" pitchFamily="66" charset="0"/>
            </a:endParaRPr>
          </a:p>
        </p:txBody>
      </p:sp>
      <p:sp>
        <p:nvSpPr>
          <p:cNvPr id="8" name="Slide Number Placeholder 7"/>
          <p:cNvSpPr>
            <a:spLocks noGrp="1"/>
          </p:cNvSpPr>
          <p:nvPr>
            <p:ph type="sldNum" sz="quarter" idx="12"/>
          </p:nvPr>
        </p:nvSpPr>
        <p:spPr/>
        <p:txBody>
          <a:bodyPr/>
          <a:lstStyle/>
          <a:p>
            <a:pPr>
              <a:defRPr/>
            </a:pPr>
            <a:fld id="{B424C622-43BC-7C4B-BB51-3C683178C62E}" type="slidenum">
              <a:rPr lang="en-US" smtClean="0"/>
              <a:pPr>
                <a:defRPr/>
              </a:pPr>
              <a:t>16</a:t>
            </a:fld>
            <a:endParaRPr lang="en-US"/>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5"/>
          <p:cNvSpPr>
            <a:spLocks noChangeArrowheads="1"/>
          </p:cNvSpPr>
          <p:nvPr/>
        </p:nvSpPr>
        <p:spPr bwMode="auto">
          <a:xfrm>
            <a:off x="457200" y="818852"/>
            <a:ext cx="8305800" cy="2000548"/>
          </a:xfrm>
          <a:prstGeom prst="rect">
            <a:avLst/>
          </a:prstGeom>
          <a:noFill/>
          <a:ln w="9525">
            <a:noFill/>
            <a:miter lim="800000"/>
            <a:headEnd/>
            <a:tailEnd/>
          </a:ln>
        </p:spPr>
        <p:txBody>
          <a:bodyPr>
            <a:prstTxWarp prst="textNoShape">
              <a:avLst/>
            </a:prstTxWarp>
            <a:spAutoFit/>
          </a:bodyPr>
          <a:lstStyle/>
          <a:p>
            <a:pPr>
              <a:buClr>
                <a:srgbClr val="008000"/>
              </a:buClr>
            </a:pPr>
            <a:r>
              <a:rPr lang="en-US" sz="2000" b="1" dirty="0" smtClean="0">
                <a:solidFill>
                  <a:srgbClr val="000000"/>
                </a:solidFill>
                <a:latin typeface="Comic Sans MS" pitchFamily="-65" charset="0"/>
                <a:ea typeface="Comic Sans MS" pitchFamily="-65" charset="0"/>
                <a:cs typeface="Comic Sans MS" pitchFamily="-65" charset="0"/>
              </a:rPr>
              <a:t>Problem</a:t>
            </a:r>
            <a:r>
              <a:rPr lang="en-US" sz="2000" dirty="0" smtClean="0">
                <a:solidFill>
                  <a:srgbClr val="000000"/>
                </a:solidFill>
                <a:latin typeface="Comic Sans MS" pitchFamily="-65" charset="0"/>
                <a:ea typeface="Comic Sans MS" pitchFamily="-65" charset="0"/>
                <a:cs typeface="Comic Sans MS" pitchFamily="-65" charset="0"/>
              </a:rPr>
              <a:t>: Need for compact handheld </a:t>
            </a:r>
            <a:r>
              <a:rPr lang="en-US" sz="2000" dirty="0">
                <a:solidFill>
                  <a:srgbClr val="000000"/>
                </a:solidFill>
                <a:latin typeface="Comic Sans MS" pitchFamily="-65" charset="0"/>
                <a:ea typeface="Comic Sans MS" pitchFamily="-65" charset="0"/>
                <a:cs typeface="Comic Sans MS" pitchFamily="-65" charset="0"/>
              </a:rPr>
              <a:t>i</a:t>
            </a:r>
            <a:r>
              <a:rPr lang="en-US" sz="2000" dirty="0" smtClean="0">
                <a:solidFill>
                  <a:srgbClr val="000000"/>
                </a:solidFill>
                <a:latin typeface="Comic Sans MS" pitchFamily="-65" charset="0"/>
                <a:ea typeface="Comic Sans MS" pitchFamily="-65" charset="0"/>
                <a:cs typeface="Comic Sans MS" pitchFamily="-65" charset="0"/>
              </a:rPr>
              <a:t>maging gamma-ray </a:t>
            </a:r>
            <a:r>
              <a:rPr lang="en-US" sz="2000" dirty="0">
                <a:solidFill>
                  <a:srgbClr val="000000"/>
                </a:solidFill>
                <a:latin typeface="Comic Sans MS" pitchFamily="-65" charset="0"/>
                <a:ea typeface="Comic Sans MS" pitchFamily="-65" charset="0"/>
                <a:cs typeface="Comic Sans MS" pitchFamily="-65" charset="0"/>
              </a:rPr>
              <a:t>d</a:t>
            </a:r>
            <a:r>
              <a:rPr lang="en-US" sz="2000" dirty="0" smtClean="0">
                <a:solidFill>
                  <a:srgbClr val="000000"/>
                </a:solidFill>
                <a:latin typeface="Comic Sans MS" pitchFamily="-65" charset="0"/>
                <a:ea typeface="Comic Sans MS" pitchFamily="-65" charset="0"/>
                <a:cs typeface="Comic Sans MS" pitchFamily="-65" charset="0"/>
              </a:rPr>
              <a:t>etector to do </a:t>
            </a:r>
            <a:r>
              <a:rPr lang="en-US" sz="2000" dirty="0" err="1" smtClean="0">
                <a:solidFill>
                  <a:srgbClr val="000000"/>
                </a:solidFill>
                <a:latin typeface="Comic Sans MS" pitchFamily="-65" charset="0"/>
                <a:ea typeface="Comic Sans MS" pitchFamily="-65" charset="0"/>
                <a:cs typeface="Comic Sans MS" pitchFamily="-65" charset="0"/>
              </a:rPr>
              <a:t>lymphoscintigraphy</a:t>
            </a:r>
            <a:r>
              <a:rPr lang="en-US" sz="2000" dirty="0" smtClean="0">
                <a:solidFill>
                  <a:srgbClr val="000000"/>
                </a:solidFill>
                <a:latin typeface="Comic Sans MS" pitchFamily="-65" charset="0"/>
                <a:ea typeface="Comic Sans MS" pitchFamily="-65" charset="0"/>
                <a:cs typeface="Comic Sans MS" pitchFamily="-65" charset="0"/>
              </a:rPr>
              <a:t> for use in cancer surgery</a:t>
            </a:r>
          </a:p>
          <a:p>
            <a:pPr>
              <a:buClr>
                <a:srgbClr val="008000"/>
              </a:buClr>
            </a:pPr>
            <a:endParaRPr lang="en-US" sz="2400" dirty="0" smtClean="0">
              <a:solidFill>
                <a:srgbClr val="000000"/>
              </a:solidFill>
              <a:latin typeface="Comic Sans MS" pitchFamily="-65" charset="0"/>
              <a:ea typeface="Comic Sans MS" pitchFamily="-65" charset="0"/>
              <a:cs typeface="Comic Sans MS" pitchFamily="-65" charset="0"/>
            </a:endParaRPr>
          </a:p>
          <a:p>
            <a:pPr>
              <a:buClr>
                <a:srgbClr val="008000"/>
              </a:buClr>
            </a:pPr>
            <a:r>
              <a:rPr lang="en-US" sz="2000" b="1" dirty="0" smtClean="0">
                <a:solidFill>
                  <a:srgbClr val="000000"/>
                </a:solidFill>
                <a:latin typeface="Comic Sans MS" pitchFamily="-65" charset="0"/>
                <a:ea typeface="Comic Sans MS" pitchFamily="-65" charset="0"/>
                <a:cs typeface="Comic Sans MS" pitchFamily="-65" charset="0"/>
              </a:rPr>
              <a:t>Solution</a:t>
            </a:r>
            <a:r>
              <a:rPr lang="en-US" sz="2000" dirty="0" smtClean="0">
                <a:solidFill>
                  <a:srgbClr val="000000"/>
                </a:solidFill>
                <a:latin typeface="Comic Sans MS" pitchFamily="-65" charset="0"/>
                <a:ea typeface="Comic Sans MS" pitchFamily="-65" charset="0"/>
                <a:cs typeface="Comic Sans MS" pitchFamily="-65" charset="0"/>
              </a:rPr>
              <a:t>: Use array of 80 </a:t>
            </a:r>
            <a:r>
              <a:rPr lang="en-US" sz="2000" dirty="0" err="1" smtClean="0">
                <a:solidFill>
                  <a:srgbClr val="000000"/>
                </a:solidFill>
                <a:latin typeface="Comic Sans MS" pitchFamily="-65" charset="0"/>
                <a:ea typeface="Comic Sans MS" pitchFamily="-65" charset="0"/>
                <a:cs typeface="Comic Sans MS" pitchFamily="-65" charset="0"/>
              </a:rPr>
              <a:t>SiPMs</a:t>
            </a:r>
            <a:r>
              <a:rPr lang="en-US" sz="2000" dirty="0" smtClean="0">
                <a:solidFill>
                  <a:srgbClr val="000000"/>
                </a:solidFill>
                <a:latin typeface="Comic Sans MS" pitchFamily="-65" charset="0"/>
                <a:ea typeface="Comic Sans MS" pitchFamily="-65" charset="0"/>
                <a:cs typeface="Comic Sans MS" pitchFamily="-65" charset="0"/>
              </a:rPr>
              <a:t> to develop a compact detector with LaBr</a:t>
            </a:r>
            <a:r>
              <a:rPr lang="en-US" sz="2000" baseline="-25000" dirty="0" smtClean="0">
                <a:solidFill>
                  <a:srgbClr val="000000"/>
                </a:solidFill>
                <a:latin typeface="Comic Sans MS" pitchFamily="-65" charset="0"/>
                <a:ea typeface="Comic Sans MS" pitchFamily="-65" charset="0"/>
                <a:cs typeface="Comic Sans MS" pitchFamily="-65" charset="0"/>
              </a:rPr>
              <a:t>3</a:t>
            </a:r>
            <a:r>
              <a:rPr lang="en-US" sz="2000" dirty="0" smtClean="0">
                <a:solidFill>
                  <a:srgbClr val="000000"/>
                </a:solidFill>
                <a:latin typeface="Comic Sans MS" pitchFamily="-65" charset="0"/>
                <a:ea typeface="Comic Sans MS" pitchFamily="-65" charset="0"/>
                <a:cs typeface="Comic Sans MS" pitchFamily="-65" charset="0"/>
              </a:rPr>
              <a:t> (5 cm </a:t>
            </a:r>
            <a:r>
              <a:rPr lang="en-US" sz="2000" dirty="0" err="1" smtClean="0">
                <a:solidFill>
                  <a:srgbClr val="000000"/>
                </a:solidFill>
                <a:latin typeface="Comic Sans MS" pitchFamily="-65" charset="0"/>
                <a:ea typeface="Comic Sans MS" pitchFamily="-65" charset="0"/>
                <a:cs typeface="Comic Sans MS" pitchFamily="-65" charset="0"/>
              </a:rPr>
              <a:t>diam</a:t>
            </a:r>
            <a:r>
              <a:rPr lang="en-US" sz="2000" dirty="0" smtClean="0">
                <a:solidFill>
                  <a:srgbClr val="000000"/>
                </a:solidFill>
                <a:latin typeface="Comic Sans MS" pitchFamily="-65" charset="0"/>
                <a:ea typeface="Comic Sans MS" pitchFamily="-65" charset="0"/>
                <a:cs typeface="Comic Sans MS" pitchFamily="-65" charset="0"/>
              </a:rPr>
              <a:t>, 6 mm thick) scintillator and custom tungsten-polymer composite two-part collimator</a:t>
            </a:r>
            <a:endParaRPr lang="en-US" sz="2000" dirty="0">
              <a:solidFill>
                <a:srgbClr val="000000"/>
              </a:solidFill>
              <a:latin typeface="Comic Sans MS" pitchFamily="-65" charset="0"/>
              <a:ea typeface="Comic Sans MS" pitchFamily="-65" charset="0"/>
              <a:cs typeface="Comic Sans MS" pitchFamily="-65" charset="0"/>
            </a:endParaRPr>
          </a:p>
        </p:txBody>
      </p:sp>
      <p:sp>
        <p:nvSpPr>
          <p:cNvPr id="38915" name="TextBox 6"/>
          <p:cNvSpPr txBox="1">
            <a:spLocks noChangeArrowheads="1"/>
          </p:cNvSpPr>
          <p:nvPr/>
        </p:nvSpPr>
        <p:spPr bwMode="auto">
          <a:xfrm>
            <a:off x="5334000" y="6381690"/>
            <a:ext cx="3124200" cy="369332"/>
          </a:xfrm>
          <a:prstGeom prst="rect">
            <a:avLst/>
          </a:prstGeom>
          <a:noFill/>
          <a:ln w="9525">
            <a:noFill/>
            <a:miter lim="800000"/>
            <a:headEnd/>
            <a:tailEnd/>
          </a:ln>
        </p:spPr>
        <p:txBody>
          <a:bodyPr wrap="square">
            <a:prstTxWarp prst="textNoShape">
              <a:avLst/>
            </a:prstTxWarp>
            <a:spAutoFit/>
          </a:bodyPr>
          <a:lstStyle/>
          <a:p>
            <a:r>
              <a:rPr lang="en-US" dirty="0" err="1" smtClean="0">
                <a:latin typeface="Comic Sans MS" pitchFamily="-65" charset="0"/>
                <a:ea typeface="Comic Sans MS" pitchFamily="-65" charset="0"/>
                <a:cs typeface="Comic Sans MS" pitchFamily="-65" charset="0"/>
              </a:rPr>
              <a:t>SiPMs</a:t>
            </a:r>
            <a:r>
              <a:rPr lang="en-US" dirty="0" smtClean="0">
                <a:latin typeface="Comic Sans MS" pitchFamily="-65" charset="0"/>
                <a:ea typeface="Comic Sans MS" pitchFamily="-65" charset="0"/>
                <a:cs typeface="Comic Sans MS" pitchFamily="-65" charset="0"/>
              </a:rPr>
              <a:t> mounted to PCB</a:t>
            </a:r>
            <a:endParaRPr lang="en-US" dirty="0">
              <a:latin typeface="Comic Sans MS" pitchFamily="-65" charset="0"/>
              <a:ea typeface="Comic Sans MS" pitchFamily="-65" charset="0"/>
              <a:cs typeface="Comic Sans MS" pitchFamily="-65" charset="0"/>
            </a:endParaRPr>
          </a:p>
        </p:txBody>
      </p:sp>
      <p:sp>
        <p:nvSpPr>
          <p:cNvPr id="38916" name="TextBox 8"/>
          <p:cNvSpPr txBox="1">
            <a:spLocks noChangeArrowheads="1"/>
          </p:cNvSpPr>
          <p:nvPr/>
        </p:nvSpPr>
        <p:spPr bwMode="auto">
          <a:xfrm>
            <a:off x="914400" y="5715000"/>
            <a:ext cx="3505200" cy="923330"/>
          </a:xfrm>
          <a:prstGeom prst="rect">
            <a:avLst/>
          </a:prstGeom>
          <a:noFill/>
          <a:ln w="9525">
            <a:noFill/>
            <a:miter lim="800000"/>
            <a:headEnd/>
            <a:tailEnd/>
          </a:ln>
        </p:spPr>
        <p:txBody>
          <a:bodyPr wrap="square">
            <a:prstTxWarp prst="textNoShape">
              <a:avLst/>
            </a:prstTxWarp>
            <a:spAutoFit/>
          </a:bodyPr>
          <a:lstStyle/>
          <a:p>
            <a:r>
              <a:rPr lang="en-US" dirty="0" smtClean="0">
                <a:latin typeface="Comic Sans MS" pitchFamily="-65" charset="0"/>
                <a:ea typeface="Helvetica" pitchFamily="-65" charset="0"/>
                <a:cs typeface="Helvetica" pitchFamily="-65" charset="0"/>
              </a:rPr>
              <a:t>“Gamma Puck”: Handheld </a:t>
            </a:r>
            <a:r>
              <a:rPr lang="en-US" dirty="0">
                <a:latin typeface="Comic Sans MS" pitchFamily="-65" charset="0"/>
                <a:ea typeface="Helvetica" pitchFamily="-65" charset="0"/>
                <a:cs typeface="Helvetica" pitchFamily="-65" charset="0"/>
              </a:rPr>
              <a:t>detector with tungsten shell and tungsten collimators</a:t>
            </a:r>
          </a:p>
        </p:txBody>
      </p:sp>
      <p:pic>
        <p:nvPicPr>
          <p:cNvPr id="38917" name="Picture 9" descr="gammaPuck.jpg"/>
          <p:cNvPicPr>
            <a:picLocks noChangeAspect="1"/>
          </p:cNvPicPr>
          <p:nvPr/>
        </p:nvPicPr>
        <p:blipFill>
          <a:blip r:embed="rId2"/>
          <a:srcRect l="11250"/>
          <a:stretch>
            <a:fillRect/>
          </a:stretch>
        </p:blipFill>
        <p:spPr bwMode="auto">
          <a:xfrm>
            <a:off x="1143000" y="3276600"/>
            <a:ext cx="2705100" cy="2286000"/>
          </a:xfrm>
          <a:prstGeom prst="rect">
            <a:avLst/>
          </a:prstGeom>
          <a:noFill/>
          <a:ln w="9525">
            <a:noFill/>
            <a:miter lim="800000"/>
            <a:headEnd/>
            <a:tailEnd/>
          </a:ln>
        </p:spPr>
      </p:pic>
      <p:pic>
        <p:nvPicPr>
          <p:cNvPr id="38918" name="Picture 9" descr="MPPC_PM_cabled_side.jpg"/>
          <p:cNvPicPr>
            <a:picLocks noChangeAspect="1"/>
          </p:cNvPicPr>
          <p:nvPr/>
        </p:nvPicPr>
        <p:blipFill>
          <a:blip r:embed="rId3"/>
          <a:srcRect/>
          <a:stretch>
            <a:fillRect/>
          </a:stretch>
        </p:blipFill>
        <p:spPr bwMode="auto">
          <a:xfrm>
            <a:off x="5105400" y="4751388"/>
            <a:ext cx="3022600" cy="1649412"/>
          </a:xfrm>
          <a:prstGeom prst="rect">
            <a:avLst/>
          </a:prstGeom>
          <a:noFill/>
          <a:ln w="9525">
            <a:noFill/>
            <a:miter lim="800000"/>
            <a:headEnd/>
            <a:tailEnd/>
          </a:ln>
        </p:spPr>
      </p:pic>
      <p:pic>
        <p:nvPicPr>
          <p:cNvPr id="38919" name="Picture 10" descr="MPPC_PM_cabled.jpg"/>
          <p:cNvPicPr>
            <a:picLocks noChangeAspect="1"/>
          </p:cNvPicPr>
          <p:nvPr/>
        </p:nvPicPr>
        <p:blipFill>
          <a:blip r:embed="rId4"/>
          <a:srcRect/>
          <a:stretch>
            <a:fillRect/>
          </a:stretch>
        </p:blipFill>
        <p:spPr bwMode="auto">
          <a:xfrm>
            <a:off x="5105400" y="2849562"/>
            <a:ext cx="3019425" cy="1874838"/>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pPr>
              <a:defRPr/>
            </a:pPr>
            <a:fld id="{B424C622-43BC-7C4B-BB51-3C683178C62E}" type="slidenum">
              <a:rPr lang="en-US" smtClean="0"/>
              <a:pPr>
                <a:defRPr/>
              </a:pPr>
              <a:t>17</a:t>
            </a:fld>
            <a:endParaRPr lang="en-US"/>
          </a:p>
        </p:txBody>
      </p:sp>
      <p:sp>
        <p:nvSpPr>
          <p:cNvPr id="9" name="TextBox 5"/>
          <p:cNvSpPr txBox="1">
            <a:spLocks noChangeArrowheads="1"/>
          </p:cNvSpPr>
          <p:nvPr/>
        </p:nvSpPr>
        <p:spPr bwMode="auto">
          <a:xfrm>
            <a:off x="304800" y="228600"/>
            <a:ext cx="7620000" cy="400110"/>
          </a:xfrm>
          <a:prstGeom prst="rect">
            <a:avLst/>
          </a:prstGeom>
          <a:noFill/>
          <a:ln w="9525">
            <a:noFill/>
            <a:miter lim="800000"/>
            <a:headEnd/>
            <a:tailEnd/>
          </a:ln>
        </p:spPr>
        <p:txBody>
          <a:bodyPr wrap="square">
            <a:prstTxWarp prst="textNoShape">
              <a:avLst/>
            </a:prstTxWarp>
            <a:spAutoFit/>
          </a:bodyPr>
          <a:lstStyle/>
          <a:p>
            <a:r>
              <a:rPr lang="en-US" sz="2000" b="1" dirty="0" smtClean="0">
                <a:latin typeface="Comic Sans MS" pitchFamily="-65" charset="0"/>
                <a:ea typeface="Helvetica" pitchFamily="-65" charset="0"/>
                <a:cs typeface="Helvetica" pitchFamily="-65" charset="0"/>
              </a:rPr>
              <a:t>Clinical Application</a:t>
            </a:r>
            <a:r>
              <a:rPr lang="en-US" sz="2000" dirty="0" smtClean="0">
                <a:latin typeface="Comic Sans MS" pitchFamily="-65" charset="0"/>
                <a:ea typeface="Helvetica" pitchFamily="-65" charset="0"/>
                <a:cs typeface="Helvetica" pitchFamily="-65" charset="0"/>
              </a:rPr>
              <a:t>- Cancer Surgery</a:t>
            </a:r>
            <a:endParaRPr lang="en-US" sz="2000" dirty="0">
              <a:latin typeface="Comic Sans MS" pitchFamily="-65" charset="0"/>
              <a:ea typeface="Helvetica" pitchFamily="-65" charset="0"/>
              <a:cs typeface="Helvetica" pitchFamily="-65"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9938" name="Picture 1" descr="P1080581.JPG"/>
          <p:cNvPicPr>
            <a:picLocks noChangeAspect="1"/>
          </p:cNvPicPr>
          <p:nvPr/>
        </p:nvPicPr>
        <p:blipFill>
          <a:blip r:embed="rId2"/>
          <a:srcRect/>
          <a:stretch>
            <a:fillRect/>
          </a:stretch>
        </p:blipFill>
        <p:spPr bwMode="auto">
          <a:xfrm>
            <a:off x="152400" y="2971800"/>
            <a:ext cx="2819400" cy="3759200"/>
          </a:xfrm>
          <a:prstGeom prst="rect">
            <a:avLst/>
          </a:prstGeom>
          <a:noFill/>
          <a:ln w="9525">
            <a:noFill/>
            <a:miter lim="800000"/>
            <a:headEnd/>
            <a:tailEnd/>
          </a:ln>
        </p:spPr>
      </p:pic>
      <p:pic>
        <p:nvPicPr>
          <p:cNvPr id="39939" name="Picture 2" descr="C:\Documents and Settings\IMIS user\Desktop\Surgery Presentation Ppt files\SiPM preop axilla.bmp"/>
          <p:cNvPicPr>
            <a:picLocks noChangeAspect="1" noChangeArrowheads="1"/>
          </p:cNvPicPr>
          <p:nvPr/>
        </p:nvPicPr>
        <p:blipFill>
          <a:blip r:embed="rId3"/>
          <a:srcRect l="3471" t="6944" r="13194" b="9723"/>
          <a:stretch>
            <a:fillRect/>
          </a:stretch>
        </p:blipFill>
        <p:spPr bwMode="auto">
          <a:xfrm>
            <a:off x="6553200" y="4343400"/>
            <a:ext cx="1905000" cy="1905000"/>
          </a:xfrm>
          <a:prstGeom prst="rect">
            <a:avLst/>
          </a:prstGeom>
          <a:noFill/>
          <a:ln w="9525">
            <a:noFill/>
            <a:miter lim="800000"/>
            <a:headEnd/>
            <a:tailEnd/>
          </a:ln>
        </p:spPr>
      </p:pic>
      <p:pic>
        <p:nvPicPr>
          <p:cNvPr id="39940" name="Picture 2" descr="P1080582.JPG"/>
          <p:cNvPicPr>
            <a:picLocks noChangeAspect="1"/>
          </p:cNvPicPr>
          <p:nvPr/>
        </p:nvPicPr>
        <p:blipFill>
          <a:blip r:embed="rId4"/>
          <a:srcRect/>
          <a:stretch>
            <a:fillRect/>
          </a:stretch>
        </p:blipFill>
        <p:spPr bwMode="auto">
          <a:xfrm>
            <a:off x="3024188" y="76200"/>
            <a:ext cx="5586412" cy="4191000"/>
          </a:xfrm>
          <a:prstGeom prst="rect">
            <a:avLst/>
          </a:prstGeom>
          <a:noFill/>
          <a:ln w="9525">
            <a:noFill/>
            <a:miter lim="800000"/>
            <a:headEnd/>
            <a:tailEnd/>
          </a:ln>
        </p:spPr>
      </p:pic>
      <p:sp>
        <p:nvSpPr>
          <p:cNvPr id="39941" name="TextBox 6"/>
          <p:cNvSpPr txBox="1">
            <a:spLocks noChangeArrowheads="1"/>
          </p:cNvSpPr>
          <p:nvPr/>
        </p:nvSpPr>
        <p:spPr bwMode="auto">
          <a:xfrm>
            <a:off x="0" y="381000"/>
            <a:ext cx="2971800" cy="1846659"/>
          </a:xfrm>
          <a:prstGeom prst="rect">
            <a:avLst/>
          </a:prstGeom>
          <a:noFill/>
          <a:ln w="9525">
            <a:noFill/>
            <a:miter lim="800000"/>
            <a:headEnd/>
            <a:tailEnd/>
          </a:ln>
        </p:spPr>
        <p:txBody>
          <a:bodyPr>
            <a:prstTxWarp prst="textNoShape">
              <a:avLst/>
            </a:prstTxWarp>
            <a:spAutoFit/>
          </a:bodyPr>
          <a:lstStyle/>
          <a:p>
            <a:pPr algn="ctr"/>
            <a:r>
              <a:rPr lang="en-US" sz="2400" b="1" dirty="0">
                <a:latin typeface="Comic Sans MS" pitchFamily="-65" charset="0"/>
                <a:ea typeface="Comic Sans MS" pitchFamily="-65" charset="0"/>
                <a:cs typeface="Comic Sans MS" pitchFamily="-65" charset="0"/>
              </a:rPr>
              <a:t>Clinical</a:t>
            </a:r>
            <a:r>
              <a:rPr lang="en-US" sz="2400" b="1" dirty="0" smtClean="0">
                <a:latin typeface="Comic Sans MS" pitchFamily="-65" charset="0"/>
                <a:ea typeface="Comic Sans MS" pitchFamily="-65" charset="0"/>
                <a:cs typeface="Comic Sans MS" pitchFamily="-65" charset="0"/>
              </a:rPr>
              <a:t> trials of Gamma Puck </a:t>
            </a:r>
            <a:r>
              <a:rPr lang="en-US" sz="2400" b="1" dirty="0">
                <a:latin typeface="Comic Sans MS" pitchFamily="-65" charset="0"/>
                <a:ea typeface="Comic Sans MS" pitchFamily="-65" charset="0"/>
                <a:cs typeface="Comic Sans MS" pitchFamily="-65" charset="0"/>
              </a:rPr>
              <a:t>at</a:t>
            </a:r>
            <a:r>
              <a:rPr lang="en-US" sz="2400" b="1" dirty="0" smtClean="0">
                <a:latin typeface="Comic Sans MS" pitchFamily="-65" charset="0"/>
                <a:ea typeface="Comic Sans MS" pitchFamily="-65" charset="0"/>
                <a:cs typeface="Comic Sans MS" pitchFamily="-65" charset="0"/>
              </a:rPr>
              <a:t> University of Virginia</a:t>
            </a:r>
          </a:p>
          <a:p>
            <a:endParaRPr lang="en-US" b="1" dirty="0">
              <a:latin typeface="Comic Sans MS" pitchFamily="-65" charset="0"/>
              <a:ea typeface="Comic Sans MS" pitchFamily="-65" charset="0"/>
              <a:cs typeface="Comic Sans MS" pitchFamily="-65" charset="0"/>
            </a:endParaRPr>
          </a:p>
        </p:txBody>
      </p:sp>
      <p:sp>
        <p:nvSpPr>
          <p:cNvPr id="6" name="TextBox 6"/>
          <p:cNvSpPr txBox="1">
            <a:spLocks noChangeArrowheads="1"/>
          </p:cNvSpPr>
          <p:nvPr/>
        </p:nvSpPr>
        <p:spPr bwMode="auto">
          <a:xfrm>
            <a:off x="3124200" y="4495800"/>
            <a:ext cx="3429000" cy="1354217"/>
          </a:xfrm>
          <a:prstGeom prst="rect">
            <a:avLst/>
          </a:prstGeom>
          <a:noFill/>
          <a:ln w="9525">
            <a:noFill/>
            <a:miter lim="800000"/>
            <a:headEnd/>
            <a:tailEnd/>
          </a:ln>
        </p:spPr>
        <p:txBody>
          <a:bodyPr wrap="square">
            <a:prstTxWarp prst="textNoShape">
              <a:avLst/>
            </a:prstTxWarp>
            <a:spAutoFit/>
          </a:bodyPr>
          <a:lstStyle/>
          <a:p>
            <a:r>
              <a:rPr lang="en-US" sz="1600" dirty="0" smtClean="0">
                <a:latin typeface="Comic Sans MS" pitchFamily="-65" charset="0"/>
                <a:ea typeface="Comic Sans MS" pitchFamily="-65" charset="0"/>
                <a:cs typeface="Comic Sans MS" pitchFamily="-65" charset="0"/>
              </a:rPr>
              <a:t>radiopharmaceutical used to identify sentinel lymph nodes with cancer involvement during breast cancer surgery</a:t>
            </a:r>
          </a:p>
          <a:p>
            <a:endParaRPr lang="en-US" b="1" dirty="0">
              <a:latin typeface="Comic Sans MS" pitchFamily="-65" charset="0"/>
              <a:ea typeface="Comic Sans MS" pitchFamily="-65" charset="0"/>
              <a:cs typeface="Comic Sans MS" pitchFamily="-65" charset="0"/>
            </a:endParaRPr>
          </a:p>
        </p:txBody>
      </p:sp>
      <p:sp>
        <p:nvSpPr>
          <p:cNvPr id="7" name="TextBox 6"/>
          <p:cNvSpPr txBox="1">
            <a:spLocks noChangeArrowheads="1"/>
          </p:cNvSpPr>
          <p:nvPr/>
        </p:nvSpPr>
        <p:spPr bwMode="auto">
          <a:xfrm>
            <a:off x="6629400" y="6245423"/>
            <a:ext cx="1828800" cy="307777"/>
          </a:xfrm>
          <a:prstGeom prst="rect">
            <a:avLst/>
          </a:prstGeom>
          <a:noFill/>
          <a:ln w="9525">
            <a:noFill/>
            <a:miter lim="800000"/>
            <a:headEnd/>
            <a:tailEnd/>
          </a:ln>
        </p:spPr>
        <p:txBody>
          <a:bodyPr wrap="square">
            <a:prstTxWarp prst="textNoShape">
              <a:avLst/>
            </a:prstTxWarp>
            <a:spAutoFit/>
          </a:bodyPr>
          <a:lstStyle/>
          <a:p>
            <a:r>
              <a:rPr lang="en-US" sz="1400" dirty="0" smtClean="0">
                <a:latin typeface="Comic Sans MS" pitchFamily="-65" charset="0"/>
                <a:ea typeface="Comic Sans MS" pitchFamily="-65" charset="0"/>
                <a:cs typeface="Comic Sans MS" pitchFamily="-65" charset="0"/>
              </a:rPr>
              <a:t>~ 3cm lymph node</a:t>
            </a:r>
          </a:p>
        </p:txBody>
      </p:sp>
      <p:sp>
        <p:nvSpPr>
          <p:cNvPr id="8" name="Slide Number Placeholder 7"/>
          <p:cNvSpPr>
            <a:spLocks noGrp="1"/>
          </p:cNvSpPr>
          <p:nvPr>
            <p:ph type="sldNum" sz="quarter" idx="12"/>
          </p:nvPr>
        </p:nvSpPr>
        <p:spPr>
          <a:xfrm>
            <a:off x="6400800" y="6477000"/>
            <a:ext cx="2133600" cy="277813"/>
          </a:xfrm>
        </p:spPr>
        <p:txBody>
          <a:bodyPr/>
          <a:lstStyle/>
          <a:p>
            <a:pPr>
              <a:defRPr/>
            </a:pPr>
            <a:fld id="{D35A4C39-ECC4-EC4D-911E-C2BAF29C5AFB}" type="slidenum">
              <a:rPr lang="en-US" smtClean="0"/>
              <a:pPr>
                <a:defRPr/>
              </a:pPr>
              <a:t>18</a:t>
            </a:fld>
            <a:endParaRPr lang="en-US" dirty="0"/>
          </a:p>
        </p:txBody>
      </p:sp>
      <p:sp>
        <p:nvSpPr>
          <p:cNvPr id="9" name="TextBox 8"/>
          <p:cNvSpPr txBox="1"/>
          <p:nvPr/>
        </p:nvSpPr>
        <p:spPr>
          <a:xfrm>
            <a:off x="7620000" y="5943600"/>
            <a:ext cx="780983" cy="246221"/>
          </a:xfrm>
          <a:prstGeom prst="rect">
            <a:avLst/>
          </a:prstGeom>
          <a:solidFill>
            <a:srgbClr val="66FFFF"/>
          </a:solidFill>
        </p:spPr>
        <p:txBody>
          <a:bodyPr wrap="none" rtlCol="0">
            <a:spAutoFit/>
          </a:bodyPr>
          <a:lstStyle/>
          <a:p>
            <a:r>
              <a:rPr lang="en-US" sz="1000" dirty="0" err="1" smtClean="0">
                <a:latin typeface="Bradley Hand ITC" pitchFamily="66" charset="0"/>
              </a:rPr>
              <a:t>JLab</a:t>
            </a:r>
            <a:r>
              <a:rPr lang="en-US" sz="1000" dirty="0" smtClean="0">
                <a:latin typeface="Bradley Hand ITC" pitchFamily="66" charset="0"/>
              </a:rPr>
              <a:t>/RD</a:t>
            </a:r>
            <a:r>
              <a:rPr lang="en-US" sz="1000" dirty="0" smtClean="0">
                <a:latin typeface="Book Antiqua" pitchFamily="18" charset="0"/>
              </a:rPr>
              <a:t>&amp;</a:t>
            </a:r>
            <a:r>
              <a:rPr lang="en-US" sz="1000" dirty="0" smtClean="0">
                <a:latin typeface="Bradley Hand ITC" pitchFamily="66" charset="0"/>
              </a:rPr>
              <a:t>I</a:t>
            </a:r>
            <a:endParaRPr lang="en-US" sz="1000" dirty="0">
              <a:latin typeface="Bradley Hand ITC" pitchFamily="66"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75963507-3A2E-1D4A-A965-C441A879A833}" type="slidenum">
              <a:rPr lang="en-US" smtClean="0"/>
              <a:pPr>
                <a:defRPr/>
              </a:pPr>
              <a:t>19</a:t>
            </a:fld>
            <a:endParaRPr lang="en-US"/>
          </a:p>
        </p:txBody>
      </p:sp>
      <p:sp>
        <p:nvSpPr>
          <p:cNvPr id="6" name="TextBox 5"/>
          <p:cNvSpPr txBox="1">
            <a:spLocks noChangeArrowheads="1"/>
          </p:cNvSpPr>
          <p:nvPr/>
        </p:nvSpPr>
        <p:spPr bwMode="auto">
          <a:xfrm>
            <a:off x="228600" y="533400"/>
            <a:ext cx="7620000" cy="461665"/>
          </a:xfrm>
          <a:prstGeom prst="rect">
            <a:avLst/>
          </a:prstGeom>
          <a:noFill/>
          <a:ln w="9525">
            <a:noFill/>
            <a:miter lim="800000"/>
            <a:headEnd/>
            <a:tailEnd/>
          </a:ln>
        </p:spPr>
        <p:txBody>
          <a:bodyPr wrap="square">
            <a:prstTxWarp prst="textNoShape">
              <a:avLst/>
            </a:prstTxWarp>
            <a:spAutoFit/>
          </a:bodyPr>
          <a:lstStyle/>
          <a:p>
            <a:r>
              <a:rPr lang="en-US" sz="2400" b="1" dirty="0" smtClean="0">
                <a:latin typeface="Comic Sans MS" pitchFamily="-65" charset="0"/>
                <a:ea typeface="Helvetica" pitchFamily="-65" charset="0"/>
                <a:cs typeface="Helvetica" pitchFamily="-65" charset="0"/>
              </a:rPr>
              <a:t>Pre-Clinical Application</a:t>
            </a:r>
            <a:r>
              <a:rPr lang="en-US" sz="2000" dirty="0" smtClean="0">
                <a:latin typeface="Comic Sans MS" pitchFamily="-65" charset="0"/>
                <a:ea typeface="Helvetica" pitchFamily="-65" charset="0"/>
                <a:cs typeface="Helvetica" pitchFamily="-65" charset="0"/>
              </a:rPr>
              <a:t>- Animal models for diseases</a:t>
            </a:r>
            <a:endParaRPr lang="en-US" sz="2000" dirty="0">
              <a:latin typeface="Comic Sans MS" pitchFamily="-65" charset="0"/>
              <a:ea typeface="Helvetica" pitchFamily="-65" charset="0"/>
              <a:cs typeface="Helvetica" pitchFamily="-65" charset="0"/>
            </a:endParaRPr>
          </a:p>
        </p:txBody>
      </p:sp>
      <p:sp>
        <p:nvSpPr>
          <p:cNvPr id="8" name="TextBox 7"/>
          <p:cNvSpPr txBox="1"/>
          <p:nvPr/>
        </p:nvSpPr>
        <p:spPr>
          <a:xfrm>
            <a:off x="457200" y="1371600"/>
            <a:ext cx="8077200" cy="4185762"/>
          </a:xfrm>
          <a:prstGeom prst="rect">
            <a:avLst/>
          </a:prstGeom>
          <a:noFill/>
        </p:spPr>
        <p:txBody>
          <a:bodyPr wrap="square" rtlCol="0">
            <a:spAutoFit/>
          </a:bodyPr>
          <a:lstStyle/>
          <a:p>
            <a:pPr>
              <a:spcAft>
                <a:spcPts val="600"/>
              </a:spcAft>
            </a:pPr>
            <a:r>
              <a:rPr lang="en-US" sz="2000" b="1" dirty="0" smtClean="0">
                <a:latin typeface="Comic Sans MS"/>
                <a:cs typeface="Comic Sans MS"/>
              </a:rPr>
              <a:t>Problem</a:t>
            </a:r>
            <a:r>
              <a:rPr lang="en-US" sz="2000" dirty="0" smtClean="0">
                <a:latin typeface="Comic Sans MS"/>
                <a:cs typeface="Comic Sans MS"/>
              </a:rPr>
              <a:t>: Anesthesia inhibits or complicates brain based research that use animal models of human diseases. Calls for a molecular imaging methodology to allow determination of bio-distribution of tagged </a:t>
            </a:r>
            <a:r>
              <a:rPr lang="en-US" sz="2000" dirty="0" err="1" smtClean="0">
                <a:latin typeface="Comic Sans MS"/>
                <a:cs typeface="Comic Sans MS"/>
              </a:rPr>
              <a:t>neuro</a:t>
            </a:r>
            <a:r>
              <a:rPr lang="en-US" sz="2000" dirty="0" smtClean="0">
                <a:latin typeface="Comic Sans MS"/>
                <a:cs typeface="Comic Sans MS"/>
              </a:rPr>
              <a:t>-active compounds in un-anesthetized small animals to study neurological based diseases such as:</a:t>
            </a:r>
          </a:p>
          <a:p>
            <a:pPr lvl="2">
              <a:spcAft>
                <a:spcPts val="600"/>
              </a:spcAft>
              <a:buFont typeface="Arial"/>
              <a:buChar char="•"/>
            </a:pPr>
            <a:r>
              <a:rPr lang="en-US" sz="2000" dirty="0" smtClean="0">
                <a:latin typeface="Comic Sans MS"/>
                <a:cs typeface="Comic Sans MS"/>
              </a:rPr>
              <a:t>Addiction research</a:t>
            </a:r>
          </a:p>
          <a:p>
            <a:pPr lvl="2">
              <a:spcAft>
                <a:spcPts val="600"/>
              </a:spcAft>
              <a:buFont typeface="Arial"/>
              <a:buChar char="•"/>
            </a:pPr>
            <a:r>
              <a:rPr lang="en-US" sz="2000" dirty="0" err="1" smtClean="0">
                <a:latin typeface="Comic Sans MS"/>
                <a:cs typeface="Comic Sans MS"/>
              </a:rPr>
              <a:t>Neuro</a:t>
            </a:r>
            <a:r>
              <a:rPr lang="en-US" sz="2000" dirty="0" smtClean="0">
                <a:latin typeface="Comic Sans MS"/>
                <a:cs typeface="Comic Sans MS"/>
              </a:rPr>
              <a:t>-degeneration: </a:t>
            </a:r>
          </a:p>
          <a:p>
            <a:pPr lvl="3">
              <a:spcAft>
                <a:spcPts val="600"/>
              </a:spcAft>
              <a:buFont typeface="Wingdings" charset="2"/>
              <a:buChar char="Ø"/>
            </a:pPr>
            <a:r>
              <a:rPr lang="en-US" sz="2000" dirty="0" smtClean="0">
                <a:latin typeface="Comic Sans MS"/>
                <a:cs typeface="Comic Sans MS"/>
              </a:rPr>
              <a:t>Alzheimer's Disease</a:t>
            </a:r>
          </a:p>
          <a:p>
            <a:pPr lvl="3">
              <a:spcAft>
                <a:spcPts val="600"/>
              </a:spcAft>
              <a:buFont typeface="Wingdings" charset="2"/>
              <a:buChar char="Ø"/>
            </a:pPr>
            <a:r>
              <a:rPr lang="en-US" sz="2000" dirty="0" smtClean="0">
                <a:latin typeface="Comic Sans MS"/>
                <a:cs typeface="Comic Sans MS"/>
              </a:rPr>
              <a:t>Parkinson's Disease</a:t>
            </a:r>
          </a:p>
          <a:p>
            <a:pPr lvl="2">
              <a:spcAft>
                <a:spcPts val="600"/>
              </a:spcAft>
              <a:buFont typeface="Arial"/>
              <a:buChar char="•"/>
            </a:pPr>
            <a:r>
              <a:rPr lang="en-US" sz="2000" dirty="0" smtClean="0">
                <a:latin typeface="Comic Sans MS"/>
                <a:cs typeface="Comic Sans MS"/>
              </a:rPr>
              <a:t>Brain inflammation (i.e. HIV, MS)</a:t>
            </a:r>
          </a:p>
          <a:p>
            <a:endParaRPr lang="en-US" dirty="0" smtClean="0"/>
          </a:p>
          <a:p>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35A4C39-ECC4-EC4D-911E-C2BAF29C5AFB}" type="slidenum">
              <a:rPr lang="en-US" smtClean="0"/>
              <a:pPr>
                <a:defRPr/>
              </a:pPr>
              <a:t>2</a:t>
            </a:fld>
            <a:endParaRPr lang="en-US"/>
          </a:p>
        </p:txBody>
      </p:sp>
      <p:sp>
        <p:nvSpPr>
          <p:cNvPr id="3" name="Rectangle 5"/>
          <p:cNvSpPr>
            <a:spLocks noChangeArrowheads="1"/>
          </p:cNvSpPr>
          <p:nvPr/>
        </p:nvSpPr>
        <p:spPr bwMode="auto">
          <a:xfrm>
            <a:off x="1295400" y="990600"/>
            <a:ext cx="6858000" cy="4329391"/>
          </a:xfrm>
          <a:prstGeom prst="rect">
            <a:avLst/>
          </a:prstGeom>
          <a:noFill/>
          <a:ln w="12700">
            <a:noFill/>
            <a:miter lim="800000"/>
            <a:headEnd/>
            <a:tailEnd/>
          </a:ln>
          <a:effectLst/>
        </p:spPr>
        <p:txBody>
          <a:bodyPr wrap="square" lIns="90487" tIns="44450" rIns="90487" bIns="44450">
            <a:prstTxWarp prst="textNoShape">
              <a:avLst/>
            </a:prstTxWarp>
            <a:spAutoFit/>
          </a:bodyPr>
          <a:lstStyle/>
          <a:p>
            <a:pPr algn="ctr"/>
            <a:r>
              <a:rPr lang="en-US" sz="2400" b="1" dirty="0" smtClean="0">
                <a:latin typeface="Comic Sans MS"/>
                <a:cs typeface="Comic Sans MS"/>
              </a:rPr>
              <a:t>Outline</a:t>
            </a:r>
          </a:p>
          <a:p>
            <a:endParaRPr lang="en-US" sz="2000" b="1" dirty="0" smtClean="0">
              <a:latin typeface="Comic Sans MS"/>
              <a:cs typeface="Comic Sans MS"/>
            </a:endParaRPr>
          </a:p>
          <a:p>
            <a:endParaRPr lang="en-US" sz="2000" b="1" dirty="0" smtClean="0">
              <a:latin typeface="Comic Sans MS"/>
              <a:cs typeface="Comic Sans MS"/>
            </a:endParaRPr>
          </a:p>
          <a:p>
            <a:pPr>
              <a:spcAft>
                <a:spcPts val="2400"/>
              </a:spcAft>
              <a:buFont typeface="Wingdings" charset="2"/>
              <a:buChar char="§"/>
            </a:pPr>
            <a:r>
              <a:rPr lang="en-US" dirty="0" smtClean="0">
                <a:latin typeface="Comic Sans MS"/>
                <a:cs typeface="Comic Sans MS"/>
              </a:rPr>
              <a:t>Brief Overview of the Radiation Detector and Imaging (RD&amp;I) Group</a:t>
            </a:r>
          </a:p>
          <a:p>
            <a:pPr>
              <a:spcAft>
                <a:spcPts val="2400"/>
              </a:spcAft>
              <a:buFont typeface="Wingdings" charset="2"/>
              <a:buChar char="§"/>
            </a:pPr>
            <a:r>
              <a:rPr lang="en-US" dirty="0" smtClean="0">
                <a:latin typeface="Comic Sans MS"/>
                <a:cs typeface="Comic Sans MS"/>
              </a:rPr>
              <a:t>Highlight of Current Fundamental Nuclear Physics Detector Development in RD&amp;I Group </a:t>
            </a:r>
          </a:p>
          <a:p>
            <a:pPr>
              <a:spcAft>
                <a:spcPts val="2400"/>
              </a:spcAft>
              <a:buFont typeface="Wingdings" charset="2"/>
              <a:buChar char="§"/>
            </a:pPr>
            <a:r>
              <a:rPr lang="en-US" u="sng" dirty="0" smtClean="0">
                <a:latin typeface="Comic Sans MS"/>
                <a:cs typeface="Comic Sans MS"/>
              </a:rPr>
              <a:t>Tech Transfer</a:t>
            </a:r>
            <a:r>
              <a:rPr lang="en-US" dirty="0" smtClean="0">
                <a:latin typeface="Comic Sans MS"/>
                <a:cs typeface="Comic Sans MS"/>
              </a:rPr>
              <a:t>: Applications of RD&amp;I Group Technology to </a:t>
            </a:r>
            <a:r>
              <a:rPr lang="en-US" i="1" dirty="0" smtClean="0">
                <a:solidFill>
                  <a:srgbClr val="0000FF"/>
                </a:solidFill>
                <a:latin typeface="Comic Sans MS"/>
                <a:cs typeface="Comic Sans MS"/>
              </a:rPr>
              <a:t>Nuclear Imaging</a:t>
            </a:r>
          </a:p>
          <a:p>
            <a:pPr lvl="1">
              <a:buFont typeface="Wingdings" pitchFamily="2" charset="2"/>
              <a:buChar char="Ø"/>
            </a:pPr>
            <a:endParaRPr lang="en-US" dirty="0" smtClean="0">
              <a:latin typeface="Comic Sans MS"/>
              <a:cs typeface="Comic Sans MS"/>
            </a:endParaRPr>
          </a:p>
          <a:p>
            <a:pPr lvl="1">
              <a:lnSpc>
                <a:spcPct val="150000"/>
              </a:lnSpc>
              <a:buFont typeface="Wingdings" charset="2"/>
              <a:buChar char="Ø"/>
            </a:pPr>
            <a:endParaRPr lang="en-US" dirty="0" smtClean="0">
              <a:effectLst>
                <a:outerShdw blurRad="38100" dist="38100" dir="2700000" algn="tl">
                  <a:srgbClr val="DDDDDD"/>
                </a:outerShdw>
              </a:effectLst>
              <a:latin typeface="Comic Sans MS"/>
              <a:cs typeface="Comic Sans M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4191000" y="6197024"/>
            <a:ext cx="4953000" cy="584776"/>
          </a:xfrm>
          <a:prstGeom prst="rect">
            <a:avLst/>
          </a:prstGeom>
          <a:noFill/>
        </p:spPr>
        <p:txBody>
          <a:bodyPr wrap="square" rtlCol="0">
            <a:spAutoFit/>
          </a:bodyPr>
          <a:lstStyle/>
          <a:p>
            <a:r>
              <a:rPr lang="en-US" sz="1600" dirty="0" smtClean="0">
                <a:latin typeface="Comic Sans MS"/>
                <a:cs typeface="Comic Sans MS"/>
              </a:rPr>
              <a:t>Example of bone scan of awake mouse in which motion effects are removed</a:t>
            </a:r>
            <a:endParaRPr lang="en-US" sz="1600" dirty="0">
              <a:latin typeface="Comic Sans MS"/>
              <a:cs typeface="Comic Sans MS"/>
            </a:endParaRPr>
          </a:p>
        </p:txBody>
      </p:sp>
      <p:grpSp>
        <p:nvGrpSpPr>
          <p:cNvPr id="4" name="Group 3"/>
          <p:cNvGrpSpPr/>
          <p:nvPr/>
        </p:nvGrpSpPr>
        <p:grpSpPr>
          <a:xfrm>
            <a:off x="609600" y="2057400"/>
            <a:ext cx="2889115" cy="2057400"/>
            <a:chOff x="3124200" y="0"/>
            <a:chExt cx="5029200" cy="3581400"/>
          </a:xfrm>
        </p:grpSpPr>
        <p:sp>
          <p:nvSpPr>
            <p:cNvPr id="5" name="Cube 12"/>
            <p:cNvSpPr>
              <a:spLocks noChangeArrowheads="1"/>
            </p:cNvSpPr>
            <p:nvPr/>
          </p:nvSpPr>
          <p:spPr bwMode="auto">
            <a:xfrm>
              <a:off x="3886200" y="381000"/>
              <a:ext cx="2895600" cy="990600"/>
            </a:xfrm>
            <a:prstGeom prst="cube">
              <a:avLst>
                <a:gd name="adj" fmla="val 25000"/>
              </a:avLst>
            </a:prstGeom>
            <a:solidFill>
              <a:schemeClr val="accent1"/>
            </a:solidFill>
            <a:ln w="9525">
              <a:solidFill>
                <a:schemeClr val="tx1"/>
              </a:solidFill>
              <a:round/>
              <a:headEnd/>
              <a:tailEnd/>
            </a:ln>
          </p:spPr>
          <p:txBody>
            <a:bodyPr>
              <a:prstTxWarp prst="textNoShape">
                <a:avLst/>
              </a:prstTxWarp>
            </a:bodyPr>
            <a:lstStyle/>
            <a:p>
              <a:endParaRPr lang="en-US"/>
            </a:p>
          </p:txBody>
        </p:sp>
        <p:sp>
          <p:nvSpPr>
            <p:cNvPr id="6" name="Can 13"/>
            <p:cNvSpPr>
              <a:spLocks noChangeArrowheads="1"/>
            </p:cNvSpPr>
            <p:nvPr/>
          </p:nvSpPr>
          <p:spPr bwMode="auto">
            <a:xfrm rot="5400000">
              <a:off x="4914900" y="1562100"/>
              <a:ext cx="3581400" cy="457200"/>
            </a:xfrm>
            <a:prstGeom prst="can">
              <a:avLst>
                <a:gd name="adj" fmla="val 25000"/>
              </a:avLst>
            </a:prstGeom>
            <a:solidFill>
              <a:schemeClr val="accent1"/>
            </a:solidFill>
            <a:ln w="9525">
              <a:solidFill>
                <a:schemeClr val="tx1"/>
              </a:solidFill>
              <a:round/>
              <a:headEnd/>
              <a:tailEnd/>
            </a:ln>
          </p:spPr>
          <p:txBody>
            <a:bodyPr>
              <a:prstTxWarp prst="textNoShape">
                <a:avLst/>
              </a:prstTxWarp>
            </a:bodyPr>
            <a:lstStyle/>
            <a:p>
              <a:endParaRPr lang="en-US"/>
            </a:p>
          </p:txBody>
        </p:sp>
        <p:sp>
          <p:nvSpPr>
            <p:cNvPr id="7" name="Curved Down Arrow 14"/>
            <p:cNvSpPr>
              <a:spLocks noChangeArrowheads="1"/>
            </p:cNvSpPr>
            <p:nvPr/>
          </p:nvSpPr>
          <p:spPr bwMode="auto">
            <a:xfrm>
              <a:off x="7315200" y="228600"/>
              <a:ext cx="838200" cy="990600"/>
            </a:xfrm>
            <a:prstGeom prst="curvedDownArrow">
              <a:avLst>
                <a:gd name="adj1" fmla="val 25000"/>
                <a:gd name="adj2" fmla="val 50000"/>
                <a:gd name="adj3" fmla="val 24999"/>
              </a:avLst>
            </a:prstGeom>
            <a:solidFill>
              <a:schemeClr val="accent1"/>
            </a:solidFill>
            <a:ln w="9525">
              <a:solidFill>
                <a:schemeClr val="tx1"/>
              </a:solidFill>
              <a:round/>
              <a:headEnd/>
              <a:tailEnd/>
            </a:ln>
          </p:spPr>
          <p:txBody>
            <a:bodyPr>
              <a:prstTxWarp prst="textNoShape">
                <a:avLst/>
              </a:prstTxWarp>
            </a:bodyPr>
            <a:lstStyle/>
            <a:p>
              <a:endParaRPr lang="en-US"/>
            </a:p>
          </p:txBody>
        </p:sp>
        <p:cxnSp>
          <p:nvCxnSpPr>
            <p:cNvPr id="8" name="Straight Connector 16"/>
            <p:cNvCxnSpPr>
              <a:cxnSpLocks noChangeShapeType="1"/>
            </p:cNvCxnSpPr>
            <p:nvPr/>
          </p:nvCxnSpPr>
          <p:spPr bwMode="auto">
            <a:xfrm rot="10800000" flipH="1" flipV="1">
              <a:off x="3124200" y="1866900"/>
              <a:ext cx="4953000" cy="38100"/>
            </a:xfrm>
            <a:prstGeom prst="line">
              <a:avLst/>
            </a:prstGeom>
            <a:noFill/>
            <a:ln w="9525">
              <a:solidFill>
                <a:schemeClr val="tx1"/>
              </a:solidFill>
              <a:round/>
              <a:headEnd/>
              <a:tailEnd/>
            </a:ln>
          </p:spPr>
        </p:cxnSp>
        <p:grpSp>
          <p:nvGrpSpPr>
            <p:cNvPr id="9" name="Group 35"/>
            <p:cNvGrpSpPr>
              <a:grpSpLocks/>
            </p:cNvGrpSpPr>
            <p:nvPr/>
          </p:nvGrpSpPr>
          <p:grpSpPr bwMode="auto">
            <a:xfrm>
              <a:off x="3810000" y="1600200"/>
              <a:ext cx="2362200" cy="762000"/>
              <a:chOff x="76200" y="1828800"/>
              <a:chExt cx="2362200" cy="762000"/>
            </a:xfrm>
          </p:grpSpPr>
          <p:cxnSp>
            <p:nvCxnSpPr>
              <p:cNvPr id="10" name="Straight Connector 21"/>
              <p:cNvCxnSpPr>
                <a:cxnSpLocks noChangeShapeType="1"/>
              </p:cNvCxnSpPr>
              <p:nvPr/>
            </p:nvCxnSpPr>
            <p:spPr bwMode="auto">
              <a:xfrm flipV="1">
                <a:off x="2057400" y="1981200"/>
                <a:ext cx="381000" cy="152400"/>
              </a:xfrm>
              <a:prstGeom prst="line">
                <a:avLst/>
              </a:prstGeom>
              <a:noFill/>
              <a:ln w="9525">
                <a:solidFill>
                  <a:schemeClr val="tx1"/>
                </a:solidFill>
                <a:round/>
                <a:headEnd/>
                <a:tailEnd/>
              </a:ln>
            </p:spPr>
          </p:cxnSp>
          <p:cxnSp>
            <p:nvCxnSpPr>
              <p:cNvPr id="11" name="Straight Connector 22"/>
              <p:cNvCxnSpPr>
                <a:cxnSpLocks noChangeShapeType="1"/>
              </p:cNvCxnSpPr>
              <p:nvPr/>
            </p:nvCxnSpPr>
            <p:spPr bwMode="auto">
              <a:xfrm rot="16200000" flipV="1">
                <a:off x="2019300" y="2247900"/>
                <a:ext cx="381000" cy="304800"/>
              </a:xfrm>
              <a:prstGeom prst="line">
                <a:avLst/>
              </a:prstGeom>
              <a:noFill/>
              <a:ln w="9525">
                <a:solidFill>
                  <a:schemeClr val="tx1"/>
                </a:solidFill>
                <a:round/>
                <a:headEnd/>
                <a:tailEnd/>
              </a:ln>
            </p:spPr>
          </p:cxnSp>
          <p:cxnSp>
            <p:nvCxnSpPr>
              <p:cNvPr id="12" name="Straight Connector 23"/>
              <p:cNvCxnSpPr>
                <a:cxnSpLocks noChangeShapeType="1"/>
              </p:cNvCxnSpPr>
              <p:nvPr/>
            </p:nvCxnSpPr>
            <p:spPr bwMode="auto">
              <a:xfrm>
                <a:off x="2057400" y="2209800"/>
                <a:ext cx="381000" cy="152400"/>
              </a:xfrm>
              <a:prstGeom prst="line">
                <a:avLst/>
              </a:prstGeom>
              <a:noFill/>
              <a:ln w="9525">
                <a:solidFill>
                  <a:schemeClr val="tx1"/>
                </a:solidFill>
                <a:round/>
                <a:headEnd/>
                <a:tailEnd/>
              </a:ln>
            </p:spPr>
          </p:cxnSp>
          <p:cxnSp>
            <p:nvCxnSpPr>
              <p:cNvPr id="13" name="Straight Connector 25"/>
              <p:cNvCxnSpPr>
                <a:cxnSpLocks noChangeShapeType="1"/>
              </p:cNvCxnSpPr>
              <p:nvPr/>
            </p:nvCxnSpPr>
            <p:spPr bwMode="auto">
              <a:xfrm rot="5400000" flipH="1" flipV="1">
                <a:off x="2057400" y="1828800"/>
                <a:ext cx="304800" cy="304800"/>
              </a:xfrm>
              <a:prstGeom prst="line">
                <a:avLst/>
              </a:prstGeom>
              <a:noFill/>
              <a:ln w="9525">
                <a:solidFill>
                  <a:schemeClr val="tx1"/>
                </a:solidFill>
                <a:round/>
                <a:headEnd/>
                <a:tailEnd/>
              </a:ln>
            </p:spPr>
          </p:cxnSp>
          <p:sp>
            <p:nvSpPr>
              <p:cNvPr id="14" name="Oval 19"/>
              <p:cNvSpPr>
                <a:spLocks noChangeArrowheads="1"/>
              </p:cNvSpPr>
              <p:nvPr/>
            </p:nvSpPr>
            <p:spPr bwMode="auto">
              <a:xfrm>
                <a:off x="1828800" y="1828800"/>
                <a:ext cx="228600" cy="381000"/>
              </a:xfrm>
              <a:prstGeom prst="ellipse">
                <a:avLst/>
              </a:prstGeom>
              <a:solidFill>
                <a:schemeClr val="accent1"/>
              </a:solidFill>
              <a:ln w="9525">
                <a:solidFill>
                  <a:srgbClr val="141824"/>
                </a:solidFill>
                <a:round/>
                <a:headEnd/>
                <a:tailEnd/>
              </a:ln>
            </p:spPr>
            <p:txBody>
              <a:bodyPr>
                <a:prstTxWarp prst="textNoShape">
                  <a:avLst/>
                </a:prstTxWarp>
              </a:bodyPr>
              <a:lstStyle/>
              <a:p>
                <a:endParaRPr lang="en-US"/>
              </a:p>
            </p:txBody>
          </p:sp>
          <p:sp>
            <p:nvSpPr>
              <p:cNvPr id="15" name="Oval 18"/>
              <p:cNvSpPr>
                <a:spLocks noChangeArrowheads="1"/>
              </p:cNvSpPr>
              <p:nvPr/>
            </p:nvSpPr>
            <p:spPr bwMode="auto">
              <a:xfrm>
                <a:off x="1524000" y="2057400"/>
                <a:ext cx="609600" cy="304800"/>
              </a:xfrm>
              <a:prstGeom prst="ellipse">
                <a:avLst/>
              </a:prstGeom>
              <a:solidFill>
                <a:schemeClr val="accent1"/>
              </a:solidFill>
              <a:ln w="9525">
                <a:solidFill>
                  <a:schemeClr val="tx1"/>
                </a:solidFill>
                <a:round/>
                <a:headEnd/>
                <a:tailEnd/>
              </a:ln>
            </p:spPr>
            <p:txBody>
              <a:bodyPr>
                <a:prstTxWarp prst="textNoShape">
                  <a:avLst/>
                </a:prstTxWarp>
              </a:bodyPr>
              <a:lstStyle/>
              <a:p>
                <a:endParaRPr lang="en-US"/>
              </a:p>
            </p:txBody>
          </p:sp>
          <p:sp>
            <p:nvSpPr>
              <p:cNvPr id="16" name="Oval 17"/>
              <p:cNvSpPr>
                <a:spLocks noChangeArrowheads="1"/>
              </p:cNvSpPr>
              <p:nvPr/>
            </p:nvSpPr>
            <p:spPr bwMode="auto">
              <a:xfrm>
                <a:off x="685800" y="1981200"/>
                <a:ext cx="1219200" cy="381000"/>
              </a:xfrm>
              <a:prstGeom prst="ellipse">
                <a:avLst/>
              </a:prstGeom>
              <a:solidFill>
                <a:schemeClr val="accent1"/>
              </a:solidFill>
              <a:ln w="9525">
                <a:solidFill>
                  <a:schemeClr val="tx1"/>
                </a:solidFill>
                <a:round/>
                <a:headEnd/>
                <a:tailEnd/>
              </a:ln>
            </p:spPr>
            <p:txBody>
              <a:bodyPr>
                <a:prstTxWarp prst="textNoShape">
                  <a:avLst/>
                </a:prstTxWarp>
              </a:bodyPr>
              <a:lstStyle/>
              <a:p>
                <a:endParaRPr lang="en-US"/>
              </a:p>
            </p:txBody>
          </p:sp>
          <p:sp>
            <p:nvSpPr>
              <p:cNvPr id="17" name="Oval 27"/>
              <p:cNvSpPr>
                <a:spLocks noChangeArrowheads="1"/>
              </p:cNvSpPr>
              <p:nvPr/>
            </p:nvSpPr>
            <p:spPr bwMode="auto">
              <a:xfrm>
                <a:off x="1981200" y="2133600"/>
                <a:ext cx="76200" cy="76200"/>
              </a:xfrm>
              <a:prstGeom prst="ellipse">
                <a:avLst/>
              </a:prstGeom>
              <a:solidFill>
                <a:srgbClr val="141824"/>
              </a:solidFill>
              <a:ln w="9525">
                <a:solidFill>
                  <a:schemeClr val="tx1"/>
                </a:solidFill>
                <a:round/>
                <a:headEnd/>
                <a:tailEnd/>
              </a:ln>
            </p:spPr>
            <p:txBody>
              <a:bodyPr>
                <a:prstTxWarp prst="textNoShape">
                  <a:avLst/>
                </a:prstTxWarp>
              </a:bodyPr>
              <a:lstStyle/>
              <a:p>
                <a:endParaRPr lang="en-US"/>
              </a:p>
            </p:txBody>
          </p:sp>
          <p:cxnSp>
            <p:nvCxnSpPr>
              <p:cNvPr id="18" name="Curved Connector 29"/>
              <p:cNvCxnSpPr>
                <a:cxnSpLocks noChangeShapeType="1"/>
                <a:endCxn id="16" idx="2"/>
              </p:cNvCxnSpPr>
              <p:nvPr/>
            </p:nvCxnSpPr>
            <p:spPr bwMode="auto">
              <a:xfrm>
                <a:off x="76200" y="1828800"/>
                <a:ext cx="609600" cy="342900"/>
              </a:xfrm>
              <a:prstGeom prst="curvedConnector3">
                <a:avLst>
                  <a:gd name="adj1" fmla="val 50000"/>
                </a:avLst>
              </a:prstGeom>
              <a:noFill/>
              <a:ln w="28575">
                <a:solidFill>
                  <a:schemeClr val="tx1"/>
                </a:solidFill>
                <a:round/>
                <a:headEnd/>
                <a:tailEnd/>
              </a:ln>
            </p:spPr>
          </p:cxnSp>
        </p:grpSp>
      </p:grpSp>
      <p:sp>
        <p:nvSpPr>
          <p:cNvPr id="20" name="Text Box 5"/>
          <p:cNvSpPr txBox="1">
            <a:spLocks noChangeArrowheads="1"/>
          </p:cNvSpPr>
          <p:nvPr/>
        </p:nvSpPr>
        <p:spPr bwMode="auto">
          <a:xfrm>
            <a:off x="228600" y="6273224"/>
            <a:ext cx="3733800" cy="338554"/>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1600" dirty="0">
                <a:latin typeface="Comic Sans MS"/>
                <a:cs typeface="Comic Sans MS"/>
              </a:rPr>
              <a:t>Movie of Multiple SPECT Projections</a:t>
            </a:r>
            <a:endParaRPr lang="en-US" sz="1600" i="1" dirty="0">
              <a:latin typeface="Comic Sans MS"/>
              <a:cs typeface="Comic Sans MS"/>
            </a:endParaRPr>
          </a:p>
        </p:txBody>
      </p:sp>
      <p:sp>
        <p:nvSpPr>
          <p:cNvPr id="21" name="Text Box 5"/>
          <p:cNvSpPr txBox="1">
            <a:spLocks noChangeArrowheads="1"/>
          </p:cNvSpPr>
          <p:nvPr/>
        </p:nvSpPr>
        <p:spPr bwMode="auto">
          <a:xfrm>
            <a:off x="228600" y="1566446"/>
            <a:ext cx="3886200" cy="338554"/>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1600" dirty="0" smtClean="0">
                <a:latin typeface="Comic Sans MS"/>
                <a:cs typeface="Comic Sans MS"/>
              </a:rPr>
              <a:t>Awake animal SPECT scan Tc99m-MDP</a:t>
            </a:r>
            <a:endParaRPr lang="en-US" sz="1600" i="1" dirty="0">
              <a:latin typeface="Comic Sans MS"/>
              <a:cs typeface="Comic Sans MS"/>
            </a:endParaRPr>
          </a:p>
        </p:txBody>
      </p:sp>
      <p:sp>
        <p:nvSpPr>
          <p:cNvPr id="22" name="Text Box 15"/>
          <p:cNvSpPr txBox="1">
            <a:spLocks noChangeArrowheads="1"/>
          </p:cNvSpPr>
          <p:nvPr/>
        </p:nvSpPr>
        <p:spPr bwMode="auto">
          <a:xfrm>
            <a:off x="304800" y="152400"/>
            <a:ext cx="6172200" cy="1323439"/>
          </a:xfrm>
          <a:prstGeom prst="rect">
            <a:avLst/>
          </a:prstGeom>
          <a:noFill/>
          <a:ln w="9525">
            <a:solidFill>
              <a:srgbClr val="141824"/>
            </a:solidFill>
            <a:miter lim="800000"/>
            <a:headEnd/>
            <a:tailEnd/>
          </a:ln>
        </p:spPr>
        <p:txBody>
          <a:bodyPr wrap="square">
            <a:prstTxWarp prst="textNoShape">
              <a:avLst/>
            </a:prstTxWarp>
            <a:spAutoFit/>
          </a:bodyPr>
          <a:lstStyle/>
          <a:p>
            <a:pPr>
              <a:spcBef>
                <a:spcPct val="50000"/>
              </a:spcBef>
            </a:pPr>
            <a:r>
              <a:rPr lang="en-US" sz="2000" b="1" dirty="0" smtClean="0">
                <a:solidFill>
                  <a:srgbClr val="000000"/>
                </a:solidFill>
                <a:latin typeface="Comic Sans MS" pitchFamily="-65" charset="0"/>
                <a:ea typeface="Comic Sans MS" pitchFamily="-65" charset="0"/>
                <a:cs typeface="Comic Sans MS" pitchFamily="-65" charset="0"/>
              </a:rPr>
              <a:t>Solution: </a:t>
            </a:r>
            <a:r>
              <a:rPr lang="en-US" sz="2000" dirty="0" smtClean="0">
                <a:solidFill>
                  <a:srgbClr val="000000"/>
                </a:solidFill>
                <a:latin typeface="Comic Sans MS" pitchFamily="-65" charset="0"/>
                <a:ea typeface="Comic Sans MS" pitchFamily="-65" charset="0"/>
                <a:cs typeface="Comic Sans MS" pitchFamily="-65" charset="0"/>
              </a:rPr>
              <a:t>DOE-BER funded awake </a:t>
            </a:r>
            <a:r>
              <a:rPr lang="en-US" sz="2000" dirty="0">
                <a:solidFill>
                  <a:srgbClr val="000000"/>
                </a:solidFill>
                <a:latin typeface="Comic Sans MS" pitchFamily="-65" charset="0"/>
                <a:ea typeface="Comic Sans MS" pitchFamily="-65" charset="0"/>
                <a:cs typeface="Comic Sans MS" pitchFamily="-65" charset="0"/>
              </a:rPr>
              <a:t>a</a:t>
            </a:r>
            <a:r>
              <a:rPr lang="en-US" sz="2000" dirty="0" smtClean="0">
                <a:solidFill>
                  <a:srgbClr val="000000"/>
                </a:solidFill>
                <a:latin typeface="Comic Sans MS" pitchFamily="-65" charset="0"/>
                <a:ea typeface="Comic Sans MS" pitchFamily="-65" charset="0"/>
                <a:cs typeface="Comic Sans MS" pitchFamily="-65" charset="0"/>
              </a:rPr>
              <a:t>nimal SPECT imaging system involving ORNL &amp; JHU which images radioisotope tagged molecules  and tracks head movement via IR cameras in awake mice.</a:t>
            </a:r>
            <a:endParaRPr lang="en-US" sz="2000" dirty="0">
              <a:solidFill>
                <a:srgbClr val="000000"/>
              </a:solidFill>
              <a:latin typeface="Comic Sans MS" pitchFamily="-65" charset="0"/>
              <a:ea typeface="Comic Sans MS" pitchFamily="-65" charset="0"/>
              <a:cs typeface="Comic Sans MS" pitchFamily="-65" charset="0"/>
            </a:endParaRPr>
          </a:p>
        </p:txBody>
      </p:sp>
      <p:pic>
        <p:nvPicPr>
          <p:cNvPr id="23" name="Picture 13" descr="mouse_in_tube_w_markers"/>
          <p:cNvPicPr>
            <a:picLocks noChangeAspect="1" noChangeArrowheads="1"/>
          </p:cNvPicPr>
          <p:nvPr/>
        </p:nvPicPr>
        <p:blipFill>
          <a:blip r:embed="rId2"/>
          <a:srcRect b="19440"/>
          <a:stretch>
            <a:fillRect/>
          </a:stretch>
        </p:blipFill>
        <p:spPr bwMode="auto">
          <a:xfrm>
            <a:off x="6596062" y="76200"/>
            <a:ext cx="2395538" cy="1447800"/>
          </a:xfrm>
          <a:prstGeom prst="rect">
            <a:avLst/>
          </a:prstGeom>
          <a:noFill/>
          <a:ln w="9525">
            <a:noFill/>
            <a:miter lim="800000"/>
            <a:headEnd/>
            <a:tailEnd/>
          </a:ln>
        </p:spPr>
      </p:pic>
      <p:sp>
        <p:nvSpPr>
          <p:cNvPr id="24" name="Slide Number Placeholder 23"/>
          <p:cNvSpPr>
            <a:spLocks noGrp="1"/>
          </p:cNvSpPr>
          <p:nvPr>
            <p:ph type="sldNum" sz="quarter" idx="12"/>
          </p:nvPr>
        </p:nvSpPr>
        <p:spPr/>
        <p:txBody>
          <a:bodyPr/>
          <a:lstStyle/>
          <a:p>
            <a:pPr>
              <a:defRPr/>
            </a:pPr>
            <a:fld id="{D35A4C39-ECC4-EC4D-911E-C2BAF29C5AFB}" type="slidenum">
              <a:rPr lang="en-US" smtClean="0"/>
              <a:pPr>
                <a:defRPr/>
              </a:pPr>
              <a:t>20</a:t>
            </a:fld>
            <a:endParaRPr lang="en-US"/>
          </a:p>
        </p:txBody>
      </p:sp>
      <p:pic>
        <p:nvPicPr>
          <p:cNvPr id="25" name="Content Placeholder 3" descr="mouseTc99MDPPNG.gif"/>
          <p:cNvPicPr>
            <a:picLocks noChangeAspect="1"/>
          </p:cNvPicPr>
          <p:nvPr/>
        </p:nvPicPr>
        <p:blipFill>
          <a:blip r:embed="rId3"/>
          <a:srcRect t="-754" b="-754"/>
          <a:stretch>
            <a:fillRect/>
          </a:stretch>
        </p:blipFill>
        <p:spPr>
          <a:xfrm>
            <a:off x="533400" y="4343400"/>
            <a:ext cx="2978321" cy="1752600"/>
          </a:xfrm>
          <a:prstGeom prst="rect">
            <a:avLst/>
          </a:prstGeom>
          <a:effectLst/>
        </p:spPr>
      </p:pic>
      <p:pic>
        <p:nvPicPr>
          <p:cNvPr id="27" name="Content Placeholder 3" descr="4_recons.gif"/>
          <p:cNvPicPr>
            <a:picLocks noChangeAspect="1"/>
          </p:cNvPicPr>
          <p:nvPr/>
        </p:nvPicPr>
        <p:blipFill>
          <a:blip r:embed="rId4"/>
          <a:srcRect l="-40915" r="-40915"/>
          <a:stretch>
            <a:fillRect/>
          </a:stretch>
        </p:blipFill>
        <p:spPr>
          <a:xfrm>
            <a:off x="2819400" y="1747838"/>
            <a:ext cx="7313613" cy="4303712"/>
          </a:xfrm>
          <a:prstGeom prst="rect">
            <a:avLst/>
          </a:prstGeom>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6370" name="Text Box 2"/>
          <p:cNvSpPr txBox="1">
            <a:spLocks noChangeArrowheads="1"/>
          </p:cNvSpPr>
          <p:nvPr/>
        </p:nvSpPr>
        <p:spPr bwMode="auto">
          <a:xfrm>
            <a:off x="457200" y="762000"/>
            <a:ext cx="8686800" cy="374461"/>
          </a:xfrm>
          <a:prstGeom prst="rect">
            <a:avLst/>
          </a:prstGeom>
          <a:noFill/>
          <a:ln w="9525">
            <a:noFill/>
            <a:miter lim="800000"/>
            <a:headEnd/>
            <a:tailEnd/>
          </a:ln>
          <a:effectLst/>
        </p:spPr>
        <p:txBody>
          <a:bodyPr wrap="square">
            <a:prstTxWarp prst="textNoShape">
              <a:avLst/>
            </a:prstTxWarp>
            <a:spAutoFit/>
          </a:bodyPr>
          <a:lstStyle/>
          <a:p>
            <a:pPr>
              <a:lnSpc>
                <a:spcPct val="90000"/>
              </a:lnSpc>
            </a:pPr>
            <a:r>
              <a:rPr lang="en-US" sz="2000" b="1" dirty="0" smtClean="0">
                <a:effectLst>
                  <a:outerShdw blurRad="38100" dist="38100" dir="2700000" algn="tl">
                    <a:srgbClr val="FFFFFF"/>
                  </a:outerShdw>
                </a:effectLst>
                <a:latin typeface="Comic Sans MS"/>
                <a:cs typeface="Comic Sans MS"/>
              </a:rPr>
              <a:t>Global Climate Change and Plant Productivity</a:t>
            </a:r>
            <a:endParaRPr lang="en-US" sz="2000" b="1" dirty="0">
              <a:effectLst>
                <a:outerShdw blurRad="38100" dist="38100" dir="2700000" algn="tl">
                  <a:srgbClr val="FFFFFF"/>
                </a:outerShdw>
              </a:effectLst>
              <a:latin typeface="Comic Sans MS"/>
              <a:cs typeface="Comic Sans MS"/>
            </a:endParaRPr>
          </a:p>
        </p:txBody>
      </p:sp>
      <p:sp>
        <p:nvSpPr>
          <p:cNvPr id="7" name="TextBox 6"/>
          <p:cNvSpPr txBox="1"/>
          <p:nvPr/>
        </p:nvSpPr>
        <p:spPr>
          <a:xfrm>
            <a:off x="762000" y="1219200"/>
            <a:ext cx="7772400" cy="5324535"/>
          </a:xfrm>
          <a:prstGeom prst="rect">
            <a:avLst/>
          </a:prstGeom>
          <a:noFill/>
        </p:spPr>
        <p:txBody>
          <a:bodyPr wrap="square" rtlCol="0">
            <a:spAutoFit/>
          </a:bodyPr>
          <a:lstStyle/>
          <a:p>
            <a:r>
              <a:rPr lang="en-US" sz="2000" b="1" dirty="0" smtClean="0">
                <a:solidFill>
                  <a:srgbClr val="000000"/>
                </a:solidFill>
                <a:latin typeface="Comic Sans MS"/>
                <a:cs typeface="Comic Sans MS"/>
              </a:rPr>
              <a:t>Context</a:t>
            </a:r>
            <a:r>
              <a:rPr lang="en-US" sz="2000" dirty="0" smtClean="0">
                <a:solidFill>
                  <a:srgbClr val="000000"/>
                </a:solidFill>
                <a:latin typeface="Comic Sans MS"/>
                <a:cs typeface="Comic Sans MS"/>
              </a:rPr>
              <a:t>: Radioisotope imaging can provide a powerful imaging tool to plant biology researchers. For instance: findings in 1980’s-1990’s of enhanced plant productivity with enhanced CO</a:t>
            </a:r>
            <a:r>
              <a:rPr lang="en-US" sz="2000" baseline="-25000" dirty="0" smtClean="0">
                <a:solidFill>
                  <a:srgbClr val="000000"/>
                </a:solidFill>
                <a:latin typeface="Comic Sans MS"/>
                <a:cs typeface="Comic Sans MS"/>
              </a:rPr>
              <a:t>2</a:t>
            </a:r>
            <a:r>
              <a:rPr lang="en-US" sz="2000" dirty="0" smtClean="0">
                <a:solidFill>
                  <a:srgbClr val="000000"/>
                </a:solidFill>
                <a:latin typeface="Comic Sans MS"/>
                <a:cs typeface="Comic Sans MS"/>
              </a:rPr>
              <a:t> in greenhouse and open top chamber experiments.</a:t>
            </a:r>
          </a:p>
          <a:p>
            <a:pPr lvl="1"/>
            <a:endParaRPr lang="en-US" sz="2000" dirty="0" smtClean="0">
              <a:solidFill>
                <a:srgbClr val="000000"/>
              </a:solidFill>
              <a:latin typeface="Comic Sans MS"/>
              <a:cs typeface="Comic Sans MS"/>
            </a:endParaRPr>
          </a:p>
          <a:p>
            <a:r>
              <a:rPr lang="en-US" sz="2000" b="1" dirty="0" smtClean="0">
                <a:solidFill>
                  <a:srgbClr val="000000"/>
                </a:solidFill>
                <a:latin typeface="Comic Sans MS"/>
                <a:cs typeface="Comic Sans MS"/>
              </a:rPr>
              <a:t>Problem</a:t>
            </a:r>
            <a:r>
              <a:rPr lang="en-US" sz="2000" dirty="0" smtClean="0">
                <a:solidFill>
                  <a:srgbClr val="000000"/>
                </a:solidFill>
                <a:latin typeface="Comic Sans MS"/>
                <a:cs typeface="Comic Sans MS"/>
              </a:rPr>
              <a:t>: limiting factors not understood</a:t>
            </a:r>
            <a:endParaRPr lang="en-US" sz="2000" dirty="0" smtClean="0">
              <a:latin typeface="Comic Sans MS"/>
              <a:cs typeface="Comic Sans MS"/>
            </a:endParaRPr>
          </a:p>
          <a:p>
            <a:pPr lvl="1">
              <a:buFont typeface="Wingdings" charset="2"/>
              <a:buChar char="§"/>
            </a:pPr>
            <a:r>
              <a:rPr lang="en-US" sz="2000" dirty="0" smtClean="0">
                <a:latin typeface="Comic Sans MS"/>
                <a:cs typeface="Comic Sans MS"/>
              </a:rPr>
              <a:t> Can the initial enhanced plant productivity with increased CO</a:t>
            </a:r>
            <a:r>
              <a:rPr lang="en-US" sz="2000" baseline="-25000" dirty="0" smtClean="0">
                <a:latin typeface="Comic Sans MS"/>
                <a:cs typeface="Comic Sans MS"/>
              </a:rPr>
              <a:t>2</a:t>
            </a:r>
            <a:r>
              <a:rPr lang="en-US" sz="2000" dirty="0" smtClean="0">
                <a:latin typeface="Comic Sans MS"/>
                <a:cs typeface="Comic Sans MS"/>
              </a:rPr>
              <a:t> be maintained?  </a:t>
            </a:r>
          </a:p>
          <a:p>
            <a:pPr lvl="1">
              <a:buFont typeface="Wingdings" charset="2"/>
              <a:buChar char="§"/>
            </a:pPr>
            <a:r>
              <a:rPr lang="en-US" sz="2000" dirty="0" smtClean="0">
                <a:latin typeface="Comic Sans MS"/>
                <a:cs typeface="Comic Sans MS"/>
              </a:rPr>
              <a:t>What are the products of photosynthesis and their impact to the short-term root microbial activity that could stimulate nutrient turnover?</a:t>
            </a:r>
          </a:p>
          <a:p>
            <a:pPr lvl="1">
              <a:buFont typeface="Wingdings" charset="2"/>
              <a:buChar char="§"/>
            </a:pPr>
            <a:r>
              <a:rPr lang="en-US" sz="2000" dirty="0" smtClean="0">
                <a:latin typeface="Comic Sans MS"/>
                <a:cs typeface="Comic Sans MS"/>
              </a:rPr>
              <a:t>Are there ways to stimulate plants to sequester more CO</a:t>
            </a:r>
            <a:r>
              <a:rPr lang="en-US" sz="2000" baseline="-25000" dirty="0" smtClean="0">
                <a:latin typeface="Comic Sans MS"/>
                <a:cs typeface="Comic Sans MS"/>
              </a:rPr>
              <a:t>2</a:t>
            </a:r>
            <a:r>
              <a:rPr lang="en-US" sz="2000" dirty="0" smtClean="0">
                <a:latin typeface="Comic Sans MS"/>
                <a:cs typeface="Comic Sans MS"/>
              </a:rPr>
              <a:t>?</a:t>
            </a:r>
          </a:p>
          <a:p>
            <a:pPr lvl="1">
              <a:buFont typeface="Wingdings" charset="2"/>
              <a:buChar char="§"/>
            </a:pPr>
            <a:endParaRPr lang="en-US" sz="2000" dirty="0" smtClean="0">
              <a:latin typeface="Comic Sans MS"/>
              <a:cs typeface="Comic Sans MS"/>
            </a:endParaRPr>
          </a:p>
          <a:p>
            <a:r>
              <a:rPr lang="en-US" sz="2000" b="1" dirty="0" smtClean="0">
                <a:latin typeface="Comic Sans MS"/>
                <a:cs typeface="Comic Sans MS"/>
              </a:rPr>
              <a:t>Solution</a:t>
            </a:r>
            <a:r>
              <a:rPr lang="en-US" sz="2000" dirty="0" smtClean="0">
                <a:latin typeface="Comic Sans MS"/>
                <a:cs typeface="Comic Sans MS"/>
              </a:rPr>
              <a:t>:  Specialized plant </a:t>
            </a:r>
            <a:r>
              <a:rPr lang="en-US" sz="2000" dirty="0" smtClean="0">
                <a:solidFill>
                  <a:srgbClr val="0000FF"/>
                </a:solidFill>
                <a:latin typeface="Comic Sans MS"/>
                <a:cs typeface="Comic Sans MS"/>
              </a:rPr>
              <a:t>PET </a:t>
            </a:r>
            <a:r>
              <a:rPr lang="en-US" sz="2000" dirty="0" smtClean="0">
                <a:latin typeface="Comic Sans MS"/>
                <a:cs typeface="Comic Sans MS"/>
              </a:rPr>
              <a:t>for </a:t>
            </a:r>
            <a:r>
              <a:rPr lang="en-US" sz="2000" i="1" dirty="0" smtClean="0">
                <a:latin typeface="Comic Sans MS"/>
                <a:cs typeface="Comic Sans MS"/>
              </a:rPr>
              <a:t>in vivo </a:t>
            </a:r>
            <a:r>
              <a:rPr lang="en-US" sz="2000" dirty="0" smtClean="0">
                <a:latin typeface="Comic Sans MS"/>
                <a:cs typeface="Comic Sans MS"/>
              </a:rPr>
              <a:t>carbon-11 imaging using a range of detector geometries: dual detector planes to rings of detectors</a:t>
            </a:r>
            <a:endParaRPr lang="en-US" sz="2000" dirty="0">
              <a:latin typeface="Comic Sans MS"/>
              <a:cs typeface="Comic Sans MS"/>
            </a:endParaRPr>
          </a:p>
        </p:txBody>
      </p:sp>
      <p:sp>
        <p:nvSpPr>
          <p:cNvPr id="4" name="Slide Number Placeholder 3"/>
          <p:cNvSpPr>
            <a:spLocks noGrp="1"/>
          </p:cNvSpPr>
          <p:nvPr>
            <p:ph type="sldNum" sz="quarter" idx="12"/>
          </p:nvPr>
        </p:nvSpPr>
        <p:spPr/>
        <p:txBody>
          <a:bodyPr/>
          <a:lstStyle/>
          <a:p>
            <a:pPr>
              <a:defRPr/>
            </a:pPr>
            <a:fld id="{D35A4C39-ECC4-EC4D-911E-C2BAF29C5AFB}" type="slidenum">
              <a:rPr lang="en-US" smtClean="0"/>
              <a:pPr>
                <a:defRPr/>
              </a:pPr>
              <a:t>21</a:t>
            </a:fld>
            <a:endParaRPr lang="en-US"/>
          </a:p>
        </p:txBody>
      </p:sp>
      <p:sp>
        <p:nvSpPr>
          <p:cNvPr id="5" name="TextBox 4"/>
          <p:cNvSpPr txBox="1">
            <a:spLocks noChangeArrowheads="1"/>
          </p:cNvSpPr>
          <p:nvPr/>
        </p:nvSpPr>
        <p:spPr bwMode="auto">
          <a:xfrm>
            <a:off x="304800" y="228600"/>
            <a:ext cx="8458200" cy="461665"/>
          </a:xfrm>
          <a:prstGeom prst="rect">
            <a:avLst/>
          </a:prstGeom>
          <a:noFill/>
          <a:ln w="9525">
            <a:noFill/>
            <a:miter lim="800000"/>
            <a:headEnd/>
            <a:tailEnd/>
          </a:ln>
        </p:spPr>
        <p:txBody>
          <a:bodyPr wrap="square">
            <a:prstTxWarp prst="textNoShape">
              <a:avLst/>
            </a:prstTxWarp>
            <a:spAutoFit/>
          </a:bodyPr>
          <a:lstStyle/>
          <a:p>
            <a:r>
              <a:rPr lang="en-US" sz="2400" b="1" dirty="0" smtClean="0">
                <a:latin typeface="Comic Sans MS" pitchFamily="-65" charset="0"/>
                <a:ea typeface="Helvetica" pitchFamily="-65" charset="0"/>
                <a:cs typeface="Helvetica" pitchFamily="-65" charset="0"/>
              </a:rPr>
              <a:t>Biological Systems Application</a:t>
            </a:r>
            <a:r>
              <a:rPr lang="en-US" sz="2000" dirty="0" smtClean="0">
                <a:latin typeface="Comic Sans MS" pitchFamily="-65" charset="0"/>
                <a:ea typeface="Helvetica" pitchFamily="-65" charset="0"/>
                <a:cs typeface="Helvetica" pitchFamily="-65" charset="0"/>
              </a:rPr>
              <a:t>- Imaging for plant biology</a:t>
            </a:r>
            <a:endParaRPr lang="en-US" sz="2000" dirty="0">
              <a:latin typeface="Comic Sans MS" pitchFamily="-65" charset="0"/>
              <a:ea typeface="Helvetica" pitchFamily="-65" charset="0"/>
              <a:cs typeface="Helvetica" pitchFamily="-65" charset="0"/>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8131" name="Object 3"/>
          <p:cNvGraphicFramePr>
            <a:graphicFrameLocks noChangeAspect="1"/>
          </p:cNvGraphicFramePr>
          <p:nvPr/>
        </p:nvGraphicFramePr>
        <p:xfrm>
          <a:off x="381000" y="1612900"/>
          <a:ext cx="1816100" cy="3492500"/>
        </p:xfrm>
        <a:graphic>
          <a:graphicData uri="http://schemas.openxmlformats.org/presentationml/2006/ole">
            <p:oleObj spid="_x0000_s48131" name="Document" r:id="rId3" imgW="1816033" imgH="3492371" progId="Word.Document.12">
              <p:link updateAutomatic="1"/>
            </p:oleObj>
          </a:graphicData>
        </a:graphic>
      </p:graphicFrame>
      <p:sp>
        <p:nvSpPr>
          <p:cNvPr id="48132" name="TextBox 5"/>
          <p:cNvSpPr txBox="1">
            <a:spLocks noChangeArrowheads="1"/>
          </p:cNvSpPr>
          <p:nvPr/>
        </p:nvSpPr>
        <p:spPr bwMode="auto">
          <a:xfrm>
            <a:off x="228600" y="5324475"/>
            <a:ext cx="4876800" cy="1200329"/>
          </a:xfrm>
          <a:prstGeom prst="rect">
            <a:avLst/>
          </a:prstGeom>
          <a:noFill/>
          <a:ln w="9525">
            <a:noFill/>
            <a:miter lim="800000"/>
            <a:headEnd/>
            <a:tailEnd/>
          </a:ln>
        </p:spPr>
        <p:txBody>
          <a:bodyPr wrap="square">
            <a:prstTxWarp prst="textNoShape">
              <a:avLst/>
            </a:prstTxWarp>
            <a:spAutoFit/>
          </a:bodyPr>
          <a:lstStyle/>
          <a:p>
            <a:r>
              <a:rPr lang="en-US" dirty="0">
                <a:latin typeface="Comic Sans MS" pitchFamily="-65" charset="0"/>
                <a:ea typeface="Helvetica" pitchFamily="-65" charset="0"/>
                <a:cs typeface="Helvetica" pitchFamily="-65" charset="0"/>
              </a:rPr>
              <a:t>The model plant used for the experiment was </a:t>
            </a:r>
            <a:r>
              <a:rPr lang="en-US" dirty="0">
                <a:solidFill>
                  <a:srgbClr val="FF0000"/>
                </a:solidFill>
                <a:latin typeface="Comic Sans MS" pitchFamily="-65" charset="0"/>
                <a:ea typeface="Helvetica" pitchFamily="-65" charset="0"/>
                <a:cs typeface="Helvetica" pitchFamily="-65" charset="0"/>
              </a:rPr>
              <a:t>barley</a:t>
            </a:r>
            <a:r>
              <a:rPr lang="en-US" dirty="0">
                <a:latin typeface="Comic Sans MS" pitchFamily="-65" charset="0"/>
                <a:ea typeface="Helvetica" pitchFamily="-65" charset="0"/>
                <a:cs typeface="Helvetica" pitchFamily="-65" charset="0"/>
              </a:rPr>
              <a:t> (</a:t>
            </a:r>
            <a:r>
              <a:rPr lang="en-US" i="1" dirty="0" err="1">
                <a:latin typeface="Comic Sans MS" pitchFamily="-65" charset="0"/>
                <a:ea typeface="Helvetica" pitchFamily="-65" charset="0"/>
                <a:cs typeface="Helvetica" pitchFamily="-65" charset="0"/>
              </a:rPr>
              <a:t>Hordeum</a:t>
            </a:r>
            <a:r>
              <a:rPr lang="en-US" i="1" dirty="0">
                <a:latin typeface="Comic Sans MS" pitchFamily="-65" charset="0"/>
                <a:ea typeface="Helvetica" pitchFamily="-65" charset="0"/>
                <a:cs typeface="Helvetica" pitchFamily="-65" charset="0"/>
              </a:rPr>
              <a:t> </a:t>
            </a:r>
            <a:r>
              <a:rPr lang="en-US" i="1" dirty="0" err="1">
                <a:latin typeface="Comic Sans MS" pitchFamily="-65" charset="0"/>
                <a:ea typeface="Helvetica" pitchFamily="-65" charset="0"/>
                <a:cs typeface="Helvetica" pitchFamily="-65" charset="0"/>
              </a:rPr>
              <a:t>distichum</a:t>
            </a:r>
            <a:r>
              <a:rPr lang="en-US" i="1" dirty="0">
                <a:latin typeface="Comic Sans MS" pitchFamily="-65" charset="0"/>
                <a:ea typeface="Helvetica" pitchFamily="-65" charset="0"/>
                <a:cs typeface="Helvetica" pitchFamily="-65" charset="0"/>
              </a:rPr>
              <a:t> L</a:t>
            </a:r>
            <a:r>
              <a:rPr lang="en-US" dirty="0">
                <a:latin typeface="Comic Sans MS" pitchFamily="-65" charset="0"/>
                <a:ea typeface="Helvetica" pitchFamily="-65" charset="0"/>
                <a:cs typeface="Helvetica" pitchFamily="-65" charset="0"/>
              </a:rPr>
              <a:t>.)</a:t>
            </a:r>
            <a:r>
              <a:rPr lang="en-US" dirty="0" smtClean="0">
                <a:latin typeface="Comic Sans MS" pitchFamily="-65" charset="0"/>
                <a:ea typeface="Helvetica" pitchFamily="-65" charset="0"/>
                <a:cs typeface="Helvetica" pitchFamily="-65" charset="0"/>
              </a:rPr>
              <a:t> in which </a:t>
            </a:r>
            <a:r>
              <a:rPr lang="en-US" baseline="30000" dirty="0" smtClean="0">
                <a:latin typeface="Comic Sans MS" pitchFamily="-65" charset="0"/>
                <a:ea typeface="Helvetica" pitchFamily="-65" charset="0"/>
                <a:cs typeface="Helvetica" pitchFamily="-65" charset="0"/>
              </a:rPr>
              <a:t>11</a:t>
            </a:r>
            <a:r>
              <a:rPr lang="en-US" dirty="0" smtClean="0">
                <a:latin typeface="Comic Sans MS" pitchFamily="-65" charset="0"/>
                <a:ea typeface="Helvetica" pitchFamily="-65" charset="0"/>
                <a:cs typeface="Helvetica" pitchFamily="-65" charset="0"/>
              </a:rPr>
              <a:t>CO</a:t>
            </a:r>
            <a:r>
              <a:rPr lang="en-US" baseline="-25000" dirty="0" smtClean="0">
                <a:latin typeface="Comic Sans MS" pitchFamily="-65" charset="0"/>
                <a:ea typeface="Helvetica" pitchFamily="-65" charset="0"/>
                <a:cs typeface="Helvetica" pitchFamily="-65" charset="0"/>
              </a:rPr>
              <a:t>2</a:t>
            </a:r>
            <a:r>
              <a:rPr lang="en-US" dirty="0" smtClean="0">
                <a:latin typeface="Comic Sans MS" pitchFamily="-65" charset="0"/>
                <a:ea typeface="Helvetica" pitchFamily="-65" charset="0"/>
                <a:cs typeface="Helvetica" pitchFamily="-65" charset="0"/>
              </a:rPr>
              <a:t> introduce to leaf (</a:t>
            </a:r>
            <a:r>
              <a:rPr lang="en-US" dirty="0" smtClean="0">
                <a:solidFill>
                  <a:srgbClr val="FF1C23"/>
                </a:solidFill>
                <a:latin typeface="Comic Sans MS" pitchFamily="-65" charset="0"/>
                <a:ea typeface="Helvetica" pitchFamily="-65" charset="0"/>
                <a:cs typeface="Helvetica" pitchFamily="-65" charset="0"/>
              </a:rPr>
              <a:t>A</a:t>
            </a:r>
            <a:r>
              <a:rPr lang="en-US" dirty="0" smtClean="0">
                <a:latin typeface="Comic Sans MS" pitchFamily="-65" charset="0"/>
                <a:ea typeface="Helvetica" pitchFamily="-65" charset="0"/>
                <a:cs typeface="Helvetica" pitchFamily="-65" charset="0"/>
              </a:rPr>
              <a:t>) of plant grown </a:t>
            </a:r>
            <a:r>
              <a:rPr lang="en-US" dirty="0">
                <a:latin typeface="Comic Sans MS" pitchFamily="-65" charset="0"/>
                <a:ea typeface="Helvetica" pitchFamily="-65" charset="0"/>
                <a:cs typeface="Helvetica" pitchFamily="-65" charset="0"/>
              </a:rPr>
              <a:t>in hydroponic </a:t>
            </a:r>
            <a:r>
              <a:rPr lang="en-US" dirty="0" smtClean="0">
                <a:latin typeface="Comic Sans MS" pitchFamily="-65" charset="0"/>
                <a:ea typeface="Helvetica" pitchFamily="-65" charset="0"/>
                <a:cs typeface="Helvetica" pitchFamily="-65" charset="0"/>
              </a:rPr>
              <a:t>fluid (</a:t>
            </a:r>
            <a:r>
              <a:rPr lang="en-US" dirty="0" smtClean="0">
                <a:solidFill>
                  <a:srgbClr val="FF1C23"/>
                </a:solidFill>
                <a:latin typeface="Comic Sans MS" pitchFamily="-65" charset="0"/>
                <a:ea typeface="Helvetica" pitchFamily="-65" charset="0"/>
                <a:cs typeface="Helvetica" pitchFamily="-65" charset="0"/>
              </a:rPr>
              <a:t>B</a:t>
            </a:r>
            <a:r>
              <a:rPr lang="en-US" dirty="0" smtClean="0">
                <a:latin typeface="Comic Sans MS" pitchFamily="-65" charset="0"/>
                <a:ea typeface="Helvetica" pitchFamily="-65" charset="0"/>
                <a:cs typeface="Helvetica" pitchFamily="-65" charset="0"/>
              </a:rPr>
              <a:t>)</a:t>
            </a:r>
            <a:endParaRPr lang="en-US" dirty="0">
              <a:latin typeface="Comic Sans MS" pitchFamily="-65" charset="0"/>
              <a:ea typeface="Helvetica" pitchFamily="-65" charset="0"/>
              <a:cs typeface="Helvetica" pitchFamily="-65" charset="0"/>
            </a:endParaRPr>
          </a:p>
        </p:txBody>
      </p:sp>
      <p:pic>
        <p:nvPicPr>
          <p:cNvPr id="48133" name="Picture 14" descr="twoSystems.jpg"/>
          <p:cNvPicPr>
            <a:picLocks noChangeAspect="1"/>
          </p:cNvPicPr>
          <p:nvPr/>
        </p:nvPicPr>
        <p:blipFill>
          <a:blip r:embed="rId4"/>
          <a:srcRect/>
          <a:stretch>
            <a:fillRect/>
          </a:stretch>
        </p:blipFill>
        <p:spPr bwMode="auto">
          <a:xfrm>
            <a:off x="2438400" y="1841500"/>
            <a:ext cx="2286000" cy="3048000"/>
          </a:xfrm>
          <a:prstGeom prst="rect">
            <a:avLst/>
          </a:prstGeom>
          <a:noFill/>
          <a:ln w="9525">
            <a:solidFill>
              <a:schemeClr val="tx1"/>
            </a:solidFill>
            <a:miter lim="800000"/>
            <a:headEnd/>
            <a:tailEnd/>
          </a:ln>
        </p:spPr>
      </p:pic>
      <p:sp>
        <p:nvSpPr>
          <p:cNvPr id="6" name="Title 7"/>
          <p:cNvSpPr txBox="1">
            <a:spLocks/>
          </p:cNvSpPr>
          <p:nvPr/>
        </p:nvSpPr>
        <p:spPr bwMode="auto">
          <a:xfrm>
            <a:off x="457200" y="304800"/>
            <a:ext cx="8382000" cy="914400"/>
          </a:xfrm>
          <a:prstGeom prst="rect">
            <a:avLst/>
          </a:prstGeom>
          <a:noFill/>
          <a:ln w="9525">
            <a:noFill/>
            <a:miter lim="800000"/>
            <a:headEnd/>
            <a:tailEnd/>
          </a:ln>
        </p:spPr>
        <p:txBody>
          <a:bodyPr anchor="ctr">
            <a:prstTxWarp prst="textNoShape">
              <a:avLst/>
            </a:prstTxWarp>
          </a:bodyPr>
          <a:lstStyle/>
          <a:p>
            <a:pPr eaLnBrk="1" hangingPunct="1">
              <a:defRPr/>
            </a:pPr>
            <a:r>
              <a:rPr lang="en-US" sz="2000" kern="0" dirty="0" smtClean="0">
                <a:solidFill>
                  <a:srgbClr val="000000"/>
                </a:solidFill>
                <a:latin typeface="Comic Sans MS"/>
                <a:ea typeface="+mj-ea"/>
                <a:cs typeface="Comic Sans MS"/>
              </a:rPr>
              <a:t>Plant </a:t>
            </a:r>
            <a:r>
              <a:rPr lang="en-US" sz="2000" kern="0" dirty="0">
                <a:solidFill>
                  <a:srgbClr val="000000"/>
                </a:solidFill>
                <a:latin typeface="Comic Sans MS"/>
                <a:ea typeface="+mj-ea"/>
                <a:cs typeface="Comic Sans MS"/>
              </a:rPr>
              <a:t>Biology PET </a:t>
            </a:r>
            <a:r>
              <a:rPr lang="en-US" sz="2000" kern="0" dirty="0" smtClean="0">
                <a:solidFill>
                  <a:srgbClr val="000000"/>
                </a:solidFill>
                <a:latin typeface="Comic Sans MS"/>
                <a:ea typeface="+mj-ea"/>
                <a:cs typeface="Comic Sans MS"/>
              </a:rPr>
              <a:t>Prototypes: dual detector plane based limited angle tomography for carbon-11 imaging using coincident detection of positron  annihilation 511 </a:t>
            </a:r>
            <a:r>
              <a:rPr lang="en-US" sz="2000" kern="0" dirty="0" err="1" smtClean="0">
                <a:solidFill>
                  <a:srgbClr val="000000"/>
                </a:solidFill>
                <a:latin typeface="Comic Sans MS"/>
                <a:ea typeface="+mj-ea"/>
                <a:cs typeface="Comic Sans MS"/>
              </a:rPr>
              <a:t>keV</a:t>
            </a:r>
            <a:r>
              <a:rPr lang="en-US" sz="2000" kern="0" dirty="0" smtClean="0">
                <a:solidFill>
                  <a:srgbClr val="000000"/>
                </a:solidFill>
                <a:latin typeface="Comic Sans MS"/>
                <a:ea typeface="+mj-ea"/>
                <a:cs typeface="Comic Sans MS"/>
              </a:rPr>
              <a:t> photons to facilitate photosynthesis studies</a:t>
            </a:r>
            <a:endParaRPr lang="en-US" sz="2000" kern="0" dirty="0">
              <a:solidFill>
                <a:srgbClr val="000000"/>
              </a:solidFill>
              <a:latin typeface="Comic Sans MS"/>
              <a:ea typeface="+mj-ea"/>
              <a:cs typeface="Comic Sans MS"/>
            </a:endParaRPr>
          </a:p>
        </p:txBody>
      </p:sp>
      <p:pic>
        <p:nvPicPr>
          <p:cNvPr id="7" name="Picture 3" descr="D:\matlab\Duke_0409\report\fusion2.gif"/>
          <p:cNvPicPr>
            <a:picLocks noChangeAspect="1" noChangeArrowheads="1" noCrop="1"/>
          </p:cNvPicPr>
          <p:nvPr/>
        </p:nvPicPr>
        <p:blipFill>
          <a:blip r:embed="rId5"/>
          <a:srcRect/>
          <a:stretch>
            <a:fillRect/>
          </a:stretch>
        </p:blipFill>
        <p:spPr bwMode="auto">
          <a:xfrm>
            <a:off x="5867400" y="1830387"/>
            <a:ext cx="2362200" cy="3198813"/>
          </a:xfrm>
          <a:prstGeom prst="rect">
            <a:avLst/>
          </a:prstGeom>
          <a:noFill/>
          <a:ln w="9525">
            <a:noFill/>
            <a:miter lim="800000"/>
            <a:headEnd/>
            <a:tailEnd/>
          </a:ln>
        </p:spPr>
      </p:pic>
      <p:sp>
        <p:nvSpPr>
          <p:cNvPr id="8" name="TextBox 7"/>
          <p:cNvSpPr txBox="1"/>
          <p:nvPr/>
        </p:nvSpPr>
        <p:spPr>
          <a:xfrm>
            <a:off x="2511364" y="1143000"/>
            <a:ext cx="3584636" cy="584775"/>
          </a:xfrm>
          <a:prstGeom prst="rect">
            <a:avLst/>
          </a:prstGeom>
          <a:noFill/>
        </p:spPr>
        <p:txBody>
          <a:bodyPr wrap="none" rtlCol="0">
            <a:spAutoFit/>
          </a:bodyPr>
          <a:lstStyle/>
          <a:p>
            <a:r>
              <a:rPr lang="en-US" sz="3200" dirty="0" smtClean="0">
                <a:solidFill>
                  <a:srgbClr val="FF0000"/>
                </a:solidFill>
                <a:latin typeface="Comic Sans MS" pitchFamily="66" charset="0"/>
              </a:rPr>
              <a:t>Prototype studies</a:t>
            </a:r>
            <a:endParaRPr lang="en-US" sz="3200" dirty="0">
              <a:solidFill>
                <a:srgbClr val="FF0000"/>
              </a:solidFill>
              <a:latin typeface="Comic Sans MS" pitchFamily="66" charset="0"/>
            </a:endParaRPr>
          </a:p>
        </p:txBody>
      </p:sp>
      <p:sp>
        <p:nvSpPr>
          <p:cNvPr id="9" name="TextBox 8"/>
          <p:cNvSpPr txBox="1"/>
          <p:nvPr/>
        </p:nvSpPr>
        <p:spPr>
          <a:xfrm>
            <a:off x="5638800" y="5334000"/>
            <a:ext cx="3048000" cy="1200329"/>
          </a:xfrm>
          <a:prstGeom prst="rect">
            <a:avLst/>
          </a:prstGeom>
          <a:noFill/>
        </p:spPr>
        <p:txBody>
          <a:bodyPr wrap="square" rtlCol="0">
            <a:spAutoFit/>
          </a:bodyPr>
          <a:lstStyle/>
          <a:p>
            <a:r>
              <a:rPr lang="en-US" dirty="0" smtClean="0">
                <a:latin typeface="Comic Sans MS" pitchFamily="66" charset="0"/>
              </a:rPr>
              <a:t>Overlay movie of carbon translocation in barley plant,  5 min x 12 frames = 1 hour</a:t>
            </a:r>
            <a:endParaRPr lang="en-US" dirty="0">
              <a:latin typeface="Comic Sans MS" pitchFamily="66" charset="0"/>
            </a:endParaRPr>
          </a:p>
        </p:txBody>
      </p:sp>
      <p:sp>
        <p:nvSpPr>
          <p:cNvPr id="10" name="Slide Number Placeholder 9"/>
          <p:cNvSpPr>
            <a:spLocks noGrp="1"/>
          </p:cNvSpPr>
          <p:nvPr>
            <p:ph type="sldNum" sz="quarter" idx="12"/>
          </p:nvPr>
        </p:nvSpPr>
        <p:spPr/>
        <p:txBody>
          <a:bodyPr/>
          <a:lstStyle/>
          <a:p>
            <a:pPr>
              <a:defRPr/>
            </a:pPr>
            <a:fld id="{D35A4C39-ECC4-EC4D-911E-C2BAF29C5AFB}" type="slidenum">
              <a:rPr lang="en-US" smtClean="0"/>
              <a:pPr>
                <a:defRPr/>
              </a:pPr>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202" name="Picture 3"/>
          <p:cNvPicPr>
            <a:picLocks noChangeAspect="1" noChangeArrowheads="1"/>
          </p:cNvPicPr>
          <p:nvPr/>
        </p:nvPicPr>
        <p:blipFill>
          <a:blip r:embed="rId2"/>
          <a:srcRect/>
          <a:stretch>
            <a:fillRect/>
          </a:stretch>
        </p:blipFill>
        <p:spPr bwMode="auto">
          <a:xfrm>
            <a:off x="533400" y="1149350"/>
            <a:ext cx="3352800" cy="2584450"/>
          </a:xfrm>
          <a:prstGeom prst="rect">
            <a:avLst/>
          </a:prstGeom>
          <a:noFill/>
          <a:ln w="9525">
            <a:noFill/>
            <a:miter lim="800000"/>
            <a:headEnd/>
            <a:tailEnd/>
          </a:ln>
        </p:spPr>
      </p:pic>
      <p:pic>
        <p:nvPicPr>
          <p:cNvPr id="51203" name="Picture 5"/>
          <p:cNvPicPr>
            <a:picLocks noChangeAspect="1"/>
          </p:cNvPicPr>
          <p:nvPr/>
        </p:nvPicPr>
        <p:blipFill>
          <a:blip r:embed="rId3"/>
          <a:srcRect/>
          <a:stretch>
            <a:fillRect/>
          </a:stretch>
        </p:blipFill>
        <p:spPr bwMode="auto">
          <a:xfrm>
            <a:off x="5334000" y="825500"/>
            <a:ext cx="3730625" cy="2908300"/>
          </a:xfrm>
          <a:prstGeom prst="rect">
            <a:avLst/>
          </a:prstGeom>
          <a:noFill/>
          <a:ln w="9525">
            <a:noFill/>
            <a:miter lim="800000"/>
            <a:headEnd/>
            <a:tailEnd/>
          </a:ln>
        </p:spPr>
      </p:pic>
      <p:pic>
        <p:nvPicPr>
          <p:cNvPr id="51204" name="Picture 6"/>
          <p:cNvPicPr>
            <a:picLocks noChangeAspect="1" noChangeArrowheads="1"/>
          </p:cNvPicPr>
          <p:nvPr/>
        </p:nvPicPr>
        <p:blipFill>
          <a:blip r:embed="rId4"/>
          <a:srcRect/>
          <a:stretch>
            <a:fillRect/>
          </a:stretch>
        </p:blipFill>
        <p:spPr bwMode="auto">
          <a:xfrm>
            <a:off x="152400" y="4071938"/>
            <a:ext cx="2994025" cy="2709862"/>
          </a:xfrm>
          <a:prstGeom prst="rect">
            <a:avLst/>
          </a:prstGeom>
          <a:noFill/>
          <a:ln w="9525">
            <a:noFill/>
            <a:miter lim="800000"/>
            <a:headEnd/>
            <a:tailEnd/>
          </a:ln>
        </p:spPr>
      </p:pic>
      <p:pic>
        <p:nvPicPr>
          <p:cNvPr id="51205" name="Picture 8"/>
          <p:cNvPicPr>
            <a:picLocks noChangeAspect="1" noChangeArrowheads="1"/>
          </p:cNvPicPr>
          <p:nvPr/>
        </p:nvPicPr>
        <p:blipFill>
          <a:blip r:embed="rId5"/>
          <a:srcRect/>
          <a:stretch>
            <a:fillRect/>
          </a:stretch>
        </p:blipFill>
        <p:spPr bwMode="auto">
          <a:xfrm>
            <a:off x="5943600" y="4495800"/>
            <a:ext cx="2907180" cy="1981200"/>
          </a:xfrm>
          <a:prstGeom prst="rect">
            <a:avLst/>
          </a:prstGeom>
          <a:noFill/>
          <a:ln w="9525">
            <a:noFill/>
            <a:miter lim="800000"/>
            <a:headEnd/>
            <a:tailEnd/>
          </a:ln>
        </p:spPr>
      </p:pic>
      <p:pic>
        <p:nvPicPr>
          <p:cNvPr id="51206" name="Picture 9"/>
          <p:cNvPicPr>
            <a:picLocks noChangeAspect="1" noChangeArrowheads="1"/>
          </p:cNvPicPr>
          <p:nvPr/>
        </p:nvPicPr>
        <p:blipFill>
          <a:blip r:embed="rId6"/>
          <a:srcRect/>
          <a:stretch>
            <a:fillRect/>
          </a:stretch>
        </p:blipFill>
        <p:spPr bwMode="auto">
          <a:xfrm>
            <a:off x="2590800" y="2590800"/>
            <a:ext cx="4237038" cy="1844675"/>
          </a:xfrm>
          <a:prstGeom prst="rect">
            <a:avLst/>
          </a:prstGeom>
          <a:noFill/>
          <a:ln w="9525">
            <a:noFill/>
            <a:miter lim="800000"/>
            <a:headEnd/>
            <a:tailEnd/>
          </a:ln>
        </p:spPr>
      </p:pic>
      <p:sp>
        <p:nvSpPr>
          <p:cNvPr id="51207" name="TextBox 10"/>
          <p:cNvSpPr txBox="1">
            <a:spLocks noChangeArrowheads="1"/>
          </p:cNvSpPr>
          <p:nvPr/>
        </p:nvSpPr>
        <p:spPr bwMode="auto">
          <a:xfrm>
            <a:off x="533400" y="161925"/>
            <a:ext cx="7924800" cy="923330"/>
          </a:xfrm>
          <a:prstGeom prst="rect">
            <a:avLst/>
          </a:prstGeom>
          <a:noFill/>
          <a:ln w="9525">
            <a:noFill/>
            <a:miter lim="800000"/>
            <a:headEnd/>
            <a:tailEnd/>
          </a:ln>
        </p:spPr>
        <p:txBody>
          <a:bodyPr wrap="square">
            <a:prstTxWarp prst="textNoShape">
              <a:avLst/>
            </a:prstTxWarp>
            <a:spAutoFit/>
          </a:bodyPr>
          <a:lstStyle/>
          <a:p>
            <a:r>
              <a:rPr lang="en-US" b="1" dirty="0" smtClean="0">
                <a:latin typeface="Comic Sans MS" pitchFamily="-65" charset="0"/>
                <a:ea typeface="Comic Sans MS" pitchFamily="-65" charset="0"/>
                <a:cs typeface="Comic Sans MS" pitchFamily="-65" charset="0"/>
              </a:rPr>
              <a:t>Development of Position-Sensitive (PS)PMT </a:t>
            </a:r>
            <a:r>
              <a:rPr lang="en-US" b="1" dirty="0">
                <a:latin typeface="Comic Sans MS" pitchFamily="-65" charset="0"/>
                <a:ea typeface="Comic Sans MS" pitchFamily="-65" charset="0"/>
                <a:cs typeface="Comic Sans MS" pitchFamily="-65" charset="0"/>
              </a:rPr>
              <a:t>Based </a:t>
            </a:r>
            <a:r>
              <a:rPr lang="en-US" b="1" dirty="0" err="1" smtClean="0">
                <a:latin typeface="Comic Sans MS" pitchFamily="-65" charset="0"/>
                <a:ea typeface="Comic Sans MS" pitchFamily="-65" charset="0"/>
                <a:cs typeface="Comic Sans MS" pitchFamily="-65" charset="0"/>
              </a:rPr>
              <a:t>PhytoPET</a:t>
            </a:r>
            <a:r>
              <a:rPr lang="en-US" dirty="0" smtClean="0">
                <a:latin typeface="Comic Sans MS" pitchFamily="-65" charset="0"/>
                <a:ea typeface="Comic Sans MS" pitchFamily="-65" charset="0"/>
                <a:cs typeface="Comic Sans MS" pitchFamily="-65" charset="0"/>
              </a:rPr>
              <a:t>: arrays of PSPMTs w/ LYSO scintillator based detector modules to allow flexible geometries for plant imaging</a:t>
            </a:r>
            <a:endParaRPr lang="en-US" dirty="0">
              <a:latin typeface="Comic Sans MS" pitchFamily="-65" charset="0"/>
              <a:ea typeface="Comic Sans MS" pitchFamily="-65" charset="0"/>
              <a:cs typeface="Comic Sans MS" pitchFamily="-65" charset="0"/>
            </a:endParaRPr>
          </a:p>
        </p:txBody>
      </p:sp>
      <p:sp>
        <p:nvSpPr>
          <p:cNvPr id="8" name="TextBox 7"/>
          <p:cNvSpPr txBox="1"/>
          <p:nvPr/>
        </p:nvSpPr>
        <p:spPr>
          <a:xfrm>
            <a:off x="3276600" y="4876800"/>
            <a:ext cx="2667000" cy="1200329"/>
          </a:xfrm>
          <a:prstGeom prst="rect">
            <a:avLst/>
          </a:prstGeom>
          <a:noFill/>
        </p:spPr>
        <p:txBody>
          <a:bodyPr wrap="square" rtlCol="0">
            <a:spAutoFit/>
          </a:bodyPr>
          <a:lstStyle/>
          <a:p>
            <a:r>
              <a:rPr lang="en-US" dirty="0" err="1" smtClean="0">
                <a:latin typeface="Comic Sans MS"/>
                <a:cs typeface="Comic Sans MS"/>
              </a:rPr>
              <a:t>JLab</a:t>
            </a:r>
            <a:r>
              <a:rPr lang="en-US" dirty="0" smtClean="0">
                <a:latin typeface="Comic Sans MS"/>
                <a:cs typeface="Comic Sans MS"/>
              </a:rPr>
              <a:t> 16 channel  FPGA base flash ADC developed by </a:t>
            </a:r>
            <a:r>
              <a:rPr lang="en-US" dirty="0" err="1" smtClean="0">
                <a:latin typeface="Comic Sans MS"/>
                <a:cs typeface="Comic Sans MS"/>
              </a:rPr>
              <a:t>JLab</a:t>
            </a:r>
            <a:r>
              <a:rPr lang="en-US" dirty="0" smtClean="0">
                <a:latin typeface="Comic Sans MS"/>
                <a:cs typeface="Comic Sans MS"/>
              </a:rPr>
              <a:t> Fast Electronics Group</a:t>
            </a:r>
            <a:endParaRPr lang="en-US" dirty="0">
              <a:latin typeface="Comic Sans MS"/>
              <a:cs typeface="Comic Sans MS"/>
            </a:endParaRPr>
          </a:p>
        </p:txBody>
      </p:sp>
      <p:cxnSp>
        <p:nvCxnSpPr>
          <p:cNvPr id="10" name="Straight Arrow Connector 9"/>
          <p:cNvCxnSpPr/>
          <p:nvPr/>
        </p:nvCxnSpPr>
        <p:spPr>
          <a:xfrm rot="10800000" flipV="1">
            <a:off x="2362200" y="6019800"/>
            <a:ext cx="1066800"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5486400" y="5867400"/>
            <a:ext cx="12192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038600" y="1219200"/>
            <a:ext cx="1905000" cy="1200329"/>
          </a:xfrm>
          <a:prstGeom prst="rect">
            <a:avLst/>
          </a:prstGeom>
          <a:noFill/>
        </p:spPr>
        <p:txBody>
          <a:bodyPr wrap="square" rtlCol="0">
            <a:spAutoFit/>
          </a:bodyPr>
          <a:lstStyle/>
          <a:p>
            <a:r>
              <a:rPr lang="en-US" dirty="0" smtClean="0">
                <a:latin typeface="Comic Sans MS"/>
                <a:cs typeface="Comic Sans MS"/>
              </a:rPr>
              <a:t>PSPMT-scintillator detector modules</a:t>
            </a:r>
            <a:endParaRPr lang="en-US" dirty="0">
              <a:latin typeface="Comic Sans MS"/>
              <a:cs typeface="Comic Sans MS"/>
            </a:endParaRPr>
          </a:p>
        </p:txBody>
      </p:sp>
      <p:cxnSp>
        <p:nvCxnSpPr>
          <p:cNvPr id="15" name="Straight Arrow Connector 14"/>
          <p:cNvCxnSpPr/>
          <p:nvPr/>
        </p:nvCxnSpPr>
        <p:spPr>
          <a:xfrm rot="5400000">
            <a:off x="3302630" y="2640970"/>
            <a:ext cx="938539"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rot="16200000" flipH="1">
            <a:off x="4800600" y="2819400"/>
            <a:ext cx="1066800" cy="457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Slide Number Placeholder 15"/>
          <p:cNvSpPr>
            <a:spLocks noGrp="1"/>
          </p:cNvSpPr>
          <p:nvPr>
            <p:ph type="sldNum" sz="quarter" idx="12"/>
          </p:nvPr>
        </p:nvSpPr>
        <p:spPr>
          <a:xfrm>
            <a:off x="6553200" y="6427787"/>
            <a:ext cx="2133600" cy="277813"/>
          </a:xfrm>
        </p:spPr>
        <p:txBody>
          <a:bodyPr/>
          <a:lstStyle/>
          <a:p>
            <a:pPr>
              <a:defRPr/>
            </a:pPr>
            <a:fld id="{B424C622-43BC-7C4B-BB51-3C683178C62E}" type="slidenum">
              <a:rPr lang="en-US" smtClean="0"/>
              <a:pPr>
                <a:defRPr/>
              </a:pPr>
              <a:t>23</a:t>
            </a:fld>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2226" name="Picture 2" descr="D:\matlab\Duke_11_2011\fusion\20\RGB.tif"/>
          <p:cNvPicPr>
            <a:picLocks noChangeAspect="1" noChangeArrowheads="1"/>
          </p:cNvPicPr>
          <p:nvPr/>
        </p:nvPicPr>
        <p:blipFill>
          <a:blip r:embed="rId2"/>
          <a:srcRect/>
          <a:stretch>
            <a:fillRect/>
          </a:stretch>
        </p:blipFill>
        <p:spPr bwMode="auto">
          <a:xfrm>
            <a:off x="2362200" y="3962400"/>
            <a:ext cx="2801938" cy="2514600"/>
          </a:xfrm>
          <a:prstGeom prst="rect">
            <a:avLst/>
          </a:prstGeom>
          <a:noFill/>
          <a:ln w="9525">
            <a:noFill/>
            <a:miter lim="800000"/>
            <a:headEnd/>
            <a:tailEnd/>
          </a:ln>
        </p:spPr>
      </p:pic>
      <p:pic>
        <p:nvPicPr>
          <p:cNvPr id="52229" name="Picture 5"/>
          <p:cNvPicPr>
            <a:picLocks noChangeAspect="1" noChangeArrowheads="1"/>
          </p:cNvPicPr>
          <p:nvPr/>
        </p:nvPicPr>
        <p:blipFill>
          <a:blip r:embed="rId3"/>
          <a:srcRect r="43083"/>
          <a:stretch>
            <a:fillRect/>
          </a:stretch>
        </p:blipFill>
        <p:spPr bwMode="auto">
          <a:xfrm>
            <a:off x="838200" y="762000"/>
            <a:ext cx="4343400" cy="3200400"/>
          </a:xfrm>
          <a:prstGeom prst="rect">
            <a:avLst/>
          </a:prstGeom>
          <a:noFill/>
          <a:ln w="9525">
            <a:noFill/>
            <a:miter lim="800000"/>
            <a:headEnd/>
            <a:tailEnd/>
          </a:ln>
        </p:spPr>
      </p:pic>
      <p:sp>
        <p:nvSpPr>
          <p:cNvPr id="6" name="TextBox 10"/>
          <p:cNvSpPr txBox="1">
            <a:spLocks noChangeArrowheads="1"/>
          </p:cNvSpPr>
          <p:nvPr/>
        </p:nvSpPr>
        <p:spPr bwMode="auto">
          <a:xfrm>
            <a:off x="533400" y="152400"/>
            <a:ext cx="7924800" cy="646331"/>
          </a:xfrm>
          <a:prstGeom prst="rect">
            <a:avLst/>
          </a:prstGeom>
          <a:noFill/>
          <a:ln w="9525">
            <a:noFill/>
            <a:miter lim="800000"/>
            <a:headEnd/>
            <a:tailEnd/>
          </a:ln>
        </p:spPr>
        <p:txBody>
          <a:bodyPr wrap="square">
            <a:prstTxWarp prst="textNoShape">
              <a:avLst/>
            </a:prstTxWarp>
            <a:spAutoFit/>
          </a:bodyPr>
          <a:lstStyle/>
          <a:p>
            <a:r>
              <a:rPr lang="en-US" dirty="0" smtClean="0">
                <a:latin typeface="Comic Sans MS" pitchFamily="-65" charset="0"/>
                <a:ea typeface="Comic Sans MS" pitchFamily="-65" charset="0"/>
                <a:cs typeface="Comic Sans MS" pitchFamily="-65" charset="0"/>
              </a:rPr>
              <a:t>CO</a:t>
            </a:r>
            <a:r>
              <a:rPr lang="en-US" baseline="-25000" dirty="0" smtClean="0">
                <a:latin typeface="Comic Sans MS" pitchFamily="-65" charset="0"/>
                <a:ea typeface="Comic Sans MS" pitchFamily="-65" charset="0"/>
                <a:cs typeface="Comic Sans MS" pitchFamily="-65" charset="0"/>
              </a:rPr>
              <a:t>2</a:t>
            </a:r>
            <a:r>
              <a:rPr lang="en-US" dirty="0" smtClean="0">
                <a:latin typeface="Comic Sans MS" pitchFamily="-65" charset="0"/>
                <a:ea typeface="Comic Sans MS" pitchFamily="-65" charset="0"/>
                <a:cs typeface="Comic Sans MS" pitchFamily="-65" charset="0"/>
              </a:rPr>
              <a:t> Studies </a:t>
            </a:r>
            <a:r>
              <a:rPr lang="en-US" dirty="0" err="1" smtClean="0">
                <a:latin typeface="Comic Sans MS" pitchFamily="-65" charset="0"/>
                <a:ea typeface="Comic Sans MS" pitchFamily="-65" charset="0"/>
                <a:cs typeface="Comic Sans MS" pitchFamily="-65" charset="0"/>
              </a:rPr>
              <a:t>w</a:t>
            </a:r>
            <a:r>
              <a:rPr lang="en-US" dirty="0" smtClean="0">
                <a:latin typeface="Comic Sans MS" pitchFamily="-65" charset="0"/>
                <a:ea typeface="Comic Sans MS" pitchFamily="-65" charset="0"/>
                <a:cs typeface="Comic Sans MS" pitchFamily="-65" charset="0"/>
              </a:rPr>
              <a:t>/five  </a:t>
            </a:r>
            <a:r>
              <a:rPr lang="en-US" dirty="0" err="1" smtClean="0">
                <a:latin typeface="Comic Sans MS" pitchFamily="-65" charset="0"/>
                <a:ea typeface="Comic Sans MS" pitchFamily="-65" charset="0"/>
                <a:cs typeface="Comic Sans MS" pitchFamily="-65" charset="0"/>
              </a:rPr>
              <a:t>PhytoPET</a:t>
            </a:r>
            <a:r>
              <a:rPr lang="en-US" dirty="0" smtClean="0">
                <a:latin typeface="Comic Sans MS" pitchFamily="-65" charset="0"/>
                <a:ea typeface="Comic Sans MS" pitchFamily="-65" charset="0"/>
                <a:cs typeface="Comic Sans MS" pitchFamily="-65" charset="0"/>
              </a:rPr>
              <a:t> modules: oak seedling in whole plant CO</a:t>
            </a:r>
            <a:r>
              <a:rPr lang="en-US" baseline="-25000" dirty="0" smtClean="0">
                <a:latin typeface="Comic Sans MS" pitchFamily="-65" charset="0"/>
                <a:ea typeface="Comic Sans MS" pitchFamily="-65" charset="0"/>
                <a:cs typeface="Comic Sans MS" pitchFamily="-65" charset="0"/>
              </a:rPr>
              <a:t>2</a:t>
            </a:r>
            <a:r>
              <a:rPr lang="en-US" dirty="0" smtClean="0">
                <a:latin typeface="Comic Sans MS" pitchFamily="-65" charset="0"/>
                <a:ea typeface="Comic Sans MS" pitchFamily="-65" charset="0"/>
                <a:cs typeface="Comic Sans MS" pitchFamily="-65" charset="0"/>
              </a:rPr>
              <a:t> induction chamber</a:t>
            </a:r>
            <a:endParaRPr lang="en-US" dirty="0">
              <a:latin typeface="Comic Sans MS" pitchFamily="-65" charset="0"/>
              <a:ea typeface="Comic Sans MS" pitchFamily="-65" charset="0"/>
              <a:cs typeface="Comic Sans MS" pitchFamily="-65" charset="0"/>
            </a:endParaRPr>
          </a:p>
        </p:txBody>
      </p:sp>
      <p:sp>
        <p:nvSpPr>
          <p:cNvPr id="7" name="TextBox 10"/>
          <p:cNvSpPr txBox="1">
            <a:spLocks noChangeArrowheads="1"/>
          </p:cNvSpPr>
          <p:nvPr/>
        </p:nvSpPr>
        <p:spPr bwMode="auto">
          <a:xfrm>
            <a:off x="381000" y="6477000"/>
            <a:ext cx="8763000" cy="369332"/>
          </a:xfrm>
          <a:prstGeom prst="rect">
            <a:avLst/>
          </a:prstGeom>
          <a:noFill/>
          <a:ln w="9525">
            <a:noFill/>
            <a:miter lim="800000"/>
            <a:headEnd/>
            <a:tailEnd/>
          </a:ln>
        </p:spPr>
        <p:txBody>
          <a:bodyPr wrap="square">
            <a:prstTxWarp prst="textNoShape">
              <a:avLst/>
            </a:prstTxWarp>
            <a:spAutoFit/>
          </a:bodyPr>
          <a:lstStyle/>
          <a:p>
            <a:r>
              <a:rPr lang="en-US" dirty="0" smtClean="0">
                <a:latin typeface="Comic Sans MS" pitchFamily="-65" charset="0"/>
                <a:ea typeface="Comic Sans MS" pitchFamily="-65" charset="0"/>
                <a:cs typeface="Comic Sans MS" pitchFamily="-65" charset="0"/>
              </a:rPr>
              <a:t>Carbon translocation in oak seedling using whole plant CO</a:t>
            </a:r>
            <a:r>
              <a:rPr lang="en-US" baseline="-25000" dirty="0" smtClean="0">
                <a:latin typeface="Comic Sans MS" pitchFamily="-65" charset="0"/>
                <a:ea typeface="Comic Sans MS" pitchFamily="-65" charset="0"/>
                <a:cs typeface="Comic Sans MS" pitchFamily="-65" charset="0"/>
              </a:rPr>
              <a:t>2</a:t>
            </a:r>
            <a:r>
              <a:rPr lang="en-US" dirty="0" smtClean="0">
                <a:latin typeface="Comic Sans MS" pitchFamily="-65" charset="0"/>
                <a:ea typeface="Comic Sans MS" pitchFamily="-65" charset="0"/>
                <a:cs typeface="Comic Sans MS" pitchFamily="-65" charset="0"/>
              </a:rPr>
              <a:t> induction chamber</a:t>
            </a:r>
            <a:endParaRPr lang="en-US" dirty="0">
              <a:latin typeface="Comic Sans MS" pitchFamily="-65" charset="0"/>
              <a:ea typeface="Comic Sans MS" pitchFamily="-65" charset="0"/>
              <a:cs typeface="Comic Sans MS" pitchFamily="-65" charset="0"/>
            </a:endParaRPr>
          </a:p>
        </p:txBody>
      </p:sp>
      <p:pic>
        <p:nvPicPr>
          <p:cNvPr id="8" name="Picture 5"/>
          <p:cNvPicPr>
            <a:picLocks noChangeAspect="1" noChangeArrowheads="1"/>
          </p:cNvPicPr>
          <p:nvPr/>
        </p:nvPicPr>
        <p:blipFill>
          <a:blip r:embed="rId3"/>
          <a:srcRect l="57916"/>
          <a:stretch>
            <a:fillRect/>
          </a:stretch>
        </p:blipFill>
        <p:spPr bwMode="auto">
          <a:xfrm>
            <a:off x="228600" y="3733800"/>
            <a:ext cx="2057400" cy="2050281"/>
          </a:xfrm>
          <a:prstGeom prst="rect">
            <a:avLst/>
          </a:prstGeom>
          <a:noFill/>
          <a:ln w="9525">
            <a:noFill/>
            <a:miter lim="800000"/>
            <a:headEnd/>
            <a:tailEnd/>
          </a:ln>
        </p:spPr>
      </p:pic>
      <p:pic>
        <p:nvPicPr>
          <p:cNvPr id="9" name="Picture 3" descr="D:\matlab\Duke_11_2011\fusion\26\Fusion_26_NODC.gif"/>
          <p:cNvPicPr>
            <a:picLocks noChangeAspect="1" noChangeArrowheads="1" noCrop="1"/>
          </p:cNvPicPr>
          <p:nvPr/>
        </p:nvPicPr>
        <p:blipFill>
          <a:blip r:embed="rId4"/>
          <a:srcRect/>
          <a:stretch>
            <a:fillRect/>
          </a:stretch>
        </p:blipFill>
        <p:spPr bwMode="auto">
          <a:xfrm>
            <a:off x="5867400" y="838200"/>
            <a:ext cx="2362200" cy="5343525"/>
          </a:xfrm>
          <a:prstGeom prst="rect">
            <a:avLst/>
          </a:prstGeom>
          <a:noFill/>
          <a:ln w="9525">
            <a:noFill/>
            <a:miter lim="800000"/>
            <a:headEnd/>
            <a:tailEnd/>
          </a:ln>
        </p:spPr>
      </p:pic>
      <p:sp>
        <p:nvSpPr>
          <p:cNvPr id="10" name="TextBox 10"/>
          <p:cNvSpPr txBox="1">
            <a:spLocks noChangeArrowheads="1"/>
          </p:cNvSpPr>
          <p:nvPr/>
        </p:nvSpPr>
        <p:spPr bwMode="auto">
          <a:xfrm>
            <a:off x="228600" y="5943600"/>
            <a:ext cx="2514600" cy="307777"/>
          </a:xfrm>
          <a:prstGeom prst="rect">
            <a:avLst/>
          </a:prstGeom>
          <a:noFill/>
          <a:ln w="9525">
            <a:noFill/>
            <a:miter lim="800000"/>
            <a:headEnd/>
            <a:tailEnd/>
          </a:ln>
        </p:spPr>
        <p:txBody>
          <a:bodyPr wrap="square">
            <a:prstTxWarp prst="textNoShape">
              <a:avLst/>
            </a:prstTxWarp>
            <a:spAutoFit/>
          </a:bodyPr>
          <a:lstStyle/>
          <a:p>
            <a:r>
              <a:rPr lang="en-US" sz="1400" dirty="0" smtClean="0">
                <a:latin typeface="Comic Sans MS" pitchFamily="-65" charset="0"/>
                <a:ea typeface="Comic Sans MS" pitchFamily="-65" charset="0"/>
                <a:cs typeface="Comic Sans MS" pitchFamily="-65" charset="0"/>
              </a:rPr>
              <a:t>detector arrangement</a:t>
            </a:r>
            <a:endParaRPr lang="en-US" sz="1400" dirty="0">
              <a:latin typeface="Comic Sans MS" pitchFamily="-65" charset="0"/>
              <a:ea typeface="Comic Sans MS" pitchFamily="-65" charset="0"/>
              <a:cs typeface="Comic Sans MS" pitchFamily="-65" charset="0"/>
            </a:endParaRPr>
          </a:p>
        </p:txBody>
      </p:sp>
      <p:sp>
        <p:nvSpPr>
          <p:cNvPr id="11" name="Slide Number Placeholder 10"/>
          <p:cNvSpPr>
            <a:spLocks noGrp="1"/>
          </p:cNvSpPr>
          <p:nvPr>
            <p:ph type="sldNum" sz="quarter" idx="12"/>
          </p:nvPr>
        </p:nvSpPr>
        <p:spPr/>
        <p:txBody>
          <a:bodyPr/>
          <a:lstStyle/>
          <a:p>
            <a:pPr>
              <a:defRPr/>
            </a:pPr>
            <a:fld id="{B424C622-43BC-7C4B-BB51-3C683178C62E}" type="slidenum">
              <a:rPr lang="en-US" smtClean="0"/>
              <a:pPr>
                <a:defRPr/>
              </a:pPr>
              <a:t>24</a:t>
            </a:fld>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35A4C39-ECC4-EC4D-911E-C2BAF29C5AFB}" type="slidenum">
              <a:rPr lang="en-US" smtClean="0"/>
              <a:pPr>
                <a:defRPr/>
              </a:pPr>
              <a:t>25</a:t>
            </a:fld>
            <a:endParaRPr lang="en-US"/>
          </a:p>
        </p:txBody>
      </p:sp>
      <p:sp>
        <p:nvSpPr>
          <p:cNvPr id="3" name="Rectangle 5"/>
          <p:cNvSpPr>
            <a:spLocks noChangeArrowheads="1"/>
          </p:cNvSpPr>
          <p:nvPr/>
        </p:nvSpPr>
        <p:spPr bwMode="auto">
          <a:xfrm>
            <a:off x="533400" y="304800"/>
            <a:ext cx="8229600" cy="7222490"/>
          </a:xfrm>
          <a:prstGeom prst="rect">
            <a:avLst/>
          </a:prstGeom>
          <a:noFill/>
          <a:ln w="12700">
            <a:noFill/>
            <a:miter lim="800000"/>
            <a:headEnd/>
            <a:tailEnd/>
          </a:ln>
          <a:effectLst/>
        </p:spPr>
        <p:txBody>
          <a:bodyPr wrap="square" lIns="90487" tIns="44450" rIns="90487" bIns="44450">
            <a:prstTxWarp prst="textNoShape">
              <a:avLst/>
            </a:prstTxWarp>
            <a:spAutoFit/>
          </a:bodyPr>
          <a:lstStyle/>
          <a:p>
            <a:pPr algn="ctr"/>
            <a:r>
              <a:rPr lang="en-US" sz="2000" b="1" dirty="0" smtClean="0">
                <a:latin typeface="Comic Sans MS"/>
                <a:cs typeface="Comic Sans MS"/>
              </a:rPr>
              <a:t>Summary</a:t>
            </a:r>
          </a:p>
          <a:p>
            <a:endParaRPr lang="en-US" sz="2000" b="1" dirty="0" smtClean="0">
              <a:latin typeface="Comic Sans MS"/>
              <a:cs typeface="Comic Sans MS"/>
            </a:endParaRPr>
          </a:p>
          <a:p>
            <a:pPr>
              <a:spcAft>
                <a:spcPts val="2400"/>
              </a:spcAft>
              <a:buFont typeface="Wingdings" charset="2"/>
              <a:buChar char="§"/>
            </a:pPr>
            <a:r>
              <a:rPr lang="en-US" dirty="0" smtClean="0">
                <a:solidFill>
                  <a:schemeClr val="accent5"/>
                </a:solidFill>
                <a:latin typeface="Comic Sans MS"/>
                <a:cs typeface="Comic Sans MS"/>
              </a:rPr>
              <a:t>Radiation Detector and Imaging (RD&amp;I) Group Overview</a:t>
            </a:r>
          </a:p>
          <a:p>
            <a:pPr lvl="1">
              <a:spcAft>
                <a:spcPts val="2400"/>
              </a:spcAft>
              <a:buFont typeface="Wingdings" charset="2"/>
              <a:buChar char="Ø"/>
            </a:pPr>
            <a:r>
              <a:rPr lang="en-US" dirty="0" smtClean="0">
                <a:latin typeface="Comic Sans MS"/>
                <a:cs typeface="Comic Sans MS"/>
              </a:rPr>
              <a:t>Technology development group within Physics Division</a:t>
            </a:r>
          </a:p>
          <a:p>
            <a:pPr lvl="1">
              <a:spcAft>
                <a:spcPts val="2400"/>
              </a:spcAft>
              <a:buFont typeface="Wingdings" charset="2"/>
              <a:buChar char="Ø"/>
            </a:pPr>
            <a:r>
              <a:rPr lang="en-US" dirty="0" smtClean="0">
                <a:latin typeface="Comic Sans MS"/>
                <a:cs typeface="Comic Sans MS"/>
              </a:rPr>
              <a:t>Resource for Physics Div., Accelerator Div. &amp; Users</a:t>
            </a:r>
          </a:p>
          <a:p>
            <a:pPr>
              <a:spcAft>
                <a:spcPts val="2400"/>
              </a:spcAft>
              <a:buFont typeface="Wingdings" charset="2"/>
              <a:buChar char="§"/>
            </a:pPr>
            <a:r>
              <a:rPr lang="en-US" dirty="0" smtClean="0">
                <a:solidFill>
                  <a:schemeClr val="accent5"/>
                </a:solidFill>
                <a:latin typeface="Comic Sans MS"/>
                <a:cs typeface="Comic Sans MS"/>
              </a:rPr>
              <a:t>Current RD&amp;I Group Fundamental Nuclear Physics Detector Development</a:t>
            </a:r>
          </a:p>
          <a:p>
            <a:pPr lvl="1">
              <a:spcAft>
                <a:spcPts val="2400"/>
              </a:spcAft>
              <a:buFont typeface="Wingdings" charset="2"/>
              <a:buChar char="Ø"/>
            </a:pPr>
            <a:r>
              <a:rPr lang="en-US" dirty="0" smtClean="0">
                <a:latin typeface="Comic Sans MS"/>
                <a:cs typeface="Comic Sans MS"/>
              </a:rPr>
              <a:t>Silicon PM technology R&amp;D</a:t>
            </a:r>
          </a:p>
          <a:p>
            <a:pPr lvl="1">
              <a:spcAft>
                <a:spcPts val="2400"/>
              </a:spcAft>
              <a:buFont typeface="Wingdings" charset="2"/>
              <a:buChar char="Ø"/>
            </a:pPr>
            <a:r>
              <a:rPr lang="en-US" dirty="0" smtClean="0">
                <a:latin typeface="Comic Sans MS"/>
                <a:cs typeface="Comic Sans MS"/>
              </a:rPr>
              <a:t>Electro-Optical/Silicon PM based detector development</a:t>
            </a:r>
          </a:p>
          <a:p>
            <a:pPr>
              <a:spcAft>
                <a:spcPts val="2400"/>
              </a:spcAft>
              <a:buFont typeface="Wingdings" charset="2"/>
              <a:buChar char="§"/>
            </a:pPr>
            <a:r>
              <a:rPr lang="en-US" dirty="0" smtClean="0">
                <a:solidFill>
                  <a:schemeClr val="accent5"/>
                </a:solidFill>
                <a:latin typeface="Comic Sans MS"/>
                <a:cs typeface="Comic Sans MS"/>
              </a:rPr>
              <a:t>Current RD&amp;I Group Applications to Nuclear Imaging</a:t>
            </a:r>
          </a:p>
          <a:p>
            <a:pPr lvl="1">
              <a:spcAft>
                <a:spcPts val="2400"/>
              </a:spcAft>
              <a:buFont typeface="Wingdings" charset="2"/>
              <a:buChar char="Ø"/>
            </a:pPr>
            <a:r>
              <a:rPr lang="en-US" dirty="0" smtClean="0">
                <a:latin typeface="Comic Sans MS"/>
                <a:cs typeface="Comic Sans MS"/>
              </a:rPr>
              <a:t>Clinical: cancer diagnostics and surgery</a:t>
            </a:r>
          </a:p>
          <a:p>
            <a:pPr lvl="1">
              <a:spcAft>
                <a:spcPts val="2400"/>
              </a:spcAft>
              <a:buFont typeface="Wingdings" charset="2"/>
              <a:buChar char="Ø"/>
            </a:pPr>
            <a:r>
              <a:rPr lang="en-US" dirty="0" smtClean="0">
                <a:latin typeface="Comic Sans MS"/>
                <a:cs typeface="Comic Sans MS"/>
              </a:rPr>
              <a:t>pre-clinical: small animal research tool for bio-medical research</a:t>
            </a:r>
          </a:p>
          <a:p>
            <a:pPr lvl="1">
              <a:spcAft>
                <a:spcPts val="2400"/>
              </a:spcAft>
              <a:buFont typeface="Wingdings" charset="2"/>
              <a:buChar char="Ø"/>
            </a:pPr>
            <a:r>
              <a:rPr lang="en-US" dirty="0" smtClean="0">
                <a:latin typeface="Comic Sans MS"/>
                <a:cs typeface="Comic Sans MS"/>
              </a:rPr>
              <a:t>plant biology: </a:t>
            </a:r>
            <a:r>
              <a:rPr lang="en-US" baseline="30000" dirty="0" smtClean="0">
                <a:latin typeface="Comic Sans MS"/>
                <a:cs typeface="Comic Sans MS"/>
              </a:rPr>
              <a:t>11</a:t>
            </a:r>
            <a:r>
              <a:rPr lang="en-US" dirty="0" smtClean="0">
                <a:latin typeface="Comic Sans MS"/>
                <a:cs typeface="Comic Sans MS"/>
              </a:rPr>
              <a:t>C imaging for photosynthesis based studies</a:t>
            </a:r>
          </a:p>
          <a:p>
            <a:pPr lvl="1">
              <a:buFont typeface="Wingdings" pitchFamily="2" charset="2"/>
              <a:buChar char="Ø"/>
            </a:pPr>
            <a:endParaRPr lang="en-US" dirty="0" smtClean="0">
              <a:latin typeface="Comic Sans MS"/>
              <a:cs typeface="Comic Sans MS"/>
            </a:endParaRPr>
          </a:p>
          <a:p>
            <a:pPr lvl="1">
              <a:lnSpc>
                <a:spcPct val="150000"/>
              </a:lnSpc>
              <a:buFont typeface="Wingdings" charset="2"/>
              <a:buChar char="Ø"/>
            </a:pPr>
            <a:endParaRPr lang="en-US" dirty="0" smtClean="0">
              <a:effectLst>
                <a:outerShdw blurRad="38100" dist="38100" dir="2700000" algn="tl">
                  <a:srgbClr val="DDDDDD"/>
                </a:outerShdw>
              </a:effectLst>
              <a:latin typeface="Comic Sans MS"/>
              <a:cs typeface="Comic Sans M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7461" name="Rectangle 5"/>
          <p:cNvSpPr>
            <a:spLocks noChangeArrowheads="1"/>
          </p:cNvSpPr>
          <p:nvPr/>
        </p:nvSpPr>
        <p:spPr bwMode="auto">
          <a:xfrm>
            <a:off x="533400" y="609600"/>
            <a:ext cx="8610600" cy="6329939"/>
          </a:xfrm>
          <a:prstGeom prst="rect">
            <a:avLst/>
          </a:prstGeom>
          <a:noFill/>
          <a:ln w="12700">
            <a:noFill/>
            <a:miter lim="800000"/>
            <a:headEnd/>
            <a:tailEnd/>
          </a:ln>
          <a:effectLst/>
        </p:spPr>
        <p:txBody>
          <a:bodyPr wrap="square" lIns="90487" tIns="44450" rIns="90487" bIns="44450">
            <a:prstTxWarp prst="textNoShape">
              <a:avLst/>
            </a:prstTxWarp>
            <a:spAutoFit/>
          </a:bodyPr>
          <a:lstStyle/>
          <a:p>
            <a:r>
              <a:rPr lang="en-US" sz="2000" b="1" dirty="0" smtClean="0">
                <a:latin typeface="Comic Sans MS"/>
                <a:cs typeface="Comic Sans MS"/>
              </a:rPr>
              <a:t>Radiation Detector &amp; Imaging Group</a:t>
            </a:r>
            <a:r>
              <a:rPr lang="en-US" sz="2000" dirty="0" smtClean="0">
                <a:latin typeface="Comic Sans MS"/>
                <a:cs typeface="Comic Sans MS"/>
              </a:rPr>
              <a:t>- 7 Scientists and Engineers</a:t>
            </a:r>
          </a:p>
          <a:p>
            <a:r>
              <a:rPr lang="en-US" dirty="0" smtClean="0">
                <a:solidFill>
                  <a:srgbClr val="0000FF"/>
                </a:solidFill>
                <a:latin typeface="Comic Sans MS"/>
                <a:cs typeface="Comic Sans MS"/>
              </a:rPr>
              <a:t>Expertise </a:t>
            </a:r>
            <a:r>
              <a:rPr lang="en-US" dirty="0">
                <a:solidFill>
                  <a:srgbClr val="0000FF"/>
                </a:solidFill>
                <a:latin typeface="Comic Sans MS"/>
                <a:cs typeface="Comic Sans MS"/>
              </a:rPr>
              <a:t>in nuclear particle </a:t>
            </a:r>
            <a:r>
              <a:rPr lang="en-US" dirty="0" smtClean="0">
                <a:solidFill>
                  <a:srgbClr val="0000FF"/>
                </a:solidFill>
                <a:latin typeface="Comic Sans MS"/>
                <a:cs typeface="Comic Sans MS"/>
              </a:rPr>
              <a:t>detection- </a:t>
            </a:r>
            <a:endParaRPr lang="en-US" dirty="0">
              <a:solidFill>
                <a:srgbClr val="0000FF"/>
              </a:solidFill>
              <a:latin typeface="Comic Sans MS"/>
              <a:cs typeface="Comic Sans MS"/>
            </a:endParaRPr>
          </a:p>
          <a:p>
            <a:pPr lvl="1">
              <a:buFont typeface="Wingdings" charset="2"/>
              <a:buChar char="Ø"/>
            </a:pPr>
            <a:r>
              <a:rPr lang="en-US" dirty="0">
                <a:latin typeface="Comic Sans MS"/>
                <a:cs typeface="Comic Sans MS"/>
              </a:rPr>
              <a:t>gas based </a:t>
            </a:r>
            <a:r>
              <a:rPr lang="en-US" dirty="0" smtClean="0">
                <a:latin typeface="Comic Sans MS"/>
                <a:cs typeface="Comic Sans MS"/>
              </a:rPr>
              <a:t>detectors</a:t>
            </a:r>
          </a:p>
          <a:p>
            <a:pPr lvl="1">
              <a:buFont typeface="Wingdings" charset="2"/>
              <a:buChar char="Ø"/>
            </a:pPr>
            <a:r>
              <a:rPr lang="en-US" dirty="0" smtClean="0">
                <a:latin typeface="Comic Sans MS"/>
                <a:cs typeface="Comic Sans MS"/>
              </a:rPr>
              <a:t>standard and position-sensitive photomultiplier tubes (</a:t>
            </a:r>
            <a:r>
              <a:rPr lang="en-US" dirty="0" err="1" smtClean="0">
                <a:latin typeface="Comic Sans MS"/>
                <a:cs typeface="Comic Sans MS"/>
              </a:rPr>
              <a:t>PSPMTs</a:t>
            </a:r>
            <a:r>
              <a:rPr lang="en-US" dirty="0" smtClean="0">
                <a:latin typeface="Comic Sans MS"/>
                <a:cs typeface="Comic Sans MS"/>
              </a:rPr>
              <a:t>)</a:t>
            </a:r>
          </a:p>
          <a:p>
            <a:pPr lvl="1">
              <a:buFont typeface="Wingdings" charset="2"/>
              <a:buChar char="Ø"/>
            </a:pPr>
            <a:r>
              <a:rPr lang="en-US" dirty="0">
                <a:latin typeface="Comic Sans MS"/>
                <a:cs typeface="Comic Sans MS"/>
              </a:rPr>
              <a:t>silicon </a:t>
            </a:r>
            <a:r>
              <a:rPr lang="en-US" dirty="0" smtClean="0">
                <a:latin typeface="Comic Sans MS"/>
                <a:cs typeface="Comic Sans MS"/>
              </a:rPr>
              <a:t>photomultipliers </a:t>
            </a:r>
            <a:r>
              <a:rPr lang="en-US" dirty="0">
                <a:latin typeface="Comic Sans MS"/>
                <a:cs typeface="Comic Sans MS"/>
              </a:rPr>
              <a:t>(</a:t>
            </a:r>
            <a:r>
              <a:rPr lang="en-US" dirty="0" err="1">
                <a:latin typeface="Comic Sans MS"/>
                <a:cs typeface="Comic Sans MS"/>
              </a:rPr>
              <a:t>SiPMs</a:t>
            </a:r>
            <a:r>
              <a:rPr lang="en-US" dirty="0">
                <a:latin typeface="Comic Sans MS"/>
                <a:cs typeface="Comic Sans MS"/>
              </a:rPr>
              <a:t>)</a:t>
            </a:r>
          </a:p>
          <a:p>
            <a:pPr lvl="1">
              <a:buFont typeface="Wingdings" charset="2"/>
              <a:buChar char="Ø"/>
            </a:pPr>
            <a:r>
              <a:rPr lang="en-US" dirty="0">
                <a:latin typeface="Comic Sans MS"/>
                <a:cs typeface="Comic Sans MS"/>
              </a:rPr>
              <a:t>scintillation and light guide techniques</a:t>
            </a:r>
            <a:endParaRPr lang="en-US" dirty="0" smtClean="0">
              <a:latin typeface="Comic Sans MS"/>
              <a:cs typeface="Comic Sans MS"/>
            </a:endParaRPr>
          </a:p>
          <a:p>
            <a:pPr lvl="1">
              <a:buFont typeface="Wingdings" charset="2"/>
              <a:buChar char="Ø"/>
            </a:pPr>
            <a:r>
              <a:rPr lang="en-US" dirty="0" smtClean="0">
                <a:latin typeface="Comic Sans MS"/>
                <a:cs typeface="Comic Sans MS"/>
              </a:rPr>
              <a:t>fast </a:t>
            </a:r>
            <a:r>
              <a:rPr lang="en-US" dirty="0">
                <a:latin typeface="Comic Sans MS"/>
                <a:cs typeface="Comic Sans MS"/>
              </a:rPr>
              <a:t>analog readout electronics and data acquisition</a:t>
            </a:r>
          </a:p>
          <a:p>
            <a:pPr lvl="1">
              <a:buFont typeface="Wingdings" charset="2"/>
              <a:buChar char="Ø"/>
            </a:pPr>
            <a:r>
              <a:rPr lang="en-US" dirty="0">
                <a:latin typeface="Comic Sans MS"/>
                <a:cs typeface="Comic Sans MS"/>
              </a:rPr>
              <a:t>on-line image formation and analysis</a:t>
            </a:r>
            <a:endParaRPr lang="en-US" dirty="0" smtClean="0">
              <a:latin typeface="Comic Sans MS"/>
              <a:cs typeface="Comic Sans MS"/>
            </a:endParaRPr>
          </a:p>
          <a:p>
            <a:pPr lvl="1">
              <a:buFont typeface="Wingdings" charset="2"/>
              <a:buChar char="Ø"/>
            </a:pPr>
            <a:r>
              <a:rPr lang="en-US" dirty="0" smtClean="0">
                <a:latin typeface="Comic Sans MS"/>
                <a:cs typeface="Comic Sans MS"/>
              </a:rPr>
              <a:t>3D image </a:t>
            </a:r>
            <a:r>
              <a:rPr lang="en-US" dirty="0">
                <a:latin typeface="Comic Sans MS"/>
                <a:cs typeface="Comic Sans MS"/>
              </a:rPr>
              <a:t>reconstruction </a:t>
            </a:r>
            <a:r>
              <a:rPr lang="en-US" dirty="0" smtClean="0">
                <a:latin typeface="Comic Sans MS"/>
                <a:cs typeface="Comic Sans MS"/>
              </a:rPr>
              <a:t>algorithm development</a:t>
            </a:r>
          </a:p>
          <a:p>
            <a:pPr lvl="1">
              <a:buFont typeface="Wingdings" charset="2"/>
              <a:buChar char="Ø"/>
            </a:pPr>
            <a:r>
              <a:rPr lang="en-US" dirty="0">
                <a:latin typeface="Comic Sans MS"/>
                <a:cs typeface="Comic Sans MS"/>
              </a:rPr>
              <a:t>compact </a:t>
            </a:r>
            <a:r>
              <a:rPr lang="en-US" dirty="0" smtClean="0">
                <a:latin typeface="Comic Sans MS"/>
                <a:cs typeface="Comic Sans MS"/>
              </a:rPr>
              <a:t>detectors</a:t>
            </a:r>
          </a:p>
          <a:p>
            <a:pPr lvl="1">
              <a:buFont typeface="Wingdings" charset="2"/>
              <a:buChar char="Ø"/>
            </a:pPr>
            <a:endParaRPr lang="en-US" dirty="0" smtClean="0">
              <a:latin typeface="Comic Sans MS"/>
              <a:cs typeface="Comic Sans MS"/>
            </a:endParaRPr>
          </a:p>
          <a:p>
            <a:pPr>
              <a:buFont typeface="Wingdings" charset="2"/>
              <a:buChar char="§"/>
            </a:pPr>
            <a:r>
              <a:rPr lang="en-US" dirty="0" smtClean="0">
                <a:solidFill>
                  <a:srgbClr val="0000FF"/>
                </a:solidFill>
                <a:latin typeface="Comic Sans MS"/>
                <a:cs typeface="Comic Sans MS"/>
              </a:rPr>
              <a:t>Support design and construction of new detector systems</a:t>
            </a:r>
            <a:r>
              <a:rPr lang="en-US" dirty="0" smtClean="0">
                <a:latin typeface="Comic Sans MS"/>
                <a:cs typeface="Comic Sans MS"/>
              </a:rPr>
              <a:t>- </a:t>
            </a:r>
          </a:p>
          <a:p>
            <a:pPr lvl="1"/>
            <a:r>
              <a:rPr lang="en-US" dirty="0" smtClean="0">
                <a:latin typeface="Comic Sans MS"/>
                <a:cs typeface="Comic Sans MS"/>
              </a:rPr>
              <a:t>R+D detector components &amp; systems for all Halls (6 </a:t>
            </a:r>
            <a:r>
              <a:rPr lang="en-US" dirty="0" err="1" smtClean="0">
                <a:latin typeface="Comic Sans MS"/>
                <a:cs typeface="Comic Sans MS"/>
              </a:rPr>
              <a:t>GeV</a:t>
            </a:r>
            <a:r>
              <a:rPr lang="en-US" dirty="0" smtClean="0">
                <a:latin typeface="Comic Sans MS"/>
                <a:cs typeface="Comic Sans MS"/>
              </a:rPr>
              <a:t> &amp; 12 </a:t>
            </a:r>
            <a:r>
              <a:rPr lang="en-US" dirty="0" err="1" smtClean="0">
                <a:latin typeface="Comic Sans MS"/>
                <a:cs typeface="Comic Sans MS"/>
              </a:rPr>
              <a:t>GeV</a:t>
            </a:r>
            <a:r>
              <a:rPr lang="en-US" dirty="0" smtClean="0">
                <a:latin typeface="Comic Sans MS"/>
                <a:cs typeface="Comic Sans MS"/>
              </a:rPr>
              <a:t> )</a:t>
            </a:r>
          </a:p>
          <a:p>
            <a:pPr lvl="1"/>
            <a:endParaRPr lang="en-US" dirty="0" smtClean="0">
              <a:latin typeface="Comic Sans MS"/>
              <a:cs typeface="Comic Sans MS"/>
            </a:endParaRPr>
          </a:p>
          <a:p>
            <a:pPr>
              <a:buFont typeface="Wingdings" charset="2"/>
              <a:buChar char="§"/>
            </a:pPr>
            <a:r>
              <a:rPr lang="en-US" dirty="0" smtClean="0">
                <a:solidFill>
                  <a:srgbClr val="0000FF"/>
                </a:solidFill>
                <a:latin typeface="Comic Sans MS"/>
                <a:cs typeface="Comic Sans MS"/>
              </a:rPr>
              <a:t>Technical consultants for the lab scientists and users-</a:t>
            </a:r>
          </a:p>
          <a:p>
            <a:pPr lvl="1"/>
            <a:r>
              <a:rPr lang="en-US" dirty="0" smtClean="0">
                <a:latin typeface="Comic Sans MS"/>
                <a:cs typeface="Comic Sans MS"/>
              </a:rPr>
              <a:t>recent examples-</a:t>
            </a:r>
          </a:p>
          <a:p>
            <a:pPr lvl="1">
              <a:buFont typeface="Wingdings" pitchFamily="2" charset="2"/>
              <a:buChar char="Ø"/>
            </a:pPr>
            <a:r>
              <a:rPr lang="en-US" dirty="0" smtClean="0">
                <a:latin typeface="Comic Sans MS"/>
                <a:cs typeface="Comic Sans MS"/>
              </a:rPr>
              <a:t>Cherenkov Mirror Reflectance test setup for the Halls</a:t>
            </a:r>
          </a:p>
          <a:p>
            <a:pPr lvl="1">
              <a:buFont typeface="Wingdings" charset="2"/>
              <a:buChar char="Ø"/>
            </a:pPr>
            <a:r>
              <a:rPr lang="en-US" dirty="0" smtClean="0">
                <a:latin typeface="Comic Sans MS"/>
                <a:cs typeface="Comic Sans MS"/>
              </a:rPr>
              <a:t>Support x-ray emission studies for high gradient SRF cavity R&amp;D</a:t>
            </a:r>
          </a:p>
          <a:p>
            <a:pPr lvl="2">
              <a:buFont typeface="Wingdings" charset="2"/>
              <a:buChar char="Ø"/>
            </a:pPr>
            <a:endParaRPr lang="en-US" dirty="0" smtClean="0">
              <a:latin typeface="Comic Sans MS"/>
              <a:cs typeface="Comic Sans MS"/>
            </a:endParaRPr>
          </a:p>
          <a:p>
            <a:pPr>
              <a:buFont typeface="Wingdings" charset="2"/>
              <a:buChar char="§"/>
            </a:pPr>
            <a:r>
              <a:rPr lang="en-US" dirty="0" smtClean="0">
                <a:solidFill>
                  <a:srgbClr val="0000FF"/>
                </a:solidFill>
                <a:latin typeface="Comic Sans MS"/>
                <a:cs typeface="Comic Sans MS"/>
              </a:rPr>
              <a:t>Development and use of imaging and non-imaging </a:t>
            </a:r>
            <a:r>
              <a:rPr lang="en-US" smtClean="0">
                <a:solidFill>
                  <a:srgbClr val="0000FF"/>
                </a:solidFill>
                <a:latin typeface="Comic Sans MS"/>
                <a:cs typeface="Comic Sans MS"/>
              </a:rPr>
              <a:t>detector systems</a:t>
            </a:r>
          </a:p>
          <a:p>
            <a:pPr lvl="1">
              <a:buFont typeface="Wingdings" pitchFamily="2" charset="2"/>
              <a:buChar char="Ø"/>
            </a:pPr>
            <a:endParaRPr lang="en-US" dirty="0" smtClean="0">
              <a:latin typeface="Comic Sans MS"/>
              <a:cs typeface="Comic Sans MS"/>
            </a:endParaRPr>
          </a:p>
          <a:p>
            <a:pPr lvl="1">
              <a:lnSpc>
                <a:spcPct val="150000"/>
              </a:lnSpc>
              <a:buFont typeface="Wingdings" charset="2"/>
              <a:buChar char="Ø"/>
            </a:pPr>
            <a:endParaRPr lang="en-US" dirty="0" smtClean="0">
              <a:effectLst>
                <a:outerShdw blurRad="38100" dist="38100" dir="2700000" algn="tl">
                  <a:srgbClr val="DDDDDD"/>
                </a:outerShdw>
              </a:effectLst>
              <a:latin typeface="Comic Sans MS"/>
              <a:cs typeface="Comic Sans MS"/>
            </a:endParaRPr>
          </a:p>
        </p:txBody>
      </p:sp>
      <p:sp>
        <p:nvSpPr>
          <p:cNvPr id="4" name="Slide Number Placeholder 3"/>
          <p:cNvSpPr>
            <a:spLocks noGrp="1"/>
          </p:cNvSpPr>
          <p:nvPr>
            <p:ph type="sldNum" sz="quarter" idx="12"/>
          </p:nvPr>
        </p:nvSpPr>
        <p:spPr/>
        <p:txBody>
          <a:bodyPr/>
          <a:lstStyle/>
          <a:p>
            <a:pPr>
              <a:defRPr/>
            </a:pPr>
            <a:fld id="{D35A4C39-ECC4-EC4D-911E-C2BAF29C5AFB}" type="slidenum">
              <a:rPr lang="en-US" smtClean="0"/>
              <a:pPr>
                <a:defRPr/>
              </a:pPr>
              <a:t>3</a:t>
            </a:fld>
            <a:endParaRPr lang="en-US"/>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TextBox 3"/>
          <p:cNvSpPr txBox="1">
            <a:spLocks noChangeArrowheads="1"/>
          </p:cNvSpPr>
          <p:nvPr/>
        </p:nvSpPr>
        <p:spPr bwMode="auto">
          <a:xfrm>
            <a:off x="152400" y="592515"/>
            <a:ext cx="8610600" cy="6494085"/>
          </a:xfrm>
          <a:prstGeom prst="rect">
            <a:avLst/>
          </a:prstGeom>
          <a:noFill/>
          <a:ln w="9525">
            <a:noFill/>
            <a:miter lim="800000"/>
            <a:headEnd/>
            <a:tailEnd/>
          </a:ln>
        </p:spPr>
        <p:txBody>
          <a:bodyPr>
            <a:prstTxWarp prst="textNoShape">
              <a:avLst/>
            </a:prstTxWarp>
            <a:spAutoFit/>
          </a:bodyPr>
          <a:lstStyle/>
          <a:p>
            <a:r>
              <a:rPr lang="en-US" sz="2000" b="1" dirty="0">
                <a:solidFill>
                  <a:srgbClr val="000000"/>
                </a:solidFill>
                <a:latin typeface="Comic Sans MS" pitchFamily="-65" charset="0"/>
                <a:ea typeface="Helvetica" pitchFamily="-65" charset="0"/>
                <a:cs typeface="Helvetica" pitchFamily="-65" charset="0"/>
              </a:rPr>
              <a:t>Fundamental Detector Development</a:t>
            </a:r>
            <a:r>
              <a:rPr lang="en-US" sz="2000" b="1" dirty="0" smtClean="0">
                <a:solidFill>
                  <a:srgbClr val="000000"/>
                </a:solidFill>
                <a:latin typeface="Comic Sans MS" pitchFamily="-65" charset="0"/>
                <a:ea typeface="Helvetica" pitchFamily="-65" charset="0"/>
                <a:cs typeface="Helvetica" pitchFamily="-65" charset="0"/>
              </a:rPr>
              <a:t>:</a:t>
            </a:r>
          </a:p>
          <a:p>
            <a:r>
              <a:rPr lang="en-US" sz="2000" b="1" dirty="0" smtClean="0">
                <a:solidFill>
                  <a:srgbClr val="000000"/>
                </a:solidFill>
                <a:latin typeface="Comic Sans MS" pitchFamily="-65" charset="0"/>
                <a:ea typeface="Helvetica" pitchFamily="-65" charset="0"/>
                <a:cs typeface="Helvetica" pitchFamily="-65" charset="0"/>
              </a:rPr>
              <a:t>-Can </a:t>
            </a:r>
            <a:r>
              <a:rPr lang="en-US" sz="2000" b="1" dirty="0" err="1" smtClean="0">
                <a:solidFill>
                  <a:srgbClr val="000000"/>
                </a:solidFill>
                <a:latin typeface="Comic Sans MS" pitchFamily="-65" charset="0"/>
                <a:ea typeface="Helvetica" pitchFamily="-65" charset="0"/>
                <a:cs typeface="Helvetica" pitchFamily="-65" charset="0"/>
              </a:rPr>
              <a:t>SiPM’s</a:t>
            </a:r>
            <a:r>
              <a:rPr lang="en-US" sz="2000" b="1" dirty="0" smtClean="0">
                <a:solidFill>
                  <a:srgbClr val="000000"/>
                </a:solidFill>
                <a:latin typeface="Comic Sans MS" pitchFamily="-65" charset="0"/>
                <a:ea typeface="Helvetica" pitchFamily="-65" charset="0"/>
                <a:cs typeface="Helvetica" pitchFamily="-65" charset="0"/>
              </a:rPr>
              <a:t> be a robust detector element for nuclear physics?</a:t>
            </a:r>
          </a:p>
          <a:p>
            <a:endParaRPr lang="en-US" sz="2000" b="1" dirty="0" smtClean="0">
              <a:solidFill>
                <a:srgbClr val="000000"/>
              </a:solidFill>
              <a:latin typeface="Comic Sans MS" pitchFamily="-65" charset="0"/>
              <a:ea typeface="Helvetica" pitchFamily="-65" charset="0"/>
              <a:cs typeface="Helvetica" pitchFamily="-65" charset="0"/>
            </a:endParaRPr>
          </a:p>
          <a:p>
            <a:pPr lvl="1">
              <a:buFont typeface="Arial"/>
              <a:buChar char="•"/>
            </a:pPr>
            <a:r>
              <a:rPr lang="en-US" sz="2000" dirty="0" err="1">
                <a:solidFill>
                  <a:srgbClr val="000000"/>
                </a:solidFill>
                <a:latin typeface="Comic Sans MS" pitchFamily="-65" charset="0"/>
                <a:ea typeface="Helvetica" pitchFamily="-65" charset="0"/>
                <a:cs typeface="Helvetica" pitchFamily="-65" charset="0"/>
              </a:rPr>
              <a:t>SiPM</a:t>
            </a:r>
            <a:r>
              <a:rPr lang="en-US" sz="2000" dirty="0">
                <a:solidFill>
                  <a:srgbClr val="000000"/>
                </a:solidFill>
                <a:latin typeface="Comic Sans MS" pitchFamily="-65" charset="0"/>
                <a:ea typeface="Helvetica" pitchFamily="-65" charset="0"/>
                <a:cs typeface="Helvetica" pitchFamily="-65" charset="0"/>
              </a:rPr>
              <a:t> </a:t>
            </a:r>
            <a:r>
              <a:rPr lang="en-US" sz="2000" dirty="0" smtClean="0">
                <a:solidFill>
                  <a:srgbClr val="000000"/>
                </a:solidFill>
                <a:latin typeface="Comic Sans MS" pitchFamily="-65" charset="0"/>
                <a:ea typeface="Helvetica" pitchFamily="-65" charset="0"/>
                <a:cs typeface="Helvetica" pitchFamily="-65" charset="0"/>
              </a:rPr>
              <a:t> Radiation Damage R&amp;D</a:t>
            </a:r>
          </a:p>
          <a:p>
            <a:pPr lvl="2"/>
            <a:r>
              <a:rPr lang="en-US" sz="2000" dirty="0" smtClean="0">
                <a:solidFill>
                  <a:srgbClr val="000000"/>
                </a:solidFill>
                <a:latin typeface="Comic Sans MS" pitchFamily="-65" charset="0"/>
                <a:ea typeface="Helvetica" pitchFamily="-65" charset="0"/>
                <a:cs typeface="Helvetica" pitchFamily="-65" charset="0"/>
              </a:rPr>
              <a:t>Generic Detector R&amp;D for an Electron Ion Collider</a:t>
            </a:r>
          </a:p>
          <a:p>
            <a:pPr lvl="1">
              <a:buFont typeface="Arial"/>
              <a:buChar char="•"/>
            </a:pPr>
            <a:r>
              <a:rPr lang="en-US" sz="2000" dirty="0" err="1" smtClean="0">
                <a:solidFill>
                  <a:srgbClr val="000000"/>
                </a:solidFill>
                <a:latin typeface="Comic Sans MS" pitchFamily="-65" charset="0"/>
                <a:ea typeface="Helvetica" pitchFamily="-65" charset="0"/>
                <a:cs typeface="Helvetica" pitchFamily="-65" charset="0"/>
              </a:rPr>
              <a:t>SiPM</a:t>
            </a:r>
            <a:r>
              <a:rPr lang="en-US" sz="2000" dirty="0" smtClean="0">
                <a:solidFill>
                  <a:srgbClr val="000000"/>
                </a:solidFill>
                <a:latin typeface="Comic Sans MS" pitchFamily="-65" charset="0"/>
                <a:ea typeface="Helvetica" pitchFamily="-65" charset="0"/>
                <a:cs typeface="Helvetica" pitchFamily="-65" charset="0"/>
              </a:rPr>
              <a:t> Detector Development </a:t>
            </a:r>
          </a:p>
          <a:p>
            <a:pPr lvl="2"/>
            <a:r>
              <a:rPr lang="en-US" sz="2000" dirty="0" smtClean="0">
                <a:solidFill>
                  <a:srgbClr val="000000"/>
                </a:solidFill>
                <a:latin typeface="Comic Sans MS" pitchFamily="-65" charset="0"/>
                <a:ea typeface="Helvetica" pitchFamily="-65" charset="0"/>
                <a:cs typeface="Helvetica" pitchFamily="-65" charset="0"/>
              </a:rPr>
              <a:t>DOE</a:t>
            </a:r>
            <a:r>
              <a:rPr lang="en-US" sz="2000" dirty="0">
                <a:solidFill>
                  <a:srgbClr val="000000"/>
                </a:solidFill>
                <a:latin typeface="Comic Sans MS" pitchFamily="-65" charset="0"/>
                <a:ea typeface="Helvetica" pitchFamily="-65" charset="0"/>
                <a:cs typeface="Helvetica" pitchFamily="-65" charset="0"/>
              </a:rPr>
              <a:t>-NP</a:t>
            </a:r>
            <a:r>
              <a:rPr lang="en-US" sz="2000" dirty="0" smtClean="0">
                <a:solidFill>
                  <a:srgbClr val="000000"/>
                </a:solidFill>
                <a:latin typeface="Comic Sans MS" pitchFamily="-65" charset="0"/>
                <a:ea typeface="Helvetica" pitchFamily="-65" charset="0"/>
                <a:cs typeface="Helvetica" pitchFamily="-65" charset="0"/>
              </a:rPr>
              <a:t> Grant</a:t>
            </a:r>
          </a:p>
          <a:p>
            <a:pPr lvl="1">
              <a:buFont typeface="Arial"/>
              <a:buChar char="•"/>
            </a:pPr>
            <a:r>
              <a:rPr lang="en-US" sz="2000" dirty="0" err="1" smtClean="0">
                <a:solidFill>
                  <a:srgbClr val="000000"/>
                </a:solidFill>
                <a:latin typeface="Comic Sans MS" pitchFamily="-65" charset="0"/>
                <a:ea typeface="Helvetica" pitchFamily="-65" charset="0"/>
                <a:cs typeface="Helvetica" pitchFamily="-65" charset="0"/>
              </a:rPr>
              <a:t>SiPM</a:t>
            </a:r>
            <a:r>
              <a:rPr lang="en-US" sz="2000" dirty="0" smtClean="0">
                <a:solidFill>
                  <a:srgbClr val="000000"/>
                </a:solidFill>
                <a:latin typeface="Comic Sans MS" pitchFamily="-65" charset="0"/>
                <a:ea typeface="Helvetica" pitchFamily="-65" charset="0"/>
                <a:cs typeface="Helvetica" pitchFamily="-65" charset="0"/>
              </a:rPr>
              <a:t> based Electro-Optically Coupled Detector </a:t>
            </a:r>
          </a:p>
          <a:p>
            <a:pPr lvl="2"/>
            <a:r>
              <a:rPr lang="en-US" sz="2000" dirty="0" smtClean="0">
                <a:solidFill>
                  <a:srgbClr val="000000"/>
                </a:solidFill>
                <a:latin typeface="Comic Sans MS" pitchFamily="-65" charset="0"/>
                <a:ea typeface="Helvetica" pitchFamily="-65" charset="0"/>
                <a:cs typeface="Helvetica" pitchFamily="-65" charset="0"/>
              </a:rPr>
              <a:t>DOE-NP Early Career Research proposal</a:t>
            </a:r>
          </a:p>
          <a:p>
            <a:pPr lvl="2"/>
            <a:endParaRPr lang="en-US" sz="2000" dirty="0" smtClean="0">
              <a:solidFill>
                <a:srgbClr val="000000"/>
              </a:solidFill>
              <a:latin typeface="Comic Sans MS" pitchFamily="-65" charset="0"/>
              <a:ea typeface="Helvetica" pitchFamily="-65" charset="0"/>
              <a:cs typeface="Helvetica" pitchFamily="-65" charset="0"/>
            </a:endParaRPr>
          </a:p>
          <a:p>
            <a:r>
              <a:rPr lang="en-US" sz="2000" b="1" dirty="0" smtClean="0">
                <a:solidFill>
                  <a:srgbClr val="000000"/>
                </a:solidFill>
                <a:latin typeface="Comic Sans MS" pitchFamily="-65" charset="0"/>
                <a:ea typeface="Helvetica" pitchFamily="-65" charset="0"/>
                <a:cs typeface="Helvetica" pitchFamily="-65" charset="0"/>
              </a:rPr>
              <a:t>Applications to Nuclear </a:t>
            </a:r>
            <a:r>
              <a:rPr lang="en-US" sz="2000" b="1" dirty="0">
                <a:solidFill>
                  <a:srgbClr val="000000"/>
                </a:solidFill>
                <a:latin typeface="Comic Sans MS" pitchFamily="-65" charset="0"/>
                <a:ea typeface="Helvetica" pitchFamily="-65" charset="0"/>
                <a:cs typeface="Helvetica" pitchFamily="-65" charset="0"/>
              </a:rPr>
              <a:t>Imaging</a:t>
            </a:r>
            <a:r>
              <a:rPr lang="en-US" sz="2000" b="1" dirty="0" smtClean="0">
                <a:solidFill>
                  <a:srgbClr val="000000"/>
                </a:solidFill>
                <a:latin typeface="Comic Sans MS" pitchFamily="-65" charset="0"/>
                <a:ea typeface="Helvetica" pitchFamily="-65" charset="0"/>
                <a:cs typeface="Helvetica" pitchFamily="-65" charset="0"/>
              </a:rPr>
              <a:t>:</a:t>
            </a:r>
          </a:p>
          <a:p>
            <a:r>
              <a:rPr lang="en-US" sz="2000" b="1" dirty="0" smtClean="0">
                <a:solidFill>
                  <a:srgbClr val="000000"/>
                </a:solidFill>
                <a:latin typeface="Comic Sans MS" pitchFamily="-65" charset="0"/>
                <a:ea typeface="Helvetica" pitchFamily="-65" charset="0"/>
                <a:cs typeface="Helvetica" pitchFamily="-65" charset="0"/>
              </a:rPr>
              <a:t>-Can nuclear physics detector technology meet societal needs?</a:t>
            </a:r>
          </a:p>
          <a:p>
            <a:endParaRPr lang="en-US" sz="2000" b="1" dirty="0">
              <a:solidFill>
                <a:srgbClr val="000000"/>
              </a:solidFill>
              <a:latin typeface="Comic Sans MS" pitchFamily="-65" charset="0"/>
              <a:ea typeface="Helvetica" pitchFamily="-65" charset="0"/>
              <a:cs typeface="Helvetica" pitchFamily="-65" charset="0"/>
            </a:endParaRPr>
          </a:p>
          <a:p>
            <a:pPr lvl="1">
              <a:buFont typeface="Arial"/>
              <a:buChar char="•"/>
            </a:pPr>
            <a:r>
              <a:rPr lang="en-US" sz="2000" dirty="0">
                <a:solidFill>
                  <a:srgbClr val="000000"/>
                </a:solidFill>
                <a:latin typeface="Comic Sans MS" pitchFamily="-65" charset="0"/>
                <a:ea typeface="Helvetica" pitchFamily="-65" charset="0"/>
                <a:cs typeface="Helvetica" pitchFamily="-65" charset="0"/>
              </a:rPr>
              <a:t>Clinical/Preclinical nuclear medicine imaging</a:t>
            </a:r>
            <a:r>
              <a:rPr lang="en-US" sz="2000" dirty="0" smtClean="0">
                <a:solidFill>
                  <a:srgbClr val="000000"/>
                </a:solidFill>
                <a:latin typeface="Comic Sans MS" pitchFamily="-65" charset="0"/>
                <a:ea typeface="Helvetica" pitchFamily="-65" charset="0"/>
                <a:cs typeface="Helvetica" pitchFamily="-65" charset="0"/>
              </a:rPr>
              <a:t> </a:t>
            </a:r>
          </a:p>
          <a:p>
            <a:pPr lvl="2"/>
            <a:r>
              <a:rPr lang="en-US" sz="2000" dirty="0" smtClean="0">
                <a:solidFill>
                  <a:srgbClr val="000000"/>
                </a:solidFill>
                <a:latin typeface="Comic Sans MS" pitchFamily="-65" charset="0"/>
                <a:ea typeface="Helvetica" pitchFamily="-65" charset="0"/>
                <a:cs typeface="Helvetica" pitchFamily="-65" charset="0"/>
              </a:rPr>
              <a:t>(</a:t>
            </a:r>
            <a:r>
              <a:rPr lang="en-US" sz="2000" dirty="0">
                <a:solidFill>
                  <a:srgbClr val="000000"/>
                </a:solidFill>
                <a:latin typeface="Comic Sans MS" pitchFamily="-65" charset="0"/>
                <a:ea typeface="Helvetica" pitchFamily="-65" charset="0"/>
                <a:cs typeface="Helvetica" pitchFamily="-65" charset="0"/>
              </a:rPr>
              <a:t>collaborating institutions</a:t>
            </a:r>
            <a:r>
              <a:rPr lang="en-US" sz="2000" dirty="0" smtClean="0">
                <a:solidFill>
                  <a:srgbClr val="000000"/>
                </a:solidFill>
                <a:latin typeface="Comic Sans MS" pitchFamily="-65" charset="0"/>
                <a:ea typeface="Helvetica" pitchFamily="-65" charset="0"/>
                <a:cs typeface="Helvetica" pitchFamily="-65" charset="0"/>
              </a:rPr>
              <a:t>)</a:t>
            </a:r>
          </a:p>
          <a:p>
            <a:pPr lvl="1">
              <a:buFont typeface="Arial"/>
              <a:buChar char="•"/>
            </a:pPr>
            <a:r>
              <a:rPr lang="en-US" sz="2000" dirty="0">
                <a:latin typeface="Comic Sans MS" pitchFamily="-65" charset="0"/>
                <a:ea typeface="Comic Sans MS" pitchFamily="-65" charset="0"/>
                <a:cs typeface="Comic Sans MS" pitchFamily="-65" charset="0"/>
              </a:rPr>
              <a:t>B</a:t>
            </a:r>
            <a:r>
              <a:rPr lang="en-US" sz="2000" dirty="0" smtClean="0">
                <a:latin typeface="Comic Sans MS" pitchFamily="-65" charset="0"/>
                <a:ea typeface="Comic Sans MS" pitchFamily="-65" charset="0"/>
                <a:cs typeface="Comic Sans MS" pitchFamily="-65" charset="0"/>
              </a:rPr>
              <a:t>iological </a:t>
            </a:r>
            <a:r>
              <a:rPr lang="en-US" sz="2000" dirty="0">
                <a:latin typeface="Comic Sans MS" pitchFamily="-65" charset="0"/>
                <a:ea typeface="Comic Sans MS" pitchFamily="-65" charset="0"/>
                <a:cs typeface="Comic Sans MS" pitchFamily="-65" charset="0"/>
              </a:rPr>
              <a:t>S</a:t>
            </a:r>
            <a:r>
              <a:rPr lang="en-US" sz="2000" dirty="0" smtClean="0">
                <a:latin typeface="Comic Sans MS" pitchFamily="-65" charset="0"/>
                <a:ea typeface="Comic Sans MS" pitchFamily="-65" charset="0"/>
                <a:cs typeface="Comic Sans MS" pitchFamily="-65" charset="0"/>
              </a:rPr>
              <a:t>ystems Imaging </a:t>
            </a:r>
          </a:p>
          <a:p>
            <a:pPr lvl="2"/>
            <a:r>
              <a:rPr lang="en-US" sz="2000" dirty="0" smtClean="0">
                <a:latin typeface="Comic Sans MS" pitchFamily="-65" charset="0"/>
                <a:ea typeface="Comic Sans MS" pitchFamily="-65" charset="0"/>
                <a:cs typeface="Comic Sans MS" pitchFamily="-65" charset="0"/>
              </a:rPr>
              <a:t>DOE</a:t>
            </a:r>
            <a:r>
              <a:rPr lang="en-US" sz="2000" dirty="0">
                <a:latin typeface="Comic Sans MS" pitchFamily="-65" charset="0"/>
                <a:ea typeface="Comic Sans MS" pitchFamily="-65" charset="0"/>
                <a:cs typeface="Comic Sans MS" pitchFamily="-65" charset="0"/>
              </a:rPr>
              <a:t>-BER (Scientific Focus Area: SFA</a:t>
            </a:r>
            <a:r>
              <a:rPr lang="en-US" sz="2000" dirty="0" smtClean="0">
                <a:latin typeface="Comic Sans MS" pitchFamily="-65" charset="0"/>
                <a:ea typeface="Comic Sans MS" pitchFamily="-65" charset="0"/>
                <a:cs typeface="Comic Sans MS" pitchFamily="-65" charset="0"/>
              </a:rPr>
              <a:t>)</a:t>
            </a:r>
          </a:p>
          <a:p>
            <a:pPr lvl="1"/>
            <a:endParaRPr lang="en-US" sz="2000" dirty="0">
              <a:latin typeface="Comic Sans MS" pitchFamily="-65" charset="0"/>
              <a:ea typeface="Comic Sans MS" pitchFamily="-65" charset="0"/>
              <a:cs typeface="Comic Sans MS" pitchFamily="-65" charset="0"/>
            </a:endParaRPr>
          </a:p>
          <a:p>
            <a:pPr lvl="2"/>
            <a:endParaRPr lang="en-US" sz="2000" dirty="0">
              <a:solidFill>
                <a:srgbClr val="000000"/>
              </a:solidFill>
              <a:latin typeface="Comic Sans MS" pitchFamily="-65" charset="0"/>
              <a:ea typeface="Helvetica" pitchFamily="-65" charset="0"/>
              <a:cs typeface="Helvetica" pitchFamily="-65" charset="0"/>
            </a:endParaRPr>
          </a:p>
          <a:p>
            <a:endParaRPr lang="en-US" dirty="0">
              <a:latin typeface="Comic Sans MS" pitchFamily="-65" charset="0"/>
              <a:ea typeface="Comic Sans MS" pitchFamily="-65" charset="0"/>
              <a:cs typeface="Comic Sans MS" pitchFamily="-65" charset="0"/>
            </a:endParaRPr>
          </a:p>
          <a:p>
            <a:endParaRPr lang="en-US" dirty="0">
              <a:latin typeface="Comic Sans MS" pitchFamily="-65" charset="0"/>
              <a:ea typeface="Comic Sans MS" pitchFamily="-65" charset="0"/>
              <a:cs typeface="Comic Sans MS" pitchFamily="-65" charset="0"/>
            </a:endParaRPr>
          </a:p>
        </p:txBody>
      </p:sp>
      <p:sp>
        <p:nvSpPr>
          <p:cNvPr id="19459" name="TextBox 4"/>
          <p:cNvSpPr txBox="1">
            <a:spLocks noChangeArrowheads="1"/>
          </p:cNvSpPr>
          <p:nvPr/>
        </p:nvSpPr>
        <p:spPr bwMode="auto">
          <a:xfrm>
            <a:off x="1676400" y="147637"/>
            <a:ext cx="5791200" cy="461963"/>
          </a:xfrm>
          <a:prstGeom prst="rect">
            <a:avLst/>
          </a:prstGeom>
          <a:noFill/>
          <a:ln w="9525">
            <a:noFill/>
            <a:miter lim="800000"/>
            <a:headEnd/>
            <a:tailEnd/>
          </a:ln>
        </p:spPr>
        <p:txBody>
          <a:bodyPr>
            <a:prstTxWarp prst="textNoShape">
              <a:avLst/>
            </a:prstTxWarp>
            <a:spAutoFit/>
          </a:bodyPr>
          <a:lstStyle/>
          <a:p>
            <a:pPr algn="ctr"/>
            <a:r>
              <a:rPr lang="en-US" sz="2400" b="1" dirty="0">
                <a:latin typeface="Comic Sans MS" pitchFamily="-65" charset="0"/>
                <a:ea typeface="Comic Sans MS" pitchFamily="-65" charset="0"/>
                <a:cs typeface="Comic Sans MS" pitchFamily="-65" charset="0"/>
              </a:rPr>
              <a:t>Detector R&amp;D</a:t>
            </a:r>
            <a:r>
              <a:rPr lang="en-US" sz="2400" b="1" dirty="0" smtClean="0">
                <a:latin typeface="Comic Sans MS" pitchFamily="-65" charset="0"/>
                <a:ea typeface="Comic Sans MS" pitchFamily="-65" charset="0"/>
                <a:cs typeface="Comic Sans MS" pitchFamily="-65" charset="0"/>
              </a:rPr>
              <a:t> for </a:t>
            </a:r>
            <a:r>
              <a:rPr lang="en-US" sz="2400" b="1" dirty="0" err="1" smtClean="0">
                <a:latin typeface="Comic Sans MS" pitchFamily="-65" charset="0"/>
                <a:ea typeface="Comic Sans MS" pitchFamily="-65" charset="0"/>
                <a:cs typeface="Comic Sans MS" pitchFamily="-65" charset="0"/>
              </a:rPr>
              <a:t>JLab</a:t>
            </a:r>
            <a:r>
              <a:rPr lang="en-US" sz="2400" b="1" dirty="0" smtClean="0">
                <a:latin typeface="Comic Sans MS" pitchFamily="-65" charset="0"/>
                <a:ea typeface="Comic Sans MS" pitchFamily="-65" charset="0"/>
                <a:cs typeface="Comic Sans MS" pitchFamily="-65" charset="0"/>
              </a:rPr>
              <a:t> &amp; Society</a:t>
            </a:r>
            <a:endParaRPr lang="en-US" sz="2400" b="1" dirty="0">
              <a:latin typeface="Comic Sans MS" pitchFamily="-65" charset="0"/>
              <a:ea typeface="Comic Sans MS" pitchFamily="-65" charset="0"/>
              <a:cs typeface="Comic Sans MS" pitchFamily="-65" charset="0"/>
            </a:endParaRPr>
          </a:p>
        </p:txBody>
      </p:sp>
      <p:graphicFrame>
        <p:nvGraphicFramePr>
          <p:cNvPr id="19461" name="Object 5"/>
          <p:cNvGraphicFramePr>
            <a:graphicFrameLocks noChangeAspect="1"/>
          </p:cNvGraphicFramePr>
          <p:nvPr/>
        </p:nvGraphicFramePr>
        <p:xfrm>
          <a:off x="6934200" y="4495800"/>
          <a:ext cx="1698625" cy="2097087"/>
        </p:xfrm>
        <a:graphic>
          <a:graphicData uri="http://schemas.openxmlformats.org/presentationml/2006/ole">
            <p:oleObj spid="_x0000_s19461" name="Document" r:id="rId3" imgW="3048000" imgH="5586984" progId="Word.Document.8">
              <p:embed/>
            </p:oleObj>
          </a:graphicData>
        </a:graphic>
      </p:graphicFrame>
      <p:pic>
        <p:nvPicPr>
          <p:cNvPr id="6" name="Picture 5"/>
          <p:cNvPicPr>
            <a:picLocks noChangeAspect="1"/>
          </p:cNvPicPr>
          <p:nvPr/>
        </p:nvPicPr>
        <p:blipFill>
          <a:blip r:embed="rId4"/>
          <a:stretch>
            <a:fillRect/>
          </a:stretch>
        </p:blipFill>
        <p:spPr>
          <a:xfrm>
            <a:off x="6688048" y="2209800"/>
            <a:ext cx="2227352" cy="1676400"/>
          </a:xfrm>
          <a:prstGeom prst="rect">
            <a:avLst/>
          </a:prstGeom>
        </p:spPr>
      </p:pic>
      <p:sp>
        <p:nvSpPr>
          <p:cNvPr id="8" name="TextBox 7"/>
          <p:cNvSpPr txBox="1"/>
          <p:nvPr/>
        </p:nvSpPr>
        <p:spPr>
          <a:xfrm>
            <a:off x="8077200" y="3581400"/>
            <a:ext cx="780983" cy="246221"/>
          </a:xfrm>
          <a:prstGeom prst="rect">
            <a:avLst/>
          </a:prstGeom>
          <a:solidFill>
            <a:srgbClr val="66FFFF"/>
          </a:solidFill>
        </p:spPr>
        <p:txBody>
          <a:bodyPr wrap="none" rtlCol="0">
            <a:spAutoFit/>
          </a:bodyPr>
          <a:lstStyle/>
          <a:p>
            <a:r>
              <a:rPr lang="en-US" sz="1000" dirty="0" err="1" smtClean="0">
                <a:latin typeface="Bradley Hand ITC" pitchFamily="66" charset="0"/>
              </a:rPr>
              <a:t>JLab</a:t>
            </a:r>
            <a:r>
              <a:rPr lang="en-US" sz="1000" dirty="0" smtClean="0">
                <a:latin typeface="Bradley Hand ITC" pitchFamily="66" charset="0"/>
              </a:rPr>
              <a:t>/RD</a:t>
            </a:r>
            <a:r>
              <a:rPr lang="en-US" sz="1000" dirty="0" smtClean="0">
                <a:latin typeface="Book Antiqua" pitchFamily="18" charset="0"/>
              </a:rPr>
              <a:t>&amp;</a:t>
            </a:r>
            <a:r>
              <a:rPr lang="en-US" sz="1000" dirty="0" smtClean="0">
                <a:latin typeface="Bradley Hand ITC" pitchFamily="66" charset="0"/>
              </a:rPr>
              <a:t>I</a:t>
            </a:r>
            <a:endParaRPr lang="en-US" sz="1000" dirty="0">
              <a:latin typeface="Bradley Hand ITC" pitchFamily="66" charset="0"/>
            </a:endParaRPr>
          </a:p>
        </p:txBody>
      </p:sp>
      <p:sp>
        <p:nvSpPr>
          <p:cNvPr id="9" name="TextBox 8"/>
          <p:cNvSpPr txBox="1"/>
          <p:nvPr/>
        </p:nvSpPr>
        <p:spPr>
          <a:xfrm>
            <a:off x="7772400" y="6306979"/>
            <a:ext cx="780983" cy="246221"/>
          </a:xfrm>
          <a:prstGeom prst="rect">
            <a:avLst/>
          </a:prstGeom>
          <a:solidFill>
            <a:srgbClr val="66FFFF"/>
          </a:solidFill>
        </p:spPr>
        <p:txBody>
          <a:bodyPr wrap="none" rtlCol="0">
            <a:spAutoFit/>
          </a:bodyPr>
          <a:lstStyle/>
          <a:p>
            <a:r>
              <a:rPr lang="en-US" sz="1000" dirty="0" err="1" smtClean="0">
                <a:latin typeface="Bradley Hand ITC" pitchFamily="66" charset="0"/>
              </a:rPr>
              <a:t>JLab</a:t>
            </a:r>
            <a:r>
              <a:rPr lang="en-US" sz="1000" dirty="0" smtClean="0">
                <a:latin typeface="Bradley Hand ITC" pitchFamily="66" charset="0"/>
              </a:rPr>
              <a:t>/RD</a:t>
            </a:r>
            <a:r>
              <a:rPr lang="en-US" sz="1000" dirty="0" smtClean="0">
                <a:latin typeface="Book Antiqua" pitchFamily="18" charset="0"/>
              </a:rPr>
              <a:t>&amp;</a:t>
            </a:r>
            <a:r>
              <a:rPr lang="en-US" sz="1000" dirty="0" smtClean="0">
                <a:latin typeface="Bradley Hand ITC" pitchFamily="66" charset="0"/>
              </a:rPr>
              <a:t>I</a:t>
            </a:r>
            <a:endParaRPr lang="en-US" sz="1000" dirty="0">
              <a:latin typeface="Bradley Hand ITC" pitchFamily="66" charset="0"/>
            </a:endParaRPr>
          </a:p>
        </p:txBody>
      </p:sp>
      <p:sp>
        <p:nvSpPr>
          <p:cNvPr id="10" name="Slide Number Placeholder 9"/>
          <p:cNvSpPr>
            <a:spLocks noGrp="1"/>
          </p:cNvSpPr>
          <p:nvPr>
            <p:ph type="sldNum" sz="quarter" idx="12"/>
          </p:nvPr>
        </p:nvSpPr>
        <p:spPr/>
        <p:txBody>
          <a:bodyPr/>
          <a:lstStyle/>
          <a:p>
            <a:pPr>
              <a:defRPr/>
            </a:pPr>
            <a:fld id="{D35A4C39-ECC4-EC4D-911E-C2BAF29C5AFB}" type="slidenum">
              <a:rPr lang="en-US" smtClean="0"/>
              <a:pPr>
                <a:defRPr/>
              </a:pPr>
              <a:t>4</a:t>
            </a:fld>
            <a:endParaRPr lang="en-US"/>
          </a:p>
        </p:txBody>
      </p:sp>
      <p:sp>
        <p:nvSpPr>
          <p:cNvPr id="12" name="Right Arrow 11"/>
          <p:cNvSpPr/>
          <p:nvPr/>
        </p:nvSpPr>
        <p:spPr>
          <a:xfrm flipV="1">
            <a:off x="381000" y="3200400"/>
            <a:ext cx="381000" cy="228600"/>
          </a:xfrm>
          <a:prstGeom prst="rightArrow">
            <a:avLst>
              <a:gd name="adj1" fmla="val 50000"/>
              <a:gd name="adj2" fmla="val 3333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Rectangle 9"/>
          <p:cNvSpPr/>
          <p:nvPr/>
        </p:nvSpPr>
        <p:spPr>
          <a:xfrm>
            <a:off x="1295400" y="2362200"/>
            <a:ext cx="6568705" cy="1002742"/>
          </a:xfrm>
          <a:prstGeom prst="rect">
            <a:avLst/>
          </a:prstGeom>
          <a:noFill/>
          <a:effectLst>
            <a:glow rad="101600">
              <a:srgbClr val="FFFF00">
                <a:alpha val="75000"/>
              </a:srgbClr>
            </a:glow>
            <a:softEdge rad="304800"/>
          </a:effectLst>
        </p:spPr>
        <p:txBody>
          <a:bodyPr lIns="17684" tIns="8842" rIns="17684" bIns="8842">
            <a:prstTxWarp prst="textNoShape">
              <a:avLst/>
            </a:prstTxWarp>
            <a:spAutoFit/>
          </a:bodyPr>
          <a:lstStyle/>
          <a:p>
            <a:pPr algn="ctr" defTabSz="423863">
              <a:defRPr/>
            </a:pPr>
            <a:r>
              <a:rPr lang="en-US" sz="3200" dirty="0">
                <a:solidFill>
                  <a:srgbClr val="333399"/>
                </a:solidFill>
                <a:latin typeface="Comic Sans MS"/>
                <a:ea typeface="Helvetica" pitchFamily="-1" charset="0"/>
                <a:cs typeface="Comic Sans MS"/>
              </a:rPr>
              <a:t>Fundamental Detector Development</a:t>
            </a:r>
          </a:p>
        </p:txBody>
      </p:sp>
      <p:sp>
        <p:nvSpPr>
          <p:cNvPr id="3" name="Slide Number Placeholder 2"/>
          <p:cNvSpPr>
            <a:spLocks noGrp="1"/>
          </p:cNvSpPr>
          <p:nvPr>
            <p:ph type="sldNum" sz="quarter" idx="12"/>
          </p:nvPr>
        </p:nvSpPr>
        <p:spPr/>
        <p:txBody>
          <a:bodyPr/>
          <a:lstStyle/>
          <a:p>
            <a:pPr>
              <a:defRPr/>
            </a:pPr>
            <a:fld id="{D35A4C39-ECC4-EC4D-911E-C2BAF29C5AFB}" type="slidenum">
              <a:rPr lang="en-US" smtClean="0"/>
              <a:pPr>
                <a:defRPr/>
              </a:pPr>
              <a:t>5</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62" name="TextBox 1"/>
          <p:cNvSpPr txBox="1">
            <a:spLocks noChangeArrowheads="1"/>
          </p:cNvSpPr>
          <p:nvPr/>
        </p:nvSpPr>
        <p:spPr bwMode="auto">
          <a:xfrm>
            <a:off x="0" y="0"/>
            <a:ext cx="9144000" cy="708025"/>
          </a:xfrm>
          <a:prstGeom prst="rect">
            <a:avLst/>
          </a:prstGeom>
          <a:noFill/>
          <a:ln w="9525">
            <a:noFill/>
            <a:miter lim="800000"/>
            <a:headEnd/>
            <a:tailEnd/>
          </a:ln>
        </p:spPr>
        <p:txBody>
          <a:bodyPr>
            <a:prstTxWarp prst="textNoShape">
              <a:avLst/>
            </a:prstTxWarp>
            <a:spAutoFit/>
          </a:bodyPr>
          <a:lstStyle/>
          <a:p>
            <a:pPr algn="ctr"/>
            <a:r>
              <a:rPr lang="en-US" sz="2000" b="1" dirty="0">
                <a:latin typeface="Comic Sans MS" pitchFamily="-65" charset="0"/>
                <a:ea typeface="Comic Sans MS" pitchFamily="-65" charset="0"/>
                <a:cs typeface="Comic Sans MS" pitchFamily="-65" charset="0"/>
              </a:rPr>
              <a:t>A Radiation Tolerant High-Magnetic Field Immune High-Signal Fidelity</a:t>
            </a:r>
            <a:br>
              <a:rPr lang="en-US" sz="2000" b="1" dirty="0">
                <a:latin typeface="Comic Sans MS" pitchFamily="-65" charset="0"/>
                <a:ea typeface="Comic Sans MS" pitchFamily="-65" charset="0"/>
                <a:cs typeface="Comic Sans MS" pitchFamily="-65" charset="0"/>
              </a:rPr>
            </a:br>
            <a:r>
              <a:rPr lang="en-US" sz="2000" b="1" dirty="0">
                <a:latin typeface="Comic Sans MS" pitchFamily="-65" charset="0"/>
                <a:ea typeface="Comic Sans MS" pitchFamily="-65" charset="0"/>
                <a:cs typeface="Comic Sans MS" pitchFamily="-65" charset="0"/>
              </a:rPr>
              <a:t>Electro-Optically Coupled Detector (EOCD) for Nuclear Physics</a:t>
            </a:r>
          </a:p>
        </p:txBody>
      </p:sp>
      <p:sp>
        <p:nvSpPr>
          <p:cNvPr id="9" name="TextBox 8"/>
          <p:cNvSpPr txBox="1"/>
          <p:nvPr/>
        </p:nvSpPr>
        <p:spPr>
          <a:xfrm>
            <a:off x="228600" y="762000"/>
            <a:ext cx="8534400" cy="1754327"/>
          </a:xfrm>
          <a:prstGeom prst="rect">
            <a:avLst/>
          </a:prstGeom>
          <a:noFill/>
        </p:spPr>
        <p:txBody>
          <a:bodyPr wrap="square" rtlCol="0">
            <a:spAutoFit/>
          </a:bodyPr>
          <a:lstStyle/>
          <a:p>
            <a:r>
              <a:rPr lang="en-US" b="1" dirty="0" smtClean="0">
                <a:latin typeface="Comic Sans MS"/>
                <a:cs typeface="Comic Sans MS"/>
              </a:rPr>
              <a:t>Problem</a:t>
            </a:r>
            <a:r>
              <a:rPr lang="en-US" dirty="0" smtClean="0">
                <a:latin typeface="Comic Sans MS"/>
                <a:cs typeface="Comic Sans MS"/>
              </a:rPr>
              <a:t>- Need for robust detector components able to tolerate:</a:t>
            </a:r>
          </a:p>
          <a:p>
            <a:pPr lvl="1">
              <a:buFont typeface="Wingdings" charset="2"/>
              <a:buChar char="§"/>
            </a:pPr>
            <a:r>
              <a:rPr lang="en-US" dirty="0" smtClean="0">
                <a:latin typeface="Comic Sans MS"/>
                <a:cs typeface="Comic Sans MS"/>
              </a:rPr>
              <a:t>high-radiation</a:t>
            </a:r>
          </a:p>
          <a:p>
            <a:pPr lvl="1">
              <a:buFont typeface="Wingdings" charset="2"/>
              <a:buChar char="§"/>
            </a:pPr>
            <a:r>
              <a:rPr lang="en-US" dirty="0" smtClean="0">
                <a:latin typeface="Comic Sans MS"/>
                <a:cs typeface="Comic Sans MS"/>
              </a:rPr>
              <a:t>high-magnetic field </a:t>
            </a:r>
          </a:p>
          <a:p>
            <a:r>
              <a:rPr lang="en-US" b="1" dirty="0" smtClean="0">
                <a:latin typeface="Comic Sans MS"/>
                <a:cs typeface="Comic Sans MS"/>
              </a:rPr>
              <a:t>Applications</a:t>
            </a:r>
            <a:r>
              <a:rPr lang="en-US" dirty="0" smtClean="0">
                <a:latin typeface="Comic Sans MS"/>
                <a:cs typeface="Comic Sans MS"/>
              </a:rPr>
              <a:t>-nuclear and high energy physics:</a:t>
            </a:r>
          </a:p>
          <a:p>
            <a:pPr lvl="1">
              <a:buFont typeface="Wingdings" charset="2"/>
              <a:buChar char="§"/>
            </a:pPr>
            <a:r>
              <a:rPr lang="en-US" dirty="0" smtClean="0">
                <a:latin typeface="Comic Sans MS"/>
                <a:cs typeface="Comic Sans MS"/>
              </a:rPr>
              <a:t>detectors of internal-reflected Cerenkov light (</a:t>
            </a:r>
            <a:r>
              <a:rPr lang="en-US" dirty="0" err="1" smtClean="0">
                <a:latin typeface="Comic Sans MS"/>
                <a:cs typeface="Comic Sans MS"/>
              </a:rPr>
              <a:t>DIRCs</a:t>
            </a:r>
            <a:r>
              <a:rPr lang="en-US" dirty="0" smtClean="0">
                <a:latin typeface="Comic Sans MS"/>
                <a:cs typeface="Comic Sans MS"/>
              </a:rPr>
              <a:t>)</a:t>
            </a:r>
            <a:endParaRPr lang="en-US" dirty="0" smtClean="0"/>
          </a:p>
          <a:p>
            <a:pPr lvl="1">
              <a:buFont typeface="Wingdings" charset="2"/>
              <a:buChar char="§"/>
            </a:pPr>
            <a:r>
              <a:rPr lang="en-US" dirty="0" smtClean="0">
                <a:latin typeface="Comic Sans MS"/>
                <a:cs typeface="Comic Sans MS"/>
              </a:rPr>
              <a:t>electromagnetic calorimeters (</a:t>
            </a:r>
            <a:r>
              <a:rPr lang="en-US" dirty="0" err="1" smtClean="0">
                <a:latin typeface="Comic Sans MS"/>
                <a:cs typeface="Comic Sans MS"/>
              </a:rPr>
              <a:t>EMCs</a:t>
            </a:r>
            <a:r>
              <a:rPr lang="en-US" dirty="0" smtClean="0">
                <a:latin typeface="Comic Sans MS"/>
                <a:cs typeface="Comic Sans MS"/>
              </a:rPr>
              <a:t>) </a:t>
            </a:r>
          </a:p>
        </p:txBody>
      </p:sp>
      <p:sp>
        <p:nvSpPr>
          <p:cNvPr id="10" name="TextBox 9"/>
          <p:cNvSpPr txBox="1"/>
          <p:nvPr/>
        </p:nvSpPr>
        <p:spPr>
          <a:xfrm>
            <a:off x="152400" y="2464475"/>
            <a:ext cx="8305800" cy="2862323"/>
          </a:xfrm>
          <a:prstGeom prst="rect">
            <a:avLst/>
          </a:prstGeom>
          <a:noFill/>
        </p:spPr>
        <p:txBody>
          <a:bodyPr wrap="square" rtlCol="0">
            <a:spAutoFit/>
          </a:bodyPr>
          <a:lstStyle/>
          <a:p>
            <a:r>
              <a:rPr lang="en-US" b="1" dirty="0" smtClean="0">
                <a:latin typeface="Comic Sans MS"/>
                <a:cs typeface="Comic Sans MS"/>
              </a:rPr>
              <a:t>Solution</a:t>
            </a:r>
            <a:r>
              <a:rPr lang="en-US" dirty="0" smtClean="0">
                <a:latin typeface="Comic Sans MS"/>
                <a:cs typeface="Comic Sans MS"/>
              </a:rPr>
              <a:t>- EOCD</a:t>
            </a:r>
          </a:p>
          <a:p>
            <a:pPr lvl="1">
              <a:buFont typeface="Wingdings" charset="2"/>
              <a:buChar char="§"/>
            </a:pPr>
            <a:r>
              <a:rPr lang="en-US" dirty="0" smtClean="0">
                <a:latin typeface="Comic Sans MS"/>
                <a:cs typeface="Comic Sans MS"/>
              </a:rPr>
              <a:t>radiation tolerant</a:t>
            </a:r>
          </a:p>
          <a:p>
            <a:pPr lvl="1">
              <a:buFont typeface="Wingdings" charset="2"/>
              <a:buChar char="§"/>
            </a:pPr>
            <a:r>
              <a:rPr lang="en-US" dirty="0" smtClean="0">
                <a:latin typeface="Comic Sans MS"/>
                <a:cs typeface="Comic Sans MS"/>
              </a:rPr>
              <a:t>ultra-compact</a:t>
            </a:r>
          </a:p>
          <a:p>
            <a:pPr lvl="1">
              <a:buFont typeface="Wingdings" charset="2"/>
              <a:buChar char="§"/>
            </a:pPr>
            <a:r>
              <a:rPr lang="en-US" dirty="0" smtClean="0">
                <a:latin typeface="Comic Sans MS"/>
                <a:cs typeface="Comic Sans MS"/>
              </a:rPr>
              <a:t>immune to B-fields</a:t>
            </a:r>
          </a:p>
          <a:p>
            <a:pPr lvl="1">
              <a:buFont typeface="Wingdings" charset="2"/>
              <a:buChar char="§"/>
            </a:pPr>
            <a:r>
              <a:rPr lang="en-US" dirty="0" smtClean="0">
                <a:latin typeface="Comic Sans MS"/>
                <a:cs typeface="Comic Sans MS"/>
              </a:rPr>
              <a:t>reduced complexity (less cables)</a:t>
            </a:r>
          </a:p>
          <a:p>
            <a:pPr lvl="1">
              <a:buFont typeface="Wingdings" charset="2"/>
              <a:buChar char="§"/>
            </a:pPr>
            <a:r>
              <a:rPr lang="en-US" dirty="0" smtClean="0">
                <a:latin typeface="Comic Sans MS"/>
                <a:cs typeface="Comic Sans MS"/>
              </a:rPr>
              <a:t>signal pulse preserved:</a:t>
            </a:r>
          </a:p>
          <a:p>
            <a:pPr lvl="2">
              <a:buFont typeface="Wingdings" charset="2"/>
              <a:buChar char="Ø"/>
            </a:pPr>
            <a:r>
              <a:rPr lang="en-US" dirty="0" smtClean="0">
                <a:latin typeface="Comic Sans MS"/>
                <a:cs typeface="Comic Sans MS"/>
              </a:rPr>
              <a:t> amplitude</a:t>
            </a:r>
          </a:p>
          <a:p>
            <a:pPr lvl="2">
              <a:buFont typeface="Wingdings" charset="2"/>
              <a:buChar char="Ø"/>
            </a:pPr>
            <a:r>
              <a:rPr lang="en-US" dirty="0" smtClean="0">
                <a:latin typeface="Comic Sans MS"/>
                <a:cs typeface="Comic Sans MS"/>
              </a:rPr>
              <a:t> timing </a:t>
            </a:r>
          </a:p>
          <a:p>
            <a:pPr lvl="2">
              <a:buFont typeface="Wingdings" charset="2"/>
              <a:buChar char="Ø"/>
            </a:pPr>
            <a:r>
              <a:rPr lang="en-US" dirty="0" smtClean="0">
                <a:latin typeface="Comic Sans MS"/>
                <a:cs typeface="Comic Sans MS"/>
              </a:rPr>
              <a:t> phase </a:t>
            </a:r>
          </a:p>
          <a:p>
            <a:endParaRPr lang="en-US" dirty="0"/>
          </a:p>
        </p:txBody>
      </p:sp>
      <p:pic>
        <p:nvPicPr>
          <p:cNvPr id="8" name="Picture 7"/>
          <p:cNvPicPr>
            <a:picLocks noChangeAspect="1"/>
          </p:cNvPicPr>
          <p:nvPr/>
        </p:nvPicPr>
        <p:blipFill>
          <a:blip r:embed="rId3"/>
          <a:stretch>
            <a:fillRect/>
          </a:stretch>
        </p:blipFill>
        <p:spPr>
          <a:xfrm>
            <a:off x="4502085" y="2514600"/>
            <a:ext cx="4489515" cy="2743200"/>
          </a:xfrm>
          <a:prstGeom prst="rect">
            <a:avLst/>
          </a:prstGeom>
        </p:spPr>
      </p:pic>
      <p:sp>
        <p:nvSpPr>
          <p:cNvPr id="12" name="TextBox 11"/>
          <p:cNvSpPr txBox="1"/>
          <p:nvPr/>
        </p:nvSpPr>
        <p:spPr>
          <a:xfrm>
            <a:off x="228600" y="5029200"/>
            <a:ext cx="6934200" cy="1754327"/>
          </a:xfrm>
          <a:prstGeom prst="rect">
            <a:avLst/>
          </a:prstGeom>
          <a:noFill/>
        </p:spPr>
        <p:txBody>
          <a:bodyPr wrap="square" rtlCol="0">
            <a:spAutoFit/>
          </a:bodyPr>
          <a:lstStyle/>
          <a:p>
            <a:r>
              <a:rPr lang="en-US" dirty="0" err="1" smtClean="0">
                <a:latin typeface="Comic Sans MS"/>
                <a:ea typeface="Times" pitchFamily="-65" charset="0"/>
                <a:cs typeface="Comic Sans MS"/>
              </a:rPr>
              <a:t>SiPM</a:t>
            </a:r>
            <a:r>
              <a:rPr lang="en-US" dirty="0" smtClean="0">
                <a:latin typeface="Comic Sans MS"/>
                <a:ea typeface="Times" pitchFamily="-65" charset="0"/>
                <a:cs typeface="Comic Sans MS"/>
              </a:rPr>
              <a:t> signals:</a:t>
            </a:r>
          </a:p>
          <a:p>
            <a:pPr lvl="1">
              <a:buFont typeface="Arial"/>
              <a:buChar char="•"/>
            </a:pPr>
            <a:r>
              <a:rPr lang="en-US" dirty="0" smtClean="0">
                <a:latin typeface="Comic Sans MS"/>
                <a:ea typeface="Times" pitchFamily="-65" charset="0"/>
                <a:cs typeface="Comic Sans MS"/>
              </a:rPr>
              <a:t>converted simultaneously to multi-</a:t>
            </a:r>
            <a:r>
              <a:rPr lang="en-US" dirty="0" err="1" smtClean="0">
                <a:latin typeface="Symbol" charset="2"/>
                <a:ea typeface="Times" pitchFamily="-65" charset="0"/>
                <a:cs typeface="Symbol" charset="2"/>
              </a:rPr>
              <a:t>l</a:t>
            </a:r>
            <a:r>
              <a:rPr lang="en-US" dirty="0" smtClean="0">
                <a:latin typeface="Comic Sans MS"/>
                <a:ea typeface="Times" pitchFamily="-65" charset="0"/>
                <a:cs typeface="Comic Sans MS"/>
              </a:rPr>
              <a:t> optical signals</a:t>
            </a:r>
          </a:p>
          <a:p>
            <a:pPr lvl="1">
              <a:buFont typeface="Arial"/>
              <a:buChar char="•"/>
            </a:pPr>
            <a:r>
              <a:rPr lang="en-US" dirty="0" smtClean="0">
                <a:latin typeface="Comic Sans MS"/>
                <a:ea typeface="Times" pitchFamily="-65" charset="0"/>
                <a:cs typeface="Comic Sans MS"/>
              </a:rPr>
              <a:t>optically amplified via laser pumped erbium doped fiber</a:t>
            </a:r>
          </a:p>
          <a:p>
            <a:pPr lvl="1">
              <a:buFont typeface="Arial"/>
              <a:buChar char="•"/>
            </a:pPr>
            <a:r>
              <a:rPr lang="en-US" dirty="0" smtClean="0">
                <a:latin typeface="Comic Sans MS"/>
                <a:ea typeface="Times" pitchFamily="-65" charset="0"/>
                <a:cs typeface="Comic Sans MS"/>
              </a:rPr>
              <a:t>multiplexed into a single mode fiber by </a:t>
            </a:r>
            <a:r>
              <a:rPr lang="en-US" dirty="0" err="1" smtClean="0">
                <a:latin typeface="Symbol" charset="2"/>
                <a:ea typeface="Times" pitchFamily="-65" charset="0"/>
                <a:cs typeface="Symbol" charset="2"/>
              </a:rPr>
              <a:t>l</a:t>
            </a:r>
            <a:r>
              <a:rPr lang="en-US" dirty="0" smtClean="0">
                <a:latin typeface="Symbol" charset="2"/>
                <a:ea typeface="Times" pitchFamily="-65" charset="0"/>
                <a:cs typeface="Symbol" charset="2"/>
              </a:rPr>
              <a:t>-</a:t>
            </a:r>
            <a:r>
              <a:rPr lang="en-US" dirty="0" smtClean="0">
                <a:latin typeface="Comic Sans MS"/>
                <a:ea typeface="Times" pitchFamily="-65" charset="0"/>
                <a:cs typeface="Comic Sans MS"/>
              </a:rPr>
              <a:t>division </a:t>
            </a:r>
          </a:p>
          <a:p>
            <a:pPr lvl="1">
              <a:buFont typeface="Arial"/>
              <a:buChar char="•"/>
            </a:pPr>
            <a:r>
              <a:rPr lang="en-US" dirty="0" smtClean="0">
                <a:latin typeface="Comic Sans MS"/>
                <a:ea typeface="Times" pitchFamily="-65" charset="0"/>
                <a:cs typeface="Comic Sans MS"/>
              </a:rPr>
              <a:t>de-multiplexed by receiver </a:t>
            </a:r>
          </a:p>
          <a:p>
            <a:pPr lvl="1">
              <a:buFont typeface="Arial"/>
              <a:buChar char="•"/>
            </a:pPr>
            <a:r>
              <a:rPr lang="en-US" dirty="0" smtClean="0">
                <a:latin typeface="Comic Sans MS"/>
                <a:ea typeface="Times" pitchFamily="-65" charset="0"/>
                <a:cs typeface="Comic Sans MS"/>
              </a:rPr>
              <a:t>converted back for remote DAQ</a:t>
            </a:r>
            <a:endParaRPr lang="en-US" dirty="0">
              <a:latin typeface="Comic Sans MS"/>
              <a:cs typeface="Comic Sans MS"/>
            </a:endParaRPr>
          </a:p>
        </p:txBody>
      </p:sp>
      <p:sp>
        <p:nvSpPr>
          <p:cNvPr id="14" name="TextBox 13"/>
          <p:cNvSpPr txBox="1"/>
          <p:nvPr/>
        </p:nvSpPr>
        <p:spPr>
          <a:xfrm>
            <a:off x="4419600" y="5181600"/>
            <a:ext cx="4724400" cy="276999"/>
          </a:xfrm>
          <a:prstGeom prst="rect">
            <a:avLst/>
          </a:prstGeom>
          <a:noFill/>
        </p:spPr>
        <p:txBody>
          <a:bodyPr wrap="square" rtlCol="0">
            <a:spAutoFit/>
          </a:bodyPr>
          <a:lstStyle/>
          <a:p>
            <a:r>
              <a:rPr lang="en-US" sz="1200" dirty="0" smtClean="0">
                <a:latin typeface="Comic Sans MS"/>
                <a:cs typeface="Comic Sans MS"/>
              </a:rPr>
              <a:t>provisional patent 61/575,948  31 Aug. 2011</a:t>
            </a:r>
            <a:endParaRPr lang="en-US" sz="1200" dirty="0">
              <a:latin typeface="Comic Sans MS"/>
              <a:cs typeface="Comic Sans MS"/>
            </a:endParaRPr>
          </a:p>
        </p:txBody>
      </p:sp>
      <p:sp>
        <p:nvSpPr>
          <p:cNvPr id="11" name="Slide Number Placeholder 10"/>
          <p:cNvSpPr>
            <a:spLocks noGrp="1"/>
          </p:cNvSpPr>
          <p:nvPr>
            <p:ph type="sldNum" sz="quarter" idx="12"/>
          </p:nvPr>
        </p:nvSpPr>
        <p:spPr/>
        <p:txBody>
          <a:bodyPr/>
          <a:lstStyle/>
          <a:p>
            <a:pPr>
              <a:defRPr/>
            </a:pPr>
            <a:fld id="{B424C622-43BC-7C4B-BB51-3C683178C62E}" type="slidenum">
              <a:rPr lang="en-US" smtClean="0"/>
              <a:pPr>
                <a:defRPr/>
              </a:pPr>
              <a:t>6</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424C622-43BC-7C4B-BB51-3C683178C62E}" type="slidenum">
              <a:rPr lang="en-US" smtClean="0"/>
              <a:pPr>
                <a:defRPr/>
              </a:pPr>
              <a:t>7</a:t>
            </a:fld>
            <a:endParaRPr lang="en-US"/>
          </a:p>
        </p:txBody>
      </p:sp>
      <p:sp>
        <p:nvSpPr>
          <p:cNvPr id="5" name="Rectangle 4"/>
          <p:cNvSpPr/>
          <p:nvPr/>
        </p:nvSpPr>
        <p:spPr>
          <a:xfrm>
            <a:off x="1219200" y="2438400"/>
            <a:ext cx="6568705" cy="510299"/>
          </a:xfrm>
          <a:prstGeom prst="rect">
            <a:avLst/>
          </a:prstGeom>
          <a:noFill/>
          <a:effectLst>
            <a:glow rad="101600">
              <a:srgbClr val="FFFF00">
                <a:alpha val="75000"/>
              </a:srgbClr>
            </a:glow>
            <a:softEdge rad="304800"/>
          </a:effectLst>
        </p:spPr>
        <p:txBody>
          <a:bodyPr lIns="17684" tIns="8842" rIns="17684" bIns="8842">
            <a:spAutoFit/>
          </a:bodyPr>
          <a:lstStyle/>
          <a:p>
            <a:pPr algn="ctr" defTabSz="424428" fontAlgn="auto">
              <a:spcBef>
                <a:spcPts val="0"/>
              </a:spcBef>
              <a:spcAft>
                <a:spcPts val="0"/>
              </a:spcAft>
              <a:defRPr/>
            </a:pPr>
            <a:r>
              <a:rPr lang="en-US" sz="3200" spc="39" dirty="0">
                <a:ln w="29210">
                  <a:noFill/>
                </a:ln>
                <a:solidFill>
                  <a:srgbClr val="333399"/>
                </a:solidFill>
                <a:latin typeface="Comic Sans MS"/>
                <a:cs typeface="Comic Sans MS"/>
              </a:rPr>
              <a:t>Nuclear Imaging</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TextBox 1"/>
          <p:cNvSpPr txBox="1">
            <a:spLocks noChangeArrowheads="1"/>
          </p:cNvSpPr>
          <p:nvPr/>
        </p:nvSpPr>
        <p:spPr bwMode="auto">
          <a:xfrm>
            <a:off x="533400" y="228600"/>
            <a:ext cx="8229600" cy="6801862"/>
          </a:xfrm>
          <a:prstGeom prst="rect">
            <a:avLst/>
          </a:prstGeom>
          <a:noFill/>
          <a:ln w="9525">
            <a:noFill/>
            <a:miter lim="800000"/>
            <a:headEnd/>
            <a:tailEnd/>
          </a:ln>
        </p:spPr>
        <p:txBody>
          <a:bodyPr wrap="square">
            <a:prstTxWarp prst="textNoShape">
              <a:avLst/>
            </a:prstTxWarp>
            <a:spAutoFit/>
          </a:bodyPr>
          <a:lstStyle/>
          <a:p>
            <a:r>
              <a:rPr lang="en-US" sz="2000" b="1" dirty="0" smtClean="0">
                <a:latin typeface="Comic Sans MS"/>
                <a:cs typeface="Comic Sans MS"/>
              </a:rPr>
              <a:t>Tech Transfer: Leveraging </a:t>
            </a:r>
            <a:r>
              <a:rPr lang="en-US" sz="2000" b="1" dirty="0">
                <a:latin typeface="Comic Sans MS"/>
                <a:cs typeface="Comic Sans MS"/>
              </a:rPr>
              <a:t>the National Lab</a:t>
            </a:r>
            <a:r>
              <a:rPr lang="en-US" sz="2000" b="1" dirty="0" smtClean="0">
                <a:latin typeface="Comic Sans MS"/>
                <a:cs typeface="Comic Sans MS"/>
              </a:rPr>
              <a:t> Strengths</a:t>
            </a:r>
          </a:p>
          <a:p>
            <a:endParaRPr lang="en-US" sz="2000" dirty="0" smtClean="0">
              <a:latin typeface="Comic Sans MS"/>
              <a:cs typeface="Comic Sans MS"/>
            </a:endParaRPr>
          </a:p>
          <a:p>
            <a:r>
              <a:rPr lang="en-US" sz="2000" dirty="0">
                <a:latin typeface="Comic Sans MS"/>
                <a:cs typeface="Comic Sans MS"/>
              </a:rPr>
              <a:t>Jefferson Lab</a:t>
            </a:r>
            <a:r>
              <a:rPr lang="en-US" sz="2000" dirty="0" smtClean="0">
                <a:latin typeface="Comic Sans MS"/>
                <a:cs typeface="Comic Sans MS"/>
              </a:rPr>
              <a:t> provides a </a:t>
            </a:r>
            <a:r>
              <a:rPr lang="en-US" sz="2000" b="1" dirty="0">
                <a:latin typeface="Comic Sans MS"/>
                <a:cs typeface="Comic Sans MS"/>
              </a:rPr>
              <a:t>unique</a:t>
            </a:r>
            <a:r>
              <a:rPr lang="en-US" sz="2000" b="1" dirty="0" smtClean="0">
                <a:latin typeface="Comic Sans MS"/>
                <a:cs typeface="Comic Sans MS"/>
              </a:rPr>
              <a:t> technical environment </a:t>
            </a:r>
            <a:r>
              <a:rPr lang="en-US" sz="2000" dirty="0">
                <a:latin typeface="Comic Sans MS"/>
                <a:cs typeface="Comic Sans MS"/>
              </a:rPr>
              <a:t>not found</a:t>
            </a:r>
            <a:r>
              <a:rPr lang="en-US" sz="2000" dirty="0" smtClean="0">
                <a:latin typeface="Comic Sans MS"/>
                <a:cs typeface="Comic Sans MS"/>
              </a:rPr>
              <a:t> typically in one place in </a:t>
            </a:r>
            <a:r>
              <a:rPr lang="en-US" sz="2000" dirty="0">
                <a:latin typeface="Comic Sans MS"/>
                <a:cs typeface="Comic Sans MS"/>
              </a:rPr>
              <a:t>academia</a:t>
            </a:r>
            <a:r>
              <a:rPr lang="en-US" sz="2000" dirty="0" smtClean="0">
                <a:latin typeface="Comic Sans MS"/>
                <a:cs typeface="Comic Sans MS"/>
              </a:rPr>
              <a:t> or industry</a:t>
            </a:r>
            <a:r>
              <a:rPr lang="en-US" sz="2000" dirty="0">
                <a:latin typeface="Comic Sans MS"/>
                <a:cs typeface="Comic Sans MS"/>
              </a:rPr>
              <a:t>. </a:t>
            </a:r>
          </a:p>
          <a:p>
            <a:endParaRPr lang="en-US" sz="2000" dirty="0">
              <a:latin typeface="Comic Sans MS"/>
              <a:cs typeface="Comic Sans MS"/>
            </a:endParaRPr>
          </a:p>
          <a:p>
            <a:r>
              <a:rPr lang="en-US" sz="2000" dirty="0">
                <a:solidFill>
                  <a:srgbClr val="0000FF"/>
                </a:solidFill>
                <a:latin typeface="Comic Sans MS"/>
                <a:cs typeface="Comic Sans MS"/>
              </a:rPr>
              <a:t>Technical resources brought together to do basic nuclear physics </a:t>
            </a:r>
            <a:r>
              <a:rPr lang="en-US" sz="2000" dirty="0" smtClean="0">
                <a:solidFill>
                  <a:srgbClr val="0000FF"/>
                </a:solidFill>
                <a:latin typeface="Comic Sans MS"/>
                <a:cs typeface="Comic Sans MS"/>
              </a:rPr>
              <a:t>research:</a:t>
            </a:r>
          </a:p>
          <a:p>
            <a:pPr lvl="1">
              <a:buFont typeface="Arial"/>
              <a:buChar char="•"/>
            </a:pPr>
            <a:r>
              <a:rPr lang="en-US" sz="2000" dirty="0" smtClean="0">
                <a:latin typeface="Comic Sans MS"/>
                <a:cs typeface="Comic Sans MS"/>
              </a:rPr>
              <a:t>advanced radiation detection methods</a:t>
            </a:r>
          </a:p>
          <a:p>
            <a:pPr lvl="1">
              <a:buFont typeface="Arial"/>
              <a:buChar char="•"/>
            </a:pPr>
            <a:r>
              <a:rPr lang="en-US" sz="2000" dirty="0" smtClean="0">
                <a:latin typeface="Comic Sans MS"/>
                <a:cs typeface="Comic Sans MS"/>
              </a:rPr>
              <a:t>state of the art electronics</a:t>
            </a:r>
          </a:p>
          <a:p>
            <a:pPr lvl="1">
              <a:buFont typeface="Arial"/>
              <a:buChar char="•"/>
            </a:pPr>
            <a:r>
              <a:rPr lang="en-US" sz="2000" dirty="0" smtClean="0">
                <a:latin typeface="Comic Sans MS"/>
                <a:cs typeface="Comic Sans MS"/>
              </a:rPr>
              <a:t>software development for 3D imaging</a:t>
            </a:r>
          </a:p>
          <a:p>
            <a:pPr lvl="1">
              <a:buFont typeface="Arial"/>
              <a:buChar char="•"/>
            </a:pPr>
            <a:r>
              <a:rPr lang="en-US" sz="2000" dirty="0" smtClean="0">
                <a:latin typeface="Comic Sans MS"/>
                <a:cs typeface="Comic Sans MS"/>
              </a:rPr>
              <a:t>high performance data acquisition</a:t>
            </a:r>
          </a:p>
          <a:p>
            <a:pPr lvl="1">
              <a:buFont typeface="Arial"/>
              <a:buChar char="•"/>
            </a:pPr>
            <a:r>
              <a:rPr lang="en-US" sz="2000" dirty="0" smtClean="0">
                <a:latin typeface="Comic Sans MS"/>
                <a:cs typeface="Comic Sans MS"/>
              </a:rPr>
              <a:t>optics</a:t>
            </a:r>
          </a:p>
          <a:p>
            <a:pPr lvl="1">
              <a:buFont typeface="Arial"/>
              <a:buChar char="•"/>
            </a:pPr>
            <a:endParaRPr lang="en-US" sz="2000" dirty="0" smtClean="0">
              <a:latin typeface="Comic Sans MS"/>
              <a:cs typeface="Comic Sans MS"/>
            </a:endParaRPr>
          </a:p>
          <a:p>
            <a:r>
              <a:rPr lang="en-US" sz="2000" dirty="0" smtClean="0">
                <a:solidFill>
                  <a:srgbClr val="0000FF"/>
                </a:solidFill>
                <a:latin typeface="Comic Sans MS"/>
                <a:cs typeface="Comic Sans MS"/>
              </a:rPr>
              <a:t>Applying nuclear imaging detector techniques for challenges in other fields:</a:t>
            </a:r>
          </a:p>
          <a:p>
            <a:pPr lvl="1">
              <a:buFont typeface="Arial"/>
              <a:buChar char="•"/>
            </a:pPr>
            <a:r>
              <a:rPr lang="en-US" sz="2000" b="1" dirty="0" smtClean="0">
                <a:latin typeface="Comic Sans MS"/>
                <a:cs typeface="Comic Sans MS"/>
              </a:rPr>
              <a:t>nuclear medicine </a:t>
            </a:r>
            <a:r>
              <a:rPr lang="en-US" sz="2000" dirty="0" smtClean="0">
                <a:latin typeface="Comic Sans MS"/>
                <a:cs typeface="Comic Sans MS"/>
              </a:rPr>
              <a:t>for improved patient care</a:t>
            </a:r>
          </a:p>
          <a:p>
            <a:pPr lvl="1">
              <a:buFont typeface="Arial"/>
              <a:buChar char="•"/>
            </a:pPr>
            <a:r>
              <a:rPr lang="en-US" sz="2000" b="1" dirty="0" smtClean="0">
                <a:latin typeface="Comic Sans MS"/>
                <a:cs typeface="Comic Sans MS"/>
              </a:rPr>
              <a:t>bio-medical research </a:t>
            </a:r>
            <a:r>
              <a:rPr lang="en-US" sz="2000" dirty="0" smtClean="0">
                <a:latin typeface="Comic Sans MS"/>
                <a:cs typeface="Comic Sans MS"/>
              </a:rPr>
              <a:t>using radioisotopes</a:t>
            </a:r>
          </a:p>
          <a:p>
            <a:pPr lvl="1">
              <a:buFont typeface="Arial"/>
              <a:buChar char="•"/>
            </a:pPr>
            <a:r>
              <a:rPr lang="en-US" sz="2000" b="1" dirty="0" smtClean="0">
                <a:latin typeface="Comic Sans MS"/>
                <a:cs typeface="Comic Sans MS"/>
              </a:rPr>
              <a:t>biological systems research </a:t>
            </a:r>
            <a:r>
              <a:rPr lang="en-US" sz="2000" dirty="0" smtClean="0">
                <a:latin typeface="Comic Sans MS"/>
                <a:cs typeface="Comic Sans MS"/>
              </a:rPr>
              <a:t>using radioisotopes</a:t>
            </a:r>
          </a:p>
          <a:p>
            <a:pPr lvl="1">
              <a:buFont typeface="Arial"/>
              <a:buChar char="•"/>
            </a:pPr>
            <a:endParaRPr lang="en-US" sz="2000" dirty="0" smtClean="0">
              <a:latin typeface="Comic Sans MS"/>
              <a:cs typeface="Comic Sans MS"/>
            </a:endParaRPr>
          </a:p>
          <a:p>
            <a:r>
              <a:rPr lang="en-US" sz="2000" dirty="0" smtClean="0">
                <a:latin typeface="Comic Sans MS"/>
                <a:cs typeface="Comic Sans MS"/>
              </a:rPr>
              <a:t>Jefferson Lab is a single purpose lab requiring collaborations </a:t>
            </a:r>
            <a:r>
              <a:rPr lang="en-US" sz="2000" b="1" dirty="0" smtClean="0">
                <a:latin typeface="Comic Sans MS"/>
                <a:cs typeface="Comic Sans MS"/>
                <a:sym typeface="Wingdings" pitchFamily="2" charset="2"/>
              </a:rPr>
              <a:t></a:t>
            </a:r>
            <a:endParaRPr lang="en-US" sz="2000" b="1" dirty="0" smtClean="0">
              <a:latin typeface="Comic Sans MS"/>
              <a:cs typeface="Comic Sans MS"/>
            </a:endParaRPr>
          </a:p>
          <a:p>
            <a:endParaRPr lang="en-US" dirty="0" smtClean="0"/>
          </a:p>
          <a:p>
            <a:r>
              <a:rPr lang="en-US" dirty="0" smtClean="0"/>
              <a:t>	</a:t>
            </a:r>
            <a:endParaRPr lang="en-US" dirty="0"/>
          </a:p>
        </p:txBody>
      </p:sp>
      <p:sp>
        <p:nvSpPr>
          <p:cNvPr id="3" name="Slide Number Placeholder 2"/>
          <p:cNvSpPr>
            <a:spLocks noGrp="1"/>
          </p:cNvSpPr>
          <p:nvPr>
            <p:ph type="sldNum" sz="quarter" idx="12"/>
          </p:nvPr>
        </p:nvSpPr>
        <p:spPr/>
        <p:txBody>
          <a:bodyPr/>
          <a:lstStyle/>
          <a:p>
            <a:pPr>
              <a:defRPr/>
            </a:pPr>
            <a:fld id="{D35A4C39-ECC4-EC4D-911E-C2BAF29C5AFB}" type="slidenum">
              <a:rPr lang="en-US" smtClean="0"/>
              <a:pPr>
                <a:defRPr/>
              </a:pPr>
              <a:t>8</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7650" name="Group 13"/>
          <p:cNvGrpSpPr>
            <a:grpSpLocks/>
          </p:cNvGrpSpPr>
          <p:nvPr/>
        </p:nvGrpSpPr>
        <p:grpSpPr bwMode="auto">
          <a:xfrm>
            <a:off x="152400" y="228600"/>
            <a:ext cx="5943600" cy="4953708"/>
            <a:chOff x="228600" y="228600"/>
            <a:chExt cx="5638800" cy="4953000"/>
          </a:xfrm>
        </p:grpSpPr>
        <p:sp>
          <p:nvSpPr>
            <p:cNvPr id="128004" name="Rectangle 4"/>
            <p:cNvSpPr>
              <a:spLocks noChangeArrowheads="1"/>
            </p:cNvSpPr>
            <p:nvPr/>
          </p:nvSpPr>
          <p:spPr bwMode="auto">
            <a:xfrm>
              <a:off x="228600" y="242886"/>
              <a:ext cx="5490308" cy="4705744"/>
            </a:xfrm>
            <a:prstGeom prst="rect">
              <a:avLst/>
            </a:prstGeom>
            <a:noFill/>
            <a:ln w="12700">
              <a:noFill/>
              <a:miter lim="800000"/>
              <a:headEnd/>
              <a:tailEnd/>
            </a:ln>
            <a:effectLst/>
          </p:spPr>
          <p:txBody>
            <a:bodyPr wrap="square" lIns="90487" tIns="44450" rIns="90487" bIns="44450">
              <a:prstTxWarp prst="textNoShape">
                <a:avLst/>
              </a:prstTxWarp>
              <a:spAutoFit/>
            </a:bodyPr>
            <a:lstStyle/>
            <a:p>
              <a:pPr>
                <a:defRPr/>
              </a:pPr>
              <a:r>
                <a:rPr lang="en-US" sz="2000" b="1" dirty="0">
                  <a:effectLst>
                    <a:outerShdw blurRad="38100" dist="38100" dir="2700000" algn="tl">
                      <a:srgbClr val="DDDDDD"/>
                    </a:outerShdw>
                  </a:effectLst>
                  <a:latin typeface="Comic Sans MS"/>
                  <a:cs typeface="Comic Sans MS"/>
                </a:rPr>
                <a:t>External </a:t>
              </a:r>
              <a:r>
                <a:rPr lang="en-US" sz="2000" b="1" dirty="0" smtClean="0">
                  <a:effectLst>
                    <a:outerShdw blurRad="38100" dist="38100" dir="2700000" algn="tl">
                      <a:srgbClr val="DDDDDD"/>
                    </a:outerShdw>
                  </a:effectLst>
                  <a:latin typeface="Comic Sans MS"/>
                  <a:cs typeface="Comic Sans MS"/>
                </a:rPr>
                <a:t>Partners</a:t>
              </a:r>
              <a:endParaRPr lang="en-US" sz="2000" dirty="0" smtClean="0">
                <a:effectLst>
                  <a:outerShdw blurRad="38100" dist="38100" dir="2700000" algn="tl">
                    <a:srgbClr val="DDDDDD"/>
                  </a:outerShdw>
                </a:effectLst>
                <a:latin typeface="Comic Sans MS"/>
                <a:cs typeface="Comic Sans MS"/>
              </a:endParaRPr>
            </a:p>
            <a:p>
              <a:pPr>
                <a:buFontTx/>
                <a:buChar char="•"/>
                <a:defRPr/>
              </a:pPr>
              <a:r>
                <a:rPr lang="en-US" sz="2000" dirty="0">
                  <a:latin typeface="Comic Sans MS"/>
                  <a:cs typeface="Comic Sans MS"/>
                </a:rPr>
                <a:t>Oak Ridge National Laboratory</a:t>
              </a:r>
            </a:p>
            <a:p>
              <a:pPr>
                <a:buFontTx/>
                <a:buChar char="•"/>
                <a:defRPr/>
              </a:pPr>
              <a:r>
                <a:rPr lang="en-US" sz="2000" dirty="0">
                  <a:latin typeface="Comic Sans MS"/>
                  <a:cs typeface="Comic Sans MS"/>
                </a:rPr>
                <a:t>Triangle Universities Nuclear Laboratory</a:t>
              </a:r>
            </a:p>
            <a:p>
              <a:pPr>
                <a:buFontTx/>
                <a:buChar char="•"/>
                <a:defRPr/>
              </a:pPr>
              <a:endParaRPr lang="en-US" sz="2000" dirty="0">
                <a:latin typeface="Comic Sans MS"/>
                <a:cs typeface="Comic Sans MS"/>
              </a:endParaRPr>
            </a:p>
            <a:p>
              <a:pPr>
                <a:buFontTx/>
                <a:buChar char="•"/>
                <a:defRPr/>
              </a:pPr>
              <a:r>
                <a:rPr lang="en-US" sz="2000" dirty="0">
                  <a:latin typeface="Comic Sans MS"/>
                  <a:cs typeface="Comic Sans MS"/>
                </a:rPr>
                <a:t>West Virginia University</a:t>
              </a:r>
            </a:p>
            <a:p>
              <a:pPr>
                <a:buFontTx/>
                <a:buChar char="•"/>
                <a:defRPr/>
              </a:pPr>
              <a:r>
                <a:rPr lang="en-US" sz="2000" dirty="0">
                  <a:latin typeface="Comic Sans MS"/>
                  <a:cs typeface="Comic Sans MS"/>
                </a:rPr>
                <a:t>Hampton University Proton Therapy Institute</a:t>
              </a:r>
            </a:p>
            <a:p>
              <a:pPr>
                <a:buFontTx/>
                <a:buChar char="•"/>
                <a:defRPr/>
              </a:pPr>
              <a:r>
                <a:rPr lang="en-US" sz="2000" dirty="0">
                  <a:latin typeface="Comic Sans MS"/>
                  <a:cs typeface="Comic Sans MS"/>
                </a:rPr>
                <a:t>University of Virginia</a:t>
              </a:r>
            </a:p>
            <a:p>
              <a:pPr>
                <a:buFontTx/>
                <a:buChar char="•"/>
                <a:defRPr/>
              </a:pPr>
              <a:r>
                <a:rPr lang="en-US" sz="2000" dirty="0">
                  <a:latin typeface="Comic Sans MS"/>
                  <a:cs typeface="Comic Sans MS"/>
                </a:rPr>
                <a:t>University of Maryland</a:t>
              </a:r>
            </a:p>
            <a:p>
              <a:pPr>
                <a:buFontTx/>
                <a:buChar char="•"/>
                <a:defRPr/>
              </a:pPr>
              <a:r>
                <a:rPr lang="en-US" sz="2000" dirty="0">
                  <a:latin typeface="Comic Sans MS"/>
                  <a:cs typeface="Comic Sans MS"/>
                </a:rPr>
                <a:t>Johns Hopkins University</a:t>
              </a:r>
            </a:p>
            <a:p>
              <a:pPr>
                <a:buFontTx/>
                <a:buChar char="•"/>
                <a:defRPr/>
              </a:pPr>
              <a:r>
                <a:rPr lang="en-US" sz="2000" dirty="0">
                  <a:latin typeface="Comic Sans MS"/>
                  <a:cs typeface="Comic Sans MS"/>
                </a:rPr>
                <a:t>Case Western Reserve University</a:t>
              </a:r>
            </a:p>
            <a:p>
              <a:pPr>
                <a:buFontTx/>
                <a:buChar char="•"/>
                <a:defRPr/>
              </a:pPr>
              <a:r>
                <a:rPr lang="en-US" sz="2000" dirty="0">
                  <a:latin typeface="Comic Sans MS"/>
                  <a:cs typeface="Comic Sans MS"/>
                </a:rPr>
                <a:t>College of William and Mary</a:t>
              </a:r>
            </a:p>
            <a:p>
              <a:pPr>
                <a:buFontTx/>
                <a:buChar char="•"/>
                <a:defRPr/>
              </a:pPr>
              <a:r>
                <a:rPr lang="en-US" sz="2000" dirty="0">
                  <a:latin typeface="Comic Sans MS"/>
                  <a:cs typeface="Comic Sans MS"/>
                </a:rPr>
                <a:t>Duke University</a:t>
              </a:r>
            </a:p>
            <a:p>
              <a:pPr>
                <a:buFontTx/>
                <a:buChar char="•"/>
                <a:defRPr/>
              </a:pPr>
              <a:r>
                <a:rPr lang="en-US" sz="2000" dirty="0">
                  <a:latin typeface="Comic Sans MS"/>
                  <a:cs typeface="Comic Sans MS"/>
                </a:rPr>
                <a:t>Columbia University</a:t>
              </a:r>
            </a:p>
            <a:p>
              <a:pPr>
                <a:buFontTx/>
                <a:buChar char="•"/>
                <a:defRPr/>
              </a:pPr>
              <a:endParaRPr lang="en-US" sz="2000" dirty="0">
                <a:latin typeface="Comic Sans MS"/>
                <a:cs typeface="Comic Sans MS"/>
              </a:endParaRPr>
            </a:p>
            <a:p>
              <a:pPr>
                <a:buFontTx/>
                <a:buChar char="•"/>
                <a:defRPr/>
              </a:pPr>
              <a:r>
                <a:rPr lang="en-US" sz="2000" dirty="0" err="1">
                  <a:latin typeface="Comic Sans MS"/>
                  <a:cs typeface="Comic Sans MS"/>
                </a:rPr>
                <a:t>Dilon</a:t>
              </a:r>
              <a:r>
                <a:rPr lang="en-US" sz="2000" dirty="0">
                  <a:latin typeface="Comic Sans MS"/>
                  <a:cs typeface="Comic Sans MS"/>
                </a:rPr>
                <a:t> Technologies, Inc.</a:t>
              </a:r>
            </a:p>
          </p:txBody>
        </p:sp>
        <p:sp>
          <p:nvSpPr>
            <p:cNvPr id="8" name="Rectangle 7"/>
            <p:cNvSpPr/>
            <p:nvPr/>
          </p:nvSpPr>
          <p:spPr>
            <a:xfrm>
              <a:off x="228600" y="228600"/>
              <a:ext cx="5638800" cy="49530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27651" name="Group 10"/>
          <p:cNvGrpSpPr>
            <a:grpSpLocks/>
          </p:cNvGrpSpPr>
          <p:nvPr/>
        </p:nvGrpSpPr>
        <p:grpSpPr bwMode="auto">
          <a:xfrm>
            <a:off x="2895600" y="5334000"/>
            <a:ext cx="5638800" cy="1371600"/>
            <a:chOff x="2895600" y="5334000"/>
            <a:chExt cx="4495800" cy="1371600"/>
          </a:xfrm>
        </p:grpSpPr>
        <p:sp>
          <p:nvSpPr>
            <p:cNvPr id="6" name="TextBox 5"/>
            <p:cNvSpPr txBox="1"/>
            <p:nvPr/>
          </p:nvSpPr>
          <p:spPr>
            <a:xfrm>
              <a:off x="3048000" y="5334000"/>
              <a:ext cx="4343400" cy="1323439"/>
            </a:xfrm>
            <a:prstGeom prst="rect">
              <a:avLst/>
            </a:prstGeom>
            <a:noFill/>
          </p:spPr>
          <p:txBody>
            <a:bodyPr wrap="square">
              <a:prstTxWarp prst="textNoShape">
                <a:avLst/>
              </a:prstTxWarp>
              <a:spAutoFit/>
            </a:bodyPr>
            <a:lstStyle/>
            <a:p>
              <a:pPr>
                <a:defRPr/>
              </a:pPr>
              <a:r>
                <a:rPr lang="en-US" sz="2000" b="1" dirty="0">
                  <a:effectLst>
                    <a:outerShdw blurRad="38100" dist="38100" dir="2700000" algn="tl">
                      <a:srgbClr val="DDDDDD"/>
                    </a:outerShdw>
                  </a:effectLst>
                  <a:latin typeface="Comic Sans MS"/>
                  <a:cs typeface="Comic Sans MS"/>
                </a:rPr>
                <a:t>Tech </a:t>
              </a:r>
              <a:r>
                <a:rPr lang="en-US" sz="2000" b="1" dirty="0" smtClean="0">
                  <a:effectLst>
                    <a:outerShdw blurRad="38100" dist="38100" dir="2700000" algn="tl">
                      <a:srgbClr val="DDDDDD"/>
                    </a:outerShdw>
                  </a:effectLst>
                  <a:latin typeface="Comic Sans MS"/>
                  <a:cs typeface="Comic Sans MS"/>
                </a:rPr>
                <a:t>Transfer</a:t>
              </a:r>
            </a:p>
            <a:p>
              <a:pPr>
                <a:defRPr/>
              </a:pPr>
              <a:r>
                <a:rPr lang="en-US" sz="2000" dirty="0" err="1">
                  <a:effectLst>
                    <a:outerShdw blurRad="38100" dist="38100" dir="2700000" algn="tl">
                      <a:srgbClr val="DDDDDD"/>
                    </a:outerShdw>
                  </a:effectLst>
                  <a:latin typeface="Comic Sans MS"/>
                  <a:cs typeface="Comic Sans MS"/>
                </a:rPr>
                <a:t>JLab</a:t>
              </a:r>
              <a:r>
                <a:rPr lang="en-US" sz="2000" dirty="0">
                  <a:effectLst>
                    <a:outerShdw blurRad="38100" dist="38100" dir="2700000" algn="tl">
                      <a:srgbClr val="DDDDDD"/>
                    </a:outerShdw>
                  </a:effectLst>
                  <a:latin typeface="Comic Sans MS"/>
                  <a:cs typeface="Comic Sans MS"/>
                </a:rPr>
                <a:t> Patents: </a:t>
              </a:r>
              <a:r>
                <a:rPr lang="en-US" sz="2000" dirty="0" smtClean="0">
                  <a:effectLst>
                    <a:outerShdw blurRad="38100" dist="38100" dir="2700000" algn="tl">
                      <a:srgbClr val="DDDDDD"/>
                    </a:outerShdw>
                  </a:effectLst>
                  <a:latin typeface="Comic Sans MS"/>
                  <a:cs typeface="Comic Sans MS"/>
                </a:rPr>
                <a:t>		1991</a:t>
              </a:r>
              <a:r>
                <a:rPr lang="en-US" sz="2000" dirty="0">
                  <a:effectLst>
                    <a:outerShdw blurRad="38100" dist="38100" dir="2700000" algn="tl">
                      <a:srgbClr val="DDDDDD"/>
                    </a:outerShdw>
                  </a:effectLst>
                  <a:latin typeface="Comic Sans MS"/>
                  <a:cs typeface="Comic Sans MS"/>
                </a:rPr>
                <a:t>-present: 99  </a:t>
              </a:r>
              <a:endParaRPr lang="en-US" sz="2000" dirty="0" smtClean="0">
                <a:effectLst>
                  <a:outerShdw blurRad="38100" dist="38100" dir="2700000" algn="tl">
                    <a:srgbClr val="DDDDDD"/>
                  </a:outerShdw>
                </a:effectLst>
                <a:latin typeface="Comic Sans MS"/>
                <a:cs typeface="Comic Sans MS"/>
              </a:endParaRPr>
            </a:p>
            <a:p>
              <a:pPr>
                <a:defRPr/>
              </a:pPr>
              <a:r>
                <a:rPr lang="en-US" sz="2000" dirty="0" smtClean="0">
                  <a:effectLst>
                    <a:outerShdw blurRad="38100" dist="38100" dir="2700000" algn="tl">
                      <a:srgbClr val="DDDDDD"/>
                    </a:outerShdw>
                  </a:effectLst>
                  <a:latin typeface="Comic Sans MS"/>
                  <a:cs typeface="Comic Sans MS"/>
                </a:rPr>
                <a:t>Physics Div.  </a:t>
              </a:r>
              <a:r>
                <a:rPr lang="en-US" sz="2000" dirty="0">
                  <a:effectLst>
                    <a:outerShdw blurRad="38100" dist="38100" dir="2700000" algn="tl">
                      <a:srgbClr val="DDDDDD"/>
                    </a:outerShdw>
                  </a:effectLst>
                  <a:latin typeface="Comic Sans MS"/>
                  <a:cs typeface="Comic Sans MS"/>
                </a:rPr>
                <a:t>Patents:	1995-present: 35</a:t>
              </a:r>
            </a:p>
            <a:p>
              <a:pPr>
                <a:defRPr/>
              </a:pPr>
              <a:r>
                <a:rPr lang="en-US" sz="2000" dirty="0" smtClean="0">
                  <a:effectLst>
                    <a:outerShdw blurRad="38100" dist="38100" dir="2700000" algn="tl">
                      <a:srgbClr val="DDDDDD"/>
                    </a:outerShdw>
                  </a:effectLst>
                  <a:latin typeface="Comic Sans MS"/>
                  <a:cs typeface="Comic Sans MS"/>
                </a:rPr>
                <a:t>Detector </a:t>
              </a:r>
              <a:r>
                <a:rPr lang="en-US" sz="2000" dirty="0" err="1" smtClean="0">
                  <a:effectLst>
                    <a:outerShdw blurRad="38100" dist="38100" dir="2700000" algn="tl">
                      <a:srgbClr val="DDDDDD"/>
                    </a:outerShdw>
                  </a:effectLst>
                  <a:latin typeface="Comic Sans MS"/>
                  <a:cs typeface="Comic Sans MS"/>
                </a:rPr>
                <a:t>Grp</a:t>
              </a:r>
              <a:r>
                <a:rPr lang="en-US" sz="2000" dirty="0" smtClean="0">
                  <a:effectLst>
                    <a:outerShdw blurRad="38100" dist="38100" dir="2700000" algn="tl">
                      <a:srgbClr val="DDDDDD"/>
                    </a:outerShdw>
                  </a:effectLst>
                  <a:latin typeface="Comic Sans MS"/>
                  <a:cs typeface="Comic Sans MS"/>
                </a:rPr>
                <a:t>. </a:t>
              </a:r>
              <a:r>
                <a:rPr lang="en-US" sz="2000" dirty="0">
                  <a:effectLst>
                    <a:outerShdw blurRad="38100" dist="38100" dir="2700000" algn="tl">
                      <a:srgbClr val="DDDDDD"/>
                    </a:outerShdw>
                  </a:effectLst>
                  <a:latin typeface="Comic Sans MS"/>
                  <a:cs typeface="Comic Sans MS"/>
                </a:rPr>
                <a:t>Patents:	1995-present: 31</a:t>
              </a:r>
            </a:p>
          </p:txBody>
        </p:sp>
        <p:sp>
          <p:nvSpPr>
            <p:cNvPr id="10" name="Rectangle 9"/>
            <p:cNvSpPr/>
            <p:nvPr/>
          </p:nvSpPr>
          <p:spPr>
            <a:xfrm>
              <a:off x="2895600" y="5334000"/>
              <a:ext cx="4267200" cy="13716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27652" name="Group 17"/>
          <p:cNvGrpSpPr>
            <a:grpSpLocks/>
          </p:cNvGrpSpPr>
          <p:nvPr/>
        </p:nvGrpSpPr>
        <p:grpSpPr bwMode="auto">
          <a:xfrm>
            <a:off x="6248400" y="2667000"/>
            <a:ext cx="2971800" cy="2244204"/>
            <a:chOff x="6096000" y="3200400"/>
            <a:chExt cx="2971800" cy="2243832"/>
          </a:xfrm>
        </p:grpSpPr>
        <p:sp>
          <p:nvSpPr>
            <p:cNvPr id="5" name="Rectangle 4"/>
            <p:cNvSpPr>
              <a:spLocks noChangeArrowheads="1"/>
            </p:cNvSpPr>
            <p:nvPr/>
          </p:nvSpPr>
          <p:spPr bwMode="auto">
            <a:xfrm>
              <a:off x="6172200" y="3200400"/>
              <a:ext cx="2895600" cy="2243832"/>
            </a:xfrm>
            <a:prstGeom prst="rect">
              <a:avLst/>
            </a:prstGeom>
            <a:noFill/>
            <a:ln w="12700">
              <a:noFill/>
              <a:miter lim="800000"/>
              <a:headEnd/>
              <a:tailEnd/>
            </a:ln>
            <a:effectLst/>
          </p:spPr>
          <p:txBody>
            <a:bodyPr lIns="90487" tIns="44450" rIns="90487" bIns="44450">
              <a:prstTxWarp prst="textNoShape">
                <a:avLst/>
              </a:prstTxWarp>
              <a:spAutoFit/>
            </a:bodyPr>
            <a:lstStyle/>
            <a:p>
              <a:pPr>
                <a:spcBef>
                  <a:spcPts val="0"/>
                </a:spcBef>
                <a:defRPr/>
              </a:pPr>
              <a:r>
                <a:rPr lang="en-US" sz="2000" b="1" dirty="0">
                  <a:effectLst>
                    <a:outerShdw blurRad="38100" dist="38100" dir="2700000" algn="tl">
                      <a:srgbClr val="DDDDDD"/>
                    </a:outerShdw>
                  </a:effectLst>
                  <a:latin typeface="Comic Sans MS"/>
                  <a:cs typeface="Comic Sans MS"/>
                </a:rPr>
                <a:t>External </a:t>
              </a:r>
              <a:r>
                <a:rPr lang="en-US" sz="2000" b="1" dirty="0" smtClean="0">
                  <a:effectLst>
                    <a:outerShdw blurRad="38100" dist="38100" dir="2700000" algn="tl">
                      <a:srgbClr val="DDDDDD"/>
                    </a:outerShdw>
                  </a:effectLst>
                  <a:latin typeface="Comic Sans MS"/>
                  <a:cs typeface="Comic Sans MS"/>
                </a:rPr>
                <a:t>Funding</a:t>
              </a:r>
              <a:endParaRPr lang="en-US" sz="2000" dirty="0" smtClean="0">
                <a:latin typeface="Comic Sans MS"/>
                <a:cs typeface="Comic Sans MS"/>
              </a:endParaRPr>
            </a:p>
            <a:p>
              <a:pPr>
                <a:spcBef>
                  <a:spcPts val="0"/>
                </a:spcBef>
                <a:defRPr/>
              </a:pPr>
              <a:r>
                <a:rPr lang="en-US" sz="2000" dirty="0" smtClean="0">
                  <a:effectLst>
                    <a:outerShdw blurRad="38100" dist="38100" dir="2700000" algn="tl">
                      <a:srgbClr val="DDDDDD"/>
                    </a:outerShdw>
                  </a:effectLst>
                  <a:latin typeface="Comic Sans MS"/>
                  <a:cs typeface="Comic Sans MS"/>
                </a:rPr>
                <a:t>   (beyond DOE NP)</a:t>
              </a:r>
            </a:p>
            <a:p>
              <a:pPr>
                <a:spcBef>
                  <a:spcPts val="0"/>
                </a:spcBef>
                <a:buFontTx/>
                <a:buChar char="•"/>
                <a:defRPr/>
              </a:pPr>
              <a:r>
                <a:rPr lang="en-US" sz="2000" dirty="0">
                  <a:effectLst>
                    <a:outerShdw blurRad="38100" dist="38100" dir="2700000" algn="tl">
                      <a:srgbClr val="DDDDDD"/>
                    </a:outerShdw>
                  </a:effectLst>
                  <a:latin typeface="Comic Sans MS"/>
                  <a:cs typeface="Comic Sans MS"/>
                </a:rPr>
                <a:t>DOE</a:t>
              </a:r>
              <a:r>
                <a:rPr lang="en-US" sz="2000" dirty="0" smtClean="0">
                  <a:effectLst>
                    <a:outerShdw blurRad="38100" dist="38100" dir="2700000" algn="tl">
                      <a:srgbClr val="DDDDDD"/>
                    </a:outerShdw>
                  </a:effectLst>
                  <a:latin typeface="Comic Sans MS"/>
                  <a:cs typeface="Comic Sans MS"/>
                </a:rPr>
                <a:t> BER</a:t>
              </a:r>
            </a:p>
            <a:p>
              <a:pPr>
                <a:spcBef>
                  <a:spcPts val="0"/>
                </a:spcBef>
                <a:buFontTx/>
                <a:buChar char="•"/>
                <a:defRPr/>
              </a:pPr>
              <a:r>
                <a:rPr lang="en-US" sz="2000" dirty="0">
                  <a:effectLst>
                    <a:outerShdw blurRad="38100" dist="38100" dir="2700000" algn="tl">
                      <a:srgbClr val="DDDDDD"/>
                    </a:outerShdw>
                  </a:effectLst>
                  <a:latin typeface="Comic Sans MS"/>
                  <a:cs typeface="Comic Sans MS"/>
                </a:rPr>
                <a:t>NIH (WFO)</a:t>
              </a:r>
            </a:p>
            <a:p>
              <a:pPr>
                <a:spcBef>
                  <a:spcPts val="0"/>
                </a:spcBef>
                <a:buFontTx/>
                <a:buChar char="•"/>
                <a:defRPr/>
              </a:pPr>
              <a:r>
                <a:rPr lang="en-US" sz="2000" dirty="0" smtClean="0">
                  <a:effectLst>
                    <a:outerShdw blurRad="38100" dist="38100" dir="2700000" algn="tl">
                      <a:srgbClr val="DDDDDD"/>
                    </a:outerShdw>
                  </a:effectLst>
                  <a:latin typeface="Comic Sans MS"/>
                  <a:cs typeface="Comic Sans MS"/>
                </a:rPr>
                <a:t>DOD</a:t>
              </a:r>
            </a:p>
            <a:p>
              <a:pPr>
                <a:spcBef>
                  <a:spcPts val="0"/>
                </a:spcBef>
                <a:buFontTx/>
                <a:buChar char="•"/>
                <a:defRPr/>
              </a:pPr>
              <a:r>
                <a:rPr lang="en-US" sz="2000" dirty="0" smtClean="0">
                  <a:effectLst>
                    <a:outerShdw blurRad="38100" dist="38100" dir="2700000" algn="tl">
                      <a:srgbClr val="DDDDDD"/>
                    </a:outerShdw>
                  </a:effectLst>
                  <a:latin typeface="Comic Sans MS"/>
                  <a:cs typeface="Comic Sans MS"/>
                </a:rPr>
                <a:t>JSA</a:t>
              </a:r>
            </a:p>
            <a:p>
              <a:pPr>
                <a:spcBef>
                  <a:spcPts val="0"/>
                </a:spcBef>
                <a:defRPr/>
              </a:pPr>
              <a:endParaRPr lang="en-US" sz="2000" dirty="0">
                <a:effectLst>
                  <a:outerShdw blurRad="38100" dist="38100" dir="2700000" algn="tl">
                    <a:srgbClr val="DDDDDD"/>
                  </a:outerShdw>
                </a:effectLst>
                <a:latin typeface="Arial"/>
              </a:endParaRPr>
            </a:p>
          </p:txBody>
        </p:sp>
        <p:sp>
          <p:nvSpPr>
            <p:cNvPr id="12" name="Rectangle 11"/>
            <p:cNvSpPr/>
            <p:nvPr/>
          </p:nvSpPr>
          <p:spPr>
            <a:xfrm>
              <a:off x="6096000" y="3200400"/>
              <a:ext cx="2667000" cy="1980872"/>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27653" name="Group 14"/>
          <p:cNvGrpSpPr>
            <a:grpSpLocks/>
          </p:cNvGrpSpPr>
          <p:nvPr/>
        </p:nvGrpSpPr>
        <p:grpSpPr bwMode="auto">
          <a:xfrm>
            <a:off x="6248400" y="660400"/>
            <a:ext cx="2971800" cy="1320800"/>
            <a:chOff x="6172200" y="1524000"/>
            <a:chExt cx="2971800" cy="1787065"/>
          </a:xfrm>
        </p:grpSpPr>
        <p:sp>
          <p:nvSpPr>
            <p:cNvPr id="16" name="Rectangle 15"/>
            <p:cNvSpPr>
              <a:spLocks noChangeArrowheads="1"/>
            </p:cNvSpPr>
            <p:nvPr/>
          </p:nvSpPr>
          <p:spPr bwMode="auto">
            <a:xfrm>
              <a:off x="6248400" y="1524000"/>
              <a:ext cx="2895600" cy="1787065"/>
            </a:xfrm>
            <a:prstGeom prst="rect">
              <a:avLst/>
            </a:prstGeom>
            <a:noFill/>
            <a:ln w="12700">
              <a:noFill/>
              <a:miter lim="800000"/>
              <a:headEnd/>
              <a:tailEnd/>
            </a:ln>
            <a:effectLst/>
          </p:spPr>
          <p:txBody>
            <a:bodyPr lIns="90487" tIns="44450" rIns="90487" bIns="44450">
              <a:prstTxWarp prst="textNoShape">
                <a:avLst/>
              </a:prstTxWarp>
              <a:spAutoFit/>
            </a:bodyPr>
            <a:lstStyle/>
            <a:p>
              <a:pPr>
                <a:spcBef>
                  <a:spcPts val="0"/>
                </a:spcBef>
                <a:defRPr/>
              </a:pPr>
              <a:r>
                <a:rPr lang="en-US" sz="2000" b="1" dirty="0">
                  <a:effectLst>
                    <a:outerShdw blurRad="38100" dist="38100" dir="2700000" algn="tl">
                      <a:srgbClr val="DDDDDD"/>
                    </a:outerShdw>
                  </a:effectLst>
                  <a:latin typeface="Comic Sans MS"/>
                  <a:cs typeface="Comic Sans MS"/>
                </a:rPr>
                <a:t>Internal </a:t>
              </a:r>
              <a:r>
                <a:rPr lang="en-US" sz="2000" b="1" dirty="0" smtClean="0">
                  <a:effectLst>
                    <a:outerShdw blurRad="38100" dist="38100" dir="2700000" algn="tl">
                      <a:srgbClr val="DDDDDD"/>
                    </a:outerShdw>
                  </a:effectLst>
                  <a:latin typeface="Comic Sans MS"/>
                  <a:cs typeface="Comic Sans MS"/>
                </a:rPr>
                <a:t>Partners</a:t>
              </a:r>
              <a:endParaRPr lang="en-US" sz="2000" dirty="0" smtClean="0">
                <a:effectLst>
                  <a:outerShdw blurRad="38100" dist="38100" dir="2700000" algn="tl">
                    <a:srgbClr val="DDDDDD"/>
                  </a:outerShdw>
                </a:effectLst>
                <a:latin typeface="Comic Sans MS"/>
                <a:cs typeface="Comic Sans MS"/>
              </a:endParaRPr>
            </a:p>
            <a:p>
              <a:pPr>
                <a:spcBef>
                  <a:spcPts val="0"/>
                </a:spcBef>
                <a:buFontTx/>
                <a:buChar char="•"/>
                <a:defRPr/>
              </a:pPr>
              <a:r>
                <a:rPr lang="en-US" sz="2000" dirty="0">
                  <a:effectLst>
                    <a:outerShdw blurRad="38100" dist="38100" dir="2700000" algn="tl">
                      <a:srgbClr val="DDDDDD"/>
                    </a:outerShdw>
                  </a:effectLst>
                  <a:latin typeface="Comic Sans MS"/>
                  <a:cs typeface="Comic Sans MS"/>
                </a:rPr>
                <a:t>Fast Elec. Group</a:t>
              </a:r>
            </a:p>
            <a:p>
              <a:pPr>
                <a:spcBef>
                  <a:spcPts val="0"/>
                </a:spcBef>
                <a:buFontTx/>
                <a:buChar char="•"/>
                <a:defRPr/>
              </a:pPr>
              <a:r>
                <a:rPr lang="en-US" sz="2000" dirty="0">
                  <a:effectLst>
                    <a:outerShdw blurRad="38100" dist="38100" dir="2700000" algn="tl">
                      <a:srgbClr val="DDDDDD"/>
                    </a:outerShdw>
                  </a:effectLst>
                  <a:latin typeface="Comic Sans MS"/>
                  <a:cs typeface="Comic Sans MS"/>
                </a:rPr>
                <a:t>DAQ Group</a:t>
              </a:r>
            </a:p>
            <a:p>
              <a:pPr>
                <a:spcBef>
                  <a:spcPts val="0"/>
                </a:spcBef>
                <a:defRPr/>
              </a:pPr>
              <a:endParaRPr lang="en-US" sz="2000" dirty="0">
                <a:effectLst>
                  <a:outerShdw blurRad="38100" dist="38100" dir="2700000" algn="tl">
                    <a:srgbClr val="DDDDDD"/>
                  </a:outerShdw>
                </a:effectLst>
                <a:latin typeface="Arial"/>
              </a:endParaRPr>
            </a:p>
          </p:txBody>
        </p:sp>
        <p:sp>
          <p:nvSpPr>
            <p:cNvPr id="17" name="Rectangle 16"/>
            <p:cNvSpPr/>
            <p:nvPr/>
          </p:nvSpPr>
          <p:spPr>
            <a:xfrm>
              <a:off x="6172200" y="1524000"/>
              <a:ext cx="2667000" cy="17526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14" name="Slide Number Placeholder 13"/>
          <p:cNvSpPr>
            <a:spLocks noGrp="1"/>
          </p:cNvSpPr>
          <p:nvPr>
            <p:ph type="sldNum" sz="quarter" idx="12"/>
          </p:nvPr>
        </p:nvSpPr>
        <p:spPr/>
        <p:txBody>
          <a:bodyPr/>
          <a:lstStyle/>
          <a:p>
            <a:pPr>
              <a:defRPr/>
            </a:pPr>
            <a:fld id="{D35A4C39-ECC4-EC4D-911E-C2BAF29C5AFB}" type="slidenum">
              <a:rPr lang="en-US" smtClean="0"/>
              <a:pPr>
                <a:defRPr/>
              </a:pPr>
              <a:t>9</a:t>
            </a:fld>
            <a:endParaRPr lang="en-US"/>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Studio">
  <a:themeElements>
    <a:clrScheme name="Studio">
      <a:dk1>
        <a:sysClr val="windowText" lastClr="000000"/>
      </a:dk1>
      <a:lt1>
        <a:sysClr val="window" lastClr="FFFFFF"/>
      </a:lt1>
      <a:dk2>
        <a:srgbClr val="535252"/>
      </a:dk2>
      <a:lt2>
        <a:srgbClr val="AAB5C2"/>
      </a:lt2>
      <a:accent1>
        <a:srgbClr val="F7901E"/>
      </a:accent1>
      <a:accent2>
        <a:srgbClr val="FEC60B"/>
      </a:accent2>
      <a:accent3>
        <a:srgbClr val="9FE62F"/>
      </a:accent3>
      <a:accent4>
        <a:srgbClr val="4EA5D1"/>
      </a:accent4>
      <a:accent5>
        <a:srgbClr val="1C4596"/>
      </a:accent5>
      <a:accent6>
        <a:srgbClr val="542D90"/>
      </a:accent6>
      <a:hlink>
        <a:srgbClr val="ED2024"/>
      </a:hlink>
      <a:folHlink>
        <a:srgbClr val="BD912D"/>
      </a:folHlink>
    </a:clrScheme>
    <a:fontScheme name="Studio">
      <a:majorFont>
        <a:latin typeface="Corbel"/>
        <a:ea typeface=""/>
        <a:cs typeface=""/>
        <a:font script="Jpan" typeface="ＭＳ Ｐゴシック"/>
      </a:majorFont>
      <a:minorFont>
        <a:latin typeface="Corbel"/>
        <a:ea typeface=""/>
        <a:cs typeface=""/>
        <a:font script="Jpan" typeface="ＭＳ Ｐゴシック"/>
      </a:minorFont>
    </a:fontScheme>
    <a:fmtScheme name="Studio">
      <a:fillStyleLst>
        <a:solidFill>
          <a:schemeClr val="phClr"/>
        </a:solidFill>
        <a:gradFill rotWithShape="1">
          <a:gsLst>
            <a:gs pos="38000">
              <a:schemeClr val="phClr">
                <a:tint val="100000"/>
                <a:satMod val="100000"/>
              </a:schemeClr>
            </a:gs>
            <a:gs pos="100000">
              <a:schemeClr val="phClr">
                <a:tint val="100000"/>
                <a:shade val="50000"/>
                <a:hueMod val="100000"/>
                <a:satMod val="100000"/>
                <a:lumMod val="100000"/>
              </a:schemeClr>
            </a:gs>
          </a:gsLst>
          <a:lin ang="5400000" scaled="1"/>
        </a:gradFill>
        <a:gradFill rotWithShape="1">
          <a:gsLst>
            <a:gs pos="0">
              <a:schemeClr val="phClr">
                <a:tint val="100000"/>
                <a:shade val="100000"/>
                <a:satMod val="100000"/>
              </a:schemeClr>
            </a:gs>
            <a:gs pos="60000">
              <a:schemeClr val="phClr">
                <a:tint val="100000"/>
                <a:shade val="60000"/>
                <a:alpha val="100000"/>
                <a:satMod val="100000"/>
                <a:lumMod val="100000"/>
              </a:schemeClr>
            </a:gs>
            <a:gs pos="100000">
              <a:schemeClr val="phClr">
                <a:shade val="20000"/>
                <a:satMod val="100000"/>
                <a:lumMod val="100000"/>
              </a:schemeClr>
            </a:gs>
          </a:gsLst>
          <a:lin ang="5400000" scaled="0"/>
        </a:gradFill>
      </a:fillStyleLst>
      <a:lnStyleLst>
        <a:ln w="28575" cap="flat" cmpd="sng" algn="ctr">
          <a:solidFill>
            <a:schemeClr val="phClr">
              <a:shade val="95000"/>
              <a:satMod val="105000"/>
            </a:schemeClr>
          </a:solidFill>
          <a:prstDash val="solid"/>
        </a:ln>
        <a:ln w="47625" cap="flat" cmpd="sng" algn="ctr">
          <a:solidFill>
            <a:schemeClr val="phClr"/>
          </a:solidFill>
          <a:prstDash val="solid"/>
        </a:ln>
        <a:ln w="47625" cap="flat" cmpd="sng" algn="ctr">
          <a:solidFill>
            <a:schemeClr val="phClr"/>
          </a:solidFill>
          <a:prstDash val="solid"/>
        </a:ln>
      </a:lnStyleLst>
      <a:effectStyleLst>
        <a:effectStyle>
          <a:effectLst/>
        </a:effectStyle>
        <a:effectStyle>
          <a:effectLst>
            <a:reflection blurRad="101600" stA="26000" endPos="20000" dist="12700" dir="5400000" sy="-100000" rotWithShape="0"/>
          </a:effectLst>
        </a:effectStyle>
        <a:effectStyle>
          <a:effectLst>
            <a:outerShdw blurRad="444500" dist="317500" dir="5400000" sx="90000" sy="-25000" rotWithShape="0">
              <a:srgbClr val="000000">
                <a:alpha val="35000"/>
              </a:srgbClr>
            </a:outerShdw>
          </a:effectLst>
          <a:scene3d>
            <a:camera prst="orthographicFront">
              <a:rot lat="0" lon="0" rev="0"/>
            </a:camera>
            <a:lightRig rig="chilly" dir="t"/>
          </a:scene3d>
          <a:sp3d contourW="12700" prstMaterial="softEdge">
            <a:bevelT w="63500" h="25400"/>
            <a:contourClr>
              <a:schemeClr val="lt1"/>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30000">
              <a:schemeClr val="phClr">
                <a:tint val="10000"/>
                <a:alpha val="80000"/>
                <a:satMod val="300000"/>
              </a:schemeClr>
            </a:gs>
            <a:gs pos="100000">
              <a:schemeClr val="phClr">
                <a:tint val="80000"/>
                <a:shade val="100000"/>
                <a:alpha val="100000"/>
                <a:satMod val="200000"/>
              </a:schemeClr>
            </a:gs>
          </a:gsLst>
          <a:lin ang="5400000" scaled="1"/>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Studio.thmx</Template>
  <TotalTime>34026</TotalTime>
  <Words>2116</Words>
  <Application>Microsoft Macintosh PowerPoint</Application>
  <PresentationFormat>On-screen Show (4:3)</PresentationFormat>
  <Paragraphs>294</Paragraphs>
  <Slides>25</Slides>
  <Notes>8</Notes>
  <HiddenSlides>0</HiddenSlides>
  <MMClips>0</MMClips>
  <ScaleCrop>false</ScaleCrop>
  <HeadingPairs>
    <vt:vector size="8" baseType="variant">
      <vt:variant>
        <vt:lpstr>Design Template</vt:lpstr>
      </vt:variant>
      <vt:variant>
        <vt:i4>2</vt:i4>
      </vt:variant>
      <vt:variant>
        <vt:lpstr>Links</vt:lpstr>
      </vt:variant>
      <vt:variant>
        <vt:i4>1</vt:i4>
      </vt:variant>
      <vt:variant>
        <vt:lpstr>Embedded OLE Servers</vt:lpstr>
      </vt:variant>
      <vt:variant>
        <vt:i4>1</vt:i4>
      </vt:variant>
      <vt:variant>
        <vt:lpstr>Slide Titles</vt:lpstr>
      </vt:variant>
      <vt:variant>
        <vt:i4>25</vt:i4>
      </vt:variant>
    </vt:vector>
  </HeadingPairs>
  <TitlesOfParts>
    <vt:vector size="29" baseType="lpstr">
      <vt:lpstr>Studio</vt:lpstr>
      <vt:lpstr>Office Theme</vt:lpstr>
      <vt:lpstr>???</vt:lpstr>
      <vt:lpstr>Document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Bio-Medical Imaging Modalities </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vector>
  </TitlesOfParts>
  <Manager/>
  <Company>Jefferson Lab</Company>
  <LinksUpToDate>false</LinksUpToDate>
  <SharedDoc>false</SharedDoc>
  <HyperlinkBase/>
  <HyperlinksChanged>false</HyperlinksChanged>
  <AppVersion>12.0256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Overview</dc:title>
  <dc:subject/>
  <dc:creator>Andrew Weisenberger</dc:creator>
  <cp:keywords/>
  <dc:description/>
  <cp:lastModifiedBy>Pat Stroop</cp:lastModifiedBy>
  <cp:revision>270</cp:revision>
  <cp:lastPrinted>2005-11-04T20:07:17Z</cp:lastPrinted>
  <dcterms:created xsi:type="dcterms:W3CDTF">2012-05-10T12:58:40Z</dcterms:created>
  <dcterms:modified xsi:type="dcterms:W3CDTF">2012-05-10T12:59:14Z</dcterms:modified>
  <cp:category/>
</cp:coreProperties>
</file>