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Default Extension="xls" ContentType="application/vnd.ms-excel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9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theme/themeOverride1.xml" ContentType="application/vnd.openxmlformats-officedocument.themeOverr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0" r:id="rId3"/>
    <p:sldId id="319" r:id="rId4"/>
    <p:sldId id="320" r:id="rId5"/>
    <p:sldId id="324" r:id="rId6"/>
    <p:sldId id="286" r:id="rId7"/>
    <p:sldId id="287" r:id="rId8"/>
    <p:sldId id="289" r:id="rId9"/>
    <p:sldId id="323" r:id="rId10"/>
    <p:sldId id="322" r:id="rId11"/>
    <p:sldId id="290" r:id="rId12"/>
    <p:sldId id="292" r:id="rId13"/>
    <p:sldId id="293" r:id="rId14"/>
    <p:sldId id="295" r:id="rId15"/>
    <p:sldId id="307" r:id="rId16"/>
    <p:sldId id="300" r:id="rId17"/>
    <p:sldId id="301" r:id="rId18"/>
    <p:sldId id="302" r:id="rId19"/>
    <p:sldId id="303" r:id="rId20"/>
    <p:sldId id="312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666FF"/>
    <a:srgbClr val="33CC33"/>
    <a:srgbClr val="FF6600"/>
  </p:clrMru>
  <p:extLst>
    <p:ext uri="{E76CE94A-603C-4142-B9EB-6D1370010A27}">
      <p14:discardImageEditData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 horzBarState="maximized">
    <p:restoredLeft sz="15620"/>
    <p:restoredTop sz="94904" autoAdjust="0"/>
  </p:normalViewPr>
  <p:slideViewPr>
    <p:cSldViewPr snapToGrid="0">
      <p:cViewPr varScale="1">
        <p:scale>
          <a:sx n="139" d="100"/>
          <a:sy n="139" d="100"/>
        </p:scale>
        <p:origin x="-7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theme" Target="theme/theme1.xml"/><Relationship Id="rId14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28" Type="http://schemas.openxmlformats.org/officeDocument/2006/relationships/tableStyles" Target="tableStyles.xml"/><Relationship Id="rId26" Type="http://schemas.openxmlformats.org/officeDocument/2006/relationships/viewProps" Target="viewProps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rao:Desktop:AC155_Eacc.xlsx" TargetMode="External"/><Relationship Id="rId3" Type="http://schemas.openxmlformats.org/officeDocument/2006/relationships/chartUserShapes" Target="../drawings/drawing1.xm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Q vs. Eacc 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07235650043267"/>
          <c:y val="0.134218689171031"/>
          <c:w val="0.864700614204042"/>
          <c:h val="0.680608572253831"/>
        </c:manualLayout>
      </c:layout>
      <c:scatterChart>
        <c:scatterStyle val="smoothMarker"/>
        <c:ser>
          <c:idx val="0"/>
          <c:order val="0"/>
          <c:tx>
            <c:strRef>
              <c:f>'[\My Documents\FertigungGeschwRes\8_LG_SC_Cav\RF_Data\AC155 QvsEacc]xx_4_03EA25BF0001 modes'!$A$13:$B$13</c:f>
              <c:strCache>
                <c:ptCount val="1"/>
                <c:pt idx="0">
                  <c:v>Eacc Q1</c:v>
                </c:pt>
              </c:strCache>
            </c:strRef>
          </c:tx>
          <c:xVal>
            <c:numRef>
              <c:f>'[\My Documents\FertigungGeschwRes\8_LG_SC_Cav\RF_Data\AC155 QvsEacc]xx_4_03EA25BF0001 modes'!$A$14:$A$34</c:f>
              <c:numCache>
                <c:formatCode>General</c:formatCode>
                <c:ptCount val="21"/>
                <c:pt idx="0">
                  <c:v>0.77</c:v>
                </c:pt>
                <c:pt idx="1">
                  <c:v>1.65</c:v>
                </c:pt>
                <c:pt idx="2">
                  <c:v>2.41</c:v>
                </c:pt>
                <c:pt idx="3">
                  <c:v>3.11</c:v>
                </c:pt>
                <c:pt idx="4">
                  <c:v>4.04</c:v>
                </c:pt>
                <c:pt idx="5">
                  <c:v>5.24</c:v>
                </c:pt>
                <c:pt idx="6">
                  <c:v>6.87</c:v>
                </c:pt>
                <c:pt idx="7">
                  <c:v>9.01</c:v>
                </c:pt>
                <c:pt idx="8">
                  <c:v>11.97</c:v>
                </c:pt>
                <c:pt idx="9">
                  <c:v>13.75</c:v>
                </c:pt>
                <c:pt idx="10">
                  <c:v>15.94</c:v>
                </c:pt>
                <c:pt idx="11">
                  <c:v>18.56</c:v>
                </c:pt>
                <c:pt idx="12">
                  <c:v>21.75</c:v>
                </c:pt>
                <c:pt idx="13">
                  <c:v>25.9</c:v>
                </c:pt>
                <c:pt idx="14">
                  <c:v>29.21</c:v>
                </c:pt>
                <c:pt idx="15">
                  <c:v>30.79</c:v>
                </c:pt>
                <c:pt idx="16">
                  <c:v>33.29000000000001</c:v>
                </c:pt>
                <c:pt idx="17">
                  <c:v>35.84</c:v>
                </c:pt>
                <c:pt idx="18">
                  <c:v>38.18</c:v>
                </c:pt>
                <c:pt idx="19">
                  <c:v>40.97</c:v>
                </c:pt>
                <c:pt idx="20">
                  <c:v>45.38</c:v>
                </c:pt>
              </c:numCache>
            </c:numRef>
          </c:xVal>
          <c:yVal>
            <c:numRef>
              <c:f>'[\My Documents\FertigungGeschwRes\8_LG_SC_Cav\RF_Data\AC155 QvsEacc]xx_4_03EA25BF0001 modes'!$B$14:$B$34</c:f>
              <c:numCache>
                <c:formatCode>General</c:formatCode>
                <c:ptCount val="21"/>
                <c:pt idx="0">
                  <c:v>2.28E10</c:v>
                </c:pt>
                <c:pt idx="1">
                  <c:v>2.65E10</c:v>
                </c:pt>
                <c:pt idx="2">
                  <c:v>2.84E10</c:v>
                </c:pt>
                <c:pt idx="3">
                  <c:v>2.96E10</c:v>
                </c:pt>
                <c:pt idx="4">
                  <c:v>3.05E10</c:v>
                </c:pt>
                <c:pt idx="5">
                  <c:v>3.07E10</c:v>
                </c:pt>
                <c:pt idx="6">
                  <c:v>3.06E10</c:v>
                </c:pt>
                <c:pt idx="7">
                  <c:v>2.89E10</c:v>
                </c:pt>
                <c:pt idx="8">
                  <c:v>2.6E10</c:v>
                </c:pt>
                <c:pt idx="9">
                  <c:v>2.41E10</c:v>
                </c:pt>
                <c:pt idx="10">
                  <c:v>2.2E10</c:v>
                </c:pt>
                <c:pt idx="11">
                  <c:v>2.01E10</c:v>
                </c:pt>
                <c:pt idx="12">
                  <c:v>1.86E10</c:v>
                </c:pt>
                <c:pt idx="13">
                  <c:v>1.77E10</c:v>
                </c:pt>
                <c:pt idx="14">
                  <c:v>1.7E10</c:v>
                </c:pt>
                <c:pt idx="15">
                  <c:v>1.69E10</c:v>
                </c:pt>
                <c:pt idx="16">
                  <c:v>1.63E10</c:v>
                </c:pt>
                <c:pt idx="17">
                  <c:v>1.57E10</c:v>
                </c:pt>
                <c:pt idx="18">
                  <c:v>1.49E10</c:v>
                </c:pt>
                <c:pt idx="19">
                  <c:v>1.42E10</c:v>
                </c:pt>
                <c:pt idx="20">
                  <c:v>1.25E10</c:v>
                </c:pt>
              </c:numCache>
            </c:numRef>
          </c:yVal>
          <c:smooth val="1"/>
        </c:ser>
        <c:axId val="527564104"/>
        <c:axId val="527567208"/>
      </c:scatterChart>
      <c:valAx>
        <c:axId val="527564104"/>
        <c:scaling>
          <c:orientation val="minMax"/>
        </c:scaling>
        <c:axPos val="b"/>
        <c:numFmt formatCode="General" sourceLinked="1"/>
        <c:tickLblPos val="nextTo"/>
        <c:crossAx val="527567208"/>
        <c:crosses val="autoZero"/>
        <c:crossBetween val="midCat"/>
      </c:valAx>
      <c:valAx>
        <c:axId val="527567208"/>
        <c:scaling>
          <c:logBase val="10.0"/>
          <c:orientation val="minMax"/>
          <c:max val="1.0E11"/>
          <c:min val="1.0E8"/>
        </c:scaling>
        <c:axPos val="l"/>
        <c:majorGridlines/>
        <c:numFmt formatCode="General" sourceLinked="1"/>
        <c:tickLblPos val="nextTo"/>
        <c:crossAx val="527564104"/>
        <c:crosses val="autoZero"/>
        <c:crossBetween val="midCat"/>
      </c:valAx>
    </c:plotArea>
    <c:plotVisOnly val="1"/>
    <c:dispBlanksAs val="gap"/>
  </c:chart>
  <c:externalData r:id="rId2"/>
  <c:userShapes r:id="rId3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0.44091</cdr:x>
      <cdr:y>0.90319</cdr:y>
    </cdr:from>
    <cdr:to>
      <cdr:x>0.58236</cdr:x>
      <cdr:y>0.98643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85732" y="2376753"/>
          <a:ext cx="765376" cy="2190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1400" b="1" dirty="0"/>
            <a:t>Eacc [MV/m</a:t>
          </a:r>
        </a:p>
      </cdr:txBody>
    </cdr:sp>
  </cdr:relSizeAnchor>
  <cdr:relSizeAnchor xmlns:cdr="http://schemas.openxmlformats.org/drawingml/2006/chartDrawing">
    <cdr:from>
      <cdr:x>0.05545</cdr:x>
      <cdr:y>0.0467</cdr:y>
    </cdr:from>
    <cdr:to>
      <cdr:x>0.10675</cdr:x>
      <cdr:y>0.11211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03225" y="184150"/>
          <a:ext cx="373064" cy="257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400" b="1"/>
            <a:t>Q</a:t>
          </a:r>
          <a:r>
            <a:rPr lang="de-DE" sz="1400" b="1" baseline="-25000"/>
            <a:t>0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123B3-885C-4543-A334-698FEBB980AC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81812-B944-0141-923F-CC1D4A889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75E88A9-D92D-42DA-A3DC-1E8D088EA576}" type="datetimeFigureOut">
              <a:rPr lang="en-US"/>
              <a:pPr>
                <a:defRPr/>
              </a:pPr>
              <a:t>5/8/12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37CC5CF-AD71-4628-BB29-B1C3AA1B9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3750665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7CC5CF-AD71-4628-BB29-B1C3AA1B9E7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7CC5CF-AD71-4628-BB29-B1C3AA1B9E7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3D0D03-F1B2-5349-9F34-4DB5F8CFF961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FBDCB3-8FDA-9946-93EB-6003C2582683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90713E-FFE5-B44A-882A-787360B28BD8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F4EBC5-755A-074A-99CC-E485E149E12B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5AC9B79-A00A-5844-B267-7B3F99C534C2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CAE4368-3397-E745-9AA7-6B76A07A7E7C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5E50A3-0CF6-1148-BCF3-141AF94B361B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2AF717C-3033-6C4F-82A4-1FE424567C7A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93EBEF2-CB80-AE40-B4BF-54567E5CA825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EF3362-549B-004D-A659-D6D6B75695CB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7CC5CF-AD71-4628-BB29-B1C3AA1B9E7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B26A5C-565C-F842-B819-B37AE914C0AC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CB426B8-9C97-9244-8C3F-47857A817D6F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7CC5CF-AD71-4628-BB29-B1C3AA1B9E7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95743"/>
            <a:fld id="{F9DFA183-AFDA-0D43-9BE6-B53B85C62947}" type="slidenum">
              <a:rPr lang="en-US"/>
              <a:pPr defTabSz="895743"/>
              <a:t>6</a:t>
            </a:fld>
            <a:endParaRPr 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4025"/>
            <a:ext cx="5028579" cy="4116049"/>
          </a:xfrm>
          <a:noFill/>
        </p:spPr>
        <p:txBody>
          <a:bodyPr/>
          <a:lstStyle/>
          <a:p>
            <a:pPr eaLnBrk="1" hangingPunct="1"/>
            <a:endParaRPr lang="ja-JP" altLang="en-US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9D2633-0DA0-714B-9D42-F82950DE64A5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600AFE3-F907-EC40-B09A-81D7CBE897DA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DCCCFF-1CCC-0A45-83C6-B42E67B0DF20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3810000" y="6519446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95C3ACB1-9D5B-4C50-8733-64C120A39E65}" type="slidenum">
              <a:rPr lang="en-US" sz="1600" smtClean="0">
                <a:solidFill>
                  <a:schemeClr val="tx1"/>
                </a:solidFill>
                <a:latin typeface="Arial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6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50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63505"/>
            <a:ext cx="4040188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055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3505"/>
            <a:ext cx="4041775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055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895350"/>
            <a:ext cx="4402138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895350"/>
            <a:ext cx="440372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14400"/>
            <a:ext cx="85820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3810000" y="6519446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95C3ACB1-9D5B-4C50-8733-64C120A39E65}" type="slidenum">
              <a:rPr lang="en-US" sz="1600" smtClean="0">
                <a:solidFill>
                  <a:schemeClr val="tx1"/>
                </a:solidFill>
                <a:latin typeface="Arial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6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r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r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fontAlgn="base">
        <a:spcBef>
          <a:spcPts val="1200"/>
        </a:spcBef>
        <a:spcAft>
          <a:spcPct val="0"/>
        </a:spcAft>
        <a:buClr>
          <a:srgbClr val="FF6600"/>
        </a:buClr>
        <a:buChar char="•"/>
        <a:defRPr sz="26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742950" indent="-285750" algn="l" rtl="0" fontAlgn="base">
        <a:spcBef>
          <a:spcPts val="1200"/>
        </a:spcBef>
        <a:spcAft>
          <a:spcPct val="0"/>
        </a:spcAft>
        <a:buClr>
          <a:srgbClr val="4343CA"/>
        </a:buClr>
        <a:buFont typeface="Arial" charset="0"/>
        <a:buChar char="•"/>
        <a:defRPr sz="2400">
          <a:solidFill>
            <a:schemeClr val="tx1"/>
          </a:solidFill>
          <a:latin typeface="Calibri"/>
          <a:ea typeface="ＭＳ Ｐゴシック" charset="-128"/>
        </a:defRPr>
      </a:lvl2pPr>
      <a:lvl3pPr marL="1143000" indent="-228600" algn="l" rtl="0" fontAlgn="base">
        <a:spcBef>
          <a:spcPts val="1200"/>
        </a:spcBef>
        <a:spcAft>
          <a:spcPct val="0"/>
        </a:spcAft>
        <a:buClr>
          <a:srgbClr val="660066"/>
        </a:buClr>
        <a:buChar char="•"/>
        <a:defRPr lang="en-US" sz="2200" dirty="0">
          <a:solidFill>
            <a:schemeClr val="tx1"/>
          </a:solidFill>
          <a:latin typeface="Calibri"/>
          <a:ea typeface="ＭＳ Ｐゴシック" charset="-128"/>
        </a:defRPr>
      </a:lvl3pPr>
      <a:lvl4pPr marL="1600200" indent="-228600" algn="l" rtl="0" fontAlgn="base">
        <a:spcBef>
          <a:spcPts val="1200"/>
        </a:spcBef>
        <a:spcAft>
          <a:spcPct val="0"/>
        </a:spcAft>
        <a:buClr>
          <a:srgbClr val="008000"/>
        </a:buClr>
        <a:buFont typeface="Arial" charset="0"/>
        <a:buChar char="•"/>
        <a:defRPr lang="en-US" sz="2000" dirty="0">
          <a:solidFill>
            <a:schemeClr val="tx1"/>
          </a:solidFill>
          <a:latin typeface="Calibri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800">
          <a:solidFill>
            <a:schemeClr val="tx1"/>
          </a:solidFill>
          <a:latin typeface="Calibri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xcel_97_-_2004_Worksheet1.xls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0.xml"/><Relationship Id="rId5" Type="http://schemas.openxmlformats.org/officeDocument/2006/relationships/oleObject" Target="../embeddings/Microsoft_Excel_97_-_2004_Worksheet2.xls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>
            <a:spLocks noGrp="1"/>
          </p:cNvSpPr>
          <p:nvPr>
            <p:ph type="ctrTitle"/>
          </p:nvPr>
        </p:nvSpPr>
        <p:spPr>
          <a:xfrm>
            <a:off x="266330" y="2130425"/>
            <a:ext cx="8602462" cy="1470025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ＭＳ Ｐゴシック" pitchFamily="34" charset="-128"/>
              </a:rPr>
              <a:t>Studies of niobium material properties</a:t>
            </a:r>
          </a:p>
        </p:txBody>
      </p:sp>
      <p:sp>
        <p:nvSpPr>
          <p:cNvPr id="2051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>
                <a:latin typeface="Calibri" pitchFamily="34" charset="0"/>
                <a:ea typeface="ＭＳ Ｐゴシック" pitchFamily="34" charset="-128"/>
              </a:rPr>
              <a:t>G. Myneni, G. </a:t>
            </a:r>
            <a:r>
              <a:rPr lang="en-US" i="1" dirty="0" err="1" smtClean="0">
                <a:latin typeface="Calibri" pitchFamily="34" charset="0"/>
                <a:ea typeface="ＭＳ Ｐゴシック" pitchFamily="34" charset="-128"/>
              </a:rPr>
              <a:t>Ciovati</a:t>
            </a:r>
            <a:r>
              <a:rPr lang="en-US" i="1" dirty="0" smtClean="0">
                <a:latin typeface="Calibri" pitchFamily="34" charset="0"/>
                <a:ea typeface="ＭＳ Ｐゴシック" pitchFamily="34" charset="-128"/>
              </a:rPr>
              <a:t>, P. </a:t>
            </a:r>
            <a:r>
              <a:rPr lang="en-US" i="1" dirty="0" err="1" smtClean="0">
                <a:latin typeface="Calibri" pitchFamily="34" charset="0"/>
                <a:ea typeface="ＭＳ Ｐゴシック" pitchFamily="34" charset="-128"/>
              </a:rPr>
              <a:t>Dhakal</a:t>
            </a:r>
            <a:r>
              <a:rPr lang="en-US" i="1" dirty="0" smtClean="0">
                <a:latin typeface="Calibri" pitchFamily="34" charset="0"/>
                <a:ea typeface="ＭＳ Ｐゴシック" pitchFamily="34" charset="-128"/>
              </a:rPr>
              <a:t>, </a:t>
            </a:r>
          </a:p>
          <a:p>
            <a:r>
              <a:rPr lang="en-US" dirty="0" smtClean="0">
                <a:latin typeface="Calibri" pitchFamily="34" charset="0"/>
                <a:ea typeface="ＭＳ Ｐゴシック" pitchFamily="34" charset="-128"/>
              </a:rPr>
              <a:t>Jefferson Lab S&amp;T Review</a:t>
            </a:r>
          </a:p>
          <a:p>
            <a:r>
              <a:rPr lang="en-US" dirty="0" smtClean="0">
                <a:latin typeface="Calibri" pitchFamily="34" charset="0"/>
                <a:ea typeface="ＭＳ Ｐゴシック" pitchFamily="34" charset="-128"/>
              </a:rPr>
              <a:t>May 9-11, 2012</a:t>
            </a:r>
          </a:p>
          <a:p>
            <a:endParaRPr lang="en-US" dirty="0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330037" y="945241"/>
            <a:ext cx="8011054" cy="762000"/>
          </a:xfrm>
        </p:spPr>
        <p:txBody>
          <a:bodyPr/>
          <a:lstStyle/>
          <a:p>
            <a:pPr algn="ctr" eaLnBrk="1" hangingPunct="1"/>
            <a:r>
              <a:rPr lang="en-US" sz="2800" b="1" dirty="0" smtClean="0">
                <a:solidFill>
                  <a:srgbClr val="3333FF"/>
                </a:solidFill>
              </a:rPr>
              <a:t>Tantalum does not affect the performance</a:t>
            </a:r>
          </a:p>
        </p:txBody>
      </p:sp>
      <p:graphicFrame>
        <p:nvGraphicFramePr>
          <p:cNvPr id="5122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609600" y="2232025"/>
          <a:ext cx="3810000" cy="2544763"/>
        </p:xfrm>
        <a:graphic>
          <a:graphicData uri="http://schemas.openxmlformats.org/presentationml/2006/ole">
            <p:oleObj spid="_x0000_s193543" name="Chart" r:id="rId4" imgW="10655300" imgH="7112000" progId="Excel.Sheet.8">
              <p:embed/>
            </p:oleObj>
          </a:graphicData>
        </a:graphic>
      </p:graphicFrame>
      <p:graphicFrame>
        <p:nvGraphicFramePr>
          <p:cNvPr id="5123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572000" y="2232025"/>
          <a:ext cx="3810000" cy="2544763"/>
        </p:xfrm>
        <a:graphic>
          <a:graphicData uri="http://schemas.openxmlformats.org/presentationml/2006/ole">
            <p:oleObj spid="_x0000_s193544" name="Worksheet" r:id="rId5" imgW="10655300" imgH="7112000" progId="Excel.Sheet.8">
              <p:embed/>
            </p:oleObj>
          </a:graphicData>
        </a:graphic>
      </p:graphicFrame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5438775" y="1866900"/>
            <a:ext cx="2524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66CC"/>
                </a:solidFill>
              </a:rPr>
              <a:t>Polycrystalline niobium</a:t>
            </a:r>
          </a:p>
        </p:txBody>
      </p:sp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1001713" y="1847850"/>
            <a:ext cx="279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9999"/>
                </a:solidFill>
              </a:rPr>
              <a:t>Large grain ingot niobium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574" y="259322"/>
            <a:ext cx="74384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3CC33"/>
                </a:solidFill>
              </a:rPr>
              <a:t>Ingot niobium has superior performance  </a:t>
            </a:r>
            <a:endParaRPr lang="en-US" sz="3200" dirty="0">
              <a:solidFill>
                <a:srgbClr val="33CC3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8743" y="5686779"/>
            <a:ext cx="8098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Influence of Ta content in high purity niobium on cavity performance</a:t>
            </a:r>
          </a:p>
          <a:p>
            <a:r>
              <a:rPr lang="en-US" sz="1400" dirty="0" smtClean="0"/>
              <a:t>P. </a:t>
            </a:r>
            <a:r>
              <a:rPr lang="en-US" sz="1400" dirty="0" err="1" smtClean="0"/>
              <a:t>Kneisel</a:t>
            </a:r>
            <a:r>
              <a:rPr lang="en-US" sz="1400" dirty="0" smtClean="0"/>
              <a:t>, G. Myneni, G. </a:t>
            </a:r>
            <a:r>
              <a:rPr lang="en-US" sz="1400" dirty="0" err="1" smtClean="0"/>
              <a:t>Ciovati</a:t>
            </a:r>
            <a:r>
              <a:rPr lang="en-US" sz="1400" dirty="0" smtClean="0"/>
              <a:t>, D. </a:t>
            </a:r>
            <a:r>
              <a:rPr lang="en-US" sz="1400" dirty="0" err="1" smtClean="0"/>
              <a:t>Proch</a:t>
            </a:r>
            <a:r>
              <a:rPr lang="en-US" sz="1400" dirty="0" smtClean="0"/>
              <a:t>, W. Singer, T. </a:t>
            </a:r>
            <a:r>
              <a:rPr lang="en-US" sz="1400" dirty="0" err="1" smtClean="0"/>
              <a:t>Carneiro</a:t>
            </a:r>
            <a:r>
              <a:rPr lang="en-US" sz="1400" dirty="0" smtClean="0"/>
              <a:t> et al in Proceedings of PAC 2005      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53958" y="5118245"/>
            <a:ext cx="8661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G. </a:t>
            </a:r>
            <a:r>
              <a:rPr lang="en-US" sz="1400" dirty="0" err="1" smtClean="0">
                <a:solidFill>
                  <a:srgbClr val="FF0000"/>
                </a:solidFill>
              </a:rPr>
              <a:t>Ciovati</a:t>
            </a:r>
            <a:r>
              <a:rPr lang="en-US" sz="1400" dirty="0" smtClean="0">
                <a:solidFill>
                  <a:srgbClr val="FF0000"/>
                </a:solidFill>
              </a:rPr>
              <a:t> will present the low RRR 1300 wt </a:t>
            </a:r>
            <a:r>
              <a:rPr lang="en-US" sz="1400" dirty="0" err="1" smtClean="0">
                <a:solidFill>
                  <a:srgbClr val="FF0000"/>
                </a:solidFill>
              </a:rPr>
              <a:t>ppm</a:t>
            </a:r>
            <a:r>
              <a:rPr lang="en-US" sz="1400" dirty="0" smtClean="0">
                <a:solidFill>
                  <a:srgbClr val="FF0000"/>
                </a:solidFill>
              </a:rPr>
              <a:t> ingot niobium cavity data showing 1.0 x10</a:t>
            </a:r>
            <a:r>
              <a:rPr lang="en-US" sz="1400" baseline="30000" dirty="0" smtClean="0">
                <a:solidFill>
                  <a:srgbClr val="FF0000"/>
                </a:solidFill>
              </a:rPr>
              <a:t>12</a:t>
            </a:r>
            <a:r>
              <a:rPr lang="en-US" sz="1400" dirty="0" smtClean="0">
                <a:solidFill>
                  <a:srgbClr val="FF0000"/>
                </a:solidFill>
              </a:rPr>
              <a:t> figure of merit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6694" y="409219"/>
            <a:ext cx="7772400" cy="658813"/>
          </a:xfrm>
        </p:spPr>
        <p:txBody>
          <a:bodyPr/>
          <a:lstStyle/>
          <a:p>
            <a:r>
              <a:rPr lang="en-US" sz="2800" b="1" dirty="0">
                <a:ea typeface="ＭＳ Ｐゴシック" pitchFamily="1" charset="-128"/>
                <a:cs typeface="ＭＳ Ｐゴシック" pitchFamily="1" charset="-128"/>
              </a:rPr>
              <a:t>Extrinsic and intrinsic contamination of </a:t>
            </a:r>
            <a:r>
              <a:rPr lang="en-US" sz="2800" b="1" dirty="0" err="1">
                <a:ea typeface="ＭＳ Ｐゴシック" pitchFamily="1" charset="-128"/>
                <a:cs typeface="ＭＳ Ｐゴシック" pitchFamily="1" charset="-128"/>
              </a:rPr>
              <a:t>Nb</a:t>
            </a:r>
            <a:r>
              <a:rPr lang="en-US" sz="2800" b="1" dirty="0">
                <a:ea typeface="ＭＳ Ｐゴシック" pitchFamily="1" charset="-128"/>
                <a:cs typeface="ＭＳ Ｐゴシック" pitchFamily="1" charset="-128"/>
              </a:rPr>
              <a:t> determines the performance of the cavities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2975"/>
            <a:ext cx="4038600" cy="4525963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Surface contamination</a:t>
            </a:r>
          </a:p>
          <a:p>
            <a:pPr lvl="1"/>
            <a:r>
              <a:rPr lang="en-US" dirty="0"/>
              <a:t>Molecular and particulate</a:t>
            </a:r>
          </a:p>
        </p:txBody>
      </p:sp>
      <p:sp>
        <p:nvSpPr>
          <p:cNvPr id="4608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12975"/>
            <a:ext cx="4038600" cy="4525963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Niobium is a prolific hydrogen absorber in the absence of the natural surface oxide 	</a:t>
            </a:r>
          </a:p>
          <a:p>
            <a:pPr lvl="1"/>
            <a:r>
              <a:rPr lang="en-US" dirty="0"/>
              <a:t>Hydride formation</a:t>
            </a:r>
          </a:p>
          <a:p>
            <a:pPr lvl="1"/>
            <a:r>
              <a:rPr lang="en-US" dirty="0"/>
              <a:t>Dislocations</a:t>
            </a:r>
          </a:p>
        </p:txBody>
      </p:sp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1485900" y="1828800"/>
            <a:ext cx="1381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Extrinsic </a:t>
            </a:r>
          </a:p>
        </p:txBody>
      </p:sp>
      <p:sp>
        <p:nvSpPr>
          <p:cNvPr id="46086" name="TextBox 5"/>
          <p:cNvSpPr txBox="1">
            <a:spLocks noChangeArrowheads="1"/>
          </p:cNvSpPr>
          <p:nvPr/>
        </p:nvSpPr>
        <p:spPr bwMode="auto">
          <a:xfrm>
            <a:off x="5291138" y="1828800"/>
            <a:ext cx="15668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Intrinsic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5935" y="3988163"/>
            <a:ext cx="224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Talk by Bob Rimmer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296332" y="246063"/>
            <a:ext cx="7645233" cy="762000"/>
          </a:xfrm>
        </p:spPr>
        <p:txBody>
          <a:bodyPr/>
          <a:lstStyle/>
          <a:p>
            <a:pPr algn="ctr" eaLnBrk="1" hangingPunct="1"/>
            <a:r>
              <a:rPr lang="en-US" b="1" dirty="0">
                <a:ea typeface="ＭＳ Ｐゴシック" pitchFamily="1" charset="-128"/>
                <a:cs typeface="ＭＳ Ｐゴシック" pitchFamily="1" charset="-128"/>
              </a:rPr>
              <a:t>Q</a:t>
            </a:r>
            <a:r>
              <a:rPr lang="en-US" b="1" baseline="-25000" dirty="0">
                <a:ea typeface="ＭＳ Ｐゴシック" pitchFamily="1" charset="-128"/>
                <a:cs typeface="ＭＳ Ｐゴシック" pitchFamily="1" charset="-128"/>
              </a:rPr>
              <a:t>0</a:t>
            </a:r>
            <a:r>
              <a:rPr lang="en-US" b="1" dirty="0">
                <a:ea typeface="ＭＳ Ｐゴシック" pitchFamily="1" charset="-128"/>
                <a:cs typeface="ＭＳ Ｐゴシック" pitchFamily="1" charset="-128"/>
              </a:rPr>
              <a:t>, hydrogen &amp; cavity performance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573927" y="1026867"/>
            <a:ext cx="7772400" cy="4678363"/>
          </a:xfrm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pitchFamily="1" charset="-128"/>
                <a:cs typeface="ＭＳ Ｐゴシック" pitchFamily="1" charset="-128"/>
              </a:rPr>
              <a:t>Q-disease in the cavities is an example of a gross manifestation of hydrogen effect similar to gross air leak in high vacuum systems</a:t>
            </a:r>
          </a:p>
          <a:p>
            <a:pPr lvl="4"/>
            <a:endParaRPr lang="en-US" sz="200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r>
              <a:rPr lang="en-US" sz="2400" dirty="0">
                <a:ea typeface="ＭＳ Ｐゴシック" pitchFamily="1" charset="-128"/>
                <a:cs typeface="ＭＳ Ｐゴシック" pitchFamily="1" charset="-128"/>
              </a:rPr>
              <a:t>As we are looking to improve the cavity performance (Q) further we need to understand the effects of proton in niobium and take steps to minimize the solid-solution of protons, similar to eliminating smaller air leaks in UHV systems</a:t>
            </a:r>
          </a:p>
          <a:p>
            <a:pPr lvl="4"/>
            <a:endParaRPr lang="en-US" sz="200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r>
              <a:rPr lang="en-US" sz="2400" dirty="0">
                <a:ea typeface="ＭＳ Ｐゴシック" pitchFamily="1" charset="-128"/>
                <a:cs typeface="ＭＳ Ｐゴシック" pitchFamily="1" charset="-128"/>
              </a:rPr>
              <a:t>Hydrogen is difficult to measure quantitatively at the concentration levels that we have to in materials in general and greatly in niobium</a:t>
            </a:r>
          </a:p>
          <a:p>
            <a:pPr lvl="4"/>
            <a:endParaRPr lang="en-US" sz="200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r>
              <a:rPr lang="en-US" sz="2400" dirty="0">
                <a:ea typeface="ＭＳ Ｐゴシック" pitchFamily="1" charset="-128"/>
                <a:cs typeface="ＭＳ Ｐゴシック" pitchFamily="1" charset="-128"/>
              </a:rPr>
              <a:t>Like vacuum leak standards, we need to develop Nb-hydrogen stan</a:t>
            </a:r>
            <a:r>
              <a:rPr lang="en-US" sz="2000" dirty="0">
                <a:ea typeface="ＭＳ Ｐゴシック" pitchFamily="1" charset="-128"/>
                <a:cs typeface="ＭＳ Ｐゴシック" pitchFamily="1" charset="-128"/>
              </a:rPr>
              <a:t>dards</a:t>
            </a:r>
          </a:p>
          <a:p>
            <a:pPr eaLnBrk="1" hangingPunct="1"/>
            <a:endParaRPr lang="en-US" sz="1800" dirty="0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3"/>
          <p:cNvSpPr>
            <a:spLocks noGrp="1"/>
          </p:cNvSpPr>
          <p:nvPr>
            <p:ph type="title"/>
          </p:nvPr>
        </p:nvSpPr>
        <p:spPr>
          <a:xfrm>
            <a:off x="1" y="274638"/>
            <a:ext cx="8748888" cy="1143000"/>
          </a:xfrm>
        </p:spPr>
        <p:txBody>
          <a:bodyPr/>
          <a:lstStyle/>
          <a:p>
            <a:pPr algn="ctr" eaLnBrk="1" hangingPunct="1"/>
            <a:r>
              <a:rPr lang="en-US" sz="2400" b="1" dirty="0">
                <a:ea typeface="ＭＳ Ｐゴシック" pitchFamily="1" charset="-128"/>
                <a:cs typeface="ＭＳ Ｐゴシック" pitchFamily="1" charset="-128"/>
              </a:rPr>
              <a:t>Goals of the</a:t>
            </a:r>
            <a:r>
              <a:rPr lang="en-US" sz="2400" b="1" dirty="0" smtClean="0">
                <a:ea typeface="ＭＳ Ｐゴシック" pitchFamily="1" charset="-128"/>
                <a:cs typeface="ＭＳ Ｐゴシック" pitchFamily="1" charset="-128"/>
              </a:rPr>
              <a:t> DOE ONP ARRA Q</a:t>
            </a:r>
            <a:r>
              <a:rPr lang="en-US" sz="2400" b="1" baseline="-25000" dirty="0" smtClean="0">
                <a:ea typeface="ＭＳ Ｐゴシック" pitchFamily="1" charset="-128"/>
                <a:cs typeface="ＭＳ Ｐゴシック" pitchFamily="1" charset="-128"/>
              </a:rPr>
              <a:t>0 </a:t>
            </a:r>
            <a:r>
              <a:rPr lang="en-US" sz="2400" b="1" dirty="0" smtClean="0">
                <a:ea typeface="ＭＳ Ｐゴシック" pitchFamily="1" charset="-128"/>
                <a:cs typeface="ＭＳ Ｐゴシック" pitchFamily="1" charset="-128"/>
              </a:rPr>
              <a:t>Improvement Program</a:t>
            </a:r>
            <a:r>
              <a:rPr lang="en-US" sz="3600" b="1" dirty="0" smtClean="0">
                <a:solidFill>
                  <a:schemeClr val="accent1"/>
                </a:solidFill>
                <a:ea typeface="ＭＳ Ｐゴシック" pitchFamily="1" charset="-128"/>
                <a:cs typeface="ＭＳ Ｐゴシック" pitchFamily="1" charset="-128"/>
              </a:rPr>
              <a:t/>
            </a:r>
            <a:br>
              <a:rPr lang="en-US" sz="3600" b="1" dirty="0" smtClean="0">
                <a:solidFill>
                  <a:schemeClr val="accent1"/>
                </a:solidFill>
                <a:ea typeface="ＭＳ Ｐゴシック" pitchFamily="1" charset="-128"/>
                <a:cs typeface="ＭＳ Ｐゴシック" pitchFamily="1" charset="-128"/>
              </a:rPr>
            </a:br>
            <a:r>
              <a:rPr lang="en-US" sz="3600" b="1" dirty="0" smtClean="0">
                <a:solidFill>
                  <a:schemeClr val="accent1"/>
                </a:solidFill>
                <a:ea typeface="ＭＳ Ｐゴシック" pitchFamily="1" charset="-128"/>
                <a:cs typeface="ＭＳ Ｐゴシック" pitchFamily="1" charset="-128"/>
              </a:rPr>
              <a:t>  </a:t>
            </a:r>
            <a:endParaRPr lang="en-US" sz="3600" b="1" dirty="0">
              <a:solidFill>
                <a:schemeClr val="accent1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4275" name="Title 1"/>
          <p:cNvSpPr txBox="1">
            <a:spLocks/>
          </p:cNvSpPr>
          <p:nvPr/>
        </p:nvSpPr>
        <p:spPr bwMode="auto">
          <a:xfrm>
            <a:off x="185738" y="3221038"/>
            <a:ext cx="6078537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200" dirty="0">
                <a:latin typeface="Calibri" pitchFamily="1" charset="0"/>
              </a:rPr>
              <a:t>1. Scientific Understanding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88725" y="246063"/>
            <a:ext cx="8637587" cy="762000"/>
          </a:xfrm>
        </p:spPr>
        <p:txBody>
          <a:bodyPr/>
          <a:lstStyle/>
          <a:p>
            <a:pPr eaLnBrk="1" hangingPunct="1"/>
            <a:r>
              <a:rPr lang="en-US" sz="3600" b="1" dirty="0">
                <a:ea typeface="ＭＳ Ｐゴシック" pitchFamily="1" charset="-128"/>
                <a:cs typeface="ＭＳ Ｐゴシック" pitchFamily="1" charset="-128"/>
              </a:rPr>
              <a:t>Hydrogen absorption with BCP and EP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542925" y="1447800"/>
            <a:ext cx="7772400" cy="43608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700" b="1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b="1">
                <a:ea typeface="ＭＳ Ｐゴシック" pitchFamily="1" charset="-128"/>
                <a:cs typeface="ＭＳ Ｐゴシック" pitchFamily="1" charset="-128"/>
              </a:rPr>
              <a:t>Very high equilibrium hydrogen activities (fugacity) have been estimated when Nb metal is in contact with water or BCP solution</a:t>
            </a:r>
          </a:p>
          <a:p>
            <a:pPr eaLnBrk="1" hangingPunct="1">
              <a:lnSpc>
                <a:spcPct val="80000"/>
              </a:lnSpc>
              <a:buFont typeface="Wingdings" pitchFamily="1" charset="2"/>
              <a:buNone/>
            </a:pPr>
            <a:endParaRPr lang="en-US" sz="2000" b="1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b="1">
                <a:ea typeface="ＭＳ Ｐゴシック" pitchFamily="1" charset="-128"/>
                <a:cs typeface="ＭＳ Ｐゴシック" pitchFamily="1" charset="-128"/>
              </a:rPr>
              <a:t>Hydrogen is readily absorbed into Nb when the protective oxide layer is removed</a:t>
            </a:r>
          </a:p>
          <a:p>
            <a:pPr eaLnBrk="1" hangingPunct="1">
              <a:lnSpc>
                <a:spcPct val="80000"/>
              </a:lnSpc>
            </a:pPr>
            <a:endParaRPr lang="en-US" sz="2000" b="1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b="1">
                <a:ea typeface="ＭＳ Ｐゴシック" pitchFamily="1" charset="-128"/>
                <a:cs typeface="ＭＳ Ｐゴシック" pitchFamily="1" charset="-128"/>
              </a:rPr>
              <a:t>Lower H fugacity's are obtained due to an anodic polarization of Nb during EP and hence lower hydrogen absorption</a:t>
            </a:r>
          </a:p>
          <a:p>
            <a:pPr eaLnBrk="1" hangingPunct="1">
              <a:lnSpc>
                <a:spcPct val="80000"/>
              </a:lnSpc>
              <a:buFont typeface="Wingdings" pitchFamily="1" charset="2"/>
              <a:buNone/>
            </a:pPr>
            <a:endParaRPr lang="en-US" sz="2000" b="1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lnSpc>
                <a:spcPct val="80000"/>
              </a:lnSpc>
            </a:pPr>
            <a:endParaRPr lang="en-US" sz="2000" b="1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lnSpc>
                <a:spcPct val="80000"/>
              </a:lnSpc>
              <a:buFont typeface="Wingdings" pitchFamily="1" charset="2"/>
              <a:buNone/>
            </a:pPr>
            <a:r>
              <a:rPr lang="en-US" sz="2000" b="1">
                <a:ea typeface="ＭＳ Ｐゴシック" pitchFamily="1" charset="-128"/>
                <a:cs typeface="ＭＳ Ｐゴシック" pitchFamily="1" charset="-128"/>
              </a:rPr>
              <a:t>	R.E. Ricker, G. R. Myneni, J. Res. Natl. Inst. Stand. Technol. 115, 353-371 (2010) </a:t>
            </a:r>
          </a:p>
          <a:p>
            <a:pPr eaLnBrk="1" hangingPunct="1">
              <a:lnSpc>
                <a:spcPct val="80000"/>
              </a:lnSpc>
              <a:buFont typeface="Wingdings" pitchFamily="1" charset="2"/>
              <a:buNone/>
            </a:pPr>
            <a:endParaRPr lang="en-US" sz="2000" b="1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lnSpc>
                <a:spcPct val="80000"/>
              </a:lnSpc>
              <a:buFont typeface="Wingdings" pitchFamily="1" charset="2"/>
              <a:buNone/>
            </a:pPr>
            <a:r>
              <a:rPr lang="en-US" sz="2000" b="1">
                <a:ea typeface="ＭＳ Ｐゴシック" pitchFamily="1" charset="-128"/>
                <a:cs typeface="ＭＳ Ｐゴシック" pitchFamily="1" charset="-128"/>
              </a:rPr>
              <a:t>							NIST/JLab</a:t>
            </a:r>
            <a:endParaRPr lang="en-US" sz="2000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/>
          </p:cNvPicPr>
          <p:nvPr/>
        </p:nvPicPr>
        <p:blipFill>
          <a:blip r:embed="rId3"/>
          <a:srcRect b="53239"/>
          <a:stretch>
            <a:fillRect/>
          </a:stretch>
        </p:blipFill>
        <p:spPr bwMode="auto">
          <a:xfrm>
            <a:off x="704850" y="697554"/>
            <a:ext cx="7483475" cy="217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424553" y="87668"/>
            <a:ext cx="74725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/>
              <a:t>Heat treatment to remove hydrogen</a:t>
            </a:r>
          </a:p>
        </p:txBody>
      </p:sp>
      <p:sp>
        <p:nvSpPr>
          <p:cNvPr id="60420" name="TextBox 3"/>
          <p:cNvSpPr txBox="1">
            <a:spLocks noChangeArrowheads="1"/>
          </p:cNvSpPr>
          <p:nvPr/>
        </p:nvSpPr>
        <p:spPr bwMode="auto">
          <a:xfrm>
            <a:off x="283530" y="2920889"/>
            <a:ext cx="85782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Currently used furnaces contaminate the cavity surfaces, chemical re-etching reintroduces H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 l="1771" t="5390" r="2265" b="2891"/>
          <a:stretch>
            <a:fillRect/>
          </a:stretch>
        </p:blipFill>
        <p:spPr bwMode="auto">
          <a:xfrm>
            <a:off x="1605525" y="3230597"/>
            <a:ext cx="6528391" cy="30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84117" y="6194780"/>
            <a:ext cx="745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G. </a:t>
            </a:r>
            <a:r>
              <a:rPr lang="en-US" sz="1100" b="1" dirty="0" err="1" smtClean="0"/>
              <a:t>Ciovati</a:t>
            </a:r>
            <a:r>
              <a:rPr lang="en-US" sz="1100" b="1" dirty="0" smtClean="0"/>
              <a:t>, G. Myneni, F. Stevie, P. </a:t>
            </a:r>
            <a:r>
              <a:rPr lang="en-US" sz="1100" b="1" dirty="0" err="1" smtClean="0"/>
              <a:t>Maheshwari</a:t>
            </a:r>
            <a:r>
              <a:rPr lang="en-US" sz="1100" b="1" dirty="0" smtClean="0"/>
              <a:t>, and D. </a:t>
            </a:r>
            <a:r>
              <a:rPr lang="en-US" sz="1100" b="1" dirty="0" err="1" smtClean="0"/>
              <a:t>Griffis</a:t>
            </a:r>
            <a:r>
              <a:rPr lang="en-US" sz="1100" b="1" dirty="0" smtClean="0"/>
              <a:t>, Phys. Rev. ST </a:t>
            </a:r>
            <a:r>
              <a:rPr lang="en-US" sz="1100" b="1" dirty="0" err="1" smtClean="0"/>
              <a:t>Accel</a:t>
            </a:r>
            <a:r>
              <a:rPr lang="en-US" sz="1100" b="1" dirty="0" smtClean="0"/>
              <a:t>. Beams 13, 022002 (2010)</a:t>
            </a:r>
            <a:r>
              <a:rPr lang="en-US" dirty="0" smtClean="0"/>
              <a:t>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/>
          </p:nvPr>
        </p:nvSpPr>
        <p:spPr>
          <a:xfrm>
            <a:off x="261938" y="274638"/>
            <a:ext cx="8686800" cy="1143000"/>
          </a:xfrm>
        </p:spPr>
        <p:txBody>
          <a:bodyPr/>
          <a:lstStyle/>
          <a:p>
            <a:pPr algn="ctr" eaLnBrk="1" hangingPunct="1"/>
            <a:r>
              <a:rPr lang="en-US" sz="2400" b="1" dirty="0" smtClean="0">
                <a:ea typeface="ＭＳ Ｐゴシック" pitchFamily="1" charset="-128"/>
                <a:cs typeface="ＭＳ Ｐゴシック" pitchFamily="1" charset="-128"/>
              </a:rPr>
              <a:t>Goals of the DOE ONP ARRA Q</a:t>
            </a:r>
            <a:r>
              <a:rPr lang="en-US" sz="2400" b="1" baseline="-25000" dirty="0" smtClean="0">
                <a:ea typeface="ＭＳ Ｐゴシック" pitchFamily="1" charset="-128"/>
                <a:cs typeface="ＭＳ Ｐゴシック" pitchFamily="1" charset="-128"/>
              </a:rPr>
              <a:t>0 </a:t>
            </a:r>
            <a:r>
              <a:rPr lang="en-US" sz="2400" b="1" dirty="0" smtClean="0">
                <a:ea typeface="ＭＳ Ｐゴシック" pitchFamily="1" charset="-128"/>
                <a:cs typeface="ＭＳ Ｐゴシック" pitchFamily="1" charset="-128"/>
              </a:rPr>
              <a:t>Improvement Program</a:t>
            </a:r>
            <a:r>
              <a:rPr lang="en-US" sz="4800" b="1" dirty="0" smtClean="0">
                <a:ea typeface="ＭＳ Ｐゴシック" pitchFamily="1" charset="-128"/>
                <a:cs typeface="ＭＳ Ｐゴシック" pitchFamily="1" charset="-128"/>
              </a:rPr>
              <a:t/>
            </a:r>
            <a:br>
              <a:rPr lang="en-US" sz="4800" b="1" dirty="0" smtClean="0">
                <a:ea typeface="ＭＳ Ｐゴシック" pitchFamily="1" charset="-128"/>
                <a:cs typeface="ＭＳ Ｐゴシック" pitchFamily="1" charset="-128"/>
              </a:rPr>
            </a:br>
            <a:r>
              <a:rPr lang="en-US" sz="4800" b="1" dirty="0" smtClean="0">
                <a:solidFill>
                  <a:schemeClr val="accent1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endParaRPr lang="en-US" sz="3600" b="1" dirty="0">
              <a:solidFill>
                <a:schemeClr val="accent1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8611" name="Title 1"/>
          <p:cNvSpPr txBox="1">
            <a:spLocks/>
          </p:cNvSpPr>
          <p:nvPr/>
        </p:nvSpPr>
        <p:spPr bwMode="auto">
          <a:xfrm>
            <a:off x="185738" y="3221038"/>
            <a:ext cx="6078537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200" dirty="0">
                <a:latin typeface="Calibri" pitchFamily="1" charset="0"/>
              </a:rPr>
              <a:t>2. Technology 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-123727" y="-116266"/>
            <a:ext cx="8942387" cy="1308969"/>
          </a:xfrm>
        </p:spPr>
        <p:txBody>
          <a:bodyPr/>
          <a:lstStyle/>
          <a:p>
            <a:pPr algn="ctr" eaLnBrk="1" hangingPunct="1"/>
            <a:r>
              <a:rPr lang="en-US" sz="3600" b="1" dirty="0">
                <a:solidFill>
                  <a:schemeClr val="accent2"/>
                </a:solidFill>
                <a:ea typeface="ＭＳ Ｐゴシック" pitchFamily="1" charset="-128"/>
                <a:cs typeface="ＭＳ Ｐゴシック" pitchFamily="1" charset="-128"/>
              </a:rPr>
              <a:t>Clean UHV furnace - patents applied for</a:t>
            </a:r>
          </a:p>
        </p:txBody>
      </p:sp>
      <p:pic>
        <p:nvPicPr>
          <p:cNvPr id="7065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3138" y="836615"/>
            <a:ext cx="4038600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463" y="818094"/>
            <a:ext cx="3543300" cy="520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52223" y="6081891"/>
            <a:ext cx="745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Design and Performance of a new Induction Furnace for Heat Treatment of Superconducting </a:t>
            </a:r>
          </a:p>
          <a:p>
            <a:r>
              <a:rPr lang="en-US" sz="1200" b="1" dirty="0" smtClean="0"/>
              <a:t>Radiofrequency Niobium Cavities, P. </a:t>
            </a:r>
            <a:r>
              <a:rPr lang="en-US" sz="1200" b="1" dirty="0" err="1" smtClean="0"/>
              <a:t>Dhakal</a:t>
            </a:r>
            <a:r>
              <a:rPr lang="en-US" sz="1200" b="1" dirty="0" smtClean="0"/>
              <a:t>, G. </a:t>
            </a:r>
            <a:r>
              <a:rPr lang="en-US" sz="1200" b="1" dirty="0" err="1" smtClean="0"/>
              <a:t>Ciovati</a:t>
            </a:r>
            <a:r>
              <a:rPr lang="en-US" sz="1200" b="1" dirty="0" smtClean="0"/>
              <a:t>, W. Rigby, J. Wallace, G. Myneni  submitted to Review of Scientific Instruments 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What has been demonstrated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762000" y="914400"/>
            <a:ext cx="7772400" cy="53086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000" b="1" dirty="0" smtClean="0">
                <a:ea typeface="ＭＳ Ｐゴシック" pitchFamily="1" charset="-128"/>
                <a:cs typeface="ＭＳ Ｐゴシック" pitchFamily="1" charset="-128"/>
              </a:rPr>
              <a:t>High RRR (~&gt;300) is not essential</a:t>
            </a:r>
          </a:p>
          <a:p>
            <a:pPr>
              <a:lnSpc>
                <a:spcPct val="200000"/>
              </a:lnSpc>
              <a:buFont typeface="Arial" pitchFamily="1" charset="0"/>
              <a:buNone/>
            </a:pPr>
            <a:r>
              <a:rPr lang="en-US" sz="2000" b="1" dirty="0" smtClean="0">
                <a:ea typeface="ＭＳ Ｐゴシック" pitchFamily="1" charset="-128"/>
                <a:cs typeface="ＭＳ Ｐゴシック" pitchFamily="1" charset="-128"/>
              </a:rPr>
              <a:t>		Fourth melt ingot </a:t>
            </a:r>
            <a:r>
              <a:rPr lang="en-US" sz="2000" b="1" dirty="0" err="1" smtClean="0">
                <a:ea typeface="ＭＳ Ｐゴシック" pitchFamily="1" charset="-128"/>
                <a:cs typeface="ＭＳ Ｐゴシック" pitchFamily="1" charset="-128"/>
              </a:rPr>
              <a:t>Nb</a:t>
            </a:r>
            <a:r>
              <a:rPr lang="en-US" sz="2000" b="1" dirty="0" smtClean="0">
                <a:ea typeface="ＭＳ Ｐゴシック" pitchFamily="1" charset="-128"/>
                <a:cs typeface="ＭＳ Ｐゴシック" pitchFamily="1" charset="-128"/>
              </a:rPr>
              <a:t> is OK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>
                <a:ea typeface="ＭＳ Ｐゴシック" pitchFamily="1" charset="-128"/>
                <a:cs typeface="ＭＳ Ｐゴシック" pitchFamily="1" charset="-128"/>
              </a:rPr>
              <a:t>Tantalum up to 1300 wt </a:t>
            </a:r>
            <a:r>
              <a:rPr lang="en-US" sz="2000" b="1" dirty="0" err="1" smtClean="0">
                <a:ea typeface="ＭＳ Ｐゴシック" pitchFamily="1" charset="-128"/>
                <a:cs typeface="ＭＳ Ｐゴシック" pitchFamily="1" charset="-128"/>
              </a:rPr>
              <a:t>ppm</a:t>
            </a:r>
            <a:r>
              <a:rPr lang="en-US" sz="2000" b="1" dirty="0" smtClean="0">
                <a:ea typeface="ＭＳ Ｐゴシック" pitchFamily="1" charset="-128"/>
                <a:cs typeface="ＭＳ Ｐゴシック" pitchFamily="1" charset="-128"/>
              </a:rPr>
              <a:t> is fine 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>
                <a:ea typeface="ＭＳ Ｐゴシック" pitchFamily="1" charset="-128"/>
                <a:cs typeface="ＭＳ Ｐゴシック" pitchFamily="1" charset="-128"/>
              </a:rPr>
              <a:t>Ingot niobium technology demonstrated by DESY with conventional processes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>
                <a:ea typeface="ＭＳ Ｐゴシック" pitchFamily="1" charset="-128"/>
                <a:cs typeface="ＭＳ Ｐゴシック" pitchFamily="1" charset="-128"/>
              </a:rPr>
              <a:t>Simplified </a:t>
            </a:r>
            <a:r>
              <a:rPr lang="en-US" sz="2000" b="1" dirty="0" err="1" smtClean="0">
                <a:ea typeface="ＭＳ Ｐゴシック" pitchFamily="1" charset="-128"/>
                <a:cs typeface="ＭＳ Ｐゴシック" pitchFamily="1" charset="-128"/>
              </a:rPr>
              <a:t>JLab</a:t>
            </a:r>
            <a:r>
              <a:rPr lang="en-US" sz="2000" b="1" dirty="0" smtClean="0">
                <a:ea typeface="ＭＳ Ｐゴシック" pitchFamily="1" charset="-128"/>
                <a:cs typeface="ＭＳ Ｐゴシック" pitchFamily="1" charset="-128"/>
              </a:rPr>
              <a:t> new processes provide a factor of ~ 4 Q</a:t>
            </a:r>
            <a:r>
              <a:rPr lang="en-US" sz="2000" b="1" baseline="-25000" dirty="0" smtClean="0">
                <a:ea typeface="ＭＳ Ｐゴシック" pitchFamily="1" charset="-128"/>
                <a:cs typeface="ＭＳ Ｐゴシック" pitchFamily="1" charset="-128"/>
              </a:rPr>
              <a:t>0</a:t>
            </a:r>
            <a:r>
              <a:rPr lang="en-US" sz="2000" b="1" dirty="0" smtClean="0">
                <a:ea typeface="ＭＳ Ｐゴシック" pitchFamily="1" charset="-128"/>
                <a:cs typeface="ＭＳ Ｐゴシック" pitchFamily="1" charset="-128"/>
              </a:rPr>
              <a:t> improvement </a:t>
            </a:r>
          </a:p>
          <a:p>
            <a:pPr>
              <a:lnSpc>
                <a:spcPct val="200000"/>
              </a:lnSpc>
              <a:buFont typeface="Arial" pitchFamily="1" charset="0"/>
              <a:buNone/>
            </a:pPr>
            <a:endParaRPr lang="en-US" b="1" dirty="0" smtClean="0">
              <a:solidFill>
                <a:srgbClr val="FF0000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1133" y="6157039"/>
            <a:ext cx="214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Talk by Gigi Ciovati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Proposal 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Submitted to ARPA-E</a:t>
            </a:r>
            <a:endParaRPr lang="en-US" dirty="0" smtClean="0">
              <a:solidFill>
                <a:srgbClr val="0000FF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65113" y="1154113"/>
            <a:ext cx="8650287" cy="5610225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Calibri" pitchFamily="1" charset="0"/>
              </a:rPr>
              <a:t>Demonstrate a factor of 4 improvement of Q0 (2K, 20-25 MV/</a:t>
            </a:r>
            <a:r>
              <a:rPr lang="en-US" sz="2400" dirty="0" err="1">
                <a:latin typeface="Calibri" pitchFamily="1" charset="0"/>
              </a:rPr>
              <a:t>m</a:t>
            </a:r>
            <a:r>
              <a:rPr lang="en-US" sz="2400" dirty="0">
                <a:latin typeface="Calibri" pitchFamily="1" charset="0"/>
              </a:rPr>
              <a:t>) in a </a:t>
            </a:r>
            <a:r>
              <a:rPr lang="en-US" sz="2400" dirty="0" err="1">
                <a:latin typeface="Calibri" pitchFamily="1" charset="0"/>
              </a:rPr>
              <a:t>cryomodule</a:t>
            </a:r>
            <a:r>
              <a:rPr lang="en-US" sz="2400" dirty="0" smtClean="0">
                <a:latin typeface="Calibri" pitchFamily="1" charset="0"/>
              </a:rPr>
              <a:t> and in </a:t>
            </a:r>
            <a:r>
              <a:rPr lang="en-US" sz="2400" dirty="0">
                <a:latin typeface="Calibri" pitchFamily="1" charset="0"/>
              </a:rPr>
              <a:t>an accelerator</a:t>
            </a:r>
          </a:p>
          <a:p>
            <a:pPr marL="342900" indent="-342900" algn="l">
              <a:spcBef>
                <a:spcPct val="20000"/>
              </a:spcBef>
            </a:pPr>
            <a:endParaRPr lang="en-US" dirty="0" smtClean="0"/>
          </a:p>
          <a:p>
            <a:pPr marL="858838" lvl="1" indent="-392113" algn="l">
              <a:spcBef>
                <a:spcPct val="20000"/>
              </a:spcBef>
              <a:buFont typeface="Calibri" pitchFamily="1" charset="0"/>
              <a:buAutoNum type="arabicPeriod"/>
            </a:pPr>
            <a:r>
              <a:rPr lang="en-US" sz="2000" dirty="0" smtClean="0"/>
              <a:t>Need </a:t>
            </a:r>
            <a:r>
              <a:rPr lang="en-US" sz="2000" dirty="0"/>
              <a:t>8 multi cell cavities</a:t>
            </a:r>
          </a:p>
          <a:p>
            <a:pPr marL="858838" lvl="1" indent="-392113" algn="l">
              <a:spcBef>
                <a:spcPct val="20000"/>
              </a:spcBef>
            </a:pPr>
            <a:endParaRPr lang="en-US" sz="2000" dirty="0" smtClean="0"/>
          </a:p>
          <a:p>
            <a:pPr marL="858838" lvl="1" indent="-392113" algn="l">
              <a:spcBef>
                <a:spcPct val="20000"/>
              </a:spcBef>
              <a:buFont typeface="Calibri" pitchFamily="1" charset="0"/>
              <a:buAutoNum type="arabicPeriod"/>
            </a:pPr>
            <a:r>
              <a:rPr lang="en-US" sz="2000" dirty="0" smtClean="0"/>
              <a:t>Large </a:t>
            </a:r>
            <a:r>
              <a:rPr lang="en-US" sz="2000" dirty="0"/>
              <a:t>clean UHV induction furnace</a:t>
            </a:r>
          </a:p>
          <a:p>
            <a:pPr marL="858838" lvl="1" indent="-392113" algn="l">
              <a:spcBef>
                <a:spcPct val="20000"/>
              </a:spcBef>
              <a:buFont typeface="Calibri" pitchFamily="1" charset="0"/>
              <a:buAutoNum type="arabicPeriod"/>
            </a:pPr>
            <a:endParaRPr lang="en-US" sz="2000" dirty="0" smtClean="0"/>
          </a:p>
          <a:p>
            <a:pPr marL="858838" indent="-392113" algn="l">
              <a:spcBef>
                <a:spcPct val="20000"/>
              </a:spcBef>
            </a:pPr>
            <a:r>
              <a:rPr lang="en-US" sz="2000" dirty="0" smtClean="0"/>
              <a:t>3</a:t>
            </a:r>
            <a:r>
              <a:rPr lang="en-US" sz="2000" dirty="0"/>
              <a:t>.</a:t>
            </a:r>
            <a:r>
              <a:rPr lang="en-US" sz="2000" dirty="0" smtClean="0"/>
              <a:t>	Improved </a:t>
            </a:r>
            <a:r>
              <a:rPr lang="en-US" sz="2000" dirty="0"/>
              <a:t>magnetic shielding</a:t>
            </a:r>
          </a:p>
          <a:p>
            <a:pPr marL="858838" indent="-392113" algn="l">
              <a:spcBef>
                <a:spcPct val="20000"/>
              </a:spcBef>
            </a:pPr>
            <a:endParaRPr lang="en-US" sz="2000" dirty="0" smtClean="0"/>
          </a:p>
          <a:p>
            <a:pPr marL="858838" indent="-392113" algn="l">
              <a:spcBef>
                <a:spcPct val="20000"/>
              </a:spcBef>
            </a:pPr>
            <a:r>
              <a:rPr lang="en-US" sz="2000" dirty="0" smtClean="0"/>
              <a:t>4</a:t>
            </a:r>
            <a:r>
              <a:rPr lang="en-US" sz="2000" dirty="0"/>
              <a:t>. </a:t>
            </a:r>
            <a:r>
              <a:rPr lang="en-US" sz="2000" dirty="0" smtClean="0"/>
              <a:t>	Streamlined </a:t>
            </a:r>
            <a:r>
              <a:rPr lang="en-US" sz="2000" dirty="0"/>
              <a:t>clean assembly processes</a:t>
            </a:r>
          </a:p>
          <a:p>
            <a:pPr marL="1828800" lvl="3" indent="-457200">
              <a:spcBef>
                <a:spcPct val="20000"/>
              </a:spcBef>
              <a:buFont typeface="Calibri" pitchFamily="1" charset="0"/>
              <a:buAutoNum type="arabicPeriod"/>
            </a:pPr>
            <a:endParaRPr lang="en-US" sz="2000" dirty="0">
              <a:solidFill>
                <a:schemeClr val="tx1"/>
              </a:solidFill>
              <a:latin typeface="Calibri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3302000" y="762000"/>
            <a:ext cx="22416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/>
              <a:t>Overview</a:t>
            </a:r>
            <a:endParaRPr lang="en-US" sz="3600" dirty="0"/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130528" y="1500820"/>
            <a:ext cx="6990216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An eight-year program to refine the understanding of Niobium properties for superconducting cavities</a:t>
            </a:r>
          </a:p>
          <a:p>
            <a:pPr algn="l"/>
            <a:endParaRPr lang="en-US" sz="2400" dirty="0" smtClean="0"/>
          </a:p>
          <a:p>
            <a:pPr algn="l">
              <a:buFont typeface="Wingdings" pitchFamily="1" charset="2"/>
              <a:buChar char="ü"/>
            </a:pPr>
            <a:r>
              <a:rPr lang="en-US" sz="2400" dirty="0" err="1" smtClean="0"/>
              <a:t>Pyrochlore</a:t>
            </a:r>
            <a:r>
              <a:rPr lang="en-US" sz="2400" dirty="0" smtClean="0"/>
              <a:t> and </a:t>
            </a:r>
            <a:r>
              <a:rPr lang="en-US" sz="2400" dirty="0" err="1" smtClean="0"/>
              <a:t>columbite</a:t>
            </a:r>
            <a:r>
              <a:rPr lang="en-US" sz="2400" dirty="0" smtClean="0"/>
              <a:t>/tantalite niobium</a:t>
            </a:r>
          </a:p>
          <a:p>
            <a:pPr algn="l">
              <a:buFont typeface="Wingdings" pitchFamily="1" charset="2"/>
              <a:buChar char="ü"/>
            </a:pPr>
            <a:endParaRPr lang="en-US" sz="2400" dirty="0" smtClean="0"/>
          </a:p>
          <a:p>
            <a:pPr algn="l"/>
            <a:endParaRPr lang="en-US" sz="2400" dirty="0" smtClean="0"/>
          </a:p>
          <a:p>
            <a:pPr algn="l">
              <a:buFont typeface="Wingdings" pitchFamily="1" charset="2"/>
              <a:buChar char="ü"/>
            </a:pPr>
            <a:r>
              <a:rPr lang="en-US" sz="2400" dirty="0" smtClean="0"/>
              <a:t>Fine </a:t>
            </a:r>
            <a:r>
              <a:rPr lang="en-US" sz="2400" dirty="0"/>
              <a:t>grain and ingot niobium technologies</a:t>
            </a:r>
            <a:endParaRPr lang="en-US" sz="2400" dirty="0" smtClean="0"/>
          </a:p>
          <a:p>
            <a:pPr algn="l">
              <a:buFont typeface="Wingdings" pitchFamily="1" charset="2"/>
              <a:buChar char="ü"/>
            </a:pPr>
            <a:endParaRPr lang="en-US" sz="2400" dirty="0" smtClean="0"/>
          </a:p>
          <a:p>
            <a:pPr algn="l">
              <a:buFont typeface="Wingdings" pitchFamily="1" charset="2"/>
              <a:buChar char="ü"/>
            </a:pPr>
            <a:endParaRPr lang="en-US" sz="2400" dirty="0" smtClean="0"/>
          </a:p>
          <a:p>
            <a:pPr algn="l">
              <a:buFont typeface="Wingdings" pitchFamily="1" charset="2"/>
              <a:buChar char="ü"/>
            </a:pPr>
            <a:r>
              <a:rPr lang="en-US" sz="2400" dirty="0" smtClean="0"/>
              <a:t>Q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</a:t>
            </a:r>
            <a:r>
              <a:rPr lang="en-US" sz="2400" dirty="0"/>
              <a:t>i</a:t>
            </a:r>
            <a:r>
              <a:rPr lang="en-US" sz="2400" dirty="0" smtClean="0"/>
              <a:t>mprovement program</a:t>
            </a:r>
          </a:p>
          <a:p>
            <a:pPr algn="l">
              <a:buFont typeface="Wingdings" pitchFamily="1" charset="2"/>
              <a:buChar char="ü"/>
            </a:pPr>
            <a:endParaRPr lang="en-US" sz="2400" dirty="0" smtClean="0"/>
          </a:p>
          <a:p>
            <a:pPr algn="l"/>
            <a:endParaRPr lang="en-US" sz="2400" dirty="0" smtClean="0"/>
          </a:p>
          <a:p>
            <a:pPr algn="l">
              <a:buFont typeface="Wingdings" pitchFamily="1" charset="2"/>
              <a:buChar char="ü"/>
            </a:pPr>
            <a:r>
              <a:rPr lang="en-US" sz="2400" dirty="0"/>
              <a:t>Future outlook for ingot niobium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Future Outlook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Ingot niobium technology (low RRR, high tantalum content) has proven to be ideal for CW SRF applications</a:t>
            </a:r>
          </a:p>
          <a:p>
            <a:endParaRPr lang="en-US" dirty="0" smtClean="0">
              <a:ea typeface="ＭＳ Ｐゴシック" pitchFamily="1" charset="-128"/>
              <a:cs typeface="ＭＳ Ｐゴシック" pitchFamily="1" charset="-128"/>
            </a:endParaRPr>
          </a:p>
          <a:p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We expect that this technology will be the preferred choice for future superconducting CW linacs world-wide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7638"/>
            <a:ext cx="6078538" cy="762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3333FF"/>
                </a:solidFill>
                <a:ea typeface="ＭＳ Ｐゴシック" pitchFamily="1" charset="-128"/>
                <a:cs typeface="ＭＳ Ｐゴシック" pitchFamily="1" charset="-128"/>
              </a:rPr>
              <a:t>Glossary 1 </a:t>
            </a:r>
            <a:endParaRPr lang="en-US" b="1" dirty="0">
              <a:solidFill>
                <a:srgbClr val="3333FF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568325" y="1423280"/>
            <a:ext cx="7889875" cy="452913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Niobium – highly ductile refractory metal with highest</a:t>
            </a:r>
          </a:p>
          <a:p>
            <a:pPr eaLnBrk="1" hangingPunct="1">
              <a:buFont typeface="Wingdings" pitchFamily="1" charset="2"/>
              <a:buNone/>
            </a:pPr>
            <a:r>
              <a:rPr lang="en-US" sz="24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     superconducting transition temperature </a:t>
            </a:r>
            <a:endParaRPr lang="en-US" sz="2400" dirty="0" smtClean="0">
              <a:solidFill>
                <a:srgbClr val="254061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spcBef>
                <a:spcPts val="1200"/>
              </a:spcBef>
            </a:pPr>
            <a:r>
              <a:rPr lang="en-US" sz="2400" dirty="0" smtClean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RRR </a:t>
            </a:r>
            <a:r>
              <a:rPr lang="en-US" sz="24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– Residual Resistance Ratio  ~ R</a:t>
            </a:r>
            <a:r>
              <a:rPr lang="en-US" sz="2400" baseline="-250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300</a:t>
            </a:r>
            <a:r>
              <a:rPr lang="en-US" sz="24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/R</a:t>
            </a:r>
            <a:r>
              <a:rPr lang="en-US" sz="2400" baseline="-250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4.2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Important Interstitials  H, C, N and O that contribute to RRR significantly </a:t>
            </a:r>
          </a:p>
          <a:p>
            <a:pPr lvl="1" eaLnBrk="1" hangingPunct="1"/>
            <a:r>
              <a:rPr lang="en-US" sz="2400" dirty="0">
                <a:solidFill>
                  <a:srgbClr val="254061"/>
                </a:solidFill>
              </a:rPr>
              <a:t>and tantalum, </a:t>
            </a:r>
            <a:r>
              <a:rPr lang="en-US" sz="2400" dirty="0" err="1">
                <a:solidFill>
                  <a:srgbClr val="254061"/>
                </a:solidFill>
              </a:rPr>
              <a:t>substitutional</a:t>
            </a:r>
            <a:r>
              <a:rPr lang="en-US" sz="2400" dirty="0">
                <a:solidFill>
                  <a:srgbClr val="254061"/>
                </a:solidFill>
              </a:rPr>
              <a:t> impurity does not significantly contribute </a:t>
            </a:r>
            <a:r>
              <a:rPr lang="en-US" sz="2400" dirty="0" smtClean="0">
                <a:solidFill>
                  <a:srgbClr val="254061"/>
                </a:solidFill>
              </a:rPr>
              <a:t>to RRR</a:t>
            </a:r>
            <a:endParaRPr lang="en-US" sz="2400" dirty="0">
              <a:solidFill>
                <a:srgbClr val="254061"/>
              </a:solidFill>
            </a:endParaRPr>
          </a:p>
          <a:p>
            <a:pPr eaLnBrk="1" hangingPunct="1">
              <a:spcBef>
                <a:spcPts val="1200"/>
              </a:spcBef>
            </a:pPr>
            <a:r>
              <a:rPr lang="en-US" sz="24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Surface Resistance </a:t>
            </a:r>
            <a:r>
              <a:rPr lang="en-US" sz="2400" dirty="0" err="1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R</a:t>
            </a:r>
            <a:r>
              <a:rPr lang="en-US" sz="2400" baseline="-25000" dirty="0" err="1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s</a:t>
            </a:r>
            <a:r>
              <a:rPr lang="en-US" sz="24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= R</a:t>
            </a:r>
            <a:r>
              <a:rPr lang="en-US" sz="2400" baseline="-250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BCS</a:t>
            </a:r>
            <a:r>
              <a:rPr lang="en-US" sz="24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+</a:t>
            </a:r>
            <a:r>
              <a:rPr lang="en-US" sz="2400" dirty="0" smtClean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R</a:t>
            </a:r>
            <a:r>
              <a:rPr lang="en-US" sz="2400" baseline="-25000" dirty="0" smtClean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0</a:t>
            </a:r>
            <a:r>
              <a:rPr lang="en-US" sz="2400" dirty="0" smtClean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+R</a:t>
            </a:r>
            <a:r>
              <a:rPr lang="en-US" sz="2400" baseline="-25000" dirty="0" smtClean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Dislocations</a:t>
            </a:r>
          </a:p>
          <a:p>
            <a:pPr eaLnBrk="1" hangingPunct="1">
              <a:buFont typeface="Wingdings" pitchFamily="1" charset="2"/>
              <a:buNone/>
            </a:pPr>
            <a:r>
              <a:rPr lang="en-US" sz="2400" baseline="-250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        </a:t>
            </a:r>
            <a:r>
              <a:rPr lang="en-US" sz="24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R</a:t>
            </a:r>
            <a:r>
              <a:rPr lang="en-US" sz="2400" baseline="-250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BCS </a:t>
            </a:r>
            <a:r>
              <a:rPr lang="en-US" sz="24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 depends on surface magnetic field</a:t>
            </a:r>
            <a:r>
              <a:rPr lang="en-US" sz="2400" dirty="0" smtClean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, electron mean free path, </a:t>
            </a:r>
            <a:r>
              <a:rPr lang="en-US" sz="24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temperature and frequency</a:t>
            </a:r>
            <a:endParaRPr lang="en-US" sz="2400" baseline="-25000" dirty="0">
              <a:solidFill>
                <a:srgbClr val="254061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buFont typeface="Wingdings" pitchFamily="1" charset="2"/>
              <a:buNone/>
            </a:pPr>
            <a:endParaRPr lang="en-US" sz="2400" baseline="-25000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endParaRPr lang="en-US" sz="2400" dirty="0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246063"/>
            <a:ext cx="6078538" cy="7620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3333FF"/>
                </a:solidFill>
                <a:ea typeface="ＭＳ Ｐゴシック" pitchFamily="1" charset="-128"/>
                <a:cs typeface="ＭＳ Ｐゴシック" pitchFamily="1" charset="-128"/>
              </a:rPr>
              <a:t>Glossary 2</a:t>
            </a:r>
            <a:endParaRPr lang="en-US" dirty="0">
              <a:solidFill>
                <a:srgbClr val="3333FF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595489" y="1192213"/>
            <a:ext cx="7092950" cy="4779962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28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Quality Factor</a:t>
            </a:r>
            <a:r>
              <a:rPr lang="en-US" sz="2800" baseline="-250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  </a:t>
            </a:r>
            <a:r>
              <a:rPr lang="en-US" sz="28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Q</a:t>
            </a:r>
            <a:r>
              <a:rPr lang="en-US" sz="2800" baseline="-250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0</a:t>
            </a:r>
            <a:r>
              <a:rPr lang="en-US" sz="28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=</a:t>
            </a:r>
            <a:r>
              <a:rPr lang="en-US" sz="2800" baseline="-250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28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G/</a:t>
            </a:r>
            <a:r>
              <a:rPr lang="en-US" sz="2800" dirty="0" err="1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R</a:t>
            </a:r>
            <a:r>
              <a:rPr lang="en-US" sz="2800" baseline="-25000" dirty="0" err="1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s</a:t>
            </a:r>
            <a:r>
              <a:rPr lang="en-US" sz="2800" baseline="-250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, </a:t>
            </a:r>
            <a:r>
              <a:rPr lang="en-US" sz="28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 where G is the geometry factor and it  is independent of the cavity frequency (ideal ~ 2×10 </a:t>
            </a:r>
            <a:r>
              <a:rPr lang="en-US" sz="2800" baseline="30000" dirty="0" smtClean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11</a:t>
            </a:r>
            <a:r>
              <a:rPr lang="en-US" sz="2800" dirty="0" smtClean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 @ 2 K)</a:t>
            </a:r>
            <a:endParaRPr lang="en-US" sz="2800" baseline="30000" dirty="0">
              <a:solidFill>
                <a:srgbClr val="254061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spcBef>
                <a:spcPts val="1200"/>
              </a:spcBef>
            </a:pPr>
            <a:r>
              <a:rPr lang="en-US" sz="2800" dirty="0" err="1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H</a:t>
            </a:r>
            <a:r>
              <a:rPr lang="en-US" sz="2800" baseline="-25000" dirty="0" err="1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pk</a:t>
            </a:r>
            <a:r>
              <a:rPr lang="en-US" sz="28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  Surface peak magnetic field (</a:t>
            </a:r>
            <a:r>
              <a:rPr lang="en-US" sz="2800" dirty="0" err="1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mT</a:t>
            </a:r>
            <a:r>
              <a:rPr lang="en-US" sz="28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)</a:t>
            </a:r>
          </a:p>
          <a:p>
            <a:pPr eaLnBrk="1" hangingPunct="1">
              <a:spcBef>
                <a:spcPts val="1200"/>
              </a:spcBef>
            </a:pPr>
            <a:r>
              <a:rPr lang="en-US" sz="2800" dirty="0" err="1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E</a:t>
            </a:r>
            <a:r>
              <a:rPr lang="en-US" sz="2800" baseline="-25000" dirty="0" err="1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acc</a:t>
            </a:r>
            <a:r>
              <a:rPr lang="en-US" sz="28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 Accelerating gradient (MV/</a:t>
            </a:r>
            <a:r>
              <a:rPr lang="en-US" sz="2800" dirty="0" err="1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m</a:t>
            </a:r>
            <a:r>
              <a:rPr lang="en-US" sz="28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)</a:t>
            </a:r>
          </a:p>
          <a:p>
            <a:pPr eaLnBrk="1" hangingPunct="1">
              <a:spcBef>
                <a:spcPts val="1200"/>
              </a:spcBef>
            </a:pPr>
            <a:r>
              <a:rPr lang="en-US" sz="2800" dirty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Optimized Processes and procedures:  forming cells, cleaning, welding, surface treatments and stress relieving processes and final contamination free </a:t>
            </a:r>
            <a:r>
              <a:rPr lang="en-US" sz="2800" dirty="0" smtClean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evacuation</a:t>
            </a:r>
          </a:p>
          <a:p>
            <a:pPr eaLnBrk="1" hangingPunct="1">
              <a:spcBef>
                <a:spcPts val="1200"/>
              </a:spcBef>
            </a:pPr>
            <a:r>
              <a:rPr lang="en-US" sz="2800" dirty="0" smtClean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Figure of merit of </a:t>
            </a:r>
            <a:r>
              <a:rPr lang="en-US" sz="2800" dirty="0" err="1" smtClean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Nb</a:t>
            </a:r>
            <a:r>
              <a:rPr lang="en-US" sz="2800" dirty="0" smtClean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 ~ Q</a:t>
            </a:r>
            <a:r>
              <a:rPr lang="en-US" sz="2800" baseline="-25000" dirty="0" smtClean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0</a:t>
            </a:r>
            <a:r>
              <a:rPr lang="en-US" sz="2800" dirty="0" smtClean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*</a:t>
            </a:r>
            <a:r>
              <a:rPr lang="en-US" sz="2800" dirty="0" err="1" smtClean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E</a:t>
            </a:r>
            <a:r>
              <a:rPr lang="en-US" sz="2800" baseline="-25000" dirty="0" err="1" smtClean="0">
                <a:solidFill>
                  <a:srgbClr val="254061"/>
                </a:solidFill>
                <a:ea typeface="ＭＳ Ｐゴシック" pitchFamily="1" charset="-128"/>
                <a:cs typeface="ＭＳ Ｐゴシック" pitchFamily="1" charset="-128"/>
              </a:rPr>
              <a:t>quench</a:t>
            </a:r>
            <a:endParaRPr lang="en-US" sz="2800" baseline="-25000" dirty="0">
              <a:solidFill>
                <a:srgbClr val="254061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Niobium For SRF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present, Niobium for SRF cavities comes from </a:t>
            </a:r>
            <a:r>
              <a:rPr lang="en-US" dirty="0" err="1" smtClean="0"/>
              <a:t>Columbite</a:t>
            </a:r>
            <a:r>
              <a:rPr lang="en-US" dirty="0" smtClean="0"/>
              <a:t>/Tantalite ore</a:t>
            </a:r>
          </a:p>
          <a:p>
            <a:pPr lvl="1"/>
            <a:r>
              <a:rPr lang="en-US" dirty="0" smtClean="0"/>
              <a:t>Niobium is present as “impurity”</a:t>
            </a:r>
          </a:p>
          <a:p>
            <a:pPr lvl="1"/>
            <a:r>
              <a:rPr lang="en-US" dirty="0" smtClean="0"/>
              <a:t>Niobium is produced as a by-product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Primary reason – the Tantalum content is lower</a:t>
            </a:r>
          </a:p>
          <a:p>
            <a:pPr lvl="1"/>
            <a:r>
              <a:rPr lang="en-US" dirty="0" smtClean="0"/>
              <a:t>Tantalum is generally believed to negatively impact SRF properties of Niobium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JLab data shows reducing Tantalum content below 1000 ppm has no advantage for Superconducting RF cavities</a:t>
            </a:r>
          </a:p>
          <a:p>
            <a:pPr lvl="1"/>
            <a:r>
              <a:rPr lang="en-US" dirty="0" smtClean="0"/>
              <a:t>Low Tantalum niobium is relatively expensive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30119" y="190148"/>
            <a:ext cx="6454422" cy="1143000"/>
          </a:xfrm>
        </p:spPr>
        <p:txBody>
          <a:bodyPr rIns="35717"/>
          <a:lstStyle/>
          <a:p>
            <a:pPr algn="ctr" eaLnBrk="1" hangingPunct="1"/>
            <a:r>
              <a:rPr lang="en-US" altLang="ja-JP" sz="2800" b="1" dirty="0">
                <a:solidFill>
                  <a:srgbClr val="FF3300"/>
                </a:solidFill>
                <a:ea typeface="ＭＳ Ｐゴシック" pitchFamily="1" charset="-128"/>
                <a:cs typeface="ＭＳ Ｐゴシック" pitchFamily="1" charset="-128"/>
              </a:rPr>
              <a:t>Process steps - fine grain Niobium</a:t>
            </a:r>
            <a:r>
              <a:rPr lang="en-US" altLang="ja-JP" sz="2000" b="1" dirty="0">
                <a:solidFill>
                  <a:srgbClr val="FF3300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9025" y="1182688"/>
            <a:ext cx="6956425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4886325" y="5719763"/>
            <a:ext cx="302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3300"/>
                </a:solidFill>
              </a:rPr>
              <a:t>During this process foreign materials</a:t>
            </a:r>
          </a:p>
          <a:p>
            <a:r>
              <a:rPr lang="en-US" sz="1400">
                <a:solidFill>
                  <a:srgbClr val="FF3300"/>
                </a:solidFill>
              </a:rPr>
              <a:t>can be embedded so QA is required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50343" y="176750"/>
            <a:ext cx="7309556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dirty="0" smtClean="0">
                <a:ea typeface="ＭＳ Ｐゴシック" pitchFamily="1" charset="-128"/>
                <a:cs typeface="ＭＳ Ｐゴシック" pitchFamily="1" charset="-128"/>
              </a:rPr>
              <a:t>Ingot Niobium Technology  </a:t>
            </a:r>
            <a:br>
              <a:rPr lang="en-US" sz="3600" dirty="0" smtClean="0">
                <a:ea typeface="ＭＳ Ｐゴシック" pitchFamily="1" charset="-128"/>
                <a:cs typeface="ＭＳ Ｐゴシック" pitchFamily="1" charset="-128"/>
              </a:rPr>
            </a:br>
            <a:r>
              <a:rPr lang="en-US" sz="3600" dirty="0" smtClean="0">
                <a:ea typeface="ＭＳ Ｐゴシック" pitchFamily="1" charset="-128"/>
                <a:cs typeface="ＭＳ Ｐゴシック" pitchFamily="1" charset="-128"/>
              </a:rPr>
              <a:t> CBMM-</a:t>
            </a:r>
            <a:r>
              <a:rPr lang="en-US" sz="3600" dirty="0" err="1" smtClean="0">
                <a:ea typeface="ＭＳ Ｐゴシック" pitchFamily="1" charset="-128"/>
                <a:cs typeface="ＭＳ Ｐゴシック" pitchFamily="1" charset="-128"/>
              </a:rPr>
              <a:t>JLab</a:t>
            </a:r>
            <a:r>
              <a:rPr lang="en-US" sz="3600" dirty="0" smtClean="0">
                <a:ea typeface="ＭＳ Ｐゴシック" pitchFamily="1" charset="-128"/>
                <a:cs typeface="ＭＳ Ｐゴシック" pitchFamily="1" charset="-128"/>
              </a:rPr>
              <a:t> CRADA, August 2004</a:t>
            </a:r>
          </a:p>
        </p:txBody>
      </p:sp>
      <p:sp>
        <p:nvSpPr>
          <p:cNvPr id="39939" name="Content Placeholder 1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294063"/>
          </a:xfrm>
        </p:spPr>
        <p:txBody>
          <a:bodyPr/>
          <a:lstStyle/>
          <a:p>
            <a:pPr eaLnBrk="1" hangingPunct="1">
              <a:buFont typeface="Wingdings" pitchFamily="1" charset="2"/>
              <a:buNone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</a:t>
            </a:r>
          </a:p>
        </p:txBody>
      </p:sp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887656" y="1455177"/>
            <a:ext cx="74049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CBMM</a:t>
            </a:r>
            <a:r>
              <a:rPr lang="en-US" dirty="0">
                <a:solidFill>
                  <a:srgbClr val="FF33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/</a:t>
            </a:r>
            <a:r>
              <a:rPr lang="en-US" dirty="0" err="1">
                <a:solidFill>
                  <a:srgbClr val="FF33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JLab</a:t>
            </a:r>
            <a:r>
              <a:rPr lang="en-US" dirty="0" smtClean="0">
                <a:solidFill>
                  <a:srgbClr val="FF33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  jointly applied for US Patent in April 2005 and the patent 8128765 B2  was granted on March 6, 2012.  G. Myneni, P. </a:t>
            </a:r>
            <a:r>
              <a:rPr lang="en-US" dirty="0" err="1" smtClean="0">
                <a:solidFill>
                  <a:srgbClr val="FF33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Kneisel</a:t>
            </a:r>
            <a:r>
              <a:rPr lang="en-US" dirty="0" smtClean="0">
                <a:solidFill>
                  <a:srgbClr val="FF33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 and T. </a:t>
            </a:r>
            <a:r>
              <a:rPr lang="en-US" dirty="0" err="1" smtClean="0">
                <a:solidFill>
                  <a:srgbClr val="FF33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Carneiro</a:t>
            </a:r>
            <a:r>
              <a:rPr lang="en-US" dirty="0" smtClean="0">
                <a:solidFill>
                  <a:srgbClr val="FF33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 (CBMM) are the inventors </a:t>
            </a:r>
            <a:endParaRPr lang="en-US" dirty="0">
              <a:solidFill>
                <a:srgbClr val="FF3300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126" y="2473740"/>
            <a:ext cx="8420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international institutions in Asia, Europe and America are developing ingot niobium cavities.  DESY, KEK are among them.  </a:t>
            </a:r>
            <a:r>
              <a:rPr lang="en-US" dirty="0" err="1" smtClean="0"/>
              <a:t>Niowave</a:t>
            </a:r>
            <a:r>
              <a:rPr lang="en-US" dirty="0" smtClean="0"/>
              <a:t>, RI and AES industries are involved. CBMM, </a:t>
            </a:r>
            <a:r>
              <a:rPr lang="en-US" dirty="0" err="1" smtClean="0"/>
              <a:t>Heraues</a:t>
            </a:r>
            <a:r>
              <a:rPr lang="en-US" dirty="0" smtClean="0"/>
              <a:t>, Ningxia, Tokyo </a:t>
            </a:r>
            <a:r>
              <a:rPr lang="en-US" dirty="0" err="1" smtClean="0"/>
              <a:t>Denkai</a:t>
            </a:r>
            <a:r>
              <a:rPr lang="en-US" dirty="0" smtClean="0"/>
              <a:t> and </a:t>
            </a:r>
            <a:r>
              <a:rPr lang="en-US" dirty="0" err="1" smtClean="0"/>
              <a:t>Wah</a:t>
            </a:r>
            <a:r>
              <a:rPr lang="en-US" dirty="0" smtClean="0"/>
              <a:t> Chang are able to provide ingot niobium   </a:t>
            </a:r>
            <a:endParaRPr lang="en-US" dirty="0"/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2034607" y="3616049"/>
          <a:ext cx="5410928" cy="2631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436509" y="3961471"/>
            <a:ext cx="3252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W. Singer Private Communication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770460" y="6210252"/>
            <a:ext cx="6415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DESY sets </a:t>
            </a:r>
            <a:r>
              <a:rPr lang="en-US" sz="1600" dirty="0" err="1" smtClean="0">
                <a:solidFill>
                  <a:srgbClr val="FF0000"/>
                </a:solidFill>
              </a:rPr>
              <a:t>E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acc</a:t>
            </a:r>
            <a:r>
              <a:rPr lang="en-US" sz="1600" baseline="-250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world record with ingot niobium 9 cell TESLA cavities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564447" y="174625"/>
            <a:ext cx="7236531" cy="762000"/>
          </a:xfrm>
        </p:spPr>
        <p:txBody>
          <a:bodyPr/>
          <a:lstStyle/>
          <a:p>
            <a:pPr algn="ctr" eaLnBrk="1" hangingPunct="1"/>
            <a:r>
              <a:rPr lang="en-US" sz="2800" b="1" dirty="0">
                <a:solidFill>
                  <a:srgbClr val="3333FF"/>
                </a:solidFill>
                <a:ea typeface="ＭＳ Ｐゴシック" pitchFamily="1" charset="-128"/>
                <a:cs typeface="ＭＳ Ｐゴシック" pitchFamily="1" charset="-128"/>
              </a:rPr>
              <a:t> Economic path for CW applications </a:t>
            </a:r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09613" y="1357313"/>
            <a:ext cx="8434387" cy="4543425"/>
          </a:xfrm>
        </p:spPr>
      </p:pic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992188" y="1712913"/>
            <a:ext cx="6515100" cy="4052887"/>
            <a:chOff x="625" y="1079"/>
            <a:chExt cx="4104" cy="2553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25" y="1997"/>
              <a:ext cx="163" cy="281"/>
              <a:chOff x="0" y="0"/>
              <a:chExt cx="784" cy="893"/>
            </a:xfrm>
          </p:grpSpPr>
          <p:sp>
            <p:nvSpPr>
              <p:cNvPr id="44075" name="Line 6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6" name="Line 7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717" y="2647"/>
              <a:ext cx="163" cy="281"/>
              <a:chOff x="0" y="0"/>
              <a:chExt cx="784" cy="893"/>
            </a:xfrm>
          </p:grpSpPr>
          <p:sp>
            <p:nvSpPr>
              <p:cNvPr id="44073" name="Line 9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4" name="Line 10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802" y="3193"/>
              <a:ext cx="163" cy="281"/>
              <a:chOff x="0" y="0"/>
              <a:chExt cx="784" cy="893"/>
            </a:xfrm>
          </p:grpSpPr>
          <p:sp>
            <p:nvSpPr>
              <p:cNvPr id="44071" name="Line 12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2" name="Line 13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3449" y="1079"/>
              <a:ext cx="145" cy="227"/>
              <a:chOff x="0" y="0"/>
              <a:chExt cx="784" cy="893"/>
            </a:xfrm>
          </p:grpSpPr>
          <p:sp>
            <p:nvSpPr>
              <p:cNvPr id="44069" name="Line 15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0" name="Line 16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3442" y="1712"/>
              <a:ext cx="145" cy="227"/>
              <a:chOff x="0" y="0"/>
              <a:chExt cx="784" cy="893"/>
            </a:xfrm>
          </p:grpSpPr>
          <p:sp>
            <p:nvSpPr>
              <p:cNvPr id="44067" name="Line 18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68" name="Line 19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3409" y="2346"/>
              <a:ext cx="145" cy="227"/>
              <a:chOff x="0" y="0"/>
              <a:chExt cx="784" cy="893"/>
            </a:xfrm>
          </p:grpSpPr>
          <p:sp>
            <p:nvSpPr>
              <p:cNvPr id="44065" name="Line 21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66" name="Line 22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3423" y="3006"/>
              <a:ext cx="145" cy="227"/>
              <a:chOff x="0" y="0"/>
              <a:chExt cx="784" cy="893"/>
            </a:xfrm>
          </p:grpSpPr>
          <p:sp>
            <p:nvSpPr>
              <p:cNvPr id="44063" name="Line 24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64" name="Line 25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4533" y="1092"/>
              <a:ext cx="145" cy="227"/>
              <a:chOff x="0" y="0"/>
              <a:chExt cx="784" cy="893"/>
            </a:xfrm>
          </p:grpSpPr>
          <p:sp>
            <p:nvSpPr>
              <p:cNvPr id="44061" name="Line 27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62" name="Line 28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>
              <a:off x="1891" y="2553"/>
              <a:ext cx="145" cy="227"/>
              <a:chOff x="0" y="0"/>
              <a:chExt cx="784" cy="893"/>
            </a:xfrm>
          </p:grpSpPr>
          <p:sp>
            <p:nvSpPr>
              <p:cNvPr id="44059" name="Line 30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60" name="Line 31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32"/>
            <p:cNvGrpSpPr>
              <a:grpSpLocks/>
            </p:cNvGrpSpPr>
            <p:nvPr/>
          </p:nvGrpSpPr>
          <p:grpSpPr bwMode="auto">
            <a:xfrm>
              <a:off x="4478" y="1811"/>
              <a:ext cx="145" cy="227"/>
              <a:chOff x="0" y="0"/>
              <a:chExt cx="784" cy="893"/>
            </a:xfrm>
          </p:grpSpPr>
          <p:sp>
            <p:nvSpPr>
              <p:cNvPr id="44057" name="Line 33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58" name="Line 34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35"/>
            <p:cNvGrpSpPr>
              <a:grpSpLocks/>
            </p:cNvGrpSpPr>
            <p:nvPr/>
          </p:nvGrpSpPr>
          <p:grpSpPr bwMode="auto">
            <a:xfrm>
              <a:off x="657" y="1441"/>
              <a:ext cx="145" cy="227"/>
              <a:chOff x="0" y="0"/>
              <a:chExt cx="784" cy="893"/>
            </a:xfrm>
          </p:grpSpPr>
          <p:sp>
            <p:nvSpPr>
              <p:cNvPr id="44055" name="Line 36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56" name="Line 37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38"/>
            <p:cNvGrpSpPr>
              <a:grpSpLocks/>
            </p:cNvGrpSpPr>
            <p:nvPr/>
          </p:nvGrpSpPr>
          <p:grpSpPr bwMode="auto">
            <a:xfrm>
              <a:off x="1987" y="3405"/>
              <a:ext cx="172" cy="227"/>
              <a:chOff x="0" y="0"/>
              <a:chExt cx="784" cy="893"/>
            </a:xfrm>
          </p:grpSpPr>
          <p:sp>
            <p:nvSpPr>
              <p:cNvPr id="44053" name="Line 39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54" name="Line 40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45"/>
            <p:cNvGrpSpPr>
              <a:grpSpLocks/>
            </p:cNvGrpSpPr>
            <p:nvPr/>
          </p:nvGrpSpPr>
          <p:grpSpPr bwMode="auto">
            <a:xfrm>
              <a:off x="4584" y="2352"/>
              <a:ext cx="145" cy="227"/>
              <a:chOff x="0" y="0"/>
              <a:chExt cx="784" cy="893"/>
            </a:xfrm>
          </p:grpSpPr>
          <p:sp>
            <p:nvSpPr>
              <p:cNvPr id="44051" name="Line 46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52" name="Line 47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4037" name="TextBox 43"/>
          <p:cNvSpPr txBox="1">
            <a:spLocks noChangeArrowheads="1"/>
          </p:cNvSpPr>
          <p:nvPr/>
        </p:nvSpPr>
        <p:spPr bwMode="auto">
          <a:xfrm>
            <a:off x="5546725" y="5392738"/>
            <a:ext cx="3698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Cost of the ingot sliced </a:t>
            </a:r>
            <a:r>
              <a:rPr lang="en-US" sz="1200" dirty="0" err="1">
                <a:solidFill>
                  <a:srgbClr val="FF0000"/>
                </a:solidFill>
              </a:rPr>
              <a:t>Nb</a:t>
            </a:r>
            <a:r>
              <a:rPr lang="en-US" sz="1200" dirty="0">
                <a:solidFill>
                  <a:srgbClr val="FF0000"/>
                </a:solidFill>
              </a:rPr>
              <a:t> sheets anticipated</a:t>
            </a:r>
          </a:p>
          <a:p>
            <a:r>
              <a:rPr lang="en-US" sz="1200" dirty="0">
                <a:solidFill>
                  <a:srgbClr val="FF0000"/>
                </a:solidFill>
              </a:rPr>
              <a:t>to be less than</a:t>
            </a:r>
            <a:r>
              <a:rPr lang="en-US" sz="1200" dirty="0" smtClean="0">
                <a:solidFill>
                  <a:srgbClr val="FF0000"/>
                </a:solidFill>
              </a:rPr>
              <a:t> a third of </a:t>
            </a:r>
            <a:r>
              <a:rPr lang="en-US" sz="1200" dirty="0">
                <a:solidFill>
                  <a:srgbClr val="FF0000"/>
                </a:solidFill>
              </a:rPr>
              <a:t>polycrystalline </a:t>
            </a:r>
            <a:r>
              <a:rPr lang="en-US" sz="1200" dirty="0" err="1">
                <a:solidFill>
                  <a:srgbClr val="FF0000"/>
                </a:solidFill>
              </a:rPr>
              <a:t>Nb</a:t>
            </a:r>
            <a:r>
              <a:rPr lang="en-US" sz="1200" dirty="0">
                <a:solidFill>
                  <a:srgbClr val="FF0000"/>
                </a:solidFill>
              </a:rPr>
              <a:t> &amp; no QA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avAs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138" y="1757363"/>
            <a:ext cx="2849562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73063"/>
            <a:ext cx="8565444" cy="762000"/>
          </a:xfrm>
        </p:spPr>
        <p:txBody>
          <a:bodyPr/>
          <a:lstStyle/>
          <a:p>
            <a:pPr algn="ctr" eaLnBrk="1" hangingPunct="1"/>
            <a:r>
              <a:rPr lang="en-US" sz="3600" b="1" dirty="0">
                <a:solidFill>
                  <a:srgbClr val="009999"/>
                </a:solidFill>
                <a:ea typeface="ＭＳ Ｐゴシック" pitchFamily="1" charset="-128"/>
                <a:cs typeface="ＭＳ Ｐゴシック" pitchFamily="1" charset="-128"/>
              </a:rPr>
              <a:t>Niobium cavity – performance (CW)</a:t>
            </a:r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0663" y="1398588"/>
            <a:ext cx="5113337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9"/>
          <p:cNvSpPr txBox="1">
            <a:spLocks noChangeArrowheads="1"/>
          </p:cNvSpPr>
          <p:nvPr/>
        </p:nvSpPr>
        <p:spPr bwMode="auto">
          <a:xfrm>
            <a:off x="5343525" y="4402138"/>
            <a:ext cx="9001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0000"/>
                </a:solidFill>
              </a:rPr>
              <a:t>CEBAF Spec</a:t>
            </a:r>
          </a:p>
        </p:txBody>
      </p:sp>
      <p:sp>
        <p:nvSpPr>
          <p:cNvPr id="39942" name="Text Box 10"/>
          <p:cNvSpPr txBox="1">
            <a:spLocks noChangeArrowheads="1"/>
          </p:cNvSpPr>
          <p:nvPr/>
        </p:nvSpPr>
        <p:spPr bwMode="auto">
          <a:xfrm>
            <a:off x="5056188" y="4421188"/>
            <a:ext cx="325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*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746625" y="1690688"/>
            <a:ext cx="3475038" cy="1587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4" name="TextBox 10"/>
          <p:cNvSpPr txBox="1">
            <a:spLocks noChangeArrowheads="1"/>
          </p:cNvSpPr>
          <p:nvPr/>
        </p:nvSpPr>
        <p:spPr bwMode="auto">
          <a:xfrm>
            <a:off x="6334125" y="3395663"/>
            <a:ext cx="4683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9999"/>
                </a:solidFill>
              </a:rPr>
              <a:t>*</a:t>
            </a:r>
          </a:p>
        </p:txBody>
      </p:sp>
      <p:sp>
        <p:nvSpPr>
          <p:cNvPr id="39945" name="TextBox 11"/>
          <p:cNvSpPr txBox="1">
            <a:spLocks noChangeArrowheads="1"/>
          </p:cNvSpPr>
          <p:nvPr/>
        </p:nvSpPr>
        <p:spPr bwMode="auto">
          <a:xfrm>
            <a:off x="6610350" y="3421063"/>
            <a:ext cx="1657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9999"/>
                </a:solidFill>
              </a:rPr>
              <a:t>12 GeV Upgrade Spec</a:t>
            </a:r>
          </a:p>
        </p:txBody>
      </p:sp>
      <p:sp>
        <p:nvSpPr>
          <p:cNvPr id="39946" name="TextBox 12"/>
          <p:cNvSpPr txBox="1">
            <a:spLocks noChangeArrowheads="1"/>
          </p:cNvSpPr>
          <p:nvPr/>
        </p:nvSpPr>
        <p:spPr bwMode="auto">
          <a:xfrm>
            <a:off x="5789613" y="2457450"/>
            <a:ext cx="33543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Calibri" pitchFamily="1" charset="0"/>
              </a:rPr>
              <a:t>TESLA  single cells with ingot  Nb </a:t>
            </a:r>
          </a:p>
          <a:p>
            <a:r>
              <a:rPr lang="en-US" sz="1200">
                <a:solidFill>
                  <a:srgbClr val="FF0000"/>
                </a:solidFill>
                <a:latin typeface="Calibri" pitchFamily="1" charset="0"/>
              </a:rPr>
              <a:t>and un-optimized processes</a:t>
            </a:r>
          </a:p>
        </p:txBody>
      </p:sp>
      <p:sp>
        <p:nvSpPr>
          <p:cNvPr id="39947" name="TextBox 13"/>
          <p:cNvSpPr txBox="1">
            <a:spLocks noChangeArrowheads="1"/>
          </p:cNvSpPr>
          <p:nvPr/>
        </p:nvSpPr>
        <p:spPr bwMode="auto">
          <a:xfrm>
            <a:off x="5353050" y="3881438"/>
            <a:ext cx="338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*</a:t>
            </a:r>
          </a:p>
        </p:txBody>
      </p:sp>
      <p:sp>
        <p:nvSpPr>
          <p:cNvPr id="39948" name="TextBox 14"/>
          <p:cNvSpPr txBox="1">
            <a:spLocks noChangeArrowheads="1"/>
          </p:cNvSpPr>
          <p:nvPr/>
        </p:nvSpPr>
        <p:spPr bwMode="auto">
          <a:xfrm>
            <a:off x="5548313" y="3962400"/>
            <a:ext cx="1689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3333FF"/>
                </a:solidFill>
              </a:rPr>
              <a:t>CEBAF Operations</a:t>
            </a:r>
          </a:p>
        </p:txBody>
      </p:sp>
      <p:sp>
        <p:nvSpPr>
          <p:cNvPr id="39949" name="TextBox 16"/>
          <p:cNvSpPr txBox="1">
            <a:spLocks noChangeArrowheads="1"/>
          </p:cNvSpPr>
          <p:nvPr/>
        </p:nvSpPr>
        <p:spPr bwMode="auto">
          <a:xfrm>
            <a:off x="7648575" y="3206750"/>
            <a:ext cx="595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ILC</a:t>
            </a:r>
          </a:p>
        </p:txBody>
      </p:sp>
      <p:sp>
        <p:nvSpPr>
          <p:cNvPr id="39950" name="TextBox 17"/>
          <p:cNvSpPr txBox="1">
            <a:spLocks noChangeArrowheads="1"/>
          </p:cNvSpPr>
          <p:nvPr/>
        </p:nvSpPr>
        <p:spPr bwMode="auto">
          <a:xfrm>
            <a:off x="7394575" y="3198813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*</a:t>
            </a:r>
          </a:p>
        </p:txBody>
      </p:sp>
      <p:sp>
        <p:nvSpPr>
          <p:cNvPr id="39951" name="TextBox 18"/>
          <p:cNvSpPr txBox="1">
            <a:spLocks noChangeArrowheads="1"/>
          </p:cNvSpPr>
          <p:nvPr/>
        </p:nvSpPr>
        <p:spPr bwMode="auto">
          <a:xfrm>
            <a:off x="4773613" y="1395413"/>
            <a:ext cx="20843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 pitchFamily="1" charset="0"/>
              </a:rPr>
              <a:t>SRF Technology Potential</a:t>
            </a:r>
          </a:p>
        </p:txBody>
      </p:sp>
      <p:sp>
        <p:nvSpPr>
          <p:cNvPr id="39952" name="TextBox 15"/>
          <p:cNvSpPr txBox="1">
            <a:spLocks noChangeArrowheads="1"/>
          </p:cNvSpPr>
          <p:nvPr/>
        </p:nvSpPr>
        <p:spPr bwMode="auto">
          <a:xfrm>
            <a:off x="1255890" y="5894566"/>
            <a:ext cx="75635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pitchFamily="1" charset="0"/>
              </a:rPr>
              <a:t>RRR, type of niobium and vendor has no influence on cavity performance </a:t>
            </a:r>
            <a:endParaRPr lang="en-US" b="1" dirty="0">
              <a:solidFill>
                <a:srgbClr val="FF0000"/>
              </a:solidFill>
              <a:latin typeface="Calibri" pitchFamily="1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4802188" y="5530850"/>
            <a:ext cx="3694112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FFFFFF"/>
                </a:solidFill>
                <a:ea typeface="ＭＳ Ｐゴシック" pitchFamily="1" charset="-128"/>
                <a:cs typeface="ＭＳ Ｐゴシック" pitchFamily="1" charset="-128"/>
              </a:rPr>
              <a:t>Lowers construction cost</a:t>
            </a:r>
          </a:p>
        </p:txBody>
      </p:sp>
      <p:sp>
        <p:nvSpPr>
          <p:cNvPr id="26" name="Right Arrow 25"/>
          <p:cNvSpPr/>
          <p:nvPr/>
        </p:nvSpPr>
        <p:spPr>
          <a:xfrm rot="16200000">
            <a:off x="2306638" y="3257550"/>
            <a:ext cx="3355975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FFFFFF"/>
                </a:solidFill>
                <a:ea typeface="ＭＳ Ｐゴシック" pitchFamily="1" charset="-128"/>
                <a:cs typeface="ＭＳ Ｐゴシック" pitchFamily="1" charset="-128"/>
              </a:rPr>
              <a:t>Lowers operating cost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63893" y="6189233"/>
            <a:ext cx="66983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Development of Large Grain/Single Crystal Niobium Cavity Technology at Jefferson Lab</a:t>
            </a:r>
          </a:p>
          <a:p>
            <a:r>
              <a:rPr lang="en-US" sz="1200" b="1" dirty="0" smtClean="0"/>
              <a:t>P. </a:t>
            </a:r>
            <a:r>
              <a:rPr lang="en-US" sz="1200" b="1" dirty="0" err="1" smtClean="0"/>
              <a:t>Kneisel</a:t>
            </a:r>
            <a:r>
              <a:rPr lang="en-US" sz="1200" b="1" dirty="0" smtClean="0"/>
              <a:t>, G. Myneni, G. </a:t>
            </a:r>
            <a:r>
              <a:rPr lang="en-US" sz="1200" b="1" dirty="0" err="1" smtClean="0"/>
              <a:t>Ciovati</a:t>
            </a:r>
            <a:r>
              <a:rPr lang="en-US" sz="1200" b="1" dirty="0" smtClean="0"/>
              <a:t>,  T. </a:t>
            </a:r>
            <a:r>
              <a:rPr lang="en-US" sz="1200" b="1" dirty="0" err="1" smtClean="0"/>
              <a:t>Carneiro</a:t>
            </a:r>
            <a:r>
              <a:rPr lang="en-US" sz="1200" b="1" dirty="0" smtClean="0"/>
              <a:t>  Proc of </a:t>
            </a:r>
            <a:r>
              <a:rPr lang="en-US" sz="1200" b="1" dirty="0" err="1" smtClean="0"/>
              <a:t>Linac</a:t>
            </a:r>
            <a:r>
              <a:rPr lang="en-US" sz="1200" b="1" dirty="0" smtClean="0"/>
              <a:t> 2004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JLab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994</TotalTime>
  <Words>1189</Words>
  <Application>Microsoft Office PowerPoint</Application>
  <PresentationFormat>On-screen Show (4:3)</PresentationFormat>
  <Paragraphs>159</Paragraphs>
  <Slides>20</Slides>
  <Notes>20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Default JLab</vt:lpstr>
      <vt:lpstr>Chart</vt:lpstr>
      <vt:lpstr>Worksheet</vt:lpstr>
      <vt:lpstr>Studies of niobium material properties</vt:lpstr>
      <vt:lpstr>Slide 2</vt:lpstr>
      <vt:lpstr>Glossary 1 </vt:lpstr>
      <vt:lpstr>Glossary 2</vt:lpstr>
      <vt:lpstr>Niobium For SRF Cavities</vt:lpstr>
      <vt:lpstr>Process steps - fine grain Niobium </vt:lpstr>
      <vt:lpstr>Ingot Niobium Technology    CBMM-JLab CRADA, August 2004</vt:lpstr>
      <vt:lpstr> Economic path for CW applications </vt:lpstr>
      <vt:lpstr>Niobium cavity – performance (CW)</vt:lpstr>
      <vt:lpstr>Tantalum does not affect the performance</vt:lpstr>
      <vt:lpstr>Extrinsic and intrinsic contamination of Nb determines the performance of the cavities</vt:lpstr>
      <vt:lpstr>Q0, hydrogen &amp; cavity performance</vt:lpstr>
      <vt:lpstr>Goals of the DOE ONP ARRA Q0 Improvement Program   </vt:lpstr>
      <vt:lpstr>Hydrogen absorption with BCP and EP</vt:lpstr>
      <vt:lpstr>Slide 15</vt:lpstr>
      <vt:lpstr>Goals of the DOE ONP ARRA Q0 Improvement Program  </vt:lpstr>
      <vt:lpstr>Clean UHV furnace - patents applied for</vt:lpstr>
      <vt:lpstr>What has been demonstrated</vt:lpstr>
      <vt:lpstr>Proposal Submitted to ARPA-E</vt:lpstr>
      <vt:lpstr>Future Outlook</vt:lpstr>
    </vt:vector>
  </TitlesOfParts>
  <Company>Jefferson Science Associates, LLC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Overview</dc:title>
  <dc:creator>eclifton</dc:creator>
  <cp:lastModifiedBy>Pat Stroop</cp:lastModifiedBy>
  <cp:revision>72</cp:revision>
  <dcterms:created xsi:type="dcterms:W3CDTF">2012-05-08T22:58:10Z</dcterms:created>
  <dcterms:modified xsi:type="dcterms:W3CDTF">2012-05-08T22:59:03Z</dcterms:modified>
</cp:coreProperties>
</file>