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Default Extension="tiff" ContentType="image/tiff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4" r:id="rId5"/>
    <p:sldId id="265" r:id="rId6"/>
    <p:sldId id="266" r:id="rId7"/>
    <p:sldId id="267" r:id="rId8"/>
    <p:sldId id="281" r:id="rId9"/>
    <p:sldId id="270" r:id="rId10"/>
    <p:sldId id="271" r:id="rId11"/>
    <p:sldId id="272" r:id="rId12"/>
    <p:sldId id="273" r:id="rId13"/>
    <p:sldId id="282" r:id="rId14"/>
    <p:sldId id="279" r:id="rId15"/>
    <p:sldId id="278" r:id="rId16"/>
    <p:sldId id="280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66FF"/>
    <a:srgbClr val="33CC33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4904" autoAdjust="0"/>
  </p:normalViewPr>
  <p:slideViewPr>
    <p:cSldViewPr snapToGrid="0">
      <p:cViewPr>
        <p:scale>
          <a:sx n="70" d="100"/>
          <a:sy n="70" d="100"/>
        </p:scale>
        <p:origin x="-2696" y="-1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5E88A9-D92D-42DA-A3DC-1E8D088EA576}" type="datetimeFigureOut">
              <a:rPr lang="en-US"/>
              <a:pPr>
                <a:defRPr/>
              </a:pPr>
              <a:t>5/8/12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7CC5CF-AD71-4628-BB29-B1C3AA1B9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CC5CF-AD71-4628-BB29-B1C3AA1B9E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F99EFA8-5692-4739-A379-12BB112F3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17185-6A8C-46C1-9277-346B1D4C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7F602BB-FD96-4698-B046-64130E404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B90AFE-C24A-4189-8A83-A6CDCBADD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87A3C6F-990E-4785-8A89-64D8B8D09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549D29-B65B-469A-88C7-B15EBB585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A69F15-B7B0-4478-AA1B-81ECD4605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6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41FD040-89AB-4AF0-8D25-39A690D50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547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S&amp;T Review May 9-11,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fontAlgn="base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fontAlgn="base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266330" y="2130425"/>
            <a:ext cx="8602462" cy="1470025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pitchFamily="34" charset="-128"/>
              </a:rPr>
              <a:t>World Record Q</a:t>
            </a:r>
            <a:r>
              <a:rPr lang="en-US" baseline="-25000" dirty="0" smtClean="0">
                <a:latin typeface="Arial" charset="0"/>
                <a:ea typeface="ＭＳ Ｐゴシック" pitchFamily="34" charset="-128"/>
              </a:rPr>
              <a:t>0</a:t>
            </a:r>
            <a:r>
              <a:rPr lang="en-US" dirty="0" smtClean="0">
                <a:latin typeface="Arial" charset="0"/>
                <a:ea typeface="ＭＳ Ｐゴシック" pitchFamily="34" charset="-128"/>
              </a:rPr>
              <a:t> with Ingot Niobium Cavity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latin typeface="Calibri" pitchFamily="34" charset="0"/>
                <a:ea typeface="ＭＳ Ｐゴシック" pitchFamily="34" charset="-128"/>
              </a:rPr>
              <a:t>G. </a:t>
            </a:r>
            <a:r>
              <a:rPr lang="en-US" i="1" dirty="0" err="1" smtClean="0">
                <a:latin typeface="Calibri" pitchFamily="34" charset="0"/>
                <a:ea typeface="ＭＳ Ｐゴシック" pitchFamily="34" charset="-128"/>
              </a:rPr>
              <a:t>Ciovati</a:t>
            </a:r>
            <a:r>
              <a:rPr lang="en-US" i="1" dirty="0" smtClean="0">
                <a:latin typeface="Calibri" pitchFamily="34" charset="0"/>
                <a:ea typeface="ＭＳ Ｐゴシック" pitchFamily="34" charset="-128"/>
              </a:rPr>
              <a:t>, P. </a:t>
            </a:r>
            <a:r>
              <a:rPr lang="en-US" i="1" dirty="0" err="1" smtClean="0">
                <a:latin typeface="Calibri" pitchFamily="34" charset="0"/>
                <a:ea typeface="ＭＳ Ｐゴシック" pitchFamily="34" charset="-128"/>
              </a:rPr>
              <a:t>Dhakal</a:t>
            </a:r>
            <a:r>
              <a:rPr lang="en-US" i="1" dirty="0" smtClean="0">
                <a:latin typeface="Calibri" pitchFamily="34" charset="0"/>
                <a:ea typeface="ＭＳ Ｐゴシック" pitchFamily="34" charset="-128"/>
              </a:rPr>
              <a:t>, G. </a:t>
            </a:r>
            <a:r>
              <a:rPr lang="en-US" i="1" dirty="0" err="1" smtClean="0">
                <a:latin typeface="Calibri" pitchFamily="34" charset="0"/>
                <a:ea typeface="ＭＳ Ｐゴシック" pitchFamily="34" charset="-128"/>
              </a:rPr>
              <a:t>Myneni</a:t>
            </a:r>
            <a:endParaRPr lang="en-US" i="1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Jefferson Lab S&amp;T Review</a:t>
            </a: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May 9-11, 2012</a:t>
            </a:r>
          </a:p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field dependence of 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476" y="4651898"/>
            <a:ext cx="8023549" cy="17489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Low-field Q-increase extending up to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70 </a:t>
            </a:r>
            <a:r>
              <a:rPr lang="en-US" dirty="0" err="1" smtClean="0"/>
              <a:t>mT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is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4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higher than currently achieved in series production of multi-cell cavities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(1.5 K)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2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476" y="465138"/>
            <a:ext cx="6316770" cy="431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70173" y="3879537"/>
            <a:ext cx="1701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To be published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Low-field Q-increase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26272"/>
            <a:ext cx="8582025" cy="1837678"/>
          </a:xfrm>
        </p:spPr>
        <p:txBody>
          <a:bodyPr/>
          <a:lstStyle/>
          <a:p>
            <a:r>
              <a:rPr lang="en-US" dirty="0" smtClean="0"/>
              <a:t>The origin of this phenomenon is not well understood</a:t>
            </a:r>
          </a:p>
          <a:p>
            <a:r>
              <a:rPr lang="en-US" dirty="0" smtClean="0"/>
              <a:t>It was proposed to be related to non-equilibrium superconductivity due to niobium oxide precipitates near the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pic>
        <p:nvPicPr>
          <p:cNvPr id="6" name="Picture 5" descr="low field Q-increase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630732" y="687459"/>
            <a:ext cx="3304032" cy="245059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735015"/>
            <a:ext cx="390087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3076676"/>
            <a:ext cx="327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M. A. Allen et al., 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IEEE Trans. </a:t>
            </a:r>
            <a:r>
              <a:rPr lang="en-US" sz="1400" i="1" dirty="0" err="1" smtClean="0">
                <a:solidFill>
                  <a:srgbClr val="33CC33"/>
                </a:solidFill>
                <a:latin typeface="+mn-lt"/>
              </a:rPr>
              <a:t>Nucl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. Sci. </a:t>
            </a:r>
            <a:r>
              <a:rPr lang="en-US" sz="1400" b="1" dirty="0" smtClean="0">
                <a:solidFill>
                  <a:srgbClr val="33CC33"/>
                </a:solidFill>
                <a:latin typeface="+mn-lt"/>
              </a:rPr>
              <a:t>18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 (1971) 168</a:t>
            </a:r>
            <a:endParaRPr lang="en-US" sz="1400" dirty="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2433" y="3166697"/>
            <a:ext cx="382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R. </a:t>
            </a:r>
            <a:r>
              <a:rPr lang="en-US" sz="1400" dirty="0" err="1" smtClean="0">
                <a:solidFill>
                  <a:srgbClr val="33CC33"/>
                </a:solidFill>
                <a:latin typeface="+mn-lt"/>
              </a:rPr>
              <a:t>Geng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, 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Proc</a:t>
            </a:r>
            <a:r>
              <a:rPr lang="en-US" sz="1400" i="1" dirty="0">
                <a:solidFill>
                  <a:srgbClr val="33CC33"/>
                </a:solidFill>
                <a:latin typeface="+mn-lt"/>
              </a:rPr>
              <a:t>. of the 15</a:t>
            </a:r>
            <a:r>
              <a:rPr lang="en-US" sz="1400" i="1" baseline="30000" dirty="0">
                <a:solidFill>
                  <a:srgbClr val="33CC33"/>
                </a:solidFill>
                <a:latin typeface="+mn-lt"/>
              </a:rPr>
              <a:t>th</a:t>
            </a:r>
            <a:r>
              <a:rPr lang="en-US" sz="1400" i="1" dirty="0">
                <a:solidFill>
                  <a:srgbClr val="33CC33"/>
                </a:solidFill>
                <a:latin typeface="+mn-lt"/>
              </a:rPr>
              <a:t> SRF Conf.</a:t>
            </a:r>
            <a:r>
              <a:rPr lang="en-US" sz="1400" dirty="0">
                <a:solidFill>
                  <a:srgbClr val="33CC33"/>
                </a:solidFill>
                <a:latin typeface="+mn-lt"/>
              </a:rPr>
              <a:t>, Chicago, IL, 2011, 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MOPO012</a:t>
            </a:r>
            <a:endParaRPr lang="en-US" sz="1400" dirty="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6928" y="1331650"/>
            <a:ext cx="79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T=2.0 K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2911" y="6079093"/>
            <a:ext cx="6519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J. </a:t>
            </a:r>
            <a:r>
              <a:rPr lang="en-US" sz="1400" dirty="0" err="1" smtClean="0">
                <a:solidFill>
                  <a:srgbClr val="33CC33"/>
                </a:solidFill>
                <a:latin typeface="+mn-lt"/>
              </a:rPr>
              <a:t>Halbritter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, 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Proc</a:t>
            </a:r>
            <a:r>
              <a:rPr lang="en-US" sz="1400" i="1" dirty="0">
                <a:solidFill>
                  <a:srgbClr val="33CC33"/>
                </a:solidFill>
                <a:latin typeface="+mn-lt"/>
              </a:rPr>
              <a:t>. of the 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2</a:t>
            </a:r>
            <a:r>
              <a:rPr lang="en-US" sz="1400" i="1" baseline="30000" dirty="0" smtClean="0">
                <a:solidFill>
                  <a:srgbClr val="33CC33"/>
                </a:solidFill>
                <a:latin typeface="+mn-lt"/>
              </a:rPr>
              <a:t>nd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 </a:t>
            </a:r>
            <a:r>
              <a:rPr lang="en-US" sz="1400" i="1" dirty="0">
                <a:solidFill>
                  <a:srgbClr val="33CC33"/>
                </a:solidFill>
                <a:latin typeface="+mn-lt"/>
              </a:rPr>
              <a:t>SRF 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Workshop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, Geneva, Switzerland, 1984, p. 427</a:t>
            </a:r>
            <a:endParaRPr lang="en-US" sz="1400" dirty="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069150" y="1020932"/>
            <a:ext cx="423286" cy="470517"/>
          </a:xfrm>
          <a:prstGeom prst="ellipse">
            <a:avLst/>
          </a:prstGeom>
          <a:solidFill>
            <a:srgbClr val="FF6600">
              <a:alpha val="3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analysis on samples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0101"/>
            <a:ext cx="8582025" cy="3886200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Nb</a:t>
            </a:r>
            <a:r>
              <a:rPr lang="en-US" dirty="0" smtClean="0"/>
              <a:t> samples heat treated at 1400 °C with the cavity were analyzed with different surface analytical methods:</a:t>
            </a:r>
          </a:p>
          <a:p>
            <a:pPr lvl="1"/>
            <a:r>
              <a:rPr lang="en-US" dirty="0" smtClean="0">
                <a:solidFill>
                  <a:srgbClr val="6666FF"/>
                </a:solidFill>
              </a:rPr>
              <a:t>Secondary Ion Mass Spectrometry </a:t>
            </a:r>
            <a:r>
              <a:rPr lang="en-US" dirty="0" smtClean="0"/>
              <a:t>(SIMS) (</a:t>
            </a:r>
            <a:r>
              <a:rPr lang="en-US" sz="2000" i="1" dirty="0" smtClean="0"/>
              <a:t>F. Stevie and P. </a:t>
            </a:r>
            <a:r>
              <a:rPr lang="en-US" sz="2000" i="1" dirty="0" err="1" smtClean="0"/>
              <a:t>Maheshwari</a:t>
            </a:r>
            <a:r>
              <a:rPr lang="en-US" sz="2000" dirty="0" smtClean="0"/>
              <a:t>, North Carolina State Univ</a:t>
            </a:r>
            <a:r>
              <a:rPr lang="en-US" dirty="0" smtClean="0"/>
              <a:t>.) </a:t>
            </a:r>
            <a:r>
              <a:rPr lang="en-US" dirty="0" smtClean="0">
                <a:sym typeface="Symbol"/>
              </a:rPr>
              <a:t> depth profiling of impurities near the surface</a:t>
            </a:r>
          </a:p>
          <a:p>
            <a:pPr lvl="1"/>
            <a:r>
              <a:rPr lang="en-US" dirty="0" smtClean="0">
                <a:solidFill>
                  <a:srgbClr val="6666FF"/>
                </a:solidFill>
                <a:sym typeface="Symbol"/>
              </a:rPr>
              <a:t>Energy-dispersive X-ray spectroscopy </a:t>
            </a:r>
            <a:r>
              <a:rPr lang="en-US" dirty="0" smtClean="0">
                <a:sym typeface="Symbol"/>
              </a:rPr>
              <a:t>(EDX)  near-surface elemental analysis </a:t>
            </a:r>
          </a:p>
          <a:p>
            <a:pPr lvl="1"/>
            <a:r>
              <a:rPr lang="en-US" dirty="0" smtClean="0">
                <a:solidFill>
                  <a:srgbClr val="6666FF"/>
                </a:solidFill>
                <a:sym typeface="Symbol"/>
              </a:rPr>
              <a:t>Point Contact Tunneling </a:t>
            </a:r>
            <a:r>
              <a:rPr lang="en-US" dirty="0" smtClean="0">
                <a:sym typeface="Symbol"/>
              </a:rPr>
              <a:t>(PCT)  electron density of states in the superconducting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1648" y="5056343"/>
            <a:ext cx="7455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Calibri" pitchFamily="34" charset="0"/>
                <a:sym typeface="Symbol"/>
              </a:rPr>
              <a:t>T. </a:t>
            </a:r>
            <a:r>
              <a:rPr lang="en-US" sz="2000" i="1" dirty="0" err="1" smtClean="0">
                <a:latin typeface="Calibri" pitchFamily="34" charset="0"/>
                <a:sym typeface="Symbol"/>
              </a:rPr>
              <a:t>Proslier</a:t>
            </a:r>
            <a:r>
              <a:rPr lang="en-US" sz="2000" i="1" dirty="0" smtClean="0">
                <a:latin typeface="Calibri" pitchFamily="34" charset="0"/>
                <a:sym typeface="Symbol"/>
              </a:rPr>
              <a:t>, N. </a:t>
            </a:r>
            <a:r>
              <a:rPr lang="en-US" sz="2000" i="1" dirty="0" err="1" smtClean="0">
                <a:latin typeface="Calibri" pitchFamily="34" charset="0"/>
                <a:sym typeface="Symbol"/>
              </a:rPr>
              <a:t>Groll</a:t>
            </a:r>
            <a:r>
              <a:rPr lang="en-US" sz="2000" i="1" dirty="0" smtClean="0">
                <a:latin typeface="Calibri" pitchFamily="34" charset="0"/>
                <a:sym typeface="Symbol"/>
              </a:rPr>
              <a:t>, J. </a:t>
            </a:r>
            <a:r>
              <a:rPr lang="en-US" sz="2000" i="1" dirty="0" err="1" smtClean="0">
                <a:latin typeface="Calibri" pitchFamily="34" charset="0"/>
                <a:sym typeface="Symbol"/>
              </a:rPr>
              <a:t>Zasadzinski</a:t>
            </a:r>
            <a:r>
              <a:rPr lang="en-US" sz="2000" i="1" dirty="0" smtClean="0">
                <a:latin typeface="Calibri" pitchFamily="34" charset="0"/>
                <a:sym typeface="Symbol"/>
              </a:rPr>
              <a:t> and K. Gray</a:t>
            </a:r>
            <a:r>
              <a:rPr lang="en-US" sz="2000" dirty="0" smtClean="0">
                <a:latin typeface="Calibri" pitchFamily="34" charset="0"/>
                <a:sym typeface="Symbol"/>
              </a:rPr>
              <a:t>, Argonne Nat’l Lab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704850" y="3114675"/>
            <a:ext cx="161925" cy="1190625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Arc 8"/>
          <p:cNvSpPr/>
          <p:nvPr/>
        </p:nvSpPr>
        <p:spPr bwMode="auto">
          <a:xfrm rot="16200000">
            <a:off x="-66675" y="4100512"/>
            <a:ext cx="1409700" cy="619125"/>
          </a:xfrm>
          <a:prstGeom prst="arc">
            <a:avLst>
              <a:gd name="adj1" fmla="val 11760927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Arc 9"/>
          <p:cNvSpPr/>
          <p:nvPr/>
        </p:nvSpPr>
        <p:spPr bwMode="auto">
          <a:xfrm rot="10800000">
            <a:off x="380999" y="4371974"/>
            <a:ext cx="1609725" cy="857250"/>
          </a:xfrm>
          <a:prstGeom prst="arc">
            <a:avLst>
              <a:gd name="adj1" fmla="val 16462065"/>
              <a:gd name="adj2" fmla="val 2070978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sample analysis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17170"/>
            <a:ext cx="8582025" cy="4471518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1 at.% Titanium at the surface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Oxygen concentration follows Ti profile</a:t>
            </a:r>
          </a:p>
          <a:p>
            <a:r>
              <a:rPr lang="en-US" dirty="0" smtClean="0">
                <a:sym typeface="Symbol"/>
              </a:rPr>
              <a:t>Increased Carbon concentration at the surface</a:t>
            </a:r>
          </a:p>
          <a:p>
            <a:r>
              <a:rPr lang="en-US" dirty="0" smtClean="0">
                <a:sym typeface="Symbol"/>
              </a:rPr>
              <a:t>Lower Hydrogen content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/>
              <a:t>Gap value of clean, bulk </a:t>
            </a:r>
            <a:r>
              <a:rPr lang="en-US" dirty="0" err="1" smtClean="0"/>
              <a:t>Nb</a:t>
            </a:r>
            <a:r>
              <a:rPr lang="en-US" dirty="0" smtClean="0"/>
              <a:t>,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=1.56 ± 0.089 </a:t>
            </a:r>
            <a:r>
              <a:rPr lang="en-US" sz="2000" dirty="0" err="1" smtClean="0"/>
              <a:t>meV</a:t>
            </a:r>
            <a:endParaRPr lang="en-US" dirty="0" smtClean="0"/>
          </a:p>
          <a:p>
            <a:r>
              <a:rPr lang="en-US" dirty="0" smtClean="0"/>
              <a:t>Low inelastic scattering parameter</a:t>
            </a:r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43953" y="1264024"/>
            <a:ext cx="452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flanges are made of Ti45Nb alloy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1064885" y="1262457"/>
            <a:ext cx="859284" cy="363984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6751674" y="4104167"/>
            <a:ext cx="159489" cy="97819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9386" y="4072256"/>
            <a:ext cx="1924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Good SC properties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cost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82025" cy="1999129"/>
          </a:xfrm>
        </p:spPr>
        <p:txBody>
          <a:bodyPr/>
          <a:lstStyle/>
          <a:p>
            <a:r>
              <a:rPr lang="en-US" dirty="0" smtClean="0"/>
              <a:t>Example: CEBAF Upgrade</a:t>
            </a:r>
          </a:p>
          <a:p>
            <a:pPr lvl="1"/>
            <a:r>
              <a:rPr lang="en-US" dirty="0" smtClean="0"/>
              <a:t>275 W/</a:t>
            </a:r>
            <a:r>
              <a:rPr lang="en-US" dirty="0" err="1" smtClean="0"/>
              <a:t>cryomodule</a:t>
            </a:r>
            <a:r>
              <a:rPr lang="en-US" dirty="0" smtClean="0"/>
              <a:t> max dynamic heat load at 2.07 K from cavities </a:t>
            </a:r>
            <a:r>
              <a:rPr lang="en-US" dirty="0" smtClean="0">
                <a:sym typeface="Symbol"/>
              </a:rPr>
              <a:t> 10 </a:t>
            </a:r>
            <a:r>
              <a:rPr lang="en-US" dirty="0" err="1" smtClean="0">
                <a:sym typeface="Symbol"/>
              </a:rPr>
              <a:t>cryomodules</a:t>
            </a:r>
            <a:r>
              <a:rPr lang="en-US" dirty="0" smtClean="0">
                <a:sym typeface="Symbol"/>
              </a:rPr>
              <a:t> = 2.75 kW</a:t>
            </a:r>
          </a:p>
          <a:p>
            <a:pPr lvl="1"/>
            <a:r>
              <a:rPr lang="en-US" dirty="0" smtClean="0">
                <a:sym typeface="Symbol"/>
              </a:rPr>
              <a:t>CHL2: 4.5 kW at 2.07 K, 6 MW outlet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670612" y="1918447"/>
            <a:ext cx="959223" cy="3496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939553" y="210670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0.7 kW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4177553" y="2429435"/>
            <a:ext cx="959223" cy="3496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527176" y="263562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3.2 MW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963271" y="2411507"/>
            <a:ext cx="959223" cy="3496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2173205" y="2652663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2.4 kW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236" y="3263153"/>
            <a:ext cx="86957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At 0.1 $/kWh corresponds to a saving of 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2.5 M$/year of operating costs!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Over a 20 year lifetime of an accelerator facility the total saving is at least 50 M$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671" y="4930588"/>
            <a:ext cx="814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results I’m presenting were achieved with a budget of </a:t>
            </a:r>
            <a:r>
              <a:rPr lang="en-US" dirty="0" smtClean="0">
                <a:sym typeface="Symbol"/>
              </a:rPr>
              <a:t>0.6 M$...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“sustainable” SRF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04050"/>
            <a:ext cx="8582025" cy="4831976"/>
          </a:xfrm>
        </p:spPr>
        <p:txBody>
          <a:bodyPr/>
          <a:lstStyle/>
          <a:p>
            <a:r>
              <a:rPr lang="en-US" dirty="0" smtClean="0"/>
              <a:t>Continue single-cell study to prove reproducibility of performance and improved understanding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Seek funding for multi-cell cavity furnace</a:t>
            </a:r>
          </a:p>
          <a:p>
            <a:endParaRPr lang="en-US" dirty="0" smtClean="0"/>
          </a:p>
          <a:p>
            <a:r>
              <a:rPr lang="en-US" dirty="0" smtClean="0"/>
              <a:t>Demonstrate improved performance on multi-cell cavities</a:t>
            </a:r>
          </a:p>
          <a:p>
            <a:endParaRPr lang="en-US" dirty="0" smtClean="0"/>
          </a:p>
          <a:p>
            <a:r>
              <a:rPr lang="en-US" dirty="0" smtClean="0"/>
              <a:t>Maintain improved performance in multi-cell cavities inside a </a:t>
            </a:r>
            <a:r>
              <a:rPr lang="en-US" dirty="0" err="1" smtClean="0"/>
              <a:t>cryomodule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Ingot </a:t>
            </a:r>
            <a:r>
              <a:rPr lang="en-US" dirty="0" err="1" smtClean="0"/>
              <a:t>Nb</a:t>
            </a:r>
            <a:r>
              <a:rPr lang="en-US" dirty="0" smtClean="0"/>
              <a:t> and high-temperature heat-treatment proved to be a cost-effective material/process combination which allowed achieving a world-record high Q</a:t>
            </a:r>
            <a:r>
              <a:rPr lang="en-US" baseline="-25000" dirty="0" smtClean="0"/>
              <a:t>0</a:t>
            </a:r>
            <a:r>
              <a:rPr lang="en-US" dirty="0" smtClean="0"/>
              <a:t>-value</a:t>
            </a:r>
          </a:p>
          <a:p>
            <a:endParaRPr lang="en-US" dirty="0" smtClean="0"/>
          </a:p>
          <a:p>
            <a:r>
              <a:rPr lang="en-US" dirty="0" smtClean="0"/>
              <a:t>Further studies will focus on the reproducibility of the exceptional result through a better understanding of the role played by the various impurities at the </a:t>
            </a:r>
            <a:r>
              <a:rPr lang="en-US" dirty="0" err="1" smtClean="0"/>
              <a:t>Nb</a:t>
            </a:r>
            <a:r>
              <a:rPr lang="en-US" dirty="0" smtClean="0"/>
              <a:t> surface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Slide </a:t>
            </a:r>
            <a:fld id="{56A71778-AB32-4DCD-B0E7-0468C1C06A02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S&amp;T Review May 9-11, 2012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381000" y="914401"/>
            <a:ext cx="8582025" cy="4199138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Future accelerators for a wide variety of applications will be based on CW SRF technology.</a:t>
            </a:r>
          </a:p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One of the key technical issues to make such accelerators cost effective is to increase the Q</a:t>
            </a:r>
            <a:r>
              <a:rPr lang="en-US" baseline="-25000" dirty="0" smtClean="0">
                <a:latin typeface="Calibri" pitchFamily="34" charset="0"/>
                <a:ea typeface="ＭＳ Ｐゴシック" pitchFamily="34" charset="-128"/>
              </a:rPr>
              <a:t>0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of the SRF cavities:</a:t>
            </a:r>
          </a:p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Design optimizations indicate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E</a:t>
            </a:r>
            <a:r>
              <a:rPr lang="en-US" baseline="-25000" dirty="0" err="1" smtClean="0">
                <a:latin typeface="Calibri" pitchFamily="34" charset="0"/>
                <a:ea typeface="ＭＳ Ｐゴシック" pitchFamily="34" charset="-128"/>
              </a:rPr>
              <a:t>acc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= 15-20 MV/m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			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				</a:t>
            </a:r>
          </a:p>
        </p:txBody>
      </p:sp>
      <p:sp>
        <p:nvSpPr>
          <p:cNvPr id="410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</a:rPr>
              <a:t>High Q</a:t>
            </a:r>
            <a:r>
              <a:rPr lang="en-US" baseline="-25000" dirty="0" smtClean="0">
                <a:latin typeface="Arial" charset="0"/>
                <a:ea typeface="ＭＳ Ｐゴシック" pitchFamily="34" charset="-128"/>
              </a:rPr>
              <a:t>0</a:t>
            </a:r>
            <a:r>
              <a:rPr lang="en-US" dirty="0" smtClean="0">
                <a:latin typeface="Arial" charset="0"/>
                <a:ea typeface="ＭＳ Ｐゴシック" pitchFamily="34" charset="-128"/>
              </a:rPr>
              <a:t> for CW SRF accelerators</a:t>
            </a: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148013" y="3473450"/>
          <a:ext cx="1706562" cy="769938"/>
        </p:xfrm>
        <a:graphic>
          <a:graphicData uri="http://schemas.openxmlformats.org/presentationml/2006/ole">
            <p:oleObj spid="_x0000_s4102" name="Equation" r:id="rId4" imgW="1041120" imgH="469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2974" y="6045693"/>
            <a:ext cx="592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M. </a:t>
            </a:r>
            <a:r>
              <a:rPr lang="en-US" sz="1400" dirty="0" err="1" smtClean="0">
                <a:solidFill>
                  <a:srgbClr val="33CC33"/>
                </a:solidFill>
                <a:latin typeface="+mn-lt"/>
              </a:rPr>
              <a:t>Liepe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 and J. </a:t>
            </a:r>
            <a:r>
              <a:rPr lang="en-US" sz="1400" dirty="0" err="1" smtClean="0">
                <a:solidFill>
                  <a:srgbClr val="33CC33"/>
                </a:solidFill>
                <a:latin typeface="+mn-lt"/>
              </a:rPr>
              <a:t>Knobloch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, </a:t>
            </a:r>
            <a:r>
              <a:rPr lang="en-US" sz="1400" i="1" dirty="0" err="1" smtClean="0">
                <a:solidFill>
                  <a:srgbClr val="33CC33"/>
                </a:solidFill>
                <a:latin typeface="+mn-lt"/>
              </a:rPr>
              <a:t>Nucl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. </a:t>
            </a:r>
            <a:r>
              <a:rPr lang="en-US" sz="1400" i="1" dirty="0" err="1" smtClean="0">
                <a:solidFill>
                  <a:srgbClr val="33CC33"/>
                </a:solidFill>
                <a:latin typeface="+mn-lt"/>
              </a:rPr>
              <a:t>Instrum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. Methods Phys. Res. A </a:t>
            </a:r>
            <a:r>
              <a:rPr lang="en-US" sz="1400" b="1" dirty="0" smtClean="0">
                <a:solidFill>
                  <a:srgbClr val="33CC33"/>
                </a:solidFill>
                <a:latin typeface="+mn-lt"/>
              </a:rPr>
              <a:t>557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 (2006) 354</a:t>
            </a:r>
            <a:endParaRPr lang="en-US" sz="1400" dirty="0">
              <a:solidFill>
                <a:srgbClr val="33CC3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Cavity built from ingot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Nb</a:t>
            </a:r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Centrifugal Barrel Polishing (CBP)</a:t>
            </a: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Buffered Chemical Polishing (BCP)</a:t>
            </a: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High-temperature heat treatment</a:t>
            </a: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Degreasing and High Pressure Water Rinse (HPR)</a:t>
            </a:r>
          </a:p>
          <a:p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Low-temperature baking</a:t>
            </a:r>
          </a:p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Arial" charset="0"/>
                <a:cs typeface="Arial" charset="0"/>
              </a:rPr>
              <a:t>Slide </a:t>
            </a:r>
            <a:fld id="{DD48EBC5-62C3-4F89-99DD-948A0D880EFE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S&amp;T Review May 9-11, 2012</a:t>
            </a:r>
          </a:p>
        </p:txBody>
      </p:sp>
      <p:sp>
        <p:nvSpPr>
          <p:cNvPr id="512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</a:rPr>
              <a:t>Material and Process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Temperature UHV Heat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in the 1970s, heat treatment at 1800 °C in UHV for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10 h was the standard practice to achieve high Q</a:t>
            </a:r>
            <a:r>
              <a:rPr lang="en-US" baseline="-25000" dirty="0" smtClean="0"/>
              <a:t>0</a:t>
            </a:r>
            <a:r>
              <a:rPr lang="en-US" dirty="0" smtClean="0"/>
              <a:t>-values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“homogenize” the material by dissolving precipitates and clusters of impurities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stress relief, reduce dislocation content  </a:t>
            </a:r>
          </a:p>
          <a:p>
            <a:r>
              <a:rPr lang="en-US" dirty="0" smtClean="0"/>
              <a:t>Heat treatment temperature reduced to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1400 °C in combination with Titanium for post-purification of </a:t>
            </a:r>
            <a:r>
              <a:rPr lang="en-US" dirty="0" err="1" smtClean="0"/>
              <a:t>Nb</a:t>
            </a:r>
            <a:r>
              <a:rPr lang="en-US" dirty="0" smtClean="0"/>
              <a:t> material in the 1990s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Improve thermal conductivity of the material for thermal stabilization of defects</a:t>
            </a:r>
          </a:p>
          <a:p>
            <a:r>
              <a:rPr lang="en-US" dirty="0" smtClean="0"/>
              <a:t>Heat treatment temperature reduced to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600-800 °C to avoid “softening” of the material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Hydrogen degassing to avoid Q-disease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62" y="0"/>
            <a:ext cx="8077200" cy="914400"/>
          </a:xfrm>
        </p:spPr>
        <p:txBody>
          <a:bodyPr/>
          <a:lstStyle/>
          <a:p>
            <a:r>
              <a:rPr lang="en-US" dirty="0" smtClean="0"/>
              <a:t>“Standard” UHV furnace for cavity heat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709" y="5308839"/>
            <a:ext cx="7853316" cy="772356"/>
          </a:xfrm>
        </p:spPr>
        <p:txBody>
          <a:bodyPr/>
          <a:lstStyle/>
          <a:p>
            <a:r>
              <a:rPr lang="en-US" dirty="0" smtClean="0"/>
              <a:t>Design a new furnace with </a:t>
            </a:r>
            <a:r>
              <a:rPr lang="en-US" dirty="0" err="1" smtClean="0"/>
              <a:t>Nb</a:t>
            </a:r>
            <a:r>
              <a:rPr lang="en-US" dirty="0" smtClean="0"/>
              <a:t> hot-zone and improved hydrogen pumping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pic>
        <p:nvPicPr>
          <p:cNvPr id="6" name="Picture 4" descr="Elnick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529438" y="1174579"/>
            <a:ext cx="3039392" cy="2277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438" y="3440898"/>
            <a:ext cx="3039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Molybdenum “hot-zone” box and heaters in the same vacuum space as the cavity. Maximum temperature </a:t>
            </a:r>
            <a:r>
              <a:rPr lang="en-US" dirty="0" smtClean="0">
                <a:latin typeface="Calibri" pitchFamily="34" charset="0"/>
                <a:sym typeface="Symbol"/>
              </a:rPr>
              <a:t></a:t>
            </a:r>
            <a:r>
              <a:rPr lang="en-US" dirty="0" smtClean="0">
                <a:latin typeface="Calibri" pitchFamily="34" charset="0"/>
              </a:rPr>
              <a:t>1250°C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7716" y="1562470"/>
            <a:ext cx="3736759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“polluted” layer left on the cavity surface removed by “wet” chemistry (BCP or EP)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8251" y="3742750"/>
            <a:ext cx="3705225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Hydrogen absorption </a:t>
            </a:r>
            <a:r>
              <a:rPr lang="en-US" sz="2400" dirty="0">
                <a:latin typeface="Calibri" pitchFamily="34" charset="0"/>
                <a:sym typeface="Symbol"/>
              </a:rPr>
              <a:t> </a:t>
            </a:r>
            <a:r>
              <a:rPr lang="en-US" sz="2400" dirty="0">
                <a:latin typeface="Calibri" pitchFamily="34" charset="0"/>
              </a:rPr>
              <a:t>high H concentration measured near the surface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3852909" y="1988598"/>
            <a:ext cx="859284" cy="363984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6375643" y="3068970"/>
            <a:ext cx="859284" cy="363984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furnace for cavity heat treatments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pic>
        <p:nvPicPr>
          <p:cNvPr id="7" name="Picture 6" descr="P1000008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t="20640" b="13070"/>
          <a:stretch>
            <a:fillRect/>
          </a:stretch>
        </p:blipFill>
        <p:spPr>
          <a:xfrm rot="16200000">
            <a:off x="347873" y="3528339"/>
            <a:ext cx="3267490" cy="1624514"/>
          </a:xfrm>
          <a:prstGeom prst="rect">
            <a:avLst/>
          </a:prstGeom>
        </p:spPr>
      </p:pic>
      <p:pic>
        <p:nvPicPr>
          <p:cNvPr id="10" name="Picture 1" descr="C:\Documents and Settings\dhakal\Desktop\Induction Furnace paper\furnace sketch.tif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520280" y="2437031"/>
            <a:ext cx="4895493" cy="3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86218" y="6252849"/>
            <a:ext cx="592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P. </a:t>
            </a:r>
            <a:r>
              <a:rPr lang="en-US" sz="1400" dirty="0" err="1" smtClean="0">
                <a:solidFill>
                  <a:srgbClr val="33CC33"/>
                </a:solidFill>
                <a:latin typeface="+mn-lt"/>
              </a:rPr>
              <a:t>Dhakal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 et al., submitted to 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Rev. Sci. </a:t>
            </a:r>
            <a:r>
              <a:rPr lang="en-US" sz="1400" i="1" dirty="0" err="1" smtClean="0">
                <a:solidFill>
                  <a:srgbClr val="33CC33"/>
                </a:solidFill>
                <a:latin typeface="+mn-lt"/>
              </a:rPr>
              <a:t>Instrum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. 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2012</a:t>
            </a:r>
            <a:endParaRPr lang="en-US" sz="1400" dirty="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08345" y="691116"/>
            <a:ext cx="88356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ts val="1200"/>
              </a:spcBef>
              <a:buClr>
                <a:srgbClr val="FF6600"/>
              </a:buClr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F</a:t>
            </a:r>
            <a:r>
              <a:rPr lang="en-US" sz="2400" noProof="0" dirty="0" smtClean="0">
                <a:latin typeface="Calibri" pitchFamily="34" charset="0"/>
              </a:rPr>
              <a:t>u</a:t>
            </a:r>
            <a:r>
              <a:rPr lang="en-US" sz="2400" dirty="0" err="1" smtClean="0">
                <a:latin typeface="Calibri" pitchFamily="34" charset="0"/>
              </a:rPr>
              <a:t>nded</a:t>
            </a:r>
            <a:r>
              <a:rPr lang="en-US" sz="2400" dirty="0" smtClean="0">
                <a:latin typeface="Calibri" pitchFamily="34" charset="0"/>
              </a:rPr>
              <a:t> by DOE-NP, American Recovery and Reinvestment Act, project LAB 09-13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</a:endParaRPr>
          </a:p>
          <a:p>
            <a:pPr marL="342900" lvl="0" indent="-342900" defTabSz="914400">
              <a:spcBef>
                <a:spcPts val="1200"/>
              </a:spcBef>
              <a:buClr>
                <a:srgbClr val="FF6600"/>
              </a:buClr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50 kW, 11 kHz induction heating</a:t>
            </a:r>
          </a:p>
          <a:p>
            <a:pPr marL="342900" lvl="0" indent="-342900" defTabSz="914400">
              <a:spcBef>
                <a:spcPts val="1200"/>
              </a:spcBef>
              <a:buClr>
                <a:srgbClr val="FF6600"/>
              </a:buClr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Designed for up to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  <a:sym typeface="Symbol"/>
              </a:rPr>
              <a:t>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2000°C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“wet” chemistry after heat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82025" cy="205961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Standard cleaning before assembly in clean room:</a:t>
            </a:r>
          </a:p>
          <a:p>
            <a:r>
              <a:rPr lang="en-US" dirty="0" smtClean="0"/>
              <a:t>Degreasing in water + detergent with ultrasonic agitation</a:t>
            </a:r>
          </a:p>
          <a:p>
            <a:r>
              <a:rPr lang="en-US" dirty="0" smtClean="0"/>
              <a:t>High-pressure rinse with DI water to remove particulate contamination from the cavity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773" y="2974019"/>
            <a:ext cx="5105400" cy="258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62974" y="6045693"/>
            <a:ext cx="592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P. </a:t>
            </a:r>
            <a:r>
              <a:rPr lang="en-US" sz="1400" dirty="0" err="1" smtClean="0">
                <a:solidFill>
                  <a:srgbClr val="33CC33"/>
                </a:solidFill>
                <a:latin typeface="+mn-lt"/>
              </a:rPr>
              <a:t>Kneisel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, </a:t>
            </a:r>
            <a:r>
              <a:rPr lang="en-US" sz="1400" i="1" dirty="0" err="1" smtClean="0">
                <a:solidFill>
                  <a:srgbClr val="33CC33"/>
                </a:solidFill>
                <a:latin typeface="+mn-lt"/>
              </a:rPr>
              <a:t>Nucl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. </a:t>
            </a:r>
            <a:r>
              <a:rPr lang="en-US" sz="1400" i="1" dirty="0" err="1" smtClean="0">
                <a:solidFill>
                  <a:srgbClr val="33CC33"/>
                </a:solidFill>
                <a:latin typeface="+mn-lt"/>
              </a:rPr>
              <a:t>Instrum</a:t>
            </a:r>
            <a:r>
              <a:rPr lang="en-US" sz="1400" i="1" dirty="0" smtClean="0">
                <a:solidFill>
                  <a:srgbClr val="33CC33"/>
                </a:solidFill>
                <a:latin typeface="+mn-lt"/>
              </a:rPr>
              <a:t>. Methods Phys. Res. A </a:t>
            </a:r>
            <a:r>
              <a:rPr lang="en-US" sz="1400" b="1" dirty="0" smtClean="0">
                <a:solidFill>
                  <a:srgbClr val="33CC33"/>
                </a:solidFill>
                <a:latin typeface="+mn-lt"/>
              </a:rPr>
              <a:t>557</a:t>
            </a:r>
            <a:r>
              <a:rPr lang="en-US" sz="1400" dirty="0" smtClean="0">
                <a:solidFill>
                  <a:srgbClr val="33CC33"/>
                </a:solidFill>
                <a:latin typeface="+mn-lt"/>
              </a:rPr>
              <a:t> (2006) 250</a:t>
            </a:r>
            <a:endParaRPr lang="en-US" sz="1400" dirty="0">
              <a:solidFill>
                <a:srgbClr val="33CC3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treatment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72352"/>
            <a:ext cx="8582025" cy="1074198"/>
          </a:xfrm>
        </p:spPr>
        <p:txBody>
          <a:bodyPr/>
          <a:lstStyle/>
          <a:p>
            <a:r>
              <a:rPr lang="en-US" dirty="0" smtClean="0"/>
              <a:t>Baseline: </a:t>
            </a:r>
            <a:r>
              <a:rPr lang="en-US" dirty="0" smtClean="0">
                <a:sym typeface="Symbol"/>
              </a:rPr>
              <a:t>20 </a:t>
            </a:r>
            <a:r>
              <a:rPr lang="en-US" dirty="0" smtClean="0">
                <a:latin typeface="Symbol" pitchFamily="18" charset="2"/>
                <a:sym typeface="Symbol"/>
              </a:rPr>
              <a:t>m</a:t>
            </a:r>
            <a:r>
              <a:rPr lang="en-US" dirty="0" smtClean="0">
                <a:sym typeface="Symbol"/>
              </a:rPr>
              <a:t>m etching by BCP</a:t>
            </a:r>
          </a:p>
          <a:p>
            <a:r>
              <a:rPr lang="en-US" dirty="0" smtClean="0">
                <a:sym typeface="Symbol"/>
              </a:rPr>
              <a:t>Heat treatment at 800 – 1400 °C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S&amp;T Review May 9-11, 2012</a:t>
            </a:r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233" t="2757"/>
          <a:stretch>
            <a:fillRect/>
          </a:stretch>
        </p:blipFill>
        <p:spPr bwMode="auto">
          <a:xfrm>
            <a:off x="2183907" y="1775522"/>
            <a:ext cx="4729101" cy="375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57109" y="4669649"/>
            <a:ext cx="1701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To be published</a:t>
            </a:r>
            <a:endParaRPr lang="en-US" sz="14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100323" y="5606866"/>
            <a:ext cx="8043677" cy="7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Calibri"/>
                <a:ea typeface="ＭＳ Ｐゴシック" charset="-128"/>
                <a:cs typeface="ＭＳ Ｐゴシック" charset="-128"/>
                <a:sym typeface="Symbol"/>
              </a:rPr>
              <a:t>Q</a:t>
            </a:r>
            <a:r>
              <a:rPr lang="en-US" sz="2000" kern="0" baseline="-25000" dirty="0" smtClean="0">
                <a:latin typeface="Calibri"/>
                <a:ea typeface="ＭＳ Ｐゴシック" charset="-128"/>
                <a:cs typeface="ＭＳ Ｐゴシック" charset="-128"/>
                <a:sym typeface="Symbol"/>
              </a:rPr>
              <a:t>0</a:t>
            </a:r>
            <a:r>
              <a:rPr lang="en-US" sz="2000" kern="0" dirty="0" smtClean="0">
                <a:latin typeface="Calibri"/>
                <a:ea typeface="ＭＳ Ｐゴシック" charset="-128"/>
                <a:cs typeface="ＭＳ Ｐゴシック" charset="-128"/>
                <a:sym typeface="Symbol"/>
              </a:rPr>
              <a:t>(2.0 K, 70 </a:t>
            </a:r>
            <a:r>
              <a:rPr lang="en-US" sz="2000" kern="0" dirty="0" err="1" smtClean="0">
                <a:latin typeface="Calibri"/>
                <a:ea typeface="ＭＳ Ｐゴシック" charset="-128"/>
                <a:cs typeface="ＭＳ Ｐゴシック" charset="-128"/>
                <a:sym typeface="Symbol"/>
              </a:rPr>
              <a:t>mT</a:t>
            </a:r>
            <a:r>
              <a:rPr lang="en-US" sz="2000" kern="0" dirty="0" smtClean="0">
                <a:latin typeface="Calibri"/>
                <a:ea typeface="ＭＳ Ｐゴシック" charset="-128"/>
                <a:cs typeface="ＭＳ Ｐゴシック" charset="-128"/>
                <a:sym typeface="Symbol"/>
              </a:rPr>
              <a:t>) = (1.2 ± 0.2)10</a:t>
            </a:r>
            <a:r>
              <a:rPr lang="en-US" sz="2000" kern="0" baseline="30000" dirty="0" smtClean="0">
                <a:latin typeface="Calibri"/>
                <a:ea typeface="ＭＳ Ｐゴシック" charset="-128"/>
                <a:cs typeface="ＭＳ Ｐゴシック" charset="-128"/>
                <a:sym typeface="Symbol"/>
              </a:rPr>
              <a:t>10</a:t>
            </a:r>
            <a:r>
              <a:rPr lang="en-US" sz="2000" kern="0" dirty="0" smtClean="0">
                <a:latin typeface="Calibri"/>
                <a:ea typeface="ＭＳ Ｐゴシック" charset="-128"/>
                <a:cs typeface="ＭＳ Ｐゴシック" charset="-128"/>
                <a:sym typeface="Symbol"/>
              </a:rPr>
              <a:t> is the average  from series production of multi-cell cavities with standard material and processes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charset="-128"/>
              <a:cs typeface="ＭＳ Ｐゴシック" charset="-128"/>
              <a:sym typeface="Symbo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23953" y="4635796"/>
            <a:ext cx="3753294" cy="24454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1" name="Straight Connector 10"/>
          <p:cNvCxnSpPr>
            <a:stCxn id="9" idx="1"/>
            <a:endCxn id="9" idx="3"/>
          </p:cNvCxnSpPr>
          <p:nvPr/>
        </p:nvCxnSpPr>
        <p:spPr bwMode="auto">
          <a:xfrm>
            <a:off x="2923953" y="4758070"/>
            <a:ext cx="37532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rc 11"/>
          <p:cNvSpPr/>
          <p:nvPr/>
        </p:nvSpPr>
        <p:spPr bwMode="auto">
          <a:xfrm flipH="1">
            <a:off x="1903226" y="4774025"/>
            <a:ext cx="1456661" cy="1648047"/>
          </a:xfrm>
          <a:prstGeom prst="arc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s</a:t>
            </a:r>
            <a:r>
              <a:rPr lang="en-US" dirty="0" smtClean="0"/>
              <a:t>-temperature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43526"/>
            <a:ext cx="8582025" cy="2450237"/>
          </a:xfrm>
        </p:spPr>
        <p:txBody>
          <a:bodyPr/>
          <a:lstStyle/>
          <a:p>
            <a:r>
              <a:rPr lang="en-US" dirty="0" smtClean="0"/>
              <a:t>Fits with BCS-theory code indicate the following changes after HT: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/>
              </a:rPr>
              <a:t>2% increase of energy gap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/>
              </a:rPr>
              <a:t>4 reduction of normal electrons’ mean free path</a:t>
            </a:r>
          </a:p>
          <a:p>
            <a:pPr lvl="1">
              <a:spcBef>
                <a:spcPts val="0"/>
              </a:spcBef>
            </a:pPr>
            <a:r>
              <a:rPr lang="en-US" dirty="0" err="1" smtClean="0">
                <a:sym typeface="Symbol"/>
              </a:rPr>
              <a:t>R</a:t>
            </a:r>
            <a:r>
              <a:rPr lang="en-US" baseline="-25000" dirty="0" err="1" smtClean="0">
                <a:sym typeface="Symbol"/>
              </a:rPr>
              <a:t>res</a:t>
            </a:r>
            <a:r>
              <a:rPr lang="en-US" dirty="0" smtClean="0">
                <a:sym typeface="Symbol"/>
              </a:rPr>
              <a:t> reduced from 2.0 </a:t>
            </a:r>
            <a:r>
              <a:rPr lang="en-US" dirty="0" err="1" smtClean="0">
                <a:sym typeface="Symbol"/>
              </a:rPr>
              <a:t>n</a:t>
            </a:r>
            <a:r>
              <a:rPr lang="en-US" dirty="0" err="1" smtClean="0">
                <a:latin typeface="Symbol" pitchFamily="18" charset="2"/>
                <a:sym typeface="Symbol"/>
              </a:rPr>
              <a:t>W</a:t>
            </a:r>
            <a:r>
              <a:rPr lang="en-US" dirty="0" smtClean="0">
                <a:sym typeface="Symbol"/>
              </a:rPr>
              <a:t> to 1.0 </a:t>
            </a:r>
            <a:r>
              <a:rPr lang="en-US" dirty="0" err="1" smtClean="0">
                <a:sym typeface="Symbol"/>
              </a:rPr>
              <a:t>n</a:t>
            </a:r>
            <a:r>
              <a:rPr lang="en-US" dirty="0" err="1" smtClean="0">
                <a:latin typeface="Symbol" pitchFamily="18" charset="2"/>
                <a:sym typeface="Symbol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E17185-6A8C-46C1-9277-346B1D4CBA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S&amp;T Review May 9-11, 2012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802" y="583150"/>
            <a:ext cx="5619750" cy="38290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79556" y="3367578"/>
            <a:ext cx="1701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To be published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JLab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1261</Words>
  <Application>Microsoft Office PowerPoint</Application>
  <PresentationFormat>On-screen Show (4:3)</PresentationFormat>
  <Paragraphs>152</Paragraphs>
  <Slides>16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JLab</vt:lpstr>
      <vt:lpstr>Equation</vt:lpstr>
      <vt:lpstr>World Record Q0 with Ingot Niobium Cavity</vt:lpstr>
      <vt:lpstr>High Q0 for CW SRF accelerators</vt:lpstr>
      <vt:lpstr>Material and Process Development</vt:lpstr>
      <vt:lpstr>High Temperature UHV Heat treatment</vt:lpstr>
      <vt:lpstr>“Standard” UHV furnace for cavity heat treatment</vt:lpstr>
      <vt:lpstr>New furnace for cavity heat treatments</vt:lpstr>
      <vt:lpstr>No “wet” chemistry after heat treatment</vt:lpstr>
      <vt:lpstr>Heat treatment study</vt:lpstr>
      <vt:lpstr>Rs-temperature dependence</vt:lpstr>
      <vt:lpstr>RF field dependence of Q0</vt:lpstr>
      <vt:lpstr>Low-field Q-increase</vt:lpstr>
      <vt:lpstr>Surface analysis on samples </vt:lpstr>
      <vt:lpstr>Preliminary sample analysis results</vt:lpstr>
      <vt:lpstr>Possible cost savings</vt:lpstr>
      <vt:lpstr>Towards a “sustainable” SRF Cryomodule</vt:lpstr>
      <vt:lpstr>Summary</vt:lpstr>
    </vt:vector>
  </TitlesOfParts>
  <Company>Jefferson Science Associates, LLC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Overview</dc:title>
  <dc:creator>eclifton</dc:creator>
  <cp:lastModifiedBy>Pat Stroop</cp:lastModifiedBy>
  <cp:revision>41</cp:revision>
  <dcterms:created xsi:type="dcterms:W3CDTF">2012-05-08T23:08:30Z</dcterms:created>
  <dcterms:modified xsi:type="dcterms:W3CDTF">2012-05-08T23:08:49Z</dcterms:modified>
</cp:coreProperties>
</file>